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35"/>
  </p:notesMasterIdLst>
  <p:sldIdLst>
    <p:sldId id="257" r:id="rId2"/>
    <p:sldId id="258" r:id="rId3"/>
    <p:sldId id="261" r:id="rId4"/>
    <p:sldId id="260" r:id="rId5"/>
    <p:sldId id="262" r:id="rId6"/>
    <p:sldId id="264" r:id="rId7"/>
    <p:sldId id="263" r:id="rId8"/>
    <p:sldId id="267" r:id="rId9"/>
    <p:sldId id="282" r:id="rId10"/>
    <p:sldId id="283" r:id="rId11"/>
    <p:sldId id="284" r:id="rId12"/>
    <p:sldId id="285" r:id="rId13"/>
    <p:sldId id="286" r:id="rId14"/>
    <p:sldId id="287" r:id="rId15"/>
    <p:sldId id="288" r:id="rId16"/>
    <p:sldId id="289" r:id="rId17"/>
    <p:sldId id="290" r:id="rId18"/>
    <p:sldId id="291" r:id="rId19"/>
    <p:sldId id="294" r:id="rId20"/>
    <p:sldId id="297" r:id="rId21"/>
    <p:sldId id="301" r:id="rId22"/>
    <p:sldId id="303" r:id="rId23"/>
    <p:sldId id="305" r:id="rId24"/>
    <p:sldId id="306" r:id="rId25"/>
    <p:sldId id="307" r:id="rId26"/>
    <p:sldId id="308" r:id="rId27"/>
    <p:sldId id="309" r:id="rId28"/>
    <p:sldId id="310" r:id="rId29"/>
    <p:sldId id="311" r:id="rId30"/>
    <p:sldId id="312" r:id="rId31"/>
    <p:sldId id="313" r:id="rId32"/>
    <p:sldId id="314" r:id="rId33"/>
    <p:sldId id="315"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17" d="100"/>
          <a:sy n="117" d="100"/>
        </p:scale>
        <p:origin x="1416" y="77"/>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Sheet2!$A$3</c:f>
              <c:strCache>
                <c:ptCount val="1"/>
                <c:pt idx="0">
                  <c:v>総数</c:v>
                </c:pt>
              </c:strCache>
            </c:strRef>
          </c:tx>
          <c:spPr>
            <a:ln w="28575" cap="rnd">
              <a:solidFill>
                <a:schemeClr val="accent1"/>
              </a:solidFill>
              <a:round/>
            </a:ln>
            <a:effectLst/>
          </c:spPr>
          <c:marker>
            <c:symbol val="none"/>
          </c:marker>
          <c:cat>
            <c:strRef>
              <c:f>Sheet2!$B$2:$M$2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Sheet2!$B$3:$M$3</c:f>
              <c:numCache>
                <c:formatCode>General</c:formatCode>
                <c:ptCount val="12"/>
                <c:pt idx="0">
                  <c:v>75</c:v>
                </c:pt>
                <c:pt idx="1">
                  <c:v>78</c:v>
                </c:pt>
                <c:pt idx="2">
                  <c:v>125</c:v>
                </c:pt>
                <c:pt idx="3">
                  <c:v>103</c:v>
                </c:pt>
                <c:pt idx="4">
                  <c:v>88</c:v>
                </c:pt>
                <c:pt idx="5">
                  <c:v>88</c:v>
                </c:pt>
                <c:pt idx="6">
                  <c:v>80</c:v>
                </c:pt>
                <c:pt idx="7">
                  <c:v>65</c:v>
                </c:pt>
                <c:pt idx="8">
                  <c:v>75</c:v>
                </c:pt>
                <c:pt idx="9">
                  <c:v>86</c:v>
                </c:pt>
                <c:pt idx="10">
                  <c:v>79</c:v>
                </c:pt>
                <c:pt idx="11">
                  <c:v>79</c:v>
                </c:pt>
              </c:numCache>
            </c:numRef>
          </c:val>
          <c:smooth val="0"/>
          <c:extLst>
            <c:ext xmlns:c16="http://schemas.microsoft.com/office/drawing/2014/chart" uri="{C3380CC4-5D6E-409C-BE32-E72D297353CC}">
              <c16:uniqueId val="{00000000-2A05-4848-9BC9-E19148C7C405}"/>
            </c:ext>
          </c:extLst>
        </c:ser>
        <c:ser>
          <c:idx val="1"/>
          <c:order val="1"/>
          <c:tx>
            <c:strRef>
              <c:f>Sheet2!$A$4</c:f>
              <c:strCache>
                <c:ptCount val="1"/>
                <c:pt idx="0">
                  <c:v>アニサキス</c:v>
                </c:pt>
              </c:strCache>
            </c:strRef>
          </c:tx>
          <c:spPr>
            <a:ln w="28575" cap="rnd">
              <a:solidFill>
                <a:schemeClr val="accent2"/>
              </a:solidFill>
              <a:round/>
            </a:ln>
            <a:effectLst/>
          </c:spPr>
          <c:marker>
            <c:symbol val="none"/>
          </c:marker>
          <c:cat>
            <c:strRef>
              <c:f>Sheet2!$B$2:$M$2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Sheet2!$B$4:$M$4</c:f>
              <c:numCache>
                <c:formatCode>General</c:formatCode>
                <c:ptCount val="12"/>
                <c:pt idx="0">
                  <c:v>36</c:v>
                </c:pt>
                <c:pt idx="1">
                  <c:v>37</c:v>
                </c:pt>
                <c:pt idx="2">
                  <c:v>58</c:v>
                </c:pt>
                <c:pt idx="3">
                  <c:v>57</c:v>
                </c:pt>
                <c:pt idx="4">
                  <c:v>45</c:v>
                </c:pt>
                <c:pt idx="5">
                  <c:v>37</c:v>
                </c:pt>
                <c:pt idx="6">
                  <c:v>30</c:v>
                </c:pt>
                <c:pt idx="7">
                  <c:v>20</c:v>
                </c:pt>
                <c:pt idx="8">
                  <c:v>32</c:v>
                </c:pt>
                <c:pt idx="9">
                  <c:v>35</c:v>
                </c:pt>
                <c:pt idx="10">
                  <c:v>28</c:v>
                </c:pt>
                <c:pt idx="11">
                  <c:v>17</c:v>
                </c:pt>
              </c:numCache>
            </c:numRef>
          </c:val>
          <c:smooth val="0"/>
          <c:extLst>
            <c:ext xmlns:c16="http://schemas.microsoft.com/office/drawing/2014/chart" uri="{C3380CC4-5D6E-409C-BE32-E72D297353CC}">
              <c16:uniqueId val="{00000001-2A05-4848-9BC9-E19148C7C405}"/>
            </c:ext>
          </c:extLst>
        </c:ser>
        <c:ser>
          <c:idx val="2"/>
          <c:order val="2"/>
          <c:tx>
            <c:strRef>
              <c:f>Sheet2!$A$5</c:f>
              <c:strCache>
                <c:ptCount val="1"/>
                <c:pt idx="0">
                  <c:v>カンピロバクター・ジェジュニ／コリ</c:v>
                </c:pt>
              </c:strCache>
            </c:strRef>
          </c:tx>
          <c:spPr>
            <a:ln w="28575" cap="rnd">
              <a:solidFill>
                <a:schemeClr val="accent3"/>
              </a:solidFill>
              <a:round/>
            </a:ln>
            <a:effectLst/>
          </c:spPr>
          <c:marker>
            <c:symbol val="none"/>
          </c:marker>
          <c:cat>
            <c:strRef>
              <c:f>Sheet2!$B$2:$M$2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Sheet2!$B$5:$M$5</c:f>
              <c:numCache>
                <c:formatCode>General</c:formatCode>
                <c:ptCount val="12"/>
                <c:pt idx="0">
                  <c:v>7</c:v>
                </c:pt>
                <c:pt idx="1">
                  <c:v>9</c:v>
                </c:pt>
                <c:pt idx="2">
                  <c:v>20</c:v>
                </c:pt>
                <c:pt idx="3">
                  <c:v>17</c:v>
                </c:pt>
                <c:pt idx="4">
                  <c:v>14</c:v>
                </c:pt>
                <c:pt idx="5">
                  <c:v>30</c:v>
                </c:pt>
                <c:pt idx="6">
                  <c:v>26</c:v>
                </c:pt>
                <c:pt idx="7">
                  <c:v>17</c:v>
                </c:pt>
                <c:pt idx="8">
                  <c:v>21</c:v>
                </c:pt>
                <c:pt idx="9">
                  <c:v>20</c:v>
                </c:pt>
                <c:pt idx="10">
                  <c:v>15</c:v>
                </c:pt>
                <c:pt idx="11">
                  <c:v>15</c:v>
                </c:pt>
              </c:numCache>
            </c:numRef>
          </c:val>
          <c:smooth val="0"/>
          <c:extLst>
            <c:ext xmlns:c16="http://schemas.microsoft.com/office/drawing/2014/chart" uri="{C3380CC4-5D6E-409C-BE32-E72D297353CC}">
              <c16:uniqueId val="{00000002-2A05-4848-9BC9-E19148C7C405}"/>
            </c:ext>
          </c:extLst>
        </c:ser>
        <c:ser>
          <c:idx val="3"/>
          <c:order val="3"/>
          <c:tx>
            <c:strRef>
              <c:f>Sheet2!$A$6</c:f>
              <c:strCache>
                <c:ptCount val="1"/>
                <c:pt idx="0">
                  <c:v>ノロウイルス</c:v>
                </c:pt>
              </c:strCache>
            </c:strRef>
          </c:tx>
          <c:spPr>
            <a:ln w="28575" cap="rnd">
              <a:solidFill>
                <a:schemeClr val="accent4"/>
              </a:solidFill>
              <a:round/>
            </a:ln>
            <a:effectLst/>
          </c:spPr>
          <c:marker>
            <c:symbol val="none"/>
          </c:marker>
          <c:cat>
            <c:strRef>
              <c:f>Sheet2!$B$2:$M$2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Sheet2!$B$6:$M$6</c:f>
              <c:numCache>
                <c:formatCode>General</c:formatCode>
                <c:ptCount val="12"/>
                <c:pt idx="0">
                  <c:v>24</c:v>
                </c:pt>
                <c:pt idx="1">
                  <c:v>28</c:v>
                </c:pt>
                <c:pt idx="2">
                  <c:v>34</c:v>
                </c:pt>
                <c:pt idx="3">
                  <c:v>13</c:v>
                </c:pt>
                <c:pt idx="4">
                  <c:v>9</c:v>
                </c:pt>
                <c:pt idx="5">
                  <c:v>4</c:v>
                </c:pt>
                <c:pt idx="6">
                  <c:v>2</c:v>
                </c:pt>
                <c:pt idx="7">
                  <c:v>1</c:v>
                </c:pt>
                <c:pt idx="8">
                  <c:v>5</c:v>
                </c:pt>
                <c:pt idx="9">
                  <c:v>2</c:v>
                </c:pt>
                <c:pt idx="10">
                  <c:v>11</c:v>
                </c:pt>
                <c:pt idx="11">
                  <c:v>30</c:v>
                </c:pt>
              </c:numCache>
            </c:numRef>
          </c:val>
          <c:smooth val="0"/>
          <c:extLst>
            <c:ext xmlns:c16="http://schemas.microsoft.com/office/drawing/2014/chart" uri="{C3380CC4-5D6E-409C-BE32-E72D297353CC}">
              <c16:uniqueId val="{00000003-2A05-4848-9BC9-E19148C7C405}"/>
            </c:ext>
          </c:extLst>
        </c:ser>
        <c:dLbls>
          <c:showLegendKey val="0"/>
          <c:showVal val="0"/>
          <c:showCatName val="0"/>
          <c:showSerName val="0"/>
          <c:showPercent val="0"/>
          <c:showBubbleSize val="0"/>
        </c:dLbls>
        <c:smooth val="0"/>
        <c:axId val="931020496"/>
        <c:axId val="931023408"/>
      </c:lineChart>
      <c:catAx>
        <c:axId val="93102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1023408"/>
        <c:crosses val="autoZero"/>
        <c:auto val="1"/>
        <c:lblAlgn val="ctr"/>
        <c:lblOffset val="100"/>
        <c:noMultiLvlLbl val="0"/>
      </c:catAx>
      <c:valAx>
        <c:axId val="93102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102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12A759B8-44DC-40F8-8748-82C1A6D39CB3}" type="datetimeFigureOut">
              <a:rPr kumimoji="1" lang="ja-JP" altLang="en-US" smtClean="0"/>
              <a:t>2024/7/10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A470374A-628C-4DA3-899C-B755F93621E8}" type="slidenum">
              <a:rPr kumimoji="1" lang="ja-JP" altLang="en-US" smtClean="0"/>
              <a:t>‹#›</a:t>
            </a:fld>
            <a:endParaRPr kumimoji="1" lang="ja-JP" altLang="en-US"/>
          </a:p>
        </p:txBody>
      </p:sp>
    </p:spTree>
    <p:extLst>
      <p:ext uri="{BB962C8B-B14F-4D97-AF65-F5344CB8AC3E}">
        <p14:creationId xmlns:p14="http://schemas.microsoft.com/office/powerpoint/2010/main" val="18017907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kumimoji="1" lang="ja-JP" altLang="en-US" dirty="0" smtClean="0"/>
              <a:t>県民の方を対象とした食の安全・安心の講座を担当していますが、以前は保健所で食品衛生業務に従事していました。</a:t>
            </a:r>
            <a:endParaRPr kumimoji="1" lang="en-US" altLang="ja-JP" dirty="0" smtClean="0"/>
          </a:p>
          <a:p>
            <a:r>
              <a:rPr lang="ja-JP" altLang="en-US" dirty="0" smtClean="0"/>
              <a:t>法に基づいた基準を満たした施設であるかなど、様々な条件を満たしているか確認したり、許可を取得して営業しているお店や食品工場の立入り検査をして、衛生状況の確認や指導をおこなっていました。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0</a:t>
            </a:fld>
            <a:endParaRPr kumimoji="1" lang="ja-JP" altLang="en-US" dirty="0"/>
          </a:p>
        </p:txBody>
      </p:sp>
    </p:spTree>
    <p:extLst>
      <p:ext uri="{BB962C8B-B14F-4D97-AF65-F5344CB8AC3E}">
        <p14:creationId xmlns:p14="http://schemas.microsoft.com/office/powerpoint/2010/main" val="423445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カンピロバクターによる食中毒事例についてご説明します。</a:t>
            </a:r>
            <a:endParaRPr lang="en-US" altLang="ja-JP" dirty="0" smtClean="0"/>
          </a:p>
          <a:p>
            <a:endParaRPr lang="ja-JP" altLang="en-US" dirty="0" smtClean="0"/>
          </a:p>
          <a:p>
            <a:r>
              <a:rPr lang="ja-JP" altLang="en-US" dirty="0" smtClean="0"/>
              <a:t>令和５年２月に神奈川県で焼き鳥等を原因食品とする食中毒事例がありました。</a:t>
            </a:r>
            <a:endParaRPr lang="en-US" altLang="ja-JP" dirty="0" smtClean="0"/>
          </a:p>
          <a:p>
            <a:endParaRPr lang="ja-JP" altLang="en-US" dirty="0" smtClean="0"/>
          </a:p>
          <a:p>
            <a:r>
              <a:rPr lang="ja-JP" altLang="en-US" dirty="0" smtClean="0"/>
              <a:t>患者の症状は、下痢、腹痛など。</a:t>
            </a:r>
            <a:endParaRPr lang="en-US" altLang="ja-JP" dirty="0" smtClean="0"/>
          </a:p>
          <a:p>
            <a:endParaRPr lang="ja-JP" altLang="en-US" dirty="0" smtClean="0"/>
          </a:p>
          <a:p>
            <a:r>
              <a:rPr lang="ja-JP" altLang="en-US" dirty="0" smtClean="0"/>
              <a:t>病因物質はカンピロバクターのジェジュニという種類の菌で、調査の結果、加熱不十分な鶏肉の提供又は二次汚染が発生要因と考えられました。</a:t>
            </a:r>
            <a:endParaRPr lang="en-US" altLang="ja-JP" dirty="0" smtClean="0"/>
          </a:p>
          <a:p>
            <a:endParaRPr lang="en-US" altLang="ja-JP" dirty="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1088892" indent="-4179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676573"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234752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301847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3479650"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940827"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4402005"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863183"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6291087-CC8C-45B1-A352-C4DE4DD5E2D5}" type="slidenum">
              <a:rPr lang="ja-JP" altLang="en-US" sz="1700"/>
              <a:pPr>
                <a:spcBef>
                  <a:spcPct val="0"/>
                </a:spcBef>
              </a:pPr>
              <a:t>9</a:t>
            </a:fld>
            <a:endParaRPr lang="ja-JP" altLang="en-US" sz="1700"/>
          </a:p>
        </p:txBody>
      </p:sp>
    </p:spTree>
    <p:extLst>
      <p:ext uri="{BB962C8B-B14F-4D97-AF65-F5344CB8AC3E}">
        <p14:creationId xmlns:p14="http://schemas.microsoft.com/office/powerpoint/2010/main" val="226200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xfrm>
            <a:off x="1187450" y="1252538"/>
            <a:ext cx="45053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カンカンピロバクター食中毒について</a:t>
            </a:r>
            <a:endParaRPr lang="en-US" altLang="ja-JP" dirty="0" smtClean="0"/>
          </a:p>
          <a:p>
            <a:pPr>
              <a:buClr>
                <a:srgbClr val="0000CC"/>
              </a:buClr>
            </a:pPr>
            <a:endParaRPr lang="en-US" altLang="ja-JP" dirty="0" smtClean="0"/>
          </a:p>
          <a:p>
            <a:pPr>
              <a:buClr>
                <a:srgbClr val="0000CC"/>
              </a:buClr>
            </a:pPr>
            <a:r>
              <a:rPr lang="ja-JP" altLang="en-US" dirty="0" smtClean="0"/>
              <a:t>主な原因食品は鶏のササミやたたき、生レバーなどの生又は加熱不足の食肉、また汚染された井戸水、生野菜も</a:t>
            </a:r>
            <a:r>
              <a:rPr lang="ja-JP" altLang="en-US" dirty="0"/>
              <a:t>原因となります。</a:t>
            </a:r>
            <a:endParaRPr lang="en-US" altLang="ja-JP" dirty="0"/>
          </a:p>
          <a:p>
            <a:pPr>
              <a:buClr>
                <a:srgbClr val="0000CC"/>
              </a:buClr>
            </a:pPr>
            <a:endParaRPr lang="ja-JP" altLang="en-US" b="0" dirty="0" smtClean="0"/>
          </a:p>
          <a:p>
            <a:r>
              <a:rPr lang="ja-JP" altLang="en-US" u="none" dirty="0" smtClean="0"/>
              <a:t>症状は下痢腹痛などですが、まれにギランバレー症候群を起こすこともあります。</a:t>
            </a:r>
          </a:p>
          <a:p>
            <a:r>
              <a:rPr lang="ja-JP" altLang="en-US" u="none" dirty="0" smtClean="0"/>
              <a:t>アメリカでは、カンピロバクター感染者の千人に一人の割合でギランバレー症候群を発症するといわれています。</a:t>
            </a:r>
          </a:p>
          <a:p>
            <a:r>
              <a:rPr lang="ja-JP" altLang="en-US" u="none" dirty="0" smtClean="0"/>
              <a:t>ギランバレー症候群は主に</a:t>
            </a:r>
            <a:r>
              <a:rPr lang="ja-JP" altLang="en-US" u="none" dirty="0" smtClean="0">
                <a:solidFill>
                  <a:schemeClr val="tx1"/>
                </a:solidFill>
              </a:rPr>
              <a:t>筋肉を動かす運動神経</a:t>
            </a:r>
            <a:r>
              <a:rPr lang="ja-JP" altLang="en-US" u="none" dirty="0" smtClean="0"/>
              <a:t>が障害され、四肢に力が入らなくなる病気です。</a:t>
            </a:r>
          </a:p>
          <a:p>
            <a:r>
              <a:rPr lang="ja-JP" altLang="en-US" u="none" dirty="0" smtClean="0"/>
              <a:t>重症化すると呼吸不全をきたすこともあります。</a:t>
            </a:r>
          </a:p>
          <a:p>
            <a:r>
              <a:rPr lang="ja-JP" altLang="en-US" u="none" dirty="0" smtClean="0"/>
              <a:t>一過性の下痢ではすまない、麻痺や、呼吸</a:t>
            </a:r>
            <a:r>
              <a:rPr lang="ja-JP" altLang="en-US" u="none" dirty="0"/>
              <a:t>不全</a:t>
            </a:r>
            <a:r>
              <a:rPr lang="ja-JP" altLang="en-US" u="none" dirty="0" smtClean="0"/>
              <a:t>などを引き起こす食中毒がある、ということも知っておいてください。</a:t>
            </a:r>
            <a:endParaRPr lang="en-US" altLang="ja-JP" u="none" dirty="0" smtClean="0"/>
          </a:p>
          <a:p>
            <a:endParaRPr lang="ja-JP" altLang="en-US" u="none" dirty="0" smtClean="0"/>
          </a:p>
          <a:p>
            <a:pPr>
              <a:buClr>
                <a:srgbClr val="0000CC"/>
              </a:buClr>
            </a:pPr>
            <a:r>
              <a:rPr lang="ja-JP" altLang="en-US" sz="1100" dirty="0">
                <a:latin typeface="+mn-ea"/>
              </a:rPr>
              <a:t>予防対策は、中心部まで、</a:t>
            </a:r>
            <a:r>
              <a:rPr lang="en-US" altLang="ja-JP" sz="1100" dirty="0">
                <a:latin typeface="+mn-ea"/>
              </a:rPr>
              <a:t>75</a:t>
            </a:r>
            <a:r>
              <a:rPr lang="ja-JP" altLang="en-US" sz="1100" dirty="0">
                <a:latin typeface="+mn-ea"/>
              </a:rPr>
              <a:t>℃で１分以上加熱する。</a:t>
            </a:r>
            <a:endParaRPr lang="en-US" altLang="ja-JP" sz="1100" dirty="0">
              <a:latin typeface="+mn-ea"/>
            </a:endParaRPr>
          </a:p>
          <a:p>
            <a:pPr>
              <a:buClr>
                <a:srgbClr val="0000CC"/>
              </a:buClr>
            </a:pPr>
            <a:r>
              <a:rPr lang="ja-JP" altLang="en-US" sz="1100" dirty="0">
                <a:latin typeface="+mn-ea"/>
              </a:rPr>
              <a:t>二次汚染防止のため、</a:t>
            </a:r>
            <a:endParaRPr lang="en-US" altLang="ja-JP" sz="1100" dirty="0">
              <a:latin typeface="+mn-ea"/>
            </a:endParaRPr>
          </a:p>
          <a:p>
            <a:pPr defTabSz="922355">
              <a:buClr>
                <a:srgbClr val="0000CC"/>
              </a:buClr>
              <a:defRPr/>
            </a:pPr>
            <a:r>
              <a:rPr lang="ja-JP" altLang="en-US" dirty="0">
                <a:solidFill>
                  <a:prstClr val="black"/>
                </a:solidFill>
                <a:latin typeface="游ゴシック" panose="020B0400000000000000" pitchFamily="50" charset="-128"/>
              </a:rPr>
              <a:t>・食肉を調理する</a:t>
            </a:r>
            <a:r>
              <a:rPr lang="ja-JP" altLang="en-US" dirty="0">
                <a:solidFill>
                  <a:srgbClr val="FF0000"/>
                </a:solidFill>
                <a:latin typeface="游ゴシック" panose="020B0400000000000000" pitchFamily="50" charset="-128"/>
              </a:rPr>
              <a:t>調理器具は専用</a:t>
            </a:r>
            <a:r>
              <a:rPr lang="ja-JP" altLang="en-US" dirty="0">
                <a:solidFill>
                  <a:prstClr val="black"/>
                </a:solidFill>
                <a:latin typeface="游ゴシック" panose="020B0400000000000000" pitchFamily="50" charset="-128"/>
              </a:rPr>
              <a:t>にする。</a:t>
            </a:r>
            <a:endParaRPr lang="en-US" altLang="ja-JP" dirty="0">
              <a:solidFill>
                <a:prstClr val="black"/>
              </a:solidFill>
              <a:latin typeface="游ゴシック" panose="020B0400000000000000" pitchFamily="50" charset="-128"/>
            </a:endParaRPr>
          </a:p>
          <a:p>
            <a:pPr defTabSz="922355">
              <a:buClr>
                <a:srgbClr val="0000CC"/>
              </a:buClr>
              <a:defRPr/>
            </a:pPr>
            <a:r>
              <a:rPr lang="ja-JP" altLang="en-US" dirty="0">
                <a:solidFill>
                  <a:prstClr val="black"/>
                </a:solidFill>
                <a:latin typeface="游ゴシック" panose="020B0400000000000000" pitchFamily="50" charset="-128"/>
              </a:rPr>
              <a:t>・食肉を取り扱った後は、調理器具等を</a:t>
            </a:r>
            <a:r>
              <a:rPr lang="ja-JP" altLang="en-US" dirty="0">
                <a:solidFill>
                  <a:srgbClr val="FF0000"/>
                </a:solidFill>
                <a:latin typeface="游ゴシック" panose="020B0400000000000000" pitchFamily="50" charset="-128"/>
              </a:rPr>
              <a:t>熱湯や塩素系漂白剤で消毒</a:t>
            </a:r>
            <a:r>
              <a:rPr lang="ja-JP" altLang="en-US" dirty="0">
                <a:solidFill>
                  <a:prstClr val="black"/>
                </a:solidFill>
                <a:latin typeface="游ゴシック" panose="020B0400000000000000" pitchFamily="50" charset="-128"/>
              </a:rPr>
              <a:t>する。</a:t>
            </a:r>
            <a:endParaRPr lang="en-US" altLang="ja-JP" dirty="0">
              <a:solidFill>
                <a:prstClr val="black"/>
              </a:solidFill>
              <a:latin typeface="游ゴシック" panose="020B0400000000000000" pitchFamily="50" charset="-128"/>
            </a:endParaRPr>
          </a:p>
          <a:p>
            <a:pPr defTabSz="922355">
              <a:buClr>
                <a:srgbClr val="0000CC"/>
              </a:buClr>
              <a:defRPr/>
            </a:pPr>
            <a:r>
              <a:rPr lang="ja-JP" altLang="en-US" dirty="0">
                <a:solidFill>
                  <a:prstClr val="black"/>
                </a:solidFill>
                <a:latin typeface="游ゴシック" panose="020B0400000000000000" pitchFamily="50" charset="-128"/>
              </a:rPr>
              <a:t>・食肉を取り扱った後は、</a:t>
            </a:r>
            <a:r>
              <a:rPr lang="ja-JP" altLang="en-US" dirty="0">
                <a:solidFill>
                  <a:srgbClr val="FF0000"/>
                </a:solidFill>
                <a:latin typeface="游ゴシック" panose="020B0400000000000000" pitchFamily="50" charset="-128"/>
              </a:rPr>
              <a:t>必ず手洗い</a:t>
            </a:r>
            <a:r>
              <a:rPr lang="ja-JP" altLang="en-US" dirty="0">
                <a:solidFill>
                  <a:prstClr val="black"/>
                </a:solidFill>
                <a:latin typeface="游ゴシック" panose="020B0400000000000000" pitchFamily="50" charset="-128"/>
              </a:rPr>
              <a:t>をする。</a:t>
            </a:r>
            <a:endParaRPr lang="en-US" altLang="ja-JP" dirty="0">
              <a:solidFill>
                <a:prstClr val="black"/>
              </a:solidFill>
              <a:latin typeface="游ゴシック" panose="020B0400000000000000" pitchFamily="50" charset="-128"/>
            </a:endParaRPr>
          </a:p>
          <a:p>
            <a:pPr defTabSz="922355">
              <a:buClr>
                <a:srgbClr val="0000CC"/>
              </a:buClr>
              <a:defRPr/>
            </a:pPr>
            <a:r>
              <a:rPr lang="ja-JP" altLang="en-US" dirty="0">
                <a:solidFill>
                  <a:prstClr val="black"/>
                </a:solidFill>
                <a:latin typeface="游ゴシック" panose="020B0400000000000000" pitchFamily="50" charset="-128"/>
              </a:rPr>
              <a:t>・</a:t>
            </a:r>
            <a:r>
              <a:rPr lang="en-US" altLang="ja-JP" dirty="0">
                <a:solidFill>
                  <a:prstClr val="black"/>
                </a:solidFill>
                <a:latin typeface="游ゴシック" panose="020B0400000000000000" pitchFamily="50" charset="-128"/>
              </a:rPr>
              <a:t>BBQ</a:t>
            </a:r>
            <a:r>
              <a:rPr lang="ja-JP" altLang="en-US" dirty="0">
                <a:solidFill>
                  <a:prstClr val="black"/>
                </a:solidFill>
                <a:latin typeface="游ゴシック" panose="020B0400000000000000" pitchFamily="50" charset="-128"/>
              </a:rPr>
              <a:t>や焼肉で食肉を焼く時には、専用の器具（トング等）を使用する。</a:t>
            </a:r>
          </a:p>
          <a:p>
            <a:pPr defTabSz="922355">
              <a:buClr>
                <a:srgbClr val="0000CC"/>
              </a:buClr>
              <a:defRPr/>
            </a:pPr>
            <a:endParaRPr lang="ja-JP" altLang="en-US" b="1" dirty="0">
              <a:latin typeface="+mn-ea"/>
            </a:endParaRPr>
          </a:p>
          <a:p>
            <a:endParaRPr lang="ja-JP" altLang="en-US" dirty="0"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1088892" indent="-4179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676573"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234752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301847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3479650"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940827"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4402005"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863183"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6291087-CC8C-45B1-A352-C4DE4DD5E2D5}" type="slidenum">
              <a:rPr lang="ja-JP" altLang="en-US" sz="1700">
                <a:solidFill>
                  <a:prstClr val="black"/>
                </a:solidFill>
              </a:rPr>
              <a:pPr>
                <a:spcBef>
                  <a:spcPct val="0"/>
                </a:spcBef>
              </a:pPr>
              <a:t>10</a:t>
            </a:fld>
            <a:endParaRPr lang="ja-JP" altLang="en-US" sz="1700" dirty="0">
              <a:solidFill>
                <a:prstClr val="black"/>
              </a:solidFill>
            </a:endParaRPr>
          </a:p>
        </p:txBody>
      </p:sp>
    </p:spTree>
    <p:extLst>
      <p:ext uri="{BB962C8B-B14F-4D97-AF65-F5344CB8AC3E}">
        <p14:creationId xmlns:p14="http://schemas.microsoft.com/office/powerpoint/2010/main" val="61705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051F0906-4778-4985-B950-6C6CC7024C99}" type="slidenum">
              <a:rPr lang="en-US" altLang="ja-JP" smtClean="0"/>
              <a:pPr>
                <a:defRPr/>
              </a:pPr>
              <a:t>11</a:t>
            </a:fld>
            <a:endParaRPr lang="en-US" altLang="ja-JP" dirty="0" smtClean="0"/>
          </a:p>
        </p:txBody>
      </p:sp>
      <p:sp>
        <p:nvSpPr>
          <p:cNvPr id="57347" name="Rectangle 7"/>
          <p:cNvSpPr txBox="1">
            <a:spLocks noGrp="1" noChangeArrowheads="1"/>
          </p:cNvSpPr>
          <p:nvPr/>
        </p:nvSpPr>
        <p:spPr bwMode="auto">
          <a:xfrm>
            <a:off x="3826664" y="10261488"/>
            <a:ext cx="2928520" cy="540627"/>
          </a:xfrm>
          <a:prstGeom prst="rect">
            <a:avLst/>
          </a:prstGeom>
          <a:noFill/>
          <a:ln w="9525">
            <a:noFill/>
            <a:miter lim="800000"/>
            <a:headEnd/>
            <a:tailEnd/>
          </a:ln>
        </p:spPr>
        <p:txBody>
          <a:bodyPr lIns="92226" tIns="46114" rIns="92226" bIns="46114" anchor="b"/>
          <a:lstStyle/>
          <a:p>
            <a:pPr algn="r"/>
            <a:fld id="{A9EE618A-BCCA-4D9D-849C-C7FA045E8B6F}" type="slidenum">
              <a:rPr lang="en-US" altLang="ja-JP" sz="1200">
                <a:latin typeface="Times New Roman" pitchFamily="18" charset="0"/>
              </a:rPr>
              <a:pPr algn="r"/>
              <a:t>11</a:t>
            </a:fld>
            <a:endParaRPr lang="en-US" altLang="ja-JP" sz="1200" dirty="0">
              <a:latin typeface="Times New Roman" pitchFamily="18" charset="0"/>
            </a:endParaRPr>
          </a:p>
        </p:txBody>
      </p:sp>
      <p:sp>
        <p:nvSpPr>
          <p:cNvPr id="57348" name="Rectangle 2"/>
          <p:cNvSpPr>
            <a:spLocks noGrp="1" noRot="1" noChangeAspect="1" noChangeArrowheads="1" noTextEdit="1"/>
          </p:cNvSpPr>
          <p:nvPr>
            <p:ph type="sldImg"/>
          </p:nvPr>
        </p:nvSpPr>
        <p:spPr bwMode="auto">
          <a:xfrm>
            <a:off x="1187450" y="1252538"/>
            <a:ext cx="4505325" cy="3378200"/>
          </a:xfrm>
          <a:noFill/>
          <a:ln>
            <a:solidFill>
              <a:srgbClr val="000000"/>
            </a:solidFill>
            <a:miter lim="800000"/>
            <a:headEnd/>
            <a:tailEnd/>
          </a:ln>
        </p:spPr>
      </p:sp>
      <p:sp>
        <p:nvSpPr>
          <p:cNvPr id="573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カンピロバクターはどういう細菌か？</a:t>
            </a:r>
            <a:endParaRPr lang="en-US" altLang="ja-JP" dirty="0" smtClean="0"/>
          </a:p>
          <a:p>
            <a:pPr eaLnBrk="1" hangingPunct="1"/>
            <a:endParaRPr lang="en-US" altLang="ja-JP" dirty="0" smtClean="0"/>
          </a:p>
          <a:p>
            <a:pPr eaLnBrk="1" hangingPunct="1"/>
            <a:r>
              <a:rPr lang="ja-JP" altLang="en-US" dirty="0" smtClean="0"/>
              <a:t>鶏や牛その他動物の腸管内に広く分布しています。特に鶏は保菌率が高いとされています。</a:t>
            </a:r>
            <a:endParaRPr lang="en-US" altLang="ja-JP" dirty="0" smtClean="0"/>
          </a:p>
          <a:p>
            <a:pPr eaLnBrk="1" hangingPunct="1"/>
            <a:r>
              <a:rPr lang="ja-JP" altLang="en-US" dirty="0" smtClean="0"/>
              <a:t>この菌は、極めて特殊な菌で微好気性（わずかな酸素の存在　酸素濃度３～</a:t>
            </a:r>
            <a:r>
              <a:rPr lang="en-US" altLang="ja-JP" dirty="0" smtClean="0"/>
              <a:t>15</a:t>
            </a:r>
            <a:r>
              <a:rPr lang="ja-JP" altLang="en-US" dirty="0" smtClean="0"/>
              <a:t>％）の状態で増殖します。</a:t>
            </a:r>
            <a:endParaRPr lang="en-US" altLang="ja-JP" dirty="0" smtClean="0"/>
          </a:p>
          <a:p>
            <a:pPr eaLnBrk="1" hangingPunct="1"/>
            <a:r>
              <a:rPr lang="ja-JP" altLang="en-US" dirty="0" smtClean="0"/>
              <a:t>したがって、通常食品中では増殖できず、空気中ではむしろ時間の経過とともに死滅していきます。</a:t>
            </a:r>
            <a:endParaRPr lang="en-US" altLang="ja-JP" dirty="0" smtClean="0"/>
          </a:p>
          <a:p>
            <a:pPr eaLnBrk="1" hangingPunct="1"/>
            <a:endParaRPr lang="en-US" altLang="ja-JP" dirty="0" smtClean="0"/>
          </a:p>
          <a:p>
            <a:pPr eaLnBrk="1" hangingPunct="1"/>
            <a:r>
              <a:rPr lang="ja-JP" altLang="en-US" dirty="0" smtClean="0"/>
              <a:t>即ち、生肉によるカンピロバクターの食中毒は、食品中で菌が増えたことで起きるのではなく、元々新鮮な状態の肉に付いている菌をそのまま人が取り込むことによって起きます。</a:t>
            </a:r>
          </a:p>
          <a:p>
            <a:pPr eaLnBrk="1" hangingPunct="1"/>
            <a:r>
              <a:rPr lang="ja-JP" altLang="en-US" dirty="0" smtClean="0"/>
              <a:t>この菌は、とても感染力が強く、少しの菌量（１００～１０００個）でも感染が成立すると考えられています。</a:t>
            </a:r>
          </a:p>
          <a:p>
            <a:pPr eaLnBrk="1" hangingPunct="1"/>
            <a:r>
              <a:rPr lang="ja-JP" altLang="en-US" dirty="0" smtClean="0"/>
              <a:t>「ちょっとついている程度」でも、感染する危険性のあるのが、カンピロバクターです。</a:t>
            </a:r>
            <a:endParaRPr lang="en-US" altLang="ja-JP" dirty="0" smtClean="0"/>
          </a:p>
          <a:p>
            <a:pPr eaLnBrk="1" hangingPunct="1"/>
            <a:endParaRPr lang="en-US" altLang="ja-JP" dirty="0" smtClean="0"/>
          </a:p>
        </p:txBody>
      </p:sp>
    </p:spTree>
    <p:extLst>
      <p:ext uri="{BB962C8B-B14F-4D97-AF65-F5344CB8AC3E}">
        <p14:creationId xmlns:p14="http://schemas.microsoft.com/office/powerpoint/2010/main" val="10369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p:cNvSpPr>
            <a:spLocks noGrp="1" noRot="1" noChangeAspect="1" noTextEdit="1"/>
          </p:cNvSpPr>
          <p:nvPr>
            <p:ph type="sldImg"/>
          </p:nvPr>
        </p:nvSpPr>
        <p:spPr>
          <a:xfrm>
            <a:off x="1187450" y="1252538"/>
            <a:ext cx="4505325" cy="3378200"/>
          </a:xfrm>
          <a:ln/>
        </p:spPr>
      </p:sp>
      <p:sp>
        <p:nvSpPr>
          <p:cNvPr id="185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感染経路は、①カンピロバクターの付いている食肉の生食、</a:t>
            </a:r>
            <a:endParaRPr lang="en-US" altLang="ja-JP" dirty="0" smtClean="0"/>
          </a:p>
          <a:p>
            <a:r>
              <a:rPr lang="ja-JP" altLang="en-US" dirty="0" smtClean="0"/>
              <a:t>②食肉の調理で、加熱不足で喫食した場合、</a:t>
            </a:r>
            <a:endParaRPr lang="en-US" altLang="ja-JP" dirty="0" smtClean="0"/>
          </a:p>
          <a:p>
            <a:r>
              <a:rPr lang="ja-JP" altLang="en-US" dirty="0" smtClean="0"/>
              <a:t>③</a:t>
            </a:r>
            <a:r>
              <a:rPr lang="ja-JP" altLang="en-US" dirty="0">
                <a:latin typeface="+mn-ea"/>
              </a:rPr>
              <a:t>肉を調理した後の調理器具等で、食品が</a:t>
            </a:r>
            <a:r>
              <a:rPr lang="ja-JP" altLang="en-US" dirty="0">
                <a:solidFill>
                  <a:srgbClr val="FF0000"/>
                </a:solidFill>
                <a:latin typeface="+mn-ea"/>
              </a:rPr>
              <a:t>二次汚染されたり、鶏肉を切ってる側に生で食べる野菜を置いて、汚染された食品をそのまま喫食した場合です。</a:t>
            </a:r>
            <a:endParaRPr lang="ja-JP" altLang="en-US" dirty="0" smtClean="0"/>
          </a:p>
        </p:txBody>
      </p:sp>
      <p:sp>
        <p:nvSpPr>
          <p:cNvPr id="1853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anose="02020603050405020304" pitchFamily="18" charset="0"/>
                <a:ea typeface="HG丸ｺﾞｼｯｸM-PRO" panose="020F0600000000000000" pitchFamily="50" charset="-128"/>
              </a:defRPr>
            </a:lvl1pPr>
            <a:lvl2pPr marL="762511" indent="-293273" eaLnBrk="0" hangingPunct="0">
              <a:defRPr kumimoji="1" sz="2800">
                <a:solidFill>
                  <a:schemeClr val="tx1"/>
                </a:solidFill>
                <a:latin typeface="Times New Roman" panose="02020603050405020304" pitchFamily="18" charset="0"/>
                <a:ea typeface="HG丸ｺﾞｼｯｸM-PRO" panose="020F0600000000000000" pitchFamily="50" charset="-128"/>
              </a:defRPr>
            </a:lvl2pPr>
            <a:lvl3pPr marL="1173093" indent="-234619" eaLnBrk="0" hangingPunct="0">
              <a:defRPr kumimoji="1" sz="2800">
                <a:solidFill>
                  <a:schemeClr val="tx1"/>
                </a:solidFill>
                <a:latin typeface="Times New Roman" panose="02020603050405020304" pitchFamily="18" charset="0"/>
                <a:ea typeface="HG丸ｺﾞｼｯｸM-PRO" panose="020F0600000000000000" pitchFamily="50" charset="-128"/>
              </a:defRPr>
            </a:lvl3pPr>
            <a:lvl4pPr marL="1642330" indent="-234619" eaLnBrk="0" hangingPunct="0">
              <a:defRPr kumimoji="1" sz="2800">
                <a:solidFill>
                  <a:schemeClr val="tx1"/>
                </a:solidFill>
                <a:latin typeface="Times New Roman" panose="02020603050405020304" pitchFamily="18" charset="0"/>
                <a:ea typeface="HG丸ｺﾞｼｯｸM-PRO" panose="020F0600000000000000" pitchFamily="50" charset="-128"/>
              </a:defRPr>
            </a:lvl4pPr>
            <a:lvl5pPr marL="2111566" indent="-234619" eaLnBrk="0" hangingPunct="0">
              <a:defRPr kumimoji="1" sz="2800">
                <a:solidFill>
                  <a:schemeClr val="tx1"/>
                </a:solidFill>
                <a:latin typeface="Times New Roman" panose="02020603050405020304" pitchFamily="18" charset="0"/>
                <a:ea typeface="HG丸ｺﾞｼｯｸM-PRO" panose="020F0600000000000000" pitchFamily="50" charset="-128"/>
              </a:defRPr>
            </a:lvl5pPr>
            <a:lvl6pPr marL="2580803" indent="-234619"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6pPr>
            <a:lvl7pPr marL="3050041" indent="-234619"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7pPr>
            <a:lvl8pPr marL="3519278" indent="-234619"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8pPr>
            <a:lvl9pPr marL="3988515" indent="-234619"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9pPr>
          </a:lstStyle>
          <a:p>
            <a:pPr eaLnBrk="1" hangingPunct="1"/>
            <a:fld id="{A8A6003F-78A9-44CC-BD38-B2D4BCC86C4A}" type="slidenum">
              <a:rPr lang="ja-JP" altLang="en-US" sz="1300">
                <a:ea typeface="神奈川ゴシック" pitchFamily="49" charset="-128"/>
              </a:rPr>
              <a:pPr eaLnBrk="1" hangingPunct="1"/>
              <a:t>12</a:t>
            </a:fld>
            <a:endParaRPr lang="ja-JP" altLang="en-US" sz="1300" dirty="0">
              <a:ea typeface="神奈川ゴシック" pitchFamily="49" charset="-128"/>
            </a:endParaRPr>
          </a:p>
        </p:txBody>
      </p:sp>
    </p:spTree>
    <p:extLst>
      <p:ext uri="{BB962C8B-B14F-4D97-AF65-F5344CB8AC3E}">
        <p14:creationId xmlns:p14="http://schemas.microsoft.com/office/powerpoint/2010/main" val="27744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ノロウイルスによる食中毒事例についてご説明します。</a:t>
            </a:r>
            <a:endParaRPr lang="en-US" altLang="ja-JP" dirty="0" smtClean="0"/>
          </a:p>
          <a:p>
            <a:endParaRPr lang="en-US" altLang="ja-JP" dirty="0" smtClean="0"/>
          </a:p>
          <a:p>
            <a:r>
              <a:rPr lang="ja-JP" altLang="en-US" dirty="0" smtClean="0"/>
              <a:t>ノロウイルスは、毎年多くの食中毒が発生し、冬場に多いと言われていますが、夏も注意が必要です。</a:t>
            </a:r>
            <a:endParaRPr lang="en-US" altLang="ja-JP" dirty="0" smtClean="0"/>
          </a:p>
          <a:p>
            <a:endParaRPr lang="en-US" altLang="ja-JP" dirty="0" smtClean="0"/>
          </a:p>
          <a:p>
            <a:r>
              <a:rPr lang="ja-JP" altLang="en-US" dirty="0" smtClean="0"/>
              <a:t>平成</a:t>
            </a:r>
            <a:r>
              <a:rPr lang="en-US" altLang="ja-JP" dirty="0" smtClean="0"/>
              <a:t>29</a:t>
            </a:r>
            <a:r>
              <a:rPr lang="ja-JP" altLang="en-US" dirty="0" smtClean="0"/>
              <a:t>年</a:t>
            </a:r>
            <a:r>
              <a:rPr lang="en-US" altLang="ja-JP" dirty="0" smtClean="0"/>
              <a:t>2</a:t>
            </a:r>
            <a:r>
              <a:rPr lang="ja-JP" altLang="en-US" dirty="0" smtClean="0"/>
              <a:t>月に東京都を中心に複数の自治体の学校や事業所等において刻みのりを原因とし、</a:t>
            </a:r>
            <a:r>
              <a:rPr lang="en-US" altLang="ja-JP" dirty="0" smtClean="0"/>
              <a:t>1,000</a:t>
            </a:r>
            <a:r>
              <a:rPr lang="ja-JP" altLang="en-US" dirty="0" smtClean="0"/>
              <a:t>名以上が患者となった食中毒事例がありました。</a:t>
            </a:r>
            <a:endParaRPr lang="en-US" altLang="ja-JP" dirty="0" smtClean="0"/>
          </a:p>
          <a:p>
            <a:endParaRPr lang="en-US" altLang="ja-JP" dirty="0" smtClean="0"/>
          </a:p>
          <a:p>
            <a:r>
              <a:rPr lang="ja-JP" altLang="en-US" dirty="0" smtClean="0"/>
              <a:t>患者の症状は、嘔吐、発熱、腹痛、下痢など</a:t>
            </a:r>
            <a:endParaRPr lang="en-US" altLang="ja-JP" dirty="0" smtClean="0"/>
          </a:p>
          <a:p>
            <a:endParaRPr lang="en-US" altLang="ja-JP" dirty="0" smtClean="0"/>
          </a:p>
          <a:p>
            <a:r>
              <a:rPr lang="ja-JP" altLang="en-US" dirty="0" smtClean="0"/>
              <a:t>病因物質はノロウイルスであり、刻みのりの加工所で加工従事者の手指を介して原因食品が汚染されたことが要因とされています。</a:t>
            </a:r>
            <a:endParaRPr lang="en-US" altLang="ja-JP" dirty="0" smtClean="0"/>
          </a:p>
          <a:p>
            <a:endParaRPr lang="en-US" altLang="ja-JP" dirty="0" smtClean="0"/>
          </a:p>
          <a:p>
            <a:endParaRPr lang="ja-JP" altLang="en-US" dirty="0"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1088892" indent="-4179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676573"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234752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301847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3479650"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940827"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4402005"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863183"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6291087-CC8C-45B1-A352-C4DE4DD5E2D5}" type="slidenum">
              <a:rPr lang="ja-JP" altLang="en-US" sz="1700"/>
              <a:pPr>
                <a:spcBef>
                  <a:spcPct val="0"/>
                </a:spcBef>
              </a:pPr>
              <a:t>13</a:t>
            </a:fld>
            <a:endParaRPr lang="ja-JP" altLang="en-US" sz="1700"/>
          </a:p>
        </p:txBody>
      </p:sp>
    </p:spTree>
    <p:extLst>
      <p:ext uri="{BB962C8B-B14F-4D97-AF65-F5344CB8AC3E}">
        <p14:creationId xmlns:p14="http://schemas.microsoft.com/office/powerpoint/2010/main" val="290097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1187450" y="1252538"/>
            <a:ext cx="45053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ノロウイルスについて、</a:t>
            </a:r>
            <a:endParaRPr lang="en-US" altLang="ja-JP" dirty="0" smtClean="0"/>
          </a:p>
          <a:p>
            <a:r>
              <a:rPr lang="ja-JP" altLang="en-US" dirty="0" smtClean="0"/>
              <a:t>症状は、吐き気、嘔吐、下痢などで、食事後２４～４８時間で発症することが多いのが特徴です。</a:t>
            </a:r>
            <a:endParaRPr lang="en-US" altLang="ja-JP" dirty="0" smtClean="0"/>
          </a:p>
          <a:p>
            <a:r>
              <a:rPr lang="ja-JP" altLang="en-US" dirty="0" smtClean="0"/>
              <a:t>ノロウイルスはその感染力の強さで、感染症として流行することがありますが、食品を介して、感染したものは食中毒となります。</a:t>
            </a:r>
            <a:endParaRPr lang="en-US" altLang="ja-JP" dirty="0" smtClean="0"/>
          </a:p>
          <a:p>
            <a:r>
              <a:rPr lang="ja-JP" altLang="en-US" dirty="0" smtClean="0"/>
              <a:t>したがって、感染症が流行している時期は特に注意が必要です。</a:t>
            </a:r>
            <a:endParaRPr lang="en-US" altLang="ja-JP" dirty="0" smtClean="0"/>
          </a:p>
          <a:p>
            <a:r>
              <a:rPr lang="ja-JP" altLang="en-US" dirty="0" smtClean="0"/>
              <a:t>また、食中毒を起こしてしまった事例で、飲食</a:t>
            </a:r>
            <a:r>
              <a:rPr lang="ja-JP" altLang="en-US" dirty="0"/>
              <a:t>店</a:t>
            </a:r>
            <a:r>
              <a:rPr lang="ja-JP" altLang="en-US" dirty="0" smtClean="0"/>
              <a:t>の従業員の中に、感染していたにも関わらす、症状がなかったケースが多くあります。</a:t>
            </a:r>
            <a:endParaRPr lang="en-US" altLang="ja-JP" dirty="0" smtClean="0"/>
          </a:p>
          <a:p>
            <a:r>
              <a:rPr lang="ja-JP" altLang="en-US" dirty="0" smtClean="0"/>
              <a:t>このことを不顕性感染といいます。症状がなくても、食中毒を起こしてしまうリスクがあるということです。</a:t>
            </a:r>
            <a:endParaRPr lang="en-US" altLang="ja-JP" dirty="0" smtClean="0"/>
          </a:p>
          <a:p>
            <a:r>
              <a:rPr lang="ja-JP" altLang="en-US" dirty="0" smtClean="0"/>
              <a:t>そして、カキなどの二枚貝は毎年食中毒が発生しているため、注意が必要です。</a:t>
            </a:r>
            <a:endParaRPr lang="en-US" altLang="ja-JP" dirty="0" smtClean="0"/>
          </a:p>
          <a:p>
            <a:r>
              <a:rPr lang="ja-JP" altLang="en-US" dirty="0" smtClean="0"/>
              <a:t>予防法としては、食材は中心温度８５℃～９０℃で９０秒以上加熱すること、器具類は塩素系消毒薬や熱湯で消毒すること、食品に触れる際は手洗いを徹底することがあげられます。</a:t>
            </a:r>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1088892" indent="-4179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676573"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234752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301847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3479650"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940827"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4402005"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863183"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ED898CD-312D-43EC-A7C9-EF31EBC5359B}" type="slidenum">
              <a:rPr lang="ja-JP" altLang="en-US" sz="1700"/>
              <a:pPr>
                <a:spcBef>
                  <a:spcPct val="0"/>
                </a:spcBef>
              </a:pPr>
              <a:t>14</a:t>
            </a:fld>
            <a:endParaRPr lang="ja-JP" altLang="en-US" sz="1700" dirty="0"/>
          </a:p>
        </p:txBody>
      </p:sp>
    </p:spTree>
    <p:extLst>
      <p:ext uri="{BB962C8B-B14F-4D97-AF65-F5344CB8AC3E}">
        <p14:creationId xmlns:p14="http://schemas.microsoft.com/office/powerpoint/2010/main" val="85758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41A722F-FD9D-4A88-B936-B41FC2E066C9}" type="slidenum">
              <a:rPr lang="en-US" altLang="ja-JP" smtClean="0">
                <a:latin typeface="Arial" pitchFamily="34" charset="0"/>
              </a:rPr>
              <a:pPr/>
              <a:t>15</a:t>
            </a:fld>
            <a:endParaRPr lang="en-US" altLang="ja-JP" dirty="0" smtClean="0">
              <a:latin typeface="Arial" pitchFamily="34" charset="0"/>
            </a:endParaRPr>
          </a:p>
        </p:txBody>
      </p:sp>
      <p:sp>
        <p:nvSpPr>
          <p:cNvPr id="155651" name="Rectangle 2"/>
          <p:cNvSpPr>
            <a:spLocks noGrp="1" noRot="1" noChangeAspect="1" noChangeArrowheads="1" noTextEdit="1"/>
          </p:cNvSpPr>
          <p:nvPr>
            <p:ph type="sldImg"/>
          </p:nvPr>
        </p:nvSpPr>
        <p:spPr>
          <a:xfrm>
            <a:off x="1187450" y="1252538"/>
            <a:ext cx="4505325" cy="3378200"/>
          </a:xfrm>
          <a:ln/>
        </p:spPr>
      </p:sp>
      <p:sp>
        <p:nvSpPr>
          <p:cNvPr id="155652" name="Rectangle 3"/>
          <p:cNvSpPr>
            <a:spLocks noGrp="1" noChangeArrowheads="1"/>
          </p:cNvSpPr>
          <p:nvPr>
            <p:ph type="body" idx="1"/>
          </p:nvPr>
        </p:nvSpPr>
        <p:spPr>
          <a:xfrm>
            <a:off x="687939" y="4818711"/>
            <a:ext cx="5764702" cy="5108085"/>
          </a:xfrm>
          <a:noFill/>
          <a:ln/>
        </p:spPr>
        <p:txBody>
          <a:bodyPr/>
          <a:lstStyle/>
          <a:p>
            <a:r>
              <a:rPr lang="ja-JP" altLang="en-US" dirty="0"/>
              <a:t>ノロウイルスは、感染したヒトの腸内でのみ増え、糞便やおう吐物によって体外に大量に排出されます。</a:t>
            </a:r>
            <a:endParaRPr lang="en-US" altLang="ja-JP" dirty="0"/>
          </a:p>
          <a:p>
            <a:r>
              <a:rPr lang="ja-JP" altLang="en-US" dirty="0"/>
              <a:t>これらを介してヒトからほかのヒトへと広がるヒト－ヒト感染を起こします。</a:t>
            </a:r>
            <a:endParaRPr lang="en-US" altLang="ja-JP" dirty="0"/>
          </a:p>
          <a:p>
            <a:r>
              <a:rPr lang="ja-JP" altLang="en-US" dirty="0"/>
              <a:t>また、ノロウイルスの原因食品の多くは、調理中などに感染者の手指を介して汚染された食品です。</a:t>
            </a:r>
            <a:endParaRPr lang="en-US" altLang="ja-JP" dirty="0"/>
          </a:p>
          <a:p>
            <a:r>
              <a:rPr lang="ja-JP" altLang="en-US" dirty="0"/>
              <a:t>一方、下水道が未整備の地域があること、そして現在の下水処理技術ではノロウイルスを完全に除去・消毒するのは難しいことから、トイレに排出されたノロウイルスが下水とともに海に流れ、二枚貝に蓄積することがあります。このようにしてノロウイルスに汚染された食品や生又は加熱が不十分な状態で二枚貝を食べると、ノロウイルス食中毒が起こることがあります。</a:t>
            </a:r>
          </a:p>
          <a:p>
            <a:endParaRPr lang="en-US" altLang="ja-JP" dirty="0"/>
          </a:p>
          <a:p>
            <a:r>
              <a:rPr lang="ja-JP" altLang="en-US" dirty="0"/>
              <a:t>それでは、なぜカキが原因として挙げられることが多いのか。二枚貝の特徴として、プランクトンを餌としているため海水を吸い取ってろ過して食事をしていますが、その際に毎日大量の海水を吸収しています。その際、ろ過する二枚貝の内臓組織として中腸線と呼ばれる組織があり、そこにノロウイルスが排出されずに蓄積してしまいます。（サザエやアワビなどの</a:t>
            </a:r>
            <a:r>
              <a:rPr lang="en-US" altLang="ja-JP" dirty="0"/>
              <a:t>1</a:t>
            </a:r>
            <a:r>
              <a:rPr lang="ja-JP" altLang="en-US" dirty="0"/>
              <a:t>枚貝は海藻を餌としている）</a:t>
            </a:r>
            <a:endParaRPr lang="en-US" altLang="ja-JP" dirty="0"/>
          </a:p>
          <a:p>
            <a:r>
              <a:rPr lang="ja-JP" altLang="en-US" dirty="0"/>
              <a:t>一般的な貝は、生で内臓まで食べることは少ないと思いますが、カキは生で内臓を含めて丸ごと食べる食材です。そして、構造的にカキの中腸線は身の奥深くにあって、中腸線だけを取り外して食べることができません（例えば、ホタテは黒い部分を取り除いて喫食できる）。</a:t>
            </a:r>
            <a:endParaRPr lang="en-US" altLang="ja-JP" dirty="0"/>
          </a:p>
          <a:p>
            <a:r>
              <a:rPr lang="ja-JP" altLang="en-US" dirty="0"/>
              <a:t>カキの生食によるノロウイルス食中毒発生が他の二枚貝よりもリスクが高く、一般的な二枚貝よりも「ノロウイルス＝カキ」のイメージが定着したのだと思います。</a:t>
            </a:r>
            <a:endParaRPr lang="en-US" altLang="ja-JP" dirty="0"/>
          </a:p>
          <a:p>
            <a:endParaRPr lang="en-US" altLang="ja-JP" dirty="0"/>
          </a:p>
          <a:p>
            <a:pPr marL="307452" indent="-307452"/>
            <a:r>
              <a:rPr lang="ja-JP" altLang="en-US" dirty="0" smtClean="0">
                <a:latin typeface="Arial" pitchFamily="34" charset="0"/>
              </a:rPr>
              <a:t>　</a:t>
            </a:r>
          </a:p>
        </p:txBody>
      </p:sp>
    </p:spTree>
    <p:extLst>
      <p:ext uri="{BB962C8B-B14F-4D97-AF65-F5344CB8AC3E}">
        <p14:creationId xmlns:p14="http://schemas.microsoft.com/office/powerpoint/2010/main" val="231249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kumimoji="1" lang="ja-JP" altLang="en-US" dirty="0" smtClean="0"/>
              <a:t>ノロウイルスが厄介な理由</a:t>
            </a:r>
            <a:endParaRPr kumimoji="1" lang="en-US" altLang="ja-JP" dirty="0" smtClean="0"/>
          </a:p>
          <a:p>
            <a:r>
              <a:rPr kumimoji="1" lang="ja-JP" altLang="en-US" dirty="0" smtClean="0"/>
              <a:t>①ものすごく小さい</a:t>
            </a:r>
            <a:endParaRPr kumimoji="1" lang="en-US" altLang="ja-JP" dirty="0" smtClean="0"/>
          </a:p>
          <a:p>
            <a:r>
              <a:rPr kumimoji="1" lang="ja-JP" altLang="en-US" dirty="0" smtClean="0"/>
              <a:t>定規の１ｍｍを思いだしていただくと、細菌は約１</a:t>
            </a:r>
            <a:r>
              <a:rPr kumimoji="1" lang="en-US" altLang="ja-JP" dirty="0" smtClean="0"/>
              <a:t>/1000</a:t>
            </a:r>
            <a:r>
              <a:rPr kumimoji="1" lang="ja-JP" altLang="en-US" dirty="0" err="1" smtClean="0"/>
              <a:t>、</a:t>
            </a:r>
            <a:r>
              <a:rPr kumimoji="1" lang="ja-JP" altLang="en-US" dirty="0" smtClean="0"/>
              <a:t>ウイルスは１</a:t>
            </a:r>
            <a:r>
              <a:rPr kumimoji="1" lang="en-US" altLang="ja-JP" dirty="0" smtClean="0"/>
              <a:t>/100</a:t>
            </a:r>
            <a:r>
              <a:rPr kumimoji="1" lang="ja-JP" altLang="en-US" dirty="0" smtClean="0"/>
              <a:t>万です。</a:t>
            </a:r>
            <a:endParaRPr kumimoji="1" lang="en-US" altLang="ja-JP" dirty="0" smtClean="0"/>
          </a:p>
          <a:p>
            <a:r>
              <a:rPr lang="ja-JP" altLang="en-US" dirty="0"/>
              <a:t>嘔吐物が乾燥し、塵や埃とともに空気中に舞い上がり、長時間浮遊します。また、手指に付着すると、しわ、指紋、爪と皮膚の間に入り込みます。</a:t>
            </a:r>
            <a:endParaRPr lang="en-US" altLang="ja-JP" dirty="0"/>
          </a:p>
          <a:p>
            <a:r>
              <a:rPr lang="ja-JP" altLang="en-US" dirty="0"/>
              <a:t>そのため、手洗いが重要となります。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16</a:t>
            </a:fld>
            <a:endParaRPr kumimoji="1" lang="ja-JP" altLang="en-US" dirty="0"/>
          </a:p>
        </p:txBody>
      </p:sp>
    </p:spTree>
    <p:extLst>
      <p:ext uri="{BB962C8B-B14F-4D97-AF65-F5344CB8AC3E}">
        <p14:creationId xmlns:p14="http://schemas.microsoft.com/office/powerpoint/2010/main" val="397763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a:ln/>
        </p:spPr>
      </p:sp>
      <p:sp>
        <p:nvSpPr>
          <p:cNvPr id="230403" name="ノート プレースホルダ 2"/>
          <p:cNvSpPr>
            <a:spLocks noGrp="1"/>
          </p:cNvSpPr>
          <p:nvPr>
            <p:ph type="body" idx="1"/>
          </p:nvPr>
        </p:nvSpPr>
        <p:spPr>
          <a:noFill/>
          <a:ln/>
        </p:spPr>
        <p:txBody>
          <a:bodyPr/>
          <a:lstStyle/>
          <a:p>
            <a:r>
              <a:rPr lang="ja-JP" altLang="en-US" dirty="0" smtClean="0">
                <a:latin typeface="Arial" pitchFamily="34" charset="0"/>
              </a:rPr>
              <a:t>この表は、手洗いの時間と回数によってどれくらいウイルスが減少するのか実験した値です。</a:t>
            </a:r>
            <a:endParaRPr lang="en-US" altLang="ja-JP" dirty="0" smtClean="0">
              <a:latin typeface="Arial" pitchFamily="34" charset="0"/>
            </a:endParaRPr>
          </a:p>
          <a:p>
            <a:r>
              <a:rPr lang="ja-JP" altLang="en-US" dirty="0" smtClean="0">
                <a:latin typeface="Arial" pitchFamily="34" charset="0"/>
              </a:rPr>
              <a:t>ノロウイルスはわずか</a:t>
            </a:r>
            <a:r>
              <a:rPr lang="en-US" altLang="ja-JP" dirty="0" smtClean="0">
                <a:latin typeface="Arial" pitchFamily="34" charset="0"/>
              </a:rPr>
              <a:t>100</a:t>
            </a:r>
            <a:r>
              <a:rPr lang="ja-JP" altLang="en-US" dirty="0" smtClean="0">
                <a:latin typeface="Arial" pitchFamily="34" charset="0"/>
              </a:rPr>
              <a:t>個以下の少量のウイルス量でも感染するほど強力です。</a:t>
            </a:r>
            <a:endParaRPr lang="en-US" altLang="ja-JP" dirty="0" smtClean="0">
              <a:latin typeface="Arial" pitchFamily="34" charset="0"/>
            </a:endParaRPr>
          </a:p>
          <a:p>
            <a:r>
              <a:rPr lang="ja-JP" altLang="en-US" dirty="0" smtClean="0">
                <a:latin typeface="Arial" pitchFamily="34" charset="0"/>
              </a:rPr>
              <a:t>手洗いなしではウイルスは百万個います。</a:t>
            </a:r>
            <a:endParaRPr lang="en-US" altLang="ja-JP" dirty="0" smtClean="0">
              <a:latin typeface="Arial" pitchFamily="34" charset="0"/>
            </a:endParaRPr>
          </a:p>
          <a:p>
            <a:r>
              <a:rPr lang="ja-JP" altLang="en-US" dirty="0" smtClean="0">
                <a:latin typeface="Arial" pitchFamily="34" charset="0"/>
              </a:rPr>
              <a:t>流水で</a:t>
            </a:r>
            <a:r>
              <a:rPr lang="en-US" altLang="ja-JP" dirty="0" smtClean="0">
                <a:latin typeface="Arial" pitchFamily="34" charset="0"/>
              </a:rPr>
              <a:t>15</a:t>
            </a:r>
            <a:r>
              <a:rPr lang="ja-JP" altLang="en-US" dirty="0" smtClean="0">
                <a:latin typeface="Arial" pitchFamily="34" charset="0"/>
              </a:rPr>
              <a:t>秒洗っても一万個います。</a:t>
            </a:r>
            <a:endParaRPr lang="en-US" altLang="ja-JP" dirty="0" smtClean="0">
              <a:latin typeface="Arial" pitchFamily="34" charset="0"/>
            </a:endParaRPr>
          </a:p>
          <a:p>
            <a:r>
              <a:rPr lang="ja-JP" altLang="en-US" dirty="0" smtClean="0">
                <a:latin typeface="Arial" pitchFamily="34" charset="0"/>
              </a:rPr>
              <a:t>ハンドソープで</a:t>
            </a:r>
            <a:r>
              <a:rPr lang="en-US" altLang="ja-JP" dirty="0" smtClean="0">
                <a:latin typeface="Arial" pitchFamily="34" charset="0"/>
              </a:rPr>
              <a:t>10</a:t>
            </a:r>
            <a:r>
              <a:rPr lang="ja-JP" altLang="en-US" dirty="0" smtClean="0">
                <a:latin typeface="Arial" pitchFamily="34" charset="0"/>
              </a:rPr>
              <a:t>秒または</a:t>
            </a:r>
            <a:r>
              <a:rPr lang="en-US" altLang="ja-JP" dirty="0" smtClean="0">
                <a:latin typeface="Arial" pitchFamily="34" charset="0"/>
              </a:rPr>
              <a:t>30</a:t>
            </a:r>
            <a:r>
              <a:rPr lang="ja-JP" altLang="en-US" dirty="0" smtClean="0">
                <a:latin typeface="Arial" pitchFamily="34" charset="0"/>
              </a:rPr>
              <a:t>秒もみ洗いした後に、流水で</a:t>
            </a:r>
            <a:r>
              <a:rPr lang="en-US" altLang="ja-JP" dirty="0" smtClean="0">
                <a:latin typeface="Arial" pitchFamily="34" charset="0"/>
              </a:rPr>
              <a:t>15</a:t>
            </a:r>
            <a:r>
              <a:rPr lang="ja-JP" altLang="en-US" dirty="0" smtClean="0">
                <a:latin typeface="Arial" pitchFamily="34" charset="0"/>
              </a:rPr>
              <a:t>秒すすいで</a:t>
            </a:r>
            <a:r>
              <a:rPr lang="en-US" altLang="ja-JP" dirty="0" smtClean="0">
                <a:latin typeface="Arial" pitchFamily="34" charset="0"/>
              </a:rPr>
              <a:t>100</a:t>
            </a:r>
            <a:r>
              <a:rPr lang="ja-JP" altLang="en-US" dirty="0" smtClean="0">
                <a:latin typeface="Arial" pitchFamily="34" charset="0"/>
              </a:rPr>
              <a:t>個です。</a:t>
            </a:r>
            <a:endParaRPr lang="en-US" altLang="ja-JP" dirty="0" smtClean="0">
              <a:latin typeface="Arial" pitchFamily="34" charset="0"/>
            </a:endParaRPr>
          </a:p>
          <a:p>
            <a:r>
              <a:rPr lang="ja-JP" altLang="en-US" dirty="0" smtClean="0">
                <a:latin typeface="Arial" pitchFamily="34" charset="0"/>
              </a:rPr>
              <a:t>ハンドソープで</a:t>
            </a:r>
            <a:r>
              <a:rPr lang="en-US" altLang="ja-JP" dirty="0" smtClean="0">
                <a:latin typeface="Arial" pitchFamily="34" charset="0"/>
              </a:rPr>
              <a:t>60</a:t>
            </a:r>
            <a:r>
              <a:rPr lang="ja-JP" altLang="en-US" dirty="0" smtClean="0">
                <a:latin typeface="Arial" pitchFamily="34" charset="0"/>
              </a:rPr>
              <a:t>秒もみ洗いした後に、流水で</a:t>
            </a:r>
            <a:r>
              <a:rPr lang="en-US" altLang="ja-JP" dirty="0" smtClean="0">
                <a:latin typeface="Arial" pitchFamily="34" charset="0"/>
              </a:rPr>
              <a:t>15</a:t>
            </a:r>
            <a:r>
              <a:rPr lang="ja-JP" altLang="en-US" dirty="0" smtClean="0">
                <a:latin typeface="Arial" pitchFamily="34" charset="0"/>
              </a:rPr>
              <a:t>秒すすいで</a:t>
            </a:r>
            <a:r>
              <a:rPr lang="en-US" altLang="ja-JP" dirty="0" smtClean="0">
                <a:latin typeface="Arial" pitchFamily="34" charset="0"/>
              </a:rPr>
              <a:t>10</a:t>
            </a:r>
            <a:r>
              <a:rPr lang="ja-JP" altLang="en-US" dirty="0" smtClean="0">
                <a:latin typeface="Arial" pitchFamily="34" charset="0"/>
              </a:rPr>
              <a:t>個です。</a:t>
            </a:r>
            <a:endParaRPr lang="en-US" altLang="ja-JP" dirty="0" smtClean="0">
              <a:latin typeface="Arial" pitchFamily="34" charset="0"/>
            </a:endParaRPr>
          </a:p>
          <a:p>
            <a:r>
              <a:rPr lang="ja-JP" altLang="en-US" dirty="0" smtClean="0">
                <a:latin typeface="Arial" pitchFamily="34" charset="0"/>
              </a:rPr>
              <a:t>ハンドソープで</a:t>
            </a:r>
            <a:r>
              <a:rPr lang="en-US" altLang="ja-JP" dirty="0" smtClean="0">
                <a:latin typeface="Arial" pitchFamily="34" charset="0"/>
              </a:rPr>
              <a:t>10</a:t>
            </a:r>
            <a:r>
              <a:rPr lang="ja-JP" altLang="en-US" dirty="0" smtClean="0">
                <a:latin typeface="Arial" pitchFamily="34" charset="0"/>
              </a:rPr>
              <a:t>秒もみ洗いした後に、流水で</a:t>
            </a:r>
            <a:r>
              <a:rPr lang="en-US" altLang="ja-JP" dirty="0" smtClean="0">
                <a:latin typeface="Arial" pitchFamily="34" charset="0"/>
              </a:rPr>
              <a:t>15</a:t>
            </a:r>
            <a:r>
              <a:rPr lang="ja-JP" altLang="en-US" dirty="0" smtClean="0">
                <a:latin typeface="Arial" pitchFamily="34" charset="0"/>
              </a:rPr>
              <a:t>秒すすきを</a:t>
            </a:r>
            <a:r>
              <a:rPr lang="en-US" altLang="ja-JP" dirty="0" smtClean="0">
                <a:latin typeface="Arial" pitchFamily="34" charset="0"/>
              </a:rPr>
              <a:t>2</a:t>
            </a:r>
            <a:r>
              <a:rPr lang="ja-JP" altLang="en-US" dirty="0" smtClean="0">
                <a:latin typeface="Arial" pitchFamily="34" charset="0"/>
              </a:rPr>
              <a:t>回繰り返すことで、数個になります。</a:t>
            </a:r>
            <a:endParaRPr lang="en-US" altLang="ja-JP" dirty="0" smtClean="0">
              <a:latin typeface="Arial" pitchFamily="34" charset="0"/>
            </a:endParaRPr>
          </a:p>
          <a:p>
            <a:r>
              <a:rPr lang="ja-JP" altLang="en-US" dirty="0" smtClean="0">
                <a:latin typeface="Arial" pitchFamily="34" charset="0"/>
              </a:rPr>
              <a:t>石鹸自体には、手指についたノロウイルスを殺す力はありませんが、手指からノロウイルスをはがしやすくする効果があります。</a:t>
            </a:r>
            <a:endParaRPr lang="en-US" altLang="ja-JP" dirty="0" smtClean="0">
              <a:latin typeface="Arial" pitchFamily="34" charset="0"/>
            </a:endParaRPr>
          </a:p>
          <a:p>
            <a:r>
              <a:rPr lang="ja-JP" altLang="en-US" dirty="0" smtClean="0">
                <a:latin typeface="Arial" pitchFamily="34" charset="0"/>
              </a:rPr>
              <a:t>ノロウイルスに限らず、手洗いは感染症予防全般の基本ですので、</a:t>
            </a:r>
            <a:endParaRPr lang="en-US" altLang="ja-JP" dirty="0" smtClean="0">
              <a:latin typeface="Arial" pitchFamily="34" charset="0"/>
            </a:endParaRPr>
          </a:p>
          <a:p>
            <a:r>
              <a:rPr lang="ja-JP" altLang="en-US" dirty="0" smtClean="0">
                <a:latin typeface="Arial" pitchFamily="34" charset="0"/>
              </a:rPr>
              <a:t>２回繰り返し手洗いすることが望まれます。</a:t>
            </a:r>
            <a:endParaRPr lang="en-US" altLang="ja-JP" dirty="0" smtClean="0">
              <a:latin typeface="Arial" pitchFamily="34" charset="0"/>
            </a:endParaRPr>
          </a:p>
        </p:txBody>
      </p:sp>
      <p:sp>
        <p:nvSpPr>
          <p:cNvPr id="230404" name="スライド番号プレースホルダ 3"/>
          <p:cNvSpPr>
            <a:spLocks noGrp="1"/>
          </p:cNvSpPr>
          <p:nvPr>
            <p:ph type="sldNum" sz="quarter" idx="5"/>
          </p:nvPr>
        </p:nvSpPr>
        <p:spPr>
          <a:noFill/>
        </p:spPr>
        <p:txBody>
          <a:bodyPr/>
          <a:lstStyle/>
          <a:p>
            <a:fld id="{4B6B0C45-4031-4123-B713-7AD0DAACC95B}" type="slidenum">
              <a:rPr lang="en-US" altLang="ja-JP" smtClean="0">
                <a:latin typeface="Arial" pitchFamily="34" charset="0"/>
              </a:rPr>
              <a:pPr/>
              <a:t>17</a:t>
            </a:fld>
            <a:endParaRPr lang="en-US" altLang="ja-JP" smtClean="0">
              <a:latin typeface="Arial" pitchFamily="34" charset="0"/>
            </a:endParaRPr>
          </a:p>
        </p:txBody>
      </p:sp>
    </p:spTree>
    <p:extLst>
      <p:ext uri="{BB962C8B-B14F-4D97-AF65-F5344CB8AC3E}">
        <p14:creationId xmlns:p14="http://schemas.microsoft.com/office/powerpoint/2010/main" val="122306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bwMode="auto">
          <a:xfrm>
            <a:off x="1187450" y="1252538"/>
            <a:ext cx="45053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ノロウイルス対策に有効とされる塩素系消毒薬の希釈方法についてです。</a:t>
            </a:r>
            <a:endParaRPr lang="en-US" altLang="ja-JP" dirty="0" smtClean="0"/>
          </a:p>
          <a:p>
            <a:pPr defTabSz="922355">
              <a:defRPr/>
            </a:pPr>
            <a:r>
              <a:rPr lang="ja-JP" altLang="en-US" dirty="0" smtClean="0"/>
              <a:t>塩素は光で分解して消毒効果がなくなってしまうので、使用の都度調整し、長期保存しないようにしてください。</a:t>
            </a:r>
            <a:endParaRPr lang="en-US" altLang="ja-JP" dirty="0" smtClean="0"/>
          </a:p>
          <a:p>
            <a:pPr defTabSz="922355">
              <a:defRPr/>
            </a:pPr>
            <a:r>
              <a:rPr lang="ja-JP" altLang="en-US" dirty="0" smtClean="0"/>
              <a:t>ここでは、調整しやすい希釈方法についてご説明します。</a:t>
            </a:r>
            <a:endParaRPr lang="en-US" altLang="ja-JP" dirty="0" smtClean="0"/>
          </a:p>
          <a:p>
            <a:endParaRPr lang="en-US" altLang="ja-JP" dirty="0" smtClean="0"/>
          </a:p>
          <a:p>
            <a:r>
              <a:rPr lang="ja-JP" altLang="en-US" dirty="0" smtClean="0"/>
              <a:t>まずは、食器や器具類の消毒を行う場合、空の２</a:t>
            </a:r>
            <a:r>
              <a:rPr lang="en-US" altLang="ja-JP" dirty="0" smtClean="0"/>
              <a:t>L</a:t>
            </a:r>
            <a:r>
              <a:rPr lang="ja-JP" altLang="en-US" dirty="0" smtClean="0"/>
              <a:t>のペットボトルにペットボトルのキャップ２杯分の塩素系消毒薬を入れた後、水をいっぱいに満たすと適切な濃度になります。</a:t>
            </a:r>
            <a:endParaRPr lang="en-US" altLang="ja-JP" dirty="0" smtClean="0"/>
          </a:p>
          <a:p>
            <a:r>
              <a:rPr lang="ja-JP" altLang="en-US" dirty="0" smtClean="0"/>
              <a:t>次に、汚物や吐物の消毒を行う場合、空の５００</a:t>
            </a:r>
            <a:r>
              <a:rPr lang="en-US" altLang="ja-JP" dirty="0" smtClean="0"/>
              <a:t>ml</a:t>
            </a:r>
            <a:r>
              <a:rPr lang="ja-JP" altLang="en-US" dirty="0" smtClean="0"/>
              <a:t>のペットボトルにペットボトルのキャップ２杯分の塩素系消毒薬を入れた後、水をいっぱいに満たすと適切な濃度になります。</a:t>
            </a:r>
            <a:endParaRPr lang="en-US" altLang="ja-JP" dirty="0" smtClean="0"/>
          </a:p>
          <a:p>
            <a:r>
              <a:rPr lang="ja-JP" altLang="en-US" dirty="0" smtClean="0"/>
              <a:t>ペットボトルを使用する場合は、水と間違えて飲んでしまうことがないようにペットボトルに「消毒液」等記入し、適正に管理することは大事です。</a:t>
            </a:r>
            <a:endParaRPr lang="en-US" altLang="ja-JP" dirty="0" smtClean="0"/>
          </a:p>
          <a:p>
            <a:endParaRPr lang="en-US" altLang="ja-JP" dirty="0" smtClean="0"/>
          </a:p>
        </p:txBody>
      </p:sp>
      <p:sp>
        <p:nvSpPr>
          <p:cNvPr id="215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2635276-1578-4FF2-B352-746E1DC5CCEB}" type="slidenum">
              <a:rPr lang="ja-JP" altLang="en-US" smtClean="0">
                <a:solidFill>
                  <a:prstClr val="black"/>
                </a:solidFill>
              </a:rPr>
              <a:pPr/>
              <a:t>18</a:t>
            </a:fld>
            <a:endParaRPr lang="ja-JP" altLang="en-US" smtClean="0">
              <a:solidFill>
                <a:prstClr val="black"/>
              </a:solidFill>
            </a:endParaRPr>
          </a:p>
        </p:txBody>
      </p:sp>
    </p:spTree>
    <p:extLst>
      <p:ext uri="{BB962C8B-B14F-4D97-AF65-F5344CB8AC3E}">
        <p14:creationId xmlns:p14="http://schemas.microsoft.com/office/powerpoint/2010/main" val="42710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8706C7-F2C3-48B6-8A22-C484D800B5D4}" type="slidenum">
              <a:rPr lang="en-US" altLang="ja-JP" smtClean="0"/>
              <a:pPr/>
              <a:t>1</a:t>
            </a:fld>
            <a:endParaRPr lang="en-US" altLang="ja-JP" dirty="0"/>
          </a:p>
        </p:txBody>
      </p:sp>
    </p:spTree>
    <p:extLst>
      <p:ext uri="{BB962C8B-B14F-4D97-AF65-F5344CB8AC3E}">
        <p14:creationId xmlns:p14="http://schemas.microsoft.com/office/powerpoint/2010/main" val="1356000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1187450" y="1252538"/>
            <a:ext cx="45053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アニサキスについてです。</a:t>
            </a:r>
            <a:endParaRPr lang="en-US" altLang="ja-JP" dirty="0" smtClean="0"/>
          </a:p>
          <a:p>
            <a:r>
              <a:rPr lang="ja-JP" altLang="en-US" dirty="0" smtClean="0"/>
              <a:t>アニサキスは、令和４年の全国食中毒の発生件数、第</a:t>
            </a:r>
            <a:r>
              <a:rPr lang="en-US" altLang="ja-JP" dirty="0" smtClean="0"/>
              <a:t>1</a:t>
            </a:r>
            <a:r>
              <a:rPr lang="ja-JP" altLang="en-US" dirty="0" smtClean="0"/>
              <a:t>位でした。</a:t>
            </a:r>
            <a:endParaRPr lang="en-US" altLang="ja-JP" dirty="0" smtClean="0"/>
          </a:p>
          <a:p>
            <a:r>
              <a:rPr lang="ja-JP" altLang="en-US" dirty="0" smtClean="0"/>
              <a:t>症状は、激しい腹痛、吐き気などです。</a:t>
            </a:r>
            <a:endParaRPr lang="en-US" altLang="ja-JP" dirty="0" smtClean="0"/>
          </a:p>
          <a:p>
            <a:pPr>
              <a:buClr>
                <a:srgbClr val="0000CC"/>
              </a:buClr>
            </a:pPr>
            <a:r>
              <a:rPr lang="ja-JP" altLang="en-US" b="0" dirty="0" smtClean="0">
                <a:latin typeface="+mn-ea"/>
              </a:rPr>
              <a:t>アニサキスが刺入（しにゅう）：要するにくいつく部位で症状は変わります。</a:t>
            </a:r>
            <a:endParaRPr lang="en-US" altLang="ja-JP" b="0" dirty="0" smtClean="0">
              <a:latin typeface="+mn-ea"/>
            </a:endParaRPr>
          </a:p>
          <a:p>
            <a:pPr>
              <a:buClr>
                <a:srgbClr val="0000CC"/>
              </a:buClr>
            </a:pPr>
            <a:r>
              <a:rPr lang="ja-JP" altLang="en-US" b="0" dirty="0" smtClean="0">
                <a:latin typeface="+mn-ea"/>
              </a:rPr>
              <a:t>胃アニサキス症</a:t>
            </a:r>
            <a:endParaRPr lang="en-US" altLang="ja-JP" b="0" dirty="0" smtClean="0">
              <a:latin typeface="+mn-ea"/>
            </a:endParaRPr>
          </a:p>
          <a:p>
            <a:pPr>
              <a:buClr>
                <a:srgbClr val="0000CC"/>
              </a:buClr>
            </a:pPr>
            <a:r>
              <a:rPr lang="ja-JP" altLang="en-US" b="0" dirty="0" smtClean="0">
                <a:latin typeface="+mn-ea"/>
              </a:rPr>
              <a:t>　・食後数～十数時間後に、みぞおちの激しい痛み、悪心、嘔吐</a:t>
            </a:r>
            <a:endParaRPr lang="en-US" altLang="ja-JP" b="0" dirty="0" smtClean="0">
              <a:latin typeface="+mn-ea"/>
            </a:endParaRPr>
          </a:p>
          <a:p>
            <a:pPr>
              <a:buClr>
                <a:srgbClr val="0000CC"/>
              </a:buClr>
            </a:pPr>
            <a:r>
              <a:rPr lang="ja-JP" altLang="en-US" b="0" dirty="0" smtClean="0">
                <a:latin typeface="+mn-ea"/>
              </a:rPr>
              <a:t>腸アニサキス症</a:t>
            </a:r>
            <a:endParaRPr lang="en-US" altLang="ja-JP" b="0" dirty="0" smtClean="0">
              <a:latin typeface="+mn-ea"/>
            </a:endParaRPr>
          </a:p>
          <a:p>
            <a:pPr>
              <a:buClr>
                <a:srgbClr val="0000CC"/>
              </a:buClr>
            </a:pPr>
            <a:r>
              <a:rPr lang="ja-JP" altLang="en-US" b="0" dirty="0" smtClean="0">
                <a:latin typeface="+mn-ea"/>
              </a:rPr>
              <a:t>　・食後十数時間～数日後に下腹部痛</a:t>
            </a:r>
          </a:p>
          <a:p>
            <a:pPr>
              <a:buClr>
                <a:srgbClr val="0000CC"/>
              </a:buClr>
            </a:pPr>
            <a:r>
              <a:rPr lang="ja-JP" altLang="en-US" b="0" dirty="0" smtClean="0">
                <a:latin typeface="+mn-ea"/>
              </a:rPr>
              <a:t>アレルギー症状</a:t>
            </a:r>
            <a:endParaRPr lang="en-US" altLang="ja-JP" b="0" dirty="0" smtClean="0">
              <a:latin typeface="+mn-ea"/>
            </a:endParaRPr>
          </a:p>
          <a:p>
            <a:pPr>
              <a:buClr>
                <a:srgbClr val="0000CC"/>
              </a:buClr>
            </a:pPr>
            <a:r>
              <a:rPr lang="ja-JP" altLang="en-US" b="0" dirty="0" smtClean="0">
                <a:latin typeface="+mn-ea"/>
              </a:rPr>
              <a:t>　・以前アニサキスが体内に入りアレルゲンとなり、蕁麻疹やアナフィラキシー症状を示す</a:t>
            </a:r>
            <a:endParaRPr lang="en-US" altLang="ja-JP" dirty="0" smtClean="0"/>
          </a:p>
          <a:p>
            <a:r>
              <a:rPr lang="ja-JP" altLang="en-US" dirty="0" smtClean="0"/>
              <a:t>アニサキスは、サバ、サンマ、カツオなどに寄生している寄生虫の</a:t>
            </a:r>
            <a:r>
              <a:rPr lang="en-US" altLang="ja-JP" dirty="0" smtClean="0"/>
              <a:t>1</a:t>
            </a:r>
            <a:r>
              <a:rPr lang="ja-JP" altLang="en-US" dirty="0" smtClean="0"/>
              <a:t>種です。</a:t>
            </a:r>
            <a:endParaRPr lang="en-US" altLang="ja-JP" dirty="0" smtClean="0"/>
          </a:p>
          <a:p>
            <a:r>
              <a:rPr lang="ja-JP" altLang="en-US" dirty="0" smtClean="0"/>
              <a:t>体長２～３ｃｍ、色は半透明白色であり、本来は内臓に寄生しているのですが、漁獲後の時間の経過とともに魚の筋肉部位に移行すると言われています。</a:t>
            </a:r>
            <a:endParaRPr lang="en-US" altLang="ja-JP" dirty="0" smtClean="0"/>
          </a:p>
          <a:p>
            <a:r>
              <a:rPr lang="ja-JP" altLang="en-US" dirty="0" smtClean="0"/>
              <a:t>予防法としては、加熱することや</a:t>
            </a:r>
            <a:r>
              <a:rPr lang="en-US" altLang="ja-JP" dirty="0" smtClean="0"/>
              <a:t>-20</a:t>
            </a:r>
            <a:r>
              <a:rPr lang="ja-JP" altLang="en-US" dirty="0" smtClean="0"/>
              <a:t>℃で</a:t>
            </a:r>
            <a:r>
              <a:rPr lang="en-US" altLang="ja-JP" dirty="0" smtClean="0"/>
              <a:t>24</a:t>
            </a:r>
            <a:r>
              <a:rPr lang="ja-JP" altLang="en-US" dirty="0" smtClean="0"/>
              <a:t>時間以上の冷凍することがあげられます。</a:t>
            </a:r>
            <a:endParaRPr lang="en-US" altLang="ja-JP" dirty="0" smtClean="0"/>
          </a:p>
          <a:p>
            <a:r>
              <a:rPr lang="ja-JP" altLang="en-US" dirty="0" smtClean="0"/>
              <a:t>また、新鮮な魚の内臓を速やかに除去することも有効です。</a:t>
            </a:r>
            <a:endParaRPr lang="en-US" altLang="ja-JP" dirty="0" smtClean="0"/>
          </a:p>
          <a:p>
            <a:r>
              <a:rPr lang="ja-JP" altLang="en-US" dirty="0" smtClean="0"/>
              <a:t>細菌やウイルスとは違い、目に見えるものです。</a:t>
            </a:r>
            <a:endParaRPr lang="en-US" altLang="ja-JP" dirty="0" smtClean="0"/>
          </a:p>
          <a:p>
            <a:r>
              <a:rPr lang="ja-JP" altLang="en-US" dirty="0" smtClean="0"/>
              <a:t>塩、わさび、酢などで味付けしても死滅することはありませんので、注意してください。</a:t>
            </a:r>
          </a:p>
        </p:txBody>
      </p:sp>
      <p:sp>
        <p:nvSpPr>
          <p:cNvPr id="174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1088892" indent="-4179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676573"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234752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3018472" indent="-3346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3479650"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940827"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4402005"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863183" indent="-3346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22355">
              <a:spcBef>
                <a:spcPct val="0"/>
              </a:spcBef>
              <a:defRPr/>
            </a:pPr>
            <a:fld id="{71F12F12-0ECB-4159-8E27-9D8CDEB9225A}" type="slidenum">
              <a:rPr lang="ja-JP" altLang="en-US" sz="1700">
                <a:solidFill>
                  <a:prstClr val="black"/>
                </a:solidFill>
              </a:rPr>
              <a:pPr defTabSz="922355">
                <a:spcBef>
                  <a:spcPct val="0"/>
                </a:spcBef>
                <a:defRPr/>
              </a:pPr>
              <a:t>19</a:t>
            </a:fld>
            <a:endParaRPr lang="ja-JP" altLang="en-US" sz="1700">
              <a:solidFill>
                <a:prstClr val="black"/>
              </a:solidFill>
            </a:endParaRPr>
          </a:p>
        </p:txBody>
      </p:sp>
    </p:spTree>
    <p:extLst>
      <p:ext uri="{BB962C8B-B14F-4D97-AF65-F5344CB8AC3E}">
        <p14:creationId xmlns:p14="http://schemas.microsoft.com/office/powerpoint/2010/main" val="51326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87450" y="1252538"/>
            <a:ext cx="4505325" cy="3378200"/>
          </a:xfrm>
        </p:spPr>
      </p:sp>
      <p:sp>
        <p:nvSpPr>
          <p:cNvPr id="3" name="ノート プレースホルダ 2"/>
          <p:cNvSpPr>
            <a:spLocks noGrp="1"/>
          </p:cNvSpPr>
          <p:nvPr>
            <p:ph type="body" idx="1"/>
          </p:nvPr>
        </p:nvSpPr>
        <p:spPr/>
        <p:txBody>
          <a:bodyPr>
            <a:normAutofit/>
          </a:bodyPr>
          <a:lstStyle/>
          <a:p>
            <a:r>
              <a:rPr lang="ja-JP" altLang="en-US" b="0" dirty="0" smtClean="0"/>
              <a:t>令和</a:t>
            </a:r>
            <a:r>
              <a:rPr lang="en-US" altLang="ja-JP" b="0" dirty="0" smtClean="0"/>
              <a:t>3</a:t>
            </a:r>
            <a:r>
              <a:rPr lang="ja-JP" altLang="en-US" b="0" dirty="0" smtClean="0"/>
              <a:t>年に神奈川県内で</a:t>
            </a:r>
            <a:r>
              <a:rPr kumimoji="1" lang="ja-JP" altLang="en-US" b="0" dirty="0" smtClean="0"/>
              <a:t>イヌサフラン</a:t>
            </a:r>
            <a:r>
              <a:rPr kumimoji="1" lang="ja-JP" altLang="en-US" dirty="0" smtClean="0"/>
              <a:t>による食中毒が発生しました。これは、観賞用として自宅庭に植えていたイヌサフランの球根をタマネギと誤って喫食した事例となります。</a:t>
            </a:r>
          </a:p>
          <a:p>
            <a:r>
              <a:rPr lang="ja-JP" altLang="en-US" b="0" dirty="0" smtClean="0"/>
              <a:t>イヌサフランは</a:t>
            </a:r>
            <a:endParaRPr lang="ja-JP" altLang="ja-JP" b="0" dirty="0" smtClean="0"/>
          </a:p>
          <a:p>
            <a:r>
              <a:rPr lang="ja-JP" altLang="ja-JP" dirty="0" smtClean="0"/>
              <a:t>・ユリ科の</a:t>
            </a:r>
            <a:r>
              <a:rPr lang="ja-JP" altLang="en-US" dirty="0" smtClean="0"/>
              <a:t>植物です。</a:t>
            </a:r>
            <a:endParaRPr lang="en-US" altLang="ja-JP" dirty="0" smtClean="0"/>
          </a:p>
          <a:p>
            <a:r>
              <a:rPr lang="ja-JP" altLang="ja-JP" dirty="0" smtClean="0"/>
              <a:t>・イヌサフランは全草（花、葉、茎、根などの植物の全ての部分）にコルヒチンというアルカロイド（毒性成分）が含まれており、喫食することにより、嘔吐や下痢等の症状を呈し、重症の場合は死亡することもあ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BF3F05B-3259-47A3-BC15-8415663C492B}" type="slidenum">
              <a:rPr kumimoji="1" lang="ja-JP" altLang="en-US" smtClean="0"/>
              <a:pPr/>
              <a:t>20</a:t>
            </a:fld>
            <a:endParaRPr kumimoji="1" lang="ja-JP" altLang="en-US"/>
          </a:p>
        </p:txBody>
      </p:sp>
    </p:spTree>
    <p:extLst>
      <p:ext uri="{BB962C8B-B14F-4D97-AF65-F5344CB8AC3E}">
        <p14:creationId xmlns:p14="http://schemas.microsoft.com/office/powerpoint/2010/main" val="389888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kumimoji="1" lang="ja-JP" altLang="en-US" dirty="0" smtClean="0"/>
              <a:t>きのこについても、毒キノコを食用のキノコと誤ってたべて食中毒になる事例が毎年発生しています。</a:t>
            </a:r>
            <a:endParaRPr kumimoji="1" lang="en-US" altLang="ja-JP" dirty="0" smtClean="0"/>
          </a:p>
          <a:p>
            <a:r>
              <a:rPr kumimoji="1" lang="ja-JP" altLang="en-US" dirty="0" smtClean="0"/>
              <a:t>神奈川県でも</a:t>
            </a:r>
            <a:r>
              <a:rPr lang="ja-JP" altLang="en-US" dirty="0" smtClean="0"/>
              <a:t>令和４年</a:t>
            </a:r>
            <a:r>
              <a:rPr lang="en-US" altLang="ja-JP" dirty="0" smtClean="0"/>
              <a:t>11</a:t>
            </a:r>
            <a:r>
              <a:rPr lang="ja-JP" altLang="en-US" dirty="0" smtClean="0"/>
              <a:t>月に神奈川県でツキヨタケという毒キノコによる食中毒事案がありました。</a:t>
            </a:r>
          </a:p>
          <a:p>
            <a:r>
              <a:rPr lang="ja-JP" altLang="en-US" dirty="0" smtClean="0"/>
              <a:t>患者は</a:t>
            </a:r>
            <a:r>
              <a:rPr lang="en-US" altLang="ja-JP" dirty="0" smtClean="0"/>
              <a:t>1</a:t>
            </a:r>
            <a:r>
              <a:rPr lang="ja-JP" altLang="en-US" dirty="0" smtClean="0"/>
              <a:t>名で、症状は、下痢、嘔吐で食べてから</a:t>
            </a:r>
            <a:r>
              <a:rPr lang="en-US" altLang="ja-JP" dirty="0" smtClean="0"/>
              <a:t>1</a:t>
            </a:r>
            <a:r>
              <a:rPr lang="ja-JP" altLang="en-US" dirty="0" smtClean="0"/>
              <a:t>時間半で発症し、緊急搬送されました。幸いなことに命に別状はありませんでした。</a:t>
            </a:r>
          </a:p>
          <a:p>
            <a:r>
              <a:rPr lang="ja-JP" altLang="en-US" dirty="0" smtClean="0"/>
              <a:t>山林で毒のないヒラタケと間違えて採取し、自宅で食べてしまったことが原因とされています。</a:t>
            </a:r>
            <a:endParaRPr lang="en-US" altLang="ja-JP" dirty="0" smtClean="0"/>
          </a:p>
          <a:p>
            <a:endParaRPr kumimoji="1" lang="en-US" altLang="ja-JP" dirty="0" smtClean="0"/>
          </a:p>
          <a:p>
            <a:r>
              <a:rPr kumimoji="1" lang="ja-JP" altLang="en-US" dirty="0" smtClean="0"/>
              <a:t>食用のキノコと毒キノコを見分けるのは非常に難しいです。</a:t>
            </a:r>
            <a:r>
              <a:rPr lang="ja-JP" altLang="en-US" dirty="0" smtClean="0"/>
              <a:t/>
            </a:r>
            <a:br>
              <a:rPr lang="ja-JP" altLang="en-US" dirty="0" smtClean="0"/>
            </a:br>
            <a:r>
              <a:rPr lang="ja-JP" altLang="en-US" dirty="0"/>
              <a:t>絶対に採らない、食べない、人にあげないようにしましょう。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21</a:t>
            </a:fld>
            <a:endParaRPr kumimoji="1" lang="ja-JP" altLang="en-US"/>
          </a:p>
        </p:txBody>
      </p:sp>
    </p:spTree>
    <p:extLst>
      <p:ext uri="{BB962C8B-B14F-4D97-AF65-F5344CB8AC3E}">
        <p14:creationId xmlns:p14="http://schemas.microsoft.com/office/powerpoint/2010/main" val="312383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22</a:t>
            </a:fld>
            <a:endParaRPr kumimoji="1" lang="ja-JP" altLang="en-US"/>
          </a:p>
        </p:txBody>
      </p:sp>
    </p:spTree>
    <p:extLst>
      <p:ext uri="{BB962C8B-B14F-4D97-AF65-F5344CB8AC3E}">
        <p14:creationId xmlns:p14="http://schemas.microsoft.com/office/powerpoint/2010/main" val="367080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lang="ja-JP" altLang="en-US" i="0" dirty="0" smtClean="0">
                <a:effectLst/>
              </a:rPr>
              <a:t>◆　表示のある食品は、</a:t>
            </a:r>
            <a:r>
              <a:rPr kumimoji="1" lang="ja-JP" altLang="en-US" dirty="0" smtClean="0"/>
              <a:t>食品表示を確認し消費期限がついていればそれ以内に食べきれる量なのか考えてから購入すると良いと思います。</a:t>
            </a:r>
            <a:endParaRPr kumimoji="1" lang="en-US" altLang="ja-JP" dirty="0" smtClean="0"/>
          </a:p>
          <a:p>
            <a:endParaRPr lang="en-US" altLang="ja-JP" i="0" dirty="0" smtClean="0">
              <a:effectLst/>
            </a:endParaRPr>
          </a:p>
          <a:p>
            <a:r>
              <a:rPr lang="ja-JP" altLang="en-US" i="0" dirty="0" smtClean="0">
                <a:effectLst/>
              </a:rPr>
              <a:t>◆　</a:t>
            </a:r>
            <a:r>
              <a:rPr kumimoji="1" lang="ja-JP" altLang="en-US" dirty="0" smtClean="0"/>
              <a:t>肉や魚はそれぞれ分けて小袋にいれ、特に生で食べる刺身と加熱用の肉などは一緒に入れないように工夫してください。</a:t>
            </a:r>
            <a:endParaRPr kumimoji="1" lang="en-US" altLang="ja-JP" dirty="0" smtClean="0"/>
          </a:p>
          <a:p>
            <a:r>
              <a:rPr kumimoji="1" lang="ja-JP" altLang="en-US" dirty="0" smtClean="0"/>
              <a:t>冷蔵庫に入れるまでに時間がある場合や気温の高い日などはできれば保冷材や氷なども活用されると良いと思います。</a:t>
            </a:r>
            <a:endParaRPr kumimoji="1" lang="en-US" altLang="ja-JP" dirty="0" smtClean="0"/>
          </a:p>
          <a:p>
            <a:endParaRPr lang="en-US" altLang="ja-JP" i="0" dirty="0" smtClean="0">
              <a:effectLst/>
            </a:endParaRPr>
          </a:p>
          <a:p>
            <a:r>
              <a:rPr lang="ja-JP" altLang="en-US" i="0" dirty="0" smtClean="0">
                <a:effectLst/>
              </a:rPr>
              <a:t>◆　特に、生鮮食品等のように冷蔵や冷凍等の温度管理の必要な食品の購入は、買い物の最後にし、購入したら早めに帰るようにしましょう。</a:t>
            </a:r>
            <a:endParaRPr lang="en-US" altLang="ja-JP" i="0" dirty="0" smtClean="0">
              <a:effectLst/>
            </a:endParaRPr>
          </a:p>
          <a:p>
            <a:endParaRPr lang="en-US" altLang="ja-JP" i="0" dirty="0" smtClean="0">
              <a:effectLst/>
            </a:endParaRPr>
          </a:p>
          <a:p>
            <a:endParaRPr lang="ja-JP" altLang="en-US" i="0" dirty="0" smtClean="0">
              <a:effectLst/>
            </a:endParaRPr>
          </a:p>
          <a:p>
            <a:r>
              <a:rPr lang="ja-JP" altLang="en-US" dirty="0" smtClean="0"/>
              <a:t/>
            </a:r>
            <a:br>
              <a:rPr lang="ja-JP" altLang="en-US"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23</a:t>
            </a:fld>
            <a:endParaRPr kumimoji="1" lang="ja-JP" altLang="en-US"/>
          </a:p>
        </p:txBody>
      </p:sp>
    </p:spTree>
    <p:extLst>
      <p:ext uri="{BB962C8B-B14F-4D97-AF65-F5344CB8AC3E}">
        <p14:creationId xmlns:p14="http://schemas.microsoft.com/office/powerpoint/2010/main" val="92541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lang="ja-JP" altLang="en-US" dirty="0"/>
              <a:t>次に、消費期限と賞味期限の定義について説明します。</a:t>
            </a:r>
          </a:p>
          <a:p>
            <a:r>
              <a:rPr lang="ja-JP" altLang="en-US" dirty="0"/>
              <a:t>消費期限は、定められた方法により保存した場合において、腐敗、変敗その他の品質の劣化に伴い安全性を欠くこととなるおそれがないと認められる期限を示す年月日のことです。</a:t>
            </a:r>
          </a:p>
          <a:p>
            <a:r>
              <a:rPr lang="ja-JP" altLang="en-US" dirty="0"/>
              <a:t>例えば、弁当や刺身など期限を過ぎたら食べられないもの、食べると安全性に影響が出るものが消費期限となります。</a:t>
            </a:r>
          </a:p>
          <a:p>
            <a:endParaRPr lang="ja-JP" altLang="en-US" dirty="0"/>
          </a:p>
          <a:p>
            <a:r>
              <a:rPr lang="ja-JP" altLang="en-US" dirty="0"/>
              <a:t>賞味期限は、定められた方法により保存した場合において、期待されるすべての品質の保持が十分に可能であると認められる期限を示す年月日のことです。</a:t>
            </a:r>
          </a:p>
          <a:p>
            <a:r>
              <a:rPr lang="ja-JP" altLang="en-US" dirty="0"/>
              <a:t>期限を過ぎてもすぐに安全性がなくなるわけではなく、味や風味が落ちてしまうというものです。</a:t>
            </a:r>
          </a:p>
          <a:p>
            <a:r>
              <a:rPr lang="ja-JP" altLang="en-US" dirty="0"/>
              <a:t>３ヶ月以上保存できるものは、年と月までの表示でよいこととしています。</a:t>
            </a:r>
          </a:p>
        </p:txBody>
      </p:sp>
      <p:sp>
        <p:nvSpPr>
          <p:cNvPr id="4" name="スライド番号プレースホルダー 3"/>
          <p:cNvSpPr>
            <a:spLocks noGrp="1"/>
          </p:cNvSpPr>
          <p:nvPr>
            <p:ph type="sldNum" sz="quarter" idx="10"/>
          </p:nvPr>
        </p:nvSpPr>
        <p:spPr/>
        <p:txBody>
          <a:bodyPr/>
          <a:lstStyle/>
          <a:p>
            <a:fld id="{958706C7-F2C3-48B6-8A22-C484D800B5D4}" type="slidenum">
              <a:rPr lang="en-US" altLang="ja-JP" smtClean="0"/>
              <a:pPr/>
              <a:t>24</a:t>
            </a:fld>
            <a:endParaRPr lang="en-US" altLang="ja-JP" dirty="0"/>
          </a:p>
        </p:txBody>
      </p:sp>
    </p:spTree>
    <p:extLst>
      <p:ext uri="{BB962C8B-B14F-4D97-AF65-F5344CB8AC3E}">
        <p14:creationId xmlns:p14="http://schemas.microsoft.com/office/powerpoint/2010/main" val="315521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冷蔵や冷凍の必要な食品は、持ち帰ったら、すぐに冷蔵庫や冷凍庫に入れましょう。</a:t>
            </a:r>
          </a:p>
          <a:p>
            <a:r>
              <a:rPr lang="ja-JP" altLang="en-US" dirty="0"/>
              <a:t>◆　冷蔵庫や冷凍庫の詰めすぎに注意しましょう。詰め過ぎは冷気の対流を妨げます。また、</a:t>
            </a:r>
            <a:r>
              <a:rPr kumimoji="1" lang="ja-JP" altLang="en-US" dirty="0" smtClean="0">
                <a:latin typeface="+mn-lt"/>
              </a:rPr>
              <a:t>冷蔵庫の中身が把握できず期限切れや腐っている場合もあります。</a:t>
            </a:r>
            <a:r>
              <a:rPr lang="ja-JP" altLang="en-US" dirty="0"/>
              <a:t>めやすは、冷蔵庫や冷凍庫の７割程度です。</a:t>
            </a:r>
          </a:p>
          <a:p>
            <a:pPr defTabSz="922355">
              <a:defRPr/>
            </a:pPr>
            <a:r>
              <a:rPr lang="ja-JP" altLang="en-US" dirty="0"/>
              <a:t>◆　冷蔵庫は</a:t>
            </a:r>
            <a:r>
              <a:rPr lang="en-US" altLang="ja-JP" dirty="0"/>
              <a:t>10℃</a:t>
            </a:r>
            <a:r>
              <a:rPr lang="ja-JP" altLang="en-US" dirty="0"/>
              <a:t>以下、冷凍庫は</a:t>
            </a:r>
            <a:r>
              <a:rPr lang="en-US" altLang="ja-JP" dirty="0"/>
              <a:t>-15℃</a:t>
            </a:r>
            <a:r>
              <a:rPr lang="ja-JP" altLang="en-US" dirty="0"/>
              <a:t>以下に維持することがめ</a:t>
            </a:r>
            <a:r>
              <a:rPr lang="ja-JP" altLang="en-US" dirty="0" err="1"/>
              <a:t>やすです</a:t>
            </a:r>
            <a:r>
              <a:rPr lang="ja-JP" altLang="en-US" dirty="0"/>
              <a:t>。</a:t>
            </a:r>
            <a:r>
              <a:rPr lang="ja-JP" altLang="en-US" dirty="0" smtClean="0">
                <a:latin typeface="+mn-lt"/>
                <a:ea typeface="HG丸ｺﾞｼｯｸM-PRO" panose="020F0600000000000000" pitchFamily="50" charset="-128"/>
              </a:rPr>
              <a:t>細菌の多くは、１０度Ｃでは増殖がゆっくりとなり、－１５度Ｃでは増殖が停止しています。しかし、細菌が死ぬわけではありませんので早めに使いきることが大切です。</a:t>
            </a:r>
            <a:endParaRPr lang="ja-JP" altLang="en-US" dirty="0"/>
          </a:p>
          <a:p>
            <a:pPr defTabSz="922355">
              <a:defRPr/>
            </a:pPr>
            <a:r>
              <a:rPr lang="ja-JP" altLang="en-US" dirty="0"/>
              <a:t>◆　肉や魚等は、ビニール袋や容器に入れ、冷蔵庫の中の他の食品に肉汁等がかからないようにし、</a:t>
            </a:r>
            <a:r>
              <a:rPr kumimoji="1" lang="ja-JP" altLang="en-US" dirty="0" smtClean="0">
                <a:latin typeface="+mn-lt"/>
              </a:rPr>
              <a:t>庫内の定められた場所に保存することで、二次汚染防止が出来ます。</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25</a:t>
            </a:fld>
            <a:endParaRPr kumimoji="1" lang="ja-JP" altLang="en-US"/>
          </a:p>
        </p:txBody>
      </p:sp>
    </p:spTree>
    <p:extLst>
      <p:ext uri="{BB962C8B-B14F-4D97-AF65-F5344CB8AC3E}">
        <p14:creationId xmlns:p14="http://schemas.microsoft.com/office/powerpoint/2010/main" val="382892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ゴミはこまめに捨てましょう。</a:t>
            </a:r>
          </a:p>
          <a:p>
            <a:r>
              <a:rPr lang="ja-JP" altLang="en-US" dirty="0"/>
              <a:t>◆　タオルや</a:t>
            </a:r>
            <a:r>
              <a:rPr lang="ja-JP" altLang="en-US" dirty="0" err="1"/>
              <a:t>ふきんは</a:t>
            </a:r>
            <a:r>
              <a:rPr lang="ja-JP" altLang="en-US" dirty="0"/>
              <a:t>清潔なものと交換し、使用する。</a:t>
            </a:r>
          </a:p>
          <a:p>
            <a:r>
              <a:rPr lang="ja-JP" altLang="en-US" dirty="0"/>
              <a:t>◆　井戸水を使用している家庭では、水質に十分注意してください。</a:t>
            </a:r>
          </a:p>
          <a:p>
            <a:r>
              <a:rPr lang="ja-JP" altLang="en-US" dirty="0"/>
              <a:t>◆　こまめに手を洗いましょう。</a:t>
            </a:r>
          </a:p>
          <a:p>
            <a:r>
              <a:rPr lang="ja-JP" altLang="en-US" dirty="0"/>
              <a:t>◆　生の肉や魚等の汁が、果物やサラダ等生で食べる物や調理の済んだ食品にかからないようにしましょう。</a:t>
            </a:r>
          </a:p>
          <a:p>
            <a:r>
              <a:rPr lang="ja-JP" altLang="en-US" dirty="0"/>
              <a:t>◆　生の肉や魚を切った包丁やまな板は、洗ってから熱湯をかけたのち使うことが大切です。肉用、魚用、野菜用と別々にそろえて、使い分けるとさらに安全です。</a:t>
            </a:r>
          </a:p>
          <a:p>
            <a:r>
              <a:rPr lang="ja-JP" altLang="en-US" dirty="0"/>
              <a:t>◆　冷凍食品等の解凍は、室温で解凍すると、食中毒菌が増える場合があるため、冷蔵庫の中や電子レンジで行うとよいです。</a:t>
            </a:r>
            <a:endParaRPr lang="en-US" altLang="ja-JP" dirty="0"/>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26</a:t>
            </a:fld>
            <a:endParaRPr kumimoji="1" lang="ja-JP" altLang="en-US"/>
          </a:p>
        </p:txBody>
      </p:sp>
    </p:spTree>
    <p:extLst>
      <p:ext uri="{BB962C8B-B14F-4D97-AF65-F5344CB8AC3E}">
        <p14:creationId xmlns:p14="http://schemas.microsoft.com/office/powerpoint/2010/main" val="3501800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手を洗いましょう。</a:t>
            </a:r>
          </a:p>
          <a:p>
            <a:r>
              <a:rPr lang="ja-JP" altLang="en-US" dirty="0"/>
              <a:t>◆　加熱して調理する食品は十分に加熱しましょう。加熱を十分に行うことで、もし、食中毒菌がいたとしても殺菌することができます。めやすは、中心部の温度が</a:t>
            </a:r>
            <a:r>
              <a:rPr lang="en-US" altLang="ja-JP" dirty="0"/>
              <a:t>75℃</a:t>
            </a:r>
            <a:r>
              <a:rPr lang="ja-JP" altLang="en-US" dirty="0"/>
              <a:t>で１分間以上加熱することです。</a:t>
            </a:r>
            <a:r>
              <a:rPr lang="ja-JP" altLang="en-US" dirty="0" smtClean="0"/>
              <a:t>ノロウイルスの場合は、８５℃から９０℃で１分半以上加熱が必要になります。</a:t>
            </a:r>
            <a:br>
              <a:rPr lang="ja-JP" altLang="en-US" dirty="0" smtClean="0"/>
            </a:br>
            <a:r>
              <a:rPr lang="ja-JP" altLang="en-US" dirty="0"/>
              <a:t>調理を途中でやめるような時は、</a:t>
            </a:r>
            <a:r>
              <a:rPr lang="ja-JP" altLang="en-US" dirty="0" smtClean="0"/>
              <a:t>そのまま室温に放置すると、細菌が食品に付いたり、増えたりします。途中でやめるような時は、</a:t>
            </a:r>
            <a:r>
              <a:rPr lang="ja-JP" altLang="en-US" dirty="0"/>
              <a:t>冷蔵庫に入れましょう。再び調理をするときは、十分に加熱しましょう。</a:t>
            </a:r>
          </a:p>
          <a:p>
            <a:r>
              <a:rPr lang="ja-JP" altLang="en-US" dirty="0"/>
              <a:t>◆　電子レンジを使う場合は、電子レンジ用の容器、ふたを使い、調理時間に気を付け、熱の伝わりにくい物は、時々かき混ぜることも必要です。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27</a:t>
            </a:fld>
            <a:endParaRPr kumimoji="1" lang="ja-JP" altLang="en-US"/>
          </a:p>
        </p:txBody>
      </p:sp>
    </p:spTree>
    <p:extLst>
      <p:ext uri="{BB962C8B-B14F-4D97-AF65-F5344CB8AC3E}">
        <p14:creationId xmlns:p14="http://schemas.microsoft.com/office/powerpoint/2010/main" val="237395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食事の前には手を洗いましょう。</a:t>
            </a:r>
          </a:p>
          <a:p>
            <a:r>
              <a:rPr lang="ja-JP" altLang="en-US" dirty="0"/>
              <a:t>◆　清潔な手で、清潔な器具を使い、清潔な食器に盛りつけましょう。</a:t>
            </a:r>
          </a:p>
          <a:p>
            <a:r>
              <a:rPr lang="ja-JP" altLang="en-US" dirty="0"/>
              <a:t>◆　調理前の食品や調理後の食品は、室温に長く放置してはいけません。例えば、</a:t>
            </a:r>
            <a:r>
              <a:rPr lang="en-US" altLang="ja-JP" dirty="0"/>
              <a:t>O157</a:t>
            </a:r>
            <a:r>
              <a:rPr lang="ja-JP" altLang="en-US" dirty="0"/>
              <a:t>は室温でも</a:t>
            </a:r>
            <a:r>
              <a:rPr lang="en-US" altLang="ja-JP" dirty="0"/>
              <a:t>15</a:t>
            </a:r>
            <a:r>
              <a:rPr lang="ja-JP" altLang="en-US" dirty="0"/>
              <a:t>～</a:t>
            </a:r>
            <a:r>
              <a:rPr lang="en-US" altLang="ja-JP" dirty="0"/>
              <a:t>20</a:t>
            </a:r>
            <a:r>
              <a:rPr lang="ja-JP" altLang="en-US" dirty="0"/>
              <a:t>分で２倍に増えます。</a:t>
            </a:r>
            <a:endParaRPr lang="en-US" altLang="ja-JP" dirty="0"/>
          </a:p>
          <a:p>
            <a:pPr defTabSz="922355">
              <a:defRPr/>
            </a:pPr>
            <a:r>
              <a:rPr lang="ja-JP" altLang="en-US" dirty="0" smtClean="0"/>
              <a:t>■ 温かく食べる料理は温かく、冷やして食べる料理は冷たくしておきましょう。めやすは、温かい料理は</a:t>
            </a:r>
            <a:r>
              <a:rPr lang="en-US" altLang="ja-JP" dirty="0" smtClean="0"/>
              <a:t>65℃</a:t>
            </a:r>
            <a:r>
              <a:rPr lang="ja-JP" altLang="en-US" dirty="0" smtClean="0"/>
              <a:t>以上、冷やして食べる料理は</a:t>
            </a:r>
            <a:r>
              <a:rPr lang="en-US" altLang="ja-JP" dirty="0" smtClean="0"/>
              <a:t>10℃</a:t>
            </a:r>
            <a:r>
              <a:rPr lang="ja-JP" altLang="en-US" dirty="0" smtClean="0"/>
              <a:t>以下です</a:t>
            </a:r>
            <a:endParaRPr lang="en-US" altLang="ja-JP" dirty="0" smtClean="0"/>
          </a:p>
          <a:p>
            <a:r>
              <a:rPr lang="ja-JP" altLang="en-US" dirty="0" smtClean="0"/>
              <a:t/>
            </a:r>
            <a:br>
              <a:rPr lang="ja-JP" altLang="en-US" dirty="0" smtClean="0"/>
            </a:br>
            <a:endParaRPr lang="ja-JP" altLang="en-US"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28</a:t>
            </a:fld>
            <a:endParaRPr kumimoji="1" lang="ja-JP" altLang="en-US"/>
          </a:p>
        </p:txBody>
      </p:sp>
    </p:spTree>
    <p:extLst>
      <p:ext uri="{BB962C8B-B14F-4D97-AF65-F5344CB8AC3E}">
        <p14:creationId xmlns:p14="http://schemas.microsoft.com/office/powerpoint/2010/main" val="142277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a:t>
            </a:fld>
            <a:endParaRPr kumimoji="1" lang="ja-JP" altLang="en-US" dirty="0"/>
          </a:p>
        </p:txBody>
      </p:sp>
    </p:spTree>
    <p:extLst>
      <p:ext uri="{BB962C8B-B14F-4D97-AF65-F5344CB8AC3E}">
        <p14:creationId xmlns:p14="http://schemas.microsoft.com/office/powerpoint/2010/main" val="3006816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残った食品を扱う前にも手を洗いましょう。残った食品はきれいな器具、皿を使って保存しましょう。</a:t>
            </a:r>
          </a:p>
          <a:p>
            <a:r>
              <a:rPr lang="ja-JP" altLang="en-US" dirty="0"/>
              <a:t>◆　残った食品は早く冷えるように浅い容器に小分けして保存しましょう。</a:t>
            </a:r>
          </a:p>
          <a:p>
            <a:r>
              <a:rPr lang="ja-JP" altLang="en-US" dirty="0"/>
              <a:t>◆　時間が経ち過ぎたら、思い切って捨てましょう。</a:t>
            </a:r>
          </a:p>
          <a:p>
            <a:r>
              <a:rPr lang="ja-JP" altLang="en-US" dirty="0"/>
              <a:t>◆　残った食品を温め直す時も十分に加熱しましょう。めやすは</a:t>
            </a:r>
            <a:r>
              <a:rPr lang="en-US" altLang="ja-JP" dirty="0"/>
              <a:t>75℃</a:t>
            </a:r>
            <a:r>
              <a:rPr lang="ja-JP" altLang="en-US" dirty="0"/>
              <a:t>以上です。</a:t>
            </a:r>
          </a:p>
          <a:p>
            <a:r>
              <a:rPr lang="ja-JP" altLang="en-US" dirty="0"/>
              <a:t>◆　ちょっとでも怪しいと思ったら、食べずに捨てましょう。口に入れるのは、やめましょう。</a:t>
            </a:r>
          </a:p>
          <a:p>
            <a:endParaRPr lang="en-US" altLang="ja-JP" dirty="0"/>
          </a:p>
          <a:p>
            <a:r>
              <a:rPr lang="ja-JP" altLang="en-US" dirty="0"/>
              <a:t>食中毒について、</a:t>
            </a:r>
            <a:r>
              <a:rPr lang="en-US" altLang="ja-JP" dirty="0"/>
              <a:t>1</a:t>
            </a:r>
            <a:r>
              <a:rPr lang="ja-JP" altLang="en-US" dirty="0"/>
              <a:t>部の微生物についてしかお話できませんでしたが、調理従事者向けとなりますが、食中毒予防マニュアルには今回お話した以外の食中毒も書いてありますので、参考に読んでもらえればと思います。</a:t>
            </a:r>
            <a:endParaRPr lang="en-US" altLang="ja-JP" dirty="0"/>
          </a:p>
          <a:p>
            <a:r>
              <a:rPr lang="ja-JP" altLang="en-US" dirty="0" smtClean="0"/>
              <a:t>今後</a:t>
            </a:r>
            <a:r>
              <a:rPr lang="ja-JP" altLang="en-US" dirty="0"/>
              <a:t>、みなさんが今後食中毒の被害にあわないように、今日の話が少しでも役立てばと思い、食中毒についてお話させていただきました。</a:t>
            </a:r>
            <a:endParaRPr lang="en-US" altLang="ja-JP" dirty="0"/>
          </a:p>
          <a:p>
            <a:r>
              <a:rPr lang="ja-JP" altLang="en-US" dirty="0"/>
              <a:t>引き続き、手洗いの実習を行いたいと思います。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29</a:t>
            </a:fld>
            <a:endParaRPr kumimoji="1" lang="ja-JP" altLang="en-US"/>
          </a:p>
        </p:txBody>
      </p:sp>
    </p:spTree>
    <p:extLst>
      <p:ext uri="{BB962C8B-B14F-4D97-AF65-F5344CB8AC3E}">
        <p14:creationId xmlns:p14="http://schemas.microsoft.com/office/powerpoint/2010/main" val="534821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30</a:t>
            </a:fld>
            <a:endParaRPr kumimoji="1" lang="ja-JP" altLang="en-US"/>
          </a:p>
        </p:txBody>
      </p:sp>
    </p:spTree>
    <p:extLst>
      <p:ext uri="{BB962C8B-B14F-4D97-AF65-F5344CB8AC3E}">
        <p14:creationId xmlns:p14="http://schemas.microsoft.com/office/powerpoint/2010/main" val="6170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pPr defTabSz="922355">
              <a:defRPr/>
            </a:pPr>
            <a:r>
              <a:rPr lang="ja-JP" altLang="en-US" dirty="0" smtClean="0"/>
              <a:t>石鹸自体にノロウイルスを失活させる効果はありませんが、手指からはがれやすくする効果があります。塩素を直に肌に塗るわけにはいきませんので、手洗いを入念に行うことがノロウイルスを予防する一番大事なポイントとなり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31</a:t>
            </a:fld>
            <a:endParaRPr kumimoji="1" lang="ja-JP" altLang="en-US" dirty="0"/>
          </a:p>
        </p:txBody>
      </p:sp>
    </p:spTree>
    <p:extLst>
      <p:ext uri="{BB962C8B-B14F-4D97-AF65-F5344CB8AC3E}">
        <p14:creationId xmlns:p14="http://schemas.microsoft.com/office/powerpoint/2010/main" val="338388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p:cNvSpPr>
            <a:spLocks noGrp="1" noRot="1" noChangeAspect="1" noTextEdit="1"/>
          </p:cNvSpPr>
          <p:nvPr>
            <p:ph type="sldImg"/>
          </p:nvPr>
        </p:nvSpPr>
        <p:spPr>
          <a:xfrm>
            <a:off x="1187450" y="1252538"/>
            <a:ext cx="4505325" cy="3378200"/>
          </a:xfrm>
          <a:ln/>
        </p:spPr>
      </p:sp>
      <p:sp>
        <p:nvSpPr>
          <p:cNvPr id="164867" name="ノート プレースホルダー 2"/>
          <p:cNvSpPr>
            <a:spLocks noGrp="1"/>
          </p:cNvSpPr>
          <p:nvPr>
            <p:ph type="body" idx="1"/>
          </p:nvPr>
        </p:nvSpPr>
        <p:spPr>
          <a:noFill/>
          <a:ln/>
        </p:spPr>
        <p:txBody>
          <a:bodyPr/>
          <a:lstStyle/>
          <a:p>
            <a:r>
              <a:rPr lang="ja-JP" altLang="en-US" dirty="0" smtClean="0"/>
              <a:t>手洗いは細菌やウイルスを殺すためではなくあくまで洗い流すためのもの</a:t>
            </a:r>
            <a:endParaRPr lang="en-US" altLang="ja-JP" dirty="0" smtClean="0"/>
          </a:p>
          <a:p>
            <a:r>
              <a:rPr lang="ja-JP" altLang="en-US" dirty="0" smtClean="0"/>
              <a:t>しわは指を曲げたりしてのばす</a:t>
            </a:r>
            <a:endParaRPr lang="en-US" altLang="ja-JP" dirty="0" smtClean="0"/>
          </a:p>
          <a:p>
            <a:r>
              <a:rPr lang="ja-JP" altLang="en-US" dirty="0" smtClean="0"/>
              <a:t>固形石鹸はウイルスを共有することとなる</a:t>
            </a:r>
            <a:endParaRPr lang="en-US" altLang="ja-JP" dirty="0" smtClean="0"/>
          </a:p>
          <a:p>
            <a:r>
              <a:rPr lang="ja-JP" altLang="en-US" dirty="0" smtClean="0"/>
              <a:t>供用の手拭きタオルも同様なので、石鹸はポンプ型、ペーパータオルを使用する。</a:t>
            </a:r>
            <a:endParaRPr lang="en-US" altLang="ja-JP" dirty="0" smtClean="0"/>
          </a:p>
        </p:txBody>
      </p:sp>
      <p:sp>
        <p:nvSpPr>
          <p:cNvPr id="164868" name="スライド番号プレースホルダー 3"/>
          <p:cNvSpPr>
            <a:spLocks noGrp="1"/>
          </p:cNvSpPr>
          <p:nvPr>
            <p:ph type="sldNum" sz="quarter" idx="5"/>
          </p:nvPr>
        </p:nvSpPr>
        <p:spPr>
          <a:noFill/>
        </p:spPr>
        <p:txBody>
          <a:bodyPr/>
          <a:lstStyle/>
          <a:p>
            <a:fld id="{A2BF4E4F-03F9-4990-B365-DC6380327360}" type="slidenum">
              <a:rPr lang="ja-JP" altLang="en-US" smtClean="0"/>
              <a:pPr/>
              <a:t>32</a:t>
            </a:fld>
            <a:endParaRPr lang="ja-JP" altLang="en-US" dirty="0" smtClean="0"/>
          </a:p>
        </p:txBody>
      </p:sp>
    </p:spTree>
    <p:extLst>
      <p:ext uri="{BB962C8B-B14F-4D97-AF65-F5344CB8AC3E}">
        <p14:creationId xmlns:p14="http://schemas.microsoft.com/office/powerpoint/2010/main" val="193612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3</a:t>
            </a:fld>
            <a:endParaRPr kumimoji="1" lang="ja-JP" altLang="en-US"/>
          </a:p>
        </p:txBody>
      </p:sp>
    </p:spTree>
    <p:extLst>
      <p:ext uri="{BB962C8B-B14F-4D97-AF65-F5344CB8AC3E}">
        <p14:creationId xmlns:p14="http://schemas.microsoft.com/office/powerpoint/2010/main" val="98053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ja-JP" altLang="en-US" dirty="0" smtClean="0"/>
              <a:t>全国の食中毒の発生状況を示したものになります。</a:t>
            </a:r>
            <a:endParaRPr lang="en-US" altLang="ja-JP" dirty="0" smtClean="0"/>
          </a:p>
          <a:p>
            <a:pPr eaLnBrk="1" hangingPunct="1"/>
            <a:r>
              <a:rPr lang="ja-JP" altLang="en-US" dirty="0" smtClean="0"/>
              <a:t>１位がアニサキス、２位がカンピロバクター、３位がノロウイルスとなっています。</a:t>
            </a:r>
            <a:endParaRPr lang="en-US" altLang="ja-JP" dirty="0" smtClean="0"/>
          </a:p>
          <a:p>
            <a:pPr eaLnBrk="1" hangingPunct="1"/>
            <a:r>
              <a:rPr lang="ja-JP" altLang="en-US" dirty="0" smtClean="0"/>
              <a:t>それ以降は、表に記載のとおりウェルシュ等の細菌や自然毒が上位に入っています。</a:t>
            </a:r>
            <a:endParaRPr lang="en-US" altLang="ja-JP" dirty="0" smtClean="0"/>
          </a:p>
        </p:txBody>
      </p:sp>
    </p:spTree>
    <p:extLst>
      <p:ext uri="{BB962C8B-B14F-4D97-AF65-F5344CB8AC3E}">
        <p14:creationId xmlns:p14="http://schemas.microsoft.com/office/powerpoint/2010/main" val="189479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ja-JP" altLang="en-US" dirty="0" smtClean="0"/>
              <a:t>神奈川県内の発生状況です。１位がアニサキス、２位がカンピロバクター、３位がノロウイルスとなっています。</a:t>
            </a:r>
            <a:endParaRPr lang="en-US" altLang="ja-JP" dirty="0" smtClean="0"/>
          </a:p>
          <a:p>
            <a:pPr eaLnBrk="1" hangingPunct="1"/>
            <a:r>
              <a:rPr lang="ja-JP" altLang="en-US" dirty="0" smtClean="0"/>
              <a:t>令和３年は</a:t>
            </a:r>
            <a:r>
              <a:rPr lang="en-US" altLang="ja-JP" dirty="0" smtClean="0"/>
              <a:t>5</a:t>
            </a:r>
            <a:r>
              <a:rPr lang="ja-JP" altLang="en-US" dirty="0" smtClean="0"/>
              <a:t>１件で患者が２９５名、令和４年度は６８件で患者が５２６名であったことから、発生件数及び患者数はともに増加しています。</a:t>
            </a:r>
            <a:endParaRPr lang="en-US" altLang="ja-JP" baseline="0" dirty="0" smtClean="0"/>
          </a:p>
        </p:txBody>
      </p:sp>
    </p:spTree>
    <p:extLst>
      <p:ext uri="{BB962C8B-B14F-4D97-AF65-F5344CB8AC3E}">
        <p14:creationId xmlns:p14="http://schemas.microsoft.com/office/powerpoint/2010/main" val="14413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ja-JP" altLang="en-US" dirty="0" smtClean="0"/>
              <a:t>上位３つの食中毒の原因について記載したものです。</a:t>
            </a:r>
            <a:endParaRPr lang="en-US" altLang="ja-JP" dirty="0" smtClean="0"/>
          </a:p>
          <a:p>
            <a:pPr eaLnBrk="1" hangingPunct="1"/>
            <a:r>
              <a:rPr lang="ja-JP" altLang="en-US" dirty="0" smtClean="0"/>
              <a:t>アニサキス、カンピロについては１年を通じて発生しています</a:t>
            </a:r>
            <a:endParaRPr lang="en-US" altLang="ja-JP" dirty="0" smtClean="0"/>
          </a:p>
          <a:p>
            <a:pPr eaLnBrk="1" hangingPunct="1"/>
            <a:r>
              <a:rPr lang="ja-JP" altLang="en-US" dirty="0" smtClean="0"/>
              <a:t>ノロウイルスについては、冬場多い状況があるかと思いますが、通年で発生していることから冬場だけでなく日頃から注意が必要となります。</a:t>
            </a:r>
            <a:endParaRPr lang="en-US" altLang="ja-JP" dirty="0" smtClean="0"/>
          </a:p>
          <a:p>
            <a:pPr eaLnBrk="1" hangingPunct="1"/>
            <a:endParaRPr lang="en-US" altLang="ja-JP" dirty="0" smtClean="0"/>
          </a:p>
          <a:p>
            <a:pPr eaLnBrk="1" hangingPunct="1"/>
            <a:endParaRPr lang="ja-JP" altLang="ja-JP" dirty="0" smtClean="0"/>
          </a:p>
        </p:txBody>
      </p:sp>
    </p:spTree>
    <p:extLst>
      <p:ext uri="{BB962C8B-B14F-4D97-AF65-F5344CB8AC3E}">
        <p14:creationId xmlns:p14="http://schemas.microsoft.com/office/powerpoint/2010/main" val="331400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kumimoji="1" lang="ja-JP" altLang="en-US" dirty="0" smtClean="0"/>
              <a:t>食中毒の分類は、ご覧のとおりとなります。</a:t>
            </a:r>
            <a:endParaRPr kumimoji="1" lang="en-US" altLang="ja-JP" dirty="0" smtClean="0"/>
          </a:p>
          <a:p>
            <a:r>
              <a:rPr kumimoji="1" lang="ja-JP" altLang="en-US" dirty="0" smtClean="0"/>
              <a:t>細菌性食中毒には感染型と毒素型があり、病因物質は記載のとおりとなります。</a:t>
            </a:r>
            <a:endParaRPr kumimoji="1" lang="en-US" altLang="ja-JP" dirty="0" smtClean="0"/>
          </a:p>
          <a:p>
            <a:r>
              <a:rPr lang="ja-JP" altLang="en-US" dirty="0"/>
              <a:t>感染型：食品に付着して増えた細菌を、食品と一緒に食べることにより発病します。</a:t>
            </a:r>
            <a:endParaRPr lang="en-US" altLang="ja-JP" dirty="0"/>
          </a:p>
          <a:p>
            <a:r>
              <a:rPr lang="ja-JP" altLang="en-US" dirty="0"/>
              <a:t>毒素型：食品中で大量に増えた細菌が毒素を作り、この毒素を食品と一緒に体内に取り込むことにより発病します。</a:t>
            </a:r>
            <a:endParaRPr kumimoji="1" lang="en-US" altLang="ja-JP" dirty="0" smtClean="0"/>
          </a:p>
          <a:p>
            <a:r>
              <a:rPr kumimoji="1" lang="ja-JP" altLang="en-US" dirty="0" smtClean="0"/>
              <a:t>ノロウイルスはウイルス性の食中毒に分類されます。</a:t>
            </a:r>
            <a:endParaRPr kumimoji="1" lang="en-US" altLang="ja-JP" dirty="0" smtClean="0"/>
          </a:p>
          <a:p>
            <a:r>
              <a:rPr kumimoji="1" lang="ja-JP" altLang="en-US" dirty="0" smtClean="0"/>
              <a:t>そのほかにも、件数の多いアニサキスは寄生虫食中毒であり、</a:t>
            </a:r>
            <a:endParaRPr kumimoji="1" lang="en-US" altLang="ja-JP" dirty="0" smtClean="0"/>
          </a:p>
          <a:p>
            <a:r>
              <a:rPr kumimoji="1" lang="ja-JP" altLang="en-US" dirty="0" smtClean="0"/>
              <a:t>ジャガイモの芽や緑</a:t>
            </a:r>
            <a:r>
              <a:rPr lang="ja-JP" altLang="en-US" dirty="0" smtClean="0"/>
              <a:t>色部分に含まれる</a:t>
            </a:r>
            <a:r>
              <a:rPr kumimoji="1" lang="ja-JP" altLang="en-US" dirty="0" smtClean="0"/>
              <a:t>ソラニンやヒスタミンは化学物質食中毒</a:t>
            </a:r>
            <a:endParaRPr kumimoji="1" lang="en-US" altLang="ja-JP" dirty="0" smtClean="0"/>
          </a:p>
          <a:p>
            <a:r>
              <a:rPr kumimoji="1" lang="ja-JP" altLang="en-US" dirty="0" smtClean="0"/>
              <a:t>フグ毒やイヌサフランなどは自然毒食中毒となります。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5E212F9-DBB1-4429-8CD7-374DA5F4F06B}" type="slidenum">
              <a:rPr kumimoji="1" lang="ja-JP" altLang="en-US" smtClean="0"/>
              <a:t>7</a:t>
            </a:fld>
            <a:endParaRPr kumimoji="1" lang="ja-JP" altLang="en-US" dirty="0"/>
          </a:p>
        </p:txBody>
      </p:sp>
    </p:spTree>
    <p:extLst>
      <p:ext uri="{BB962C8B-B14F-4D97-AF65-F5344CB8AC3E}">
        <p14:creationId xmlns:p14="http://schemas.microsoft.com/office/powerpoint/2010/main" val="201081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52538"/>
            <a:ext cx="4505325" cy="3378200"/>
          </a:xfrm>
        </p:spPr>
      </p:sp>
      <p:sp>
        <p:nvSpPr>
          <p:cNvPr id="3" name="ノート プレースホルダー 2"/>
          <p:cNvSpPr>
            <a:spLocks noGrp="1"/>
          </p:cNvSpPr>
          <p:nvPr>
            <p:ph type="body" idx="1"/>
          </p:nvPr>
        </p:nvSpPr>
        <p:spPr/>
        <p:txBody>
          <a:bodyPr/>
          <a:lstStyle/>
          <a:p>
            <a:r>
              <a:rPr kumimoji="1" lang="ja-JP" altLang="en-US" dirty="0" smtClean="0"/>
              <a:t>それでは、近年多い主な食中毒についてお話します。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D12257E-E729-4749-A403-71B5BBF8030F}" type="slidenum">
              <a:rPr kumimoji="1" lang="ja-JP" altLang="en-US" smtClean="0"/>
              <a:t>8</a:t>
            </a:fld>
            <a:endParaRPr kumimoji="1" lang="ja-JP" altLang="en-US" dirty="0"/>
          </a:p>
        </p:txBody>
      </p:sp>
    </p:spTree>
    <p:extLst>
      <p:ext uri="{BB962C8B-B14F-4D97-AF65-F5344CB8AC3E}">
        <p14:creationId xmlns:p14="http://schemas.microsoft.com/office/powerpoint/2010/main" val="270526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71600" y="234888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0" y="4365104"/>
            <a:ext cx="6552728" cy="816496"/>
          </a:xfrm>
        </p:spPr>
        <p:txBody>
          <a:bodyPr>
            <a:normAutofit/>
          </a:bodyPr>
          <a:lstStyle>
            <a:lvl1pPr marL="0" indent="0" algn="l">
              <a:buNone/>
              <a:defRPr sz="1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8780" y="115896"/>
            <a:ext cx="8786447" cy="561975"/>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125538"/>
            <a:ext cx="8229600" cy="5000625"/>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2DC30BB4-EC17-428F-8FBA-93568D4F6766}" type="datetime1">
              <a:rPr lang="ja-JP" altLang="en-US" smtClean="0"/>
              <a:t>2024/7/10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 </a:t>
            </a:r>
            <a:fld id="{EC432AE4-3A51-40D7-A6CD-17ED81D2CBFC}" type="slidenum">
              <a:rPr lang="en-US" altLang="ja-JP">
                <a:latin typeface="Bodoni MT Black" pitchFamily="18" charset="0"/>
              </a:rPr>
              <a:pPr>
                <a:defRPr/>
              </a:pPr>
              <a:t>‹#›</a:t>
            </a:fld>
            <a:endParaRPr lang="en-US" altLang="ja-JP">
              <a:latin typeface="Bodoni MT Black" pitchFamily="18" charset="0"/>
            </a:endParaRPr>
          </a:p>
        </p:txBody>
      </p:sp>
    </p:spTree>
    <p:extLst>
      <p:ext uri="{BB962C8B-B14F-4D97-AF65-F5344CB8AC3E}">
        <p14:creationId xmlns:p14="http://schemas.microsoft.com/office/powerpoint/2010/main" val="143868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pPr>
              <a:defRPr/>
            </a:pPr>
            <a:fld id="{8F10C1AD-674A-44D7-8879-0D800604EF3F}" type="datetime1">
              <a:rPr lang="ja-JP" altLang="en-US" smtClean="0"/>
              <a:t>2024/7/10</a:t>
            </a:fld>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pPr>
              <a:defRPr/>
            </a:pPr>
            <a:fld id="{9216DA04-100E-47CA-A17A-51FCF316C11F}" type="slidenum">
              <a:rPr lang="en-US" altLang="ja-JP"/>
              <a:pPr>
                <a:defRPr/>
              </a:pPr>
              <a:t>‹#›</a:t>
            </a:fld>
            <a:endParaRPr lang="en-US" altLang="ja-JP"/>
          </a:p>
        </p:txBody>
      </p:sp>
    </p:spTree>
    <p:extLst>
      <p:ext uri="{BB962C8B-B14F-4D97-AF65-F5344CB8AC3E}">
        <p14:creationId xmlns:p14="http://schemas.microsoft.com/office/powerpoint/2010/main" val="314256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扉ページ">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smtClean="0"/>
              <a:t>マスター タイトルの書式設定</a:t>
            </a:r>
            <a:endParaRPr kumimoji="1" lang="ja-JP" altLang="en-US" dirty="0"/>
          </a:p>
        </p:txBody>
      </p:sp>
      <p:sp>
        <p:nvSpPr>
          <p:cNvPr id="8"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
        <p:nvSpPr>
          <p:cNvPr id="4" name="日付プレースホルダー 3"/>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DF3058-B57C-48D5-A8DF-86ACFD92A3DF}" type="datetimeFigureOut">
              <a:rPr kumimoji="1" lang="ja-JP" altLang="en-US" smtClean="0"/>
              <a:t>2024/7/10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871"/>
          </a:xfrm>
          <a:prstGeom prst="rect">
            <a:avLst/>
          </a:prstGeom>
        </p:spPr>
      </p:pic>
      <p:sp>
        <p:nvSpPr>
          <p:cNvPr id="2" name="タイトル プレースホルダー 1"/>
          <p:cNvSpPr>
            <a:spLocks noGrp="1"/>
          </p:cNvSpPr>
          <p:nvPr>
            <p:ph type="title"/>
          </p:nvPr>
        </p:nvSpPr>
        <p:spPr>
          <a:xfrm>
            <a:off x="628650" y="365125"/>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3058-B57C-48D5-A8DF-86ACFD92A3DF}" type="datetimeFigureOut">
              <a:rPr kumimoji="1" lang="ja-JP" altLang="en-US" smtClean="0"/>
              <a:t>2024/7/10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0"/>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pic>
        <p:nvPicPr>
          <p:cNvPr id="8" name="修正表紙"/>
          <p:cNvPicPr>
            <a:picLocks noChangeAspect="1"/>
          </p:cNvPicPr>
          <p:nvPr userDrawn="1"/>
        </p:nvPicPr>
        <p:blipFill>
          <a:blip r:embed="rId18"/>
          <a:stretch>
            <a:fillRect/>
          </a:stretch>
        </p:blipFill>
        <p:spPr>
          <a:xfrm>
            <a:off x="6591" y="0"/>
            <a:ext cx="9150889" cy="6864691"/>
          </a:xfrm>
          <a:prstGeom prst="rect">
            <a:avLst/>
          </a:prstGeom>
        </p:spPr>
      </p:pic>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74"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hyperlink" Target="http://2.bp.blogspot.com/-edcUzxm4MoY/T2pw1mxzeNI/AAAAAAAAE2Q/CcVOSWfYe-o/s1600/food_yakitori.png" TargetMode="External"/><Relationship Id="rId7" Type="http://schemas.openxmlformats.org/officeDocument/2006/relationships/image" Target="../media/image10.png"/><Relationship Id="rId12" Type="http://schemas.openxmlformats.org/officeDocument/2006/relationships/hyperlink" Target="http://2.bp.blogspot.com/-Ebf_RzAVf2I/UZYkvDk-0rI/AAAAAAAATEY/24A9cWfx_kI/s800/job_chef.png" TargetMode="External"/><Relationship Id="rId17" Type="http://schemas.openxmlformats.org/officeDocument/2006/relationships/image" Target="../media/image16.png"/><Relationship Id="rId2" Type="http://schemas.openxmlformats.org/officeDocument/2006/relationships/notesSlide" Target="../notesSlides/notesSlide13.xml"/><Relationship Id="rId16" Type="http://schemas.openxmlformats.org/officeDocument/2006/relationships/hyperlink" Target="http://4.bp.blogspot.com/-LXrsQv-SFOc/UIUMhyg7nSI/AAAAAAAAGms/ejJnw8x6L-w/s1600/cooking_houchou.png" TargetMode="Externa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hyperlink" Target="http://1.bp.blogspot.com/-AVpA5KWaEoQ/UYtwtbro6fI/AAAAAAAARvw/x21iesamEqk/s800/food_hiyashichuka.png" TargetMode="External"/><Relationship Id="rId15" Type="http://schemas.openxmlformats.org/officeDocument/2006/relationships/image" Target="../media/image15.png"/><Relationship Id="rId10" Type="http://schemas.openxmlformats.org/officeDocument/2006/relationships/hyperlink" Target="http://4.bp.blogspot.com/-gTxet8dEvWQ/UOJXv_O3SjI/AAAAAAAAKIo/RaP6trGldF4/s1600/virus_syokuchudoku.png" TargetMode="External"/><Relationship Id="rId4" Type="http://schemas.openxmlformats.org/officeDocument/2006/relationships/image" Target="../media/image8.png"/><Relationship Id="rId9" Type="http://schemas.openxmlformats.org/officeDocument/2006/relationships/image" Target="../media/image12.jpeg"/><Relationship Id="rId14" Type="http://schemas.openxmlformats.org/officeDocument/2006/relationships/hyperlink" Target="http://4.bp.blogspot.com/-I_gL6T_efYw/UIUMl2ODp4I/AAAAAAAAGnU/AfKVpmeBRdA/s1600/cooking_manaita.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4.bp.blogspot.com/-gTxet8dEvWQ/UOJXv_O3SjI/AAAAAAAAKIo/RaP6trGldF4/s1600/virus_syokuchudoku.p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0.wmf"/><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056" y="2320290"/>
            <a:ext cx="8958944" cy="838200"/>
          </a:xfrm>
        </p:spPr>
        <p:txBody>
          <a:bodyPr>
            <a:normAutofit/>
          </a:bodyPr>
          <a:lstStyle/>
          <a:p>
            <a:r>
              <a:rPr lang="en-US" altLang="ja-JP" sz="3600" dirty="0"/>
              <a:t>【</a:t>
            </a:r>
            <a:r>
              <a:rPr lang="ja-JP" altLang="en-US" sz="3600" dirty="0"/>
              <a:t>食中毒と家庭における予防のポイント</a:t>
            </a:r>
            <a:r>
              <a:rPr lang="en-US" altLang="ja-JP" sz="3600" dirty="0"/>
              <a:t>】</a:t>
            </a:r>
            <a:endParaRPr lang="ja-JP" altLang="en-US" sz="3600" dirty="0"/>
          </a:p>
        </p:txBody>
      </p:sp>
      <p:sp>
        <p:nvSpPr>
          <p:cNvPr id="5" name="サブタイトル 6"/>
          <p:cNvSpPr>
            <a:spLocks noGrp="1"/>
          </p:cNvSpPr>
          <p:nvPr>
            <p:ph type="subTitle" idx="1"/>
          </p:nvPr>
        </p:nvSpPr>
        <p:spPr>
          <a:xfrm>
            <a:off x="3499934" y="4004032"/>
            <a:ext cx="5233301" cy="1546662"/>
          </a:xfrm>
        </p:spPr>
        <p:txBody>
          <a:bodyPr>
            <a:noAutofit/>
          </a:bodyPr>
          <a:lstStyle/>
          <a:p>
            <a:pPr algn="r"/>
            <a:r>
              <a:rPr lang="ja-JP" altLang="en-US" sz="2100" b="1" dirty="0">
                <a:latin typeface="+mj-ea"/>
                <a:ea typeface="+mj-ea"/>
              </a:rPr>
              <a:t>令和６年７月２日</a:t>
            </a:r>
            <a:endParaRPr lang="en-US" altLang="ja-JP" sz="2100" b="1" dirty="0">
              <a:latin typeface="+mj-ea"/>
              <a:ea typeface="+mj-ea"/>
            </a:endParaRPr>
          </a:p>
          <a:p>
            <a:pPr algn="r"/>
            <a:r>
              <a:rPr lang="ja-JP" altLang="en-US" sz="2100" b="1" dirty="0">
                <a:latin typeface="+mj-ea"/>
                <a:ea typeface="+mj-ea"/>
              </a:rPr>
              <a:t>神奈川県健康医療局生活衛生部</a:t>
            </a:r>
            <a:r>
              <a:rPr lang="ja-JP" altLang="en-US" sz="2100" b="1">
                <a:latin typeface="+mj-ea"/>
                <a:ea typeface="+mj-ea"/>
              </a:rPr>
              <a:t>生活</a:t>
            </a:r>
            <a:r>
              <a:rPr lang="ja-JP" altLang="en-US" sz="2100" b="1" smtClean="0">
                <a:latin typeface="+mj-ea"/>
                <a:ea typeface="+mj-ea"/>
              </a:rPr>
              <a:t>衛課</a:t>
            </a:r>
            <a:endParaRPr lang="en-US" altLang="ja-JP" sz="2100" b="1" dirty="0" smtClean="0">
              <a:latin typeface="+mj-ea"/>
              <a:ea typeface="+mj-ea"/>
            </a:endParaRPr>
          </a:p>
          <a:p>
            <a:pPr algn="r"/>
            <a:r>
              <a:rPr lang="ja-JP" altLang="en-US" sz="2100" b="1" dirty="0" smtClean="0">
                <a:latin typeface="+mj-ea"/>
                <a:ea typeface="+mj-ea"/>
              </a:rPr>
              <a:t>食品</a:t>
            </a:r>
            <a:r>
              <a:rPr lang="ja-JP" altLang="en-US" sz="2100" b="1" dirty="0">
                <a:latin typeface="+mj-ea"/>
                <a:ea typeface="+mj-ea"/>
              </a:rPr>
              <a:t>衛生グループ　</a:t>
            </a:r>
            <a:endParaRPr lang="en-US" altLang="ja-JP" sz="2100" b="1" dirty="0">
              <a:latin typeface="+mj-ea"/>
              <a:ea typeface="+mj-ea"/>
            </a:endParaRPr>
          </a:p>
          <a:p>
            <a:pPr algn="r"/>
            <a:endParaRPr lang="en-US" altLang="ja-JP" sz="21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046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7964" y="2217532"/>
            <a:ext cx="7449385" cy="4222457"/>
          </a:xfrm>
        </p:spPr>
        <p:txBody>
          <a:bodyPr>
            <a:normAutofit/>
          </a:bodyPr>
          <a:lstStyle/>
          <a:p>
            <a:r>
              <a:rPr kumimoji="1" lang="ja-JP" altLang="en-US" dirty="0" smtClean="0">
                <a:latin typeface="HG丸ｺﾞｼｯｸM-PRO" panose="020F0600000000000000" pitchFamily="50" charset="-128"/>
                <a:ea typeface="HG丸ｺﾞｼｯｸM-PRO" panose="020F0600000000000000" pitchFamily="50" charset="-128"/>
              </a:rPr>
              <a:t>発生年月　：令和５年</a:t>
            </a:r>
            <a:r>
              <a:rPr lang="ja-JP" altLang="en-US" dirty="0">
                <a:latin typeface="HG丸ｺﾞｼｯｸM-PRO" panose="020F0600000000000000" pitchFamily="50" charset="-128"/>
                <a:ea typeface="HG丸ｺﾞｼｯｸM-PRO" panose="020F0600000000000000" pitchFamily="50" charset="-128"/>
              </a:rPr>
              <a:t>２</a:t>
            </a:r>
            <a:r>
              <a:rPr kumimoji="1" lang="ja-JP" altLang="en-US" dirty="0" smtClean="0">
                <a:latin typeface="HG丸ｺﾞｼｯｸM-PRO" panose="020F0600000000000000" pitchFamily="50" charset="-128"/>
                <a:ea typeface="HG丸ｺﾞｼｯｸM-PRO" panose="020F0600000000000000" pitchFamily="50" charset="-128"/>
              </a:rPr>
              <a:t>月</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原因食品　：焼き鳥、鶏の半身あげ、せせりポン酢、</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smtClean="0">
                <a:latin typeface="HG丸ｺﾞｼｯｸM-PRO" panose="020F0600000000000000" pitchFamily="50" charset="-128"/>
                <a:ea typeface="HG丸ｺﾞｼｯｸM-PRO" panose="020F0600000000000000" pitchFamily="50" charset="-128"/>
              </a:rPr>
              <a:t>ささみ一本炙り</a:t>
            </a:r>
            <a:r>
              <a:rPr lang="ja-JP" altLang="en-US" dirty="0" smtClean="0">
                <a:latin typeface="HG丸ｺﾞｼｯｸM-PRO" panose="020F0600000000000000" pitchFamily="50" charset="-128"/>
                <a:ea typeface="HG丸ｺﾞｼｯｸM-PRO" panose="020F0600000000000000" pitchFamily="50" charset="-128"/>
              </a:rPr>
              <a:t>、ポテトサラダ等</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発生場所　：神奈川県</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患　　者　：３名</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症　　状　：下痢、腹痛等</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病</a:t>
            </a:r>
            <a:r>
              <a:rPr lang="ja-JP" altLang="en-US" dirty="0" smtClean="0">
                <a:latin typeface="HG丸ｺﾞｼｯｸM-PRO" panose="020F0600000000000000" pitchFamily="50" charset="-128"/>
                <a:ea typeface="HG丸ｺﾞｼｯｸM-PRO" panose="020F0600000000000000" pitchFamily="50" charset="-128"/>
              </a:rPr>
              <a:t>因物質　：カンピロバクター・ジェジュニ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原因（推定）</a:t>
            </a:r>
            <a:r>
              <a:rPr lang="ja-JP" altLang="en-US" dirty="0" smtClean="0">
                <a:latin typeface="HG丸ｺﾞｼｯｸM-PRO" panose="020F0600000000000000" pitchFamily="50" charset="-128"/>
                <a:ea typeface="HG丸ｺﾞｼｯｸM-PRO" panose="020F0600000000000000" pitchFamily="50" charset="-128"/>
              </a:rPr>
              <a:t>：加熱が不十分だった鶏肉の</a:t>
            </a:r>
            <a:r>
              <a:rPr lang="ja-JP" altLang="en-US" dirty="0">
                <a:latin typeface="HG丸ｺﾞｼｯｸM-PRO" panose="020F0600000000000000" pitchFamily="50" charset="-128"/>
                <a:ea typeface="HG丸ｺﾞｼｯｸM-PRO" panose="020F0600000000000000" pitchFamily="50" charset="-128"/>
              </a:rPr>
              <a:t>提供</a:t>
            </a:r>
            <a:r>
              <a:rPr lang="ja-JP" altLang="en-US" dirty="0" smtClean="0">
                <a:latin typeface="HG丸ｺﾞｼｯｸM-PRO" panose="020F0600000000000000" pitchFamily="50" charset="-128"/>
                <a:ea typeface="HG丸ｺﾞｼｯｸM-PRO" panose="020F0600000000000000" pitchFamily="50" charset="-128"/>
              </a:rPr>
              <a:t>又は二次汚染　</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4339"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AFB17CED-ABC5-4679-9F1E-0BB0F4770306}" type="slidenum">
              <a:rPr lang="ja-JP" altLang="en-US" sz="900">
                <a:solidFill>
                  <a:srgbClr val="898989"/>
                </a:solidFill>
              </a:rPr>
              <a:pPr>
                <a:lnSpc>
                  <a:spcPct val="100000"/>
                </a:lnSpc>
                <a:spcBef>
                  <a:spcPct val="0"/>
                </a:spcBef>
                <a:buFontTx/>
                <a:buNone/>
              </a:pPr>
              <a:t>9</a:t>
            </a:fld>
            <a:endParaRPr lang="ja-JP" altLang="en-US" sz="900">
              <a:solidFill>
                <a:srgbClr val="898989"/>
              </a:solidFill>
            </a:endParaRPr>
          </a:p>
        </p:txBody>
      </p:sp>
      <p:sp>
        <p:nvSpPr>
          <p:cNvPr id="10250" name="タイトル 1"/>
          <p:cNvSpPr txBox="1">
            <a:spLocks/>
          </p:cNvSpPr>
          <p:nvPr/>
        </p:nvSpPr>
        <p:spPr bwMode="auto">
          <a:xfrm>
            <a:off x="1335359" y="1153086"/>
            <a:ext cx="660988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3300" dirty="0">
                <a:latin typeface="HG丸ｺﾞｼｯｸM-PRO" panose="020F0600000000000000" pitchFamily="50" charset="-128"/>
                <a:ea typeface="HG丸ｺﾞｼｯｸM-PRO" panose="020F0600000000000000" pitchFamily="50" charset="-128"/>
              </a:rPr>
              <a:t>食中毒事例（カンピロバクター）</a:t>
            </a:r>
          </a:p>
        </p:txBody>
      </p:sp>
    </p:spTree>
    <p:extLst>
      <p:ext uri="{BB962C8B-B14F-4D97-AF65-F5344CB8AC3E}">
        <p14:creationId xmlns:p14="http://schemas.microsoft.com/office/powerpoint/2010/main" val="2837669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AFB17CED-ABC5-4679-9F1E-0BB0F4770306}" type="slidenum">
              <a:rPr lang="ja-JP" altLang="en-US" sz="900">
                <a:solidFill>
                  <a:srgbClr val="898989"/>
                </a:solidFill>
              </a:rPr>
              <a:pPr>
                <a:lnSpc>
                  <a:spcPct val="100000"/>
                </a:lnSpc>
                <a:spcBef>
                  <a:spcPct val="0"/>
                </a:spcBef>
                <a:buFontTx/>
                <a:buNone/>
              </a:pPr>
              <a:t>10</a:t>
            </a:fld>
            <a:endParaRPr lang="ja-JP" altLang="en-US" sz="900" dirty="0">
              <a:solidFill>
                <a:srgbClr val="898989"/>
              </a:solidFill>
            </a:endParaRPr>
          </a:p>
        </p:txBody>
      </p:sp>
      <p:sp>
        <p:nvSpPr>
          <p:cNvPr id="2" name="正方形/長方形 1"/>
          <p:cNvSpPr/>
          <p:nvPr/>
        </p:nvSpPr>
        <p:spPr>
          <a:xfrm>
            <a:off x="849602" y="1808561"/>
            <a:ext cx="1079897" cy="5393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症 状</a:t>
            </a:r>
          </a:p>
        </p:txBody>
      </p:sp>
      <p:sp>
        <p:nvSpPr>
          <p:cNvPr id="10245" name="正方形/長方形 2"/>
          <p:cNvSpPr>
            <a:spLocks noChangeArrowheads="1"/>
          </p:cNvSpPr>
          <p:nvPr/>
        </p:nvSpPr>
        <p:spPr bwMode="auto">
          <a:xfrm>
            <a:off x="2089044" y="1687914"/>
            <a:ext cx="3416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下痢、腹痛、発熱など</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FontTx/>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食べてから１～７日で発症</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849602" y="2699425"/>
            <a:ext cx="1057275"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原 因</a:t>
            </a:r>
            <a:r>
              <a:rPr lang="ja-JP" altLang="en-US" sz="2400" dirty="0">
                <a:solidFill>
                  <a:prstClr val="white"/>
                </a:solidFill>
                <a:latin typeface="ＭＳ Ｐゴシック" panose="020B0600070205080204" pitchFamily="50" charset="-128"/>
              </a:rPr>
              <a:t> </a:t>
            </a:r>
          </a:p>
        </p:txBody>
      </p:sp>
      <p:sp>
        <p:nvSpPr>
          <p:cNvPr id="10247" name="正方形/長方形 5"/>
          <p:cNvSpPr>
            <a:spLocks noChangeArrowheads="1"/>
          </p:cNvSpPr>
          <p:nvPr/>
        </p:nvSpPr>
        <p:spPr bwMode="auto">
          <a:xfrm>
            <a:off x="2028807" y="2611839"/>
            <a:ext cx="60169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生又は加熱不足の食肉、二次汚染された</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FontTx/>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生野菜、</a:t>
            </a:r>
            <a:r>
              <a:rPr lang="ja-JP" altLang="en-US" sz="2100" dirty="0" smtClean="0">
                <a:solidFill>
                  <a:prstClr val="black"/>
                </a:solidFill>
                <a:latin typeface="HG丸ｺﾞｼｯｸM-PRO" panose="020F0600000000000000" pitchFamily="50" charset="-128"/>
                <a:ea typeface="HG丸ｺﾞｼｯｸM-PRO" panose="020F0600000000000000" pitchFamily="50" charset="-128"/>
              </a:rPr>
              <a:t>水</a:t>
            </a:r>
            <a:r>
              <a:rPr lang="ja-JP" altLang="en-US" sz="2100" dirty="0" smtClean="0">
                <a:latin typeface="HG丸ｺﾞｼｯｸM-PRO" panose="020F0600000000000000" pitchFamily="50" charset="-128"/>
                <a:ea typeface="HG丸ｺﾞｼｯｸM-PRO" panose="020F0600000000000000" pitchFamily="50" charset="-128"/>
              </a:rPr>
              <a:t>など</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849602" y="3591480"/>
            <a:ext cx="1056084"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対 策</a:t>
            </a:r>
            <a:r>
              <a:rPr lang="ja-JP" altLang="en-US" sz="2400" dirty="0">
                <a:solidFill>
                  <a:prstClr val="white"/>
                </a:solidFill>
                <a:latin typeface="ＭＳ Ｐゴシック" panose="020B0600070205080204" pitchFamily="50" charset="-128"/>
              </a:rPr>
              <a:t>  </a:t>
            </a:r>
          </a:p>
        </p:txBody>
      </p:sp>
      <p:sp>
        <p:nvSpPr>
          <p:cNvPr id="10249" name="正方形/長方形 6"/>
          <p:cNvSpPr>
            <a:spLocks noChangeArrowheads="1"/>
          </p:cNvSpPr>
          <p:nvPr/>
        </p:nvSpPr>
        <p:spPr bwMode="auto">
          <a:xfrm>
            <a:off x="2028808" y="3521493"/>
            <a:ext cx="4837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中心部まで、</a:t>
            </a:r>
            <a:r>
              <a:rPr lang="en-US" altLang="ja-JP" sz="2100" u="sng" dirty="0">
                <a:solidFill>
                  <a:prstClr val="black"/>
                </a:solidFill>
                <a:latin typeface="HG丸ｺﾞｼｯｸM-PRO" panose="020F0600000000000000" pitchFamily="50" charset="-128"/>
                <a:ea typeface="HG丸ｺﾞｼｯｸM-PRO" panose="020F0600000000000000" pitchFamily="50" charset="-128"/>
              </a:rPr>
              <a:t>75</a:t>
            </a:r>
            <a:r>
              <a:rPr lang="ja-JP" altLang="en-US" sz="2100" u="sng" dirty="0">
                <a:solidFill>
                  <a:prstClr val="black"/>
                </a:solidFill>
                <a:latin typeface="HG丸ｺﾞｼｯｸM-PRO" panose="020F0600000000000000" pitchFamily="50" charset="-128"/>
                <a:ea typeface="HG丸ｺﾞｼｯｸM-PRO" panose="020F0600000000000000" pitchFamily="50" charset="-128"/>
              </a:rPr>
              <a:t>℃で</a:t>
            </a:r>
            <a:r>
              <a:rPr lang="en-US" altLang="ja-JP" sz="2100" u="sng" dirty="0">
                <a:solidFill>
                  <a:prstClr val="black"/>
                </a:solidFill>
                <a:latin typeface="HG丸ｺﾞｼｯｸM-PRO" panose="020F0600000000000000" pitchFamily="50" charset="-128"/>
                <a:ea typeface="HG丸ｺﾞｼｯｸM-PRO" panose="020F0600000000000000" pitchFamily="50" charset="-128"/>
              </a:rPr>
              <a:t>1</a:t>
            </a:r>
            <a:r>
              <a:rPr lang="ja-JP" altLang="en-US" sz="2100" u="sng" dirty="0">
                <a:solidFill>
                  <a:prstClr val="black"/>
                </a:solidFill>
                <a:latin typeface="HG丸ｺﾞｼｯｸM-PRO" panose="020F0600000000000000" pitchFamily="50" charset="-128"/>
                <a:ea typeface="HG丸ｺﾞｼｯｸM-PRO" panose="020F0600000000000000" pitchFamily="50" charset="-128"/>
              </a:rPr>
              <a:t>分間以上加熱</a:t>
            </a:r>
            <a:endParaRPr lang="en-US" altLang="ja-JP" sz="2100" u="sng"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FontTx/>
              <a:buNone/>
              <a:defRPr/>
            </a:pPr>
            <a:r>
              <a:rPr lang="ja-JP" altLang="en-US" sz="2100" u="sng" dirty="0">
                <a:solidFill>
                  <a:prstClr val="black"/>
                </a:solidFill>
                <a:latin typeface="HG丸ｺﾞｼｯｸM-PRO" panose="020F0600000000000000" pitchFamily="50" charset="-128"/>
                <a:ea typeface="HG丸ｺﾞｼｯｸM-PRO" panose="020F0600000000000000" pitchFamily="50" charset="-128"/>
              </a:rPr>
              <a:t>二次汚染にも注意</a:t>
            </a:r>
            <a:r>
              <a:rPr lang="ja-JP" altLang="en-US" sz="2100" dirty="0">
                <a:solidFill>
                  <a:prstClr val="black"/>
                </a:solidFill>
                <a:latin typeface="HG丸ｺﾞｼｯｸM-PRO" panose="020F0600000000000000" pitchFamily="50" charset="-128"/>
                <a:ea typeface="HG丸ｺﾞｼｯｸM-PRO" panose="020F0600000000000000" pitchFamily="50" charset="-128"/>
              </a:rPr>
              <a:t>！</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Font typeface="Arial" panose="020B0604020202020204" pitchFamily="34" charset="0"/>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→器具の使い分け、洗浄・消毒</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250" name="タイトル 1"/>
          <p:cNvSpPr txBox="1">
            <a:spLocks/>
          </p:cNvSpPr>
          <p:nvPr/>
        </p:nvSpPr>
        <p:spPr bwMode="auto">
          <a:xfrm>
            <a:off x="972074" y="819848"/>
            <a:ext cx="617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3300" dirty="0">
                <a:solidFill>
                  <a:prstClr val="black"/>
                </a:solidFill>
                <a:latin typeface="HG丸ｺﾞｼｯｸM-PRO" panose="020F0600000000000000" pitchFamily="50" charset="-128"/>
                <a:ea typeface="HG丸ｺﾞｼｯｸM-PRO" panose="020F0600000000000000" pitchFamily="50" charset="-128"/>
              </a:rPr>
              <a:t>食中毒（カンピロバクター）</a:t>
            </a:r>
          </a:p>
        </p:txBody>
      </p:sp>
      <p:grpSp>
        <p:nvGrpSpPr>
          <p:cNvPr id="14" name="グループ化 13"/>
          <p:cNvGrpSpPr/>
          <p:nvPr/>
        </p:nvGrpSpPr>
        <p:grpSpPr>
          <a:xfrm>
            <a:off x="6927744" y="950543"/>
            <a:ext cx="2143759" cy="1562868"/>
            <a:chOff x="5206230" y="3747422"/>
            <a:chExt cx="3690417" cy="2625461"/>
          </a:xfrm>
        </p:grpSpPr>
        <p:sp>
          <p:nvSpPr>
            <p:cNvPr id="15" name="Text Box 6"/>
            <p:cNvSpPr txBox="1">
              <a:spLocks noChangeArrowheads="1"/>
            </p:cNvSpPr>
            <p:nvPr/>
          </p:nvSpPr>
          <p:spPr bwMode="auto">
            <a:xfrm>
              <a:off x="5951730" y="4382365"/>
              <a:ext cx="1179112" cy="85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4400">
                  <a:solidFill>
                    <a:schemeClr val="tx1"/>
                  </a:solidFill>
                  <a:latin typeface="Arial" panose="020B0604020202020204" pitchFamily="34" charset="0"/>
                  <a:ea typeface="ＭＳ Ｐゴシック" panose="020B0600070205080204" pitchFamily="50" charset="-128"/>
                </a:defRPr>
              </a:lvl1pPr>
              <a:lvl2pPr marL="742950" indent="-285750" algn="ctr">
                <a:defRPr kumimoji="1" sz="4400">
                  <a:solidFill>
                    <a:schemeClr val="tx1"/>
                  </a:solidFill>
                  <a:latin typeface="Arial" panose="020B0604020202020204" pitchFamily="34" charset="0"/>
                  <a:ea typeface="ＭＳ Ｐゴシック" panose="020B0600070205080204" pitchFamily="50" charset="-128"/>
                </a:defRPr>
              </a:lvl2pPr>
              <a:lvl3pPr marL="1143000" indent="-228600" algn="ctr">
                <a:defRPr kumimoji="1" sz="4400">
                  <a:solidFill>
                    <a:schemeClr val="tx1"/>
                  </a:solidFill>
                  <a:latin typeface="Arial" panose="020B0604020202020204" pitchFamily="34" charset="0"/>
                  <a:ea typeface="ＭＳ Ｐゴシック" panose="020B0600070205080204" pitchFamily="50" charset="-128"/>
                </a:defRPr>
              </a:lvl3pPr>
              <a:lvl4pPr marL="1600200" indent="-228600" algn="ctr">
                <a:defRPr kumimoji="1" sz="4400">
                  <a:solidFill>
                    <a:schemeClr val="tx1"/>
                  </a:solidFill>
                  <a:latin typeface="Arial" panose="020B0604020202020204" pitchFamily="34" charset="0"/>
                  <a:ea typeface="ＭＳ Ｐゴシック" panose="020B0600070205080204" pitchFamily="50" charset="-128"/>
                </a:defRPr>
              </a:lvl4pPr>
              <a:lvl5pPr marL="2057400" indent="-228600" algn="ctr">
                <a:defRPr kumimoji="1" sz="44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350" b="1" dirty="0">
                  <a:solidFill>
                    <a:schemeClr val="bg1"/>
                  </a:solidFill>
                  <a:latin typeface="HG丸ｺﾞｼｯｸM-PRO" panose="020F0600000000000000" pitchFamily="50" charset="-128"/>
                  <a:ea typeface="HG丸ｺﾞｼｯｸM-PRO" panose="020F0600000000000000" pitchFamily="50" charset="-128"/>
                </a:rPr>
                <a:t>とり刺し</a:t>
              </a:r>
            </a:p>
          </p:txBody>
        </p:sp>
        <p:pic>
          <p:nvPicPr>
            <p:cNvPr id="20" name="Picture 4" descr="クリックすると元のサイズで表示します"/>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5206230" y="3747422"/>
              <a:ext cx="3690417" cy="262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9980869"/>
      </p:ext>
    </p:extLst>
  </p:cSld>
  <p:clrMapOvr>
    <a:masterClrMapping/>
  </p:clrMapOvr>
  <mc:AlternateContent xmlns:mc="http://schemas.openxmlformats.org/markup-compatibility/2006" xmlns:p14="http://schemas.microsoft.com/office/powerpoint/2010/main">
    <mc:Choice Requires="p14">
      <p:transition spd="slow" p14:dur="2000" advTm="137623"/>
    </mc:Choice>
    <mc:Fallback xmlns="">
      <p:transition spd="slow" advTm="13762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6009" y="1094297"/>
            <a:ext cx="6479057" cy="537137"/>
          </a:xfrm>
        </p:spPr>
        <p:txBody>
          <a:bodyPr>
            <a:normAutofit/>
          </a:bodyPr>
          <a:lstStyle/>
          <a:p>
            <a:pPr eaLnBrk="1" hangingPunct="1"/>
            <a:r>
              <a:rPr lang="ja-JP" altLang="en-US" sz="2700" b="1" dirty="0">
                <a:latin typeface="HG丸ｺﾞｼｯｸM-PRO" panose="020F0600000000000000" pitchFamily="50" charset="-128"/>
                <a:ea typeface="HG丸ｺﾞｼｯｸM-PRO" panose="020F0600000000000000" pitchFamily="50" charset="-128"/>
              </a:rPr>
              <a:t>カンピロバクターとは、どういう細菌？</a:t>
            </a:r>
            <a:r>
              <a:rPr lang="ja-JP" altLang="en-US" sz="2700" dirty="0">
                <a:latin typeface="HG丸ｺﾞｼｯｸM-PRO" panose="020F0600000000000000" pitchFamily="50" charset="-128"/>
                <a:ea typeface="HG丸ｺﾞｼｯｸM-PRO" panose="020F0600000000000000" pitchFamily="50" charset="-128"/>
              </a:rPr>
              <a:t> </a:t>
            </a:r>
          </a:p>
        </p:txBody>
      </p:sp>
      <p:sp>
        <p:nvSpPr>
          <p:cNvPr id="14339" name="Rectangle 3"/>
          <p:cNvSpPr>
            <a:spLocks noGrp="1" noChangeArrowheads="1"/>
          </p:cNvSpPr>
          <p:nvPr>
            <p:ph idx="1"/>
          </p:nvPr>
        </p:nvSpPr>
        <p:spPr>
          <a:xfrm>
            <a:off x="776442" y="1776005"/>
            <a:ext cx="7707884" cy="4494166"/>
          </a:xfrm>
        </p:spPr>
        <p:txBody>
          <a:bodyPr>
            <a:normAutofit/>
          </a:bodyPr>
          <a:lstStyle/>
          <a:p>
            <a:pPr eaLnBrk="1" hangingPunct="1"/>
            <a:r>
              <a:rPr lang="ja-JP" altLang="en-US" dirty="0" smtClean="0">
                <a:latin typeface="HG丸ｺﾞｼｯｸM-PRO" panose="020F0600000000000000" pitchFamily="50" charset="-128"/>
                <a:ea typeface="HG丸ｺﾞｼｯｸM-PRO" panose="020F0600000000000000" pitchFamily="50" charset="-128"/>
              </a:rPr>
              <a:t>ニワトリ、ブタ、ウシなどの腸管内にいる</a:t>
            </a:r>
          </a:p>
          <a:p>
            <a:pPr eaLnBrk="1" hangingPunct="1"/>
            <a:r>
              <a:rPr lang="ja-JP" altLang="en-US" dirty="0" smtClean="0">
                <a:latin typeface="HG丸ｺﾞｼｯｸM-PRO" panose="020F0600000000000000" pitchFamily="50" charset="-128"/>
                <a:ea typeface="HG丸ｺﾞｼｯｸM-PRO" panose="020F0600000000000000" pitchFamily="50" charset="-128"/>
              </a:rPr>
              <a:t>特に鶏の保菌率が高い（５０～８０％）</a:t>
            </a:r>
          </a:p>
          <a:p>
            <a:pPr eaLnBrk="1" hangingPunct="1"/>
            <a:r>
              <a:rPr lang="ja-JP" altLang="en-US" dirty="0" smtClean="0">
                <a:latin typeface="HG丸ｺﾞｼｯｸM-PRO" panose="020F0600000000000000" pitchFamily="50" charset="-128"/>
                <a:ea typeface="HG丸ｺﾞｼｯｸM-PRO" panose="020F0600000000000000" pitchFamily="50" charset="-128"/>
              </a:rPr>
              <a:t>食品中では、増殖しない</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新鮮</a:t>
            </a:r>
            <a:r>
              <a:rPr lang="ja-JP" altLang="en-US" dirty="0">
                <a:latin typeface="HG丸ｺﾞｼｯｸM-PRO" panose="020F0600000000000000" pitchFamily="50" charset="-128"/>
                <a:ea typeface="HG丸ｺﾞｼｯｸM-PRO" panose="020F0600000000000000" pitchFamily="50" charset="-128"/>
              </a:rPr>
              <a:t>な肉にもとから付いている菌で食中毒は</a:t>
            </a:r>
            <a:r>
              <a:rPr lang="ja-JP" altLang="en-US" dirty="0" smtClean="0">
                <a:latin typeface="HG丸ｺﾞｼｯｸM-PRO" panose="020F0600000000000000" pitchFamily="50" charset="-128"/>
                <a:ea typeface="HG丸ｺﾞｼｯｸM-PRO" panose="020F0600000000000000" pitchFamily="50" charset="-128"/>
              </a:rPr>
              <a:t>起こる</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t>　</a:t>
            </a:r>
            <a:r>
              <a:rPr lang="ja-JP" altLang="en-US" dirty="0" smtClean="0"/>
              <a:t>　</a:t>
            </a:r>
            <a:endParaRPr lang="en-US" altLang="ja-JP" dirty="0" smtClean="0"/>
          </a:p>
          <a:p>
            <a:pPr eaLnBrk="1" hangingPunct="1"/>
            <a:r>
              <a:rPr lang="ja-JP" altLang="en-US" dirty="0" smtClean="0">
                <a:latin typeface="HG丸ｺﾞｼｯｸM-PRO" panose="020F0600000000000000" pitchFamily="50" charset="-128"/>
                <a:ea typeface="HG丸ｺﾞｼｯｸM-PRO" panose="020F0600000000000000" pitchFamily="50" charset="-128"/>
              </a:rPr>
              <a:t>菌自体</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熱</a:t>
            </a:r>
            <a:r>
              <a:rPr lang="ja-JP" altLang="en-US" dirty="0">
                <a:solidFill>
                  <a:prstClr val="black"/>
                </a:solidFill>
                <a:latin typeface="HG丸ｺﾞｼｯｸM-PRO" panose="020F0600000000000000" pitchFamily="50" charset="-128"/>
                <a:ea typeface="HG丸ｺﾞｼｯｸM-PRO" panose="020F0600000000000000" pitchFamily="50" charset="-128"/>
              </a:rPr>
              <a:t>と乾燥に弱いが、</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少しの菌の量</a:t>
            </a:r>
            <a:r>
              <a:rPr lang="ja-JP" altLang="en-US" dirty="0">
                <a:solidFill>
                  <a:prstClr val="black"/>
                </a:solidFill>
                <a:latin typeface="HG丸ｺﾞｼｯｸM-PRO" panose="020F0600000000000000" pitchFamily="50" charset="-128"/>
                <a:ea typeface="HG丸ｺﾞｼｯｸM-PRO" panose="020F0600000000000000" pitchFamily="50" charset="-128"/>
              </a:rPr>
              <a:t>でも、</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indent="0">
              <a:buClr>
                <a:srgbClr val="0000CC"/>
              </a:buClr>
              <a:buNone/>
            </a:pPr>
            <a:r>
              <a:rPr lang="ja-JP" altLang="en-US" dirty="0">
                <a:solidFill>
                  <a:prstClr val="black"/>
                </a:solidFill>
                <a:latin typeface="HG丸ｺﾞｼｯｸM-PRO" panose="020F0600000000000000" pitchFamily="50" charset="-128"/>
                <a:ea typeface="HG丸ｺﾞｼｯｸM-PRO" panose="020F0600000000000000" pitchFamily="50" charset="-128"/>
              </a:rPr>
              <a:t>体内に入る</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と</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大幅に</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増える。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indent="0">
              <a:buClr>
                <a:srgbClr val="0000CC"/>
              </a:buClr>
              <a:buNone/>
            </a:pPr>
            <a:r>
              <a:rPr lang="ja-JP" altLang="en-US" dirty="0">
                <a:solidFill>
                  <a:prstClr val="black"/>
                </a:solidFill>
                <a:latin typeface="HG丸ｺﾞｼｯｸM-PRO" panose="020F0600000000000000" pitchFamily="50" charset="-128"/>
                <a:ea typeface="HG丸ｺﾞｼｯｸM-PRO" panose="020F0600000000000000" pitchFamily="50" charset="-128"/>
              </a:rPr>
              <a:t>　→　食中毒を引き起こしやすい！</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marL="0" indent="0">
              <a:buClr>
                <a:srgbClr val="0000CC"/>
              </a:buClr>
              <a:buNone/>
            </a:pPr>
            <a:r>
              <a:rPr lang="en-US" altLang="ja-JP" dirty="0">
                <a:solidFill>
                  <a:prstClr val="black"/>
                </a:solidFill>
                <a:latin typeface="HG丸ｺﾞｼｯｸM-PRO" panose="020F0600000000000000" pitchFamily="50" charset="-128"/>
                <a:ea typeface="HG丸ｺﾞｼｯｸM-PRO" panose="020F0600000000000000" pitchFamily="50" charset="-128"/>
              </a:rPr>
              <a:t> </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dirty="0">
              <a:solidFill>
                <a:prstClr val="black"/>
              </a:solidFill>
              <a:latin typeface="+mn-ea"/>
            </a:endParaRPr>
          </a:p>
          <a:p>
            <a:pPr eaLnBrk="1" hangingPunct="1">
              <a:buClr>
                <a:schemeClr val="bg1"/>
              </a:buClr>
            </a:pPr>
            <a:endParaRPr lang="en-US" altLang="ja-JP" dirty="0" smtClean="0"/>
          </a:p>
        </p:txBody>
      </p:sp>
      <p:sp>
        <p:nvSpPr>
          <p:cNvPr id="7" name="コンテンツ プレースホルダー 2"/>
          <p:cNvSpPr txBox="1">
            <a:spLocks/>
          </p:cNvSpPr>
          <p:nvPr/>
        </p:nvSpPr>
        <p:spPr bwMode="auto">
          <a:xfrm>
            <a:off x="2101067" y="5660306"/>
            <a:ext cx="5508481" cy="52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fontAlgn="auto" hangingPunct="1">
              <a:spcAft>
                <a:spcPts val="0"/>
              </a:spcAft>
              <a:buNone/>
              <a:defRPr/>
            </a:pPr>
            <a:r>
              <a:rPr lang="ja-JP" altLang="en-US" sz="2100" dirty="0">
                <a:solidFill>
                  <a:srgbClr val="FF0000"/>
                </a:solidFill>
                <a:latin typeface="HG丸ｺﾞｼｯｸM-PRO" panose="020F0600000000000000" pitchFamily="50" charset="-128"/>
                <a:ea typeface="HG丸ｺﾞｼｯｸM-PRO" panose="020F0600000000000000" pitchFamily="50" charset="-128"/>
              </a:rPr>
              <a:t>新鮮な鶏肉＝生食用ではありません！</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881" y="912259"/>
            <a:ext cx="1854181" cy="126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kanpiro2_gif"/>
          <p:cNvPicPr>
            <a:picLocks noChangeAspect="1" noChangeArrowheads="1"/>
          </p:cNvPicPr>
          <p:nvPr/>
        </p:nvPicPr>
        <p:blipFill>
          <a:blip r:embed="rId4" cstate="print"/>
          <a:srcRect/>
          <a:stretch>
            <a:fillRect/>
          </a:stretch>
        </p:blipFill>
        <p:spPr bwMode="auto">
          <a:xfrm rot="20769147">
            <a:off x="7615635" y="2028694"/>
            <a:ext cx="1340475" cy="1315745"/>
          </a:xfrm>
          <a:prstGeom prst="rect">
            <a:avLst/>
          </a:prstGeom>
          <a:noFill/>
          <a:ln w="9525">
            <a:noFill/>
            <a:miter lim="800000"/>
            <a:headEnd/>
            <a:tailEnd/>
          </a:ln>
        </p:spPr>
      </p:pic>
    </p:spTree>
    <p:extLst>
      <p:ext uri="{BB962C8B-B14F-4D97-AF65-F5344CB8AC3E}">
        <p14:creationId xmlns:p14="http://schemas.microsoft.com/office/powerpoint/2010/main" val="180517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焼き鳥のイラスト「ねぎま」">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7879" y="2895600"/>
            <a:ext cx="8953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冷やし中華のイラス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8819" y="4617244"/>
            <a:ext cx="1429941" cy="101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5975750" y="5588794"/>
            <a:ext cx="1026319" cy="3440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冷　菜</a:t>
            </a:r>
          </a:p>
        </p:txBody>
      </p:sp>
      <p:sp>
        <p:nvSpPr>
          <p:cNvPr id="32" name="下矢印 31"/>
          <p:cNvSpPr/>
          <p:nvPr/>
        </p:nvSpPr>
        <p:spPr>
          <a:xfrm rot="16200000">
            <a:off x="5453065" y="2901556"/>
            <a:ext cx="432197" cy="1239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33" name="下矢印 32"/>
          <p:cNvSpPr/>
          <p:nvPr/>
        </p:nvSpPr>
        <p:spPr>
          <a:xfrm rot="15302588">
            <a:off x="3114080" y="3377208"/>
            <a:ext cx="432197"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34" name="下矢印 33"/>
          <p:cNvSpPr/>
          <p:nvPr/>
        </p:nvSpPr>
        <p:spPr>
          <a:xfrm rot="16200000">
            <a:off x="4661297" y="1139429"/>
            <a:ext cx="432197" cy="3046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36" name="爆発 2 35"/>
          <p:cNvSpPr/>
          <p:nvPr/>
        </p:nvSpPr>
        <p:spPr>
          <a:xfrm>
            <a:off x="6192444" y="1183481"/>
            <a:ext cx="1878894" cy="1296591"/>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b="1" dirty="0">
                <a:latin typeface="HG丸ｺﾞｼｯｸM-PRO" panose="020F0600000000000000" pitchFamily="50" charset="-128"/>
                <a:ea typeface="HG丸ｺﾞｼｯｸM-PRO" panose="020F0600000000000000" pitchFamily="50" charset="-128"/>
              </a:rPr>
              <a:t>食中毒</a:t>
            </a:r>
          </a:p>
        </p:txBody>
      </p:sp>
      <p:sp>
        <p:nvSpPr>
          <p:cNvPr id="106" name="円/楕円 105"/>
          <p:cNvSpPr/>
          <p:nvPr/>
        </p:nvSpPr>
        <p:spPr>
          <a:xfrm>
            <a:off x="1331119" y="1593056"/>
            <a:ext cx="1233488" cy="371475"/>
          </a:xfrm>
          <a:prstGeom prst="ellipse">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鶏　肉</a:t>
            </a:r>
          </a:p>
        </p:txBody>
      </p:sp>
      <p:grpSp>
        <p:nvGrpSpPr>
          <p:cNvPr id="2" name="グループ化 3"/>
          <p:cNvGrpSpPr>
            <a:grpSpLocks/>
          </p:cNvGrpSpPr>
          <p:nvPr/>
        </p:nvGrpSpPr>
        <p:grpSpPr bwMode="auto">
          <a:xfrm>
            <a:off x="1241825" y="1903214"/>
            <a:ext cx="1457325" cy="1087041"/>
            <a:chOff x="677069" y="1842620"/>
            <a:chExt cx="1943100" cy="1448677"/>
          </a:xfrm>
        </p:grpSpPr>
        <p:grpSp>
          <p:nvGrpSpPr>
            <p:cNvPr id="81954" name="グループ化 18"/>
            <p:cNvGrpSpPr>
              <a:grpSpLocks/>
            </p:cNvGrpSpPr>
            <p:nvPr/>
          </p:nvGrpSpPr>
          <p:grpSpPr bwMode="auto">
            <a:xfrm>
              <a:off x="677069" y="1842620"/>
              <a:ext cx="1943100" cy="1448677"/>
              <a:chOff x="6878062" y="4213365"/>
              <a:chExt cx="1710635" cy="1269338"/>
            </a:xfrm>
          </p:grpSpPr>
          <p:pic>
            <p:nvPicPr>
              <p:cNvPr id="81959" name="Picture 8" descr="http://ord.yahoo.co.jp/o/image/SIG=12gto6178/EXP=1336318661;_ylc=X3IDMgRmc3QDMARpZHgDMARvaWQDQU5kOUdjUnVXRG9GUW45SUwtbHI5LVl3MEItenNobG1ZdGZxZXZ5ZURrTGFxMXBfSEI0MmJLWlo4YzY3UkEEcAM2YmFQNklLSjQ0S2s0NE9wNDRLNTQ0T0kEcG9zAzIxBHNlYwNzaHcEc2xrA3Jp/*-http%3A/sozaidas.com/sozai/010803food/010803food094-trans.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64288" y="421336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0" name="Picture 8" descr="http://ord.yahoo.co.jp/o/image/SIG=12gto6178/EXP=1336318661;_ylc=X3IDMgRmc3QDMARpZHgDMARvaWQDQU5kOUdjUnVXRG9GUW45SUwtbHI5LVl3MEItenNobG1ZdGZxZXZ5ZURrTGFxMXBfSEI0MmJLWlo4YzY3UkEEcAM2YmFQNklLSjQ0S2s0NE9wNDRLNTQ0T0kEcG9zAzIxBHNlYwNzaHcEc2xrA3Jp/*-http%3A/sozaidas.com/sozai/010803food/010803food094-trans.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360">
                <a:off x="6878062" y="4510927"/>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1" name="Picture 8" descr="http://ord.yahoo.co.jp/o/image/SIG=12gto6178/EXP=1336318661;_ylc=X3IDMgRmc3QDMARpZHgDMARvaWQDQU5kOUdjUnVXRG9GUW45SUwtbHI5LVl3MEItenNobG1ZdGZxZXZ5ZURrTGFxMXBfSEI0MmJLWlo4YzY3UkEEcAM2YmFQNklLSjQ0S2s0NE9wNDRLNTQ0T0kEcG9zAzIxBHNlYwNzaHcEc2xrA3Jp/*-http%3A/sozaidas.com/sozai/010803food/010803food094-trans.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109057">
                <a:off x="7636197" y="453020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55"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2137" y="2232047"/>
              <a:ext cx="5032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29532" y="2031487"/>
              <a:ext cx="5032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7"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51506" y="2553186"/>
              <a:ext cx="5032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8"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76251" y="2278343"/>
              <a:ext cx="5032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8500"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25519" y="3036096"/>
            <a:ext cx="377428"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8" name="Picture 4" descr="クリックすると新しいウィンドウで開きます"/>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6965413">
            <a:off x="3981708" y="4129057"/>
            <a:ext cx="831056"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5"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7937" y="3692129"/>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6"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46962" y="3401616"/>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タイトル 1"/>
          <p:cNvSpPr txBox="1">
            <a:spLocks/>
          </p:cNvSpPr>
          <p:nvPr/>
        </p:nvSpPr>
        <p:spPr bwMode="auto">
          <a:xfrm>
            <a:off x="3573782" y="1157290"/>
            <a:ext cx="2094785" cy="6512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anose="02020603050405020304" pitchFamily="18" charset="0"/>
                <a:ea typeface="HG丸ｺﾞｼｯｸM-PRO" panose="020F0600000000000000" pitchFamily="50" charset="-128"/>
              </a:defRPr>
            </a:lvl1pPr>
            <a:lvl2pPr marL="742950" indent="-285750" eaLnBrk="0" hangingPunct="0">
              <a:defRPr kumimoji="1" sz="2800">
                <a:solidFill>
                  <a:schemeClr val="tx1"/>
                </a:solidFill>
                <a:latin typeface="Times New Roman" panose="02020603050405020304" pitchFamily="18" charset="0"/>
                <a:ea typeface="HG丸ｺﾞｼｯｸM-PRO" panose="020F0600000000000000" pitchFamily="50" charset="-128"/>
              </a:defRPr>
            </a:lvl2pPr>
            <a:lvl3pPr marL="1143000" indent="-228600" eaLnBrk="0" hangingPunct="0">
              <a:defRPr kumimoji="1" sz="2800">
                <a:solidFill>
                  <a:schemeClr val="tx1"/>
                </a:solidFill>
                <a:latin typeface="Times New Roman" panose="02020603050405020304" pitchFamily="18" charset="0"/>
                <a:ea typeface="HG丸ｺﾞｼｯｸM-PRO" panose="020F0600000000000000" pitchFamily="50" charset="-128"/>
              </a:defRPr>
            </a:lvl3pPr>
            <a:lvl4pPr marL="1600200" indent="-228600" eaLnBrk="0" hangingPunct="0">
              <a:defRPr kumimoji="1" sz="2800">
                <a:solidFill>
                  <a:schemeClr val="tx1"/>
                </a:solidFill>
                <a:latin typeface="Times New Roman" panose="02020603050405020304" pitchFamily="18" charset="0"/>
                <a:ea typeface="HG丸ｺﾞｼｯｸM-PRO" panose="020F0600000000000000" pitchFamily="50" charset="-128"/>
              </a:defRPr>
            </a:lvl4pPr>
            <a:lvl5pPr marL="2057400" indent="-228600" eaLnBrk="0" hangingPunct="0">
              <a:defRPr kumimoji="1" sz="2800">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HG丸ｺﾞｼｯｸM-PRO" panose="020F0600000000000000" pitchFamily="50" charset="-128"/>
              </a:defRPr>
            </a:lvl9pPr>
          </a:lstStyle>
          <a:p>
            <a:pPr eaLnBrk="1" hangingPunct="1"/>
            <a:r>
              <a:rPr lang="ja-JP" altLang="en-US" sz="3000" dirty="0">
                <a:latin typeface="HG丸ｺﾞｼｯｸM-PRO" panose="020F0600000000000000" pitchFamily="50" charset="-128"/>
              </a:rPr>
              <a:t> 感染経路</a:t>
            </a:r>
          </a:p>
        </p:txBody>
      </p:sp>
      <p:pic>
        <p:nvPicPr>
          <p:cNvPr id="39" name="Picture 2" descr="食中毒のイラスト">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00800" y="2132412"/>
            <a:ext cx="1376363" cy="193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シェフ・コックのイラスト（職業）">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212655" y="3817147"/>
            <a:ext cx="1031081" cy="18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下矢印 40"/>
          <p:cNvSpPr/>
          <p:nvPr/>
        </p:nvSpPr>
        <p:spPr>
          <a:xfrm>
            <a:off x="1508961" y="3036008"/>
            <a:ext cx="432197" cy="66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pic>
        <p:nvPicPr>
          <p:cNvPr id="1030" name="Picture 6" descr="調理器具のイラスト「まな板」">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807023" y="5030988"/>
            <a:ext cx="1443038" cy="94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調理器具のイラスト「包丁」">
            <a:hlinkClick r:id="rId16"/>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639026" y="4926112"/>
            <a:ext cx="557213" cy="80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角丸四角形 47"/>
          <p:cNvSpPr/>
          <p:nvPr/>
        </p:nvSpPr>
        <p:spPr>
          <a:xfrm>
            <a:off x="2387204" y="3473056"/>
            <a:ext cx="1370409" cy="344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加熱不足</a:t>
            </a:r>
          </a:p>
        </p:txBody>
      </p:sp>
      <p:sp>
        <p:nvSpPr>
          <p:cNvPr id="49" name="下矢印 48"/>
          <p:cNvSpPr/>
          <p:nvPr/>
        </p:nvSpPr>
        <p:spPr>
          <a:xfrm rot="10800000">
            <a:off x="6812759" y="4063604"/>
            <a:ext cx="432197"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50" name="下矢印 49"/>
          <p:cNvSpPr/>
          <p:nvPr/>
        </p:nvSpPr>
        <p:spPr>
          <a:xfrm rot="16200000">
            <a:off x="2897984" y="4655346"/>
            <a:ext cx="432197" cy="703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51" name="下矢印 50"/>
          <p:cNvSpPr/>
          <p:nvPr/>
        </p:nvSpPr>
        <p:spPr>
          <a:xfrm rot="16200000">
            <a:off x="5142905" y="4763096"/>
            <a:ext cx="432197"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52" name="角丸四角形 51"/>
          <p:cNvSpPr/>
          <p:nvPr/>
        </p:nvSpPr>
        <p:spPr>
          <a:xfrm>
            <a:off x="2123602" y="5170885"/>
            <a:ext cx="1651874" cy="5572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器具、手の汚染</a:t>
            </a:r>
          </a:p>
        </p:txBody>
      </p:sp>
      <p:pic>
        <p:nvPicPr>
          <p:cNvPr id="42"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7437" y="5404247"/>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54119" y="5158979"/>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8700" y="5158980"/>
            <a:ext cx="358262" cy="33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71925" y="4617246"/>
            <a:ext cx="377429"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9575" y="4675585"/>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13950" y="4901804"/>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0800" y="4987529"/>
            <a:ext cx="377429"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3" descr="kanpiro2_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75750" y="4992291"/>
            <a:ext cx="377428"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09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402" y="1359605"/>
            <a:ext cx="9172575" cy="5361870"/>
          </a:xfrm>
        </p:spPr>
        <p:txBody>
          <a:bodyPr>
            <a:normAutofit/>
          </a:bodyPr>
          <a:lstStyle/>
          <a:p>
            <a:r>
              <a:rPr kumimoji="1" lang="ja-JP" altLang="en-US" dirty="0" smtClean="0"/>
              <a:t>発生年月　：平成</a:t>
            </a:r>
            <a:r>
              <a:rPr lang="en-US" altLang="ja-JP" dirty="0"/>
              <a:t>29</a:t>
            </a:r>
            <a:r>
              <a:rPr kumimoji="1" lang="ja-JP" altLang="en-US" dirty="0" smtClean="0"/>
              <a:t>年</a:t>
            </a:r>
            <a:r>
              <a:rPr lang="ja-JP" altLang="en-US" dirty="0" smtClean="0"/>
              <a:t>２</a:t>
            </a:r>
            <a:r>
              <a:rPr kumimoji="1" lang="ja-JP" altLang="en-US" dirty="0" smtClean="0"/>
              <a:t>月</a:t>
            </a:r>
            <a:endParaRPr kumimoji="1" lang="en-US" altLang="ja-JP" dirty="0" smtClean="0"/>
          </a:p>
          <a:p>
            <a:r>
              <a:rPr lang="ja-JP" altLang="en-US" dirty="0" smtClean="0"/>
              <a:t>原因食品　：刻みのり</a:t>
            </a:r>
            <a:endParaRPr lang="en-US" altLang="ja-JP" dirty="0" smtClean="0"/>
          </a:p>
          <a:p>
            <a:r>
              <a:rPr kumimoji="1" lang="ja-JP" altLang="en-US" dirty="0" smtClean="0"/>
              <a:t>発生場所　：東京都など</a:t>
            </a:r>
            <a:endParaRPr kumimoji="1" lang="en-US" altLang="ja-JP" dirty="0" smtClean="0"/>
          </a:p>
          <a:p>
            <a:r>
              <a:rPr lang="ja-JP" altLang="en-US" dirty="0" smtClean="0"/>
              <a:t>患　　　者：</a:t>
            </a:r>
            <a:r>
              <a:rPr lang="en-US" altLang="ja-JP" dirty="0" smtClean="0"/>
              <a:t>1084</a:t>
            </a:r>
            <a:r>
              <a:rPr lang="ja-JP" altLang="en-US" dirty="0" smtClean="0"/>
              <a:t>名</a:t>
            </a:r>
            <a:endParaRPr lang="en-US" altLang="ja-JP" dirty="0" smtClean="0"/>
          </a:p>
          <a:p>
            <a:r>
              <a:rPr kumimoji="1" lang="ja-JP" altLang="en-US" dirty="0" smtClean="0"/>
              <a:t>症　　　状：嘔吐、発熱、腹痛、下痢等</a:t>
            </a:r>
            <a:endParaRPr kumimoji="1" lang="en-US" altLang="ja-JP" dirty="0" smtClean="0"/>
          </a:p>
          <a:p>
            <a:r>
              <a:rPr lang="ja-JP" altLang="en-US" dirty="0"/>
              <a:t>病</a:t>
            </a:r>
            <a:r>
              <a:rPr lang="ja-JP" altLang="en-US" dirty="0" smtClean="0"/>
              <a:t>因物質　   ：ノロウイルス</a:t>
            </a:r>
            <a:r>
              <a:rPr lang="en-US" altLang="ja-JP" dirty="0" err="1" smtClean="0"/>
              <a:t>GⅡ</a:t>
            </a:r>
            <a:endParaRPr lang="en-US" altLang="ja-JP" dirty="0" smtClean="0"/>
          </a:p>
          <a:p>
            <a:r>
              <a:rPr lang="ja-JP" altLang="en-US" dirty="0">
                <a:latin typeface="+mn-ea"/>
              </a:rPr>
              <a:t>原因（</a:t>
            </a:r>
            <a:r>
              <a:rPr lang="ja-JP" altLang="en-US" dirty="0" smtClean="0">
                <a:latin typeface="+mn-ea"/>
              </a:rPr>
              <a:t>推定）：加工所で加工従事者の手指を介して</a:t>
            </a:r>
            <a:r>
              <a:rPr lang="ja-JP" altLang="en-US" strike="sngStrike" dirty="0" smtClean="0">
                <a:latin typeface="+mn-ea"/>
              </a:rPr>
              <a:t>原因食品が</a:t>
            </a:r>
            <a:r>
              <a:rPr lang="ja-JP" altLang="en-US" dirty="0" smtClean="0">
                <a:latin typeface="+mn-ea"/>
              </a:rPr>
              <a:t>ノロウイ　　</a:t>
            </a:r>
            <a:endParaRPr lang="en-US" altLang="ja-JP" dirty="0" smtClean="0">
              <a:latin typeface="+mn-ea"/>
            </a:endParaRPr>
          </a:p>
          <a:p>
            <a:pPr marL="0" indent="0">
              <a:buNone/>
            </a:pPr>
            <a:r>
              <a:rPr lang="ja-JP" altLang="en-US" dirty="0" smtClean="0">
                <a:latin typeface="+mn-ea"/>
              </a:rPr>
              <a:t>　　　　　　　ルスに汚染された原因食品が、全国に出荷され、納品先で</a:t>
            </a:r>
            <a:endParaRPr lang="en-US" altLang="ja-JP" dirty="0" smtClean="0">
              <a:latin typeface="+mn-ea"/>
            </a:endParaRPr>
          </a:p>
          <a:p>
            <a:pPr marL="0" indent="0">
              <a:buNone/>
            </a:pPr>
            <a:r>
              <a:rPr lang="ja-JP" altLang="en-US" dirty="0" smtClean="0">
                <a:latin typeface="+mn-ea"/>
              </a:rPr>
              <a:t>　　　　　　　食中毒が発生した。</a:t>
            </a:r>
            <a:endParaRPr kumimoji="1" lang="en-US" altLang="ja-JP" dirty="0" smtClean="0">
              <a:latin typeface="+mn-ea"/>
            </a:endParaRPr>
          </a:p>
          <a:p>
            <a:r>
              <a:rPr lang="ja-JP" altLang="en-US" dirty="0" smtClean="0"/>
              <a:t>備　　　考：食中毒の原因食品として想定しにくかった乾物である　　　　　　</a:t>
            </a:r>
            <a:endParaRPr lang="en-US" altLang="ja-JP" dirty="0" smtClean="0"/>
          </a:p>
          <a:p>
            <a:pPr marL="0" indent="0">
              <a:buNone/>
            </a:pPr>
            <a:r>
              <a:rPr lang="ja-JP" altLang="en-US" dirty="0" smtClean="0"/>
              <a:t>　　　　　　「刻みのり」が原因であ</a:t>
            </a:r>
            <a:r>
              <a:rPr lang="ja-JP" altLang="en-US" dirty="0"/>
              <a:t>った</a:t>
            </a:r>
            <a:r>
              <a:rPr lang="ja-JP" altLang="en-US" dirty="0" smtClean="0"/>
              <a:t>。</a:t>
            </a:r>
            <a:endParaRPr kumimoji="1" lang="ja-JP" altLang="en-US" dirty="0"/>
          </a:p>
        </p:txBody>
      </p:sp>
      <p:sp>
        <p:nvSpPr>
          <p:cNvPr id="14339"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AFB17CED-ABC5-4679-9F1E-0BB0F4770306}" type="slidenum">
              <a:rPr lang="ja-JP" altLang="en-US" sz="900">
                <a:solidFill>
                  <a:srgbClr val="898989"/>
                </a:solidFill>
              </a:rPr>
              <a:pPr>
                <a:lnSpc>
                  <a:spcPct val="100000"/>
                </a:lnSpc>
                <a:spcBef>
                  <a:spcPct val="0"/>
                </a:spcBef>
                <a:buFontTx/>
                <a:buNone/>
              </a:pPr>
              <a:t>13</a:t>
            </a:fld>
            <a:endParaRPr lang="ja-JP" altLang="en-US" sz="900">
              <a:solidFill>
                <a:srgbClr val="898989"/>
              </a:solidFill>
            </a:endParaRPr>
          </a:p>
        </p:txBody>
      </p:sp>
      <p:sp>
        <p:nvSpPr>
          <p:cNvPr id="10250" name="タイトル 1"/>
          <p:cNvSpPr txBox="1">
            <a:spLocks/>
          </p:cNvSpPr>
          <p:nvPr/>
        </p:nvSpPr>
        <p:spPr bwMode="auto">
          <a:xfrm>
            <a:off x="1732756" y="546081"/>
            <a:ext cx="617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3300" dirty="0">
                <a:latin typeface="+mn-ea"/>
                <a:ea typeface="+mn-ea"/>
              </a:rPr>
              <a:t>食中毒事例（ノロウイルス）</a:t>
            </a:r>
          </a:p>
        </p:txBody>
      </p:sp>
    </p:spTree>
    <p:extLst>
      <p:ext uri="{BB962C8B-B14F-4D97-AF65-F5344CB8AC3E}">
        <p14:creationId xmlns:p14="http://schemas.microsoft.com/office/powerpoint/2010/main" val="3823952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494235" y="910831"/>
            <a:ext cx="6172200" cy="844153"/>
          </a:xfrm>
        </p:spPr>
        <p:txBody>
          <a:bodyPr/>
          <a:lstStyle/>
          <a:p>
            <a:pPr eaLnBrk="1" hangingPunct="1">
              <a:defRPr/>
            </a:pPr>
            <a:r>
              <a:rPr lang="ja-JP" altLang="en-US" dirty="0" smtClean="0">
                <a:latin typeface="HG丸ｺﾞｼｯｸM-PRO" panose="020F0600000000000000" pitchFamily="50" charset="-128"/>
                <a:ea typeface="HG丸ｺﾞｼｯｸM-PRO" panose="020F0600000000000000" pitchFamily="50" charset="-128"/>
              </a:rPr>
              <a:t>食中毒（ノロウイルス）</a:t>
            </a:r>
          </a:p>
        </p:txBody>
      </p:sp>
      <p:sp>
        <p:nvSpPr>
          <p:cNvPr id="14339" name="コンテンツ プレースホルダー 2"/>
          <p:cNvSpPr>
            <a:spLocks noGrp="1"/>
          </p:cNvSpPr>
          <p:nvPr>
            <p:ph idx="1"/>
          </p:nvPr>
        </p:nvSpPr>
        <p:spPr>
          <a:xfrm>
            <a:off x="2758678" y="4133852"/>
            <a:ext cx="5493782" cy="1575595"/>
          </a:xfrm>
        </p:spPr>
        <p:txBody>
          <a:bodyPr>
            <a:normAutofit/>
          </a:bodyPr>
          <a:lstStyle/>
          <a:p>
            <a:pPr marL="0" indent="0">
              <a:buNone/>
              <a:defRPr/>
            </a:pPr>
            <a:r>
              <a:rPr lang="ja-JP" altLang="en-US" dirty="0">
                <a:latin typeface="HG丸ｺﾞｼｯｸM-PRO" panose="020F0600000000000000" pitchFamily="50" charset="-128"/>
                <a:ea typeface="HG丸ｺﾞｼｯｸM-PRO" panose="020F0600000000000000" pitchFamily="50" charset="-128"/>
              </a:rPr>
              <a:t>中心部を</a:t>
            </a:r>
            <a:r>
              <a:rPr lang="en-US" altLang="ja-JP" u="sng" dirty="0">
                <a:latin typeface="HG丸ｺﾞｼｯｸM-PRO" panose="020F0600000000000000" pitchFamily="50" charset="-128"/>
                <a:ea typeface="HG丸ｺﾞｼｯｸM-PRO" panose="020F0600000000000000" pitchFamily="50" charset="-128"/>
              </a:rPr>
              <a:t>85</a:t>
            </a:r>
            <a:r>
              <a:rPr lang="ja-JP" altLang="en-US" u="sng" dirty="0">
                <a:latin typeface="HG丸ｺﾞｼｯｸM-PRO" panose="020F0600000000000000" pitchFamily="50" charset="-128"/>
                <a:ea typeface="HG丸ｺﾞｼｯｸM-PRO" panose="020F0600000000000000" pitchFamily="50" charset="-128"/>
              </a:rPr>
              <a:t>℃～</a:t>
            </a:r>
            <a:r>
              <a:rPr lang="en-US" altLang="ja-JP" u="sng" dirty="0">
                <a:latin typeface="HG丸ｺﾞｼｯｸM-PRO" panose="020F0600000000000000" pitchFamily="50" charset="-128"/>
                <a:ea typeface="HG丸ｺﾞｼｯｸM-PRO" panose="020F0600000000000000" pitchFamily="50" charset="-128"/>
              </a:rPr>
              <a:t>90</a:t>
            </a:r>
            <a:r>
              <a:rPr lang="ja-JP" altLang="en-US" u="sng" dirty="0">
                <a:latin typeface="HG丸ｺﾞｼｯｸM-PRO" panose="020F0600000000000000" pitchFamily="50" charset="-128"/>
                <a:ea typeface="HG丸ｺﾞｼｯｸM-PRO" panose="020F0600000000000000" pitchFamily="50" charset="-128"/>
              </a:rPr>
              <a:t>℃で</a:t>
            </a:r>
            <a:r>
              <a:rPr lang="en-US" altLang="ja-JP" u="sng" dirty="0">
                <a:latin typeface="HG丸ｺﾞｼｯｸM-PRO" panose="020F0600000000000000" pitchFamily="50" charset="-128"/>
                <a:ea typeface="HG丸ｺﾞｼｯｸM-PRO" panose="020F0600000000000000" pitchFamily="50" charset="-128"/>
              </a:rPr>
              <a:t>90</a:t>
            </a:r>
            <a:r>
              <a:rPr lang="ja-JP" altLang="en-US" u="sng" dirty="0">
                <a:latin typeface="HG丸ｺﾞｼｯｸM-PRO" panose="020F0600000000000000" pitchFamily="50" charset="-128"/>
                <a:ea typeface="HG丸ｺﾞｼｯｸM-PRO" panose="020F0600000000000000" pitchFamily="50" charset="-128"/>
              </a:rPr>
              <a:t>秒以上加熱</a:t>
            </a:r>
            <a:endParaRPr lang="en-US" altLang="ja-JP" u="sng" dirty="0">
              <a:latin typeface="HG丸ｺﾞｼｯｸM-PRO" panose="020F0600000000000000" pitchFamily="50" charset="-128"/>
              <a:ea typeface="HG丸ｺﾞｼｯｸM-PRO" panose="020F0600000000000000" pitchFamily="50" charset="-128"/>
            </a:endParaRPr>
          </a:p>
          <a:p>
            <a:pPr marL="0" indent="0">
              <a:buNone/>
              <a:defRPr/>
            </a:pPr>
            <a:r>
              <a:rPr lang="ja-JP" altLang="en-US" dirty="0">
                <a:latin typeface="HG丸ｺﾞｼｯｸM-PRO" panose="020F0600000000000000" pitchFamily="50" charset="-128"/>
                <a:ea typeface="HG丸ｺﾞｼｯｸM-PRO" panose="020F0600000000000000" pitchFamily="50" charset="-128"/>
              </a:rPr>
              <a:t>器具類は</a:t>
            </a:r>
            <a:r>
              <a:rPr lang="ja-JP" altLang="en-US" u="sng" dirty="0">
                <a:latin typeface="HG丸ｺﾞｼｯｸM-PRO" panose="020F0600000000000000" pitchFamily="50" charset="-128"/>
                <a:ea typeface="HG丸ｺﾞｼｯｸM-PRO" panose="020F0600000000000000" pitchFamily="50" charset="-128"/>
              </a:rPr>
              <a:t>塩素系消毒薬や熱湯で消毒</a:t>
            </a:r>
            <a:endParaRPr lang="en-US" altLang="ja-JP" u="sng" dirty="0">
              <a:latin typeface="HG丸ｺﾞｼｯｸM-PRO" panose="020F0600000000000000" pitchFamily="50" charset="-128"/>
              <a:ea typeface="HG丸ｺﾞｼｯｸM-PRO" panose="020F0600000000000000" pitchFamily="50" charset="-128"/>
            </a:endParaRPr>
          </a:p>
          <a:p>
            <a:pPr marL="0" indent="0">
              <a:buNone/>
              <a:defRPr/>
            </a:pPr>
            <a:r>
              <a:rPr lang="ja-JP" altLang="en-US" dirty="0">
                <a:latin typeface="HG丸ｺﾞｼｯｸM-PRO" panose="020F0600000000000000" pitchFamily="50" charset="-128"/>
                <a:ea typeface="HG丸ｺﾞｼｯｸM-PRO" panose="020F0600000000000000" pitchFamily="50" charset="-128"/>
              </a:rPr>
              <a:t>手洗いでウイルスを洗い流す！</a:t>
            </a:r>
          </a:p>
        </p:txBody>
      </p:sp>
      <p:sp>
        <p:nvSpPr>
          <p:cNvPr id="18436" name="スライド番号プレースホルダー 1"/>
          <p:cNvSpPr>
            <a:spLocks noGrp="1"/>
          </p:cNvSpPr>
          <p:nvPr>
            <p:ph type="sldNum" sz="quarter" idx="12"/>
          </p:nvPr>
        </p:nvSpPr>
        <p:spPr bwMode="auto">
          <a:xfrm>
            <a:off x="5986463" y="7002464"/>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EBE95D51-695D-4C67-B959-16CE8A47A685}" type="slidenum">
              <a:rPr lang="ja-JP" altLang="en-US" sz="900">
                <a:solidFill>
                  <a:srgbClr val="898989"/>
                </a:solidFill>
              </a:rPr>
              <a:pPr>
                <a:lnSpc>
                  <a:spcPct val="100000"/>
                </a:lnSpc>
                <a:spcBef>
                  <a:spcPct val="0"/>
                </a:spcBef>
                <a:buFontTx/>
                <a:buNone/>
              </a:pPr>
              <a:t>14</a:t>
            </a:fld>
            <a:endParaRPr lang="ja-JP" altLang="en-US" sz="900" dirty="0">
              <a:solidFill>
                <a:srgbClr val="898989"/>
              </a:solidFill>
            </a:endParaRPr>
          </a:p>
        </p:txBody>
      </p:sp>
      <p:sp>
        <p:nvSpPr>
          <p:cNvPr id="14342" name="正方形/長方形 2"/>
          <p:cNvSpPr>
            <a:spLocks noChangeArrowheads="1"/>
          </p:cNvSpPr>
          <p:nvPr/>
        </p:nvSpPr>
        <p:spPr bwMode="auto">
          <a:xfrm>
            <a:off x="2758680" y="2158603"/>
            <a:ext cx="42242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defRPr/>
            </a:pPr>
            <a:r>
              <a:rPr lang="ja-JP" altLang="en-US" sz="2100" dirty="0">
                <a:latin typeface="HG丸ｺﾞｼｯｸM-PRO" panose="020F0600000000000000" pitchFamily="50" charset="-128"/>
                <a:ea typeface="HG丸ｺﾞｼｯｸM-PRO" panose="020F0600000000000000" pitchFamily="50" charset="-128"/>
              </a:rPr>
              <a:t>吐き気、嘔吐、下痢など</a:t>
            </a:r>
            <a:endParaRPr lang="en-US" altLang="ja-JP" sz="2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defRPr/>
            </a:pPr>
            <a:r>
              <a:rPr lang="ja-JP" altLang="en-US" sz="2100" dirty="0">
                <a:latin typeface="HG丸ｺﾞｼｯｸM-PRO" panose="020F0600000000000000" pitchFamily="50" charset="-128"/>
                <a:ea typeface="HG丸ｺﾞｼｯｸM-PRO" panose="020F0600000000000000" pitchFamily="50" charset="-128"/>
              </a:rPr>
              <a:t>食べてから２４～４８時間で発症</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14344" name="正方形/長方形 16"/>
          <p:cNvSpPr>
            <a:spLocks noChangeArrowheads="1"/>
          </p:cNvSpPr>
          <p:nvPr/>
        </p:nvSpPr>
        <p:spPr bwMode="auto">
          <a:xfrm>
            <a:off x="2758678" y="3105880"/>
            <a:ext cx="4493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defRPr/>
            </a:pPr>
            <a:r>
              <a:rPr lang="ja-JP" altLang="en-US" sz="2100" dirty="0">
                <a:solidFill>
                  <a:srgbClr val="FF0000"/>
                </a:solidFill>
                <a:latin typeface="HG丸ｺﾞｼｯｸM-PRO" panose="020F0600000000000000" pitchFamily="50" charset="-128"/>
                <a:ea typeface="HG丸ｺﾞｼｯｸM-PRO" panose="020F0600000000000000" pitchFamily="50" charset="-128"/>
              </a:rPr>
              <a:t>調理従事者</a:t>
            </a:r>
            <a:r>
              <a:rPr lang="ja-JP" altLang="en-US" sz="2100" dirty="0">
                <a:latin typeface="HG丸ｺﾞｼｯｸM-PRO" panose="020F0600000000000000" pitchFamily="50" charset="-128"/>
                <a:ea typeface="HG丸ｺﾞｼｯｸM-PRO" panose="020F0600000000000000" pitchFamily="50" charset="-128"/>
              </a:rPr>
              <a:t>を介して汚染された食事</a:t>
            </a:r>
            <a:endParaRPr lang="en-US" altLang="ja-JP" sz="2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defRPr/>
            </a:pPr>
            <a:r>
              <a:rPr lang="ja-JP" altLang="en-US" sz="2100" dirty="0">
                <a:latin typeface="HG丸ｺﾞｼｯｸM-PRO" panose="020F0600000000000000" pitchFamily="50" charset="-128"/>
                <a:ea typeface="HG丸ｺﾞｼｯｸM-PRO" panose="020F0600000000000000" pitchFamily="50" charset="-128"/>
              </a:rPr>
              <a:t>カキなどの</a:t>
            </a:r>
            <a:r>
              <a:rPr lang="ja-JP" altLang="en-US" sz="2100" dirty="0" smtClean="0">
                <a:latin typeface="HG丸ｺﾞｼｯｸM-PRO" panose="020F0600000000000000" pitchFamily="50" charset="-128"/>
                <a:ea typeface="HG丸ｺﾞｼｯｸM-PRO" panose="020F0600000000000000" pitchFamily="50" charset="-128"/>
              </a:rPr>
              <a:t>二枚貝な</a:t>
            </a:r>
            <a:r>
              <a:rPr lang="ja-JP" altLang="en-US" sz="2100" dirty="0">
                <a:latin typeface="HG丸ｺﾞｼｯｸM-PRO" panose="020F0600000000000000" pitchFamily="50" charset="-128"/>
                <a:ea typeface="HG丸ｺﾞｼｯｸM-PRO" panose="020F0600000000000000" pitchFamily="50" charset="-128"/>
              </a:rPr>
              <a:t>ど</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625203" y="2253064"/>
            <a:ext cx="1079897" cy="5393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latin typeface="HG丸ｺﾞｼｯｸM-PRO" panose="020F0600000000000000" pitchFamily="50" charset="-128"/>
                <a:ea typeface="HG丸ｺﾞｼｯｸM-PRO" panose="020F0600000000000000" pitchFamily="50" charset="-128"/>
              </a:rPr>
              <a:t>症 状</a:t>
            </a:r>
          </a:p>
        </p:txBody>
      </p:sp>
      <p:sp>
        <p:nvSpPr>
          <p:cNvPr id="14" name="正方形/長方形 13"/>
          <p:cNvSpPr/>
          <p:nvPr/>
        </p:nvSpPr>
        <p:spPr>
          <a:xfrm>
            <a:off x="1625204" y="3221040"/>
            <a:ext cx="1057275"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latin typeface="HG丸ｺﾞｼｯｸM-PRO" panose="020F0600000000000000" pitchFamily="50" charset="-128"/>
                <a:ea typeface="HG丸ｺﾞｼｯｸM-PRO" panose="020F0600000000000000" pitchFamily="50" charset="-128"/>
              </a:rPr>
              <a:t>原 因</a:t>
            </a:r>
            <a:r>
              <a:rPr lang="ja-JP" altLang="en-US" sz="2400" dirty="0">
                <a:latin typeface="+mn-ea"/>
              </a:rPr>
              <a:t> </a:t>
            </a:r>
          </a:p>
        </p:txBody>
      </p:sp>
      <p:sp>
        <p:nvSpPr>
          <p:cNvPr id="15" name="正方形/長方形 14"/>
          <p:cNvSpPr/>
          <p:nvPr/>
        </p:nvSpPr>
        <p:spPr>
          <a:xfrm>
            <a:off x="1625204" y="4219975"/>
            <a:ext cx="1056084"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latin typeface="HG丸ｺﾞｼｯｸM-PRO" panose="020F0600000000000000" pitchFamily="50" charset="-128"/>
                <a:ea typeface="HG丸ｺﾞｼｯｸM-PRO" panose="020F0600000000000000" pitchFamily="50" charset="-128"/>
              </a:rPr>
              <a:t>対 策</a:t>
            </a:r>
            <a:r>
              <a:rPr lang="ja-JP" altLang="en-US" sz="2400" dirty="0">
                <a:latin typeface="+mn-ea"/>
              </a:rPr>
              <a:t>  </a:t>
            </a:r>
          </a:p>
        </p:txBody>
      </p:sp>
      <p:sp>
        <p:nvSpPr>
          <p:cNvPr id="10" name="テキスト ボックス 9"/>
          <p:cNvSpPr txBox="1"/>
          <p:nvPr/>
        </p:nvSpPr>
        <p:spPr>
          <a:xfrm>
            <a:off x="6971369" y="2229191"/>
            <a:ext cx="2214246" cy="253916"/>
          </a:xfrm>
          <a:prstGeom prst="rect">
            <a:avLst/>
          </a:prstGeom>
          <a:noFill/>
        </p:spPr>
        <p:txBody>
          <a:bodyPr wrap="square" rtlCol="0">
            <a:spAutoFit/>
          </a:bodyPr>
          <a:lstStyle/>
          <a:p>
            <a:r>
              <a:rPr lang="zh-TW" altLang="en-US" sz="1050" dirty="0">
                <a:latin typeface="HG丸ｺﾞｼｯｸM-PRO" panose="020F0600000000000000" pitchFamily="50" charset="-128"/>
                <a:ea typeface="HG丸ｺﾞｼｯｸM-PRO" panose="020F0600000000000000" pitchFamily="50" charset="-128"/>
              </a:rPr>
              <a:t>（撮影：神奈川県衛生研究所）</a:t>
            </a:r>
            <a:endParaRPr lang="ja-JP" altLang="en-US" sz="1050" dirty="0">
              <a:latin typeface="HG丸ｺﾞｼｯｸM-PRO" panose="020F0600000000000000" pitchFamily="50" charset="-128"/>
              <a:ea typeface="HG丸ｺﾞｼｯｸM-PRO" panose="020F0600000000000000" pitchFamily="50" charset="-128"/>
            </a:endParaRPr>
          </a:p>
        </p:txBody>
      </p:sp>
      <p:pic>
        <p:nvPicPr>
          <p:cNvPr id="11" name="Picture 2" descr="ノロウイルスの電子顕微鏡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1369" y="1001348"/>
            <a:ext cx="1944216" cy="1189403"/>
          </a:xfrm>
          <a:prstGeom prst="rect">
            <a:avLst/>
          </a:prstGeom>
          <a:noFill/>
        </p:spPr>
      </p:pic>
    </p:spTree>
    <p:extLst>
      <p:ext uri="{BB962C8B-B14F-4D97-AF65-F5344CB8AC3E}">
        <p14:creationId xmlns:p14="http://schemas.microsoft.com/office/powerpoint/2010/main" val="2161457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Rot="1" noChangeArrowheads="1"/>
          </p:cNvSpPr>
          <p:nvPr/>
        </p:nvSpPr>
        <p:spPr bwMode="auto">
          <a:xfrm>
            <a:off x="2546154" y="1701405"/>
            <a:ext cx="3077408" cy="340519"/>
          </a:xfrm>
          <a:prstGeom prst="rect">
            <a:avLst/>
          </a:prstGeom>
          <a:solidFill>
            <a:srgbClr val="FFFF66"/>
          </a:solidFill>
          <a:ln w="25400">
            <a:noFill/>
            <a:miter lim="800000"/>
            <a:headEnd/>
            <a:tailEnd/>
          </a:ln>
        </p:spPr>
        <p:txBody>
          <a:bodyPr/>
          <a:lstStyle/>
          <a:p>
            <a:pPr marL="257175" indent="-257175">
              <a:spcBef>
                <a:spcPct val="20000"/>
              </a:spcBef>
              <a:buClr>
                <a:schemeClr val="hlink"/>
              </a:buClr>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注意が必要なもの：二枚貝・</a:t>
            </a:r>
            <a:r>
              <a:rPr lang="ja-JP" altLang="en-US" sz="1500" b="1" dirty="0">
                <a:latin typeface="HG丸ｺﾞｼｯｸM-PRO" panose="020F0600000000000000" pitchFamily="50" charset="-128"/>
                <a:ea typeface="HG丸ｺﾞｼｯｸM-PRO" panose="020F0600000000000000" pitchFamily="50" charset="-128"/>
              </a:rPr>
              <a:t>人</a:t>
            </a:r>
          </a:p>
        </p:txBody>
      </p:sp>
      <p:sp>
        <p:nvSpPr>
          <p:cNvPr id="39943" name="AutoShape 5"/>
          <p:cNvSpPr>
            <a:spLocks noChangeArrowheads="1"/>
          </p:cNvSpPr>
          <p:nvPr/>
        </p:nvSpPr>
        <p:spPr bwMode="auto">
          <a:xfrm>
            <a:off x="3075387" y="3058719"/>
            <a:ext cx="578644" cy="353615"/>
          </a:xfrm>
          <a:prstGeom prst="rightArrow">
            <a:avLst>
              <a:gd name="adj1" fmla="val 50000"/>
              <a:gd name="adj2" fmla="val 41667"/>
            </a:avLst>
          </a:prstGeom>
          <a:solidFill>
            <a:schemeClr val="accent1">
              <a:lumMod val="60000"/>
              <a:lumOff val="40000"/>
            </a:schemeClr>
          </a:solidFill>
          <a:ln w="9525">
            <a:solidFill>
              <a:srgbClr val="000000"/>
            </a:solidFill>
            <a:miter lim="800000"/>
            <a:headEnd/>
            <a:tailEnd/>
          </a:ln>
        </p:spPr>
        <p:txBody>
          <a:bodyPr anchor="ctr" anchorCtr="1"/>
          <a:lstStyle/>
          <a:p>
            <a:pPr>
              <a:defRPr/>
            </a:pPr>
            <a:endParaRPr lang="ja-JP" altLang="en-US" sz="1350" dirty="0">
              <a:latin typeface="Tahoma" pitchFamily="34" charset="0"/>
            </a:endParaRPr>
          </a:p>
        </p:txBody>
      </p:sp>
      <p:sp>
        <p:nvSpPr>
          <p:cNvPr id="39946" name="AutoShape 8"/>
          <p:cNvSpPr>
            <a:spLocks noChangeArrowheads="1"/>
          </p:cNvSpPr>
          <p:nvPr/>
        </p:nvSpPr>
        <p:spPr bwMode="auto">
          <a:xfrm>
            <a:off x="5161360" y="3020619"/>
            <a:ext cx="694134" cy="391715"/>
          </a:xfrm>
          <a:prstGeom prst="rightArrow">
            <a:avLst>
              <a:gd name="adj1" fmla="val 50000"/>
              <a:gd name="adj2" fmla="val 58333"/>
            </a:avLst>
          </a:prstGeom>
          <a:solidFill>
            <a:schemeClr val="accent1">
              <a:lumMod val="60000"/>
              <a:lumOff val="40000"/>
            </a:schemeClr>
          </a:solidFill>
          <a:ln w="9525">
            <a:solidFill>
              <a:srgbClr val="000000"/>
            </a:solidFill>
            <a:miter lim="800000"/>
            <a:headEnd/>
            <a:tailEnd/>
          </a:ln>
        </p:spPr>
        <p:txBody>
          <a:bodyPr anchor="ctr" anchorCtr="1"/>
          <a:lstStyle/>
          <a:p>
            <a:pPr>
              <a:defRPr/>
            </a:pPr>
            <a:endParaRPr lang="ja-JP" altLang="en-US" sz="1350" dirty="0">
              <a:latin typeface="Tahoma" pitchFamily="34" charset="0"/>
            </a:endParaRPr>
          </a:p>
        </p:txBody>
      </p:sp>
      <p:sp>
        <p:nvSpPr>
          <p:cNvPr id="39948" name="AutoShape 10"/>
          <p:cNvSpPr>
            <a:spLocks noChangeArrowheads="1"/>
          </p:cNvSpPr>
          <p:nvPr/>
        </p:nvSpPr>
        <p:spPr bwMode="auto">
          <a:xfrm>
            <a:off x="1950246" y="3943353"/>
            <a:ext cx="397669" cy="454819"/>
          </a:xfrm>
          <a:prstGeom prst="downArrow">
            <a:avLst>
              <a:gd name="adj1" fmla="val 40620"/>
              <a:gd name="adj2" fmla="val 37500"/>
            </a:avLst>
          </a:prstGeom>
          <a:solidFill>
            <a:schemeClr val="accent1">
              <a:lumMod val="60000"/>
              <a:lumOff val="40000"/>
            </a:schemeClr>
          </a:solidFill>
          <a:ln w="9525">
            <a:solidFill>
              <a:srgbClr val="000000"/>
            </a:solidFill>
            <a:miter lim="800000"/>
            <a:headEnd/>
            <a:tailEnd/>
          </a:ln>
        </p:spPr>
        <p:txBody>
          <a:bodyPr vert="eaVert" anchor="ctr" anchorCtr="1"/>
          <a:lstStyle/>
          <a:p>
            <a:pPr>
              <a:defRPr/>
            </a:pPr>
            <a:endParaRPr lang="ja-JP" altLang="en-US" sz="1350" dirty="0">
              <a:latin typeface="Tahoma" pitchFamily="34" charset="0"/>
            </a:endParaRPr>
          </a:p>
        </p:txBody>
      </p:sp>
      <p:sp>
        <p:nvSpPr>
          <p:cNvPr id="39951" name="AutoShape 13"/>
          <p:cNvSpPr>
            <a:spLocks noChangeArrowheads="1"/>
          </p:cNvSpPr>
          <p:nvPr/>
        </p:nvSpPr>
        <p:spPr bwMode="auto">
          <a:xfrm rot="2359419">
            <a:off x="5688806" y="4046935"/>
            <a:ext cx="457200" cy="656034"/>
          </a:xfrm>
          <a:prstGeom prst="upArrow">
            <a:avLst>
              <a:gd name="adj1" fmla="val 50000"/>
              <a:gd name="adj2" fmla="val 46429"/>
            </a:avLst>
          </a:prstGeom>
          <a:solidFill>
            <a:schemeClr val="accent1">
              <a:lumMod val="60000"/>
              <a:lumOff val="40000"/>
            </a:schemeClr>
          </a:solidFill>
          <a:ln w="9525">
            <a:solidFill>
              <a:srgbClr val="000000"/>
            </a:solidFill>
            <a:miter lim="800000"/>
            <a:headEnd/>
            <a:tailEnd/>
          </a:ln>
        </p:spPr>
        <p:txBody>
          <a:bodyPr vert="eaVert" anchor="ctr" anchorCtr="1"/>
          <a:lstStyle/>
          <a:p>
            <a:pPr>
              <a:defRPr/>
            </a:pPr>
            <a:endParaRPr lang="ja-JP" altLang="en-US" sz="1350" dirty="0">
              <a:latin typeface="Tahoma" pitchFamily="34" charset="0"/>
            </a:endParaRPr>
          </a:p>
        </p:txBody>
      </p:sp>
      <p:sp>
        <p:nvSpPr>
          <p:cNvPr id="54289" name="Text Box 17"/>
          <p:cNvSpPr txBox="1">
            <a:spLocks noChangeArrowheads="1"/>
          </p:cNvSpPr>
          <p:nvPr/>
        </p:nvSpPr>
        <p:spPr bwMode="auto">
          <a:xfrm>
            <a:off x="5745957" y="2811069"/>
            <a:ext cx="184731" cy="323165"/>
          </a:xfrm>
          <a:prstGeom prst="rect">
            <a:avLst/>
          </a:prstGeom>
          <a:noFill/>
          <a:ln w="9525">
            <a:noFill/>
            <a:miter lim="800000"/>
            <a:headEnd/>
            <a:tailEnd/>
          </a:ln>
          <a:effectLst/>
        </p:spPr>
        <p:txBody>
          <a:bodyPr wrap="none">
            <a:spAutoFit/>
          </a:bodyPr>
          <a:lstStyle/>
          <a:p>
            <a:pPr>
              <a:defRPr/>
            </a:pPr>
            <a:endParaRPr lang="ja-JP" altLang="en-US" sz="1500" b="1" dirty="0">
              <a:effectLst>
                <a:outerShdw blurRad="38100" dist="38100" dir="2700000" algn="tl">
                  <a:srgbClr val="000000"/>
                </a:outerShdw>
              </a:effectLst>
              <a:latin typeface="HG丸ｺﾞｼｯｸM-PRO" pitchFamily="50" charset="-128"/>
            </a:endParaRPr>
          </a:p>
        </p:txBody>
      </p:sp>
      <p:sp>
        <p:nvSpPr>
          <p:cNvPr id="39960" name="Text Box 22"/>
          <p:cNvSpPr txBox="1">
            <a:spLocks noChangeArrowheads="1"/>
          </p:cNvSpPr>
          <p:nvPr/>
        </p:nvSpPr>
        <p:spPr bwMode="auto">
          <a:xfrm>
            <a:off x="2376490" y="3846910"/>
            <a:ext cx="698897" cy="553998"/>
          </a:xfrm>
          <a:prstGeom prst="rect">
            <a:avLst/>
          </a:prstGeom>
          <a:noFill/>
          <a:ln w="9525">
            <a:noFill/>
            <a:miter lim="800000"/>
            <a:headEnd/>
            <a:tailEnd/>
          </a:ln>
        </p:spPr>
        <p:txBody>
          <a:bodyPr>
            <a:spAutoFit/>
          </a:bodyPr>
          <a:lstStyle/>
          <a:p>
            <a:pPr>
              <a:spcBef>
                <a:spcPct val="50000"/>
              </a:spcBef>
            </a:pPr>
            <a:r>
              <a:rPr lang="ja-JP" altLang="en-US" sz="1200" b="1" dirty="0">
                <a:latin typeface="HG丸ｺﾞｼｯｸM-PRO" panose="020F0600000000000000" pitchFamily="50" charset="-128"/>
                <a:ea typeface="HG丸ｺﾞｼｯｸM-PRO" panose="020F0600000000000000" pitchFamily="50" charset="-128"/>
              </a:rPr>
              <a:t>便</a:t>
            </a:r>
          </a:p>
          <a:p>
            <a:pPr>
              <a:spcBef>
                <a:spcPct val="50000"/>
              </a:spcBef>
            </a:pPr>
            <a:r>
              <a:rPr lang="ja-JP" altLang="en-US" sz="1200" b="1" dirty="0">
                <a:latin typeface="HG丸ｺﾞｼｯｸM-PRO" panose="020F0600000000000000" pitchFamily="50" charset="-128"/>
                <a:ea typeface="HG丸ｺﾞｼｯｸM-PRO" panose="020F0600000000000000" pitchFamily="50" charset="-128"/>
              </a:rPr>
              <a:t>吐物</a:t>
            </a:r>
          </a:p>
        </p:txBody>
      </p:sp>
      <p:sp>
        <p:nvSpPr>
          <p:cNvPr id="39964" name="AutoShape 26"/>
          <p:cNvSpPr>
            <a:spLocks noChangeArrowheads="1"/>
          </p:cNvSpPr>
          <p:nvPr/>
        </p:nvSpPr>
        <p:spPr bwMode="auto">
          <a:xfrm>
            <a:off x="3067050" y="4748213"/>
            <a:ext cx="933450" cy="353616"/>
          </a:xfrm>
          <a:prstGeom prst="rightArrow">
            <a:avLst>
              <a:gd name="adj1" fmla="val 50000"/>
              <a:gd name="adj2" fmla="val 32143"/>
            </a:avLst>
          </a:prstGeom>
          <a:solidFill>
            <a:schemeClr val="accent1">
              <a:lumMod val="60000"/>
              <a:lumOff val="40000"/>
            </a:schemeClr>
          </a:solidFill>
          <a:ln w="9525">
            <a:solidFill>
              <a:srgbClr val="000000"/>
            </a:solidFill>
            <a:miter lim="800000"/>
            <a:headEnd/>
            <a:tailEnd/>
          </a:ln>
        </p:spPr>
        <p:txBody>
          <a:bodyPr/>
          <a:lstStyle/>
          <a:p>
            <a:pPr>
              <a:defRPr/>
            </a:pPr>
            <a:endParaRPr lang="ja-JP" altLang="en-US" sz="1350" dirty="0">
              <a:latin typeface="Tahoma" pitchFamily="34" charset="0"/>
            </a:endParaRPr>
          </a:p>
        </p:txBody>
      </p:sp>
      <p:pic>
        <p:nvPicPr>
          <p:cNvPr id="30" name="Picture 2" descr="http://illpop.com/img_illust/food/seafood_a19.png"/>
          <p:cNvPicPr>
            <a:picLocks noChangeAspect="1" noChangeArrowheads="1"/>
          </p:cNvPicPr>
          <p:nvPr/>
        </p:nvPicPr>
        <p:blipFill>
          <a:blip r:embed="rId3" cstate="print"/>
          <a:srcRect/>
          <a:stretch>
            <a:fillRect/>
          </a:stretch>
        </p:blipFill>
        <p:spPr bwMode="auto">
          <a:xfrm>
            <a:off x="4213622" y="4473181"/>
            <a:ext cx="1289447" cy="788194"/>
          </a:xfrm>
          <a:prstGeom prst="rect">
            <a:avLst/>
          </a:prstGeom>
          <a:noFill/>
          <a:ln w="9525">
            <a:noFill/>
            <a:miter lim="800000"/>
            <a:headEnd/>
            <a:tailEnd/>
          </a:ln>
        </p:spPr>
      </p:pic>
      <p:pic>
        <p:nvPicPr>
          <p:cNvPr id="7172" name="Picture 4" descr="http://1.bp.blogspot.com/-1DAbquGFzQk/UYtwcsISVZI/AAAAAAAARuI/4yeTiFM-bEc/s800/nurse_man_shock.png"/>
          <p:cNvPicPr>
            <a:picLocks noChangeAspect="1" noChangeArrowheads="1"/>
          </p:cNvPicPr>
          <p:nvPr/>
        </p:nvPicPr>
        <p:blipFill>
          <a:blip r:embed="rId4" cstate="print"/>
          <a:srcRect/>
          <a:stretch>
            <a:fillRect/>
          </a:stretch>
        </p:blipFill>
        <p:spPr bwMode="auto">
          <a:xfrm>
            <a:off x="1585915" y="2307431"/>
            <a:ext cx="1126331" cy="1582341"/>
          </a:xfrm>
          <a:prstGeom prst="rect">
            <a:avLst/>
          </a:prstGeom>
          <a:noFill/>
          <a:ln w="9525">
            <a:noFill/>
            <a:miter lim="800000"/>
            <a:headEnd/>
            <a:tailEnd/>
          </a:ln>
        </p:spPr>
      </p:pic>
      <p:pic>
        <p:nvPicPr>
          <p:cNvPr id="7174" name="Picture 6" descr="朝食セットのイラスト「パン・スクランブルエッグ・ウインナー・サラダ・スープ・コーヒー」"/>
          <p:cNvPicPr>
            <a:picLocks noChangeAspect="1" noChangeArrowheads="1"/>
          </p:cNvPicPr>
          <p:nvPr/>
        </p:nvPicPr>
        <p:blipFill>
          <a:blip r:embed="rId5" cstate="print"/>
          <a:srcRect/>
          <a:stretch>
            <a:fillRect/>
          </a:stretch>
        </p:blipFill>
        <p:spPr bwMode="auto">
          <a:xfrm>
            <a:off x="3811191" y="2172891"/>
            <a:ext cx="1047750" cy="1047750"/>
          </a:xfrm>
          <a:prstGeom prst="rect">
            <a:avLst/>
          </a:prstGeom>
          <a:noFill/>
          <a:ln w="9525">
            <a:noFill/>
            <a:miter lim="800000"/>
            <a:headEnd/>
            <a:tailEnd/>
          </a:ln>
        </p:spPr>
      </p:pic>
      <p:pic>
        <p:nvPicPr>
          <p:cNvPr id="7176" name="Picture 8" descr="トイレ・便器のイラスト"/>
          <p:cNvPicPr>
            <a:picLocks noChangeAspect="1" noChangeArrowheads="1"/>
          </p:cNvPicPr>
          <p:nvPr/>
        </p:nvPicPr>
        <p:blipFill>
          <a:blip r:embed="rId6" cstate="print"/>
          <a:srcRect/>
          <a:stretch>
            <a:fillRect/>
          </a:stretch>
        </p:blipFill>
        <p:spPr bwMode="auto">
          <a:xfrm>
            <a:off x="3830241" y="3264694"/>
            <a:ext cx="933450" cy="933450"/>
          </a:xfrm>
          <a:prstGeom prst="rect">
            <a:avLst/>
          </a:prstGeom>
          <a:noFill/>
          <a:ln w="9525">
            <a:noFill/>
            <a:miter lim="800000"/>
            <a:headEnd/>
            <a:tailEnd/>
          </a:ln>
        </p:spPr>
      </p:pic>
      <p:pic>
        <p:nvPicPr>
          <p:cNvPr id="35" name="Picture 2" descr="食中毒のイラスト">
            <a:hlinkClick r:id="rId7"/>
          </p:cNvPr>
          <p:cNvPicPr>
            <a:picLocks noChangeAspect="1" noChangeArrowheads="1"/>
          </p:cNvPicPr>
          <p:nvPr/>
        </p:nvPicPr>
        <p:blipFill>
          <a:blip r:embed="rId8" cstate="print"/>
          <a:srcRect/>
          <a:stretch>
            <a:fillRect/>
          </a:stretch>
        </p:blipFill>
        <p:spPr bwMode="auto">
          <a:xfrm>
            <a:off x="6020991" y="2218137"/>
            <a:ext cx="1375172" cy="1931194"/>
          </a:xfrm>
          <a:prstGeom prst="rect">
            <a:avLst/>
          </a:prstGeom>
          <a:noFill/>
          <a:ln w="9525">
            <a:noFill/>
            <a:miter lim="800000"/>
            <a:headEnd/>
            <a:tailEnd/>
          </a:ln>
        </p:spPr>
      </p:pic>
      <p:sp>
        <p:nvSpPr>
          <p:cNvPr id="38" name="星 32 37"/>
          <p:cNvSpPr/>
          <p:nvPr/>
        </p:nvSpPr>
        <p:spPr>
          <a:xfrm>
            <a:off x="6681787" y="1947865"/>
            <a:ext cx="1291829" cy="545306"/>
          </a:xfrm>
          <a:prstGeom prst="star32">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39" name="タイトル 1"/>
          <p:cNvSpPr txBox="1">
            <a:spLocks/>
          </p:cNvSpPr>
          <p:nvPr/>
        </p:nvSpPr>
        <p:spPr bwMode="auto">
          <a:xfrm>
            <a:off x="6760371" y="2066928"/>
            <a:ext cx="996554" cy="307181"/>
          </a:xfrm>
          <a:prstGeom prst="rect">
            <a:avLst/>
          </a:prstGeom>
          <a:noFill/>
          <a:ln w="9525">
            <a:noFill/>
            <a:miter lim="800000"/>
            <a:headEnd/>
            <a:tailEnd/>
          </a:ln>
        </p:spPr>
        <p:txBody>
          <a:bodyPr anchor="b"/>
          <a:lstStyle/>
          <a:p>
            <a:r>
              <a:rPr lang="ja-JP" altLang="en-US" sz="1350" dirty="0">
                <a:solidFill>
                  <a:srgbClr val="FFFF00"/>
                </a:solidFill>
                <a:latin typeface="HGPｺﾞｼｯｸE" pitchFamily="50" charset="-128"/>
                <a:ea typeface="HGPｺﾞｼｯｸE" pitchFamily="50" charset="-128"/>
              </a:rPr>
              <a:t>　　</a:t>
            </a:r>
            <a:r>
              <a:rPr lang="ja-JP" altLang="en-US" sz="1500" b="1" dirty="0">
                <a:solidFill>
                  <a:srgbClr val="FFFF00"/>
                </a:solidFill>
                <a:latin typeface="HG丸ｺﾞｼｯｸM-PRO" panose="020F0600000000000000" pitchFamily="50" charset="-128"/>
                <a:ea typeface="HG丸ｺﾞｼｯｸM-PRO" panose="020F0600000000000000" pitchFamily="50" charset="-128"/>
              </a:rPr>
              <a:t>感染</a:t>
            </a:r>
          </a:p>
        </p:txBody>
      </p:sp>
      <p:sp>
        <p:nvSpPr>
          <p:cNvPr id="3" name="上カーブ矢印 2"/>
          <p:cNvSpPr/>
          <p:nvPr/>
        </p:nvSpPr>
        <p:spPr>
          <a:xfrm>
            <a:off x="2667003" y="3669506"/>
            <a:ext cx="3470672" cy="590550"/>
          </a:xfrm>
          <a:prstGeom prst="curved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chemeClr val="tx1"/>
              </a:solidFill>
            </a:endParaRPr>
          </a:p>
        </p:txBody>
      </p:sp>
      <p:sp>
        <p:nvSpPr>
          <p:cNvPr id="2" name="四角形吹き出し 1"/>
          <p:cNvSpPr/>
          <p:nvPr/>
        </p:nvSpPr>
        <p:spPr>
          <a:xfrm>
            <a:off x="7299722" y="2837149"/>
            <a:ext cx="1018367" cy="1006785"/>
          </a:xfrm>
          <a:prstGeom prst="wedgeRectCallout">
            <a:avLst>
              <a:gd name="adj1" fmla="val -14916"/>
              <a:gd name="adj2" fmla="val -8035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感染から</a:t>
            </a:r>
            <a:r>
              <a:rPr lang="en-US" altLang="ja-JP"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24</a:t>
            </a:r>
            <a:r>
              <a:rPr lang="ja-JP" altLang="en-US"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48</a:t>
            </a:r>
            <a:r>
              <a:rPr lang="ja-JP" altLang="en-US"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時間後に</a:t>
            </a:r>
            <a:endParaRPr lang="en-US" altLang="ja-JP"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135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発症</a:t>
            </a:r>
          </a:p>
        </p:txBody>
      </p:sp>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915" y="4448176"/>
            <a:ext cx="2007050" cy="1416844"/>
          </a:xfrm>
          <a:prstGeom prst="rect">
            <a:avLst/>
          </a:prstGeom>
        </p:spPr>
      </p:pic>
      <p:sp>
        <p:nvSpPr>
          <p:cNvPr id="5" name="テキスト ボックス 4"/>
          <p:cNvSpPr txBox="1"/>
          <p:nvPr/>
        </p:nvSpPr>
        <p:spPr>
          <a:xfrm>
            <a:off x="1747243" y="2037875"/>
            <a:ext cx="1403152" cy="323165"/>
          </a:xfrm>
          <a:prstGeom prst="rect">
            <a:avLst/>
          </a:prstGeom>
          <a:noFill/>
        </p:spPr>
        <p:txBody>
          <a:bodyPr wrap="square" rtlCol="0">
            <a:spAutoFit/>
          </a:bodyPr>
          <a:lstStyle/>
          <a:p>
            <a:r>
              <a:rPr lang="ja-JP" altLang="en-US" sz="1500" b="1" dirty="0">
                <a:solidFill>
                  <a:srgbClr val="FF0000"/>
                </a:solidFill>
                <a:latin typeface="HG丸ｺﾞｼｯｸM-PRO" panose="020F0600000000000000" pitchFamily="50" charset="-128"/>
                <a:ea typeface="HG丸ｺﾞｼｯｸM-PRO" panose="020F0600000000000000" pitchFamily="50" charset="-128"/>
              </a:rPr>
              <a:t>感染者</a:t>
            </a:r>
          </a:p>
        </p:txBody>
      </p:sp>
      <p:sp>
        <p:nvSpPr>
          <p:cNvPr id="6" name="タイトル 5"/>
          <p:cNvSpPr>
            <a:spLocks noGrp="1"/>
          </p:cNvSpPr>
          <p:nvPr>
            <p:ph type="title"/>
          </p:nvPr>
        </p:nvSpPr>
        <p:spPr>
          <a:xfrm>
            <a:off x="628650" y="1131096"/>
            <a:ext cx="7280910" cy="539700"/>
          </a:xfrm>
        </p:spPr>
        <p:txBody>
          <a:bodyPr>
            <a:norm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ノロウイルスの感染ルート</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9731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1659" y="658056"/>
            <a:ext cx="7886700" cy="684668"/>
          </a:xfrm>
        </p:spPr>
        <p: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ノロウイルスが厄介な理由</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97732" y="1410633"/>
            <a:ext cx="8824735" cy="1890303"/>
          </a:xfrm>
        </p:spPr>
        <p:txBody>
          <a:bodyPr>
            <a:normAutofit/>
          </a:bodyPr>
          <a:lstStyle/>
          <a:p>
            <a:pPr marL="0" indent="0">
              <a:buNone/>
            </a:pPr>
            <a:r>
              <a:rPr lang="ja-JP" altLang="en-US" dirty="0" smtClean="0">
                <a:solidFill>
                  <a:schemeClr val="accent1">
                    <a:lumMod val="75000"/>
                  </a:schemeClr>
                </a:solidFill>
                <a:latin typeface="HG丸ｺﾞｼｯｸM-PRO" panose="020F0600000000000000" pitchFamily="50" charset="-128"/>
                <a:ea typeface="HG丸ｺﾞｼｯｸM-PRO" panose="020F0600000000000000" pitchFamily="50" charset="-128"/>
              </a:rPr>
              <a:t>①ものすごく小さい</a:t>
            </a:r>
            <a:endParaRPr lang="en-US" altLang="ja-JP"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latin typeface="+mj-ea"/>
                <a:ea typeface="+mj-ea"/>
              </a:rPr>
              <a:t>　</a:t>
            </a:r>
            <a:r>
              <a:rPr lang="ja-JP" altLang="en-US" b="1" dirty="0" smtClean="0">
                <a:latin typeface="HG丸ｺﾞｼｯｸM-PRO" panose="020F0600000000000000" pitchFamily="50" charset="-128"/>
                <a:ea typeface="HG丸ｺﾞｼｯｸM-PRO" panose="020F0600000000000000" pitchFamily="50" charset="-128"/>
              </a:rPr>
              <a:t>約</a:t>
            </a:r>
            <a:r>
              <a:rPr lang="en-US" altLang="ja-JP" b="1" dirty="0">
                <a:latin typeface="HG丸ｺﾞｼｯｸM-PRO" panose="020F0600000000000000" pitchFamily="50" charset="-128"/>
                <a:ea typeface="HG丸ｺﾞｼｯｸM-PRO" panose="020F0600000000000000" pitchFamily="50" charset="-128"/>
              </a:rPr>
              <a:t>30</a:t>
            </a:r>
            <a:r>
              <a:rPr lang="ja-JP" altLang="en-US" b="1" dirty="0" smtClean="0">
                <a:latin typeface="HG丸ｺﾞｼｯｸM-PRO" panose="020F0600000000000000" pitchFamily="50" charset="-128"/>
                <a:ea typeface="HG丸ｺﾞｼｯｸM-PRO" panose="020F0600000000000000" pitchFamily="50" charset="-128"/>
              </a:rPr>
              <a:t>ナノメートル（</a:t>
            </a:r>
            <a:r>
              <a:rPr lang="en-US" altLang="ja-JP" b="1" dirty="0">
                <a:latin typeface="HG丸ｺﾞｼｯｸM-PRO" panose="020F0600000000000000" pitchFamily="50" charset="-128"/>
                <a:ea typeface="HG丸ｺﾞｼｯｸM-PRO" panose="020F0600000000000000" pitchFamily="50" charset="-128"/>
              </a:rPr>
              <a:t>1</a:t>
            </a:r>
            <a:r>
              <a:rPr lang="ja-JP" altLang="en-US" b="1" dirty="0">
                <a:latin typeface="HG丸ｺﾞｼｯｸM-PRO" panose="020F0600000000000000" pitchFamily="50" charset="-128"/>
                <a:ea typeface="HG丸ｺﾞｼｯｸM-PRO" panose="020F0600000000000000" pitchFamily="50" charset="-128"/>
              </a:rPr>
              <a:t>ナノメートル　＝</a:t>
            </a:r>
            <a:r>
              <a:rPr lang="en-US" altLang="ja-JP" b="1" dirty="0">
                <a:latin typeface="HG丸ｺﾞｼｯｸM-PRO" panose="020F0600000000000000" pitchFamily="50" charset="-128"/>
                <a:ea typeface="HG丸ｺﾞｼｯｸM-PRO" panose="020F0600000000000000" pitchFamily="50" charset="-128"/>
              </a:rPr>
              <a:t>100</a:t>
            </a:r>
            <a:r>
              <a:rPr lang="ja-JP" altLang="en-US" b="1" dirty="0">
                <a:latin typeface="HG丸ｺﾞｼｯｸM-PRO" panose="020F0600000000000000" pitchFamily="50" charset="-128"/>
                <a:ea typeface="HG丸ｺﾞｼｯｸM-PRO" panose="020F0600000000000000" pitchFamily="50" charset="-128"/>
              </a:rPr>
              <a:t>万分の</a:t>
            </a:r>
            <a:r>
              <a:rPr lang="en-US" altLang="ja-JP" b="1" dirty="0">
                <a:latin typeface="HG丸ｺﾞｼｯｸM-PRO" panose="020F0600000000000000" pitchFamily="50" charset="-128"/>
                <a:ea typeface="HG丸ｺﾞｼｯｸM-PRO" panose="020F0600000000000000" pitchFamily="50" charset="-128"/>
              </a:rPr>
              <a:t>1</a:t>
            </a:r>
            <a:r>
              <a:rPr lang="ja-JP" altLang="en-US" b="1" dirty="0" smtClean="0">
                <a:latin typeface="HG丸ｺﾞｼｯｸM-PRO" panose="020F0600000000000000" pitchFamily="50" charset="-128"/>
                <a:ea typeface="HG丸ｺﾞｼｯｸM-PRO" panose="020F0600000000000000" pitchFamily="50" charset="-128"/>
              </a:rPr>
              <a:t>ミリメートル</a:t>
            </a:r>
            <a:r>
              <a:rPr lang="ja-JP" altLang="en-US" b="1" dirty="0">
                <a:latin typeface="HG丸ｺﾞｼｯｸM-PRO" panose="020F0600000000000000" pitchFamily="50" charset="-128"/>
                <a:ea typeface="HG丸ｺﾞｼｯｸM-PRO" panose="020F0600000000000000" pitchFamily="50" charset="-128"/>
              </a:rPr>
              <a:t>）</a:t>
            </a:r>
            <a:endParaRPr lang="en-US" altLang="ja-JP" dirty="0">
              <a:solidFill>
                <a:srgbClr val="00B0F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空中</a:t>
            </a:r>
            <a:r>
              <a:rPr lang="ja-JP" altLang="en-US" b="1" dirty="0">
                <a:latin typeface="HG丸ｺﾞｼｯｸM-PRO" panose="020F0600000000000000" pitchFamily="50" charset="-128"/>
                <a:ea typeface="HG丸ｺﾞｼｯｸM-PRO" panose="020F0600000000000000" pitchFamily="50" charset="-128"/>
              </a:rPr>
              <a:t>を浮遊する、手のしわに</a:t>
            </a:r>
            <a:r>
              <a:rPr lang="ja-JP" altLang="en-US" b="1" dirty="0" smtClean="0">
                <a:latin typeface="HG丸ｺﾞｼｯｸM-PRO" panose="020F0600000000000000" pitchFamily="50" charset="-128"/>
                <a:ea typeface="HG丸ｺﾞｼｯｸM-PRO" panose="020F0600000000000000" pitchFamily="50" charset="-128"/>
              </a:rPr>
              <a:t>入り込む</a:t>
            </a:r>
            <a:endParaRPr lang="en-US" altLang="ja-JP" b="1" dirty="0">
              <a:latin typeface="HG丸ｺﾞｼｯｸM-PRO" panose="020F0600000000000000" pitchFamily="50" charset="-128"/>
              <a:ea typeface="HG丸ｺﾞｼｯｸM-PRO" panose="020F0600000000000000" pitchFamily="50" charset="-128"/>
            </a:endParaRPr>
          </a:p>
        </p:txBody>
      </p:sp>
      <p:sp>
        <p:nvSpPr>
          <p:cNvPr id="6" name="Text Box 26"/>
          <p:cNvSpPr txBox="1">
            <a:spLocks noChangeArrowheads="1"/>
          </p:cNvSpPr>
          <p:nvPr/>
        </p:nvSpPr>
        <p:spPr bwMode="auto">
          <a:xfrm>
            <a:off x="197070" y="2880294"/>
            <a:ext cx="4963603" cy="415498"/>
          </a:xfrm>
          <a:prstGeom prst="rect">
            <a:avLst/>
          </a:prstGeom>
          <a:solidFill>
            <a:schemeClr val="bg1"/>
          </a:solidFill>
          <a:ln w="9525">
            <a:noFill/>
            <a:miter lim="800000"/>
            <a:headEnd/>
            <a:tailEnd/>
          </a:ln>
        </p:spPr>
        <p:txBody>
          <a:bodyPr wrap="square">
            <a:spAutoFit/>
          </a:bodyPr>
          <a:lstStyle/>
          <a:p>
            <a:pPr algn="ctr">
              <a:spcBef>
                <a:spcPct val="50000"/>
              </a:spcBef>
            </a:pPr>
            <a:r>
              <a:rPr lang="ja-JP" altLang="en-US"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ノロウイルスと細菌の大きさの比較）</a:t>
            </a:r>
          </a:p>
        </p:txBody>
      </p:sp>
      <p:pic>
        <p:nvPicPr>
          <p:cNvPr id="7" name="図 6"/>
          <p:cNvPicPr>
            <a:picLocks noChangeAspect="1"/>
          </p:cNvPicPr>
          <p:nvPr/>
        </p:nvPicPr>
        <p:blipFill rotWithShape="1">
          <a:blip r:embed="rId3"/>
          <a:srcRect l="-450" t="5942" r="557" b="847"/>
          <a:stretch/>
        </p:blipFill>
        <p:spPr>
          <a:xfrm>
            <a:off x="-1" y="3360933"/>
            <a:ext cx="5160673" cy="2552640"/>
          </a:xfrm>
          <a:prstGeom prst="rect">
            <a:avLst/>
          </a:prstGeom>
        </p:spPr>
      </p:pic>
      <p:sp>
        <p:nvSpPr>
          <p:cNvPr id="8" name="Rectangle 2"/>
          <p:cNvSpPr txBox="1">
            <a:spLocks noChangeArrowheads="1"/>
          </p:cNvSpPr>
          <p:nvPr/>
        </p:nvSpPr>
        <p:spPr bwMode="auto">
          <a:xfrm>
            <a:off x="3502729" y="5836626"/>
            <a:ext cx="5519738" cy="592931"/>
          </a:xfrm>
          <a:prstGeom prst="rect">
            <a:avLst/>
          </a:prstGeom>
          <a:noFill/>
          <a:ln w="9525">
            <a:noFill/>
            <a:miter lim="800000"/>
            <a:headEnd/>
            <a:tailEnd/>
          </a:ln>
        </p:spPr>
        <p:txBody>
          <a:bodyPr anchor="ctr">
            <a:normAutofit fontScale="77500" lnSpcReduction="20000"/>
          </a:bodyPr>
          <a:lstStyle/>
          <a:p>
            <a:pPr algn="r">
              <a:lnSpc>
                <a:spcPct val="140000"/>
              </a:lnSpc>
              <a:defRPr/>
            </a:pPr>
            <a:r>
              <a:rPr lang="ja-JP" altLang="en-US" sz="1500" dirty="0">
                <a:latin typeface="HG丸ｺﾞｼｯｸM-PRO" panose="020F0600000000000000" pitchFamily="50" charset="-128"/>
                <a:ea typeface="HG丸ｺﾞｼｯｸM-PRO" panose="020F0600000000000000" pitchFamily="50" charset="-128"/>
              </a:rPr>
              <a:t>提供：国立医薬品食品衛生研究所　野田 衛 先生</a:t>
            </a:r>
            <a:endParaRPr lang="en-US" altLang="ja-JP" sz="1500" dirty="0">
              <a:latin typeface="HG丸ｺﾞｼｯｸM-PRO" panose="020F0600000000000000" pitchFamily="50" charset="-128"/>
              <a:ea typeface="HG丸ｺﾞｼｯｸM-PRO" panose="020F0600000000000000" pitchFamily="50" charset="-128"/>
            </a:endParaRPr>
          </a:p>
          <a:p>
            <a:pPr algn="r">
              <a:lnSpc>
                <a:spcPct val="140000"/>
              </a:lnSpc>
              <a:defRPr/>
            </a:pPr>
            <a:r>
              <a:rPr lang="ja-JP" altLang="en-US" sz="1500" dirty="0">
                <a:latin typeface="HG丸ｺﾞｼｯｸM-PRO" panose="020F0600000000000000" pitchFamily="50" charset="-128"/>
                <a:ea typeface="HG丸ｺﾞｼｯｸM-PRO" panose="020F0600000000000000" pitchFamily="50" charset="-128"/>
              </a:rPr>
              <a:t>平成</a:t>
            </a:r>
            <a:r>
              <a:rPr lang="en-US" altLang="ja-JP" sz="1500" dirty="0">
                <a:latin typeface="HG丸ｺﾞｼｯｸM-PRO" panose="020F0600000000000000" pitchFamily="50" charset="-128"/>
                <a:ea typeface="HG丸ｺﾞｼｯｸM-PRO" panose="020F0600000000000000" pitchFamily="50" charset="-128"/>
              </a:rPr>
              <a:t>25</a:t>
            </a:r>
            <a:r>
              <a:rPr lang="ja-JP" altLang="en-US" sz="1500" dirty="0">
                <a:latin typeface="HG丸ｺﾞｼｯｸM-PRO" panose="020F0600000000000000" pitchFamily="50" charset="-128"/>
                <a:ea typeface="HG丸ｺﾞｼｯｸM-PRO" panose="020F0600000000000000" pitchFamily="50" charset="-128"/>
              </a:rPr>
              <a:t>年</a:t>
            </a:r>
            <a:r>
              <a:rPr lang="en-US" altLang="ja-JP" sz="1500" dirty="0">
                <a:latin typeface="HG丸ｺﾞｼｯｸM-PRO" panose="020F0600000000000000" pitchFamily="50" charset="-128"/>
                <a:ea typeface="HG丸ｺﾞｼｯｸM-PRO" panose="020F0600000000000000" pitchFamily="50" charset="-128"/>
              </a:rPr>
              <a:t>11</a:t>
            </a:r>
            <a:r>
              <a:rPr lang="ja-JP" altLang="en-US" sz="1500" dirty="0">
                <a:latin typeface="HG丸ｺﾞｼｯｸM-PRO" panose="020F0600000000000000" pitchFamily="50" charset="-128"/>
                <a:ea typeface="HG丸ｺﾞｼｯｸM-PRO" panose="020F0600000000000000" pitchFamily="50" charset="-128"/>
              </a:rPr>
              <a:t>月・</a:t>
            </a:r>
            <a:r>
              <a:rPr lang="en-US" altLang="ja-JP" sz="1500" dirty="0">
                <a:latin typeface="HG丸ｺﾞｼｯｸM-PRO" panose="020F0600000000000000" pitchFamily="50" charset="-128"/>
                <a:ea typeface="HG丸ｺﾞｼｯｸM-PRO" panose="020F0600000000000000" pitchFamily="50" charset="-128"/>
              </a:rPr>
              <a:t>12</a:t>
            </a:r>
            <a:r>
              <a:rPr lang="ja-JP" altLang="en-US" sz="1500" dirty="0">
                <a:latin typeface="HG丸ｺﾞｼｯｸM-PRO" panose="020F0600000000000000" pitchFamily="50" charset="-128"/>
                <a:ea typeface="HG丸ｺﾞｼｯｸM-PRO" panose="020F0600000000000000" pitchFamily="50" charset="-128"/>
              </a:rPr>
              <a:t>月「ノロウイルス食中毒の予防と対策」講習会資料より</a:t>
            </a:r>
            <a:endParaRPr lang="en-US" altLang="ja-JP" sz="1500" dirty="0">
              <a:latin typeface="HG丸ｺﾞｼｯｸM-PRO" panose="020F0600000000000000" pitchFamily="50" charset="-128"/>
              <a:ea typeface="HG丸ｺﾞｼｯｸM-PRO" panose="020F0600000000000000" pitchFamily="50" charset="-128"/>
              <a:cs typeface="+mj-cs"/>
            </a:endParaRPr>
          </a:p>
        </p:txBody>
      </p:sp>
      <p:sp>
        <p:nvSpPr>
          <p:cNvPr id="10" name="爆発 1 9"/>
          <p:cNvSpPr/>
          <p:nvPr/>
        </p:nvSpPr>
        <p:spPr>
          <a:xfrm>
            <a:off x="5090160" y="2952750"/>
            <a:ext cx="4053840" cy="2247900"/>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rgbClr val="FF0000"/>
                </a:solidFill>
                <a:latin typeface="HG丸ｺﾞｼｯｸM-PRO" panose="020F0600000000000000" pitchFamily="50" charset="-128"/>
                <a:ea typeface="HG丸ｺﾞｼｯｸM-PRO" panose="020F0600000000000000" pitchFamily="50" charset="-128"/>
              </a:rPr>
              <a:t>手のシワに残りやすいため、徹底した手洗いを！</a:t>
            </a:r>
          </a:p>
        </p:txBody>
      </p:sp>
    </p:spTree>
    <p:extLst>
      <p:ext uri="{BB962C8B-B14F-4D97-AF65-F5344CB8AC3E}">
        <p14:creationId xmlns:p14="http://schemas.microsoft.com/office/powerpoint/2010/main" val="275157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1828800" y="2330053"/>
          <a:ext cx="5600700" cy="3483662"/>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tblGrid>
              <a:tr h="565398">
                <a:tc>
                  <a:txBody>
                    <a:bodyPr/>
                    <a:lstStyle/>
                    <a:p>
                      <a:pPr algn="ctr"/>
                      <a:r>
                        <a:rPr kumimoji="1" lang="ja-JP" altLang="en-US" sz="2400" dirty="0" smtClean="0"/>
                        <a:t>手洗いの方法</a:t>
                      </a:r>
                      <a:endParaRPr kumimoji="1" lang="ja-JP" altLang="en-US" sz="2400" dirty="0"/>
                    </a:p>
                  </a:txBody>
                  <a:tcPr marL="68580" marR="68580" marT="34290" marB="34290" anchor="ctr"/>
                </a:tc>
                <a:tc>
                  <a:txBody>
                    <a:bodyPr/>
                    <a:lstStyle/>
                    <a:p>
                      <a:pPr algn="ctr"/>
                      <a:r>
                        <a:rPr kumimoji="1" lang="ja-JP" altLang="en-US" sz="2400" dirty="0" smtClean="0"/>
                        <a:t>残存ウイルス数</a:t>
                      </a:r>
                      <a:endParaRPr kumimoji="1" lang="en-US" altLang="ja-JP" sz="2400" dirty="0" smtClean="0"/>
                    </a:p>
                  </a:txBody>
                  <a:tcPr marL="68580" marR="68580" marT="34290" marB="34290" anchor="ctr"/>
                </a:tc>
                <a:extLst>
                  <a:ext uri="{0D108BD9-81ED-4DB2-BD59-A6C34878D82A}">
                    <a16:rowId xmlns:a16="http://schemas.microsoft.com/office/drawing/2014/main" val="10000"/>
                  </a:ext>
                </a:extLst>
              </a:tr>
              <a:tr h="552401">
                <a:tc>
                  <a:txBody>
                    <a:bodyPr/>
                    <a:lstStyle/>
                    <a:p>
                      <a:pPr algn="ctr"/>
                      <a:r>
                        <a:rPr kumimoji="1" lang="ja-JP" altLang="en-US" sz="1400" dirty="0" smtClean="0"/>
                        <a:t>手洗いなし</a:t>
                      </a:r>
                      <a:endParaRPr kumimoji="1" lang="ja-JP" altLang="en-US" sz="1400" dirty="0"/>
                    </a:p>
                  </a:txBody>
                  <a:tcPr marL="68580" marR="68580" marT="34290" marB="34290" anchor="ctr"/>
                </a:tc>
                <a:tc>
                  <a:txBody>
                    <a:bodyPr/>
                    <a:lstStyle/>
                    <a:p>
                      <a:pPr algn="ctr"/>
                      <a:r>
                        <a:rPr kumimoji="1" lang="ja-JP" altLang="en-US" sz="1400" dirty="0" smtClean="0"/>
                        <a:t>約</a:t>
                      </a:r>
                      <a:r>
                        <a:rPr kumimoji="1" lang="en-US" altLang="ja-JP" sz="1400" dirty="0" smtClean="0"/>
                        <a:t>1,000,000</a:t>
                      </a:r>
                      <a:r>
                        <a:rPr kumimoji="1" lang="ja-JP" altLang="en-US" sz="1400" dirty="0" smtClean="0"/>
                        <a:t>個</a:t>
                      </a:r>
                      <a:endParaRPr kumimoji="1" lang="ja-JP" altLang="en-US" sz="1400" dirty="0"/>
                    </a:p>
                  </a:txBody>
                  <a:tcPr marL="68580" marR="68580" marT="34290" marB="34290" anchor="ctr"/>
                </a:tc>
                <a:extLst>
                  <a:ext uri="{0D108BD9-81ED-4DB2-BD59-A6C34878D82A}">
                    <a16:rowId xmlns:a16="http://schemas.microsoft.com/office/drawing/2014/main" val="10001"/>
                  </a:ext>
                </a:extLst>
              </a:tr>
              <a:tr h="552401">
                <a:tc>
                  <a:txBody>
                    <a:bodyPr/>
                    <a:lstStyle/>
                    <a:p>
                      <a:pPr algn="ctr"/>
                      <a:r>
                        <a:rPr kumimoji="1" lang="ja-JP" altLang="en-US" sz="1400" dirty="0" smtClean="0"/>
                        <a:t>流水で</a:t>
                      </a:r>
                      <a:r>
                        <a:rPr kumimoji="1" lang="en-US" altLang="ja-JP" sz="1400" dirty="0" smtClean="0"/>
                        <a:t>15</a:t>
                      </a:r>
                      <a:r>
                        <a:rPr kumimoji="1" lang="ja-JP" altLang="en-US" sz="1400" dirty="0" smtClean="0"/>
                        <a:t>秒手洗い</a:t>
                      </a:r>
                      <a:endParaRPr kumimoji="1" lang="ja-JP" altLang="en-US" sz="1400" dirty="0"/>
                    </a:p>
                  </a:txBody>
                  <a:tcPr marL="68580" marR="68580" marT="34290" marB="34290" anchor="ctr"/>
                </a:tc>
                <a:tc>
                  <a:txBody>
                    <a:bodyPr/>
                    <a:lstStyle/>
                    <a:p>
                      <a:pPr algn="ctr"/>
                      <a:r>
                        <a:rPr kumimoji="1" lang="ja-JP" altLang="en-US" sz="1400" dirty="0" smtClean="0"/>
                        <a:t>約</a:t>
                      </a:r>
                      <a:r>
                        <a:rPr kumimoji="1" lang="en-US" altLang="ja-JP" sz="1400" dirty="0" smtClean="0"/>
                        <a:t>10,000</a:t>
                      </a:r>
                      <a:r>
                        <a:rPr kumimoji="1" lang="ja-JP" altLang="en-US" sz="1400" dirty="0" smtClean="0"/>
                        <a:t>個</a:t>
                      </a:r>
                      <a:endParaRPr kumimoji="1" lang="ja-JP" altLang="en-US" sz="1400" dirty="0"/>
                    </a:p>
                  </a:txBody>
                  <a:tcPr marL="68580" marR="68580" marT="34290" marB="34290" anchor="ctr"/>
                </a:tc>
                <a:extLst>
                  <a:ext uri="{0D108BD9-81ED-4DB2-BD59-A6C34878D82A}">
                    <a16:rowId xmlns:a16="http://schemas.microsoft.com/office/drawing/2014/main" val="10002"/>
                  </a:ext>
                </a:extLst>
              </a:tr>
              <a:tr h="552401">
                <a:tc>
                  <a:txBody>
                    <a:bodyPr/>
                    <a:lstStyle/>
                    <a:p>
                      <a:pPr algn="ctr"/>
                      <a:r>
                        <a:rPr kumimoji="1" lang="ja-JP" altLang="en-US" sz="1400" dirty="0" smtClean="0"/>
                        <a:t>ハンドソープで</a:t>
                      </a:r>
                      <a:r>
                        <a:rPr kumimoji="1" lang="en-US" altLang="ja-JP" sz="1400" dirty="0" smtClean="0"/>
                        <a:t>10</a:t>
                      </a:r>
                      <a:r>
                        <a:rPr kumimoji="1" lang="ja-JP" altLang="en-US" sz="1400" dirty="0" smtClean="0"/>
                        <a:t>秒または</a:t>
                      </a:r>
                      <a:r>
                        <a:rPr kumimoji="1" lang="en-US" altLang="ja-JP" sz="1400" dirty="0" smtClean="0"/>
                        <a:t>30</a:t>
                      </a:r>
                      <a:r>
                        <a:rPr kumimoji="1" lang="ja-JP" altLang="en-US" sz="1400" dirty="0" smtClean="0"/>
                        <a:t>秒もみ洗い後、流水で</a:t>
                      </a:r>
                      <a:r>
                        <a:rPr kumimoji="1" lang="en-US" altLang="ja-JP" sz="1400" dirty="0" smtClean="0"/>
                        <a:t>15</a:t>
                      </a:r>
                      <a:r>
                        <a:rPr kumimoji="1" lang="ja-JP" altLang="en-US" sz="1400" dirty="0" smtClean="0"/>
                        <a:t>秒すすぎ</a:t>
                      </a:r>
                      <a:endParaRPr kumimoji="1" lang="ja-JP" altLang="en-US" sz="1400" dirty="0"/>
                    </a:p>
                  </a:txBody>
                  <a:tcPr marL="68580" marR="68580" marT="34290" marB="34290" anchor="ctr"/>
                </a:tc>
                <a:tc>
                  <a:txBody>
                    <a:bodyPr/>
                    <a:lstStyle/>
                    <a:p>
                      <a:pPr algn="ctr"/>
                      <a:r>
                        <a:rPr kumimoji="1" lang="ja-JP" altLang="en-US" sz="1400" dirty="0" smtClean="0"/>
                        <a:t>約</a:t>
                      </a:r>
                      <a:r>
                        <a:rPr kumimoji="1" lang="en-US" altLang="ja-JP" sz="1400" dirty="0" smtClean="0"/>
                        <a:t>100</a:t>
                      </a:r>
                      <a:r>
                        <a:rPr kumimoji="1" lang="ja-JP" altLang="en-US" sz="1400" dirty="0" smtClean="0"/>
                        <a:t>個</a:t>
                      </a:r>
                      <a:endParaRPr kumimoji="1" lang="ja-JP" altLang="en-US" sz="1400" dirty="0"/>
                    </a:p>
                  </a:txBody>
                  <a:tcPr marL="68580" marR="68580" marT="34290" marB="34290" anchor="ctr"/>
                </a:tc>
                <a:extLst>
                  <a:ext uri="{0D108BD9-81ED-4DB2-BD59-A6C34878D82A}">
                    <a16:rowId xmlns:a16="http://schemas.microsoft.com/office/drawing/2014/main" val="10003"/>
                  </a:ext>
                </a:extLst>
              </a:tr>
              <a:tr h="552401">
                <a:tc>
                  <a:txBody>
                    <a:bodyPr/>
                    <a:lstStyle/>
                    <a:p>
                      <a:pPr algn="ctr"/>
                      <a:r>
                        <a:rPr kumimoji="1" lang="ja-JP" altLang="en-US" sz="1400" dirty="0" smtClean="0"/>
                        <a:t>ハンドソープで</a:t>
                      </a:r>
                      <a:r>
                        <a:rPr kumimoji="1" lang="en-US" altLang="ja-JP" sz="1400" dirty="0" smtClean="0"/>
                        <a:t>60</a:t>
                      </a:r>
                      <a:r>
                        <a:rPr kumimoji="1" lang="ja-JP" altLang="en-US" sz="1400" dirty="0" smtClean="0"/>
                        <a:t>秒もみ洗い後、流水で</a:t>
                      </a:r>
                      <a:r>
                        <a:rPr kumimoji="1" lang="en-US" altLang="ja-JP" sz="1400" dirty="0" smtClean="0"/>
                        <a:t>15</a:t>
                      </a:r>
                      <a:r>
                        <a:rPr kumimoji="1" lang="ja-JP" altLang="en-US" sz="1400" dirty="0" smtClean="0"/>
                        <a:t>秒すすぎ</a:t>
                      </a:r>
                      <a:endParaRPr kumimoji="1" lang="ja-JP" altLang="en-US" sz="1400" dirty="0"/>
                    </a:p>
                  </a:txBody>
                  <a:tcPr marL="68580" marR="68580" marT="34290" marB="34290" anchor="ctr"/>
                </a:tc>
                <a:tc>
                  <a:txBody>
                    <a:bodyPr/>
                    <a:lstStyle/>
                    <a:p>
                      <a:pPr algn="ctr"/>
                      <a:r>
                        <a:rPr kumimoji="1" lang="ja-JP" altLang="en-US" sz="1400" dirty="0" smtClean="0"/>
                        <a:t>約</a:t>
                      </a:r>
                      <a:r>
                        <a:rPr kumimoji="1" lang="en-US" altLang="ja-JP" sz="1400" dirty="0" smtClean="0"/>
                        <a:t>10</a:t>
                      </a:r>
                      <a:r>
                        <a:rPr kumimoji="1" lang="ja-JP" altLang="en-US" sz="1400" dirty="0" smtClean="0"/>
                        <a:t>個</a:t>
                      </a:r>
                      <a:endParaRPr kumimoji="1" lang="ja-JP" altLang="en-US" sz="1400" dirty="0"/>
                    </a:p>
                  </a:txBody>
                  <a:tcPr marL="68580" marR="68580" marT="34290" marB="34290" anchor="ctr"/>
                </a:tc>
                <a:extLst>
                  <a:ext uri="{0D108BD9-81ED-4DB2-BD59-A6C34878D82A}">
                    <a16:rowId xmlns:a16="http://schemas.microsoft.com/office/drawing/2014/main" val="10004"/>
                  </a:ext>
                </a:extLst>
              </a:tr>
              <a:tr h="552401">
                <a:tc>
                  <a:txBody>
                    <a:bodyPr/>
                    <a:lstStyle/>
                    <a:p>
                      <a:pPr algn="ctr"/>
                      <a:r>
                        <a:rPr kumimoji="1" lang="ja-JP" altLang="en-US" sz="1400" dirty="0" smtClean="0"/>
                        <a:t>ハンドソープで</a:t>
                      </a:r>
                      <a:r>
                        <a:rPr kumimoji="1" lang="en-US" altLang="ja-JP" sz="1400" dirty="0" smtClean="0"/>
                        <a:t>10</a:t>
                      </a:r>
                      <a:r>
                        <a:rPr kumimoji="1" lang="ja-JP" altLang="en-US" sz="1400" dirty="0" smtClean="0"/>
                        <a:t>秒もみ洗い後、流水で</a:t>
                      </a:r>
                      <a:r>
                        <a:rPr kumimoji="1" lang="en-US" altLang="ja-JP" sz="1400" dirty="0" smtClean="0"/>
                        <a:t>15</a:t>
                      </a:r>
                      <a:r>
                        <a:rPr kumimoji="1" lang="ja-JP" altLang="en-US" sz="1400" dirty="0" smtClean="0"/>
                        <a:t>秒すすぎを２回繰り返す</a:t>
                      </a:r>
                      <a:endParaRPr kumimoji="1" lang="ja-JP" altLang="en-US" sz="1400" dirty="0"/>
                    </a:p>
                  </a:txBody>
                  <a:tcPr marL="68580" marR="68580" marT="34290" marB="34290" anchor="ctr"/>
                </a:tc>
                <a:tc>
                  <a:txBody>
                    <a:bodyPr/>
                    <a:lstStyle/>
                    <a:p>
                      <a:pPr algn="ctr"/>
                      <a:r>
                        <a:rPr kumimoji="1" lang="ja-JP" altLang="en-US" sz="1400" dirty="0" smtClean="0"/>
                        <a:t>約数個</a:t>
                      </a:r>
                      <a:endParaRPr kumimoji="1" lang="ja-JP" altLang="en-US" sz="1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50202" name="テキスト ボックス 7"/>
          <p:cNvSpPr txBox="1">
            <a:spLocks noChangeArrowheads="1"/>
          </p:cNvSpPr>
          <p:nvPr/>
        </p:nvSpPr>
        <p:spPr bwMode="auto">
          <a:xfrm>
            <a:off x="1982391" y="2018904"/>
            <a:ext cx="2608406" cy="300082"/>
          </a:xfrm>
          <a:prstGeom prst="rect">
            <a:avLst/>
          </a:prstGeom>
          <a:noFill/>
          <a:ln w="9525">
            <a:noFill/>
            <a:miter lim="800000"/>
            <a:headEnd/>
            <a:tailEnd/>
          </a:ln>
        </p:spPr>
        <p:txBody>
          <a:bodyPr wrap="none">
            <a:spAutoFit/>
          </a:bodyPr>
          <a:lstStyle/>
          <a:p>
            <a:r>
              <a:rPr lang="ja-JP" altLang="en-US" sz="1350" dirty="0"/>
              <a:t>手洗いの時間・回数による効果</a:t>
            </a:r>
          </a:p>
        </p:txBody>
      </p:sp>
      <p:sp>
        <p:nvSpPr>
          <p:cNvPr id="9" name="円/楕円 8"/>
          <p:cNvSpPr/>
          <p:nvPr/>
        </p:nvSpPr>
        <p:spPr>
          <a:xfrm>
            <a:off x="1543050" y="5029200"/>
            <a:ext cx="6000750" cy="7429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350" dirty="0"/>
          </a:p>
        </p:txBody>
      </p:sp>
      <p:sp>
        <p:nvSpPr>
          <p:cNvPr id="50204" name="テキスト ボックス 9"/>
          <p:cNvSpPr txBox="1">
            <a:spLocks noChangeArrowheads="1"/>
          </p:cNvSpPr>
          <p:nvPr/>
        </p:nvSpPr>
        <p:spPr bwMode="auto">
          <a:xfrm>
            <a:off x="4481512" y="5747148"/>
            <a:ext cx="3760966" cy="276999"/>
          </a:xfrm>
          <a:prstGeom prst="rect">
            <a:avLst/>
          </a:prstGeom>
          <a:noFill/>
          <a:ln w="9525">
            <a:noFill/>
            <a:miter lim="800000"/>
            <a:headEnd/>
            <a:tailEnd/>
          </a:ln>
        </p:spPr>
        <p:txBody>
          <a:bodyPr wrap="none">
            <a:spAutoFit/>
          </a:bodyPr>
          <a:lstStyle/>
          <a:p>
            <a:r>
              <a:rPr lang="ja-JP" altLang="en-US" sz="1200"/>
              <a:t>出典　森巧次他：感染症学雑誌、</a:t>
            </a:r>
            <a:r>
              <a:rPr lang="en-US" altLang="ja-JP" sz="1200"/>
              <a:t>80</a:t>
            </a:r>
            <a:r>
              <a:rPr lang="ja-JP" altLang="en-US" sz="1200"/>
              <a:t>：</a:t>
            </a:r>
            <a:r>
              <a:rPr lang="en-US" altLang="ja-JP" sz="1200"/>
              <a:t>496-500,2006</a:t>
            </a:r>
            <a:endParaRPr lang="ja-JP" altLang="en-US" sz="1200"/>
          </a:p>
        </p:txBody>
      </p:sp>
      <p:sp>
        <p:nvSpPr>
          <p:cNvPr id="8" name="Rectangle 2"/>
          <p:cNvSpPr>
            <a:spLocks noGrp="1" noChangeArrowheads="1"/>
          </p:cNvSpPr>
          <p:nvPr>
            <p:ph type="title"/>
          </p:nvPr>
        </p:nvSpPr>
        <p:spPr>
          <a:xfrm>
            <a:off x="1601670" y="1052737"/>
            <a:ext cx="6156722" cy="755972"/>
          </a:xfrm>
        </p:spPr>
        <p:txBody>
          <a:bodyPr>
            <a:normAutofit/>
          </a:bodyPr>
          <a:lstStyle/>
          <a:p>
            <a:r>
              <a:rPr lang="ja-JP" altLang="en-US" dirty="0">
                <a:latin typeface="HGP創英角ﾎﾟｯﾌﾟ体" panose="040B0A00000000000000" pitchFamily="50" charset="-128"/>
                <a:ea typeface="HGP創英角ﾎﾟｯﾌﾟ体" panose="040B0A00000000000000" pitchFamily="50" charset="-128"/>
              </a:rPr>
              <a:t>手洗いは１回よりも２回</a:t>
            </a:r>
            <a:r>
              <a:rPr lang="ja-JP" altLang="en-US" dirty="0" smtClean="0">
                <a:latin typeface="HGP創英角ﾎﾟｯﾌﾟ体" panose="040B0A00000000000000" pitchFamily="50" charset="-128"/>
                <a:ea typeface="HGP創英角ﾎﾟｯﾌﾟ体" panose="040B0A00000000000000" pitchFamily="50" charset="-128"/>
              </a:rPr>
              <a:t>が効果大</a:t>
            </a:r>
            <a:r>
              <a:rPr lang="en-US" altLang="ja-JP" dirty="0">
                <a:latin typeface="HGP創英角ﾎﾟｯﾌﾟ体" panose="040B0A00000000000000" pitchFamily="50" charset="-128"/>
                <a:ea typeface="HGP創英角ﾎﾟｯﾌﾟ体" panose="040B0A00000000000000" pitchFamily="50" charset="-128"/>
              </a:rPr>
              <a:t>!!</a:t>
            </a:r>
            <a:endParaRPr lang="ja-JP" altLang="en-US" dirty="0">
              <a:latin typeface="HGP創英角ﾎﾟｯﾌﾟ体" panose="040B0A00000000000000" pitchFamily="50" charset="-128"/>
              <a:ea typeface="HGP創英角ﾎﾟｯﾌﾟ体" panose="040B0A00000000000000" pitchFamily="50" charset="-128"/>
            </a:endParaRPr>
          </a:p>
        </p:txBody>
      </p:sp>
      <p:pic>
        <p:nvPicPr>
          <p:cNvPr id="7" name="Picture 8" descr="yobou_03"/>
          <p:cNvPicPr>
            <a:picLocks noChangeAspect="1" noChangeArrowheads="1"/>
          </p:cNvPicPr>
          <p:nvPr/>
        </p:nvPicPr>
        <p:blipFill>
          <a:blip r:embed="rId3" cstate="print"/>
          <a:srcRect/>
          <a:stretch>
            <a:fillRect/>
          </a:stretch>
        </p:blipFill>
        <p:spPr bwMode="auto">
          <a:xfrm>
            <a:off x="7110282" y="1672429"/>
            <a:ext cx="842438" cy="1216511"/>
          </a:xfrm>
          <a:prstGeom prst="rect">
            <a:avLst/>
          </a:prstGeom>
          <a:noFill/>
        </p:spPr>
      </p:pic>
    </p:spTree>
    <p:extLst>
      <p:ext uri="{BB962C8B-B14F-4D97-AF65-F5344CB8AC3E}">
        <p14:creationId xmlns:p14="http://schemas.microsoft.com/office/powerpoint/2010/main" val="784443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タイトル 1"/>
          <p:cNvSpPr>
            <a:spLocks noGrp="1"/>
          </p:cNvSpPr>
          <p:nvPr>
            <p:ph type="title"/>
          </p:nvPr>
        </p:nvSpPr>
        <p:spPr>
          <a:xfrm>
            <a:off x="1494235" y="944169"/>
            <a:ext cx="6357938" cy="735806"/>
          </a:xfrm>
        </p:spPr>
        <p:txBody>
          <a:bodyPr rtlCol="0">
            <a:noAutofit/>
          </a:bodyPr>
          <a:lstStyle/>
          <a:p>
            <a:pPr marL="240030" indent="-240030" algn="ctr">
              <a:buClr>
                <a:schemeClr val="accent6">
                  <a:lumMod val="75000"/>
                </a:schemeClr>
              </a:buClr>
              <a:defRPr/>
            </a:pPr>
            <a:r>
              <a:rPr lang="ja-JP" altLang="en-US" dirty="0">
                <a:latin typeface="HG丸ｺﾞｼｯｸM-PRO" panose="020F0600000000000000" pitchFamily="50" charset="-128"/>
                <a:ea typeface="HG丸ｺﾞｼｯｸM-PRO" panose="020F0600000000000000" pitchFamily="50" charset="-128"/>
              </a:rPr>
              <a:t>塩素系消毒薬の希釈方法</a:t>
            </a:r>
          </a:p>
        </p:txBody>
      </p:sp>
      <p:sp>
        <p:nvSpPr>
          <p:cNvPr id="2051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900">
                <a:solidFill>
                  <a:srgbClr val="898989"/>
                </a:solidFill>
              </a:rPr>
              <a:t>7</a:t>
            </a:r>
            <a:endParaRPr lang="ja-JP" altLang="en-US" sz="900">
              <a:solidFill>
                <a:srgbClr val="898989"/>
              </a:solidFill>
            </a:endParaRPr>
          </a:p>
        </p:txBody>
      </p:sp>
      <p:pic>
        <p:nvPicPr>
          <p:cNvPr id="2" name="図 1"/>
          <p:cNvPicPr>
            <a:picLocks noChangeAspect="1"/>
          </p:cNvPicPr>
          <p:nvPr/>
        </p:nvPicPr>
        <p:blipFill>
          <a:blip r:embed="rId3"/>
          <a:stretch>
            <a:fillRect/>
          </a:stretch>
        </p:blipFill>
        <p:spPr>
          <a:xfrm>
            <a:off x="1342859" y="2807028"/>
            <a:ext cx="6860951" cy="3462579"/>
          </a:xfrm>
          <a:prstGeom prst="rect">
            <a:avLst/>
          </a:prstGeom>
        </p:spPr>
      </p:pic>
      <p:sp>
        <p:nvSpPr>
          <p:cNvPr id="90" name="Text Box 5"/>
          <p:cNvSpPr txBox="1">
            <a:spLocks noChangeArrowheads="1"/>
          </p:cNvSpPr>
          <p:nvPr/>
        </p:nvSpPr>
        <p:spPr bwMode="auto">
          <a:xfrm>
            <a:off x="705642" y="1676450"/>
            <a:ext cx="3458337" cy="535687"/>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FontTx/>
              <a:buNone/>
              <a:defRPr/>
            </a:pPr>
            <a:r>
              <a:rPr lang="ja-JP" altLang="en-US" dirty="0">
                <a:solidFill>
                  <a:prstClr val="black"/>
                </a:solidFill>
                <a:latin typeface="HG丸ｺﾞｼｯｸM-PRO" panose="020F0600000000000000" pitchFamily="50" charset="-128"/>
                <a:ea typeface="HG丸ｺﾞｼｯｸM-PRO" panose="020F0600000000000000" pitchFamily="50" charset="-128"/>
              </a:rPr>
              <a:t>食器、器具類の消毒</a:t>
            </a:r>
          </a:p>
        </p:txBody>
      </p:sp>
      <p:sp>
        <p:nvSpPr>
          <p:cNvPr id="91" name="Text Box 6"/>
          <p:cNvSpPr txBox="1">
            <a:spLocks noChangeArrowheads="1"/>
          </p:cNvSpPr>
          <p:nvPr/>
        </p:nvSpPr>
        <p:spPr bwMode="auto">
          <a:xfrm>
            <a:off x="5503866" y="1679975"/>
            <a:ext cx="3136900" cy="528637"/>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FontTx/>
              <a:buNone/>
              <a:defRPr/>
            </a:pPr>
            <a:r>
              <a:rPr lang="ja-JP" altLang="en-US" dirty="0">
                <a:solidFill>
                  <a:prstClr val="black"/>
                </a:solidFill>
                <a:latin typeface="HG丸ｺﾞｼｯｸM-PRO" panose="020F0600000000000000" pitchFamily="50" charset="-128"/>
                <a:ea typeface="HG丸ｺﾞｼｯｸM-PRO" panose="020F0600000000000000" pitchFamily="50" charset="-128"/>
              </a:rPr>
              <a:t>汚物、吐物の消毒</a:t>
            </a:r>
          </a:p>
        </p:txBody>
      </p:sp>
      <p:sp>
        <p:nvSpPr>
          <p:cNvPr id="92" name="Text Box 158"/>
          <p:cNvSpPr txBox="1">
            <a:spLocks noChangeArrowheads="1"/>
          </p:cNvSpPr>
          <p:nvPr/>
        </p:nvSpPr>
        <p:spPr bwMode="auto">
          <a:xfrm>
            <a:off x="1808166" y="2208612"/>
            <a:ext cx="14747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FontTx/>
              <a:buNone/>
              <a:defRPr/>
            </a:pPr>
            <a:r>
              <a:rPr lang="ja-JP" altLang="en-US" sz="2400" dirty="0">
                <a:solidFill>
                  <a:prstClr val="black"/>
                </a:solidFill>
                <a:latin typeface="ＭＳ Ｐゴシック" panose="020B0600070205080204" pitchFamily="50" charset="-128"/>
              </a:rPr>
              <a:t>２００ｐｐｍ</a:t>
            </a:r>
          </a:p>
        </p:txBody>
      </p:sp>
      <p:sp>
        <p:nvSpPr>
          <p:cNvPr id="93" name="Text Box 159"/>
          <p:cNvSpPr txBox="1">
            <a:spLocks noChangeArrowheads="1"/>
          </p:cNvSpPr>
          <p:nvPr/>
        </p:nvSpPr>
        <p:spPr bwMode="auto">
          <a:xfrm>
            <a:off x="6519473" y="2184800"/>
            <a:ext cx="1684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FontTx/>
              <a:buNone/>
              <a:defRPr/>
            </a:pPr>
            <a:r>
              <a:rPr lang="ja-JP" altLang="en-US" sz="2400" dirty="0">
                <a:solidFill>
                  <a:prstClr val="black"/>
                </a:solidFill>
                <a:latin typeface="ＭＳ Ｐゴシック" panose="020B0600070205080204" pitchFamily="50" charset="-128"/>
              </a:rPr>
              <a:t>１０００ｐｐｍ</a:t>
            </a:r>
          </a:p>
        </p:txBody>
      </p:sp>
    </p:spTree>
    <p:extLst>
      <p:ext uri="{BB962C8B-B14F-4D97-AF65-F5344CB8AC3E}">
        <p14:creationId xmlns:p14="http://schemas.microsoft.com/office/powerpoint/2010/main" val="455040681"/>
      </p:ext>
    </p:extLst>
  </p:cSld>
  <p:clrMapOvr>
    <a:masterClrMapping/>
  </p:clrMapOvr>
  <mc:AlternateContent xmlns:mc="http://schemas.openxmlformats.org/markup-compatibility/2006" xmlns:p14="http://schemas.microsoft.com/office/powerpoint/2010/main">
    <mc:Choice Requires="p14">
      <p:transition spd="slow" p14:dur="2000" advTm="105443"/>
    </mc:Choice>
    <mc:Fallback xmlns="">
      <p:transition spd="slow" advTm="1054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492347" y="957233"/>
            <a:ext cx="6116250" cy="994172"/>
          </a:xfrm>
        </p:spPr>
        <p:txBody>
          <a:bodyPr anchor="ctr">
            <a:normAutofit/>
          </a:bodyPr>
          <a:lstStyle/>
          <a:p>
            <a:pPr algn="ctr">
              <a:lnSpc>
                <a:spcPct val="100000"/>
              </a:lnSpc>
            </a:pPr>
            <a:r>
              <a:rPr lang="ja-JP" altLang="en-US" sz="4050" b="1" dirty="0">
                <a:latin typeface="HG丸ｺﾞｼｯｸM-PRO" panose="020F0600000000000000" pitchFamily="50" charset="-128"/>
                <a:ea typeface="HG丸ｺﾞｼｯｸM-PRO" panose="020F0600000000000000" pitchFamily="50" charset="-128"/>
              </a:rPr>
              <a:t>本日の内容</a:t>
            </a:r>
          </a:p>
        </p:txBody>
      </p:sp>
      <p:sp>
        <p:nvSpPr>
          <p:cNvPr id="14" name="コンテンツ プレースホルダー 13"/>
          <p:cNvSpPr>
            <a:spLocks noGrp="1"/>
          </p:cNvSpPr>
          <p:nvPr>
            <p:ph idx="1"/>
          </p:nvPr>
        </p:nvSpPr>
        <p:spPr>
          <a:xfrm>
            <a:off x="548641" y="2368298"/>
            <a:ext cx="8389619" cy="3226386"/>
          </a:xfrm>
        </p:spPr>
        <p:txBody>
          <a:bodyPr>
            <a:noAutofit/>
          </a:bodyPr>
          <a:lstStyle/>
          <a:p>
            <a:pPr marL="25718" indent="0">
              <a:lnSpc>
                <a:spcPct val="150000"/>
              </a:lnSpc>
              <a:buNone/>
            </a:pPr>
            <a:r>
              <a:rPr lang="ja-JP" altLang="en-US" sz="3000" b="1" dirty="0">
                <a:latin typeface="HG丸ｺﾞｼｯｸM-PRO" panose="020F0600000000000000" pitchFamily="50" charset="-128"/>
                <a:ea typeface="HG丸ｺﾞｼｯｸM-PRO" panose="020F0600000000000000" pitchFamily="50" charset="-128"/>
              </a:rPr>
              <a:t>１　</a:t>
            </a:r>
            <a:r>
              <a:rPr lang="ja-JP" altLang="en-US" sz="3000" b="1" dirty="0" smtClean="0">
                <a:latin typeface="HG丸ｺﾞｼｯｸM-PRO" panose="020F0600000000000000" pitchFamily="50" charset="-128"/>
                <a:ea typeface="HG丸ｺﾞｼｯｸM-PRO" panose="020F0600000000000000" pitchFamily="50" charset="-128"/>
              </a:rPr>
              <a:t>食中毒とは</a:t>
            </a:r>
            <a:endParaRPr lang="en-US" altLang="ja-JP" sz="3000" b="1" dirty="0" smtClean="0">
              <a:latin typeface="HG丸ｺﾞｼｯｸM-PRO" panose="020F0600000000000000" pitchFamily="50" charset="-128"/>
              <a:ea typeface="HG丸ｺﾞｼｯｸM-PRO" panose="020F0600000000000000" pitchFamily="50" charset="-128"/>
            </a:endParaRPr>
          </a:p>
          <a:p>
            <a:pPr marL="25718" indent="0">
              <a:lnSpc>
                <a:spcPct val="150000"/>
              </a:lnSpc>
              <a:buNone/>
            </a:pPr>
            <a:r>
              <a:rPr lang="ja-JP" altLang="en-US" sz="3000" b="1" dirty="0" smtClean="0">
                <a:latin typeface="HG丸ｺﾞｼｯｸM-PRO" panose="020F0600000000000000" pitchFamily="50" charset="-128"/>
                <a:ea typeface="HG丸ｺﾞｼｯｸM-PRO" panose="020F0600000000000000" pitchFamily="50" charset="-128"/>
              </a:rPr>
              <a:t>２</a:t>
            </a:r>
            <a:r>
              <a:rPr lang="ja-JP" altLang="en-US" sz="3000" b="1" dirty="0">
                <a:latin typeface="HG丸ｺﾞｼｯｸM-PRO" panose="020F0600000000000000" pitchFamily="50" charset="-128"/>
                <a:ea typeface="HG丸ｺﾞｼｯｸM-PRO" panose="020F0600000000000000" pitchFamily="50" charset="-128"/>
              </a:rPr>
              <a:t>　主な食中毒</a:t>
            </a:r>
            <a:endParaRPr lang="en-US" altLang="ja-JP" sz="3000" b="1" dirty="0">
              <a:latin typeface="HG丸ｺﾞｼｯｸM-PRO" panose="020F0600000000000000" pitchFamily="50" charset="-128"/>
              <a:ea typeface="HG丸ｺﾞｼｯｸM-PRO" panose="020F0600000000000000" pitchFamily="50" charset="-128"/>
            </a:endParaRPr>
          </a:p>
          <a:p>
            <a:pPr marL="25718" indent="0">
              <a:lnSpc>
                <a:spcPct val="150000"/>
              </a:lnSpc>
              <a:buNone/>
            </a:pPr>
            <a:r>
              <a:rPr lang="ja-JP" altLang="en-US" sz="3000" b="1" dirty="0">
                <a:latin typeface="HG丸ｺﾞｼｯｸM-PRO" panose="020F0600000000000000" pitchFamily="50" charset="-128"/>
                <a:ea typeface="HG丸ｺﾞｼｯｸM-PRO" panose="020F0600000000000000" pitchFamily="50" charset="-128"/>
              </a:rPr>
              <a:t>３　家庭でできる食中毒予防の６つのポイント</a:t>
            </a:r>
          </a:p>
          <a:p>
            <a:pPr marL="25718" indent="0">
              <a:lnSpc>
                <a:spcPct val="200000"/>
              </a:lnSpc>
              <a:buNone/>
            </a:pPr>
            <a:endParaRPr lang="ja-JP" altLang="en-US" sz="3000" b="1" dirty="0">
              <a:solidFill>
                <a:schemeClr val="bg1"/>
              </a:solidFill>
              <a:latin typeface="HG丸ｺﾞｼｯｸM-PRO" panose="020F0600000000000000" pitchFamily="50" charset="-128"/>
              <a:ea typeface="HG丸ｺﾞｼｯｸM-PRO" panose="020F0600000000000000" pitchFamily="50" charset="-128"/>
            </a:endParaRPr>
          </a:p>
          <a:p>
            <a:pPr marL="25718" indent="0">
              <a:lnSpc>
                <a:spcPct val="200000"/>
              </a:lnSpc>
              <a:buNone/>
            </a:pPr>
            <a:endParaRPr lang="ja-JP" altLang="en-US" sz="3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111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1417320" y="857250"/>
            <a:ext cx="6172200" cy="923925"/>
          </a:xfrm>
        </p:spPr>
        <p:txBody>
          <a:bodyPr/>
          <a:lstStyle/>
          <a:p>
            <a:pPr eaLnBrk="1" hangingPunct="1">
              <a:defRPr/>
            </a:pPr>
            <a:r>
              <a:rPr lang="ja-JP" altLang="en-US" dirty="0" smtClean="0">
                <a:latin typeface="HG丸ｺﾞｼｯｸM-PRO" panose="020F0600000000000000" pitchFamily="50" charset="-128"/>
                <a:ea typeface="HG丸ｺﾞｼｯｸM-PRO" panose="020F0600000000000000" pitchFamily="50" charset="-128"/>
              </a:rPr>
              <a:t>食中毒（アニサキス）</a:t>
            </a:r>
          </a:p>
        </p:txBody>
      </p:sp>
      <p:sp>
        <p:nvSpPr>
          <p:cNvPr id="12291" name="コンテンツ プレースホルダー 2"/>
          <p:cNvSpPr>
            <a:spLocks noGrp="1"/>
          </p:cNvSpPr>
          <p:nvPr>
            <p:ph idx="1"/>
          </p:nvPr>
        </p:nvSpPr>
        <p:spPr>
          <a:xfrm>
            <a:off x="1559519" y="4241266"/>
            <a:ext cx="6205737" cy="2316288"/>
          </a:xfrm>
        </p:spPr>
        <p:txBody>
          <a:bodyPr>
            <a:normAutofit/>
          </a:bodyPr>
          <a:lstStyle/>
          <a:p>
            <a:pPr marL="0" indent="0">
              <a:buNone/>
              <a:defRPr/>
            </a:pPr>
            <a:r>
              <a:rPr lang="ja-JP" altLang="en-US" dirty="0">
                <a:latin typeface="HG丸ｺﾞｼｯｸM-PRO" panose="020F0600000000000000" pitchFamily="50" charset="-128"/>
                <a:ea typeface="HG丸ｺﾞｼｯｸM-PRO" panose="020F0600000000000000" pitchFamily="50" charset="-128"/>
              </a:rPr>
              <a:t>加熱や冷凍（</a:t>
            </a:r>
            <a:r>
              <a:rPr lang="en-US" altLang="ja-JP" u="sng" dirty="0">
                <a:latin typeface="HG丸ｺﾞｼｯｸM-PRO" panose="020F0600000000000000" pitchFamily="50" charset="-128"/>
                <a:ea typeface="HG丸ｺﾞｼｯｸM-PRO" panose="020F0600000000000000" pitchFamily="50" charset="-128"/>
              </a:rPr>
              <a:t>-20</a:t>
            </a:r>
            <a:r>
              <a:rPr lang="ja-JP" altLang="en-US" u="sng" dirty="0">
                <a:latin typeface="HG丸ｺﾞｼｯｸM-PRO" panose="020F0600000000000000" pitchFamily="50" charset="-128"/>
                <a:ea typeface="HG丸ｺﾞｼｯｸM-PRO" panose="020F0600000000000000" pitchFamily="50" charset="-128"/>
              </a:rPr>
              <a:t>℃で</a:t>
            </a:r>
            <a:r>
              <a:rPr lang="en-US" altLang="ja-JP" u="sng" dirty="0">
                <a:latin typeface="HG丸ｺﾞｼｯｸM-PRO" panose="020F0600000000000000" pitchFamily="50" charset="-128"/>
                <a:ea typeface="HG丸ｺﾞｼｯｸM-PRO" panose="020F0600000000000000" pitchFamily="50" charset="-128"/>
              </a:rPr>
              <a:t>24</a:t>
            </a:r>
            <a:r>
              <a:rPr lang="ja-JP" altLang="en-US" u="sng" dirty="0">
                <a:latin typeface="HG丸ｺﾞｼｯｸM-PRO" panose="020F0600000000000000" pitchFamily="50" charset="-128"/>
                <a:ea typeface="HG丸ｺﾞｼｯｸM-PRO" panose="020F0600000000000000" pitchFamily="50" charset="-128"/>
              </a:rPr>
              <a:t>時間以上冷凍</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marL="0" indent="0">
              <a:buNone/>
              <a:defRPr/>
            </a:pPr>
            <a:r>
              <a:rPr lang="ja-JP" altLang="en-US" dirty="0">
                <a:latin typeface="HG丸ｺﾞｼｯｸM-PRO" panose="020F0600000000000000" pitchFamily="50" charset="-128"/>
                <a:ea typeface="HG丸ｺﾞｼｯｸM-PRO" panose="020F0600000000000000" pitchFamily="50" charset="-128"/>
              </a:rPr>
              <a:t>新鮮な魚を選び、速やかに内臓除去</a:t>
            </a:r>
            <a:endParaRPr lang="en-US" altLang="ja-JP" dirty="0">
              <a:latin typeface="HG丸ｺﾞｼｯｸM-PRO" panose="020F0600000000000000" pitchFamily="50" charset="-128"/>
              <a:ea typeface="HG丸ｺﾞｼｯｸM-PRO" panose="020F0600000000000000" pitchFamily="50" charset="-128"/>
            </a:endParaRPr>
          </a:p>
          <a:p>
            <a:pPr marL="0" indent="0">
              <a:buNone/>
              <a:defRPr/>
            </a:pPr>
            <a:r>
              <a:rPr lang="ja-JP" altLang="en-US" dirty="0">
                <a:latin typeface="HG丸ｺﾞｼｯｸM-PRO" panose="020F0600000000000000" pitchFamily="50" charset="-128"/>
                <a:ea typeface="HG丸ｺﾞｼｯｸM-PRO" panose="020F0600000000000000" pitchFamily="50" charset="-128"/>
              </a:rPr>
              <a:t>目視確認の徹底！</a:t>
            </a:r>
            <a:endParaRPr lang="en-US" altLang="ja-JP" dirty="0">
              <a:latin typeface="HG丸ｺﾞｼｯｸM-PRO" panose="020F0600000000000000" pitchFamily="50" charset="-128"/>
              <a:ea typeface="HG丸ｺﾞｼｯｸM-PRO" panose="020F0600000000000000" pitchFamily="50" charset="-128"/>
            </a:endParaRPr>
          </a:p>
          <a:p>
            <a:pPr marL="0" indent="0">
              <a:buNone/>
              <a:defRPr/>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塩、わさび、酢などで死なない</a:t>
            </a:r>
          </a:p>
        </p:txBody>
      </p:sp>
      <p:sp>
        <p:nvSpPr>
          <p:cNvPr id="16388" name="スライド番号プレースホルダー 1"/>
          <p:cNvSpPr>
            <a:spLocks noGrp="1"/>
          </p:cNvSpPr>
          <p:nvPr>
            <p:ph type="sldNum" sz="quarter" idx="12"/>
          </p:nvPr>
        </p:nvSpPr>
        <p:spPr bwMode="auto">
          <a:xfrm>
            <a:off x="5986463" y="5776914"/>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fld id="{05809DE1-9897-48B5-93F5-6F343BA74138}" type="slidenum">
              <a:rPr lang="ja-JP" altLang="en-US" sz="900">
                <a:solidFill>
                  <a:srgbClr val="898989"/>
                </a:solidFill>
              </a:rPr>
              <a:pPr>
                <a:lnSpc>
                  <a:spcPct val="100000"/>
                </a:lnSpc>
                <a:spcBef>
                  <a:spcPct val="0"/>
                </a:spcBef>
                <a:buNone/>
              </a:pPr>
              <a:t>19</a:t>
            </a:fld>
            <a:endParaRPr lang="ja-JP" altLang="en-US" sz="900" dirty="0">
              <a:solidFill>
                <a:srgbClr val="898989"/>
              </a:solidFill>
            </a:endParaRPr>
          </a:p>
        </p:txBody>
      </p:sp>
      <p:sp>
        <p:nvSpPr>
          <p:cNvPr id="12295" name="正方形/長方形 1"/>
          <p:cNvSpPr>
            <a:spLocks noChangeArrowheads="1"/>
          </p:cNvSpPr>
          <p:nvPr/>
        </p:nvSpPr>
        <p:spPr bwMode="auto">
          <a:xfrm>
            <a:off x="1559519" y="2030351"/>
            <a:ext cx="31470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激しい腹痛、吐き気など</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297" name="正方形/長方形 2"/>
          <p:cNvSpPr>
            <a:spLocks noChangeArrowheads="1"/>
          </p:cNvSpPr>
          <p:nvPr/>
        </p:nvSpPr>
        <p:spPr bwMode="auto">
          <a:xfrm>
            <a:off x="1559517" y="2625478"/>
            <a:ext cx="69172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サバ、サンマ、カツオなどに寄生</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None/>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体長２～３ｃｍの半透明白色</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a:p>
            <a:pPr>
              <a:lnSpc>
                <a:spcPct val="100000"/>
              </a:lnSpc>
              <a:spcBef>
                <a:spcPct val="0"/>
              </a:spcBef>
              <a:buNone/>
              <a:defRPr/>
            </a:pPr>
            <a:r>
              <a:rPr lang="ja-JP" altLang="en-US" sz="2100" dirty="0">
                <a:latin typeface="HG丸ｺﾞｼｯｸM-PRO" panose="020F0600000000000000" pitchFamily="50" charset="-128"/>
                <a:ea typeface="HG丸ｺﾞｼｯｸM-PRO" panose="020F0600000000000000" pitchFamily="50" charset="-128"/>
              </a:rPr>
              <a:t>鮮度が良いと渦巻き状になっていることが多い</a:t>
            </a:r>
            <a:br>
              <a:rPr lang="ja-JP" altLang="en-US" sz="2100" dirty="0">
                <a:latin typeface="HG丸ｺﾞｼｯｸM-PRO" panose="020F0600000000000000" pitchFamily="50" charset="-128"/>
                <a:ea typeface="HG丸ｺﾞｼｯｸM-PRO" panose="020F0600000000000000" pitchFamily="50" charset="-128"/>
              </a:rPr>
            </a:br>
            <a:r>
              <a:rPr lang="ja-JP" altLang="en-US" sz="2100" dirty="0">
                <a:latin typeface="HG丸ｺﾞｼｯｸM-PRO" panose="020F0600000000000000" pitchFamily="50" charset="-128"/>
                <a:ea typeface="HG丸ｺﾞｼｯｸM-PRO" panose="020F0600000000000000" pitchFamily="50" charset="-128"/>
              </a:rPr>
              <a:t>鮮度が落ちると腹腔内（内臓）から筋肉部位に移動する</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53603" y="1956885"/>
            <a:ext cx="1079897" cy="5393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症 状</a:t>
            </a:r>
          </a:p>
        </p:txBody>
      </p:sp>
      <p:sp>
        <p:nvSpPr>
          <p:cNvPr id="13" name="正方形/長方形 12"/>
          <p:cNvSpPr/>
          <p:nvPr/>
        </p:nvSpPr>
        <p:spPr>
          <a:xfrm>
            <a:off x="264914" y="2874911"/>
            <a:ext cx="1057275"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原 因</a:t>
            </a:r>
            <a:r>
              <a:rPr lang="ja-JP" altLang="en-US" sz="2400" dirty="0">
                <a:solidFill>
                  <a:prstClr val="white"/>
                </a:solidFill>
                <a:latin typeface="HG丸ｺﾞｼｯｸM-PRO" panose="020F0600000000000000" pitchFamily="50" charset="-128"/>
                <a:ea typeface="HG丸ｺﾞｼｯｸM-PRO" panose="020F0600000000000000" pitchFamily="50" charset="-128"/>
              </a:rPr>
              <a:t> </a:t>
            </a:r>
          </a:p>
        </p:txBody>
      </p:sp>
      <p:sp>
        <p:nvSpPr>
          <p:cNvPr id="14" name="正方形/長方形 13"/>
          <p:cNvSpPr/>
          <p:nvPr/>
        </p:nvSpPr>
        <p:spPr>
          <a:xfrm>
            <a:off x="265510" y="4241268"/>
            <a:ext cx="1056084" cy="5405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prstClr val="white"/>
                </a:solidFill>
                <a:latin typeface="HG丸ｺﾞｼｯｸM-PRO" panose="020F0600000000000000" pitchFamily="50" charset="-128"/>
                <a:ea typeface="HG丸ｺﾞｼｯｸM-PRO" panose="020F0600000000000000" pitchFamily="50" charset="-128"/>
              </a:rPr>
              <a:t>対 策</a:t>
            </a:r>
            <a:r>
              <a:rPr lang="ja-JP" altLang="en-US" sz="2400" dirty="0">
                <a:solidFill>
                  <a:prstClr val="white"/>
                </a:solidFill>
                <a:latin typeface="ＭＳ Ｐゴシック" panose="020B0600070205080204" pitchFamily="50" charset="-128"/>
                <a:ea typeface="ＭＳ Ｐゴシック" panose="020B0600070205080204" pitchFamily="50" charset="-128"/>
              </a:rPr>
              <a:t>  </a:t>
            </a:r>
          </a:p>
        </p:txBody>
      </p:sp>
      <p:pic>
        <p:nvPicPr>
          <p:cNvPr id="16394" name="Picture 3" descr="I:\7_食品衛生課\H25\06ホームページ\アニサキス\写真\DSCF1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747" y="1198960"/>
            <a:ext cx="1789509" cy="1319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円/楕円 1"/>
          <p:cNvSpPr/>
          <p:nvPr/>
        </p:nvSpPr>
        <p:spPr>
          <a:xfrm>
            <a:off x="6818713" y="1664497"/>
            <a:ext cx="431006" cy="4310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273226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6143" y="684710"/>
            <a:ext cx="5829300" cy="853604"/>
          </a:xfrm>
        </p:spPr>
        <p:txBody>
          <a:bodyPr>
            <a:normAutofit/>
          </a:bodyPr>
          <a:lstStyle/>
          <a:p>
            <a:pPr algn="ctr"/>
            <a:r>
              <a:rPr lang="ja-JP" altLang="en-US" dirty="0">
                <a:latin typeface="HG丸ｺﾞｼｯｸM-PRO" panose="020F0600000000000000" pitchFamily="50" charset="-128"/>
                <a:ea typeface="HG丸ｺﾞｼｯｸM-PRO" panose="020F0600000000000000" pitchFamily="50" charset="-128"/>
              </a:rPr>
              <a:t>イヌサフランとは</a:t>
            </a:r>
          </a:p>
        </p:txBody>
      </p:sp>
      <p:pic>
        <p:nvPicPr>
          <p:cNvPr id="14" name="コンテンツ プレースホルダー 13"/>
          <p:cNvPicPr>
            <a:picLocks noGrp="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2521304" y="4194109"/>
            <a:ext cx="2292359" cy="1680381"/>
          </a:xfrm>
          <a:prstGeom prst="rect">
            <a:avLst/>
          </a:prstGeom>
          <a:ln>
            <a:noFill/>
          </a:ln>
          <a:extLst>
            <a:ext uri="{53640926-AAD7-44D8-BBD7-CCE9431645EC}">
              <a14:shadowObscured xmlns:a14="http://schemas.microsoft.com/office/drawing/2010/main"/>
            </a:ext>
          </a:extLst>
        </p:spPr>
      </p:pic>
      <p:sp>
        <p:nvSpPr>
          <p:cNvPr id="10" name="テキスト ボックス 9"/>
          <p:cNvSpPr txBox="1"/>
          <p:nvPr/>
        </p:nvSpPr>
        <p:spPr>
          <a:xfrm>
            <a:off x="1287780" y="5874490"/>
            <a:ext cx="2915412" cy="415498"/>
          </a:xfrm>
          <a:prstGeom prst="rect">
            <a:avLst/>
          </a:prstGeom>
          <a:noFill/>
        </p:spPr>
        <p:txBody>
          <a:bodyPr wrap="square" rtlCol="0">
            <a:spAutoFit/>
          </a:bodyPr>
          <a:lstStyle/>
          <a:p>
            <a:r>
              <a:rPr lang="ja-JP" altLang="en-US" sz="1050" dirty="0"/>
              <a:t>写真</a:t>
            </a:r>
            <a:r>
              <a:rPr lang="ja-JP" altLang="ja-JP" sz="1050" dirty="0"/>
              <a:t>：田中徳久</a:t>
            </a:r>
            <a:endParaRPr lang="en-US" altLang="ja-JP" sz="1050" dirty="0"/>
          </a:p>
          <a:p>
            <a:r>
              <a:rPr lang="ja-JP" altLang="ja-JP" sz="1050" dirty="0"/>
              <a:t>（神奈川県立生命の星・地球博物館学芸員）</a:t>
            </a:r>
            <a:endParaRPr lang="ja-JP" altLang="en-US" sz="1050" dirty="0"/>
          </a:p>
        </p:txBody>
      </p:sp>
      <p:sp>
        <p:nvSpPr>
          <p:cNvPr id="12" name="テキスト ボックス 11"/>
          <p:cNvSpPr txBox="1"/>
          <p:nvPr/>
        </p:nvSpPr>
        <p:spPr>
          <a:xfrm>
            <a:off x="206829" y="1538315"/>
            <a:ext cx="4156231" cy="2400657"/>
          </a:xfrm>
          <a:prstGeom prst="rect">
            <a:avLst/>
          </a:prstGeom>
          <a:noFill/>
        </p:spPr>
        <p:txBody>
          <a:bodyPr wrap="square" rtlCol="0">
            <a:spAutoFit/>
          </a:bodyPr>
          <a:lstStyle/>
          <a:p>
            <a:pPr>
              <a:buClr>
                <a:schemeClr val="accent1">
                  <a:lumMod val="50000"/>
                </a:schemeClr>
              </a:buClr>
              <a:buFont typeface="Wingdings" pitchFamily="2" charset="2"/>
              <a:buChar char="n"/>
            </a:pPr>
            <a:r>
              <a:rPr lang="ja-JP" altLang="en-US" sz="2100" dirty="0">
                <a:latin typeface="HG丸ｺﾞｼｯｸM-PRO" panose="020F0600000000000000" pitchFamily="50" charset="-128"/>
                <a:ea typeface="HG丸ｺﾞｼｯｸM-PRO" panose="020F0600000000000000" pitchFamily="50" charset="-128"/>
              </a:rPr>
              <a:t>ユリ科の球根植物で、ニンニク、タマネギ、ジャガイモと誤食しやすい</a:t>
            </a:r>
            <a:endParaRPr lang="en-US" altLang="ja-JP" sz="2400" dirty="0"/>
          </a:p>
          <a:p>
            <a:pPr>
              <a:buClr>
                <a:schemeClr val="accent1">
                  <a:lumMod val="50000"/>
                </a:schemeClr>
              </a:buClr>
              <a:buFont typeface="Wingdings" pitchFamily="2" charset="2"/>
              <a:buChar char="n"/>
            </a:pPr>
            <a:r>
              <a:rPr lang="ja-JP" altLang="en-US" sz="2400" dirty="0"/>
              <a:t> </a:t>
            </a:r>
            <a:r>
              <a:rPr lang="ja-JP" altLang="en-US" sz="2100" dirty="0">
                <a:latin typeface="HG丸ｺﾞｼｯｸM-PRO" panose="020F0600000000000000" pitchFamily="50" charset="-128"/>
                <a:ea typeface="HG丸ｺﾞｼｯｸM-PRO" panose="020F0600000000000000" pitchFamily="50" charset="-128"/>
              </a:rPr>
              <a:t>コルヒチンという毒性成分を含むため、摂食すると嘔吐、下痢等を起こし、死亡することもある</a:t>
            </a:r>
          </a:p>
        </p:txBody>
      </p:sp>
      <p:pic>
        <p:nvPicPr>
          <p:cNvPr id="13" name="図 12"/>
          <p:cNvPicPr/>
          <p:nvPr/>
        </p:nvPicPr>
        <p:blipFill rotWithShape="1">
          <a:blip r:embed="rId4" cstate="email">
            <a:extLst>
              <a:ext uri="{28A0092B-C50C-407E-A947-70E740481C1C}">
                <a14:useLocalDpi xmlns:a14="http://schemas.microsoft.com/office/drawing/2010/main"/>
              </a:ext>
            </a:extLst>
          </a:blip>
          <a:srcRect/>
          <a:stretch/>
        </p:blipFill>
        <p:spPr bwMode="auto">
          <a:xfrm>
            <a:off x="345993" y="4194110"/>
            <a:ext cx="2090453" cy="1680381"/>
          </a:xfrm>
          <a:prstGeom prst="rect">
            <a:avLst/>
          </a:prstGeom>
          <a:ln>
            <a:noFill/>
          </a:ln>
          <a:extLst>
            <a:ext uri="{53640926-AAD7-44D8-BBD7-CCE9431645EC}">
              <a14:shadowObscured xmlns:a14="http://schemas.microsoft.com/office/drawing/2010/main"/>
            </a:ext>
          </a:extLst>
        </p:spPr>
      </p:pic>
      <p:pic>
        <p:nvPicPr>
          <p:cNvPr id="11" name="図 10"/>
          <p:cNvPicPr>
            <a:picLocks noChangeAspect="1"/>
          </p:cNvPicPr>
          <p:nvPr/>
        </p:nvPicPr>
        <p:blipFill>
          <a:blip r:embed="rId5"/>
          <a:stretch>
            <a:fillRect/>
          </a:stretch>
        </p:blipFill>
        <p:spPr>
          <a:xfrm>
            <a:off x="5144979" y="1402422"/>
            <a:ext cx="3581010" cy="5073099"/>
          </a:xfrm>
          <a:prstGeom prst="rect">
            <a:avLst/>
          </a:prstGeom>
        </p:spPr>
      </p:pic>
    </p:spTree>
    <p:extLst>
      <p:ext uri="{BB962C8B-B14F-4D97-AF65-F5344CB8AC3E}">
        <p14:creationId xmlns:p14="http://schemas.microsoft.com/office/powerpoint/2010/main" val="871828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159830" y="1234754"/>
            <a:ext cx="3246154" cy="4612671"/>
          </a:xfrm>
          <a:prstGeom prst="rect">
            <a:avLst/>
          </a:prstGeom>
        </p:spPr>
      </p:pic>
      <p:pic>
        <p:nvPicPr>
          <p:cNvPr id="5" name="図 4"/>
          <p:cNvPicPr>
            <a:picLocks noChangeAspect="1"/>
          </p:cNvPicPr>
          <p:nvPr/>
        </p:nvPicPr>
        <p:blipFill>
          <a:blip r:embed="rId4"/>
          <a:stretch>
            <a:fillRect/>
          </a:stretch>
        </p:blipFill>
        <p:spPr>
          <a:xfrm>
            <a:off x="689882" y="1201513"/>
            <a:ext cx="3257550" cy="4679156"/>
          </a:xfrm>
          <a:prstGeom prst="rect">
            <a:avLst/>
          </a:prstGeom>
        </p:spPr>
      </p:pic>
    </p:spTree>
    <p:extLst>
      <p:ext uri="{BB962C8B-B14F-4D97-AF65-F5344CB8AC3E}">
        <p14:creationId xmlns:p14="http://schemas.microsoft.com/office/powerpoint/2010/main" val="104702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1343025" y="674694"/>
            <a:ext cx="6199305" cy="324036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500" dirty="0">
                <a:latin typeface="HGPｺﾞｼｯｸM" panose="020B0600000000000000" pitchFamily="50" charset="-128"/>
                <a:ea typeface="HGPｺﾞｼｯｸM" panose="020B0600000000000000" pitchFamily="50" charset="-128"/>
              </a:rPr>
              <a:t>家庭でできる</a:t>
            </a:r>
            <a:endParaRPr lang="en-US" altLang="ja-JP" sz="4500" dirty="0">
              <a:latin typeface="HGPｺﾞｼｯｸM" panose="020B0600000000000000" pitchFamily="50" charset="-128"/>
              <a:ea typeface="HGPｺﾞｼｯｸM" panose="020B0600000000000000" pitchFamily="50" charset="-128"/>
            </a:endParaRPr>
          </a:p>
          <a:p>
            <a:r>
              <a:rPr lang="ja-JP" altLang="en-US" sz="4500" dirty="0">
                <a:latin typeface="HGPｺﾞｼｯｸM" panose="020B0600000000000000" pitchFamily="50" charset="-128"/>
                <a:ea typeface="HGPｺﾞｼｯｸM" panose="020B0600000000000000" pitchFamily="50" charset="-128"/>
              </a:rPr>
              <a:t>食中毒予防の</a:t>
            </a:r>
            <a:endParaRPr lang="en-US" altLang="ja-JP" sz="4500" dirty="0">
              <a:latin typeface="HGPｺﾞｼｯｸM" panose="020B0600000000000000" pitchFamily="50" charset="-128"/>
              <a:ea typeface="HGPｺﾞｼｯｸM" panose="020B0600000000000000" pitchFamily="50" charset="-128"/>
            </a:endParaRPr>
          </a:p>
          <a:p>
            <a:r>
              <a:rPr lang="ja-JP" altLang="en-US" sz="4500" dirty="0">
                <a:latin typeface="HGPｺﾞｼｯｸM" panose="020B0600000000000000" pitchFamily="50" charset="-128"/>
                <a:ea typeface="HGPｺﾞｼｯｸM" panose="020B0600000000000000" pitchFamily="50" charset="-128"/>
              </a:rPr>
              <a:t>６つのポイント</a:t>
            </a:r>
          </a:p>
        </p:txBody>
      </p:sp>
      <p:pic>
        <p:nvPicPr>
          <p:cNvPr id="5" name="図 4"/>
          <p:cNvPicPr>
            <a:picLocks noChangeAspect="1"/>
          </p:cNvPicPr>
          <p:nvPr/>
        </p:nvPicPr>
        <p:blipFill>
          <a:blip r:embed="rId3"/>
          <a:stretch>
            <a:fillRect/>
          </a:stretch>
        </p:blipFill>
        <p:spPr>
          <a:xfrm>
            <a:off x="1655676" y="3305304"/>
            <a:ext cx="952709" cy="1219500"/>
          </a:xfrm>
          <a:prstGeom prst="rect">
            <a:avLst/>
          </a:prstGeom>
        </p:spPr>
      </p:pic>
      <p:pic>
        <p:nvPicPr>
          <p:cNvPr id="6" name="図 5"/>
          <p:cNvPicPr>
            <a:picLocks noChangeAspect="1"/>
          </p:cNvPicPr>
          <p:nvPr/>
        </p:nvPicPr>
        <p:blipFill>
          <a:blip r:embed="rId4"/>
          <a:stretch>
            <a:fillRect/>
          </a:stretch>
        </p:blipFill>
        <p:spPr>
          <a:xfrm>
            <a:off x="6568077" y="3305304"/>
            <a:ext cx="1181359" cy="1352883"/>
          </a:xfrm>
          <a:prstGeom prst="rect">
            <a:avLst/>
          </a:prstGeom>
        </p:spPr>
      </p:pic>
      <p:pic>
        <p:nvPicPr>
          <p:cNvPr id="8" name="図 7"/>
          <p:cNvPicPr>
            <a:picLocks noChangeAspect="1"/>
          </p:cNvPicPr>
          <p:nvPr/>
        </p:nvPicPr>
        <p:blipFill>
          <a:blip r:embed="rId5"/>
          <a:stretch>
            <a:fillRect/>
          </a:stretch>
        </p:blipFill>
        <p:spPr>
          <a:xfrm>
            <a:off x="3330160" y="4138199"/>
            <a:ext cx="838384" cy="1714922"/>
          </a:xfrm>
          <a:prstGeom prst="rect">
            <a:avLst/>
          </a:prstGeom>
        </p:spPr>
      </p:pic>
      <p:pic>
        <p:nvPicPr>
          <p:cNvPr id="9" name="図 8"/>
          <p:cNvPicPr>
            <a:picLocks noChangeAspect="1"/>
          </p:cNvPicPr>
          <p:nvPr/>
        </p:nvPicPr>
        <p:blipFill>
          <a:blip r:embed="rId6"/>
          <a:stretch>
            <a:fillRect/>
          </a:stretch>
        </p:blipFill>
        <p:spPr>
          <a:xfrm>
            <a:off x="5080059" y="4138198"/>
            <a:ext cx="804689" cy="1550252"/>
          </a:xfrm>
          <a:prstGeom prst="rect">
            <a:avLst/>
          </a:prstGeom>
        </p:spPr>
      </p:pic>
    </p:spTree>
    <p:extLst>
      <p:ext uri="{BB962C8B-B14F-4D97-AF65-F5344CB8AC3E}">
        <p14:creationId xmlns:p14="http://schemas.microsoft.com/office/powerpoint/2010/main" val="1081272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803" t="1162" r="2221" b="1287"/>
          <a:stretch/>
        </p:blipFill>
        <p:spPr>
          <a:xfrm>
            <a:off x="1727199" y="857250"/>
            <a:ext cx="5869137" cy="4786730"/>
          </a:xfrm>
          <a:prstGeom prst="rect">
            <a:avLst/>
          </a:prstGeom>
        </p:spPr>
      </p:pic>
      <p:sp>
        <p:nvSpPr>
          <p:cNvPr id="5" name="テキスト ボックス 4"/>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spTree>
    <p:extLst>
      <p:ext uri="{BB962C8B-B14F-4D97-AF65-F5344CB8AC3E}">
        <p14:creationId xmlns:p14="http://schemas.microsoft.com/office/powerpoint/2010/main" val="131472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656160" y="1160863"/>
            <a:ext cx="5829300" cy="420290"/>
          </a:xfrm>
        </p:spPr>
        <p:txBody>
          <a:bodyPr>
            <a:noAutofit/>
          </a:bodyPr>
          <a:lstStyle/>
          <a:p>
            <a:pPr algn="ctr"/>
            <a:r>
              <a:rPr lang="ja-JP" altLang="en-US" dirty="0">
                <a:latin typeface="HG丸ｺﾞｼｯｸM-PRO" panose="020F0600000000000000" pitchFamily="50" charset="-128"/>
                <a:ea typeface="HG丸ｺﾞｼｯｸM-PRO" panose="020F0600000000000000" pitchFamily="50" charset="-128"/>
              </a:rPr>
              <a:t>消費期限と賞味期間</a:t>
            </a:r>
          </a:p>
        </p:txBody>
      </p:sp>
      <p:graphicFrame>
        <p:nvGraphicFramePr>
          <p:cNvPr id="286773" name="Group 53"/>
          <p:cNvGraphicFramePr>
            <a:graphicFrameLocks noGrp="1"/>
          </p:cNvGraphicFramePr>
          <p:nvPr>
            <p:ph type="tbl" idx="1"/>
            <p:extLst/>
          </p:nvPr>
        </p:nvGraphicFramePr>
        <p:xfrm>
          <a:off x="1303139" y="1843294"/>
          <a:ext cx="6535341" cy="3836052"/>
        </p:xfrm>
        <a:graphic>
          <a:graphicData uri="http://schemas.openxmlformats.org/drawingml/2006/table">
            <a:tbl>
              <a:tblPr/>
              <a:tblGrid>
                <a:gridCol w="2507785">
                  <a:extLst>
                    <a:ext uri="{9D8B030D-6E8A-4147-A177-3AD203B41FA5}">
                      <a16:colId xmlns:a16="http://schemas.microsoft.com/office/drawing/2014/main" val="20000"/>
                    </a:ext>
                  </a:extLst>
                </a:gridCol>
                <a:gridCol w="1967138">
                  <a:extLst>
                    <a:ext uri="{9D8B030D-6E8A-4147-A177-3AD203B41FA5}">
                      <a16:colId xmlns:a16="http://schemas.microsoft.com/office/drawing/2014/main" val="20001"/>
                    </a:ext>
                  </a:extLst>
                </a:gridCol>
                <a:gridCol w="2060418">
                  <a:extLst>
                    <a:ext uri="{9D8B030D-6E8A-4147-A177-3AD203B41FA5}">
                      <a16:colId xmlns:a16="http://schemas.microsoft.com/office/drawing/2014/main" val="20002"/>
                    </a:ext>
                  </a:extLst>
                </a:gridCol>
              </a:tblGrid>
              <a:tr h="467916">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消費期限</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FF99"/>
                    </a:solidFill>
                  </a:tcPr>
                </a:tc>
                <a:tc gridSpan="2">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賞味期限</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kumimoji="1" lang="ja-JP" altLang="en-US"/>
                    </a:p>
                  </a:txBody>
                  <a:tcPr/>
                </a:tc>
                <a:extLst>
                  <a:ext uri="{0D108BD9-81ED-4DB2-BD59-A6C34878D82A}">
                    <a16:rowId xmlns:a16="http://schemas.microsoft.com/office/drawing/2014/main" val="10000"/>
                  </a:ext>
                </a:extLst>
              </a:tr>
              <a:tr h="665560">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sng" strike="noStrike" cap="none" normalizeH="0" baseline="0" dirty="0">
                          <a:ln>
                            <a:noFill/>
                          </a:ln>
                          <a:solidFill>
                            <a:srgbClr val="FF5050"/>
                          </a:solidFill>
                          <a:effectLst/>
                          <a:latin typeface="HG丸ｺﾞｼｯｸM-PRO" panose="020F0600000000000000" pitchFamily="50" charset="-128"/>
                          <a:ea typeface="HG丸ｺﾞｼｯｸM-PRO" panose="020F0600000000000000" pitchFamily="50" charset="-128"/>
                        </a:rPr>
                        <a:t>安全に食べられる</a:t>
                      </a:r>
                      <a:r>
                        <a:rPr kumimoji="1" lang="ja-JP" altLang="en-US"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期限</a:t>
                      </a:r>
                      <a:endParaRPr kumimoji="1" lang="en-US" altLang="ja-JP"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を</a:t>
                      </a: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示す年月日</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FF99"/>
                    </a:solidFill>
                  </a:tcPr>
                </a:tc>
                <a:tc gridSpan="2">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sng" strike="noStrike" cap="none" normalizeH="0" baseline="0" dirty="0">
                          <a:ln>
                            <a:noFill/>
                          </a:ln>
                          <a:solidFill>
                            <a:srgbClr val="FF5050"/>
                          </a:solidFill>
                          <a:effectLst/>
                          <a:latin typeface="HG丸ｺﾞｼｯｸM-PRO" panose="020F0600000000000000" pitchFamily="50" charset="-128"/>
                          <a:ea typeface="HG丸ｺﾞｼｯｸM-PRO" panose="020F0600000000000000" pitchFamily="50" charset="-128"/>
                        </a:rPr>
                        <a:t>おいしく食べられる</a:t>
                      </a: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期限を示す年月日</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kumimoji="1" lang="ja-JP" altLang="en-US"/>
                    </a:p>
                  </a:txBody>
                  <a:tcPr/>
                </a:tc>
                <a:extLst>
                  <a:ext uri="{0D108BD9-81ED-4DB2-BD59-A6C34878D82A}">
                    <a16:rowId xmlns:a16="http://schemas.microsoft.com/office/drawing/2014/main" val="10001"/>
                  </a:ext>
                </a:extLst>
              </a:tr>
              <a:tr h="1184672">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製造日を含めて約５日以内で品質が急速に劣化する食品に表示</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賞味期限が３ヶ月を超えない場合の期限の表示は</a:t>
                      </a:r>
                      <a:r>
                        <a:rPr kumimoji="1" lang="ja-JP" altLang="en-US" sz="1400" b="1" i="0" u="sng" strike="noStrike" cap="none" normalizeH="0" baseline="0" dirty="0">
                          <a:ln>
                            <a:noFill/>
                          </a:ln>
                          <a:solidFill>
                            <a:srgbClr val="006600"/>
                          </a:solidFill>
                          <a:effectLst/>
                          <a:latin typeface="HG丸ｺﾞｼｯｸM-PRO" panose="020F0600000000000000" pitchFamily="50" charset="-128"/>
                          <a:ea typeface="HG丸ｺﾞｼｯｸM-PRO" panose="020F0600000000000000" pitchFamily="50" charset="-128"/>
                        </a:rPr>
                        <a:t>年月日</a:t>
                      </a:r>
                      <a:r>
                        <a:rPr kumimoji="1" lang="ja-JP" altLang="en-US" sz="14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まで</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賞味期限が３ヶ月を超える場合の期限の表示は</a:t>
                      </a:r>
                      <a:r>
                        <a:rPr kumimoji="1" lang="ja-JP" altLang="en-US" sz="1400" b="1" i="0" u="sng" strike="noStrike" cap="none" normalizeH="0" baseline="0" dirty="0">
                          <a:ln>
                            <a:noFill/>
                          </a:ln>
                          <a:solidFill>
                            <a:srgbClr val="006600"/>
                          </a:solidFill>
                          <a:effectLst/>
                          <a:latin typeface="HG丸ｺﾞｼｯｸM-PRO" panose="020F0600000000000000" pitchFamily="50" charset="-128"/>
                          <a:ea typeface="HG丸ｺﾞｼｯｸM-PRO" panose="020F0600000000000000" pitchFamily="50" charset="-128"/>
                        </a:rPr>
                        <a:t>年月</a:t>
                      </a:r>
                      <a:r>
                        <a:rPr kumimoji="1" lang="ja-JP" altLang="en-US" sz="14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までで可</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571500">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弁当、惣菜</a:t>
                      </a:r>
                      <a:r>
                        <a:rPr kumimoji="1" lang="ja-JP" altLang="en-US"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、生菓子</a:t>
                      </a: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等</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ソーセージ、</a:t>
                      </a:r>
                      <a:endParaRPr kumimoji="1" lang="en-US" altLang="ja-JP"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牛乳</a:t>
                      </a: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等</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algn="l">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缶詰、即席</a:t>
                      </a:r>
                      <a:r>
                        <a:rPr kumimoji="1" lang="ja-JP" altLang="en-US" sz="1500" b="1" i="0" u="none" strike="noStrike" cap="none" normalizeH="0" baseline="0" dirty="0" err="1">
                          <a:ln>
                            <a:noFill/>
                          </a:ln>
                          <a:solidFill>
                            <a:srgbClr val="000000"/>
                          </a:solidFill>
                          <a:effectLst/>
                          <a:latin typeface="HG丸ｺﾞｼｯｸM-PRO" panose="020F0600000000000000" pitchFamily="50" charset="-128"/>
                          <a:ea typeface="HG丸ｺﾞｼｯｸM-PRO" panose="020F0600000000000000" pitchFamily="50" charset="-128"/>
                        </a:rPr>
                        <a:t>めん</a:t>
                      </a:r>
                      <a:r>
                        <a:rPr kumimoji="1" lang="ja-JP" altLang="en-US"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等</a:t>
                      </a: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946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消費期限を過ぎたら食べないように！</a:t>
                      </a:r>
                      <a:endParaRPr kumimoji="1" lang="ja-JP" altLang="ja-JP" sz="15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99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賞味期限を過ぎても必ずしもすぐに食べられなくなるわけではない。</a:t>
                      </a:r>
                      <a:endParaRPr kumimoji="1" lang="en-US" altLang="ja-JP" sz="15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68580" marR="68580" marT="34290" marB="3429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pic>
        <p:nvPicPr>
          <p:cNvPr id="286747" name="Picture 27" descr="j00791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609" y="3806924"/>
            <a:ext cx="809625" cy="616744"/>
          </a:xfrm>
          <a:prstGeom prst="rect">
            <a:avLst/>
          </a:prstGeom>
          <a:noFill/>
          <a:extLst>
            <a:ext uri="{909E8E84-426E-40DD-AFC4-6F175D3DCCD1}">
              <a14:hiddenFill xmlns:a14="http://schemas.microsoft.com/office/drawing/2010/main">
                <a:solidFill>
                  <a:srgbClr val="FFFFFF"/>
                </a:solidFill>
              </a14:hiddenFill>
            </a:ext>
          </a:extLst>
        </p:spPr>
      </p:pic>
      <p:pic>
        <p:nvPicPr>
          <p:cNvPr id="286750" name="Picture 30" descr="j03952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734" y="4011874"/>
            <a:ext cx="458391" cy="622697"/>
          </a:xfrm>
          <a:prstGeom prst="rect">
            <a:avLst/>
          </a:prstGeom>
          <a:noFill/>
          <a:extLst>
            <a:ext uri="{909E8E84-426E-40DD-AFC4-6F175D3DCCD1}">
              <a14:hiddenFill xmlns:a14="http://schemas.microsoft.com/office/drawing/2010/main">
                <a:solidFill>
                  <a:srgbClr val="FFFFFF"/>
                </a:solidFill>
              </a14:hiddenFill>
            </a:ext>
          </a:extLst>
        </p:spPr>
      </p:pic>
      <p:pic>
        <p:nvPicPr>
          <p:cNvPr id="286752" name="Picture 32" descr="fd0167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1796" y="3868954"/>
            <a:ext cx="756047" cy="6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81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pic>
        <p:nvPicPr>
          <p:cNvPr id="5" name="図 4"/>
          <p:cNvPicPr>
            <a:picLocks noChangeAspect="1"/>
          </p:cNvPicPr>
          <p:nvPr/>
        </p:nvPicPr>
        <p:blipFill rotWithShape="1">
          <a:blip r:embed="rId3"/>
          <a:srcRect r="526"/>
          <a:stretch/>
        </p:blipFill>
        <p:spPr>
          <a:xfrm>
            <a:off x="1709682" y="863724"/>
            <a:ext cx="5834118" cy="4779522"/>
          </a:xfrm>
          <a:prstGeom prst="rect">
            <a:avLst/>
          </a:prstGeom>
        </p:spPr>
      </p:pic>
    </p:spTree>
    <p:extLst>
      <p:ext uri="{BB962C8B-B14F-4D97-AF65-F5344CB8AC3E}">
        <p14:creationId xmlns:p14="http://schemas.microsoft.com/office/powerpoint/2010/main" val="3853743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pic>
        <p:nvPicPr>
          <p:cNvPr id="5" name="図 4"/>
          <p:cNvPicPr>
            <a:picLocks noChangeAspect="1"/>
          </p:cNvPicPr>
          <p:nvPr/>
        </p:nvPicPr>
        <p:blipFill rotWithShape="1">
          <a:blip r:embed="rId3"/>
          <a:srcRect l="691" r="947"/>
          <a:stretch/>
        </p:blipFill>
        <p:spPr>
          <a:xfrm>
            <a:off x="1692808" y="857250"/>
            <a:ext cx="5849522" cy="4785996"/>
          </a:xfrm>
          <a:prstGeom prst="rect">
            <a:avLst/>
          </a:prstGeom>
        </p:spPr>
      </p:pic>
    </p:spTree>
    <p:extLst>
      <p:ext uri="{BB962C8B-B14F-4D97-AF65-F5344CB8AC3E}">
        <p14:creationId xmlns:p14="http://schemas.microsoft.com/office/powerpoint/2010/main" val="1532821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2418" b="910"/>
          <a:stretch/>
        </p:blipFill>
        <p:spPr>
          <a:xfrm>
            <a:off x="1682688" y="866805"/>
            <a:ext cx="5882986" cy="4776441"/>
          </a:xfrm>
          <a:prstGeom prst="rect">
            <a:avLst/>
          </a:prstGeom>
        </p:spPr>
      </p:pic>
      <p:sp>
        <p:nvSpPr>
          <p:cNvPr id="5" name="テキスト ボックス 4"/>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spTree>
    <p:extLst>
      <p:ext uri="{BB962C8B-B14F-4D97-AF65-F5344CB8AC3E}">
        <p14:creationId xmlns:p14="http://schemas.microsoft.com/office/powerpoint/2010/main" val="751602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pic>
        <p:nvPicPr>
          <p:cNvPr id="5" name="図 4"/>
          <p:cNvPicPr>
            <a:picLocks noChangeAspect="1"/>
          </p:cNvPicPr>
          <p:nvPr/>
        </p:nvPicPr>
        <p:blipFill rotWithShape="1">
          <a:blip r:embed="rId3"/>
          <a:srcRect r="773"/>
          <a:stretch/>
        </p:blipFill>
        <p:spPr>
          <a:xfrm>
            <a:off x="1655677" y="863848"/>
            <a:ext cx="5875424" cy="4779398"/>
          </a:xfrm>
          <a:prstGeom prst="rect">
            <a:avLst/>
          </a:prstGeom>
        </p:spPr>
      </p:pic>
    </p:spTree>
    <p:extLst>
      <p:ext uri="{BB962C8B-B14F-4D97-AF65-F5344CB8AC3E}">
        <p14:creationId xmlns:p14="http://schemas.microsoft.com/office/powerpoint/2010/main" val="1221463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7338" y="2866142"/>
            <a:ext cx="5660089" cy="600164"/>
          </a:xfrm>
          <a:prstGeom prst="rect">
            <a:avLst/>
          </a:prstGeom>
          <a:noFill/>
        </p:spPr>
        <p:txBody>
          <a:bodyPr wrap="square" rtlCol="0">
            <a:spAutoFit/>
          </a:bodyPr>
          <a:lstStyle/>
          <a:p>
            <a:pPr algn="ctr"/>
            <a:r>
              <a:rPr lang="ja-JP" altLang="en-US" sz="3300" b="1" dirty="0">
                <a:latin typeface="HG丸ｺﾞｼｯｸM-PRO" panose="020F0600000000000000" pitchFamily="50" charset="-128"/>
                <a:ea typeface="HG丸ｺﾞｼｯｸM-PRO" panose="020F0600000000000000" pitchFamily="50" charset="-128"/>
              </a:rPr>
              <a:t>１．</a:t>
            </a:r>
            <a:r>
              <a:rPr lang="ja-JP" altLang="en-US" sz="3300" b="1" dirty="0" smtClean="0">
                <a:latin typeface="HG丸ｺﾞｼｯｸM-PRO" panose="020F0600000000000000" pitchFamily="50" charset="-128"/>
                <a:ea typeface="HG丸ｺﾞｼｯｸM-PRO" panose="020F0600000000000000" pitchFamily="50" charset="-128"/>
              </a:rPr>
              <a:t>食中毒とは</a:t>
            </a:r>
            <a:endParaRPr lang="ja-JP" altLang="en-US" sz="33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2898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5977" y="5751259"/>
            <a:ext cx="4031873" cy="276999"/>
          </a:xfrm>
          <a:prstGeom prst="rect">
            <a:avLst/>
          </a:prstGeom>
          <a:noFill/>
        </p:spPr>
        <p:txBody>
          <a:bodyPr wrap="none" rtlCol="0">
            <a:spAutoFit/>
          </a:bodyPr>
          <a:lstStyle/>
          <a:p>
            <a:r>
              <a:rPr lang="ja-JP" altLang="en-US" sz="1200" dirty="0"/>
              <a:t>厚生労働省　家庭でできる食中毒予防の６つのポイント</a:t>
            </a:r>
          </a:p>
        </p:txBody>
      </p:sp>
      <p:pic>
        <p:nvPicPr>
          <p:cNvPr id="5" name="図 4"/>
          <p:cNvPicPr>
            <a:picLocks noChangeAspect="1"/>
          </p:cNvPicPr>
          <p:nvPr/>
        </p:nvPicPr>
        <p:blipFill>
          <a:blip r:embed="rId3"/>
          <a:stretch>
            <a:fillRect/>
          </a:stretch>
        </p:blipFill>
        <p:spPr>
          <a:xfrm>
            <a:off x="1655676" y="863849"/>
            <a:ext cx="5815710" cy="4725392"/>
          </a:xfrm>
          <a:prstGeom prst="rect">
            <a:avLst/>
          </a:prstGeom>
        </p:spPr>
      </p:pic>
    </p:spTree>
    <p:extLst>
      <p:ext uri="{BB962C8B-B14F-4D97-AF65-F5344CB8AC3E}">
        <p14:creationId xmlns:p14="http://schemas.microsoft.com/office/powerpoint/2010/main" val="420770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10085" y="3059261"/>
            <a:ext cx="4772025" cy="1046559"/>
          </a:xfrm>
        </p:spPr>
        <p:txBody>
          <a:bodyPr>
            <a:normAutofit/>
          </a:bodyPr>
          <a:lstStyle/>
          <a:p>
            <a:pPr marL="0" indent="0">
              <a:buNone/>
            </a:pPr>
            <a:r>
              <a:rPr lang="ja-JP" altLang="en-US" sz="6600" dirty="0"/>
              <a:t>手洗い実習</a:t>
            </a:r>
          </a:p>
        </p:txBody>
      </p:sp>
    </p:spTree>
    <p:extLst>
      <p:ext uri="{BB962C8B-B14F-4D97-AF65-F5344CB8AC3E}">
        <p14:creationId xmlns:p14="http://schemas.microsoft.com/office/powerpoint/2010/main" val="1795412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482278" y="840317"/>
            <a:ext cx="3807487" cy="5309435"/>
          </a:xfrm>
          <a:prstGeom prst="rect">
            <a:avLst/>
          </a:prstGeom>
        </p:spPr>
      </p:pic>
    </p:spTree>
    <p:extLst>
      <p:ext uri="{BB962C8B-B14F-4D97-AF65-F5344CB8AC3E}">
        <p14:creationId xmlns:p14="http://schemas.microsoft.com/office/powerpoint/2010/main" val="2535501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2" descr="手洗いのイラスト"/>
          <p:cNvPicPr>
            <a:picLocks noChangeAspect="1" noChangeArrowheads="1"/>
          </p:cNvPicPr>
          <p:nvPr/>
        </p:nvPicPr>
        <p:blipFill>
          <a:blip r:embed="rId3" cstate="print"/>
          <a:srcRect/>
          <a:stretch>
            <a:fillRect/>
          </a:stretch>
        </p:blipFill>
        <p:spPr bwMode="auto">
          <a:xfrm>
            <a:off x="6082237" y="3595354"/>
            <a:ext cx="2369432" cy="2119659"/>
          </a:xfrm>
          <a:prstGeom prst="rect">
            <a:avLst/>
          </a:prstGeom>
          <a:noFill/>
          <a:ln w="9525">
            <a:noFill/>
            <a:miter lim="800000"/>
            <a:headEnd/>
            <a:tailEnd/>
          </a:ln>
        </p:spPr>
      </p:pic>
      <p:sp>
        <p:nvSpPr>
          <p:cNvPr id="3" name="タイトル 2"/>
          <p:cNvSpPr>
            <a:spLocks noGrp="1"/>
          </p:cNvSpPr>
          <p:nvPr>
            <p:ph type="title"/>
          </p:nvPr>
        </p:nvSpPr>
        <p:spPr>
          <a:xfrm>
            <a:off x="628650" y="1108713"/>
            <a:ext cx="7886700" cy="495299"/>
          </a:xfrm>
        </p:spPr>
        <p:txBody>
          <a:bodyPr>
            <a:no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手洗いの留意点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 2"/>
          <p:cNvSpPr>
            <a:spLocks noGrp="1"/>
          </p:cNvSpPr>
          <p:nvPr>
            <p:ph idx="1"/>
          </p:nvPr>
        </p:nvSpPr>
        <p:spPr>
          <a:xfrm>
            <a:off x="1642757" y="2196354"/>
            <a:ext cx="5994797" cy="3725465"/>
          </a:xfrm>
          <a:ln w="19050"/>
        </p:spPr>
        <p:txBody>
          <a:bodyPr>
            <a:noAutofit/>
          </a:bodyPr>
          <a:lstStyle/>
          <a:p>
            <a:pPr marL="13716" indent="0">
              <a:buNone/>
              <a:defRPr/>
            </a:pPr>
            <a:r>
              <a:rPr lang="ja-JP" altLang="en-US" b="1" dirty="0" smtClean="0">
                <a:latin typeface="HG丸ｺﾞｼｯｸM-PRO" pitchFamily="50" charset="-128"/>
                <a:ea typeface="HG丸ｺﾞｼｯｸM-PRO" pitchFamily="50" charset="-128"/>
              </a:rPr>
              <a:t>★</a:t>
            </a:r>
            <a:r>
              <a:rPr lang="ja-JP" altLang="ja-JP" dirty="0" smtClean="0">
                <a:latin typeface="HG丸ｺﾞｼｯｸM-PRO" pitchFamily="50" charset="-128"/>
                <a:ea typeface="HG丸ｺﾞｼｯｸM-PRO" pitchFamily="50" charset="-128"/>
              </a:rPr>
              <a:t>指輪</a:t>
            </a:r>
            <a:r>
              <a:rPr lang="ja-JP" altLang="ja-JP" dirty="0">
                <a:latin typeface="HG丸ｺﾞｼｯｸM-PRO" pitchFamily="50" charset="-128"/>
                <a:ea typeface="HG丸ｺﾞｼｯｸM-PRO" pitchFamily="50" charset="-128"/>
              </a:rPr>
              <a:t>・時計</a:t>
            </a:r>
            <a:r>
              <a:rPr lang="ja-JP" altLang="en-US" dirty="0">
                <a:latin typeface="HG丸ｺﾞｼｯｸM-PRO" pitchFamily="50" charset="-128"/>
                <a:ea typeface="HG丸ｺﾞｼｯｸM-PRO" pitchFamily="50" charset="-128"/>
              </a:rPr>
              <a:t>を</a:t>
            </a:r>
            <a:r>
              <a:rPr lang="ja-JP" altLang="ja-JP" dirty="0" smtClean="0">
                <a:latin typeface="HG丸ｺﾞｼｯｸM-PRO" pitchFamily="50" charset="-128"/>
                <a:ea typeface="HG丸ｺﾞｼｯｸM-PRO" pitchFamily="50" charset="-128"/>
              </a:rPr>
              <a:t>はずす</a:t>
            </a:r>
            <a:endParaRPr lang="en-US" altLang="ja-JP" dirty="0">
              <a:latin typeface="HG丸ｺﾞｼｯｸM-PRO" pitchFamily="50" charset="-128"/>
              <a:ea typeface="HG丸ｺﾞｼｯｸM-PRO" pitchFamily="50" charset="-128"/>
            </a:endParaRPr>
          </a:p>
          <a:p>
            <a:pPr marL="27432" indent="0">
              <a:buNone/>
              <a:defRPr/>
            </a:pPr>
            <a:r>
              <a:rPr lang="ja-JP" altLang="en-US" dirty="0" smtClean="0">
                <a:latin typeface="HG丸ｺﾞｼｯｸM-PRO" pitchFamily="50" charset="-128"/>
                <a:ea typeface="HG丸ｺﾞｼｯｸM-PRO" pitchFamily="50" charset="-128"/>
              </a:rPr>
              <a:t>★</a:t>
            </a:r>
            <a:r>
              <a:rPr lang="ja-JP" altLang="ja-JP" dirty="0" smtClean="0">
                <a:latin typeface="HG丸ｺﾞｼｯｸM-PRO" pitchFamily="50" charset="-128"/>
                <a:ea typeface="HG丸ｺﾞｼｯｸM-PRO" pitchFamily="50" charset="-128"/>
              </a:rPr>
              <a:t>落ちにくい</a:t>
            </a:r>
            <a:r>
              <a:rPr lang="ja-JP" altLang="ja-JP" dirty="0">
                <a:latin typeface="HG丸ｺﾞｼｯｸM-PRO" pitchFamily="50" charset="-128"/>
                <a:ea typeface="HG丸ｺﾞｼｯｸM-PRO" pitchFamily="50" charset="-128"/>
              </a:rPr>
              <a:t>ところは</a:t>
            </a:r>
            <a:r>
              <a:rPr lang="ja-JP" altLang="en-US" dirty="0">
                <a:latin typeface="HG丸ｺﾞｼｯｸM-PRO" pitchFamily="50" charset="-128"/>
                <a:ea typeface="HG丸ｺﾞｼｯｸM-PRO" pitchFamily="50" charset="-128"/>
              </a:rPr>
              <a:t>シワ</a:t>
            </a:r>
            <a:r>
              <a:rPr lang="ja-JP" altLang="ja-JP" dirty="0">
                <a:latin typeface="HG丸ｺﾞｼｯｸM-PRO" pitchFamily="50" charset="-128"/>
                <a:ea typeface="HG丸ｺﾞｼｯｸM-PRO" pitchFamily="50" charset="-128"/>
              </a:rPr>
              <a:t>と</a:t>
            </a:r>
            <a:r>
              <a:rPr lang="ja-JP" altLang="ja-JP" dirty="0" smtClean="0">
                <a:latin typeface="HG丸ｺﾞｼｯｸM-PRO" pitchFamily="50" charset="-128"/>
                <a:ea typeface="HG丸ｺﾞｼｯｸM-PRO" pitchFamily="50" charset="-128"/>
              </a:rPr>
              <a:t>段差</a:t>
            </a:r>
            <a:endParaRPr lang="en-US" altLang="ja-JP" dirty="0" smtClean="0">
              <a:latin typeface="HG丸ｺﾞｼｯｸM-PRO" pitchFamily="50" charset="-128"/>
              <a:ea typeface="HG丸ｺﾞｼｯｸM-PRO" pitchFamily="50" charset="-128"/>
            </a:endParaRPr>
          </a:p>
          <a:p>
            <a:pPr marL="27432" indent="0">
              <a:buNone/>
              <a:defRPr/>
            </a:pPr>
            <a:r>
              <a:rPr lang="ja-JP" altLang="en-US" dirty="0" smtClean="0">
                <a:latin typeface="HG丸ｺﾞｼｯｸM-PRO" pitchFamily="50" charset="-128"/>
                <a:ea typeface="HG丸ｺﾞｼｯｸM-PRO" pitchFamily="50" charset="-128"/>
              </a:rPr>
              <a:t>　→特に</a:t>
            </a:r>
            <a:r>
              <a:rPr lang="ja-JP" altLang="en-US" dirty="0" smtClean="0">
                <a:ln w="0"/>
                <a:solidFill>
                  <a:srgbClr val="FF0000"/>
                </a:solidFill>
                <a:latin typeface="HG丸ｺﾞｼｯｸM-PRO" pitchFamily="50" charset="-128"/>
                <a:ea typeface="HG丸ｺﾞｼｯｸM-PRO" pitchFamily="50" charset="-128"/>
              </a:rPr>
              <a:t>親指の付根、指先、</a:t>
            </a:r>
            <a:r>
              <a:rPr lang="ja-JP" altLang="en-US" dirty="0">
                <a:ln w="0"/>
                <a:solidFill>
                  <a:srgbClr val="FF0000"/>
                </a:solidFill>
                <a:latin typeface="HG丸ｺﾞｼｯｸM-PRO" pitchFamily="50" charset="-128"/>
                <a:ea typeface="HG丸ｺﾞｼｯｸM-PRO" pitchFamily="50" charset="-128"/>
              </a:rPr>
              <a:t>手首</a:t>
            </a:r>
            <a:endParaRPr lang="en-US" altLang="ja-JP" dirty="0" smtClean="0">
              <a:ln w="0"/>
              <a:solidFill>
                <a:srgbClr val="FF0000"/>
              </a:solidFill>
              <a:latin typeface="HG丸ｺﾞｼｯｸM-PRO" pitchFamily="50" charset="-128"/>
              <a:ea typeface="HG丸ｺﾞｼｯｸM-PRO" pitchFamily="50" charset="-128"/>
            </a:endParaRPr>
          </a:p>
          <a:p>
            <a:pPr marL="13716" indent="0">
              <a:buNone/>
              <a:defRPr/>
            </a:pPr>
            <a:r>
              <a:rPr lang="ja-JP" altLang="en-US" dirty="0" smtClean="0">
                <a:latin typeface="HG丸ｺﾞｼｯｸM-PRO" pitchFamily="50" charset="-128"/>
                <a:ea typeface="HG丸ｺﾞｼｯｸM-PRO" pitchFamily="50" charset="-128"/>
              </a:rPr>
              <a:t>★石鹸</a:t>
            </a:r>
            <a:r>
              <a:rPr lang="ja-JP" altLang="ja-JP" dirty="0" smtClean="0">
                <a:latin typeface="HG丸ｺﾞｼｯｸM-PRO" pitchFamily="50" charset="-128"/>
                <a:ea typeface="HG丸ｺﾞｼｯｸM-PRO" pitchFamily="50" charset="-128"/>
              </a:rPr>
              <a:t>は</a:t>
            </a:r>
            <a:r>
              <a:rPr lang="ja-JP" altLang="en-US" dirty="0" smtClean="0">
                <a:solidFill>
                  <a:srgbClr val="FF0000"/>
                </a:solidFill>
                <a:latin typeface="HG丸ｺﾞｼｯｸM-PRO" pitchFamily="50" charset="-128"/>
                <a:ea typeface="HG丸ｺﾞｼｯｸM-PRO" pitchFamily="50" charset="-128"/>
              </a:rPr>
              <a:t>よく泡立てて</a:t>
            </a:r>
            <a:endParaRPr lang="en-US" altLang="ja-JP" dirty="0" smtClean="0">
              <a:solidFill>
                <a:srgbClr val="FF0000"/>
              </a:solidFill>
              <a:latin typeface="HG丸ｺﾞｼｯｸM-PRO" pitchFamily="50" charset="-128"/>
              <a:ea typeface="HG丸ｺﾞｼｯｸM-PRO" pitchFamily="50" charset="-128"/>
            </a:endParaRPr>
          </a:p>
          <a:p>
            <a:pPr marL="13716" indent="0">
              <a:buNone/>
              <a:defRPr/>
            </a:pPr>
            <a:r>
              <a:rPr lang="ja-JP" altLang="en-US" dirty="0" smtClean="0">
                <a:latin typeface="HG丸ｺﾞｼｯｸM-PRO" pitchFamily="50" charset="-128"/>
                <a:ea typeface="HG丸ｺﾞｼｯｸM-PRO" pitchFamily="50" charset="-128"/>
              </a:rPr>
              <a:t>★</a:t>
            </a:r>
            <a:r>
              <a:rPr lang="en-US" altLang="ja-JP" dirty="0" smtClean="0">
                <a:ln w="0"/>
                <a:solidFill>
                  <a:srgbClr val="FF0000"/>
                </a:solidFill>
                <a:latin typeface="HG丸ｺﾞｼｯｸM-PRO" pitchFamily="50" charset="-128"/>
                <a:ea typeface="HG丸ｺﾞｼｯｸM-PRO" pitchFamily="50" charset="-128"/>
              </a:rPr>
              <a:t>2</a:t>
            </a:r>
            <a:r>
              <a:rPr lang="ja-JP" altLang="en-US" dirty="0" smtClean="0">
                <a:ln w="0"/>
                <a:solidFill>
                  <a:srgbClr val="FF0000"/>
                </a:solidFill>
                <a:latin typeface="HG丸ｺﾞｼｯｸM-PRO" pitchFamily="50" charset="-128"/>
                <a:ea typeface="HG丸ｺﾞｼｯｸM-PRO" pitchFamily="50" charset="-128"/>
              </a:rPr>
              <a:t>度洗い</a:t>
            </a:r>
            <a:r>
              <a:rPr lang="ja-JP" altLang="en-US" dirty="0" smtClean="0">
                <a:latin typeface="HG丸ｺﾞｼｯｸM-PRO" pitchFamily="50" charset="-128"/>
                <a:ea typeface="HG丸ｺﾞｼｯｸM-PRO" pitchFamily="50" charset="-128"/>
              </a:rPr>
              <a:t>は、より効果的！</a:t>
            </a:r>
            <a:endParaRPr lang="ja-JP" altLang="ja-JP" dirty="0">
              <a:latin typeface="HG丸ｺﾞｼｯｸM-PRO" pitchFamily="50" charset="-128"/>
              <a:ea typeface="HG丸ｺﾞｼｯｸM-PRO" pitchFamily="50" charset="-128"/>
            </a:endParaRPr>
          </a:p>
          <a:p>
            <a:pPr marL="13716" indent="0">
              <a:buNone/>
              <a:defRPr/>
            </a:pPr>
            <a:r>
              <a:rPr lang="ja-JP" altLang="en-US" dirty="0" smtClean="0">
                <a:latin typeface="HG丸ｺﾞｼｯｸM-PRO" pitchFamily="50" charset="-128"/>
                <a:ea typeface="HG丸ｺﾞｼｯｸM-PRO" pitchFamily="50" charset="-128"/>
              </a:rPr>
              <a:t>★</a:t>
            </a:r>
            <a:r>
              <a:rPr lang="ja-JP" altLang="ja-JP" dirty="0" smtClean="0">
                <a:ln w="0"/>
                <a:solidFill>
                  <a:srgbClr val="FF0000"/>
                </a:solidFill>
                <a:latin typeface="HG丸ｺﾞｼｯｸM-PRO" panose="020F0600000000000000" pitchFamily="50" charset="-128"/>
                <a:ea typeface="HG丸ｺﾞｼｯｸM-PRO" panose="020F0600000000000000" pitchFamily="50" charset="-128"/>
              </a:rPr>
              <a:t>ペーパータオル</a:t>
            </a:r>
            <a:r>
              <a:rPr lang="ja-JP" altLang="ja-JP" dirty="0">
                <a:latin typeface="HG丸ｺﾞｼｯｸM-PRO" pitchFamily="50" charset="-128"/>
                <a:ea typeface="HG丸ｺﾞｼｯｸM-PRO" pitchFamily="50" charset="-128"/>
              </a:rPr>
              <a:t>で十分</a:t>
            </a:r>
            <a:r>
              <a:rPr lang="ja-JP" altLang="ja-JP" dirty="0" smtClean="0">
                <a:latin typeface="HG丸ｺﾞｼｯｸM-PRO" pitchFamily="50" charset="-128"/>
                <a:ea typeface="HG丸ｺﾞｼｯｸM-PRO" pitchFamily="50" charset="-128"/>
              </a:rPr>
              <a:t>拭き取る</a:t>
            </a:r>
            <a:endParaRPr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0332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20103" y="1261045"/>
            <a:ext cx="7509510" cy="3134640"/>
          </a:xfrm>
        </p:spPr>
        <p:txBody>
          <a:bodyPr>
            <a:normAutofit/>
          </a:bodyPr>
          <a:lstStyle/>
          <a:p>
            <a:pPr algn="l"/>
            <a:r>
              <a:rPr lang="ja-JP" altLang="en-US" dirty="0">
                <a:latin typeface="HG丸ｺﾞｼｯｸM-PRO" panose="020F0600000000000000" pitchFamily="50" charset="-128"/>
                <a:ea typeface="HG丸ｺﾞｼｯｸM-PRO" panose="020F0600000000000000" pitchFamily="50" charset="-128"/>
              </a:rPr>
              <a:t>　食中毒は、ウイルスや、細菌、化学物質に汚染された食品や飲料水、またはフグの肝、毒キノコなどを食べることによって発生します。</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　主な症状として、下痢、嘔吐、腹痛といった胃腸炎症状などです。</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380" y="4127864"/>
            <a:ext cx="2431372" cy="2110154"/>
          </a:xfrm>
          <a:prstGeom prst="rect">
            <a:avLst/>
          </a:prstGeom>
        </p:spPr>
      </p:pic>
    </p:spTree>
    <p:extLst>
      <p:ext uri="{BB962C8B-B14F-4D97-AF65-F5344CB8AC3E}">
        <p14:creationId xmlns:p14="http://schemas.microsoft.com/office/powerpoint/2010/main" val="60472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1893" y="818539"/>
            <a:ext cx="5886450" cy="790046"/>
          </a:xfrm>
        </p:spPr>
        <p:txBody>
          <a:bodyPr/>
          <a:lstStyle/>
          <a:p>
            <a:pPr eaLnBrk="1" hangingPunct="1">
              <a:defRPr/>
            </a:pPr>
            <a:r>
              <a:rPr lang="ja-JP" altLang="en-US" sz="1875" dirty="0"/>
              <a:t>病因物質</a:t>
            </a:r>
            <a:r>
              <a:rPr lang="ja-JP" altLang="en-US" sz="1875" dirty="0" smtClean="0"/>
              <a:t>別の</a:t>
            </a:r>
            <a:r>
              <a:rPr lang="ja-JP" altLang="en-US" sz="2400" dirty="0" smtClean="0"/>
              <a:t>食中毒</a:t>
            </a:r>
            <a:r>
              <a:rPr lang="ja-JP" altLang="en-US" sz="2400" dirty="0"/>
              <a:t>発生状況 </a:t>
            </a:r>
            <a:r>
              <a:rPr lang="ja-JP" altLang="en-US" sz="1875" dirty="0"/>
              <a:t>（令和</a:t>
            </a:r>
            <a:r>
              <a:rPr lang="ja-JP" altLang="en-US" sz="1875" dirty="0" smtClean="0"/>
              <a:t>５年全国）</a:t>
            </a:r>
            <a:endParaRPr lang="ja-JP" altLang="en-US" sz="1875" dirty="0"/>
          </a:p>
        </p:txBody>
      </p:sp>
      <p:graphicFrame>
        <p:nvGraphicFramePr>
          <p:cNvPr id="176228" name="Group 100"/>
          <p:cNvGraphicFramePr>
            <a:graphicFrameLocks noGrp="1"/>
          </p:cNvGraphicFramePr>
          <p:nvPr>
            <p:ph type="tbl" idx="1"/>
            <p:extLst>
              <p:ext uri="{D42A27DB-BD31-4B8C-83A1-F6EECF244321}">
                <p14:modId xmlns:p14="http://schemas.microsoft.com/office/powerpoint/2010/main" val="3058257242"/>
              </p:ext>
            </p:extLst>
          </p:nvPr>
        </p:nvGraphicFramePr>
        <p:xfrm>
          <a:off x="1685108" y="1765341"/>
          <a:ext cx="5641197" cy="3943126"/>
        </p:xfrm>
        <a:graphic>
          <a:graphicData uri="http://schemas.openxmlformats.org/drawingml/2006/table">
            <a:tbl>
              <a:tblPr/>
              <a:tblGrid>
                <a:gridCol w="387141">
                  <a:extLst>
                    <a:ext uri="{9D8B030D-6E8A-4147-A177-3AD203B41FA5}">
                      <a16:colId xmlns:a16="http://schemas.microsoft.com/office/drawing/2014/main" val="20000"/>
                    </a:ext>
                  </a:extLst>
                </a:gridCol>
                <a:gridCol w="2986516">
                  <a:extLst>
                    <a:ext uri="{9D8B030D-6E8A-4147-A177-3AD203B41FA5}">
                      <a16:colId xmlns:a16="http://schemas.microsoft.com/office/drawing/2014/main" val="20001"/>
                    </a:ext>
                  </a:extLst>
                </a:gridCol>
                <a:gridCol w="1050811">
                  <a:extLst>
                    <a:ext uri="{9D8B030D-6E8A-4147-A177-3AD203B41FA5}">
                      <a16:colId xmlns:a16="http://schemas.microsoft.com/office/drawing/2014/main" val="20002"/>
                    </a:ext>
                  </a:extLst>
                </a:gridCol>
                <a:gridCol w="1216729">
                  <a:extLst>
                    <a:ext uri="{9D8B030D-6E8A-4147-A177-3AD203B41FA5}">
                      <a16:colId xmlns:a16="http://schemas.microsoft.com/office/drawing/2014/main" val="20003"/>
                    </a:ext>
                  </a:extLst>
                </a:gridCol>
              </a:tblGrid>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病因物質</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発生件数</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患者数</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アニサキス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４３２</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４４１</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33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mn-ea"/>
                        </a:rPr>
                        <a:t>カンピロバクター・ジェジュニ</a:t>
                      </a:r>
                      <a:r>
                        <a:rPr kumimoji="1" lang="en-US" altLang="ja-JP" sz="1500" b="0" i="0" u="none" strike="noStrike" cap="none" normalizeH="0" baseline="0" dirty="0" smtClean="0">
                          <a:ln>
                            <a:noFill/>
                          </a:ln>
                          <a:solidFill>
                            <a:schemeClr val="tx1"/>
                          </a:solidFill>
                          <a:effectLst/>
                          <a:latin typeface="Times New Roman" pitchFamily="18" charset="0"/>
                          <a:ea typeface="+mn-ea"/>
                        </a:rPr>
                        <a:t>/</a:t>
                      </a:r>
                      <a:r>
                        <a:rPr kumimoji="1" lang="ja-JP" altLang="en-US" sz="1500" b="0" i="0" u="none" strike="noStrike" cap="none" normalizeH="0" baseline="0" dirty="0" smtClean="0">
                          <a:ln>
                            <a:noFill/>
                          </a:ln>
                          <a:solidFill>
                            <a:schemeClr val="tx1"/>
                          </a:solidFill>
                          <a:effectLst/>
                          <a:latin typeface="Times New Roman" pitchFamily="18" charset="0"/>
                          <a:ea typeface="+mn-ea"/>
                        </a:rPr>
                        <a:t>コリ</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２１１</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２，０８９</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３</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ノロウイルス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１６３</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５，５０２</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植物性自然毒</a:t>
                      </a:r>
                      <a:endParaRPr kumimoji="1" lang="ja-JP" altLang="en-US" sz="1500" b="0" i="0" u="none" strike="noStrike" kern="1200" cap="none" normalizeH="0" baseline="0" dirty="0" smtClean="0">
                        <a:ln>
                          <a:noFill/>
                        </a:ln>
                        <a:solidFill>
                          <a:schemeClr val="tx1"/>
                        </a:solidFill>
                        <a:effectLst/>
                        <a:latin typeface="+mj-ea"/>
                        <a:ea typeface="+mn-ea"/>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４４</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１１４</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５</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ウエルシュ菌</a:t>
                      </a:r>
                      <a:endParaRPr kumimoji="1" lang="ja-JP" altLang="en-US" sz="1500" b="0" i="0" u="none" strike="noStrike" kern="1200" cap="none" normalizeH="0" baseline="0" dirty="0" smtClean="0">
                        <a:ln>
                          <a:noFill/>
                        </a:ln>
                        <a:solidFill>
                          <a:schemeClr val="tx1"/>
                        </a:solidFill>
                        <a:effectLst/>
                        <a:latin typeface="+mj-ea"/>
                        <a:ea typeface="+mn-ea"/>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２８</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１，０９７</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６</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サルモネラ属菌</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２５</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６５５</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７</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クドア</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２２</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２４６</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８</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ぶどう球菌</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２０</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２５８</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９</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腸管出血性大腸菌（ＶＴ産生）</a:t>
                      </a: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１９</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２６５</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879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合計</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１，０２１</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１１，８０３</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5264331" y="5793377"/>
            <a:ext cx="2184601" cy="307777"/>
          </a:xfrm>
          <a:prstGeom prst="rect">
            <a:avLst/>
          </a:prstGeom>
          <a:noFill/>
        </p:spPr>
        <p:txBody>
          <a:bodyPr wrap="square" rtlCol="0">
            <a:spAutoFit/>
          </a:bodyPr>
          <a:lstStyle/>
          <a:p>
            <a:r>
              <a:rPr lang="en-US" altLang="ja-JP" sz="1400" dirty="0"/>
              <a:t>※</a:t>
            </a:r>
            <a:r>
              <a:rPr lang="ja-JP" altLang="en-US" sz="1400" dirty="0"/>
              <a:t>発生件数上位のみ抜粋</a:t>
            </a:r>
            <a:endParaRPr kumimoji="1" lang="ja-JP" altLang="en-US" sz="1400" dirty="0"/>
          </a:p>
        </p:txBody>
      </p:sp>
    </p:spTree>
    <p:extLst>
      <p:ext uri="{BB962C8B-B14F-4D97-AF65-F5344CB8AC3E}">
        <p14:creationId xmlns:p14="http://schemas.microsoft.com/office/powerpoint/2010/main" val="941469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228" name="Group 100"/>
          <p:cNvGraphicFramePr>
            <a:graphicFrameLocks noGrp="1"/>
          </p:cNvGraphicFramePr>
          <p:nvPr>
            <p:ph type="tbl" idx="1"/>
            <p:extLst>
              <p:ext uri="{D42A27DB-BD31-4B8C-83A1-F6EECF244321}">
                <p14:modId xmlns:p14="http://schemas.microsoft.com/office/powerpoint/2010/main" val="405542948"/>
              </p:ext>
            </p:extLst>
          </p:nvPr>
        </p:nvGraphicFramePr>
        <p:xfrm>
          <a:off x="1374586" y="1781976"/>
          <a:ext cx="6353123" cy="3516890"/>
        </p:xfrm>
        <a:graphic>
          <a:graphicData uri="http://schemas.openxmlformats.org/drawingml/2006/table">
            <a:tbl>
              <a:tblPr/>
              <a:tblGrid>
                <a:gridCol w="435998">
                  <a:extLst>
                    <a:ext uri="{9D8B030D-6E8A-4147-A177-3AD203B41FA5}">
                      <a16:colId xmlns:a16="http://schemas.microsoft.com/office/drawing/2014/main" val="20000"/>
                    </a:ext>
                  </a:extLst>
                </a:gridCol>
                <a:gridCol w="3363418">
                  <a:extLst>
                    <a:ext uri="{9D8B030D-6E8A-4147-A177-3AD203B41FA5}">
                      <a16:colId xmlns:a16="http://schemas.microsoft.com/office/drawing/2014/main" val="20001"/>
                    </a:ext>
                  </a:extLst>
                </a:gridCol>
                <a:gridCol w="1183425">
                  <a:extLst>
                    <a:ext uri="{9D8B030D-6E8A-4147-A177-3AD203B41FA5}">
                      <a16:colId xmlns:a16="http://schemas.microsoft.com/office/drawing/2014/main" val="20002"/>
                    </a:ext>
                  </a:extLst>
                </a:gridCol>
                <a:gridCol w="1370282">
                  <a:extLst>
                    <a:ext uri="{9D8B030D-6E8A-4147-A177-3AD203B41FA5}">
                      <a16:colId xmlns:a16="http://schemas.microsoft.com/office/drawing/2014/main" val="20003"/>
                    </a:ext>
                  </a:extLst>
                </a:gridCol>
              </a:tblGrid>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病因物質</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発生件数</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患者数</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アニサキス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３９</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４０</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5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カンピロバクター・ジェジュニ</a:t>
                      </a:r>
                      <a:r>
                        <a:rPr kumimoji="1" lang="en-US" altLang="ja-JP" sz="1500" b="0" i="0" u="none" strike="noStrike" cap="none" normalizeH="0" baseline="0" dirty="0" smtClean="0">
                          <a:ln>
                            <a:noFill/>
                          </a:ln>
                          <a:solidFill>
                            <a:schemeClr val="tx1"/>
                          </a:solidFill>
                          <a:effectLst/>
                          <a:latin typeface="Times New Roman" pitchFamily="18" charset="0"/>
                          <a:ea typeface="+mn-ea"/>
                        </a:rPr>
                        <a:t>/</a:t>
                      </a:r>
                      <a:r>
                        <a:rPr kumimoji="1" lang="ja-JP" altLang="en-US" sz="1500" b="0" i="0" u="none" strike="noStrike" cap="none" normalizeH="0" baseline="0" dirty="0" smtClean="0">
                          <a:ln>
                            <a:noFill/>
                          </a:ln>
                          <a:solidFill>
                            <a:schemeClr val="tx1"/>
                          </a:solidFill>
                          <a:effectLst/>
                          <a:latin typeface="Times New Roman" pitchFamily="18" charset="0"/>
                          <a:ea typeface="+mn-ea"/>
                        </a:rPr>
                        <a:t>コリ</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２０</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６９</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３</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ノロウイルス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８</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１７３</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ウエルシュ菌</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５</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４２２</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５</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mn-ea"/>
                        </a:rPr>
                        <a:t>植物性自然毒</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３</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１０</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1" lang="ja-JP" altLang="en-US" sz="1500" b="0" i="0" u="none" strike="noStrike" cap="none" normalizeH="0" baseline="0" dirty="0" smtClean="0">
                          <a:ln>
                            <a:noFill/>
                          </a:ln>
                          <a:solidFill>
                            <a:schemeClr val="tx1"/>
                          </a:solidFill>
                          <a:effectLst/>
                          <a:latin typeface="Times New Roman" pitchFamily="18" charset="0"/>
                          <a:ea typeface="+mn-ea"/>
                        </a:rPr>
                        <a:t>～</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58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合計</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８１</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ja-JP" altLang="en-US" sz="1500" b="0" i="0" u="none" strike="noStrike" cap="none" normalizeH="0" baseline="0" dirty="0" smtClean="0">
                          <a:ln>
                            <a:noFill/>
                          </a:ln>
                          <a:solidFill>
                            <a:schemeClr val="tx1"/>
                          </a:solidFill>
                          <a:effectLst/>
                          <a:latin typeface="Times New Roman" pitchFamily="18" charset="0"/>
                          <a:ea typeface="ＭＳ Ｐゴシック" pitchFamily="50" charset="-128"/>
                        </a:rPr>
                        <a:t>８０２</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Rectangle 2"/>
          <p:cNvSpPr txBox="1">
            <a:spLocks noChangeArrowheads="1"/>
          </p:cNvSpPr>
          <p:nvPr/>
        </p:nvSpPr>
        <p:spPr>
          <a:xfrm>
            <a:off x="1595138" y="835248"/>
            <a:ext cx="6334017" cy="790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a:lstStyle>
          <a:p>
            <a:pPr>
              <a:defRPr/>
            </a:pPr>
            <a:r>
              <a:rPr lang="ja-JP" altLang="en-US" sz="1875" dirty="0" smtClean="0"/>
              <a:t>病因物質別の</a:t>
            </a:r>
            <a:r>
              <a:rPr lang="ja-JP" altLang="en-US" sz="2400" dirty="0" smtClean="0"/>
              <a:t>食中毒発生状況 </a:t>
            </a:r>
            <a:r>
              <a:rPr lang="ja-JP" altLang="en-US" sz="1875" dirty="0" smtClean="0"/>
              <a:t>（令和５年</a:t>
            </a:r>
            <a:r>
              <a:rPr lang="ja-JP" altLang="en-US" sz="2000" dirty="0" smtClean="0"/>
              <a:t>神奈川県</a:t>
            </a:r>
            <a:r>
              <a:rPr lang="ja-JP" altLang="en-US" sz="1875" dirty="0" smtClean="0"/>
              <a:t>）</a:t>
            </a:r>
            <a:endParaRPr lang="ja-JP" altLang="en-US" sz="1875" dirty="0"/>
          </a:p>
        </p:txBody>
      </p:sp>
      <p:sp>
        <p:nvSpPr>
          <p:cNvPr id="5" name="テキスト ボックス 4"/>
          <p:cNvSpPr txBox="1"/>
          <p:nvPr/>
        </p:nvSpPr>
        <p:spPr>
          <a:xfrm>
            <a:off x="5636623" y="5381897"/>
            <a:ext cx="2184601" cy="307777"/>
          </a:xfrm>
          <a:prstGeom prst="rect">
            <a:avLst/>
          </a:prstGeom>
          <a:noFill/>
        </p:spPr>
        <p:txBody>
          <a:bodyPr wrap="square" rtlCol="0">
            <a:spAutoFit/>
          </a:bodyPr>
          <a:lstStyle/>
          <a:p>
            <a:r>
              <a:rPr lang="en-US" altLang="ja-JP" sz="1400" dirty="0"/>
              <a:t>※</a:t>
            </a:r>
            <a:r>
              <a:rPr lang="ja-JP" altLang="en-US" sz="1400" dirty="0"/>
              <a:t>発生件数上位のみ抜粋</a:t>
            </a:r>
            <a:endParaRPr kumimoji="1" lang="ja-JP" altLang="en-US" sz="1400" dirty="0"/>
          </a:p>
        </p:txBody>
      </p:sp>
    </p:spTree>
    <p:extLst>
      <p:ext uri="{BB962C8B-B14F-4D97-AF65-F5344CB8AC3E}">
        <p14:creationId xmlns:p14="http://schemas.microsoft.com/office/powerpoint/2010/main" val="44885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p:extLst>
              <p:ext uri="{D42A27DB-BD31-4B8C-83A1-F6EECF244321}">
                <p14:modId xmlns:p14="http://schemas.microsoft.com/office/powerpoint/2010/main" val="4211733125"/>
              </p:ext>
            </p:extLst>
          </p:nvPr>
        </p:nvGraphicFramePr>
        <p:xfrm>
          <a:off x="1456509" y="1806643"/>
          <a:ext cx="5977809" cy="423492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1758424" y="804132"/>
            <a:ext cx="5886450" cy="918821"/>
          </a:xfrm>
          <a:prstGeom prst="rect">
            <a:avLst/>
          </a:prstGeom>
        </p:spPr>
        <p:txBody>
          <a:bodyPr vert="horz" lIns="91440" tIns="45720" rIns="91440" bIns="45720" rtlCol="0">
            <a:norm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defRPr/>
            </a:pPr>
            <a:r>
              <a:rPr lang="ja-JP" altLang="en-US" sz="1875" dirty="0" smtClean="0"/>
              <a:t>病因物質別の</a:t>
            </a:r>
            <a:r>
              <a:rPr lang="ja-JP" altLang="en-US" sz="2400" dirty="0"/>
              <a:t>月別</a:t>
            </a:r>
            <a:r>
              <a:rPr lang="ja-JP" altLang="en-US" sz="2400" dirty="0" smtClean="0"/>
              <a:t>の食中毒発生状況 </a:t>
            </a:r>
            <a:endParaRPr lang="en-US" altLang="ja-JP" sz="2400" dirty="0" smtClean="0"/>
          </a:p>
          <a:p>
            <a:pPr marL="0" indent="0" algn="ctr">
              <a:buNone/>
              <a:defRPr/>
            </a:pPr>
            <a:r>
              <a:rPr lang="ja-JP" altLang="en-US" sz="1875" dirty="0" smtClean="0"/>
              <a:t>（令和５年全国）</a:t>
            </a:r>
            <a:endParaRPr lang="ja-JP" altLang="en-US" sz="1875" dirty="0"/>
          </a:p>
        </p:txBody>
      </p:sp>
    </p:spTree>
    <p:extLst>
      <p:ext uri="{BB962C8B-B14F-4D97-AF65-F5344CB8AC3E}">
        <p14:creationId xmlns:p14="http://schemas.microsoft.com/office/powerpoint/2010/main" val="198481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944652" y="857253"/>
            <a:ext cx="6989981" cy="637505"/>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400" dirty="0">
                <a:latin typeface="メイリオ" panose="020B0604030504040204" pitchFamily="50" charset="-128"/>
                <a:ea typeface="メイリオ" panose="020B0604030504040204" pitchFamily="50" charset="-128"/>
              </a:rPr>
              <a:t>　</a:t>
            </a:r>
            <a:r>
              <a:rPr lang="ja-JP" altLang="en-US" sz="3300" dirty="0">
                <a:latin typeface="HG丸ｺﾞｼｯｸM-PRO" panose="020F0600000000000000" pitchFamily="50" charset="-128"/>
                <a:ea typeface="HG丸ｺﾞｼｯｸM-PRO" panose="020F0600000000000000" pitchFamily="50" charset="-128"/>
              </a:rPr>
              <a:t>食中毒の分類</a:t>
            </a:r>
          </a:p>
        </p:txBody>
      </p:sp>
      <p:graphicFrame>
        <p:nvGraphicFramePr>
          <p:cNvPr id="7" name="表 6"/>
          <p:cNvGraphicFramePr>
            <a:graphicFrameLocks noGrp="1"/>
          </p:cNvGraphicFramePr>
          <p:nvPr>
            <p:extLst/>
          </p:nvPr>
        </p:nvGraphicFramePr>
        <p:xfrm>
          <a:off x="1211268" y="1556768"/>
          <a:ext cx="6723366" cy="3926962"/>
        </p:xfrm>
        <a:graphic>
          <a:graphicData uri="http://schemas.openxmlformats.org/drawingml/2006/table">
            <a:tbl>
              <a:tblPr firstRow="1" bandRow="1">
                <a:tableStyleId>{5C22544A-7EE6-4342-B048-85BDC9FD1C3A}</a:tableStyleId>
              </a:tblPr>
              <a:tblGrid>
                <a:gridCol w="1806857">
                  <a:extLst>
                    <a:ext uri="{9D8B030D-6E8A-4147-A177-3AD203B41FA5}">
                      <a16:colId xmlns:a16="http://schemas.microsoft.com/office/drawing/2014/main" val="20000"/>
                    </a:ext>
                  </a:extLst>
                </a:gridCol>
                <a:gridCol w="1144070">
                  <a:extLst>
                    <a:ext uri="{9D8B030D-6E8A-4147-A177-3AD203B41FA5}">
                      <a16:colId xmlns:a16="http://schemas.microsoft.com/office/drawing/2014/main" val="20001"/>
                    </a:ext>
                  </a:extLst>
                </a:gridCol>
                <a:gridCol w="3772439">
                  <a:extLst>
                    <a:ext uri="{9D8B030D-6E8A-4147-A177-3AD203B41FA5}">
                      <a16:colId xmlns:a16="http://schemas.microsoft.com/office/drawing/2014/main" val="20002"/>
                    </a:ext>
                  </a:extLst>
                </a:gridCol>
              </a:tblGrid>
              <a:tr h="412932">
                <a:tc gridSpan="2">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分類</a:t>
                      </a:r>
                      <a:endParaRPr kumimoji="1" lang="ja-JP" altLang="en-US" sz="1800" dirty="0">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病因物質</a:t>
                      </a:r>
                      <a:endParaRPr kumimoji="1" lang="en-US" altLang="ja-JP" sz="1800" dirty="0" smtClean="0">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11580">
                <a:tc rowSpan="2">
                  <a:txBody>
                    <a:bodyPr/>
                    <a:lstStyle/>
                    <a:p>
                      <a:pPr algn="ctr"/>
                      <a:r>
                        <a:rPr kumimoji="1" lang="ja-JP" altLang="en-US" sz="1500" dirty="0" smtClean="0">
                          <a:latin typeface="HG丸ｺﾞｼｯｸM-PRO" panose="020F0600000000000000" pitchFamily="50" charset="-128"/>
                          <a:ea typeface="HG丸ｺﾞｼｯｸM-PRO" panose="020F0600000000000000" pitchFamily="50" charset="-128"/>
                        </a:rPr>
                        <a:t>細菌性食中毒</a:t>
                      </a:r>
                      <a:endParaRPr kumimoji="1" lang="ja-JP" altLang="en-US" sz="1500" dirty="0">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感染型</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サルモネラ</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カンピロバクター</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腸管出血性大腸菌、その他の病原性大腸菌</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ウエルシュ菌</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腸炎ビブリオ、エルシニア、リステリア</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5780">
                <a:tc vMerge="1">
                  <a:txBody>
                    <a:bodyPr/>
                    <a:lstStyle/>
                    <a:p>
                      <a:pPr algn="ctr"/>
                      <a:endParaRPr kumimoji="1" lang="ja-JP" altLang="en-US" sz="2400" dirty="0"/>
                    </a:p>
                  </a:txBody>
                  <a:tcPr anchor="ctr"/>
                </a:tc>
                <a:tc>
                  <a:txBody>
                    <a:bodyP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毒素型</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黄色ブドウ球菌、セレウス菌、</a:t>
                      </a: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ボツリヌス菌</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25780">
                <a:tc gridSpan="2">
                  <a:txBody>
                    <a:bodyP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ウイルス性食中毒</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ノロウイルス、サポウイルス、</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Ａ型・Ｅ型肝炎ウイルス</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5202">
                <a:tc gridSpan="2">
                  <a:txBody>
                    <a:bodyP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寄生虫食中毒（原虫を含む）</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nSpc>
                          <a:spcPct val="150000"/>
                        </a:lnSpc>
                      </a:pP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アニサキス、クリプトスポリジウム</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788">
                <a:tc gridSpan="2">
                  <a:txBody>
                    <a:bodyP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化学物質食中毒</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ヒスタミン、ソラニン、銅、洗剤など</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900">
                <a:tc gridSpan="2">
                  <a:txBody>
                    <a:bodyPr/>
                    <a:lstStyle/>
                    <a:p>
                      <a:pPr algn="ctr"/>
                      <a:r>
                        <a:rPr kumimoji="1" lang="ja-JP" altLang="en-US" sz="1500" dirty="0" smtClean="0">
                          <a:latin typeface="HG丸ｺﾞｼｯｸM-PRO" panose="020F0600000000000000" pitchFamily="50" charset="-128"/>
                          <a:ea typeface="HG丸ｺﾞｼｯｸM-PRO" panose="020F0600000000000000" pitchFamily="50" charset="-128"/>
                        </a:rPr>
                        <a:t>自然毒食中毒</a:t>
                      </a:r>
                      <a:endParaRPr kumimoji="1" lang="ja-JP" altLang="en-US" sz="1500" dirty="0">
                        <a:latin typeface="HG丸ｺﾞｼｯｸM-PRO" panose="020F0600000000000000" pitchFamily="50" charset="-128"/>
                        <a:ea typeface="HG丸ｺﾞｼｯｸM-PRO" panose="020F06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r>
                        <a:rPr kumimoji="1" lang="ja-JP" altLang="en-US" sz="1500" dirty="0" smtClean="0">
                          <a:latin typeface="HG丸ｺﾞｼｯｸM-PRO" panose="020F0600000000000000" pitchFamily="50" charset="-128"/>
                          <a:ea typeface="HG丸ｺﾞｼｯｸM-PRO" panose="020F0600000000000000" pitchFamily="50" charset="-128"/>
                        </a:rPr>
                        <a:t>動物性・植物性食中毒</a:t>
                      </a:r>
                      <a:endParaRPr kumimoji="1" lang="ja-JP" altLang="en-US" sz="1500" dirty="0">
                        <a:latin typeface="HG丸ｺﾞｼｯｸM-PRO" panose="020F0600000000000000" pitchFamily="50" charset="-128"/>
                        <a:ea typeface="HG丸ｺﾞｼｯｸM-PRO" panose="020F06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5" name="直線コネクタ 4"/>
          <p:cNvCxnSpPr/>
          <p:nvPr/>
        </p:nvCxnSpPr>
        <p:spPr>
          <a:xfrm>
            <a:off x="1143002" y="1402777"/>
            <a:ext cx="6791631" cy="15584"/>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7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03687" y="3140462"/>
            <a:ext cx="5660089" cy="600164"/>
          </a:xfrm>
          <a:prstGeom prst="rect">
            <a:avLst/>
          </a:prstGeom>
          <a:noFill/>
        </p:spPr>
        <p:txBody>
          <a:bodyPr wrap="square" rtlCol="0">
            <a:spAutoFit/>
          </a:bodyPr>
          <a:lstStyle/>
          <a:p>
            <a:pPr algn="ctr"/>
            <a:r>
              <a:rPr lang="ja-JP" altLang="en-US" sz="3300" b="1" dirty="0">
                <a:latin typeface="HG丸ｺﾞｼｯｸM-PRO" panose="020F0600000000000000" pitchFamily="50" charset="-128"/>
                <a:ea typeface="HG丸ｺﾞｼｯｸM-PRO" panose="020F0600000000000000" pitchFamily="50" charset="-128"/>
              </a:rPr>
              <a:t>２．主な食中毒</a:t>
            </a:r>
          </a:p>
        </p:txBody>
      </p:sp>
    </p:spTree>
    <p:extLst>
      <p:ext uri="{BB962C8B-B14F-4D97-AF65-F5344CB8AC3E}">
        <p14:creationId xmlns:p14="http://schemas.microsoft.com/office/powerpoint/2010/main" val="40263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8D5C56E1-D8CA-4779-9C0F-B4EB729484C2}" vid="{F491759A-90E0-4F99-ACCF-EA1B5444DAD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神奈川パワポ</Template>
  <TotalTime>88</TotalTime>
  <Words>5170</Words>
  <Application>Microsoft Office PowerPoint</Application>
  <PresentationFormat>画面に合わせる (4:3)</PresentationFormat>
  <Paragraphs>477</Paragraphs>
  <Slides>33</Slides>
  <Notes>33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33</vt:i4>
      </vt:variant>
    </vt:vector>
  </HeadingPairs>
  <TitlesOfParts>
    <vt:vector size="49" baseType="lpstr">
      <vt:lpstr>HGPｺﾞｼｯｸE</vt:lpstr>
      <vt:lpstr>HGPｺﾞｼｯｸM</vt:lpstr>
      <vt:lpstr>HGP創英角ﾎﾟｯﾌﾟ体</vt:lpstr>
      <vt:lpstr>HG丸ｺﾞｼｯｸM-PRO</vt:lpstr>
      <vt:lpstr>ＭＳ Ｐゴシック</vt:lpstr>
      <vt:lpstr>ＭＳ ゴシック</vt:lpstr>
      <vt:lpstr>メイリオ</vt:lpstr>
      <vt:lpstr>神奈川ゴシック</vt:lpstr>
      <vt:lpstr>游ゴシック</vt:lpstr>
      <vt:lpstr>Arial</vt:lpstr>
      <vt:lpstr>Bodoni MT Black</vt:lpstr>
      <vt:lpstr>Calibri</vt:lpstr>
      <vt:lpstr>Tahoma</vt:lpstr>
      <vt:lpstr>Times New Roman</vt:lpstr>
      <vt:lpstr>Wingdings</vt:lpstr>
      <vt:lpstr>テーマ1</vt:lpstr>
      <vt:lpstr>【食中毒と家庭における予防のポイント】</vt:lpstr>
      <vt:lpstr>本日の内容</vt:lpstr>
      <vt:lpstr>PowerPoint プレゼンテーション</vt:lpstr>
      <vt:lpstr>　食中毒は、ウイルスや、細菌、化学物質に汚染された食品や飲料水、またはフグの肝、毒キノコなどを食べることによって発生します。 　主な症状として、下痢、嘔吐、腹痛といった胃腸炎症状などです。</vt:lpstr>
      <vt:lpstr>病因物質別の食中毒発生状況 （令和５年全国）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カンピロバクターとは、どういう細菌？ </vt:lpstr>
      <vt:lpstr>PowerPoint プレゼンテーション</vt:lpstr>
      <vt:lpstr>PowerPoint プレゼンテーション</vt:lpstr>
      <vt:lpstr>食中毒（ノロウイルス）</vt:lpstr>
      <vt:lpstr>ノロウイルスの感染ルート</vt:lpstr>
      <vt:lpstr>ノロウイルスが厄介な理由</vt:lpstr>
      <vt:lpstr>手洗いは１回よりも２回が効果大!!</vt:lpstr>
      <vt:lpstr>塩素系消毒薬の希釈方法</vt:lpstr>
      <vt:lpstr>食中毒（アニサキス）</vt:lpstr>
      <vt:lpstr>イヌサフランとは</vt:lpstr>
      <vt:lpstr>PowerPoint プレゼンテーション</vt:lpstr>
      <vt:lpstr>PowerPoint プレゼンテーション</vt:lpstr>
      <vt:lpstr>PowerPoint プレゼンテーション</vt:lpstr>
      <vt:lpstr>消費期限と賞味期間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手洗いの留意点</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30</cp:revision>
  <cp:lastPrinted>2024-07-10T01:40:17Z</cp:lastPrinted>
  <dcterms:created xsi:type="dcterms:W3CDTF">2024-05-24T07:30:41Z</dcterms:created>
  <dcterms:modified xsi:type="dcterms:W3CDTF">2024-07-10T01:41:13Z</dcterms:modified>
</cp:coreProperties>
</file>