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9" r:id="rId1"/>
  </p:sldMasterIdLst>
  <p:notesMasterIdLst>
    <p:notesMasterId r:id="rId34"/>
  </p:notesMasterIdLst>
  <p:handoutMasterIdLst>
    <p:handoutMasterId r:id="rId35"/>
  </p:handoutMasterIdLst>
  <p:sldIdLst>
    <p:sldId id="2147471631" r:id="rId2"/>
    <p:sldId id="2147471511" r:id="rId3"/>
    <p:sldId id="2147471526" r:id="rId4"/>
    <p:sldId id="2147471636" r:id="rId5"/>
    <p:sldId id="2147471628" r:id="rId6"/>
    <p:sldId id="2147471602" r:id="rId7"/>
    <p:sldId id="2147471523" r:id="rId8"/>
    <p:sldId id="2147471639" r:id="rId9"/>
    <p:sldId id="2147471640" r:id="rId10"/>
    <p:sldId id="2147471611" r:id="rId11"/>
    <p:sldId id="2147471618" r:id="rId12"/>
    <p:sldId id="2147471615" r:id="rId13"/>
    <p:sldId id="2147471630" r:id="rId14"/>
    <p:sldId id="2147471527" r:id="rId15"/>
    <p:sldId id="2147471578" r:id="rId16"/>
    <p:sldId id="2147471632" r:id="rId17"/>
    <p:sldId id="2147471641" r:id="rId18"/>
    <p:sldId id="2147471633" r:id="rId19"/>
    <p:sldId id="2147471634" r:id="rId20"/>
    <p:sldId id="2147471486" r:id="rId21"/>
    <p:sldId id="2147471477" r:id="rId22"/>
    <p:sldId id="2147471544" r:id="rId23"/>
    <p:sldId id="2147471626" r:id="rId24"/>
    <p:sldId id="2147471549" r:id="rId25"/>
    <p:sldId id="2147471542" r:id="rId26"/>
    <p:sldId id="2147471550" r:id="rId27"/>
    <p:sldId id="2147471620" r:id="rId28"/>
    <p:sldId id="2147471625" r:id="rId29"/>
    <p:sldId id="2147471556" r:id="rId30"/>
    <p:sldId id="2147471624" r:id="rId31"/>
    <p:sldId id="2147471558" r:id="rId32"/>
    <p:sldId id="2147471622" r:id="rId33"/>
  </p:sldIdLst>
  <p:sldSz cx="12192000" cy="6858000"/>
  <p:notesSz cx="6735763" cy="9866313"/>
  <p:custDataLst>
    <p:tags r:id="rId36"/>
  </p:custDataLst>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618" userDrawn="1">
          <p15:clr>
            <a:srgbClr val="A4A3A4"/>
          </p15:clr>
        </p15:guide>
        <p15:guide id="2" pos="3817" userDrawn="1">
          <p15:clr>
            <a:srgbClr val="A4A3A4"/>
          </p15:clr>
        </p15:guide>
        <p15:guide id="3" pos="370" userDrawn="1">
          <p15:clr>
            <a:srgbClr val="A4A3A4"/>
          </p15:clr>
        </p15:guide>
        <p15:guide id="4" pos="7333" userDrawn="1">
          <p15:clr>
            <a:srgbClr val="A4A3A4"/>
          </p15:clr>
        </p15:guide>
        <p15:guide id="5" orient="horz" pos="411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27FF85-1426-A3D0-4D80-167BB3BB04D8}" name="さとゆめ 佐々木" initials="さ佐" userId="b55d8c658b6ce42f" providerId="Windows Live"/>
  <p188:author id="{561585D1-00A4-D5A8-F343-AA3557F9C528}" name="nakamura" initials="U" userId="nakamura" providerId="None"/>
  <p188:author id="{01FFE3E2-7810-7DC8-D72B-192D9E1165C6}" name="加藤" initials="U" userId="加藤"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61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EB6E90"/>
    <a:srgbClr val="008000"/>
    <a:srgbClr val="00B050"/>
    <a:srgbClr val="699331"/>
    <a:srgbClr val="D1E6B5"/>
    <a:srgbClr val="99FF99"/>
    <a:srgbClr val="CCFFFF"/>
    <a:srgbClr val="DCDDDE"/>
    <a:srgbClr val="DFDF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4DC375-0038-414F-807A-F62303121E58}" v="6" dt="2026-02-13T04:45:59.63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淡色スタイル 2 - アクセント 5">
    <a:wholeTbl>
      <a:tcTxStyle>
        <a:fontRef idx="minor">
          <a:srgbClr val="00000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rgbClr val="000000"/>
        </a:fontRef>
        <a:schemeClr val="bg1"/>
      </a:tcTxStyle>
      <a:tcStyle>
        <a:tcBdr/>
        <a:fillRef idx="1">
          <a:schemeClr val="accent5"/>
        </a:fillRef>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濃色スタイル 1 - アクセント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guide orient="horz" pos="618"/>
        <p:guide pos="3817"/>
        <p:guide pos="370"/>
        <p:guide pos="7333"/>
        <p:guide orient="horz" pos="411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04" name="ヘッダー プレースホルダー 1"/>
          <p:cNvSpPr>
            <a:spLocks noGrp="1"/>
          </p:cNvSpPr>
          <p:nvPr>
            <p:ph type="hdr" sz="quarter"/>
          </p:nvPr>
        </p:nvSpPr>
        <p:spPr>
          <a:xfrm>
            <a:off x="9" y="0"/>
            <a:ext cx="2919413" cy="495300"/>
          </a:xfrm>
          <a:prstGeom prst="rect">
            <a:avLst/>
          </a:prstGeom>
        </p:spPr>
        <p:txBody>
          <a:bodyPr vert="horz" lIns="91300" tIns="45651" rIns="91300" bIns="45651" rtlCol="0"/>
          <a:lstStyle>
            <a:lvl1pPr algn="l">
              <a:defRPr sz="1200"/>
            </a:lvl1pPr>
          </a:lstStyle>
          <a:p>
            <a:endParaRPr kumimoji="1" lang="ja-JP" altLang="en-US"/>
          </a:p>
        </p:txBody>
      </p:sp>
      <p:sp>
        <p:nvSpPr>
          <p:cNvPr id="1305" name="日付プレースホルダー 2"/>
          <p:cNvSpPr>
            <a:spLocks noGrp="1"/>
          </p:cNvSpPr>
          <p:nvPr>
            <p:ph type="dt" sz="quarter" idx="1"/>
          </p:nvPr>
        </p:nvSpPr>
        <p:spPr>
          <a:xfrm>
            <a:off x="3814763" y="0"/>
            <a:ext cx="2919412" cy="495300"/>
          </a:xfrm>
          <a:prstGeom prst="rect">
            <a:avLst/>
          </a:prstGeom>
        </p:spPr>
        <p:txBody>
          <a:bodyPr vert="horz" lIns="91300" tIns="45651" rIns="91300" bIns="45651" rtlCol="0"/>
          <a:lstStyle>
            <a:lvl1pPr algn="r">
              <a:defRPr sz="1200"/>
            </a:lvl1pPr>
          </a:lstStyle>
          <a:p>
            <a:fld id="{F8C17830-FF5B-43B3-94A6-14D7C78D0307}" type="datetimeFigureOut">
              <a:rPr kumimoji="1" lang="ja-JP" altLang="en-US" smtClean="0"/>
              <a:t>2026/8/18</a:t>
            </a:fld>
            <a:endParaRPr kumimoji="1" lang="ja-JP" altLang="en-US"/>
          </a:p>
        </p:txBody>
      </p:sp>
      <p:sp>
        <p:nvSpPr>
          <p:cNvPr id="1306" name="フッター プレースホルダー 3"/>
          <p:cNvSpPr>
            <a:spLocks noGrp="1"/>
          </p:cNvSpPr>
          <p:nvPr>
            <p:ph type="ftr" sz="quarter" idx="2"/>
          </p:nvPr>
        </p:nvSpPr>
        <p:spPr>
          <a:xfrm>
            <a:off x="9" y="9371018"/>
            <a:ext cx="2919413" cy="495300"/>
          </a:xfrm>
          <a:prstGeom prst="rect">
            <a:avLst/>
          </a:prstGeom>
        </p:spPr>
        <p:txBody>
          <a:bodyPr vert="horz" lIns="91300" tIns="45651" rIns="91300" bIns="45651" rtlCol="0" anchor="b"/>
          <a:lstStyle>
            <a:lvl1pPr algn="l">
              <a:defRPr sz="1200"/>
            </a:lvl1pPr>
          </a:lstStyle>
          <a:p>
            <a:endParaRPr kumimoji="1" lang="ja-JP" altLang="en-US"/>
          </a:p>
        </p:txBody>
      </p:sp>
      <p:sp>
        <p:nvSpPr>
          <p:cNvPr id="1307" name="スライド番号プレースホルダー 4"/>
          <p:cNvSpPr>
            <a:spLocks noGrp="1"/>
          </p:cNvSpPr>
          <p:nvPr>
            <p:ph type="sldNum" sz="quarter" idx="3"/>
          </p:nvPr>
        </p:nvSpPr>
        <p:spPr>
          <a:xfrm>
            <a:off x="3814763" y="9371018"/>
            <a:ext cx="2919412" cy="495300"/>
          </a:xfrm>
          <a:prstGeom prst="rect">
            <a:avLst/>
          </a:prstGeom>
        </p:spPr>
        <p:txBody>
          <a:bodyPr vert="horz" lIns="91300" tIns="45651" rIns="91300" bIns="45651" rtlCol="0" anchor="b"/>
          <a:lstStyle>
            <a:lvl1pPr algn="r">
              <a:defRPr sz="1200"/>
            </a:lvl1pPr>
          </a:lstStyle>
          <a:p>
            <a:fld id="{9949B089-7E5B-4702-BF1B-2CD1390C97E2}" type="slidenum">
              <a:rPr kumimoji="1" lang="ja-JP" altLang="en-US" smtClean="0"/>
              <a:t>‹#›</a:t>
            </a:fld>
            <a:endParaRPr kumimoji="1" lang="ja-JP" altLang="en-US"/>
          </a:p>
        </p:txBody>
      </p:sp>
    </p:spTree>
    <p:extLst>
      <p:ext uri="{BB962C8B-B14F-4D97-AF65-F5344CB8AC3E}">
        <p14:creationId xmlns:p14="http://schemas.microsoft.com/office/powerpoint/2010/main" val="2953947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97" name="ヘッダー プレースホルダー 1"/>
          <p:cNvSpPr>
            <a:spLocks noGrp="1"/>
          </p:cNvSpPr>
          <p:nvPr>
            <p:ph type="hdr" sz="quarter"/>
          </p:nvPr>
        </p:nvSpPr>
        <p:spPr>
          <a:xfrm>
            <a:off x="9" y="0"/>
            <a:ext cx="2919413" cy="495300"/>
          </a:xfrm>
          <a:prstGeom prst="rect">
            <a:avLst/>
          </a:prstGeom>
        </p:spPr>
        <p:txBody>
          <a:bodyPr vert="horz" lIns="91300" tIns="45651" rIns="91300" bIns="45651" rtlCol="0"/>
          <a:lstStyle>
            <a:lvl1pPr algn="l">
              <a:defRPr sz="1200"/>
            </a:lvl1pPr>
          </a:lstStyle>
          <a:p>
            <a:endParaRPr kumimoji="1" lang="ja-JP" altLang="en-US"/>
          </a:p>
        </p:txBody>
      </p:sp>
      <p:sp>
        <p:nvSpPr>
          <p:cNvPr id="1298" name="日付プレースホルダー 2"/>
          <p:cNvSpPr>
            <a:spLocks noGrp="1"/>
          </p:cNvSpPr>
          <p:nvPr>
            <p:ph type="dt" idx="1"/>
          </p:nvPr>
        </p:nvSpPr>
        <p:spPr>
          <a:xfrm>
            <a:off x="3814763" y="0"/>
            <a:ext cx="2919412" cy="495300"/>
          </a:xfrm>
          <a:prstGeom prst="rect">
            <a:avLst/>
          </a:prstGeom>
        </p:spPr>
        <p:txBody>
          <a:bodyPr vert="horz" lIns="91300" tIns="45651" rIns="91300" bIns="45651" rtlCol="0"/>
          <a:lstStyle>
            <a:lvl1pPr algn="r">
              <a:defRPr sz="1200"/>
            </a:lvl1pPr>
          </a:lstStyle>
          <a:p>
            <a:fld id="{5D23B373-0D6E-4E06-951C-C3205AE916D0}" type="datetimeFigureOut">
              <a:rPr kumimoji="1" lang="ja-JP" altLang="en-US" smtClean="0"/>
              <a:t>2026/8/18</a:t>
            </a:fld>
            <a:endParaRPr kumimoji="1" lang="ja-JP" altLang="en-US"/>
          </a:p>
        </p:txBody>
      </p:sp>
      <p:sp>
        <p:nvSpPr>
          <p:cNvPr id="1299"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300" tIns="45651" rIns="91300" bIns="45651" rtlCol="0" anchor="ctr"/>
          <a:lstStyle/>
          <a:p>
            <a:endParaRPr lang="ja-JP" altLang="en-US"/>
          </a:p>
        </p:txBody>
      </p:sp>
      <p:sp>
        <p:nvSpPr>
          <p:cNvPr id="1300" name="ノート プレースホルダー 4"/>
          <p:cNvSpPr>
            <a:spLocks noGrp="1"/>
          </p:cNvSpPr>
          <p:nvPr>
            <p:ph type="body" sz="quarter" idx="3"/>
          </p:nvPr>
        </p:nvSpPr>
        <p:spPr>
          <a:xfrm>
            <a:off x="673100" y="4748213"/>
            <a:ext cx="5389563" cy="3884612"/>
          </a:xfrm>
          <a:prstGeom prst="rect">
            <a:avLst/>
          </a:prstGeom>
        </p:spPr>
        <p:txBody>
          <a:bodyPr vert="horz" lIns="91300" tIns="45651" rIns="91300" bIns="4565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301" name="フッター プレースホルダー 5"/>
          <p:cNvSpPr>
            <a:spLocks noGrp="1"/>
          </p:cNvSpPr>
          <p:nvPr>
            <p:ph type="ftr" sz="quarter" idx="4"/>
          </p:nvPr>
        </p:nvSpPr>
        <p:spPr>
          <a:xfrm>
            <a:off x="9" y="9371018"/>
            <a:ext cx="2919413" cy="495300"/>
          </a:xfrm>
          <a:prstGeom prst="rect">
            <a:avLst/>
          </a:prstGeom>
        </p:spPr>
        <p:txBody>
          <a:bodyPr vert="horz" lIns="91300" tIns="45651" rIns="91300" bIns="45651" rtlCol="0" anchor="b"/>
          <a:lstStyle>
            <a:lvl1pPr algn="l">
              <a:defRPr sz="1200"/>
            </a:lvl1pPr>
          </a:lstStyle>
          <a:p>
            <a:endParaRPr kumimoji="1" lang="ja-JP" altLang="en-US"/>
          </a:p>
        </p:txBody>
      </p:sp>
      <p:sp>
        <p:nvSpPr>
          <p:cNvPr id="1302" name="スライド番号プレースホルダー 6"/>
          <p:cNvSpPr>
            <a:spLocks noGrp="1"/>
          </p:cNvSpPr>
          <p:nvPr>
            <p:ph type="sldNum" sz="quarter" idx="5"/>
          </p:nvPr>
        </p:nvSpPr>
        <p:spPr>
          <a:xfrm>
            <a:off x="3814763" y="9371018"/>
            <a:ext cx="2919412" cy="495300"/>
          </a:xfrm>
          <a:prstGeom prst="rect">
            <a:avLst/>
          </a:prstGeom>
        </p:spPr>
        <p:txBody>
          <a:bodyPr vert="horz" lIns="91300" tIns="45651" rIns="91300" bIns="45651" rtlCol="0" anchor="b"/>
          <a:lstStyle>
            <a:lvl1pPr algn="r">
              <a:defRPr sz="1200"/>
            </a:lvl1pPr>
          </a:lstStyle>
          <a:p>
            <a:fld id="{F8E5184A-5F3D-41FA-88B1-EE12723C0EBC}" type="slidenum">
              <a:rPr kumimoji="1" lang="ja-JP" altLang="en-US" smtClean="0"/>
              <a:t>‹#›</a:t>
            </a:fld>
            <a:endParaRPr kumimoji="1" lang="ja-JP" altLang="en-US"/>
          </a:p>
        </p:txBody>
      </p:sp>
    </p:spTree>
    <p:extLst>
      <p:ext uri="{BB962C8B-B14F-4D97-AF65-F5344CB8AC3E}">
        <p14:creationId xmlns:p14="http://schemas.microsoft.com/office/powerpoint/2010/main" val="400382002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48992-61ED-6F02-67F0-DB564E9EA4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17D2ED-940A-6268-70F3-A9EFDE7A51BC}"/>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B7F5997E-69C7-40BD-F1A2-AFE1BACD4D9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2DE3340-13B4-C4A0-5B0E-7E6D04F7A31C}"/>
              </a:ext>
            </a:extLst>
          </p:cNvPr>
          <p:cNvSpPr>
            <a:spLocks noGrp="1"/>
          </p:cNvSpPr>
          <p:nvPr>
            <p:ph type="sldNum" sz="quarter" idx="5"/>
          </p:nvPr>
        </p:nvSpPr>
        <p:spPr/>
        <p:txBody>
          <a:bodyPr/>
          <a:lstStyle/>
          <a:p>
            <a:fld id="{F8E5184A-5F3D-41FA-88B1-EE12723C0EBC}" type="slidenum">
              <a:rPr kumimoji="1" lang="ja-JP" altLang="en-US" smtClean="0"/>
              <a:t>1</a:t>
            </a:fld>
            <a:endParaRPr kumimoji="1" lang="ja-JP" altLang="en-US"/>
          </a:p>
        </p:txBody>
      </p:sp>
    </p:spTree>
    <p:extLst>
      <p:ext uri="{BB962C8B-B14F-4D97-AF65-F5344CB8AC3E}">
        <p14:creationId xmlns:p14="http://schemas.microsoft.com/office/powerpoint/2010/main" val="3079584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F8E5184A-5F3D-41FA-88B1-EE12723C0EBC}" type="slidenum">
              <a:rPr kumimoji="1" lang="ja-JP" altLang="en-US" smtClean="0"/>
              <a:t>10</a:t>
            </a:fld>
            <a:endParaRPr kumimoji="1" lang="ja-JP" altLang="en-US"/>
          </a:p>
        </p:txBody>
      </p:sp>
    </p:spTree>
    <p:extLst>
      <p:ext uri="{BB962C8B-B14F-4D97-AF65-F5344CB8AC3E}">
        <p14:creationId xmlns:p14="http://schemas.microsoft.com/office/powerpoint/2010/main" val="547793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3BDED-7041-1BA8-96BD-2E4F07CCCE3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EEA0F02-C2BE-9DA9-BE4E-F4D30410E105}"/>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BEFC01C6-830C-03EF-0644-F989D9C6B6F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FB41483-BA2E-4292-9D56-6FA1ADC7BAE0}"/>
              </a:ext>
            </a:extLst>
          </p:cNvPr>
          <p:cNvSpPr>
            <a:spLocks noGrp="1"/>
          </p:cNvSpPr>
          <p:nvPr>
            <p:ph type="sldNum" sz="quarter" idx="5"/>
          </p:nvPr>
        </p:nvSpPr>
        <p:spPr/>
        <p:txBody>
          <a:bodyPr/>
          <a:lstStyle/>
          <a:p>
            <a:fld id="{F8E5184A-5F3D-41FA-88B1-EE12723C0EBC}" type="slidenum">
              <a:rPr kumimoji="1" lang="ja-JP" altLang="en-US" smtClean="0"/>
              <a:t>11</a:t>
            </a:fld>
            <a:endParaRPr kumimoji="1" lang="ja-JP" altLang="en-US"/>
          </a:p>
        </p:txBody>
      </p:sp>
    </p:spTree>
    <p:extLst>
      <p:ext uri="{BB962C8B-B14F-4D97-AF65-F5344CB8AC3E}">
        <p14:creationId xmlns:p14="http://schemas.microsoft.com/office/powerpoint/2010/main" val="288963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55332-3600-B53F-0E30-1EB826B7D74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EEAE9F3-93A6-AADF-8CBD-25BDCC11D5F7}"/>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45D73AD0-A06B-7E90-168A-A5A8D7BDFA4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AC78AE7-3C1F-608D-42C8-7706BF0194A6}"/>
              </a:ext>
            </a:extLst>
          </p:cNvPr>
          <p:cNvSpPr>
            <a:spLocks noGrp="1"/>
          </p:cNvSpPr>
          <p:nvPr>
            <p:ph type="sldNum" sz="quarter" idx="5"/>
          </p:nvPr>
        </p:nvSpPr>
        <p:spPr/>
        <p:txBody>
          <a:bodyPr/>
          <a:lstStyle/>
          <a:p>
            <a:fld id="{F8E5184A-5F3D-41FA-88B1-EE12723C0EBC}" type="slidenum">
              <a:rPr kumimoji="1" lang="ja-JP" altLang="en-US" smtClean="0"/>
              <a:t>12</a:t>
            </a:fld>
            <a:endParaRPr kumimoji="1" lang="ja-JP" altLang="en-US"/>
          </a:p>
        </p:txBody>
      </p:sp>
    </p:spTree>
    <p:extLst>
      <p:ext uri="{BB962C8B-B14F-4D97-AF65-F5344CB8AC3E}">
        <p14:creationId xmlns:p14="http://schemas.microsoft.com/office/powerpoint/2010/main" val="3491959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C83EB-29E8-95BC-5FC7-8D79565C552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E3EEF38-B464-A892-A488-2FC0C10CDC61}"/>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DCD57350-7F28-759E-2523-0A44B09422E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E6ADC4B-5928-73BD-BED5-9BBD761E5150}"/>
              </a:ext>
            </a:extLst>
          </p:cNvPr>
          <p:cNvSpPr>
            <a:spLocks noGrp="1"/>
          </p:cNvSpPr>
          <p:nvPr>
            <p:ph type="sldNum" sz="quarter" idx="5"/>
          </p:nvPr>
        </p:nvSpPr>
        <p:spPr/>
        <p:txBody>
          <a:bodyPr/>
          <a:lstStyle/>
          <a:p>
            <a:fld id="{F8E5184A-5F3D-41FA-88B1-EE12723C0EBC}" type="slidenum">
              <a:rPr kumimoji="1" lang="ja-JP" altLang="en-US" smtClean="0"/>
              <a:t>13</a:t>
            </a:fld>
            <a:endParaRPr kumimoji="1" lang="ja-JP" altLang="en-US"/>
          </a:p>
        </p:txBody>
      </p:sp>
    </p:spTree>
    <p:extLst>
      <p:ext uri="{BB962C8B-B14F-4D97-AF65-F5344CB8AC3E}">
        <p14:creationId xmlns:p14="http://schemas.microsoft.com/office/powerpoint/2010/main" val="1672135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14</a:t>
            </a:fld>
            <a:endParaRPr kumimoji="1" lang="ja-JP" altLang="en-US"/>
          </a:p>
        </p:txBody>
      </p:sp>
    </p:spTree>
    <p:extLst>
      <p:ext uri="{BB962C8B-B14F-4D97-AF65-F5344CB8AC3E}">
        <p14:creationId xmlns:p14="http://schemas.microsoft.com/office/powerpoint/2010/main" val="2717288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15</a:t>
            </a:fld>
            <a:endParaRPr kumimoji="1" lang="ja-JP" altLang="en-US"/>
          </a:p>
        </p:txBody>
      </p:sp>
    </p:spTree>
    <p:extLst>
      <p:ext uri="{BB962C8B-B14F-4D97-AF65-F5344CB8AC3E}">
        <p14:creationId xmlns:p14="http://schemas.microsoft.com/office/powerpoint/2010/main" val="2116570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9BC66-180B-A774-AB80-8FB97B3930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46F9C74-5FEC-32A5-CD9D-E446B0CE7E74}"/>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5A6C166A-BC5B-D84A-FE09-EDAB4982654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C3EDECB-5702-E179-C55B-72987DCB7EC9}"/>
              </a:ext>
            </a:extLst>
          </p:cNvPr>
          <p:cNvSpPr>
            <a:spLocks noGrp="1"/>
          </p:cNvSpPr>
          <p:nvPr>
            <p:ph type="sldNum" sz="quarter" idx="5"/>
          </p:nvPr>
        </p:nvSpPr>
        <p:spPr/>
        <p:txBody>
          <a:bodyPr/>
          <a:lstStyle/>
          <a:p>
            <a:fld id="{F8E5184A-5F3D-41FA-88B1-EE12723C0EBC}" type="slidenum">
              <a:rPr kumimoji="1" lang="ja-JP" altLang="en-US" smtClean="0"/>
              <a:t>16</a:t>
            </a:fld>
            <a:endParaRPr kumimoji="1" lang="ja-JP" altLang="en-US"/>
          </a:p>
        </p:txBody>
      </p:sp>
    </p:spTree>
    <p:extLst>
      <p:ext uri="{BB962C8B-B14F-4D97-AF65-F5344CB8AC3E}">
        <p14:creationId xmlns:p14="http://schemas.microsoft.com/office/powerpoint/2010/main" val="1644193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571C8-F32D-BC11-7DE0-2ACBA217D3A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F164606-8D30-41ED-E782-B8208123652D}"/>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C1A55686-5FA5-1E38-B0BC-BDB916804DD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2034ED6-7DD7-22F9-BF97-A2203F876EBA}"/>
              </a:ext>
            </a:extLst>
          </p:cNvPr>
          <p:cNvSpPr>
            <a:spLocks noGrp="1"/>
          </p:cNvSpPr>
          <p:nvPr>
            <p:ph type="sldNum" sz="quarter" idx="5"/>
          </p:nvPr>
        </p:nvSpPr>
        <p:spPr/>
        <p:txBody>
          <a:bodyPr/>
          <a:lstStyle/>
          <a:p>
            <a:fld id="{F8E5184A-5F3D-41FA-88B1-EE12723C0EBC}" type="slidenum">
              <a:rPr kumimoji="1" lang="ja-JP" altLang="en-US" smtClean="0"/>
              <a:t>17</a:t>
            </a:fld>
            <a:endParaRPr kumimoji="1" lang="ja-JP" altLang="en-US"/>
          </a:p>
        </p:txBody>
      </p:sp>
    </p:spTree>
    <p:extLst>
      <p:ext uri="{BB962C8B-B14F-4D97-AF65-F5344CB8AC3E}">
        <p14:creationId xmlns:p14="http://schemas.microsoft.com/office/powerpoint/2010/main" val="3505012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E023D-DC21-B085-F9FD-81B7940270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CFD1062-195C-E2A6-7B28-504B366846D9}"/>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C919EE98-0251-3736-CB11-55B31666630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9093BEB-64FC-5B73-23C7-BEC164449094}"/>
              </a:ext>
            </a:extLst>
          </p:cNvPr>
          <p:cNvSpPr>
            <a:spLocks noGrp="1"/>
          </p:cNvSpPr>
          <p:nvPr>
            <p:ph type="sldNum" sz="quarter" idx="5"/>
          </p:nvPr>
        </p:nvSpPr>
        <p:spPr/>
        <p:txBody>
          <a:bodyPr/>
          <a:lstStyle/>
          <a:p>
            <a:fld id="{F8E5184A-5F3D-41FA-88B1-EE12723C0EBC}" type="slidenum">
              <a:rPr kumimoji="1" lang="ja-JP" altLang="en-US" smtClean="0"/>
              <a:t>18</a:t>
            </a:fld>
            <a:endParaRPr kumimoji="1" lang="ja-JP" altLang="en-US"/>
          </a:p>
        </p:txBody>
      </p:sp>
    </p:spTree>
    <p:extLst>
      <p:ext uri="{BB962C8B-B14F-4D97-AF65-F5344CB8AC3E}">
        <p14:creationId xmlns:p14="http://schemas.microsoft.com/office/powerpoint/2010/main" val="2064532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24EB6-3074-9C5E-EF4C-499DF5C56EF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4C59F8-EEB7-623D-BF5A-3B1150CA1205}"/>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70073F27-50B1-A95C-B246-A137F0E897F0}"/>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FCC37C3-7A3C-1A55-78FD-7587AF79DFF3}"/>
              </a:ext>
            </a:extLst>
          </p:cNvPr>
          <p:cNvSpPr>
            <a:spLocks noGrp="1"/>
          </p:cNvSpPr>
          <p:nvPr>
            <p:ph type="sldNum" sz="quarter" idx="5"/>
          </p:nvPr>
        </p:nvSpPr>
        <p:spPr/>
        <p:txBody>
          <a:bodyPr/>
          <a:lstStyle/>
          <a:p>
            <a:fld id="{F8E5184A-5F3D-41FA-88B1-EE12723C0EBC}" type="slidenum">
              <a:rPr kumimoji="1" lang="ja-JP" altLang="en-US" smtClean="0"/>
              <a:t>19</a:t>
            </a:fld>
            <a:endParaRPr kumimoji="1" lang="ja-JP" altLang="en-US"/>
          </a:p>
        </p:txBody>
      </p:sp>
    </p:spTree>
    <p:extLst>
      <p:ext uri="{BB962C8B-B14F-4D97-AF65-F5344CB8AC3E}">
        <p14:creationId xmlns:p14="http://schemas.microsoft.com/office/powerpoint/2010/main" val="324222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a:t>
            </a:fld>
            <a:endParaRPr kumimoji="1" lang="ja-JP" altLang="en-US"/>
          </a:p>
        </p:txBody>
      </p:sp>
    </p:spTree>
    <p:extLst>
      <p:ext uri="{BB962C8B-B14F-4D97-AF65-F5344CB8AC3E}">
        <p14:creationId xmlns:p14="http://schemas.microsoft.com/office/powerpoint/2010/main" val="2153777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20</a:t>
            </a:fld>
            <a:endParaRPr kumimoji="1" lang="ja-JP" altLang="en-US"/>
          </a:p>
        </p:txBody>
      </p:sp>
    </p:spTree>
    <p:extLst>
      <p:ext uri="{BB962C8B-B14F-4D97-AF65-F5344CB8AC3E}">
        <p14:creationId xmlns:p14="http://schemas.microsoft.com/office/powerpoint/2010/main" val="448404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21</a:t>
            </a:fld>
            <a:endParaRPr kumimoji="1" lang="ja-JP" altLang="en-US"/>
          </a:p>
        </p:txBody>
      </p:sp>
    </p:spTree>
    <p:extLst>
      <p:ext uri="{BB962C8B-B14F-4D97-AF65-F5344CB8AC3E}">
        <p14:creationId xmlns:p14="http://schemas.microsoft.com/office/powerpoint/2010/main" val="2839127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22</a:t>
            </a:fld>
            <a:endParaRPr kumimoji="1" lang="ja-JP" altLang="en-US"/>
          </a:p>
        </p:txBody>
      </p:sp>
    </p:spTree>
    <p:extLst>
      <p:ext uri="{BB962C8B-B14F-4D97-AF65-F5344CB8AC3E}">
        <p14:creationId xmlns:p14="http://schemas.microsoft.com/office/powerpoint/2010/main" val="9758454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A4E1-337E-4368-8880-18F8EFBAB1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349BF31-9D5F-F286-411C-BE346BF67215}"/>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FDA5C0E0-BEB1-DAE1-A447-87B374308AA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7572DA7-BBFE-13DC-CAF1-F2E1A361DC15}"/>
              </a:ext>
            </a:extLst>
          </p:cNvPr>
          <p:cNvSpPr>
            <a:spLocks noGrp="1"/>
          </p:cNvSpPr>
          <p:nvPr>
            <p:ph type="sldNum" sz="quarter" idx="5"/>
          </p:nvPr>
        </p:nvSpPr>
        <p:spPr/>
        <p:txBody>
          <a:bodyPr/>
          <a:lstStyle/>
          <a:p>
            <a:fld id="{F8E5184A-5F3D-41FA-88B1-EE12723C0EBC}" type="slidenum">
              <a:rPr kumimoji="1" lang="ja-JP" altLang="en-US" smtClean="0"/>
              <a:t>23</a:t>
            </a:fld>
            <a:endParaRPr kumimoji="1" lang="ja-JP" altLang="en-US"/>
          </a:p>
        </p:txBody>
      </p:sp>
    </p:spTree>
    <p:extLst>
      <p:ext uri="{BB962C8B-B14F-4D97-AF65-F5344CB8AC3E}">
        <p14:creationId xmlns:p14="http://schemas.microsoft.com/office/powerpoint/2010/main" val="2038808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24</a:t>
            </a:fld>
            <a:endParaRPr kumimoji="1" lang="ja-JP" altLang="en-US"/>
          </a:p>
        </p:txBody>
      </p:sp>
    </p:spTree>
    <p:extLst>
      <p:ext uri="{BB962C8B-B14F-4D97-AF65-F5344CB8AC3E}">
        <p14:creationId xmlns:p14="http://schemas.microsoft.com/office/powerpoint/2010/main" val="9278908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25</a:t>
            </a:fld>
            <a:endParaRPr kumimoji="1" lang="ja-JP" altLang="en-US"/>
          </a:p>
        </p:txBody>
      </p:sp>
    </p:spTree>
    <p:extLst>
      <p:ext uri="{BB962C8B-B14F-4D97-AF65-F5344CB8AC3E}">
        <p14:creationId xmlns:p14="http://schemas.microsoft.com/office/powerpoint/2010/main" val="1568993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26</a:t>
            </a:fld>
            <a:endParaRPr kumimoji="1" lang="ja-JP" altLang="en-US"/>
          </a:p>
        </p:txBody>
      </p:sp>
    </p:spTree>
    <p:extLst>
      <p:ext uri="{BB962C8B-B14F-4D97-AF65-F5344CB8AC3E}">
        <p14:creationId xmlns:p14="http://schemas.microsoft.com/office/powerpoint/2010/main" val="284327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6AA20-4C6A-0A8A-32F6-A742C476BB5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64ABE1C-938E-CDF1-5496-7A5D3424F453}"/>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A370EAEF-9CB6-11A2-40A5-B4FDC9E43EE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2ABD4E3-5C02-EC5E-DC4E-EB625A9CD8EF}"/>
              </a:ext>
            </a:extLst>
          </p:cNvPr>
          <p:cNvSpPr>
            <a:spLocks noGrp="1"/>
          </p:cNvSpPr>
          <p:nvPr>
            <p:ph type="sldNum" sz="quarter" idx="5"/>
          </p:nvPr>
        </p:nvSpPr>
        <p:spPr/>
        <p:txBody>
          <a:bodyPr/>
          <a:lstStyle/>
          <a:p>
            <a:fld id="{F8E5184A-5F3D-41FA-88B1-EE12723C0EBC}" type="slidenum">
              <a:rPr kumimoji="1" lang="ja-JP" altLang="en-US" smtClean="0"/>
              <a:t>27</a:t>
            </a:fld>
            <a:endParaRPr kumimoji="1" lang="ja-JP" altLang="en-US"/>
          </a:p>
        </p:txBody>
      </p:sp>
    </p:spTree>
    <p:extLst>
      <p:ext uri="{BB962C8B-B14F-4D97-AF65-F5344CB8AC3E}">
        <p14:creationId xmlns:p14="http://schemas.microsoft.com/office/powerpoint/2010/main" val="21526751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51021-586A-0016-5BDA-EC51020A4B3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FD41DA8-9C32-6C3E-3524-DA0B38133F95}"/>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E3BD78D6-BB94-1794-8B1B-4C49B8303B82}"/>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DC5F7A6-6D0C-6227-8C63-98C4A74E779C}"/>
              </a:ext>
            </a:extLst>
          </p:cNvPr>
          <p:cNvSpPr>
            <a:spLocks noGrp="1"/>
          </p:cNvSpPr>
          <p:nvPr>
            <p:ph type="sldNum" sz="quarter" idx="5"/>
          </p:nvPr>
        </p:nvSpPr>
        <p:spPr/>
        <p:txBody>
          <a:bodyPr/>
          <a:lstStyle/>
          <a:p>
            <a:fld id="{F8E5184A-5F3D-41FA-88B1-EE12723C0EBC}" type="slidenum">
              <a:rPr kumimoji="1" lang="ja-JP" altLang="en-US" smtClean="0"/>
              <a:t>28</a:t>
            </a:fld>
            <a:endParaRPr kumimoji="1" lang="ja-JP" altLang="en-US"/>
          </a:p>
        </p:txBody>
      </p:sp>
    </p:spTree>
    <p:extLst>
      <p:ext uri="{BB962C8B-B14F-4D97-AF65-F5344CB8AC3E}">
        <p14:creationId xmlns:p14="http://schemas.microsoft.com/office/powerpoint/2010/main" val="1732751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29</a:t>
            </a:fld>
            <a:endParaRPr kumimoji="1" lang="ja-JP" altLang="en-US"/>
          </a:p>
        </p:txBody>
      </p:sp>
    </p:spTree>
    <p:extLst>
      <p:ext uri="{BB962C8B-B14F-4D97-AF65-F5344CB8AC3E}">
        <p14:creationId xmlns:p14="http://schemas.microsoft.com/office/powerpoint/2010/main" val="1659787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3</a:t>
            </a:fld>
            <a:endParaRPr kumimoji="1" lang="ja-JP" altLang="en-US"/>
          </a:p>
        </p:txBody>
      </p:sp>
    </p:spTree>
    <p:extLst>
      <p:ext uri="{BB962C8B-B14F-4D97-AF65-F5344CB8AC3E}">
        <p14:creationId xmlns:p14="http://schemas.microsoft.com/office/powerpoint/2010/main" val="31769338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D9D87-0486-2BE9-3371-4E4B4E87443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3F06F8D-4327-61A8-E79A-6D5F249E1982}"/>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D572EF94-AF42-D60F-0AFC-EA318654FC91}"/>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22B3550-9B4F-2858-FA15-3DFCF3DECEC7}"/>
              </a:ext>
            </a:extLst>
          </p:cNvPr>
          <p:cNvSpPr>
            <a:spLocks noGrp="1"/>
          </p:cNvSpPr>
          <p:nvPr>
            <p:ph type="sldNum" sz="quarter" idx="5"/>
          </p:nvPr>
        </p:nvSpPr>
        <p:spPr/>
        <p:txBody>
          <a:bodyPr/>
          <a:lstStyle/>
          <a:p>
            <a:fld id="{F8E5184A-5F3D-41FA-88B1-EE12723C0EBC}" type="slidenum">
              <a:rPr kumimoji="1" lang="ja-JP" altLang="en-US" smtClean="0"/>
              <a:t>30</a:t>
            </a:fld>
            <a:endParaRPr kumimoji="1" lang="ja-JP" altLang="en-US"/>
          </a:p>
        </p:txBody>
      </p:sp>
    </p:spTree>
    <p:extLst>
      <p:ext uri="{BB962C8B-B14F-4D97-AF65-F5344CB8AC3E}">
        <p14:creationId xmlns:p14="http://schemas.microsoft.com/office/powerpoint/2010/main" val="37816765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31</a:t>
            </a:fld>
            <a:endParaRPr kumimoji="1" lang="ja-JP" altLang="en-US"/>
          </a:p>
        </p:txBody>
      </p:sp>
    </p:spTree>
    <p:extLst>
      <p:ext uri="{BB962C8B-B14F-4D97-AF65-F5344CB8AC3E}">
        <p14:creationId xmlns:p14="http://schemas.microsoft.com/office/powerpoint/2010/main" val="4991542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FC0D0-5B33-1539-275C-1D3887CB5B5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3FAE6DC-5253-38B2-ABA9-7D6EE93450BD}"/>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1EE57852-F9EF-CBDE-E3D6-5B2A62BEDD45}"/>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19D3C5A-2271-8A1A-5DC1-1F34665A3CED}"/>
              </a:ext>
            </a:extLst>
          </p:cNvPr>
          <p:cNvSpPr>
            <a:spLocks noGrp="1"/>
          </p:cNvSpPr>
          <p:nvPr>
            <p:ph type="sldNum" sz="quarter" idx="5"/>
          </p:nvPr>
        </p:nvSpPr>
        <p:spPr/>
        <p:txBody>
          <a:bodyPr/>
          <a:lstStyle/>
          <a:p>
            <a:fld id="{F8E5184A-5F3D-41FA-88B1-EE12723C0EBC}" type="slidenum">
              <a:rPr kumimoji="1" lang="ja-JP" altLang="en-US" smtClean="0"/>
              <a:t>32</a:t>
            </a:fld>
            <a:endParaRPr kumimoji="1" lang="ja-JP" altLang="en-US"/>
          </a:p>
        </p:txBody>
      </p:sp>
    </p:spTree>
    <p:extLst>
      <p:ext uri="{BB962C8B-B14F-4D97-AF65-F5344CB8AC3E}">
        <p14:creationId xmlns:p14="http://schemas.microsoft.com/office/powerpoint/2010/main" val="1603288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440D8-871F-8F87-C499-2F54527927A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0F08916-BC72-71E6-6407-7391B5A6CD26}"/>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16516BB0-A6A2-63B8-B764-17C1BB31CEB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5A40A1E7-9F46-F502-28B2-9994D49D176E}"/>
              </a:ext>
            </a:extLst>
          </p:cNvPr>
          <p:cNvSpPr>
            <a:spLocks noGrp="1"/>
          </p:cNvSpPr>
          <p:nvPr>
            <p:ph type="sldNum" sz="quarter" idx="5"/>
          </p:nvPr>
        </p:nvSpPr>
        <p:spPr/>
        <p:txBody>
          <a:bodyPr/>
          <a:lstStyle/>
          <a:p>
            <a:fld id="{F8E5184A-5F3D-41FA-88B1-EE12723C0EBC}" type="slidenum">
              <a:rPr kumimoji="1" lang="ja-JP" altLang="en-US" smtClean="0"/>
              <a:t>4</a:t>
            </a:fld>
            <a:endParaRPr kumimoji="1" lang="ja-JP" altLang="en-US"/>
          </a:p>
        </p:txBody>
      </p:sp>
    </p:spTree>
    <p:extLst>
      <p:ext uri="{BB962C8B-B14F-4D97-AF65-F5344CB8AC3E}">
        <p14:creationId xmlns:p14="http://schemas.microsoft.com/office/powerpoint/2010/main" val="92253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3BD46-1A8C-7B9F-E31F-7AF4BF72B5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178BF8A-7279-4BFC-DDC6-96D904A6508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7B0FD90-1966-C08F-D7EC-F41DEB5C5727}"/>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7E9BCDB-357D-7B01-0BA3-D361D2150780}"/>
              </a:ext>
            </a:extLst>
          </p:cNvPr>
          <p:cNvSpPr>
            <a:spLocks noGrp="1"/>
          </p:cNvSpPr>
          <p:nvPr>
            <p:ph type="sldNum" sz="quarter" idx="10"/>
          </p:nvPr>
        </p:nvSpPr>
        <p:spPr/>
        <p:txBody>
          <a:bodyPr/>
          <a:lstStyle/>
          <a:p>
            <a:fld id="{F8E5184A-5F3D-41FA-88B1-EE12723C0EBC}" type="slidenum">
              <a:rPr kumimoji="1" lang="ja-JP" altLang="en-US" smtClean="0"/>
              <a:t>5</a:t>
            </a:fld>
            <a:endParaRPr kumimoji="1" lang="ja-JP" altLang="en-US"/>
          </a:p>
        </p:txBody>
      </p:sp>
    </p:spTree>
    <p:extLst>
      <p:ext uri="{BB962C8B-B14F-4D97-AF65-F5344CB8AC3E}">
        <p14:creationId xmlns:p14="http://schemas.microsoft.com/office/powerpoint/2010/main" val="343274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6</a:t>
            </a:fld>
            <a:endParaRPr kumimoji="1" lang="ja-JP" altLang="en-US"/>
          </a:p>
        </p:txBody>
      </p:sp>
    </p:spTree>
    <p:extLst>
      <p:ext uri="{BB962C8B-B14F-4D97-AF65-F5344CB8AC3E}">
        <p14:creationId xmlns:p14="http://schemas.microsoft.com/office/powerpoint/2010/main" val="4158850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F8E5184A-5F3D-41FA-88B1-EE12723C0EBC}" type="slidenum">
              <a:rPr kumimoji="1" lang="ja-JP" altLang="en-US" smtClean="0"/>
              <a:t>7</a:t>
            </a:fld>
            <a:endParaRPr kumimoji="1" lang="ja-JP" altLang="en-US"/>
          </a:p>
        </p:txBody>
      </p:sp>
    </p:spTree>
    <p:extLst>
      <p:ext uri="{BB962C8B-B14F-4D97-AF65-F5344CB8AC3E}">
        <p14:creationId xmlns:p14="http://schemas.microsoft.com/office/powerpoint/2010/main" val="1520533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93D44-29A9-3464-2DC7-99A58FDB8F9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7C441B3-E40D-92EE-7BA6-60DCAAC0192D}"/>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1A52BF55-AF6B-8A7E-8D14-CEBD199FEC2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0D57C36-B37E-2545-12C7-19F54EFBB861}"/>
              </a:ext>
            </a:extLst>
          </p:cNvPr>
          <p:cNvSpPr>
            <a:spLocks noGrp="1"/>
          </p:cNvSpPr>
          <p:nvPr>
            <p:ph type="sldNum" sz="quarter" idx="5"/>
          </p:nvPr>
        </p:nvSpPr>
        <p:spPr/>
        <p:txBody>
          <a:bodyPr/>
          <a:lstStyle/>
          <a:p>
            <a:fld id="{F8E5184A-5F3D-41FA-88B1-EE12723C0EBC}" type="slidenum">
              <a:rPr kumimoji="1" lang="ja-JP" altLang="en-US" smtClean="0"/>
              <a:t>8</a:t>
            </a:fld>
            <a:endParaRPr kumimoji="1" lang="ja-JP" altLang="en-US"/>
          </a:p>
        </p:txBody>
      </p:sp>
    </p:spTree>
    <p:extLst>
      <p:ext uri="{BB962C8B-B14F-4D97-AF65-F5344CB8AC3E}">
        <p14:creationId xmlns:p14="http://schemas.microsoft.com/office/powerpoint/2010/main" val="2336840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107E7-6016-FA45-82EE-F426DF21C4E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B5FEC1-5D5C-8457-1413-C1C15CFA2C16}"/>
              </a:ext>
            </a:extLst>
          </p:cNvPr>
          <p:cNvSpPr>
            <a:spLocks noGrp="1" noRot="1" noChangeAspect="1"/>
          </p:cNvSpPr>
          <p:nvPr>
            <p:ph type="sldImg"/>
          </p:nvPr>
        </p:nvSpPr>
        <p:spPr>
          <a:xfrm>
            <a:off x="409575" y="1233488"/>
            <a:ext cx="5916613" cy="3328987"/>
          </a:xfrm>
        </p:spPr>
      </p:sp>
      <p:sp>
        <p:nvSpPr>
          <p:cNvPr id="3" name="ノート プレースホルダー 2">
            <a:extLst>
              <a:ext uri="{FF2B5EF4-FFF2-40B4-BE49-F238E27FC236}">
                <a16:creationId xmlns:a16="http://schemas.microsoft.com/office/drawing/2014/main" id="{909CE176-E71D-A1A8-42A4-2F685FAF33F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90B6F70-6273-E5CB-CC18-0B86A68E4C79}"/>
              </a:ext>
            </a:extLst>
          </p:cNvPr>
          <p:cNvSpPr>
            <a:spLocks noGrp="1"/>
          </p:cNvSpPr>
          <p:nvPr>
            <p:ph type="sldNum" sz="quarter" idx="5"/>
          </p:nvPr>
        </p:nvSpPr>
        <p:spPr/>
        <p:txBody>
          <a:bodyPr/>
          <a:lstStyle/>
          <a:p>
            <a:fld id="{F8E5184A-5F3D-41FA-88B1-EE12723C0EBC}" type="slidenum">
              <a:rPr kumimoji="1" lang="ja-JP" altLang="en-US" smtClean="0"/>
              <a:t>9</a:t>
            </a:fld>
            <a:endParaRPr kumimoji="1" lang="ja-JP" altLang="en-US"/>
          </a:p>
        </p:txBody>
      </p:sp>
    </p:spTree>
    <p:extLst>
      <p:ext uri="{BB962C8B-B14F-4D97-AF65-F5344CB8AC3E}">
        <p14:creationId xmlns:p14="http://schemas.microsoft.com/office/powerpoint/2010/main" val="1901554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1037" name="タイトル 1"/>
          <p:cNvSpPr>
            <a:spLocks noGrp="1"/>
          </p:cNvSpPr>
          <p:nvPr>
            <p:ph type="title"/>
          </p:nvPr>
        </p:nvSpPr>
        <p:spPr/>
        <p:txBody>
          <a:bodyPr/>
          <a:lstStyle/>
          <a:p>
            <a:r>
              <a:rPr lang="ja-JP" altLang="en-US"/>
              <a:t>マスタ タイトルの書式設定</a:t>
            </a:r>
          </a:p>
        </p:txBody>
      </p:sp>
      <p:sp>
        <p:nvSpPr>
          <p:cNvPr id="1038"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Slide Number Placeholder 8">
            <a:extLst>
              <a:ext uri="{FF2B5EF4-FFF2-40B4-BE49-F238E27FC236}">
                <a16:creationId xmlns:a16="http://schemas.microsoft.com/office/drawing/2014/main" id="{F2552A36-484A-4AA8-BDA8-77E1B73AB490}"/>
              </a:ext>
            </a:extLst>
          </p:cNvPr>
          <p:cNvSpPr>
            <a:spLocks noGrp="1"/>
          </p:cNvSpPr>
          <p:nvPr>
            <p:ph type="sldNum" sz="quarter" idx="12"/>
          </p:nvPr>
        </p:nvSpPr>
        <p:spPr>
          <a:xfrm>
            <a:off x="11582400" y="6509444"/>
            <a:ext cx="609600" cy="348557"/>
          </a:xfrm>
          <a:prstGeom prst="rect">
            <a:avLst/>
          </a:prstGeom>
        </p:spPr>
        <p:txBody>
          <a:bodyPr/>
          <a:lstStyle>
            <a:lvl1pPr algn="r">
              <a:defRPr sz="1400">
                <a:latin typeface="Meiryo UI" panose="020B0604030504040204" pitchFamily="50" charset="-128"/>
                <a:ea typeface="Meiryo UI" panose="020B0604030504040204" pitchFamily="50" charset="-128"/>
              </a:defRPr>
            </a:lvl1pPr>
          </a:lstStyle>
          <a:p>
            <a:pPr>
              <a:defRPr/>
            </a:pPr>
            <a:fld id="{7DE63CFC-9FCE-47C5-8094-560B20205859}" type="slidenum">
              <a:rPr lang="en-US" altLang="ja-JP" smtClean="0">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065625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10173678" cy="746992"/>
          </a:xfrm>
        </p:spPr>
        <p:txBody>
          <a:bodyPr/>
          <a:lstStyle>
            <a:lvl1pPr>
              <a:defRPr sz="3200" b="1">
                <a:solidFill>
                  <a:srgbClr val="1D6FA9"/>
                </a:solidFill>
                <a:latin typeface="游ゴシック" panose="020B0400000000000000" pitchFamily="50" charset="-128"/>
                <a:ea typeface="游ゴシック" panose="020B0400000000000000" pitchFamily="50" charset="-128"/>
              </a:defRPr>
            </a:lvl1pPr>
          </a:lstStyle>
          <a:p>
            <a:r>
              <a:rPr lang="ja-JP" altLang="en-US"/>
              <a:t>マスター タイトルの書式設定</a:t>
            </a:r>
          </a:p>
        </p:txBody>
      </p:sp>
      <p:cxnSp>
        <p:nvCxnSpPr>
          <p:cNvPr id="6" name="直線コネクタ 5">
            <a:extLst>
              <a:ext uri="{FF2B5EF4-FFF2-40B4-BE49-F238E27FC236}">
                <a16:creationId xmlns:a16="http://schemas.microsoft.com/office/drawing/2014/main" id="{1211FD40-1708-4A5C-9A67-5C157FF9B659}"/>
              </a:ext>
            </a:extLst>
          </p:cNvPr>
          <p:cNvCxnSpPr/>
          <p:nvPr userDrawn="1"/>
        </p:nvCxnSpPr>
        <p:spPr bwMode="auto">
          <a:xfrm>
            <a:off x="0" y="746992"/>
            <a:ext cx="12190404" cy="0"/>
          </a:xfrm>
          <a:prstGeom prst="line">
            <a:avLst/>
          </a:prstGeom>
          <a:noFill/>
          <a:ln w="19050" cap="flat" cmpd="sng" algn="ctr">
            <a:solidFill>
              <a:schemeClr val="tx1">
                <a:lumMod val="50000"/>
                <a:lumOff val="50000"/>
              </a:schemeClr>
            </a:solidFill>
            <a:prstDash val="solid"/>
            <a:round/>
            <a:headEnd type="none" w="med" len="med"/>
            <a:tailEnd type="none" w="med" len="med"/>
          </a:ln>
          <a:effectLst/>
        </p:spPr>
      </p:cxnSp>
      <p:sp>
        <p:nvSpPr>
          <p:cNvPr id="9" name="Slide Number Placeholder 8">
            <a:extLst>
              <a:ext uri="{FF2B5EF4-FFF2-40B4-BE49-F238E27FC236}">
                <a16:creationId xmlns:a16="http://schemas.microsoft.com/office/drawing/2014/main" id="{F2552A36-484A-4AA8-BDA8-77E1B73AB490}"/>
              </a:ext>
            </a:extLst>
          </p:cNvPr>
          <p:cNvSpPr>
            <a:spLocks noGrp="1"/>
          </p:cNvSpPr>
          <p:nvPr>
            <p:ph type="sldNum" sz="quarter" idx="12"/>
          </p:nvPr>
        </p:nvSpPr>
        <p:spPr>
          <a:xfrm>
            <a:off x="11582400" y="6509444"/>
            <a:ext cx="609600" cy="348557"/>
          </a:xfrm>
          <a:prstGeom prst="rect">
            <a:avLst/>
          </a:prstGeom>
        </p:spPr>
        <p:txBody>
          <a:bodyPr/>
          <a:lstStyle>
            <a:lvl1pPr algn="r">
              <a:defRPr sz="1400">
                <a:latin typeface="Meiryo UI" panose="020B0604030504040204" pitchFamily="50" charset="-128"/>
                <a:ea typeface="Meiryo UI" panose="020B0604030504040204" pitchFamily="50" charset="-128"/>
              </a:defRPr>
            </a:lvl1pPr>
          </a:lstStyle>
          <a:p>
            <a:pPr>
              <a:defRPr/>
            </a:pPr>
            <a:fld id="{7DE63CFC-9FCE-47C5-8094-560B20205859}" type="slidenum">
              <a:rPr lang="en-US" altLang="ja-JP" smtClean="0">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429398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オブジェクト 2" hidden="1">
            <a:extLst>
              <a:ext uri="{FF2B5EF4-FFF2-40B4-BE49-F238E27FC236}">
                <a16:creationId xmlns:a16="http://schemas.microsoft.com/office/drawing/2014/main" id="{84F7E6F4-64F1-4B70-8C89-43FFEAB0AC47}"/>
              </a:ext>
            </a:extLst>
          </p:cNvPr>
          <p:cNvGraphicFramePr>
            <a:graphicFrameLocks noChangeAspect="1"/>
          </p:cNvGraphicFramePr>
          <p:nvPr userDrawn="1">
            <p:custDataLst>
              <p:tags r:id="rId4"/>
            </p:custDataLst>
            <p:extLst>
              <p:ext uri="{D42A27DB-BD31-4B8C-83A1-F6EECF244321}">
                <p14:modId xmlns:p14="http://schemas.microsoft.com/office/powerpoint/2010/main" val="1617451316"/>
              </p:ext>
            </p:extLst>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name="think-cell スライド" r:id="rId5" imgW="592" imgH="591" progId="TCLayout.ActiveDocument.1">
                  <p:embed/>
                </p:oleObj>
              </mc:Choice>
              <mc:Fallback>
                <p:oleObj name="think-cell スライド" r:id="rId5" imgW="592" imgH="591" progId="TCLayout.ActiveDocument.1">
                  <p:embed/>
                  <p:pic>
                    <p:nvPicPr>
                      <p:cNvPr id="3" name="オブジェクト 2" hidden="1">
                        <a:extLst>
                          <a:ext uri="{FF2B5EF4-FFF2-40B4-BE49-F238E27FC236}">
                            <a16:creationId xmlns:a16="http://schemas.microsoft.com/office/drawing/2014/main" id="{84F7E6F4-64F1-4B70-8C89-43FFEAB0AC47}"/>
                          </a:ext>
                        </a:extLst>
                      </p:cNvPr>
                      <p:cNvPicPr/>
                      <p:nvPr/>
                    </p:nvPicPr>
                    <p:blipFill>
                      <a:blip r:embed="rId6"/>
                      <a:stretch>
                        <a:fillRect/>
                      </a:stretch>
                    </p:blipFill>
                    <p:spPr>
                      <a:xfrm>
                        <a:off x="1955" y="1588"/>
                        <a:ext cx="1954" cy="1588"/>
                      </a:xfrm>
                      <a:prstGeom prst="rect">
                        <a:avLst/>
                      </a:prstGeom>
                    </p:spPr>
                  </p:pic>
                </p:oleObj>
              </mc:Fallback>
            </mc:AlternateContent>
          </a:graphicData>
        </a:graphic>
      </p:graphicFrame>
      <p:sp>
        <p:nvSpPr>
          <p:cNvPr id="1025" name="Rectangle 2"/>
          <p:cNvSpPr>
            <a:spLocks noGrp="1" noChangeArrowheads="1"/>
          </p:cNvSpPr>
          <p:nvPr>
            <p:ph type="body" idx="1"/>
          </p:nvPr>
        </p:nvSpPr>
        <p:spPr>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9" name="Rectangle 6"/>
          <p:cNvSpPr>
            <a:spLocks noChangeArrowheads="1"/>
          </p:cNvSpPr>
          <p:nvPr/>
        </p:nvSpPr>
        <p:spPr>
          <a:xfrm>
            <a:off x="0" y="1"/>
            <a:ext cx="12192000" cy="366713"/>
          </a:xfrm>
          <a:prstGeom prst="rect">
            <a:avLst/>
          </a:prstGeom>
          <a:noFill/>
          <a:ln w="9525" algn="ctr">
            <a:noFill/>
            <a:miter lim="800000"/>
            <a:headEnd/>
            <a:tailEnd/>
          </a:ln>
          <a:effectLst/>
        </p:spPr>
        <p:txBody>
          <a:bodyPr wrap="none" anchor="ctr"/>
          <a:lstStyle/>
          <a:p>
            <a:pPr algn="ctr" fontAlgn="base">
              <a:spcBef>
                <a:spcPct val="0"/>
              </a:spcBef>
              <a:spcAft>
                <a:spcPct val="0"/>
              </a:spcAft>
              <a:defRPr/>
            </a:pPr>
            <a:endParaRPr lang="ja-JP" altLang="en-US">
              <a:solidFill>
                <a:srgbClr val="000000"/>
              </a:solidFill>
            </a:endParaRPr>
          </a:p>
        </p:txBody>
      </p:sp>
      <p:sp>
        <p:nvSpPr>
          <p:cNvPr id="1034" name="Rectangle 22"/>
          <p:cNvSpPr>
            <a:spLocks noGrp="1" noChangeArrowheads="1"/>
          </p:cNvSpPr>
          <p:nvPr>
            <p:ph type="title"/>
          </p:nvPr>
        </p:nvSpPr>
        <p:spPr>
          <a:xfrm>
            <a:off x="0" y="0"/>
            <a:ext cx="10173678" cy="476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6" name="Slide Number Placeholder 8">
            <a:extLst>
              <a:ext uri="{FF2B5EF4-FFF2-40B4-BE49-F238E27FC236}">
                <a16:creationId xmlns:a16="http://schemas.microsoft.com/office/drawing/2014/main" id="{F2552A36-484A-4AA8-BDA8-77E1B73AB490}"/>
              </a:ext>
            </a:extLst>
          </p:cNvPr>
          <p:cNvSpPr>
            <a:spLocks noGrp="1"/>
          </p:cNvSpPr>
          <p:nvPr>
            <p:ph type="sldNum" sz="quarter" idx="4"/>
          </p:nvPr>
        </p:nvSpPr>
        <p:spPr>
          <a:xfrm>
            <a:off x="11582400" y="6509444"/>
            <a:ext cx="609600" cy="348557"/>
          </a:xfrm>
          <a:prstGeom prst="rect">
            <a:avLst/>
          </a:prstGeom>
        </p:spPr>
        <p:txBody>
          <a:bodyPr/>
          <a:lstStyle>
            <a:lvl1pPr algn="r">
              <a:defRPr sz="1400">
                <a:latin typeface="Meiryo UI" panose="020B0604030504040204" pitchFamily="50" charset="-128"/>
                <a:ea typeface="Meiryo UI" panose="020B0604030504040204" pitchFamily="50" charset="-128"/>
              </a:defRPr>
            </a:lvl1pPr>
          </a:lstStyle>
          <a:p>
            <a:pPr>
              <a:defRPr/>
            </a:pPr>
            <a:fld id="{7DE63CFC-9FCE-47C5-8094-560B20205859}" type="slidenum">
              <a:rPr lang="en-US" altLang="ja-JP" smtClean="0">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972147544"/>
      </p:ext>
    </p:extLst>
  </p:cSld>
  <p:clrMap bg1="lt1" tx1="dk1" bg2="lt2" tx2="dk2" accent1="accent1" accent2="accent2" accent3="accent3" accent4="accent4" accent5="accent5" accent6="accent6" hlink="hlink" folHlink="folHlink"/>
  <p:sldLayoutIdLst>
    <p:sldLayoutId id="2147484160" r:id="rId1"/>
    <p:sldLayoutId id="2147484161" r:id="rId2"/>
  </p:sldLayoutIdLst>
  <p:hf hdr="0" dt="0"/>
  <p:txStyles>
    <p:titleStyle>
      <a:lvl1pPr algn="l" rtl="0" eaLnBrk="0" fontAlgn="base" hangingPunct="0">
        <a:spcBef>
          <a:spcPct val="0"/>
        </a:spcBef>
        <a:spcAft>
          <a:spcPct val="0"/>
        </a:spcAft>
        <a:defRPr kumimoji="1" sz="2800">
          <a:solidFill>
            <a:schemeClr val="tx1"/>
          </a:solidFill>
          <a:latin typeface="+mj-lt"/>
          <a:ea typeface="+mj-ea"/>
          <a:cs typeface="+mj-cs"/>
        </a:defRPr>
      </a:lvl1pPr>
      <a:lvl2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chemeClr val="tx1"/>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chemeClr val="tx1"/>
          </a:solidFill>
          <a:latin typeface="HGP創英角ｺﾞｼｯｸUB" pitchFamily="50" charset="-128"/>
          <a:ea typeface="HGP創英角ｺﾞｼｯｸUB"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A8A80-72A6-C55F-E2FE-2791350A1DA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D46851-1891-FD23-41B7-0AF94469F971}"/>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a:t>
            </a:fld>
            <a:endParaRPr lang="en-US" altLang="ja-JP">
              <a:solidFill>
                <a:srgbClr val="000000"/>
              </a:solidFill>
            </a:endParaRPr>
          </a:p>
        </p:txBody>
      </p:sp>
      <p:sp>
        <p:nvSpPr>
          <p:cNvPr id="6" name="タイトル 1">
            <a:extLst>
              <a:ext uri="{FF2B5EF4-FFF2-40B4-BE49-F238E27FC236}">
                <a16:creationId xmlns:a16="http://schemas.microsoft.com/office/drawing/2014/main" id="{2400F9B0-0A1D-AB01-8880-C52168F27984}"/>
              </a:ext>
            </a:extLst>
          </p:cNvPr>
          <p:cNvSpPr txBox="1">
            <a:spLocks/>
          </p:cNvSpPr>
          <p:nvPr/>
        </p:nvSpPr>
        <p:spPr>
          <a:xfrm>
            <a:off x="16172"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実施計画作成要領</a:t>
            </a:r>
          </a:p>
        </p:txBody>
      </p:sp>
      <p:sp>
        <p:nvSpPr>
          <p:cNvPr id="9" name="正方形/長方形 8">
            <a:extLst>
              <a:ext uri="{FF2B5EF4-FFF2-40B4-BE49-F238E27FC236}">
                <a16:creationId xmlns:a16="http://schemas.microsoft.com/office/drawing/2014/main" id="{09BD6EB8-3A0D-CBCC-03A5-4CCCB2CCD276}"/>
              </a:ext>
            </a:extLst>
          </p:cNvPr>
          <p:cNvSpPr/>
          <p:nvPr/>
        </p:nvSpPr>
        <p:spPr>
          <a:xfrm>
            <a:off x="102298" y="914400"/>
            <a:ext cx="11784902" cy="5644951"/>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 name="正方形/長方形 9">
            <a:extLst>
              <a:ext uri="{FF2B5EF4-FFF2-40B4-BE49-F238E27FC236}">
                <a16:creationId xmlns:a16="http://schemas.microsoft.com/office/drawing/2014/main" id="{FF5C38F5-9504-826F-045A-32A3F1CB143B}"/>
              </a:ext>
            </a:extLst>
          </p:cNvPr>
          <p:cNvSpPr/>
          <p:nvPr/>
        </p:nvSpPr>
        <p:spPr>
          <a:xfrm>
            <a:off x="228683" y="993658"/>
            <a:ext cx="11532131" cy="49109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342900" indent="-342900">
              <a:lnSpc>
                <a:spcPct val="150000"/>
              </a:lnSpc>
              <a:buClr>
                <a:schemeClr val="tx1">
                  <a:lumMod val="75000"/>
                  <a:lumOff val="25000"/>
                </a:schemeClr>
              </a:buClr>
              <a:buFont typeface="Wingdings" panose="05000000000000000000" pitchFamily="2" charset="2"/>
              <a:buChar char="n"/>
            </a:pPr>
            <a:r>
              <a:rPr lang="ja-JP" altLang="en-US" sz="1600" b="1" u="sng" dirty="0">
                <a:solidFill>
                  <a:srgbClr val="FF0000"/>
                </a:solidFill>
                <a:latin typeface="Meiryo UI" panose="020B0604030504040204" pitchFamily="50" charset="-128"/>
                <a:ea typeface="Meiryo UI" panose="020B0604030504040204" pitchFamily="50" charset="-128"/>
              </a:rPr>
              <a:t>「地域まるごとホテル＠三浦半島」の実施計画は本様式を利用して作成</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すること。</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marL="285750" indent="-285750">
              <a:lnSpc>
                <a:spcPct val="150000"/>
              </a:lnSpc>
              <a:buClr>
                <a:schemeClr val="tx1">
                  <a:lumMod val="75000"/>
                  <a:lumOff val="25000"/>
                </a:schemeClr>
              </a:buClr>
              <a:buFont typeface="Wingdings" panose="05000000000000000000" pitchFamily="2" charset="2"/>
              <a:buChar char="n"/>
            </a:pP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様式内の枠に収まりきらない場合、枠の拡大や様式の複製によるページの追加、順番の変更は可とするが、</a:t>
            </a:r>
            <a:r>
              <a:rPr lang="ja-JP" altLang="en-US" sz="1600" b="1" u="sng" dirty="0">
                <a:solidFill>
                  <a:srgbClr val="FF0000"/>
                </a:solidFill>
                <a:latin typeface="Meiryo UI" panose="020B0604030504040204" pitchFamily="50" charset="-128"/>
                <a:ea typeface="Meiryo UI" panose="020B0604030504040204" pitchFamily="50" charset="-128"/>
              </a:rPr>
              <a:t>項目の変更・削除は不可</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とする。</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marL="285750" indent="-285750">
              <a:lnSpc>
                <a:spcPct val="150000"/>
              </a:lnSpc>
              <a:buClr>
                <a:schemeClr val="tx1">
                  <a:lumMod val="75000"/>
                  <a:lumOff val="25000"/>
                </a:schemeClr>
              </a:buClr>
              <a:buFont typeface="Wingdings" panose="05000000000000000000" pitchFamily="2" charset="2"/>
              <a:buChar char="n"/>
            </a:pP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本様式に定めのない項目について、自由にページを追加することも可能とするが、追加の</a:t>
            </a:r>
            <a:r>
              <a:rPr lang="ja-JP" altLang="en-US" sz="1600" b="1" u="sng" dirty="0">
                <a:solidFill>
                  <a:srgbClr val="FF0000"/>
                </a:solidFill>
                <a:latin typeface="Meiryo UI" panose="020B0604030504040204" pitchFamily="50" charset="-128"/>
                <a:ea typeface="Meiryo UI" panose="020B0604030504040204" pitchFamily="50" charset="-128"/>
              </a:rPr>
              <a:t>上限は</a:t>
            </a:r>
            <a:r>
              <a:rPr lang="en-US" altLang="ja-JP" sz="1600" b="1" u="sng" dirty="0">
                <a:solidFill>
                  <a:srgbClr val="FF0000"/>
                </a:solidFill>
                <a:latin typeface="Meiryo UI" panose="020B0604030504040204" pitchFamily="50" charset="-128"/>
                <a:ea typeface="Meiryo UI" panose="020B0604030504040204" pitchFamily="50" charset="-128"/>
              </a:rPr>
              <a:t>10</a:t>
            </a:r>
            <a:r>
              <a:rPr lang="ja-JP" altLang="en-US" sz="1600" b="1" u="sng" dirty="0">
                <a:solidFill>
                  <a:srgbClr val="FF0000"/>
                </a:solidFill>
                <a:latin typeface="Meiryo UI" panose="020B0604030504040204" pitchFamily="50" charset="-128"/>
                <a:ea typeface="Meiryo UI" panose="020B0604030504040204" pitchFamily="50" charset="-128"/>
              </a:rPr>
              <a:t>スライドまで</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とする。</a:t>
            </a:r>
            <a:endParaRPr lang="en-US" altLang="ja-JP" sz="1600" strike="sngStrike" dirty="0">
              <a:solidFill>
                <a:schemeClr val="tx1">
                  <a:lumMod val="75000"/>
                  <a:lumOff val="25000"/>
                </a:schemeClr>
              </a:solidFill>
              <a:latin typeface="Meiryo UI" panose="020B0604030504040204" pitchFamily="50" charset="-128"/>
              <a:ea typeface="Meiryo UI" panose="020B0604030504040204" pitchFamily="50" charset="-128"/>
            </a:endParaRPr>
          </a:p>
          <a:p>
            <a:pPr marL="285750" indent="-285750">
              <a:lnSpc>
                <a:spcPct val="150000"/>
              </a:lnSpc>
              <a:buClr>
                <a:schemeClr val="tx1">
                  <a:lumMod val="75000"/>
                  <a:lumOff val="25000"/>
                </a:schemeClr>
              </a:buClr>
              <a:buFont typeface="Wingdings" panose="05000000000000000000" pitchFamily="2" charset="2"/>
              <a:buChar char="n"/>
            </a:pPr>
            <a:r>
              <a:rPr lang="ja-JP" altLang="en-US" sz="1600" b="1" u="sng" dirty="0">
                <a:solidFill>
                  <a:srgbClr val="FF0000"/>
                </a:solidFill>
                <a:latin typeface="Meiryo UI" panose="020B0604030504040204" pitchFamily="50" charset="-128"/>
                <a:ea typeface="Meiryo UI" panose="020B0604030504040204" pitchFamily="50" charset="-128"/>
              </a:rPr>
              <a:t>文字の標準サイズは</a:t>
            </a:r>
            <a:r>
              <a:rPr lang="en-US" altLang="ja-JP" sz="1600" b="1" u="sng" dirty="0">
                <a:solidFill>
                  <a:srgbClr val="FF0000"/>
                </a:solidFill>
                <a:latin typeface="Meiryo UI" panose="020B0604030504040204" pitchFamily="50" charset="-128"/>
                <a:ea typeface="Meiryo UI" panose="020B0604030504040204" pitchFamily="50" charset="-128"/>
              </a:rPr>
              <a:t>14</a:t>
            </a:r>
            <a:r>
              <a:rPr lang="ja-JP" altLang="en-US" sz="1600" b="1" u="sng" dirty="0">
                <a:solidFill>
                  <a:srgbClr val="FF0000"/>
                </a:solidFill>
                <a:latin typeface="Meiryo UI" panose="020B0604030504040204" pitchFamily="50" charset="-128"/>
                <a:ea typeface="Meiryo UI" panose="020B0604030504040204" pitchFamily="50" charset="-128"/>
              </a:rPr>
              <a:t>～</a:t>
            </a:r>
            <a:r>
              <a:rPr lang="en-US" altLang="ja-JP" sz="1600" b="1" u="sng" dirty="0">
                <a:solidFill>
                  <a:srgbClr val="FF0000"/>
                </a:solidFill>
                <a:latin typeface="Meiryo UI" panose="020B0604030504040204" pitchFamily="50" charset="-128"/>
                <a:ea typeface="Meiryo UI" panose="020B0604030504040204" pitchFamily="50" charset="-128"/>
              </a:rPr>
              <a:t>16</a:t>
            </a:r>
            <a:r>
              <a:rPr lang="ja-JP" altLang="en-US" sz="1600" b="1" u="sng" dirty="0">
                <a:solidFill>
                  <a:srgbClr val="FF0000"/>
                </a:solidFill>
                <a:latin typeface="Meiryo UI" panose="020B0604030504040204" pitchFamily="50" charset="-128"/>
                <a:ea typeface="Meiryo UI" panose="020B0604030504040204" pitchFamily="50" charset="-128"/>
              </a:rPr>
              <a:t>ポイント</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とする。最高サイズは指定しないが、最低サイズは</a:t>
            </a:r>
            <a:r>
              <a:rPr lang="en-US" altLang="ja-JP" sz="1600" dirty="0">
                <a:solidFill>
                  <a:schemeClr val="tx1">
                    <a:lumMod val="75000"/>
                    <a:lumOff val="25000"/>
                  </a:schemeClr>
                </a:solidFill>
                <a:latin typeface="Meiryo UI" panose="020B0604030504040204" pitchFamily="50" charset="-128"/>
                <a:ea typeface="Meiryo UI" panose="020B0604030504040204" pitchFamily="50" charset="-128"/>
              </a:rPr>
              <a:t>11</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ポイントまでとする。</a:t>
            </a:r>
            <a:endParaRPr lang="en-US" altLang="ja-JP" sz="1600" strike="sngStrike" dirty="0">
              <a:solidFill>
                <a:srgbClr val="00B050"/>
              </a:solidFill>
              <a:latin typeface="Meiryo UI" panose="020B0604030504040204" pitchFamily="50" charset="-128"/>
              <a:ea typeface="Meiryo UI" panose="020B0604030504040204" pitchFamily="50" charset="-128"/>
            </a:endParaRPr>
          </a:p>
          <a:p>
            <a:pPr marL="285750" indent="-285750">
              <a:lnSpc>
                <a:spcPct val="150000"/>
              </a:lnSpc>
              <a:buClr>
                <a:schemeClr val="tx1">
                  <a:lumMod val="75000"/>
                  <a:lumOff val="25000"/>
                </a:schemeClr>
              </a:buClr>
              <a:buFont typeface="Wingdings" panose="05000000000000000000" pitchFamily="2" charset="2"/>
              <a:buChar char="n"/>
            </a:pP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本計画の内容を補完するために</a:t>
            </a:r>
            <a:r>
              <a:rPr lang="ja-JP" altLang="en-US" sz="1600" b="1" u="sng" dirty="0">
                <a:solidFill>
                  <a:srgbClr val="FF0000"/>
                </a:solidFill>
                <a:latin typeface="Meiryo UI" panose="020B0604030504040204" pitchFamily="50" charset="-128"/>
                <a:ea typeface="Meiryo UI" panose="020B0604030504040204" pitchFamily="50" charset="-128"/>
              </a:rPr>
              <a:t>写真や図を使用することは可</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とするが、本計画に関係のない写真や図は使用しないこと。</a:t>
            </a:r>
            <a:endParaRPr lang="en-US" altLang="ja-JP" sz="1400" dirty="0">
              <a:solidFill>
                <a:schemeClr val="tx1">
                  <a:lumMod val="75000"/>
                  <a:lumOff val="25000"/>
                </a:schemeClr>
              </a:solidFill>
              <a:latin typeface="Meiryo UI" panose="020B0604030504040204" pitchFamily="50" charset="-128"/>
              <a:ea typeface="Meiryo UI" panose="020B0604030504040204" pitchFamily="50" charset="-128"/>
            </a:endParaRPr>
          </a:p>
          <a:p>
            <a:pPr marL="285750" indent="-285750">
              <a:lnSpc>
                <a:spcPct val="150000"/>
              </a:lnSpc>
              <a:buClr>
                <a:schemeClr val="tx1">
                  <a:lumMod val="75000"/>
                  <a:lumOff val="25000"/>
                </a:schemeClr>
              </a:buClr>
              <a:buFont typeface="Wingdings" panose="05000000000000000000" pitchFamily="2" charset="2"/>
              <a:buChar char="n"/>
            </a:pP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実施計画に記載した事業については、採択を受けた後に実施する必要があるため、</a:t>
            </a:r>
            <a:r>
              <a:rPr lang="ja-JP" altLang="en-US" sz="1600" b="1" u="sng" dirty="0">
                <a:solidFill>
                  <a:srgbClr val="FF0000"/>
                </a:solidFill>
                <a:latin typeface="Meiryo UI" panose="020B0604030504040204" pitchFamily="50" charset="-128"/>
                <a:ea typeface="Meiryo UI" panose="020B0604030504040204" pitchFamily="50" charset="-128"/>
              </a:rPr>
              <a:t>実施の予定がないものや構想段階のものについては、原則記載しないこと</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。やむを得ず、記載する必要がある場合には、その旨がわかるように記載すること。</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marL="285750" indent="-285750">
              <a:lnSpc>
                <a:spcPct val="150000"/>
              </a:lnSpc>
              <a:buClr>
                <a:schemeClr val="tx1">
                  <a:lumMod val="75000"/>
                  <a:lumOff val="25000"/>
                </a:schemeClr>
              </a:buClr>
              <a:buFont typeface="Wingdings" panose="05000000000000000000" pitchFamily="2" charset="2"/>
              <a:buChar char="n"/>
            </a:pPr>
            <a:r>
              <a:rPr lang="ja-JP" altLang="en-US" sz="1600" b="1" u="sng" dirty="0">
                <a:solidFill>
                  <a:srgbClr val="FF0000"/>
                </a:solidFill>
                <a:latin typeface="Meiryo UI" panose="020B0604030504040204" pitchFamily="50" charset="-128"/>
                <a:ea typeface="Meiryo UI" panose="020B0604030504040204" pitchFamily="50" charset="-128"/>
              </a:rPr>
              <a:t>連携事業者に含まれない事業者から協力を得て実施するものについては、その旨を明記</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したうえで記載することは可能とする。ただし、パッケージプランとして提供する場合は、連携事業者として参画する必要があるため注意すること。</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marL="285750" indent="-285750">
              <a:lnSpc>
                <a:spcPct val="150000"/>
              </a:lnSpc>
              <a:buClr>
                <a:schemeClr val="tx1">
                  <a:lumMod val="75000"/>
                  <a:lumOff val="25000"/>
                </a:schemeClr>
              </a:buClr>
              <a:buFont typeface="Wingdings" panose="05000000000000000000" pitchFamily="2" charset="2"/>
              <a:buChar char="n"/>
            </a:pP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各様式に記載の注意事項に留意の上、作成すること。</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a:lnSpc>
                <a:spcPct val="150000"/>
              </a:lnSpc>
              <a:buClr>
                <a:schemeClr val="tx1">
                  <a:lumMod val="75000"/>
                  <a:lumOff val="25000"/>
                </a:schemeClr>
              </a:buClr>
            </a:pPr>
            <a:endParaRPr lang="ja-JP" altLang="en-US"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226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ターゲット・プロモーション</a:t>
            </a:r>
            <a:endParaRPr kumimoji="1" lang="ja-JP" altLang="en-US"/>
          </a:p>
        </p:txBody>
      </p:sp>
      <p:sp>
        <p:nvSpPr>
          <p:cNvPr id="3" name="スライド番号プレースホルダー 2"/>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10</a:t>
            </a:fld>
            <a:endParaRPr lang="en-US" altLang="ja-JP">
              <a:solidFill>
                <a:srgbClr val="000000"/>
              </a:solidFill>
            </a:endParaRPr>
          </a:p>
        </p:txBody>
      </p:sp>
      <p:sp>
        <p:nvSpPr>
          <p:cNvPr id="6" name="Rectangle 11">
            <a:extLst>
              <a:ext uri="{FF2B5EF4-FFF2-40B4-BE49-F238E27FC236}">
                <a16:creationId xmlns:a16="http://schemas.microsoft.com/office/drawing/2014/main" id="{CD6F1835-8A4D-4AD3-6E8A-BBB2966F2B91}"/>
              </a:ext>
            </a:extLst>
          </p:cNvPr>
          <p:cNvSpPr/>
          <p:nvPr/>
        </p:nvSpPr>
        <p:spPr>
          <a:xfrm>
            <a:off x="3515556" y="1168445"/>
            <a:ext cx="8600243" cy="534099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solidFill>
                <a:schemeClr val="tx1">
                  <a:lumMod val="75000"/>
                  <a:lumOff val="25000"/>
                </a:schemeClr>
              </a:solidFill>
              <a:latin typeface="Meiryo UI" panose="020B0604030504040204" pitchFamily="50" charset="-128"/>
              <a:ea typeface="Meiryo UI" panose="020B0604030504040204" pitchFamily="50" charset="-128"/>
              <a:cs typeface="メイリオ"/>
            </a:endParaRPr>
          </a:p>
        </p:txBody>
      </p:sp>
      <p:sp>
        <p:nvSpPr>
          <p:cNvPr id="13" name="Rectangle 12">
            <a:extLst>
              <a:ext uri="{FF2B5EF4-FFF2-40B4-BE49-F238E27FC236}">
                <a16:creationId xmlns:a16="http://schemas.microsoft.com/office/drawing/2014/main" id="{32E2B3D7-9979-40E9-A4C8-81EA6EF6F599}"/>
              </a:ext>
            </a:extLst>
          </p:cNvPr>
          <p:cNvSpPr/>
          <p:nvPr/>
        </p:nvSpPr>
        <p:spPr>
          <a:xfrm>
            <a:off x="9144000" y="0"/>
            <a:ext cx="3048000"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）全体計画</a:t>
            </a:r>
          </a:p>
        </p:txBody>
      </p:sp>
      <p:sp>
        <p:nvSpPr>
          <p:cNvPr id="11" name="正方形/長方形 10">
            <a:extLst>
              <a:ext uri="{FF2B5EF4-FFF2-40B4-BE49-F238E27FC236}">
                <a16:creationId xmlns:a16="http://schemas.microsoft.com/office/drawing/2014/main" id="{3348FB5A-06E6-9637-B8B5-7367A1B98E28}"/>
              </a:ext>
            </a:extLst>
          </p:cNvPr>
          <p:cNvSpPr/>
          <p:nvPr/>
        </p:nvSpPr>
        <p:spPr>
          <a:xfrm>
            <a:off x="110276" y="768099"/>
            <a:ext cx="3325383"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＜ターゲット＞</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2" name="Rectangle 11">
            <a:extLst>
              <a:ext uri="{FF2B5EF4-FFF2-40B4-BE49-F238E27FC236}">
                <a16:creationId xmlns:a16="http://schemas.microsoft.com/office/drawing/2014/main" id="{CD6F1835-8A4D-4AD3-6E8A-BBB2966F2B91}"/>
              </a:ext>
            </a:extLst>
          </p:cNvPr>
          <p:cNvSpPr/>
          <p:nvPr/>
        </p:nvSpPr>
        <p:spPr>
          <a:xfrm>
            <a:off x="110277" y="1168445"/>
            <a:ext cx="3325382" cy="534099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solidFill>
                <a:schemeClr val="tx1">
                  <a:lumMod val="75000"/>
                  <a:lumOff val="25000"/>
                </a:schemeClr>
              </a:solidFill>
              <a:latin typeface="Meiryo UI" panose="020B0604030504040204" pitchFamily="50" charset="-128"/>
              <a:ea typeface="Meiryo UI" panose="020B0604030504040204" pitchFamily="50" charset="-128"/>
              <a:cs typeface="メイリオ"/>
            </a:endParaRPr>
          </a:p>
        </p:txBody>
      </p:sp>
      <p:sp>
        <p:nvSpPr>
          <p:cNvPr id="14" name="正方形/長方形 13">
            <a:extLst>
              <a:ext uri="{FF2B5EF4-FFF2-40B4-BE49-F238E27FC236}">
                <a16:creationId xmlns:a16="http://schemas.microsoft.com/office/drawing/2014/main" id="{3348FB5A-06E6-9637-B8B5-7367A1B98E28}"/>
              </a:ext>
            </a:extLst>
          </p:cNvPr>
          <p:cNvSpPr/>
          <p:nvPr/>
        </p:nvSpPr>
        <p:spPr>
          <a:xfrm>
            <a:off x="3515556" y="757545"/>
            <a:ext cx="3325383"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＜事業プロモーション方法＞</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82173651-467B-AEF4-7DF1-7BB29FC605F7}"/>
              </a:ext>
            </a:extLst>
          </p:cNvPr>
          <p:cNvSpPr/>
          <p:nvPr/>
        </p:nvSpPr>
        <p:spPr>
          <a:xfrm>
            <a:off x="206991" y="1233669"/>
            <a:ext cx="2993409" cy="143467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想定するターゲットを設定理由も含めて具体的に記載してください。</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82173651-467B-AEF4-7DF1-7BB29FC605F7}"/>
              </a:ext>
            </a:extLst>
          </p:cNvPr>
          <p:cNvSpPr/>
          <p:nvPr/>
        </p:nvSpPr>
        <p:spPr>
          <a:xfrm>
            <a:off x="3681541" y="1233669"/>
            <a:ext cx="8434257" cy="84913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ターゲット等をふまえたプロモーション方法について記載してください。</a:t>
            </a:r>
          </a:p>
        </p:txBody>
      </p:sp>
    </p:spTree>
    <p:extLst>
      <p:ext uri="{BB962C8B-B14F-4D97-AF65-F5344CB8AC3E}">
        <p14:creationId xmlns:p14="http://schemas.microsoft.com/office/powerpoint/2010/main" val="858559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9A1B1-64F0-AD1F-2BD5-D748AF9C0874}"/>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A1F5D45C-C288-14F5-BEB9-E70E3A82273E}"/>
              </a:ext>
            </a:extLst>
          </p:cNvPr>
          <p:cNvGraphicFramePr>
            <a:graphicFrameLocks noGrp="1"/>
          </p:cNvGraphicFramePr>
          <p:nvPr>
            <p:extLst>
              <p:ext uri="{D42A27DB-BD31-4B8C-83A1-F6EECF244321}">
                <p14:modId xmlns:p14="http://schemas.microsoft.com/office/powerpoint/2010/main" val="3417167791"/>
              </p:ext>
            </p:extLst>
          </p:nvPr>
        </p:nvGraphicFramePr>
        <p:xfrm>
          <a:off x="1061193" y="874966"/>
          <a:ext cx="11063377" cy="4907925"/>
        </p:xfrm>
        <a:graphic>
          <a:graphicData uri="http://schemas.openxmlformats.org/drawingml/2006/table">
            <a:tbl>
              <a:tblPr firstRow="1" bandRow="1">
                <a:tableStyleId>{00A15C55-8517-42AA-B614-E9B94910E393}</a:tableStyleId>
              </a:tblPr>
              <a:tblGrid>
                <a:gridCol w="526827">
                  <a:extLst>
                    <a:ext uri="{9D8B030D-6E8A-4147-A177-3AD203B41FA5}">
                      <a16:colId xmlns:a16="http://schemas.microsoft.com/office/drawing/2014/main" val="2089983602"/>
                    </a:ext>
                  </a:extLst>
                </a:gridCol>
                <a:gridCol w="526827">
                  <a:extLst>
                    <a:ext uri="{9D8B030D-6E8A-4147-A177-3AD203B41FA5}">
                      <a16:colId xmlns:a16="http://schemas.microsoft.com/office/drawing/2014/main" val="17784707"/>
                    </a:ext>
                  </a:extLst>
                </a:gridCol>
                <a:gridCol w="526827">
                  <a:extLst>
                    <a:ext uri="{9D8B030D-6E8A-4147-A177-3AD203B41FA5}">
                      <a16:colId xmlns:a16="http://schemas.microsoft.com/office/drawing/2014/main" val="1283818447"/>
                    </a:ext>
                  </a:extLst>
                </a:gridCol>
                <a:gridCol w="526827">
                  <a:extLst>
                    <a:ext uri="{9D8B030D-6E8A-4147-A177-3AD203B41FA5}">
                      <a16:colId xmlns:a16="http://schemas.microsoft.com/office/drawing/2014/main" val="2567871349"/>
                    </a:ext>
                  </a:extLst>
                </a:gridCol>
                <a:gridCol w="526828">
                  <a:extLst>
                    <a:ext uri="{9D8B030D-6E8A-4147-A177-3AD203B41FA5}">
                      <a16:colId xmlns:a16="http://schemas.microsoft.com/office/drawing/2014/main" val="3183633580"/>
                    </a:ext>
                  </a:extLst>
                </a:gridCol>
                <a:gridCol w="526827">
                  <a:extLst>
                    <a:ext uri="{9D8B030D-6E8A-4147-A177-3AD203B41FA5}">
                      <a16:colId xmlns:a16="http://schemas.microsoft.com/office/drawing/2014/main" val="3987859278"/>
                    </a:ext>
                  </a:extLst>
                </a:gridCol>
                <a:gridCol w="526828">
                  <a:extLst>
                    <a:ext uri="{9D8B030D-6E8A-4147-A177-3AD203B41FA5}">
                      <a16:colId xmlns:a16="http://schemas.microsoft.com/office/drawing/2014/main" val="3253123241"/>
                    </a:ext>
                  </a:extLst>
                </a:gridCol>
                <a:gridCol w="526827">
                  <a:extLst>
                    <a:ext uri="{9D8B030D-6E8A-4147-A177-3AD203B41FA5}">
                      <a16:colId xmlns:a16="http://schemas.microsoft.com/office/drawing/2014/main" val="3900236127"/>
                    </a:ext>
                  </a:extLst>
                </a:gridCol>
                <a:gridCol w="526828">
                  <a:extLst>
                    <a:ext uri="{9D8B030D-6E8A-4147-A177-3AD203B41FA5}">
                      <a16:colId xmlns:a16="http://schemas.microsoft.com/office/drawing/2014/main" val="2595957836"/>
                    </a:ext>
                  </a:extLst>
                </a:gridCol>
                <a:gridCol w="526828">
                  <a:extLst>
                    <a:ext uri="{9D8B030D-6E8A-4147-A177-3AD203B41FA5}">
                      <a16:colId xmlns:a16="http://schemas.microsoft.com/office/drawing/2014/main" val="1495693205"/>
                    </a:ext>
                  </a:extLst>
                </a:gridCol>
                <a:gridCol w="526827">
                  <a:extLst>
                    <a:ext uri="{9D8B030D-6E8A-4147-A177-3AD203B41FA5}">
                      <a16:colId xmlns:a16="http://schemas.microsoft.com/office/drawing/2014/main" val="2903593001"/>
                    </a:ext>
                  </a:extLst>
                </a:gridCol>
                <a:gridCol w="526828">
                  <a:extLst>
                    <a:ext uri="{9D8B030D-6E8A-4147-A177-3AD203B41FA5}">
                      <a16:colId xmlns:a16="http://schemas.microsoft.com/office/drawing/2014/main" val="3411918223"/>
                    </a:ext>
                  </a:extLst>
                </a:gridCol>
                <a:gridCol w="526827">
                  <a:extLst>
                    <a:ext uri="{9D8B030D-6E8A-4147-A177-3AD203B41FA5}">
                      <a16:colId xmlns:a16="http://schemas.microsoft.com/office/drawing/2014/main" val="4064325817"/>
                    </a:ext>
                  </a:extLst>
                </a:gridCol>
                <a:gridCol w="526828">
                  <a:extLst>
                    <a:ext uri="{9D8B030D-6E8A-4147-A177-3AD203B41FA5}">
                      <a16:colId xmlns:a16="http://schemas.microsoft.com/office/drawing/2014/main" val="964457766"/>
                    </a:ext>
                  </a:extLst>
                </a:gridCol>
                <a:gridCol w="526828">
                  <a:extLst>
                    <a:ext uri="{9D8B030D-6E8A-4147-A177-3AD203B41FA5}">
                      <a16:colId xmlns:a16="http://schemas.microsoft.com/office/drawing/2014/main" val="19916065"/>
                    </a:ext>
                  </a:extLst>
                </a:gridCol>
                <a:gridCol w="526827">
                  <a:extLst>
                    <a:ext uri="{9D8B030D-6E8A-4147-A177-3AD203B41FA5}">
                      <a16:colId xmlns:a16="http://schemas.microsoft.com/office/drawing/2014/main" val="4204901045"/>
                    </a:ext>
                  </a:extLst>
                </a:gridCol>
                <a:gridCol w="526828">
                  <a:extLst>
                    <a:ext uri="{9D8B030D-6E8A-4147-A177-3AD203B41FA5}">
                      <a16:colId xmlns:a16="http://schemas.microsoft.com/office/drawing/2014/main" val="3034312351"/>
                    </a:ext>
                  </a:extLst>
                </a:gridCol>
                <a:gridCol w="526827">
                  <a:extLst>
                    <a:ext uri="{9D8B030D-6E8A-4147-A177-3AD203B41FA5}">
                      <a16:colId xmlns:a16="http://schemas.microsoft.com/office/drawing/2014/main" val="2572182043"/>
                    </a:ext>
                  </a:extLst>
                </a:gridCol>
                <a:gridCol w="526828">
                  <a:extLst>
                    <a:ext uri="{9D8B030D-6E8A-4147-A177-3AD203B41FA5}">
                      <a16:colId xmlns:a16="http://schemas.microsoft.com/office/drawing/2014/main" val="3103792994"/>
                    </a:ext>
                  </a:extLst>
                </a:gridCol>
                <a:gridCol w="526827">
                  <a:extLst>
                    <a:ext uri="{9D8B030D-6E8A-4147-A177-3AD203B41FA5}">
                      <a16:colId xmlns:a16="http://schemas.microsoft.com/office/drawing/2014/main" val="146105304"/>
                    </a:ext>
                  </a:extLst>
                </a:gridCol>
                <a:gridCol w="526828">
                  <a:extLst>
                    <a:ext uri="{9D8B030D-6E8A-4147-A177-3AD203B41FA5}">
                      <a16:colId xmlns:a16="http://schemas.microsoft.com/office/drawing/2014/main" val="3408962476"/>
                    </a:ext>
                  </a:extLst>
                </a:gridCol>
              </a:tblGrid>
              <a:tr h="361766">
                <a:tc gridSpan="9">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令和８年度</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gridSpan="12">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令和９年度</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tc hMerge="1">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solidFill>
                      <a:schemeClr val="bg2">
                        <a:lumMod val="75000"/>
                      </a:schemeClr>
                    </a:solidFill>
                  </a:tcPr>
                </a:tc>
                <a:extLst>
                  <a:ext uri="{0D108BD9-81ED-4DB2-BD59-A6C34878D82A}">
                    <a16:rowId xmlns:a16="http://schemas.microsoft.com/office/drawing/2014/main" val="809581769"/>
                  </a:ext>
                </a:extLst>
              </a:tr>
              <a:tr h="394654">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７</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８</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en-US" altLang="ja-JP" sz="1600" b="0" kern="1200">
                          <a:solidFill>
                            <a:schemeClr val="lt1"/>
                          </a:solidFill>
                          <a:latin typeface="Meiryo UI" panose="020B0604030504040204" pitchFamily="50" charset="-128"/>
                          <a:ea typeface="Meiryo UI" panose="020B0604030504040204" pitchFamily="50" charset="-128"/>
                          <a:cs typeface="+mn-cs"/>
                        </a:rPr>
                        <a:t>10</a:t>
                      </a:r>
                      <a:endParaRPr kumimoji="1" lang="ja-JP" altLang="en-US" sz="1600" b="0" kern="1200">
                        <a:solidFill>
                          <a:schemeClr val="lt1"/>
                        </a:solidFill>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en-US" altLang="ja-JP" sz="1600" b="0" kern="1200">
                          <a:solidFill>
                            <a:schemeClr val="lt1"/>
                          </a:solidFill>
                          <a:latin typeface="Meiryo UI" panose="020B0604030504040204" pitchFamily="50" charset="-128"/>
                          <a:ea typeface="Meiryo UI" panose="020B0604030504040204" pitchFamily="50" charset="-128"/>
                          <a:cs typeface="+mn-cs"/>
                        </a:rPr>
                        <a:t>11</a:t>
                      </a:r>
                      <a:endParaRPr kumimoji="1" lang="ja-JP" altLang="en-US" sz="1600" b="0" kern="1200">
                        <a:solidFill>
                          <a:schemeClr val="lt1"/>
                        </a:solidFill>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en-US" altLang="ja-JP" sz="1600" b="0" kern="1200">
                          <a:solidFill>
                            <a:schemeClr val="lt1"/>
                          </a:solidFill>
                          <a:latin typeface="Meiryo UI" panose="020B0604030504040204" pitchFamily="50" charset="-128"/>
                          <a:ea typeface="Meiryo UI" panose="020B0604030504040204" pitchFamily="50" charset="-128"/>
                          <a:cs typeface="+mn-cs"/>
                        </a:rPr>
                        <a:t>12</a:t>
                      </a:r>
                      <a:endParaRPr kumimoji="1" lang="ja-JP" altLang="en-US" sz="1600" b="0" kern="1200">
                        <a:solidFill>
                          <a:schemeClr val="lt1"/>
                        </a:solidFill>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２</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３</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４</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５</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６</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７</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８</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ja-JP" altLang="en-US" sz="1600" b="0" kern="1200">
                          <a:solidFill>
                            <a:schemeClr val="lt1"/>
                          </a:solidFill>
                          <a:latin typeface="Meiryo UI" panose="020B0604030504040204" pitchFamily="50" charset="-128"/>
                          <a:ea typeface="Meiryo UI" panose="020B0604030504040204" pitchFamily="50" charset="-128"/>
                          <a:cs typeface="+mn-cs"/>
                        </a:rPr>
                        <a:t>９</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marL="0" algn="ctr" defTabSz="914400" rtl="0" eaLnBrk="1" latinLnBrk="0" hangingPunct="1"/>
                      <a:r>
                        <a:rPr kumimoji="1" lang="en-US" altLang="ja-JP" sz="1600" b="0" kern="1200">
                          <a:solidFill>
                            <a:schemeClr val="lt1"/>
                          </a:solidFill>
                          <a:latin typeface="Meiryo UI" panose="020B0604030504040204" pitchFamily="50" charset="-128"/>
                          <a:ea typeface="Meiryo UI" panose="020B0604030504040204" pitchFamily="50" charset="-128"/>
                          <a:cs typeface="+mn-cs"/>
                        </a:rPr>
                        <a:t>10</a:t>
                      </a:r>
                      <a:endParaRPr kumimoji="1" lang="ja-JP" altLang="en-US" sz="1600" b="0" kern="1200">
                        <a:solidFill>
                          <a:schemeClr val="lt1"/>
                        </a:solidFill>
                        <a:latin typeface="Meiryo UI" panose="020B0604030504040204" pitchFamily="50" charset="-128"/>
                        <a:ea typeface="Meiryo UI" panose="020B0604030504040204" pitchFamily="50" charset="-128"/>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algn="ctr"/>
                      <a:r>
                        <a:rPr kumimoji="1" lang="en-US" altLang="ja-JP">
                          <a:solidFill>
                            <a:schemeClr val="bg1"/>
                          </a:solidFill>
                          <a:latin typeface="Meiryo UI" panose="020B0604030504040204" pitchFamily="50" charset="-128"/>
                          <a:ea typeface="Meiryo UI" panose="020B0604030504040204" pitchFamily="50" charset="-128"/>
                        </a:rPr>
                        <a:t>11</a:t>
                      </a:r>
                      <a:endParaRPr kumimoji="1" lang="ja-JP" altLang="en-US">
                        <a:solidFill>
                          <a:schemeClr val="bg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algn="ctr"/>
                      <a:r>
                        <a:rPr kumimoji="1" lang="en-US" altLang="ja-JP">
                          <a:solidFill>
                            <a:schemeClr val="bg1"/>
                          </a:solidFill>
                          <a:latin typeface="Meiryo UI" panose="020B0604030504040204" pitchFamily="50" charset="-128"/>
                          <a:ea typeface="Meiryo UI" panose="020B0604030504040204" pitchFamily="50" charset="-128"/>
                        </a:rPr>
                        <a:t>12</a:t>
                      </a:r>
                      <a:endParaRPr kumimoji="1" lang="ja-JP" altLang="en-US">
                        <a:solidFill>
                          <a:schemeClr val="bg1"/>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a:solidFill>
                            <a:schemeClr val="bg1"/>
                          </a:solidFill>
                          <a:latin typeface="Meiryo UI" panose="020B0604030504040204" pitchFamily="50" charset="-128"/>
                          <a:ea typeface="Meiryo UI" panose="020B0604030504040204" pitchFamily="50" charset="-128"/>
                        </a:rPr>
                        <a:t>１</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a:solidFill>
                            <a:schemeClr val="bg1"/>
                          </a:solidFill>
                          <a:latin typeface="Meiryo UI" panose="020B0604030504040204" pitchFamily="50" charset="-128"/>
                          <a:ea typeface="Meiryo UI" panose="020B0604030504040204" pitchFamily="50" charset="-128"/>
                        </a:rPr>
                        <a:t>２</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a:solidFill>
                            <a:schemeClr val="bg1"/>
                          </a:solidFill>
                          <a:latin typeface="Meiryo UI" panose="020B0604030504040204" pitchFamily="50" charset="-128"/>
                          <a:ea typeface="Meiryo UI" panose="020B0604030504040204" pitchFamily="50" charset="-128"/>
                        </a:rPr>
                        <a:t>３</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4178909160"/>
                  </a:ext>
                </a:extLst>
              </a:tr>
              <a:tr h="1383835">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1876093"/>
                  </a:ext>
                </a:extLst>
              </a:tr>
              <a:tr h="1383835">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8962599"/>
                  </a:ext>
                </a:extLst>
              </a:tr>
              <a:tr h="1383835">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0968767"/>
                  </a:ext>
                </a:extLst>
              </a:tr>
            </a:tbl>
          </a:graphicData>
        </a:graphic>
      </p:graphicFrame>
      <p:sp>
        <p:nvSpPr>
          <p:cNvPr id="16" name="タイトル 1">
            <a:extLst>
              <a:ext uri="{FF2B5EF4-FFF2-40B4-BE49-F238E27FC236}">
                <a16:creationId xmlns:a16="http://schemas.microsoft.com/office/drawing/2014/main" id="{D796C252-7782-6BC3-B364-2F0BDCB34050}"/>
              </a:ext>
            </a:extLst>
          </p:cNvPr>
          <p:cNvSpPr>
            <a:spLocks noGrp="1"/>
          </p:cNvSpPr>
          <p:nvPr>
            <p:ph type="title"/>
          </p:nvPr>
        </p:nvSpPr>
        <p:spPr>
          <a:xfrm>
            <a:off x="0" y="0"/>
            <a:ext cx="10173678" cy="746992"/>
          </a:xfrm>
        </p:spPr>
        <p:txBody>
          <a:bodyPr/>
          <a:lstStyle/>
          <a:p>
            <a:r>
              <a:rPr lang="ja-JP" altLang="en-US"/>
              <a:t>地域まるごとホテル開業までの</a:t>
            </a:r>
            <a:r>
              <a:rPr kumimoji="1" lang="ja-JP" altLang="en-US"/>
              <a:t>スケジュール</a:t>
            </a:r>
          </a:p>
        </p:txBody>
      </p:sp>
      <p:sp>
        <p:nvSpPr>
          <p:cNvPr id="18" name="Rectangle 12">
            <a:extLst>
              <a:ext uri="{FF2B5EF4-FFF2-40B4-BE49-F238E27FC236}">
                <a16:creationId xmlns:a16="http://schemas.microsoft.com/office/drawing/2014/main" id="{BBE2622B-0C33-01C8-3C75-95A18B1726AD}"/>
              </a:ext>
            </a:extLst>
          </p:cNvPr>
          <p:cNvSpPr/>
          <p:nvPr/>
        </p:nvSpPr>
        <p:spPr>
          <a:xfrm>
            <a:off x="9434623" y="0"/>
            <a:ext cx="2757377"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）全体計画</a:t>
            </a:r>
          </a:p>
        </p:txBody>
      </p:sp>
      <p:sp>
        <p:nvSpPr>
          <p:cNvPr id="11" name="正方形/長方形 10">
            <a:extLst>
              <a:ext uri="{FF2B5EF4-FFF2-40B4-BE49-F238E27FC236}">
                <a16:creationId xmlns:a16="http://schemas.microsoft.com/office/drawing/2014/main" id="{40D6C399-BE8F-A34B-EE16-E34B8D9AE241}"/>
              </a:ext>
            </a:extLst>
          </p:cNvPr>
          <p:cNvSpPr/>
          <p:nvPr/>
        </p:nvSpPr>
        <p:spPr>
          <a:xfrm>
            <a:off x="137052" y="5866865"/>
            <a:ext cx="11973529"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12" name="正方形/長方形 11">
            <a:extLst>
              <a:ext uri="{FF2B5EF4-FFF2-40B4-BE49-F238E27FC236}">
                <a16:creationId xmlns:a16="http://schemas.microsoft.com/office/drawing/2014/main" id="{369AE32D-D963-0704-E411-9B3EE66ABE8C}"/>
              </a:ext>
            </a:extLst>
          </p:cNvPr>
          <p:cNvSpPr/>
          <p:nvPr/>
        </p:nvSpPr>
        <p:spPr>
          <a:xfrm>
            <a:off x="139039" y="5865154"/>
            <a:ext cx="11985532" cy="659819"/>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schemeClr val="tx1">
                  <a:lumMod val="75000"/>
                  <a:lumOff val="25000"/>
                </a:schemeClr>
              </a:solidFill>
              <a:effectLst/>
              <a:uLnTx/>
              <a:uFillTx/>
              <a:latin typeface="Calibri" panose="020F0502020204030204"/>
              <a:ea typeface="游ゴシック" panose="020B0400000000000000" pitchFamily="50" charset="-128"/>
              <a:cs typeface="+mn-cs"/>
            </a:endParaRPr>
          </a:p>
        </p:txBody>
      </p:sp>
      <p:sp>
        <p:nvSpPr>
          <p:cNvPr id="13" name="Slide Number Placeholder 2">
            <a:extLst>
              <a:ext uri="{FF2B5EF4-FFF2-40B4-BE49-F238E27FC236}">
                <a16:creationId xmlns:a16="http://schemas.microsoft.com/office/drawing/2014/main" id="{D5FEC3D5-EED2-51C8-9640-A9ECC63E4B6D}"/>
              </a:ext>
            </a:extLst>
          </p:cNvPr>
          <p:cNvSpPr>
            <a:spLocks noGrp="1"/>
          </p:cNvSpPr>
          <p:nvPr>
            <p:ph type="sldNum" sz="quarter" idx="12"/>
          </p:nvPr>
        </p:nvSpPr>
        <p:spPr>
          <a:xfrm>
            <a:off x="11582400" y="6509444"/>
            <a:ext cx="609600" cy="348557"/>
          </a:xfrm>
        </p:spPr>
        <p:txBody>
          <a:bodyPr/>
          <a:lstStyle/>
          <a:p>
            <a:pPr>
              <a:defRPr/>
            </a:pPr>
            <a:fld id="{7DE63CFC-9FCE-47C5-8094-560B20205859}" type="slidenum">
              <a:rPr lang="en-US" altLang="ja-JP" smtClean="0">
                <a:solidFill>
                  <a:srgbClr val="000000"/>
                </a:solidFill>
              </a:rPr>
              <a:pPr>
                <a:defRPr/>
              </a:pPr>
              <a:t>11</a:t>
            </a:fld>
            <a:endParaRPr lang="en-US" altLang="ja-JP">
              <a:solidFill>
                <a:srgbClr val="000000"/>
              </a:solidFill>
            </a:endParaRPr>
          </a:p>
        </p:txBody>
      </p:sp>
      <p:sp>
        <p:nvSpPr>
          <p:cNvPr id="14" name="object 7">
            <a:extLst>
              <a:ext uri="{FF2B5EF4-FFF2-40B4-BE49-F238E27FC236}">
                <a16:creationId xmlns:a16="http://schemas.microsoft.com/office/drawing/2014/main" id="{B8C8C74B-A745-EF62-9309-ADA18A04E2F0}"/>
              </a:ext>
            </a:extLst>
          </p:cNvPr>
          <p:cNvSpPr txBox="1">
            <a:spLocks/>
          </p:cNvSpPr>
          <p:nvPr/>
        </p:nvSpPr>
        <p:spPr>
          <a:xfrm>
            <a:off x="186742" y="6327910"/>
            <a:ext cx="11874147" cy="114802"/>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■各施設で、補助事業や提供するサービスの準備等を含めた地域まるごとホテル開業までのスケジュールを詳細に記載してください。</a:t>
            </a:r>
            <a:endParaRPr lang="en-US" altLang="ja-JP" sz="1400"/>
          </a:p>
        </p:txBody>
      </p:sp>
      <p:sp>
        <p:nvSpPr>
          <p:cNvPr id="4" name="テキスト ボックス 3">
            <a:extLst>
              <a:ext uri="{FF2B5EF4-FFF2-40B4-BE49-F238E27FC236}">
                <a16:creationId xmlns:a16="http://schemas.microsoft.com/office/drawing/2014/main" id="{B869A97E-5E91-44C4-DDA8-C139908CBBDE}"/>
              </a:ext>
            </a:extLst>
          </p:cNvPr>
          <p:cNvSpPr txBox="1"/>
          <p:nvPr/>
        </p:nvSpPr>
        <p:spPr>
          <a:xfrm>
            <a:off x="-6220" y="2270555"/>
            <a:ext cx="1188712" cy="307777"/>
          </a:xfrm>
          <a:prstGeom prst="rect">
            <a:avLst/>
          </a:prstGeom>
          <a:noFill/>
        </p:spPr>
        <p:txBody>
          <a:bodyPr wrap="square" rtlCol="0">
            <a:spAutoFit/>
          </a:bodyPr>
          <a:lstStyle/>
          <a:p>
            <a:pPr algn="ctr"/>
            <a:r>
              <a:rPr kumimoji="1" lang="ja-JP" altLang="en-US" sz="1400">
                <a:latin typeface="Meiryo UI" panose="020B0604030504040204" pitchFamily="50" charset="-128"/>
                <a:ea typeface="Meiryo UI" panose="020B0604030504040204" pitchFamily="50" charset="-128"/>
              </a:rPr>
              <a:t>宿泊施設</a:t>
            </a:r>
          </a:p>
        </p:txBody>
      </p:sp>
      <p:sp>
        <p:nvSpPr>
          <p:cNvPr id="15" name="テキスト ボックス 14">
            <a:extLst>
              <a:ext uri="{FF2B5EF4-FFF2-40B4-BE49-F238E27FC236}">
                <a16:creationId xmlns:a16="http://schemas.microsoft.com/office/drawing/2014/main" id="{C1ED955F-1003-B603-6B13-20F96E32975D}"/>
              </a:ext>
            </a:extLst>
          </p:cNvPr>
          <p:cNvSpPr txBox="1"/>
          <p:nvPr/>
        </p:nvSpPr>
        <p:spPr>
          <a:xfrm>
            <a:off x="0" y="3612793"/>
            <a:ext cx="1188712" cy="307777"/>
          </a:xfrm>
          <a:prstGeom prst="rect">
            <a:avLst/>
          </a:prstGeom>
          <a:noFill/>
        </p:spPr>
        <p:txBody>
          <a:bodyPr wrap="square" rtlCol="0">
            <a:spAutoFit/>
          </a:bodyPr>
          <a:lstStyle/>
          <a:p>
            <a:pPr algn="ctr"/>
            <a:r>
              <a:rPr lang="ja-JP" altLang="en-US" sz="1400">
                <a:latin typeface="Meiryo UI" panose="020B0604030504040204" pitchFamily="50" charset="-128"/>
                <a:ea typeface="Meiryo UI" panose="020B0604030504040204" pitchFamily="50" charset="-128"/>
              </a:rPr>
              <a:t>飲食</a:t>
            </a:r>
            <a:r>
              <a:rPr kumimoji="1" lang="ja-JP" altLang="en-US" sz="1400">
                <a:latin typeface="Meiryo UI" panose="020B0604030504040204" pitchFamily="50" charset="-128"/>
                <a:ea typeface="Meiryo UI" panose="020B0604030504040204" pitchFamily="50" charset="-128"/>
              </a:rPr>
              <a:t>施設</a:t>
            </a:r>
          </a:p>
        </p:txBody>
      </p:sp>
      <p:sp>
        <p:nvSpPr>
          <p:cNvPr id="17" name="テキスト ボックス 16">
            <a:extLst>
              <a:ext uri="{FF2B5EF4-FFF2-40B4-BE49-F238E27FC236}">
                <a16:creationId xmlns:a16="http://schemas.microsoft.com/office/drawing/2014/main" id="{6CEEA7DF-B0BB-B55C-4161-36E0EBA1363E}"/>
              </a:ext>
            </a:extLst>
          </p:cNvPr>
          <p:cNvSpPr txBox="1"/>
          <p:nvPr/>
        </p:nvSpPr>
        <p:spPr>
          <a:xfrm>
            <a:off x="0" y="4955031"/>
            <a:ext cx="1188712" cy="307777"/>
          </a:xfrm>
          <a:prstGeom prst="rect">
            <a:avLst/>
          </a:prstGeom>
          <a:noFill/>
        </p:spPr>
        <p:txBody>
          <a:bodyPr wrap="square" rtlCol="0">
            <a:spAutoFit/>
          </a:bodyPr>
          <a:lstStyle/>
          <a:p>
            <a:pPr algn="ctr"/>
            <a:r>
              <a:rPr lang="ja-JP" altLang="en-US" sz="1400">
                <a:latin typeface="Meiryo UI" panose="020B0604030504040204" pitchFamily="50" charset="-128"/>
                <a:ea typeface="Meiryo UI" panose="020B0604030504040204" pitchFamily="50" charset="-128"/>
              </a:rPr>
              <a:t>その他</a:t>
            </a:r>
            <a:r>
              <a:rPr kumimoji="1" lang="ja-JP" altLang="en-US" sz="1400">
                <a:latin typeface="Meiryo UI" panose="020B0604030504040204" pitchFamily="50" charset="-128"/>
                <a:ea typeface="Meiryo UI" panose="020B0604030504040204" pitchFamily="50" charset="-128"/>
              </a:rPr>
              <a:t>施設</a:t>
            </a:r>
          </a:p>
        </p:txBody>
      </p:sp>
    </p:spTree>
    <p:extLst>
      <p:ext uri="{BB962C8B-B14F-4D97-AF65-F5344CB8AC3E}">
        <p14:creationId xmlns:p14="http://schemas.microsoft.com/office/powerpoint/2010/main" val="4218211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58EE5-4A63-7C6B-884E-FC7876ACD133}"/>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FFF2F538-AFA4-FBDB-166C-C7A188BA9913}"/>
              </a:ext>
            </a:extLst>
          </p:cNvPr>
          <p:cNvSpPr txBox="1">
            <a:spLocks/>
          </p:cNvSpPr>
          <p:nvPr/>
        </p:nvSpPr>
        <p:spPr>
          <a:xfrm>
            <a:off x="0"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KPI</a:t>
            </a:r>
          </a:p>
        </p:txBody>
      </p:sp>
      <p:sp>
        <p:nvSpPr>
          <p:cNvPr id="3" name="Slide Number Placeholder 2">
            <a:extLst>
              <a:ext uri="{FF2B5EF4-FFF2-40B4-BE49-F238E27FC236}">
                <a16:creationId xmlns:a16="http://schemas.microsoft.com/office/drawing/2014/main" id="{C191731A-9D5C-0206-083F-5318FD052565}"/>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12</a:t>
            </a:fld>
            <a:endParaRPr lang="en-US" altLang="ja-JP">
              <a:solidFill>
                <a:srgbClr val="000000"/>
              </a:solidFill>
            </a:endParaRPr>
          </a:p>
        </p:txBody>
      </p:sp>
      <p:graphicFrame>
        <p:nvGraphicFramePr>
          <p:cNvPr id="10" name="表 9">
            <a:extLst>
              <a:ext uri="{FF2B5EF4-FFF2-40B4-BE49-F238E27FC236}">
                <a16:creationId xmlns:a16="http://schemas.microsoft.com/office/drawing/2014/main" id="{3F34A735-C949-32A4-D891-E954AFC21E59}"/>
              </a:ext>
            </a:extLst>
          </p:cNvPr>
          <p:cNvGraphicFramePr>
            <a:graphicFrameLocks noGrp="1"/>
          </p:cNvGraphicFramePr>
          <p:nvPr>
            <p:extLst>
              <p:ext uri="{D42A27DB-BD31-4B8C-83A1-F6EECF244321}">
                <p14:modId xmlns:p14="http://schemas.microsoft.com/office/powerpoint/2010/main" val="714218003"/>
              </p:ext>
            </p:extLst>
          </p:nvPr>
        </p:nvGraphicFramePr>
        <p:xfrm>
          <a:off x="114100" y="917997"/>
          <a:ext cx="11985537" cy="5588647"/>
        </p:xfrm>
        <a:graphic>
          <a:graphicData uri="http://schemas.openxmlformats.org/drawingml/2006/table">
            <a:tbl>
              <a:tblPr firstRow="1" bandRow="1"/>
              <a:tblGrid>
                <a:gridCol w="1695779">
                  <a:extLst>
                    <a:ext uri="{9D8B030D-6E8A-4147-A177-3AD203B41FA5}">
                      <a16:colId xmlns:a16="http://schemas.microsoft.com/office/drawing/2014/main" val="3217582565"/>
                    </a:ext>
                  </a:extLst>
                </a:gridCol>
                <a:gridCol w="1069945">
                  <a:extLst>
                    <a:ext uri="{9D8B030D-6E8A-4147-A177-3AD203B41FA5}">
                      <a16:colId xmlns:a16="http://schemas.microsoft.com/office/drawing/2014/main" val="20000"/>
                    </a:ext>
                  </a:extLst>
                </a:gridCol>
                <a:gridCol w="1069945">
                  <a:extLst>
                    <a:ext uri="{9D8B030D-6E8A-4147-A177-3AD203B41FA5}">
                      <a16:colId xmlns:a16="http://schemas.microsoft.com/office/drawing/2014/main" val="20001"/>
                    </a:ext>
                  </a:extLst>
                </a:gridCol>
                <a:gridCol w="1069945">
                  <a:extLst>
                    <a:ext uri="{9D8B030D-6E8A-4147-A177-3AD203B41FA5}">
                      <a16:colId xmlns:a16="http://schemas.microsoft.com/office/drawing/2014/main" val="3372736945"/>
                    </a:ext>
                  </a:extLst>
                </a:gridCol>
                <a:gridCol w="1069945">
                  <a:extLst>
                    <a:ext uri="{9D8B030D-6E8A-4147-A177-3AD203B41FA5}">
                      <a16:colId xmlns:a16="http://schemas.microsoft.com/office/drawing/2014/main" val="2364014591"/>
                    </a:ext>
                  </a:extLst>
                </a:gridCol>
                <a:gridCol w="1069945">
                  <a:extLst>
                    <a:ext uri="{9D8B030D-6E8A-4147-A177-3AD203B41FA5}">
                      <a16:colId xmlns:a16="http://schemas.microsoft.com/office/drawing/2014/main" val="3965811898"/>
                    </a:ext>
                  </a:extLst>
                </a:gridCol>
                <a:gridCol w="1069945">
                  <a:extLst>
                    <a:ext uri="{9D8B030D-6E8A-4147-A177-3AD203B41FA5}">
                      <a16:colId xmlns:a16="http://schemas.microsoft.com/office/drawing/2014/main" val="702626940"/>
                    </a:ext>
                  </a:extLst>
                </a:gridCol>
                <a:gridCol w="1935044">
                  <a:extLst>
                    <a:ext uri="{9D8B030D-6E8A-4147-A177-3AD203B41FA5}">
                      <a16:colId xmlns:a16="http://schemas.microsoft.com/office/drawing/2014/main" val="4191156937"/>
                    </a:ext>
                  </a:extLst>
                </a:gridCol>
                <a:gridCol w="1935044">
                  <a:extLst>
                    <a:ext uri="{9D8B030D-6E8A-4147-A177-3AD203B41FA5}">
                      <a16:colId xmlns:a16="http://schemas.microsoft.com/office/drawing/2014/main" val="4083764619"/>
                    </a:ext>
                  </a:extLst>
                </a:gridCol>
              </a:tblGrid>
              <a:tr h="699795">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a:solidFill>
                            <a:srgbClr val="FFFFFF"/>
                          </a:solidFill>
                          <a:latin typeface="Meiryo UI" panose="020B0604030504040204" pitchFamily="50" charset="-128"/>
                          <a:ea typeface="Meiryo UI" panose="020B0604030504040204" pitchFamily="50" charset="-128"/>
                        </a:rPr>
                        <a:t>ＫＰＩ</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a:solidFill>
                            <a:srgbClr val="FFFFFF"/>
                          </a:solidFill>
                          <a:latin typeface="Meiryo UI" panose="020B0604030504040204" pitchFamily="50" charset="-128"/>
                          <a:ea typeface="Meiryo UI" panose="020B0604030504040204" pitchFamily="50" charset="-128"/>
                        </a:rPr>
                        <a:t>現状</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hMerge="1">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endParaRPr kumimoji="1" lang="ja-JP" altLang="en-US" sz="1600" b="1">
                        <a:solidFill>
                          <a:srgbClr val="FFFFFF"/>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gridSpan="3">
                  <a:txBody>
                    <a:bodyPr/>
                    <a:lstStyle/>
                    <a:p>
                      <a:pPr algn="ctr"/>
                      <a:r>
                        <a:rPr kumimoji="1" lang="ja-JP" altLang="en-US" sz="1600" b="1">
                          <a:solidFill>
                            <a:srgbClr val="FFFFFF"/>
                          </a:solidFill>
                          <a:latin typeface="Meiryo UI" panose="020B0604030504040204" pitchFamily="50" charset="-128"/>
                          <a:ea typeface="Meiryo UI" panose="020B0604030504040204" pitchFamily="50" charset="-128"/>
                        </a:rPr>
                        <a:t>短期目標</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hMerge="1">
                  <a:txBody>
                    <a:bodyPr/>
                    <a:lstStyle/>
                    <a:p>
                      <a:pPr algn="ctr"/>
                      <a:endParaRPr kumimoji="1" lang="ja-JP" altLang="en-US" sz="1600" b="1">
                        <a:solidFill>
                          <a:srgbClr val="FFFFFF"/>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hMerge="1">
                  <a:txBody>
                    <a:bodyPr/>
                    <a:lstStyle/>
                    <a:p>
                      <a:pPr algn="ctr"/>
                      <a:endParaRPr kumimoji="1" lang="ja-JP" altLang="en-US" sz="1600" b="1">
                        <a:solidFill>
                          <a:srgbClr val="FFFFFF"/>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a:txBody>
                    <a:bodyPr/>
                    <a:lstStyle/>
                    <a:p>
                      <a:pPr algn="ctr"/>
                      <a:r>
                        <a:rPr kumimoji="1" lang="ja-JP" altLang="en-US" sz="1600" b="1">
                          <a:solidFill>
                            <a:srgbClr val="FFFFFF"/>
                          </a:solidFill>
                          <a:latin typeface="Meiryo UI" panose="020B0604030504040204" pitchFamily="50" charset="-128"/>
                          <a:ea typeface="Meiryo UI" panose="020B0604030504040204" pitchFamily="50" charset="-128"/>
                        </a:rPr>
                        <a:t>中長期</a:t>
                      </a:r>
                      <a:endParaRPr kumimoji="1" lang="en-US" altLang="ja-JP" sz="1600" b="1">
                        <a:solidFill>
                          <a:srgbClr val="FFFFFF"/>
                        </a:solidFill>
                        <a:latin typeface="Meiryo UI" panose="020B0604030504040204" pitchFamily="50" charset="-128"/>
                        <a:ea typeface="Meiryo UI" panose="020B0604030504040204" pitchFamily="50" charset="-128"/>
                      </a:endParaRPr>
                    </a:p>
                    <a:p>
                      <a:pPr algn="ctr"/>
                      <a:r>
                        <a:rPr kumimoji="1" lang="ja-JP" altLang="en-US" sz="1600" b="1">
                          <a:solidFill>
                            <a:srgbClr val="FFFFFF"/>
                          </a:solidFill>
                          <a:latin typeface="Meiryo UI" panose="020B0604030504040204" pitchFamily="50" charset="-128"/>
                          <a:ea typeface="Meiryo UI" panose="020B0604030504040204" pitchFamily="50" charset="-128"/>
                        </a:rPr>
                        <a:t>目標</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rowSpan="2">
                  <a:txBody>
                    <a:bodyPr/>
                    <a:lstStyle/>
                    <a:p>
                      <a:pPr algn="ctr"/>
                      <a:r>
                        <a:rPr kumimoji="1" lang="ja-JP" altLang="en-US" sz="1600" b="1">
                          <a:solidFill>
                            <a:srgbClr val="FFFFFF"/>
                          </a:solidFill>
                          <a:latin typeface="Meiryo UI" panose="020B0604030504040204" pitchFamily="50" charset="-128"/>
                          <a:ea typeface="Meiryo UI" panose="020B0604030504040204" pitchFamily="50" charset="-128"/>
                        </a:rPr>
                        <a:t>積算根拠</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tc rowSpan="2">
                  <a:txBody>
                    <a:bodyPr/>
                    <a:lstStyle/>
                    <a:p>
                      <a:pPr algn="ctr"/>
                      <a:r>
                        <a:rPr kumimoji="1" lang="ja-JP" altLang="en-US" sz="1600" b="1">
                          <a:solidFill>
                            <a:srgbClr val="FFFFFF"/>
                          </a:solidFill>
                          <a:latin typeface="Meiryo UI" panose="020B0604030504040204" pitchFamily="50" charset="-128"/>
                          <a:ea typeface="Meiryo UI" panose="020B0604030504040204" pitchFamily="50" charset="-128"/>
                        </a:rPr>
                        <a:t>測定方法</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6FA9"/>
                    </a:solidFill>
                  </a:tcPr>
                </a:tc>
                <a:extLst>
                  <a:ext uri="{0D108BD9-81ED-4DB2-BD59-A6C34878D82A}">
                    <a16:rowId xmlns:a16="http://schemas.microsoft.com/office/drawing/2014/main" val="10000"/>
                  </a:ext>
                </a:extLst>
              </a:tr>
              <a:tr h="833575">
                <a:tc vMerge="1">
                  <a:txBody>
                    <a:bodyPr/>
                    <a:lstStyle/>
                    <a:p>
                      <a:endParaRPr kumimoji="1" lang="ja-JP" altLang="en-US" sz="12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CDDDE"/>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a:latin typeface="Meiryo UI" panose="020B0604030504040204" pitchFamily="50" charset="-128"/>
                          <a:ea typeface="Meiryo UI" panose="020B0604030504040204" pitchFamily="50" charset="-128"/>
                        </a:rPr>
                        <a:t>2025</a:t>
                      </a:r>
                      <a:r>
                        <a:rPr kumimoji="1" lang="ja-JP" altLang="en-US" sz="1200">
                          <a:latin typeface="Meiryo UI" panose="020B0604030504040204" pitchFamily="50" charset="-128"/>
                          <a:ea typeface="Meiryo UI" panose="020B0604030504040204" pitchFamily="50" charset="-128"/>
                        </a:rPr>
                        <a:t>年度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200">
                          <a:latin typeface="Meiryo UI" panose="020B0604030504040204" pitchFamily="50" charset="-128"/>
                          <a:ea typeface="Meiryo UI" panose="020B0604030504040204" pitchFamily="50" charset="-128"/>
                        </a:rPr>
                        <a:t>2026</a:t>
                      </a:r>
                      <a:r>
                        <a:rPr kumimoji="1" lang="ja-JP" altLang="en-US" sz="1200">
                          <a:latin typeface="Meiryo UI" panose="020B0604030504040204" pitchFamily="50" charset="-128"/>
                          <a:ea typeface="Meiryo UI" panose="020B0604030504040204" pitchFamily="50" charset="-128"/>
                        </a:rPr>
                        <a:t>年度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a:latin typeface="Meiryo UI" panose="020B0604030504040204" pitchFamily="50" charset="-128"/>
                          <a:ea typeface="Meiryo UI" panose="020B0604030504040204" pitchFamily="50" charset="-128"/>
                        </a:rPr>
                        <a:t>2027</a:t>
                      </a:r>
                      <a:r>
                        <a:rPr kumimoji="1" lang="ja-JP" altLang="en-US" sz="1200">
                          <a:latin typeface="Meiryo UI" panose="020B0604030504040204" pitchFamily="50" charset="-128"/>
                          <a:ea typeface="Meiryo UI" panose="020B0604030504040204" pitchFamily="50" charset="-128"/>
                        </a:rPr>
                        <a:t>年度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a:latin typeface="Meiryo UI" panose="020B0604030504040204" pitchFamily="50" charset="-128"/>
                          <a:ea typeface="Meiryo UI" panose="020B0604030504040204" pitchFamily="50" charset="-128"/>
                        </a:rPr>
                        <a:t>2028</a:t>
                      </a:r>
                      <a:r>
                        <a:rPr kumimoji="1" lang="ja-JP" altLang="en-US" sz="1200">
                          <a:latin typeface="Meiryo UI" panose="020B0604030504040204" pitchFamily="50" charset="-128"/>
                          <a:ea typeface="Meiryo UI" panose="020B0604030504040204" pitchFamily="50" charset="-128"/>
                        </a:rPr>
                        <a:t>年度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a:latin typeface="Meiryo UI" panose="020B0604030504040204" pitchFamily="50" charset="-128"/>
                          <a:ea typeface="Meiryo UI" panose="020B0604030504040204" pitchFamily="50" charset="-128"/>
                        </a:rPr>
                        <a:t>2029</a:t>
                      </a:r>
                      <a:r>
                        <a:rPr kumimoji="1" lang="ja-JP" altLang="en-US" sz="1200">
                          <a:latin typeface="Meiryo UI" panose="020B0604030504040204" pitchFamily="50" charset="-128"/>
                          <a:ea typeface="Meiryo UI" panose="020B0604030504040204" pitchFamily="50" charset="-128"/>
                        </a:rPr>
                        <a:t>年度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a:latin typeface="Meiryo UI" panose="020B0604030504040204" pitchFamily="50" charset="-128"/>
                          <a:ea typeface="Meiryo UI" panose="020B0604030504040204" pitchFamily="50" charset="-128"/>
                        </a:rPr>
                        <a:t>20××</a:t>
                      </a:r>
                      <a:r>
                        <a:rPr kumimoji="1" lang="ja-JP" altLang="en-US" sz="1200">
                          <a:latin typeface="Meiryo UI" panose="020B0604030504040204" pitchFamily="50" charset="-128"/>
                          <a:ea typeface="Meiryo UI" panose="020B0604030504040204" pitchFamily="50" charset="-128"/>
                        </a:rPr>
                        <a:t>年度</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a:p>
                  </a:txBody>
                  <a:tcPr/>
                </a:tc>
                <a:tc vMerge="1">
                  <a:txBody>
                    <a:bodyPr/>
                    <a:lstStyle/>
                    <a:p>
                      <a:pPr algn="ctr"/>
                      <a:endParaRPr kumimoji="1" lang="ja-JP" altLang="en-US" sz="12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w="12700" cmpd="sng">
                      <a:noFill/>
                      <a:prstDash val="solid"/>
                    </a:lnBlToTr>
                    <a:noFill/>
                  </a:tcPr>
                </a:tc>
                <a:extLst>
                  <a:ext uri="{0D108BD9-81ED-4DB2-BD59-A6C34878D82A}">
                    <a16:rowId xmlns:a16="http://schemas.microsoft.com/office/drawing/2014/main" val="10001"/>
                  </a:ext>
                </a:extLst>
              </a:tr>
              <a:tr h="2066726">
                <a:tc>
                  <a:txBody>
                    <a:bodyPr/>
                    <a:lstStyle/>
                    <a:p>
                      <a:pPr algn="ctr"/>
                      <a:r>
                        <a:rPr kumimoji="1" lang="ja-JP" altLang="en-US" sz="1400">
                          <a:solidFill>
                            <a:schemeClr val="tx1"/>
                          </a:solidFill>
                          <a:latin typeface="Meiryo UI" panose="020B0604030504040204" pitchFamily="50" charset="-128"/>
                          <a:ea typeface="Meiryo UI" panose="020B0604030504040204" pitchFamily="50" charset="-128"/>
                        </a:rPr>
                        <a:t>宿泊客数</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9019429"/>
                  </a:ext>
                </a:extLst>
              </a:tr>
              <a:tr h="1988551">
                <a:tc>
                  <a:txBody>
                    <a:bodyPr/>
                    <a:lstStyle/>
                    <a:p>
                      <a:pPr algn="ctr"/>
                      <a:r>
                        <a:rPr kumimoji="1" lang="ja-JP" altLang="en-US" sz="1400">
                          <a:latin typeface="Meiryo UI" panose="020B0604030504040204" pitchFamily="50" charset="-128"/>
                          <a:ea typeface="Meiryo UI" panose="020B0604030504040204" pitchFamily="50" charset="-128"/>
                        </a:rPr>
                        <a:t>地域まるごとホテル</a:t>
                      </a:r>
                      <a:endParaRPr kumimoji="1" lang="en-US" altLang="ja-JP" sz="1400">
                        <a:latin typeface="Meiryo UI" panose="020B0604030504040204" pitchFamily="50" charset="-128"/>
                        <a:ea typeface="Meiryo UI" panose="020B0604030504040204" pitchFamily="50" charset="-128"/>
                      </a:endParaRPr>
                    </a:p>
                    <a:p>
                      <a:pPr algn="ctr"/>
                      <a:r>
                        <a:rPr kumimoji="1" lang="ja-JP" altLang="en-US" sz="1400">
                          <a:latin typeface="Meiryo UI" panose="020B0604030504040204" pitchFamily="50" charset="-128"/>
                          <a:ea typeface="Meiryo UI" panose="020B0604030504040204" pitchFamily="50" charset="-128"/>
                        </a:rPr>
                        <a:t>プランの利用者数</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kumimoji="1" sz="1800" kern="1200">
                          <a:solidFill>
                            <a:schemeClr val="tx1"/>
                          </a:solidFill>
                          <a:latin typeface="Calibri"/>
                        </a:defRPr>
                      </a:lvl1pPr>
                      <a:lvl2pPr marL="457200" algn="l" defTabSz="914400" rtl="0" eaLnBrk="1" latinLnBrk="0" hangingPunct="1">
                        <a:defRPr kumimoji="1" sz="1800" kern="1200">
                          <a:solidFill>
                            <a:schemeClr val="tx1"/>
                          </a:solidFill>
                          <a:latin typeface="Calibri"/>
                        </a:defRPr>
                      </a:lvl2pPr>
                      <a:lvl3pPr marL="914400" algn="l" defTabSz="914400" rtl="0" eaLnBrk="1" latinLnBrk="0" hangingPunct="1">
                        <a:defRPr kumimoji="1" sz="1800" kern="1200">
                          <a:solidFill>
                            <a:schemeClr val="tx1"/>
                          </a:solidFill>
                          <a:latin typeface="Calibri"/>
                        </a:defRPr>
                      </a:lvl3pPr>
                      <a:lvl4pPr marL="1371600" algn="l" defTabSz="914400" rtl="0" eaLnBrk="1" latinLnBrk="0" hangingPunct="1">
                        <a:defRPr kumimoji="1" sz="1800" kern="1200">
                          <a:solidFill>
                            <a:schemeClr val="tx1"/>
                          </a:solidFill>
                          <a:latin typeface="Calibri"/>
                        </a:defRPr>
                      </a:lvl4pPr>
                      <a:lvl5pPr marL="1828800" algn="l" defTabSz="914400" rtl="0" eaLnBrk="1" latinLnBrk="0" hangingPunct="1">
                        <a:defRPr kumimoji="1" sz="1800" kern="1200">
                          <a:solidFill>
                            <a:schemeClr val="tx1"/>
                          </a:solidFill>
                          <a:latin typeface="Calibri"/>
                        </a:defRPr>
                      </a:lvl5pPr>
                      <a:lvl6pPr marL="2286000" algn="l" defTabSz="914400" rtl="0" eaLnBrk="1" latinLnBrk="0" hangingPunct="1">
                        <a:defRPr kumimoji="1" sz="1800" kern="1200">
                          <a:solidFill>
                            <a:schemeClr val="tx1"/>
                          </a:solidFill>
                          <a:latin typeface="Calibri"/>
                        </a:defRPr>
                      </a:lvl6pPr>
                      <a:lvl7pPr marL="2743200" algn="l" defTabSz="914400" rtl="0" eaLnBrk="1" latinLnBrk="0" hangingPunct="1">
                        <a:defRPr kumimoji="1" sz="1800" kern="1200">
                          <a:solidFill>
                            <a:schemeClr val="tx1"/>
                          </a:solidFill>
                          <a:latin typeface="Calibri"/>
                        </a:defRPr>
                      </a:lvl7pPr>
                      <a:lvl8pPr marL="3200400" algn="l" defTabSz="914400" rtl="0" eaLnBrk="1" latinLnBrk="0" hangingPunct="1">
                        <a:defRPr kumimoji="1" sz="1800" kern="1200">
                          <a:solidFill>
                            <a:schemeClr val="tx1"/>
                          </a:solidFill>
                          <a:latin typeface="Calibri"/>
                        </a:defRPr>
                      </a:lvl8pPr>
                      <a:lvl9pPr marL="3657600" algn="l" defTabSz="914400" rtl="0" eaLnBrk="1" latinLnBrk="0" hangingPunct="1">
                        <a:defRPr kumimoji="1" sz="1800" kern="1200">
                          <a:solidFill>
                            <a:schemeClr val="tx1"/>
                          </a:solidFill>
                          <a:latin typeface="Calibri"/>
                        </a:defRPr>
                      </a:lvl9p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4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9259541"/>
                  </a:ext>
                </a:extLst>
              </a:tr>
            </a:tbl>
          </a:graphicData>
        </a:graphic>
      </p:graphicFrame>
      <p:sp>
        <p:nvSpPr>
          <p:cNvPr id="18" name="Rectangle 12">
            <a:extLst>
              <a:ext uri="{FF2B5EF4-FFF2-40B4-BE49-F238E27FC236}">
                <a16:creationId xmlns:a16="http://schemas.microsoft.com/office/drawing/2014/main" id="{816FD6B4-8A0D-8F7E-0419-21F596189C22}"/>
              </a:ext>
            </a:extLst>
          </p:cNvPr>
          <p:cNvSpPr/>
          <p:nvPr/>
        </p:nvSpPr>
        <p:spPr>
          <a:xfrm>
            <a:off x="9356651" y="0"/>
            <a:ext cx="2835349"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a:t>
            </a:r>
            <a:r>
              <a:rPr lang="ja-JP" altLang="en-US" b="1">
                <a:latin typeface="游ゴシック" panose="020B0400000000000000" pitchFamily="50" charset="-128"/>
                <a:ea typeface="游ゴシック" panose="020B0400000000000000" pitchFamily="50" charset="-128"/>
                <a:cs typeface="メイリオ"/>
              </a:rPr>
              <a:t>計画</a:t>
            </a:r>
          </a:p>
        </p:txBody>
      </p:sp>
    </p:spTree>
    <p:extLst>
      <p:ext uri="{BB962C8B-B14F-4D97-AF65-F5344CB8AC3E}">
        <p14:creationId xmlns:p14="http://schemas.microsoft.com/office/powerpoint/2010/main" val="2766449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8F7F0-B833-9F07-2005-140775F9D63B}"/>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E7383CE3-9291-7F5D-1EA4-985B86C182B8}"/>
              </a:ext>
            </a:extLst>
          </p:cNvPr>
          <p:cNvSpPr txBox="1">
            <a:spLocks/>
          </p:cNvSpPr>
          <p:nvPr/>
        </p:nvSpPr>
        <p:spPr>
          <a:xfrm>
            <a:off x="25402" y="25898"/>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地域からの理解</a:t>
            </a:r>
          </a:p>
        </p:txBody>
      </p:sp>
      <p:sp>
        <p:nvSpPr>
          <p:cNvPr id="3" name="Slide Number Placeholder 2">
            <a:extLst>
              <a:ext uri="{FF2B5EF4-FFF2-40B4-BE49-F238E27FC236}">
                <a16:creationId xmlns:a16="http://schemas.microsoft.com/office/drawing/2014/main" id="{F9CD25AD-E20A-40D3-CC62-BE28AE3DA668}"/>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13</a:t>
            </a:fld>
            <a:endParaRPr lang="en-US" altLang="ja-JP">
              <a:solidFill>
                <a:srgbClr val="000000"/>
              </a:solidFill>
            </a:endParaRPr>
          </a:p>
        </p:txBody>
      </p:sp>
      <p:sp>
        <p:nvSpPr>
          <p:cNvPr id="9" name="Rectangle 11">
            <a:extLst>
              <a:ext uri="{FF2B5EF4-FFF2-40B4-BE49-F238E27FC236}">
                <a16:creationId xmlns:a16="http://schemas.microsoft.com/office/drawing/2014/main" id="{A61BA0E2-0E8A-F11B-C692-C1CB09522CA6}"/>
              </a:ext>
            </a:extLst>
          </p:cNvPr>
          <p:cNvSpPr/>
          <p:nvPr/>
        </p:nvSpPr>
        <p:spPr>
          <a:xfrm>
            <a:off x="112112" y="1082121"/>
            <a:ext cx="5800337" cy="5597811"/>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2" name="タイトル 1">
            <a:extLst>
              <a:ext uri="{FF2B5EF4-FFF2-40B4-BE49-F238E27FC236}">
                <a16:creationId xmlns:a16="http://schemas.microsoft.com/office/drawing/2014/main" id="{51FE566D-281D-5CB0-314F-90BDC20912A6}"/>
              </a:ext>
            </a:extLst>
          </p:cNvPr>
          <p:cNvSpPr txBox="1">
            <a:spLocks/>
          </p:cNvSpPr>
          <p:nvPr/>
        </p:nvSpPr>
        <p:spPr>
          <a:xfrm>
            <a:off x="112113" y="758697"/>
            <a:ext cx="5846560" cy="3751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＜地域への説明状況＞</a:t>
            </a:r>
          </a:p>
        </p:txBody>
      </p:sp>
      <p:sp>
        <p:nvSpPr>
          <p:cNvPr id="14" name="Rectangle 12">
            <a:extLst>
              <a:ext uri="{FF2B5EF4-FFF2-40B4-BE49-F238E27FC236}">
                <a16:creationId xmlns:a16="http://schemas.microsoft.com/office/drawing/2014/main" id="{C9A7B8EE-1D64-10A3-2D00-E39F149C90F2}"/>
              </a:ext>
            </a:extLst>
          </p:cNvPr>
          <p:cNvSpPr/>
          <p:nvPr/>
        </p:nvSpPr>
        <p:spPr>
          <a:xfrm>
            <a:off x="9356651" y="0"/>
            <a:ext cx="2835349"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a:t>
            </a:r>
            <a:r>
              <a:rPr lang="ja-JP" altLang="en-US" b="1">
                <a:latin typeface="游ゴシック" panose="020B0400000000000000" pitchFamily="50" charset="-128"/>
                <a:ea typeface="游ゴシック" panose="020B0400000000000000" pitchFamily="50" charset="-128"/>
                <a:cs typeface="メイリオ"/>
              </a:rPr>
              <a:t>計画</a:t>
            </a:r>
          </a:p>
        </p:txBody>
      </p:sp>
      <p:sp>
        <p:nvSpPr>
          <p:cNvPr id="15" name="Rectangle 11">
            <a:extLst>
              <a:ext uri="{FF2B5EF4-FFF2-40B4-BE49-F238E27FC236}">
                <a16:creationId xmlns:a16="http://schemas.microsoft.com/office/drawing/2014/main" id="{CD92025E-D99C-4272-EF09-71DA0B89CDD9}"/>
              </a:ext>
            </a:extLst>
          </p:cNvPr>
          <p:cNvSpPr/>
          <p:nvPr/>
        </p:nvSpPr>
        <p:spPr>
          <a:xfrm>
            <a:off x="6225090" y="1082121"/>
            <a:ext cx="5860551" cy="5617912"/>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6" name="タイトル 1">
            <a:extLst>
              <a:ext uri="{FF2B5EF4-FFF2-40B4-BE49-F238E27FC236}">
                <a16:creationId xmlns:a16="http://schemas.microsoft.com/office/drawing/2014/main" id="{DA4E8863-B185-C1D5-F174-4E209964FA8C}"/>
              </a:ext>
            </a:extLst>
          </p:cNvPr>
          <p:cNvSpPr txBox="1">
            <a:spLocks/>
          </p:cNvSpPr>
          <p:nvPr/>
        </p:nvSpPr>
        <p:spPr>
          <a:xfrm>
            <a:off x="6225090" y="730060"/>
            <a:ext cx="4176858" cy="3751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＜地域の反応＞</a:t>
            </a:r>
          </a:p>
        </p:txBody>
      </p:sp>
      <p:sp>
        <p:nvSpPr>
          <p:cNvPr id="19" name="フローチャート: 抜出し 18">
            <a:extLst>
              <a:ext uri="{FF2B5EF4-FFF2-40B4-BE49-F238E27FC236}">
                <a16:creationId xmlns:a16="http://schemas.microsoft.com/office/drawing/2014/main" id="{D6E7F6F9-98EB-AF8C-0ECC-9D9F3171877E}"/>
              </a:ext>
            </a:extLst>
          </p:cNvPr>
          <p:cNvSpPr/>
          <p:nvPr/>
        </p:nvSpPr>
        <p:spPr>
          <a:xfrm rot="5400000">
            <a:off x="5155904" y="3336836"/>
            <a:ext cx="1891685" cy="184328"/>
          </a:xfrm>
          <a:prstGeom prst="flowChartExtract">
            <a:avLst/>
          </a:prstGeom>
          <a:solidFill>
            <a:srgbClr val="1D6FA9"/>
          </a:solidFill>
          <a:ln w="28575">
            <a:no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25" name="正方形/長方形 24">
            <a:extLst>
              <a:ext uri="{FF2B5EF4-FFF2-40B4-BE49-F238E27FC236}">
                <a16:creationId xmlns:a16="http://schemas.microsoft.com/office/drawing/2014/main" id="{DF70653F-54A4-057C-F37E-F91C64544002}"/>
              </a:ext>
            </a:extLst>
          </p:cNvPr>
          <p:cNvSpPr/>
          <p:nvPr/>
        </p:nvSpPr>
        <p:spPr>
          <a:xfrm>
            <a:off x="326726" y="1235865"/>
            <a:ext cx="5285818" cy="143467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記載内容</a:t>
            </a:r>
            <a:endParaRPr lang="en-US" altLang="ja-JP" sz="14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地域（地域住民、商店街、市町や商工会・商工会議所等）からの理解を得るために実施した取組や説明状況を記載してください。</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ED23A0A3-FBF1-84F6-8BDD-7DCED210CB7E}"/>
              </a:ext>
            </a:extLst>
          </p:cNvPr>
          <p:cNvSpPr/>
          <p:nvPr/>
        </p:nvSpPr>
        <p:spPr>
          <a:xfrm>
            <a:off x="6463973" y="1234562"/>
            <a:ext cx="5285818" cy="143467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記載内容</a:t>
            </a:r>
            <a:endParaRPr lang="en-US" altLang="ja-JP" sz="14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左記に対する地域の反応を具体的に記載してください。</a:t>
            </a: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85634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a:extLst>
              <a:ext uri="{FF2B5EF4-FFF2-40B4-BE49-F238E27FC236}">
                <a16:creationId xmlns:a16="http://schemas.microsoft.com/office/drawing/2014/main" id="{33B3D292-C2BA-492B-B167-1A1D499541FB}"/>
              </a:ext>
            </a:extLst>
          </p:cNvPr>
          <p:cNvSpPr txBox="1">
            <a:spLocks/>
          </p:cNvSpPr>
          <p:nvPr/>
        </p:nvSpPr>
        <p:spPr>
          <a:xfrm>
            <a:off x="25402" y="25898"/>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県事業・補助金等の活用状況</a:t>
            </a:r>
          </a:p>
        </p:txBody>
      </p:sp>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14</a:t>
            </a:fld>
            <a:endParaRPr lang="en-US" altLang="ja-JP">
              <a:solidFill>
                <a:srgbClr val="000000"/>
              </a:solidFill>
            </a:endParaRPr>
          </a:p>
        </p:txBody>
      </p:sp>
      <p:sp>
        <p:nvSpPr>
          <p:cNvPr id="5" name="object 7"/>
          <p:cNvSpPr txBox="1">
            <a:spLocks/>
          </p:cNvSpPr>
          <p:nvPr/>
        </p:nvSpPr>
        <p:spPr>
          <a:xfrm>
            <a:off x="167837" y="5735854"/>
            <a:ext cx="12024163" cy="653411"/>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■県事業や県主催の講座の受講、国や他自治体の事業の活用について、過去の実績も含めて記載してください。</a:t>
            </a:r>
            <a:endParaRPr lang="en-US" altLang="ja-JP" sz="1400"/>
          </a:p>
          <a:p>
            <a:pPr marL="0" indent="0">
              <a:lnSpc>
                <a:spcPts val="800"/>
              </a:lnSpc>
              <a:buNone/>
            </a:pPr>
            <a:r>
              <a:rPr lang="ja-JP" altLang="en-US" sz="1400"/>
              <a:t>■県補助金及び国・他自治体の補助金の活用については、実施計画に記載した事業に関するものをすべて記載してください。</a:t>
            </a:r>
            <a:endParaRPr lang="en-US" altLang="ja-JP" sz="1400"/>
          </a:p>
          <a:p>
            <a:pPr marL="0" indent="0">
              <a:lnSpc>
                <a:spcPts val="800"/>
              </a:lnSpc>
              <a:buNone/>
            </a:pPr>
            <a:r>
              <a:rPr lang="ja-JP" altLang="en-US" sz="1400"/>
              <a:t>■参加事業者すべての状況について記載してください。実績や活用予定がない場合は「なし」と記載してください。</a:t>
            </a:r>
          </a:p>
        </p:txBody>
      </p:sp>
      <p:sp>
        <p:nvSpPr>
          <p:cNvPr id="6" name="正方形/長方形 5"/>
          <p:cNvSpPr/>
          <p:nvPr/>
        </p:nvSpPr>
        <p:spPr>
          <a:xfrm>
            <a:off x="126136" y="5184002"/>
            <a:ext cx="11900342"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7" name="正方形/長方形 6"/>
          <p:cNvSpPr/>
          <p:nvPr/>
        </p:nvSpPr>
        <p:spPr>
          <a:xfrm>
            <a:off x="120134" y="5160903"/>
            <a:ext cx="11906343" cy="1348541"/>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9" name="Rectangle 11">
            <a:extLst>
              <a:ext uri="{FF2B5EF4-FFF2-40B4-BE49-F238E27FC236}">
                <a16:creationId xmlns:a16="http://schemas.microsoft.com/office/drawing/2014/main" id="{05F68A1C-1509-45BF-98EF-A2D7F5AC649A}"/>
              </a:ext>
            </a:extLst>
          </p:cNvPr>
          <p:cNvSpPr/>
          <p:nvPr/>
        </p:nvSpPr>
        <p:spPr>
          <a:xfrm>
            <a:off x="112113" y="1133859"/>
            <a:ext cx="5836511" cy="391767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1" name="Rectangle 12">
            <a:extLst>
              <a:ext uri="{FF2B5EF4-FFF2-40B4-BE49-F238E27FC236}">
                <a16:creationId xmlns:a16="http://schemas.microsoft.com/office/drawing/2014/main" id="{32E2B3D7-9979-40E9-A4C8-81EA6EF6F599}"/>
              </a:ext>
            </a:extLst>
          </p:cNvPr>
          <p:cNvSpPr/>
          <p:nvPr/>
        </p:nvSpPr>
        <p:spPr>
          <a:xfrm>
            <a:off x="9356651" y="0"/>
            <a:ext cx="2835349"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a:t>
            </a:r>
            <a:r>
              <a:rPr lang="ja-JP" altLang="en-US" b="1">
                <a:latin typeface="游ゴシック" panose="020B0400000000000000" pitchFamily="50" charset="-128"/>
                <a:ea typeface="游ゴシック" panose="020B0400000000000000" pitchFamily="50" charset="-128"/>
                <a:cs typeface="メイリオ"/>
              </a:rPr>
              <a:t>計画</a:t>
            </a:r>
          </a:p>
        </p:txBody>
      </p:sp>
      <p:sp>
        <p:nvSpPr>
          <p:cNvPr id="12" name="Rectangle 11">
            <a:extLst>
              <a:ext uri="{FF2B5EF4-FFF2-40B4-BE49-F238E27FC236}">
                <a16:creationId xmlns:a16="http://schemas.microsoft.com/office/drawing/2014/main" id="{05F68A1C-1509-45BF-98EF-A2D7F5AC649A}"/>
              </a:ext>
            </a:extLst>
          </p:cNvPr>
          <p:cNvSpPr/>
          <p:nvPr/>
        </p:nvSpPr>
        <p:spPr>
          <a:xfrm>
            <a:off x="6189966" y="1133028"/>
            <a:ext cx="5836511" cy="3918504"/>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3" name="タイトル 1">
            <a:extLst>
              <a:ext uri="{FF2B5EF4-FFF2-40B4-BE49-F238E27FC236}">
                <a16:creationId xmlns:a16="http://schemas.microsoft.com/office/drawing/2014/main" id="{40601DBE-BD84-7DD5-4E17-8F5EB1EB6BA8}"/>
              </a:ext>
            </a:extLst>
          </p:cNvPr>
          <p:cNvSpPr txBox="1">
            <a:spLocks/>
          </p:cNvSpPr>
          <p:nvPr/>
        </p:nvSpPr>
        <p:spPr>
          <a:xfrm>
            <a:off x="112113" y="758697"/>
            <a:ext cx="5836511" cy="3751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＜県事業・県補助金の活用＞</a:t>
            </a:r>
          </a:p>
        </p:txBody>
      </p:sp>
      <p:sp>
        <p:nvSpPr>
          <p:cNvPr id="14" name="タイトル 1">
            <a:extLst>
              <a:ext uri="{FF2B5EF4-FFF2-40B4-BE49-F238E27FC236}">
                <a16:creationId xmlns:a16="http://schemas.microsoft.com/office/drawing/2014/main" id="{40601DBE-BD84-7DD5-4E17-8F5EB1EB6BA8}"/>
              </a:ext>
            </a:extLst>
          </p:cNvPr>
          <p:cNvSpPr txBox="1">
            <a:spLocks/>
          </p:cNvSpPr>
          <p:nvPr/>
        </p:nvSpPr>
        <p:spPr>
          <a:xfrm>
            <a:off x="6189966" y="757866"/>
            <a:ext cx="9686166" cy="3751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＜国・他自治体の事業・補助金の活用＞</a:t>
            </a:r>
          </a:p>
        </p:txBody>
      </p:sp>
    </p:spTree>
    <p:extLst>
      <p:ext uri="{BB962C8B-B14F-4D97-AF65-F5344CB8AC3E}">
        <p14:creationId xmlns:p14="http://schemas.microsoft.com/office/powerpoint/2010/main" val="2752905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5099538" y="136634"/>
            <a:ext cx="6934807" cy="515007"/>
          </a:xfrm>
          <a:prstGeom prst="rect">
            <a:avLst/>
          </a:prstGeom>
          <a:solidFill>
            <a:schemeClr val="bg1">
              <a:lumMod val="95000"/>
            </a:schemeClr>
          </a:solidFill>
          <a:ln w="28575">
            <a:noFill/>
          </a:ln>
        </p:spPr>
        <p:txBody>
          <a:bodyPr vertOverflow="overflow" horzOverflow="overflow" wrap="square" tIns="36000" bIns="36000" rtlCol="0" anchor="ctr">
            <a:noAutofit/>
          </a:bodyPr>
          <a:lstStyle/>
          <a:p>
            <a:pPr algn="l"/>
            <a:r>
              <a:rPr kumimoji="1" lang="ja-JP" altLang="en-US" sz="3200">
                <a:latin typeface="Meiryo UI" panose="020B0604030504040204" pitchFamily="50" charset="-128"/>
                <a:ea typeface="Meiryo UI" panose="020B0604030504040204" pitchFamily="50" charset="-128"/>
                <a:cs typeface="メイリオ"/>
              </a:rPr>
              <a:t>市町名：　　　　　エリア名：</a:t>
            </a:r>
          </a:p>
        </p:txBody>
      </p:sp>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15</a:t>
            </a:fld>
            <a:endParaRPr lang="en-US" altLang="ja-JP">
              <a:solidFill>
                <a:srgbClr val="000000"/>
              </a:solidFill>
            </a:endParaRPr>
          </a:p>
        </p:txBody>
      </p:sp>
      <p:sp>
        <p:nvSpPr>
          <p:cNvPr id="5" name="テキスト ボックス 4"/>
          <p:cNvSpPr txBox="1"/>
          <p:nvPr/>
        </p:nvSpPr>
        <p:spPr bwMode="gray">
          <a:xfrm>
            <a:off x="2144973" y="3013502"/>
            <a:ext cx="7902054" cy="830997"/>
          </a:xfrm>
          <a:prstGeom prst="rect">
            <a:avLst/>
          </a:prstGeom>
          <a:noFill/>
        </p:spPr>
        <p:txBody>
          <a:bodyPr wrap="square" rtlCol="0" anchor="ctr">
            <a:spAutoFit/>
          </a:bodyPr>
          <a:lstStyle/>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（様式２）事業者概要</a:t>
            </a:r>
            <a:endParaRPr lang="en-US" altLang="ja-JP" sz="4800" b="1">
              <a:solidFill>
                <a:srgbClr val="1D6FA9"/>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09787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F9004-EBF0-EAB8-7E37-3113F1F1EC06}"/>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6F95981E-2D66-61E3-26D1-E254CD553977}"/>
              </a:ext>
            </a:extLst>
          </p:cNvPr>
          <p:cNvSpPr txBox="1">
            <a:spLocks/>
          </p:cNvSpPr>
          <p:nvPr/>
        </p:nvSpPr>
        <p:spPr>
          <a:xfrm>
            <a:off x="4666" y="904"/>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宿泊事業者</a:t>
            </a:r>
          </a:p>
        </p:txBody>
      </p:sp>
      <p:sp>
        <p:nvSpPr>
          <p:cNvPr id="3" name="Slide Number Placeholder 2">
            <a:extLst>
              <a:ext uri="{FF2B5EF4-FFF2-40B4-BE49-F238E27FC236}">
                <a16:creationId xmlns:a16="http://schemas.microsoft.com/office/drawing/2014/main" id="{C2EDAC62-B08D-A87C-F303-58CAF6EA94B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16</a:t>
            </a:fld>
            <a:endParaRPr lang="en-US" altLang="ja-JP">
              <a:solidFill>
                <a:srgbClr val="000000"/>
              </a:solidFill>
            </a:endParaRPr>
          </a:p>
        </p:txBody>
      </p:sp>
      <p:sp>
        <p:nvSpPr>
          <p:cNvPr id="13" name="Rectangle 12">
            <a:extLst>
              <a:ext uri="{FF2B5EF4-FFF2-40B4-BE49-F238E27FC236}">
                <a16:creationId xmlns:a16="http://schemas.microsoft.com/office/drawing/2014/main" id="{DD2CF627-22D4-E61F-41CF-3AFDF65BCEAF}"/>
              </a:ext>
            </a:extLst>
          </p:cNvPr>
          <p:cNvSpPr/>
          <p:nvPr/>
        </p:nvSpPr>
        <p:spPr>
          <a:xfrm>
            <a:off x="9250680" y="61867"/>
            <a:ext cx="2933700"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（様式２）事業者概要</a:t>
            </a:r>
          </a:p>
        </p:txBody>
      </p:sp>
      <p:sp>
        <p:nvSpPr>
          <p:cNvPr id="27" name="object 7">
            <a:extLst>
              <a:ext uri="{FF2B5EF4-FFF2-40B4-BE49-F238E27FC236}">
                <a16:creationId xmlns:a16="http://schemas.microsoft.com/office/drawing/2014/main" id="{B204C8D2-86F7-76A1-57CA-33B090E4CB80}"/>
              </a:ext>
            </a:extLst>
          </p:cNvPr>
          <p:cNvSpPr txBox="1">
            <a:spLocks/>
          </p:cNvSpPr>
          <p:nvPr/>
        </p:nvSpPr>
        <p:spPr>
          <a:xfrm>
            <a:off x="126425" y="6582467"/>
            <a:ext cx="11907001" cy="124805"/>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■施設ごとに作成してください。</a:t>
            </a:r>
            <a:endParaRPr lang="en-US" altLang="ja-JP" sz="1400"/>
          </a:p>
        </p:txBody>
      </p:sp>
      <p:sp>
        <p:nvSpPr>
          <p:cNvPr id="28" name="正方形/長方形 27">
            <a:extLst>
              <a:ext uri="{FF2B5EF4-FFF2-40B4-BE49-F238E27FC236}">
                <a16:creationId xmlns:a16="http://schemas.microsoft.com/office/drawing/2014/main" id="{6D08B256-850C-DCB5-B7FB-BE9227C30F3C}"/>
              </a:ext>
            </a:extLst>
          </p:cNvPr>
          <p:cNvSpPr/>
          <p:nvPr/>
        </p:nvSpPr>
        <p:spPr>
          <a:xfrm>
            <a:off x="118303" y="6107042"/>
            <a:ext cx="11738750"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9" name="正方形/長方形 28">
            <a:extLst>
              <a:ext uri="{FF2B5EF4-FFF2-40B4-BE49-F238E27FC236}">
                <a16:creationId xmlns:a16="http://schemas.microsoft.com/office/drawing/2014/main" id="{CB5364E2-1654-4A43-EC86-47B5CB4FC5E0}"/>
              </a:ext>
            </a:extLst>
          </p:cNvPr>
          <p:cNvSpPr/>
          <p:nvPr/>
        </p:nvSpPr>
        <p:spPr>
          <a:xfrm>
            <a:off x="118303" y="6099642"/>
            <a:ext cx="11738752" cy="661685"/>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A39A80A-6FE0-60C9-29AB-4A6D350BCE92}"/>
              </a:ext>
            </a:extLst>
          </p:cNvPr>
          <p:cNvSpPr txBox="1">
            <a:spLocks/>
          </p:cNvSpPr>
          <p:nvPr/>
        </p:nvSpPr>
        <p:spPr>
          <a:xfrm>
            <a:off x="126425" y="3619697"/>
            <a:ext cx="5351281" cy="4025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＜施設紹介＞</a:t>
            </a:r>
          </a:p>
        </p:txBody>
      </p:sp>
      <p:sp>
        <p:nvSpPr>
          <p:cNvPr id="22" name="Rectangle 11">
            <a:extLst>
              <a:ext uri="{FF2B5EF4-FFF2-40B4-BE49-F238E27FC236}">
                <a16:creationId xmlns:a16="http://schemas.microsoft.com/office/drawing/2014/main" id="{F780964B-B5E7-A7F2-186F-9A37BDC6549E}"/>
              </a:ext>
            </a:extLst>
          </p:cNvPr>
          <p:cNvSpPr/>
          <p:nvPr/>
        </p:nvSpPr>
        <p:spPr>
          <a:xfrm>
            <a:off x="126425" y="3994859"/>
            <a:ext cx="6038056" cy="2008110"/>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graphicFrame>
        <p:nvGraphicFramePr>
          <p:cNvPr id="19" name="表 18">
            <a:extLst>
              <a:ext uri="{FF2B5EF4-FFF2-40B4-BE49-F238E27FC236}">
                <a16:creationId xmlns:a16="http://schemas.microsoft.com/office/drawing/2014/main" id="{861BD5E5-A5A6-982C-708E-E800A38EFBB9}"/>
              </a:ext>
            </a:extLst>
          </p:cNvPr>
          <p:cNvGraphicFramePr>
            <a:graphicFrameLocks noGrp="1"/>
          </p:cNvGraphicFramePr>
          <p:nvPr/>
        </p:nvGraphicFramePr>
        <p:xfrm>
          <a:off x="118305" y="827285"/>
          <a:ext cx="6038056" cy="2771993"/>
        </p:xfrm>
        <a:graphic>
          <a:graphicData uri="http://schemas.openxmlformats.org/drawingml/2006/table">
            <a:tbl>
              <a:tblPr firstRow="1" bandRow="1">
                <a:tableStyleId>{073A0DAA-6AF3-43AB-8588-CEC1D06C72B9}</a:tableStyleId>
              </a:tblPr>
              <a:tblGrid>
                <a:gridCol w="1628361">
                  <a:extLst>
                    <a:ext uri="{9D8B030D-6E8A-4147-A177-3AD203B41FA5}">
                      <a16:colId xmlns:a16="http://schemas.microsoft.com/office/drawing/2014/main" val="1554784241"/>
                    </a:ext>
                  </a:extLst>
                </a:gridCol>
                <a:gridCol w="1632875">
                  <a:extLst>
                    <a:ext uri="{9D8B030D-6E8A-4147-A177-3AD203B41FA5}">
                      <a16:colId xmlns:a16="http://schemas.microsoft.com/office/drawing/2014/main" val="1009877257"/>
                    </a:ext>
                  </a:extLst>
                </a:gridCol>
                <a:gridCol w="1258529">
                  <a:extLst>
                    <a:ext uri="{9D8B030D-6E8A-4147-A177-3AD203B41FA5}">
                      <a16:colId xmlns:a16="http://schemas.microsoft.com/office/drawing/2014/main" val="4052017316"/>
                    </a:ext>
                  </a:extLst>
                </a:gridCol>
                <a:gridCol w="1518291">
                  <a:extLst>
                    <a:ext uri="{9D8B030D-6E8A-4147-A177-3AD203B41FA5}">
                      <a16:colId xmlns:a16="http://schemas.microsoft.com/office/drawing/2014/main" val="1768506330"/>
                    </a:ext>
                  </a:extLst>
                </a:gridCol>
              </a:tblGrid>
              <a:tr h="424328">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事業者名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kumimoji="1" lang="ja-JP" altLang="en-US" sz="1400" b="0">
                          <a:solidFill>
                            <a:srgbClr val="FF0000"/>
                          </a:solidFill>
                          <a:latin typeface="Meiryo UI" panose="020B0604030504040204" pitchFamily="50" charset="-128"/>
                          <a:ea typeface="Meiryo UI" panose="020B0604030504040204" pitchFamily="50" charset="-128"/>
                        </a:rPr>
                        <a:t>○○株式会社</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31106417"/>
                  </a:ext>
                </a:extLst>
              </a:tr>
              <a:tr h="36590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施設名</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lang="ja-JP" altLang="en-US" sz="140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854480952"/>
                  </a:ext>
                </a:extLst>
              </a:tr>
              <a:tr h="36590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施設所在地</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lang="ja-JP" altLang="en-US" sz="1400">
                          <a:solidFill>
                            <a:srgbClr val="FF0000"/>
                          </a:solidFill>
                          <a:latin typeface="Meiryo UI" panose="020B0604030504040204" pitchFamily="50" charset="-128"/>
                          <a:ea typeface="Meiryo UI" panose="020B0604030504040204" pitchFamily="50" charset="-128"/>
                        </a:rPr>
                        <a:t>○○市○○１－２－３</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83300283"/>
                  </a:ext>
                </a:extLst>
              </a:tr>
              <a:tr h="36590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根拠法令</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旅館業法　・　</a:t>
                      </a:r>
                      <a:r>
                        <a:rPr lang="zh-TW" altLang="en-US" sz="1400">
                          <a:solidFill>
                            <a:schemeClr val="tx1">
                              <a:lumMod val="75000"/>
                              <a:lumOff val="25000"/>
                            </a:schemeClr>
                          </a:solidFill>
                          <a:latin typeface="Meiryo UI" panose="020B0604030504040204" pitchFamily="50" charset="-128"/>
                          <a:ea typeface="Meiryo UI" panose="020B0604030504040204" pitchFamily="50" charset="-128"/>
                        </a:rPr>
                        <a:t>住宅宿泊事業法</a:t>
                      </a:r>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975228778"/>
                  </a:ext>
                </a:extLst>
              </a:tr>
              <a:tr h="495514">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許可／届出状況</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令和</a:t>
                      </a:r>
                      <a:r>
                        <a:rPr lang="ja-JP" altLang="en-US" sz="1400">
                          <a:solidFill>
                            <a:srgbClr val="FF0000"/>
                          </a:solidFill>
                          <a:latin typeface="Meiryo UI" panose="020B0604030504040204" pitchFamily="50" charset="-128"/>
                          <a:ea typeface="Meiryo UI" panose="020B0604030504040204" pitchFamily="50" charset="-128"/>
                        </a:rPr>
                        <a:t>７</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年</a:t>
                      </a:r>
                      <a:r>
                        <a:rPr lang="en-US" altLang="ja-JP" sz="1400">
                          <a:solidFill>
                            <a:srgbClr val="FF0000"/>
                          </a:solidFill>
                          <a:latin typeface="Meiryo UI" panose="020B0604030504040204" pitchFamily="50" charset="-128"/>
                          <a:ea typeface="Meiryo UI" panose="020B0604030504040204" pitchFamily="50" charset="-128"/>
                        </a:rPr>
                        <a:t>10</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月</a:t>
                      </a:r>
                      <a:r>
                        <a:rPr lang="ja-JP" altLang="en-US" sz="1400">
                          <a:solidFill>
                            <a:srgbClr val="FF0000"/>
                          </a:solidFill>
                          <a:latin typeface="Meiryo UI" panose="020B0604030504040204" pitchFamily="50" charset="-128"/>
                          <a:ea typeface="Meiryo UI" panose="020B0604030504040204" pitchFamily="50" charset="-128"/>
                        </a:rPr>
                        <a:t>１</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日</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（許可取得／届出済み　・　申請　・　申請／届出予定）</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59317832"/>
                  </a:ext>
                </a:extLst>
              </a:tr>
              <a:tr h="36590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客室数・人数</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FF0000"/>
                          </a:solidFill>
                          <a:latin typeface="Meiryo UI" panose="020B0604030504040204" pitchFamily="50" charset="-128"/>
                          <a:ea typeface="Meiryo UI" panose="020B0604030504040204" pitchFamily="50" charset="-128"/>
                        </a:rPr>
                        <a:t>３室８名（定員４名：１室、定員２名：２室）</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884094594"/>
                  </a:ext>
                </a:extLst>
              </a:tr>
              <a:tr h="36590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用途地域</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a:solidFill>
                            <a:schemeClr val="bg1"/>
                          </a:solidFill>
                          <a:latin typeface="Meiryo UI" panose="020B0604030504040204" pitchFamily="50" charset="-128"/>
                          <a:ea typeface="Meiryo UI" panose="020B0604030504040204" pitchFamily="50" charset="-128"/>
                        </a:rPr>
                        <a:t>建物の用途</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5693779"/>
                  </a:ext>
                </a:extLst>
              </a:tr>
            </a:tbl>
          </a:graphicData>
        </a:graphic>
      </p:graphicFrame>
      <p:sp>
        <p:nvSpPr>
          <p:cNvPr id="6" name="楕円 5">
            <a:extLst>
              <a:ext uri="{FF2B5EF4-FFF2-40B4-BE49-F238E27FC236}">
                <a16:creationId xmlns:a16="http://schemas.microsoft.com/office/drawing/2014/main" id="{54D49FE0-C9E7-EF9E-6D6F-DA1007967C82}"/>
              </a:ext>
            </a:extLst>
          </p:cNvPr>
          <p:cNvSpPr/>
          <p:nvPr/>
        </p:nvSpPr>
        <p:spPr>
          <a:xfrm>
            <a:off x="5167245" y="2569024"/>
            <a:ext cx="302782" cy="302782"/>
          </a:xfrm>
          <a:prstGeom prst="ellipse">
            <a:avLst/>
          </a:prstGeom>
          <a:noFill/>
          <a:ln w="28575">
            <a:solidFill>
              <a:srgbClr val="FF0000"/>
            </a:solid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25" name="楕円 24">
            <a:extLst>
              <a:ext uri="{FF2B5EF4-FFF2-40B4-BE49-F238E27FC236}">
                <a16:creationId xmlns:a16="http://schemas.microsoft.com/office/drawing/2014/main" id="{555CDA78-CDD0-3B25-584B-E06B7ADDE8F5}"/>
              </a:ext>
            </a:extLst>
          </p:cNvPr>
          <p:cNvSpPr/>
          <p:nvPr/>
        </p:nvSpPr>
        <p:spPr>
          <a:xfrm>
            <a:off x="3304496" y="2004371"/>
            <a:ext cx="302782" cy="302782"/>
          </a:xfrm>
          <a:prstGeom prst="ellipse">
            <a:avLst/>
          </a:prstGeom>
          <a:noFill/>
          <a:ln w="28575">
            <a:solidFill>
              <a:srgbClr val="FF0000"/>
            </a:solid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4" name="タイトル 1">
            <a:extLst>
              <a:ext uri="{FF2B5EF4-FFF2-40B4-BE49-F238E27FC236}">
                <a16:creationId xmlns:a16="http://schemas.microsoft.com/office/drawing/2014/main" id="{7D2155A5-6ABC-23E5-1CDA-325F21BB5A79}"/>
              </a:ext>
            </a:extLst>
          </p:cNvPr>
          <p:cNvSpPr txBox="1">
            <a:spLocks/>
          </p:cNvSpPr>
          <p:nvPr/>
        </p:nvSpPr>
        <p:spPr>
          <a:xfrm>
            <a:off x="6323524" y="752017"/>
            <a:ext cx="5351281" cy="4025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＜施設等の写真＞</a:t>
            </a:r>
          </a:p>
        </p:txBody>
      </p:sp>
      <p:sp>
        <p:nvSpPr>
          <p:cNvPr id="5" name="Rectangle 11">
            <a:extLst>
              <a:ext uri="{FF2B5EF4-FFF2-40B4-BE49-F238E27FC236}">
                <a16:creationId xmlns:a16="http://schemas.microsoft.com/office/drawing/2014/main" id="{44AA0E69-1E27-A44B-9CF8-1323D51802BA}"/>
              </a:ext>
            </a:extLst>
          </p:cNvPr>
          <p:cNvSpPr/>
          <p:nvPr/>
        </p:nvSpPr>
        <p:spPr>
          <a:xfrm>
            <a:off x="6323524" y="1127178"/>
            <a:ext cx="5533529" cy="487578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7" name="正方形/長方形 6">
            <a:extLst>
              <a:ext uri="{FF2B5EF4-FFF2-40B4-BE49-F238E27FC236}">
                <a16:creationId xmlns:a16="http://schemas.microsoft.com/office/drawing/2014/main" id="{83D1AB71-6B3D-B4EA-30B0-A6198357D10E}"/>
              </a:ext>
            </a:extLst>
          </p:cNvPr>
          <p:cNvSpPr/>
          <p:nvPr/>
        </p:nvSpPr>
        <p:spPr>
          <a:xfrm>
            <a:off x="6475544" y="1216001"/>
            <a:ext cx="5285818" cy="89698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記載内容</a:t>
            </a:r>
            <a:endParaRPr lang="en-US" altLang="ja-JP" sz="14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写真等がある場合は自由に添付してください。</a:t>
            </a: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63643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FA5E4-28A8-7E22-DAA0-087149F690CF}"/>
            </a:ext>
          </a:extLst>
        </p:cNvPr>
        <p:cNvGrpSpPr/>
        <p:nvPr/>
      </p:nvGrpSpPr>
      <p:grpSpPr>
        <a:xfrm>
          <a:off x="0" y="0"/>
          <a:ext cx="0" cy="0"/>
          <a:chOff x="0" y="0"/>
          <a:chExt cx="0" cy="0"/>
        </a:xfrm>
      </p:grpSpPr>
      <p:graphicFrame>
        <p:nvGraphicFramePr>
          <p:cNvPr id="18" name="表 17">
            <a:extLst>
              <a:ext uri="{FF2B5EF4-FFF2-40B4-BE49-F238E27FC236}">
                <a16:creationId xmlns:a16="http://schemas.microsoft.com/office/drawing/2014/main" id="{A85A841B-F992-5533-31A7-1FE12E4AC5B9}"/>
              </a:ext>
            </a:extLst>
          </p:cNvPr>
          <p:cNvGraphicFramePr>
            <a:graphicFrameLocks noGrp="1"/>
          </p:cNvGraphicFramePr>
          <p:nvPr>
            <p:extLst>
              <p:ext uri="{D42A27DB-BD31-4B8C-83A1-F6EECF244321}">
                <p14:modId xmlns:p14="http://schemas.microsoft.com/office/powerpoint/2010/main" val="1389218654"/>
              </p:ext>
            </p:extLst>
          </p:nvPr>
        </p:nvGraphicFramePr>
        <p:xfrm>
          <a:off x="111227" y="854595"/>
          <a:ext cx="6068295" cy="4758791"/>
        </p:xfrm>
        <a:graphic>
          <a:graphicData uri="http://schemas.openxmlformats.org/drawingml/2006/table">
            <a:tbl>
              <a:tblPr firstRow="1" bandRow="1">
                <a:tableStyleId>{073A0DAA-6AF3-43AB-8588-CEC1D06C72B9}</a:tableStyleId>
              </a:tblPr>
              <a:tblGrid>
                <a:gridCol w="1520926">
                  <a:extLst>
                    <a:ext uri="{9D8B030D-6E8A-4147-A177-3AD203B41FA5}">
                      <a16:colId xmlns:a16="http://schemas.microsoft.com/office/drawing/2014/main" val="1554784241"/>
                    </a:ext>
                  </a:extLst>
                </a:gridCol>
                <a:gridCol w="4547369">
                  <a:extLst>
                    <a:ext uri="{9D8B030D-6E8A-4147-A177-3AD203B41FA5}">
                      <a16:colId xmlns:a16="http://schemas.microsoft.com/office/drawing/2014/main" val="1009877257"/>
                    </a:ext>
                  </a:extLst>
                </a:gridCol>
              </a:tblGrid>
              <a:tr h="66709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施設名</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ja-JP" altLang="en-US" sz="140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1697396">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届出範囲</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9317832"/>
                  </a:ext>
                </a:extLst>
              </a:tr>
              <a:tr h="66709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年間営業日数</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FF0000"/>
                          </a:solidFill>
                          <a:latin typeface="Meiryo UI" panose="020B0604030504040204" pitchFamily="50" charset="-128"/>
                          <a:ea typeface="Meiryo UI" panose="020B0604030504040204" pitchFamily="50" charset="-128"/>
                        </a:rPr>
                        <a:t>○○日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0305496"/>
                  </a:ext>
                </a:extLst>
              </a:tr>
              <a:tr h="66709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区分</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家主居住型　・　家主不在型</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7675836"/>
                  </a:ext>
                </a:extLst>
              </a:tr>
              <a:tr h="1060119">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住宅宿泊管理業務の委託</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有　・　無</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2321417"/>
                  </a:ext>
                </a:extLst>
              </a:tr>
            </a:tbl>
          </a:graphicData>
        </a:graphic>
      </p:graphicFrame>
      <p:sp>
        <p:nvSpPr>
          <p:cNvPr id="17" name="タイトル 1">
            <a:extLst>
              <a:ext uri="{FF2B5EF4-FFF2-40B4-BE49-F238E27FC236}">
                <a16:creationId xmlns:a16="http://schemas.microsoft.com/office/drawing/2014/main" id="{8E462712-5FB5-B2CA-3074-995B9148F6DF}"/>
              </a:ext>
            </a:extLst>
          </p:cNvPr>
          <p:cNvSpPr txBox="1">
            <a:spLocks/>
          </p:cNvSpPr>
          <p:nvPr/>
        </p:nvSpPr>
        <p:spPr>
          <a:xfrm>
            <a:off x="4666" y="904"/>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宿泊事業者（住宅宿泊事業法）</a:t>
            </a:r>
          </a:p>
        </p:txBody>
      </p:sp>
      <p:sp>
        <p:nvSpPr>
          <p:cNvPr id="3" name="Slide Number Placeholder 2">
            <a:extLst>
              <a:ext uri="{FF2B5EF4-FFF2-40B4-BE49-F238E27FC236}">
                <a16:creationId xmlns:a16="http://schemas.microsoft.com/office/drawing/2014/main" id="{E94D0313-7F35-2A15-D53E-73D1BFDA3F72}"/>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17</a:t>
            </a:fld>
            <a:endParaRPr lang="en-US" altLang="ja-JP">
              <a:solidFill>
                <a:srgbClr val="000000"/>
              </a:solidFill>
            </a:endParaRPr>
          </a:p>
        </p:txBody>
      </p:sp>
      <p:sp>
        <p:nvSpPr>
          <p:cNvPr id="13" name="Rectangle 12">
            <a:extLst>
              <a:ext uri="{FF2B5EF4-FFF2-40B4-BE49-F238E27FC236}">
                <a16:creationId xmlns:a16="http://schemas.microsoft.com/office/drawing/2014/main" id="{DBC201BB-DD2E-4F6A-3A5B-24BD1254DCAF}"/>
              </a:ext>
            </a:extLst>
          </p:cNvPr>
          <p:cNvSpPr/>
          <p:nvPr/>
        </p:nvSpPr>
        <p:spPr>
          <a:xfrm>
            <a:off x="9250680" y="61867"/>
            <a:ext cx="2933700"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（様式２）事業者概要</a:t>
            </a:r>
          </a:p>
        </p:txBody>
      </p:sp>
      <p:sp>
        <p:nvSpPr>
          <p:cNvPr id="27" name="object 7">
            <a:extLst>
              <a:ext uri="{FF2B5EF4-FFF2-40B4-BE49-F238E27FC236}">
                <a16:creationId xmlns:a16="http://schemas.microsoft.com/office/drawing/2014/main" id="{D038331A-FE69-362D-02A9-1FD3ED47AAD4}"/>
              </a:ext>
            </a:extLst>
          </p:cNvPr>
          <p:cNvSpPr txBox="1">
            <a:spLocks/>
          </p:cNvSpPr>
          <p:nvPr/>
        </p:nvSpPr>
        <p:spPr>
          <a:xfrm>
            <a:off x="190907" y="6266456"/>
            <a:ext cx="11907001" cy="394110"/>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■住宅宿泊事業法に基づく宿泊事業者は追加で提出してください。</a:t>
            </a:r>
            <a:endParaRPr lang="en-US" altLang="ja-JP" sz="1400"/>
          </a:p>
          <a:p>
            <a:pPr marL="0" indent="0">
              <a:lnSpc>
                <a:spcPts val="800"/>
              </a:lnSpc>
              <a:buNone/>
            </a:pPr>
            <a:r>
              <a:rPr lang="ja-JP" altLang="en-US" sz="1400"/>
              <a:t>■民泊の場合に年間営業日数が</a:t>
            </a:r>
            <a:r>
              <a:rPr lang="en-US" altLang="ja-JP" sz="1400"/>
              <a:t>180</a:t>
            </a:r>
            <a:r>
              <a:rPr lang="ja-JP" altLang="en-US" sz="1400"/>
              <a:t>日を超えない範囲でどのように営業を行うかを記載してください。　</a:t>
            </a:r>
            <a:endParaRPr lang="en-US" altLang="ja-JP" sz="1400"/>
          </a:p>
        </p:txBody>
      </p:sp>
      <p:sp>
        <p:nvSpPr>
          <p:cNvPr id="28" name="正方形/長方形 27">
            <a:extLst>
              <a:ext uri="{FF2B5EF4-FFF2-40B4-BE49-F238E27FC236}">
                <a16:creationId xmlns:a16="http://schemas.microsoft.com/office/drawing/2014/main" id="{50E0EB45-5CEC-E741-6C06-61B01C3FB069}"/>
              </a:ext>
            </a:extLst>
          </p:cNvPr>
          <p:cNvSpPr/>
          <p:nvPr/>
        </p:nvSpPr>
        <p:spPr>
          <a:xfrm>
            <a:off x="109415" y="5783084"/>
            <a:ext cx="11747639"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9" name="正方形/長方形 28">
            <a:extLst>
              <a:ext uri="{FF2B5EF4-FFF2-40B4-BE49-F238E27FC236}">
                <a16:creationId xmlns:a16="http://schemas.microsoft.com/office/drawing/2014/main" id="{26B64506-C9B1-AF5A-A574-A2D86695EA9F}"/>
              </a:ext>
            </a:extLst>
          </p:cNvPr>
          <p:cNvSpPr/>
          <p:nvPr/>
        </p:nvSpPr>
        <p:spPr>
          <a:xfrm>
            <a:off x="111229" y="5783083"/>
            <a:ext cx="11745826" cy="905222"/>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503D8DE4-6044-A066-3F36-DC86B4339C31}"/>
              </a:ext>
            </a:extLst>
          </p:cNvPr>
          <p:cNvSpPr txBox="1">
            <a:spLocks/>
          </p:cNvSpPr>
          <p:nvPr/>
        </p:nvSpPr>
        <p:spPr>
          <a:xfrm>
            <a:off x="6296317" y="822822"/>
            <a:ext cx="5351281" cy="4025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＜営業期間の想定＞</a:t>
            </a:r>
          </a:p>
        </p:txBody>
      </p:sp>
      <p:sp>
        <p:nvSpPr>
          <p:cNvPr id="22" name="Rectangle 11">
            <a:extLst>
              <a:ext uri="{FF2B5EF4-FFF2-40B4-BE49-F238E27FC236}">
                <a16:creationId xmlns:a16="http://schemas.microsoft.com/office/drawing/2014/main" id="{1CD855C7-DD54-08CC-F38E-BD0D84039C0D}"/>
              </a:ext>
            </a:extLst>
          </p:cNvPr>
          <p:cNvSpPr/>
          <p:nvPr/>
        </p:nvSpPr>
        <p:spPr>
          <a:xfrm>
            <a:off x="6296317" y="1197983"/>
            <a:ext cx="5560737" cy="441360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25" name="楕円 24">
            <a:extLst>
              <a:ext uri="{FF2B5EF4-FFF2-40B4-BE49-F238E27FC236}">
                <a16:creationId xmlns:a16="http://schemas.microsoft.com/office/drawing/2014/main" id="{8B9DF83D-F8AA-F4D2-B02D-A8440E4685E5}"/>
              </a:ext>
            </a:extLst>
          </p:cNvPr>
          <p:cNvSpPr/>
          <p:nvPr/>
        </p:nvSpPr>
        <p:spPr>
          <a:xfrm>
            <a:off x="3186788" y="4092465"/>
            <a:ext cx="302782" cy="302782"/>
          </a:xfrm>
          <a:prstGeom prst="ellipse">
            <a:avLst/>
          </a:prstGeom>
          <a:noFill/>
          <a:ln w="28575">
            <a:solidFill>
              <a:srgbClr val="FF0000"/>
            </a:solid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26" name="楕円 25">
            <a:extLst>
              <a:ext uri="{FF2B5EF4-FFF2-40B4-BE49-F238E27FC236}">
                <a16:creationId xmlns:a16="http://schemas.microsoft.com/office/drawing/2014/main" id="{D6718591-36C0-1FEA-9CCC-075F9A4451E1}"/>
              </a:ext>
            </a:extLst>
          </p:cNvPr>
          <p:cNvSpPr/>
          <p:nvPr/>
        </p:nvSpPr>
        <p:spPr>
          <a:xfrm>
            <a:off x="1646448" y="4935080"/>
            <a:ext cx="302782" cy="302782"/>
          </a:xfrm>
          <a:prstGeom prst="ellipse">
            <a:avLst/>
          </a:prstGeom>
          <a:noFill/>
          <a:ln w="28575">
            <a:solidFill>
              <a:srgbClr val="FF0000"/>
            </a:solid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37" name="正方形/長方形 36">
            <a:extLst>
              <a:ext uri="{FF2B5EF4-FFF2-40B4-BE49-F238E27FC236}">
                <a16:creationId xmlns:a16="http://schemas.microsoft.com/office/drawing/2014/main" id="{9CB79046-CDA8-DB7D-786F-7F38A4E60DE0}"/>
              </a:ext>
            </a:extLst>
          </p:cNvPr>
          <p:cNvSpPr/>
          <p:nvPr/>
        </p:nvSpPr>
        <p:spPr>
          <a:xfrm>
            <a:off x="6467666" y="1318588"/>
            <a:ext cx="5252385" cy="381385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記載例①</a:t>
            </a:r>
            <a:endParaRPr lang="en-US" altLang="ja-JP" sz="14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年間通して受付を行い、予約数が</a:t>
            </a:r>
            <a:r>
              <a:rPr lang="en-US" altLang="ja-JP" sz="1400">
                <a:solidFill>
                  <a:srgbClr val="FF0000"/>
                </a:solidFill>
                <a:latin typeface="Meiryo UI" panose="020B0604030504040204" pitchFamily="50" charset="-128"/>
                <a:ea typeface="Meiryo UI" panose="020B0604030504040204" pitchFamily="50" charset="-128"/>
              </a:rPr>
              <a:t>180</a:t>
            </a:r>
            <a:r>
              <a:rPr lang="ja-JP" altLang="en-US" sz="1400">
                <a:solidFill>
                  <a:srgbClr val="FF0000"/>
                </a:solidFill>
                <a:latin typeface="Meiryo UI" panose="020B0604030504040204" pitchFamily="50" charset="-128"/>
                <a:ea typeface="Meiryo UI" panose="020B0604030504040204" pitchFamily="50" charset="-128"/>
              </a:rPr>
              <a:t>日に達したタイミングで予約受付を終了する。</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＜稼働日の想定＞</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・土日祝日：約</a:t>
            </a:r>
            <a:r>
              <a:rPr lang="en-US" altLang="ja-JP" sz="1400">
                <a:solidFill>
                  <a:srgbClr val="FF0000"/>
                </a:solidFill>
                <a:latin typeface="Meiryo UI" panose="020B0604030504040204" pitchFamily="50" charset="-128"/>
                <a:ea typeface="Meiryo UI" panose="020B0604030504040204" pitchFamily="50" charset="-128"/>
              </a:rPr>
              <a:t>120</a:t>
            </a:r>
            <a:r>
              <a:rPr lang="ja-JP" altLang="en-US" sz="1400">
                <a:solidFill>
                  <a:srgbClr val="FF0000"/>
                </a:solidFill>
                <a:latin typeface="Meiryo UI" panose="020B0604030504040204" pitchFamily="50" charset="-128"/>
                <a:ea typeface="Meiryo UI" panose="020B0604030504040204" pitchFamily="50" charset="-128"/>
              </a:rPr>
              <a:t>日</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・春休み期間：</a:t>
            </a:r>
            <a:r>
              <a:rPr lang="en-US" altLang="ja-JP" sz="1400">
                <a:solidFill>
                  <a:srgbClr val="FF0000"/>
                </a:solidFill>
                <a:latin typeface="Meiryo UI" panose="020B0604030504040204" pitchFamily="50" charset="-128"/>
                <a:ea typeface="Meiryo UI" panose="020B0604030504040204" pitchFamily="50" charset="-128"/>
              </a:rPr>
              <a:t>12</a:t>
            </a:r>
            <a:r>
              <a:rPr lang="ja-JP" altLang="en-US" sz="1400">
                <a:solidFill>
                  <a:srgbClr val="FF0000"/>
                </a:solidFill>
                <a:latin typeface="Meiryo UI" panose="020B0604030504040204" pitchFamily="50" charset="-128"/>
                <a:ea typeface="Meiryo UI" panose="020B0604030504040204" pitchFamily="50" charset="-128"/>
              </a:rPr>
              <a:t>日（</a:t>
            </a:r>
            <a:r>
              <a:rPr lang="en-US" altLang="ja-JP" sz="1400">
                <a:solidFill>
                  <a:srgbClr val="FF0000"/>
                </a:solidFill>
                <a:latin typeface="Meiryo UI" panose="020B0604030504040204" pitchFamily="50" charset="-128"/>
                <a:ea typeface="Meiryo UI" panose="020B0604030504040204" pitchFamily="50" charset="-128"/>
              </a:rPr>
              <a:t>3</a:t>
            </a:r>
            <a:r>
              <a:rPr lang="ja-JP" altLang="en-US" sz="1400">
                <a:solidFill>
                  <a:srgbClr val="FF0000"/>
                </a:solidFill>
                <a:latin typeface="Meiryo UI" panose="020B0604030504040204" pitchFamily="50" charset="-128"/>
                <a:ea typeface="Meiryo UI" panose="020B0604030504040204" pitchFamily="50" charset="-128"/>
              </a:rPr>
              <a:t>月</a:t>
            </a:r>
            <a:r>
              <a:rPr lang="en-US" altLang="ja-JP" sz="1400">
                <a:solidFill>
                  <a:srgbClr val="FF0000"/>
                </a:solidFill>
                <a:latin typeface="Meiryo UI" panose="020B0604030504040204" pitchFamily="50" charset="-128"/>
                <a:ea typeface="Meiryo UI" panose="020B0604030504040204" pitchFamily="50" charset="-128"/>
              </a:rPr>
              <a:t>25</a:t>
            </a:r>
            <a:r>
              <a:rPr lang="ja-JP" altLang="en-US" sz="1400">
                <a:solidFill>
                  <a:srgbClr val="FF0000"/>
                </a:solidFill>
                <a:latin typeface="Meiryo UI" panose="020B0604030504040204" pitchFamily="50" charset="-128"/>
                <a:ea typeface="Meiryo UI" panose="020B0604030504040204" pitchFamily="50" charset="-128"/>
              </a:rPr>
              <a:t>日～</a:t>
            </a:r>
            <a:r>
              <a:rPr lang="en-US" altLang="ja-JP" sz="1400">
                <a:solidFill>
                  <a:srgbClr val="FF0000"/>
                </a:solidFill>
                <a:latin typeface="Meiryo UI" panose="020B0604030504040204" pitchFamily="50" charset="-128"/>
                <a:ea typeface="Meiryo UI" panose="020B0604030504040204" pitchFamily="50" charset="-128"/>
              </a:rPr>
              <a:t>4</a:t>
            </a:r>
            <a:r>
              <a:rPr lang="ja-JP" altLang="en-US" sz="1400">
                <a:solidFill>
                  <a:srgbClr val="FF0000"/>
                </a:solidFill>
                <a:latin typeface="Meiryo UI" panose="020B0604030504040204" pitchFamily="50" charset="-128"/>
                <a:ea typeface="Meiryo UI" panose="020B0604030504040204" pitchFamily="50" charset="-128"/>
              </a:rPr>
              <a:t>月</a:t>
            </a:r>
            <a:r>
              <a:rPr lang="en-US" altLang="ja-JP" sz="1400">
                <a:solidFill>
                  <a:srgbClr val="FF0000"/>
                </a:solidFill>
                <a:latin typeface="Meiryo UI" panose="020B0604030504040204" pitchFamily="50" charset="-128"/>
                <a:ea typeface="Meiryo UI" panose="020B0604030504040204" pitchFamily="50" charset="-128"/>
              </a:rPr>
              <a:t>5</a:t>
            </a:r>
            <a:r>
              <a:rPr lang="ja-JP" altLang="en-US" sz="1400">
                <a:solidFill>
                  <a:srgbClr val="FF0000"/>
                </a:solidFill>
                <a:latin typeface="Meiryo UI" panose="020B0604030504040204" pitchFamily="50" charset="-128"/>
                <a:ea typeface="Meiryo UI" panose="020B0604030504040204" pitchFamily="50" charset="-128"/>
              </a:rPr>
              <a:t>日）</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・夏休み期間：</a:t>
            </a:r>
            <a:r>
              <a:rPr lang="en-US" altLang="ja-JP" sz="1400">
                <a:solidFill>
                  <a:srgbClr val="FF0000"/>
                </a:solidFill>
                <a:latin typeface="Meiryo UI" panose="020B0604030504040204" pitchFamily="50" charset="-128"/>
                <a:ea typeface="Meiryo UI" panose="020B0604030504040204" pitchFamily="50" charset="-128"/>
              </a:rPr>
              <a:t>48</a:t>
            </a:r>
            <a:r>
              <a:rPr lang="ja-JP" altLang="en-US" sz="1400">
                <a:solidFill>
                  <a:srgbClr val="FF0000"/>
                </a:solidFill>
                <a:latin typeface="Meiryo UI" panose="020B0604030504040204" pitchFamily="50" charset="-128"/>
                <a:ea typeface="Meiryo UI" panose="020B0604030504040204" pitchFamily="50" charset="-128"/>
              </a:rPr>
              <a:t>日（</a:t>
            </a:r>
            <a:r>
              <a:rPr lang="en-US" altLang="ja-JP" sz="1400">
                <a:solidFill>
                  <a:srgbClr val="FF0000"/>
                </a:solidFill>
                <a:latin typeface="Meiryo UI" panose="020B0604030504040204" pitchFamily="50" charset="-128"/>
                <a:ea typeface="Meiryo UI" panose="020B0604030504040204" pitchFamily="50" charset="-128"/>
              </a:rPr>
              <a:t>7</a:t>
            </a:r>
            <a:r>
              <a:rPr lang="ja-JP" altLang="en-US" sz="1400">
                <a:solidFill>
                  <a:srgbClr val="FF0000"/>
                </a:solidFill>
                <a:latin typeface="Meiryo UI" panose="020B0604030504040204" pitchFamily="50" charset="-128"/>
                <a:ea typeface="Meiryo UI" panose="020B0604030504040204" pitchFamily="50" charset="-128"/>
              </a:rPr>
              <a:t>月</a:t>
            </a:r>
            <a:r>
              <a:rPr lang="en-US" altLang="ja-JP" sz="1400">
                <a:solidFill>
                  <a:srgbClr val="FF0000"/>
                </a:solidFill>
                <a:latin typeface="Meiryo UI" panose="020B0604030504040204" pitchFamily="50" charset="-128"/>
                <a:ea typeface="Meiryo UI" panose="020B0604030504040204" pitchFamily="50" charset="-128"/>
              </a:rPr>
              <a:t>15</a:t>
            </a:r>
            <a:r>
              <a:rPr lang="ja-JP" altLang="en-US" sz="1400">
                <a:solidFill>
                  <a:srgbClr val="FF0000"/>
                </a:solidFill>
                <a:latin typeface="Meiryo UI" panose="020B0604030504040204" pitchFamily="50" charset="-128"/>
                <a:ea typeface="Meiryo UI" panose="020B0604030504040204" pitchFamily="50" charset="-128"/>
              </a:rPr>
              <a:t>日～</a:t>
            </a:r>
            <a:r>
              <a:rPr lang="en-US" altLang="ja-JP" sz="1400">
                <a:solidFill>
                  <a:srgbClr val="FF0000"/>
                </a:solidFill>
                <a:latin typeface="Meiryo UI" panose="020B0604030504040204" pitchFamily="50" charset="-128"/>
                <a:ea typeface="Meiryo UI" panose="020B0604030504040204" pitchFamily="50" charset="-128"/>
              </a:rPr>
              <a:t>8</a:t>
            </a:r>
            <a:r>
              <a:rPr lang="ja-JP" altLang="en-US" sz="1400">
                <a:solidFill>
                  <a:srgbClr val="FF0000"/>
                </a:solidFill>
                <a:latin typeface="Meiryo UI" panose="020B0604030504040204" pitchFamily="50" charset="-128"/>
                <a:ea typeface="Meiryo UI" panose="020B0604030504040204" pitchFamily="50" charset="-128"/>
              </a:rPr>
              <a:t>月</a:t>
            </a:r>
            <a:r>
              <a:rPr lang="en-US" altLang="ja-JP" sz="1400">
                <a:solidFill>
                  <a:srgbClr val="FF0000"/>
                </a:solidFill>
                <a:latin typeface="Meiryo UI" panose="020B0604030504040204" pitchFamily="50" charset="-128"/>
                <a:ea typeface="Meiryo UI" panose="020B0604030504040204" pitchFamily="50" charset="-128"/>
              </a:rPr>
              <a:t>31</a:t>
            </a:r>
            <a:r>
              <a:rPr lang="ja-JP" altLang="en-US" sz="1400">
                <a:solidFill>
                  <a:srgbClr val="FF0000"/>
                </a:solidFill>
                <a:latin typeface="Meiryo UI" panose="020B0604030504040204" pitchFamily="50" charset="-128"/>
                <a:ea typeface="Meiryo UI" panose="020B0604030504040204" pitchFamily="50" charset="-128"/>
              </a:rPr>
              <a:t>日）</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記載例②</a:t>
            </a:r>
            <a:endParaRPr lang="en-US" altLang="ja-JP" sz="14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稼働日の期間のみ予約受付を行う。</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＜稼働日＞</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・夏季（</a:t>
            </a:r>
            <a:r>
              <a:rPr lang="en-US" altLang="ja-JP" sz="1400">
                <a:solidFill>
                  <a:srgbClr val="FF0000"/>
                </a:solidFill>
                <a:latin typeface="Meiryo UI" panose="020B0604030504040204" pitchFamily="50" charset="-128"/>
                <a:ea typeface="Meiryo UI" panose="020B0604030504040204" pitchFamily="50" charset="-128"/>
              </a:rPr>
              <a:t>5</a:t>
            </a:r>
            <a:r>
              <a:rPr lang="ja-JP" altLang="en-US" sz="1400">
                <a:solidFill>
                  <a:srgbClr val="FF0000"/>
                </a:solidFill>
                <a:latin typeface="Meiryo UI" panose="020B0604030504040204" pitchFamily="50" charset="-128"/>
                <a:ea typeface="Meiryo UI" panose="020B0604030504040204" pitchFamily="50" charset="-128"/>
              </a:rPr>
              <a:t>月</a:t>
            </a:r>
            <a:r>
              <a:rPr lang="en-US" altLang="ja-JP" sz="1400">
                <a:solidFill>
                  <a:srgbClr val="FF0000"/>
                </a:solidFill>
                <a:latin typeface="Meiryo UI" panose="020B0604030504040204" pitchFamily="50" charset="-128"/>
                <a:ea typeface="Meiryo UI" panose="020B0604030504040204" pitchFamily="50" charset="-128"/>
              </a:rPr>
              <a:t>1</a:t>
            </a:r>
            <a:r>
              <a:rPr lang="ja-JP" altLang="en-US" sz="1400">
                <a:solidFill>
                  <a:srgbClr val="FF0000"/>
                </a:solidFill>
                <a:latin typeface="Meiryo UI" panose="020B0604030504040204" pitchFamily="50" charset="-128"/>
                <a:ea typeface="Meiryo UI" panose="020B0604030504040204" pitchFamily="50" charset="-128"/>
              </a:rPr>
              <a:t>日～９月</a:t>
            </a:r>
            <a:r>
              <a:rPr lang="en-US" altLang="ja-JP" sz="1400">
                <a:solidFill>
                  <a:srgbClr val="FF0000"/>
                </a:solidFill>
                <a:latin typeface="Meiryo UI" panose="020B0604030504040204" pitchFamily="50" charset="-128"/>
                <a:ea typeface="Meiryo UI" panose="020B0604030504040204" pitchFamily="50" charset="-128"/>
              </a:rPr>
              <a:t>30</a:t>
            </a:r>
            <a:r>
              <a:rPr lang="ja-JP" altLang="en-US" sz="1400">
                <a:solidFill>
                  <a:srgbClr val="FF0000"/>
                </a:solidFill>
                <a:latin typeface="Meiryo UI" panose="020B0604030504040204" pitchFamily="50" charset="-128"/>
                <a:ea typeface="Meiryo UI" panose="020B0604030504040204" pitchFamily="50" charset="-128"/>
              </a:rPr>
              <a:t>日）のみ営業：</a:t>
            </a:r>
            <a:r>
              <a:rPr lang="en-US" altLang="ja-JP" sz="1400">
                <a:solidFill>
                  <a:srgbClr val="FF0000"/>
                </a:solidFill>
                <a:latin typeface="Meiryo UI" panose="020B0604030504040204" pitchFamily="50" charset="-128"/>
                <a:ea typeface="Meiryo UI" panose="020B0604030504040204" pitchFamily="50" charset="-128"/>
              </a:rPr>
              <a:t>153</a:t>
            </a:r>
            <a:r>
              <a:rPr lang="ja-JP" altLang="en-US" sz="1400">
                <a:solidFill>
                  <a:srgbClr val="FF0000"/>
                </a:solidFill>
                <a:latin typeface="Meiryo UI" panose="020B0604030504040204" pitchFamily="50" charset="-128"/>
                <a:ea typeface="Meiryo UI" panose="020B0604030504040204" pitchFamily="50" charset="-128"/>
              </a:rPr>
              <a:t>日</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0BB33ADF-0F3D-3E1C-55CC-C69FF2277D8B}"/>
              </a:ext>
            </a:extLst>
          </p:cNvPr>
          <p:cNvSpPr txBox="1"/>
          <p:nvPr/>
        </p:nvSpPr>
        <p:spPr>
          <a:xfrm>
            <a:off x="3353109" y="2107693"/>
            <a:ext cx="5582596" cy="2554545"/>
          </a:xfrm>
          <a:prstGeom prst="rect">
            <a:avLst/>
          </a:prstGeom>
          <a:solidFill>
            <a:schemeClr val="tx1">
              <a:lumMod val="75000"/>
              <a:lumOff val="25000"/>
              <a:alpha val="50000"/>
            </a:schemeClr>
          </a:solidFill>
        </p:spPr>
        <p:txBody>
          <a:bodyPr wrap="square" rtlCol="0">
            <a:spAutoFit/>
          </a:bodyPr>
          <a:lstStyle/>
          <a:p>
            <a:pPr algn="ctr"/>
            <a:endParaRPr kumimoji="1" lang="en-US" altLang="ja-JP" sz="2800">
              <a:solidFill>
                <a:schemeClr val="tx1">
                  <a:lumMod val="75000"/>
                  <a:lumOff val="25000"/>
                </a:schemeClr>
              </a:solidFill>
              <a:latin typeface="Meiryo UI" panose="020B0604030504040204" pitchFamily="50" charset="-128"/>
              <a:ea typeface="Meiryo UI" panose="020B0604030504040204" pitchFamily="50" charset="-128"/>
            </a:endParaRPr>
          </a:p>
          <a:p>
            <a:pPr algn="ctr"/>
            <a:endParaRPr lang="en-US" altLang="ja-JP" sz="280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2400" b="1">
                <a:solidFill>
                  <a:schemeClr val="bg1"/>
                </a:solidFill>
                <a:latin typeface="Meiryo UI" panose="020B0604030504040204" pitchFamily="50" charset="-128"/>
                <a:ea typeface="Meiryo UI" panose="020B0604030504040204" pitchFamily="50" charset="-128"/>
              </a:rPr>
              <a:t>住宅宿泊事業</a:t>
            </a:r>
            <a:r>
              <a:rPr kumimoji="1" lang="ja-JP" altLang="en-US" sz="2400" b="1">
                <a:solidFill>
                  <a:schemeClr val="bg1"/>
                </a:solidFill>
                <a:latin typeface="Meiryo UI" panose="020B0604030504040204" pitchFamily="50" charset="-128"/>
                <a:ea typeface="Meiryo UI" panose="020B0604030504040204" pitchFamily="50" charset="-128"/>
              </a:rPr>
              <a:t>法に基づく宿泊事業者が</a:t>
            </a:r>
            <a:endParaRPr kumimoji="1" lang="en-US" altLang="ja-JP" sz="2400" b="1">
              <a:solidFill>
                <a:schemeClr val="bg1"/>
              </a:solidFill>
              <a:latin typeface="Meiryo UI" panose="020B0604030504040204" pitchFamily="50" charset="-128"/>
              <a:ea typeface="Meiryo UI" panose="020B0604030504040204" pitchFamily="50" charset="-128"/>
            </a:endParaRPr>
          </a:p>
          <a:p>
            <a:pPr algn="ctr"/>
            <a:r>
              <a:rPr lang="ja-JP" altLang="en-US" sz="2400" b="1">
                <a:solidFill>
                  <a:schemeClr val="bg1"/>
                </a:solidFill>
                <a:latin typeface="Meiryo UI" panose="020B0604030504040204" pitchFamily="50" charset="-128"/>
                <a:ea typeface="Meiryo UI" panose="020B0604030504040204" pitchFamily="50" charset="-128"/>
              </a:rPr>
              <a:t>含まれない</a:t>
            </a:r>
            <a:r>
              <a:rPr kumimoji="1" lang="ja-JP" altLang="en-US" sz="2400" b="1">
                <a:solidFill>
                  <a:schemeClr val="bg1"/>
                </a:solidFill>
                <a:latin typeface="Meiryo UI" panose="020B0604030504040204" pitchFamily="50" charset="-128"/>
                <a:ea typeface="Meiryo UI" panose="020B0604030504040204" pitchFamily="50" charset="-128"/>
              </a:rPr>
              <a:t>場合には作成不要です</a:t>
            </a:r>
            <a:endParaRPr lang="en-US" altLang="ja-JP" sz="2400" b="1">
              <a:solidFill>
                <a:schemeClr val="bg1"/>
              </a:solidFill>
              <a:latin typeface="Meiryo UI" panose="020B0604030504040204" pitchFamily="50" charset="-128"/>
              <a:ea typeface="Meiryo UI" panose="020B0604030504040204" pitchFamily="50" charset="-128"/>
            </a:endParaRPr>
          </a:p>
          <a:p>
            <a:pPr algn="ctr"/>
            <a:endParaRPr kumimoji="1" lang="en-US" altLang="ja-JP" sz="2800">
              <a:solidFill>
                <a:schemeClr val="tx1">
                  <a:lumMod val="75000"/>
                  <a:lumOff val="25000"/>
                </a:schemeClr>
              </a:solidFill>
              <a:latin typeface="Meiryo UI" panose="020B0604030504040204" pitchFamily="50" charset="-128"/>
              <a:ea typeface="Meiryo UI" panose="020B0604030504040204" pitchFamily="50" charset="-128"/>
            </a:endParaRPr>
          </a:p>
          <a:p>
            <a:pPr algn="ctr"/>
            <a:endParaRPr kumimoji="1" lang="ja-JP" altLang="en-US" sz="280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96448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2CA26-7B03-7ED5-8F1A-25C66FD874EF}"/>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CA95CCCF-FF44-503B-1BF5-01723162AC24}"/>
              </a:ext>
            </a:extLst>
          </p:cNvPr>
          <p:cNvSpPr txBox="1">
            <a:spLocks/>
          </p:cNvSpPr>
          <p:nvPr/>
        </p:nvSpPr>
        <p:spPr>
          <a:xfrm>
            <a:off x="4666" y="904"/>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飲食事業者</a:t>
            </a:r>
          </a:p>
        </p:txBody>
      </p:sp>
      <p:sp>
        <p:nvSpPr>
          <p:cNvPr id="3" name="Slide Number Placeholder 2">
            <a:extLst>
              <a:ext uri="{FF2B5EF4-FFF2-40B4-BE49-F238E27FC236}">
                <a16:creationId xmlns:a16="http://schemas.microsoft.com/office/drawing/2014/main" id="{AAB4FCC9-0D5B-F4CA-DA75-A54C75DE0503}"/>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18</a:t>
            </a:fld>
            <a:endParaRPr lang="en-US" altLang="ja-JP">
              <a:solidFill>
                <a:srgbClr val="000000"/>
              </a:solidFill>
            </a:endParaRPr>
          </a:p>
        </p:txBody>
      </p:sp>
      <p:sp>
        <p:nvSpPr>
          <p:cNvPr id="13" name="Rectangle 12">
            <a:extLst>
              <a:ext uri="{FF2B5EF4-FFF2-40B4-BE49-F238E27FC236}">
                <a16:creationId xmlns:a16="http://schemas.microsoft.com/office/drawing/2014/main" id="{6A03264C-64E7-362F-A08C-FFAB22EB0C2D}"/>
              </a:ext>
            </a:extLst>
          </p:cNvPr>
          <p:cNvSpPr/>
          <p:nvPr/>
        </p:nvSpPr>
        <p:spPr>
          <a:xfrm>
            <a:off x="9250680" y="61867"/>
            <a:ext cx="2933700"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（様式２）事業者概要</a:t>
            </a:r>
          </a:p>
        </p:txBody>
      </p:sp>
      <p:graphicFrame>
        <p:nvGraphicFramePr>
          <p:cNvPr id="19" name="表 18">
            <a:extLst>
              <a:ext uri="{FF2B5EF4-FFF2-40B4-BE49-F238E27FC236}">
                <a16:creationId xmlns:a16="http://schemas.microsoft.com/office/drawing/2014/main" id="{98A1BEE6-A293-A85E-AE70-47CA09C03940}"/>
              </a:ext>
            </a:extLst>
          </p:cNvPr>
          <p:cNvGraphicFramePr>
            <a:graphicFrameLocks noGrp="1"/>
          </p:cNvGraphicFramePr>
          <p:nvPr/>
        </p:nvGraphicFramePr>
        <p:xfrm>
          <a:off x="111229" y="885402"/>
          <a:ext cx="6038056" cy="2745958"/>
        </p:xfrm>
        <a:graphic>
          <a:graphicData uri="http://schemas.openxmlformats.org/drawingml/2006/table">
            <a:tbl>
              <a:tblPr firstRow="1" bandRow="1">
                <a:tableStyleId>{073A0DAA-6AF3-43AB-8588-CEC1D06C72B9}</a:tableStyleId>
              </a:tblPr>
              <a:tblGrid>
                <a:gridCol w="1275119">
                  <a:extLst>
                    <a:ext uri="{9D8B030D-6E8A-4147-A177-3AD203B41FA5}">
                      <a16:colId xmlns:a16="http://schemas.microsoft.com/office/drawing/2014/main" val="1554784241"/>
                    </a:ext>
                  </a:extLst>
                </a:gridCol>
                <a:gridCol w="1927123">
                  <a:extLst>
                    <a:ext uri="{9D8B030D-6E8A-4147-A177-3AD203B41FA5}">
                      <a16:colId xmlns:a16="http://schemas.microsoft.com/office/drawing/2014/main" val="1009877257"/>
                    </a:ext>
                  </a:extLst>
                </a:gridCol>
                <a:gridCol w="1229032">
                  <a:extLst>
                    <a:ext uri="{9D8B030D-6E8A-4147-A177-3AD203B41FA5}">
                      <a16:colId xmlns:a16="http://schemas.microsoft.com/office/drawing/2014/main" val="3312039471"/>
                    </a:ext>
                  </a:extLst>
                </a:gridCol>
                <a:gridCol w="1606782">
                  <a:extLst>
                    <a:ext uri="{9D8B030D-6E8A-4147-A177-3AD203B41FA5}">
                      <a16:colId xmlns:a16="http://schemas.microsoft.com/office/drawing/2014/main" val="3032444381"/>
                    </a:ext>
                  </a:extLst>
                </a:gridCol>
              </a:tblGrid>
              <a:tr h="523637">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事業者名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kumimoji="1" lang="ja-JP" altLang="en-US" sz="1400">
                          <a:solidFill>
                            <a:srgbClr val="FF0000"/>
                          </a:solidFill>
                          <a:latin typeface="Meiryo UI" panose="020B0604030504040204" pitchFamily="50" charset="-128"/>
                          <a:ea typeface="Meiryo UI" panose="020B0604030504040204" pitchFamily="50" charset="-128"/>
                        </a:rPr>
                        <a:t>○○　○○</a:t>
                      </a:r>
                      <a:r>
                        <a:rPr kumimoji="1" lang="ja-JP" altLang="en-US" sz="1400" b="0">
                          <a:solidFill>
                            <a:srgbClr val="FF0000"/>
                          </a:solidFill>
                          <a:latin typeface="Meiryo UI" panose="020B0604030504040204" pitchFamily="50" charset="-128"/>
                          <a:ea typeface="Meiryo UI" panose="020B0604030504040204" pitchFamily="50" charset="-128"/>
                        </a:rPr>
                        <a:t>（個人事業主）</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31106417"/>
                  </a:ext>
                </a:extLst>
              </a:tr>
              <a:tr h="438394">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施設名</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lang="ja-JP" altLang="en-US" sz="140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854480952"/>
                  </a:ext>
                </a:extLst>
              </a:tr>
              <a:tr h="438394">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施設所在地</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lang="ja-JP" altLang="en-US" sz="1400">
                          <a:solidFill>
                            <a:srgbClr val="FF0000"/>
                          </a:solidFill>
                          <a:latin typeface="Meiryo UI" panose="020B0604030504040204" pitchFamily="50" charset="-128"/>
                          <a:ea typeface="Meiryo UI" panose="020B0604030504040204" pitchFamily="50" charset="-128"/>
                        </a:rPr>
                        <a:t>○○市○○３－２－１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83300283"/>
                  </a:ext>
                </a:extLst>
              </a:tr>
              <a:tr h="468745">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許可状況</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令和</a:t>
                      </a:r>
                      <a:r>
                        <a:rPr lang="ja-JP" altLang="en-US" sz="1400">
                          <a:solidFill>
                            <a:srgbClr val="FF0000"/>
                          </a:solidFill>
                          <a:latin typeface="Meiryo UI" panose="020B0604030504040204" pitchFamily="50" charset="-128"/>
                          <a:ea typeface="Meiryo UI" panose="020B0604030504040204" pitchFamily="50" charset="-128"/>
                        </a:rPr>
                        <a:t>５</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年</a:t>
                      </a:r>
                      <a:r>
                        <a:rPr lang="ja-JP" altLang="en-US" sz="1400">
                          <a:solidFill>
                            <a:srgbClr val="FF0000"/>
                          </a:solidFill>
                          <a:latin typeface="Meiryo UI" panose="020B0604030504040204" pitchFamily="50" charset="-128"/>
                          <a:ea typeface="Meiryo UI" panose="020B0604030504040204" pitchFamily="50" charset="-128"/>
                        </a:rPr>
                        <a:t>３</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月</a:t>
                      </a:r>
                      <a:r>
                        <a:rPr lang="ja-JP" altLang="en-US" sz="1400">
                          <a:solidFill>
                            <a:srgbClr val="FF0000"/>
                          </a:solidFill>
                          <a:latin typeface="Meiryo UI" panose="020B0604030504040204" pitchFamily="50" charset="-128"/>
                          <a:ea typeface="Meiryo UI" panose="020B0604030504040204" pitchFamily="50" charset="-128"/>
                        </a:rPr>
                        <a:t>７</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日（許可取得　・　申請　・　申請予定）</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59317832"/>
                  </a:ext>
                </a:extLst>
              </a:tr>
              <a:tr h="438394">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営業の種類</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FF0000"/>
                          </a:solidFill>
                          <a:latin typeface="Meiryo UI" panose="020B0604030504040204" pitchFamily="50" charset="-128"/>
                          <a:ea typeface="Meiryo UI" panose="020B0604030504040204" pitchFamily="50" charset="-128"/>
                        </a:rPr>
                        <a:t>飲食店営業</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62749929"/>
                  </a:ext>
                </a:extLst>
              </a:tr>
              <a:tr h="438394">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用途地域</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600" b="1">
                          <a:solidFill>
                            <a:schemeClr val="bg1"/>
                          </a:solidFill>
                          <a:latin typeface="Meiryo UI" panose="020B0604030504040204" pitchFamily="50" charset="-128"/>
                          <a:ea typeface="Meiryo UI" panose="020B0604030504040204" pitchFamily="50" charset="-128"/>
                        </a:rPr>
                        <a:t>建物の用途</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5693779"/>
                  </a:ext>
                </a:extLst>
              </a:tr>
            </a:tbl>
          </a:graphicData>
        </a:graphic>
      </p:graphicFrame>
      <p:sp>
        <p:nvSpPr>
          <p:cNvPr id="23" name="正方形/長方形 22">
            <a:extLst>
              <a:ext uri="{FF2B5EF4-FFF2-40B4-BE49-F238E27FC236}">
                <a16:creationId xmlns:a16="http://schemas.microsoft.com/office/drawing/2014/main" id="{384D7143-1109-429F-7B4F-E4F7767B2219}"/>
              </a:ext>
            </a:extLst>
          </p:cNvPr>
          <p:cNvSpPr/>
          <p:nvPr/>
        </p:nvSpPr>
        <p:spPr>
          <a:xfrm>
            <a:off x="118303" y="6107042"/>
            <a:ext cx="11738750"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4" name="正方形/長方形 23">
            <a:extLst>
              <a:ext uri="{FF2B5EF4-FFF2-40B4-BE49-F238E27FC236}">
                <a16:creationId xmlns:a16="http://schemas.microsoft.com/office/drawing/2014/main" id="{8FF8FCD3-1478-6FA6-84E3-2C542C78B696}"/>
              </a:ext>
            </a:extLst>
          </p:cNvPr>
          <p:cNvSpPr/>
          <p:nvPr/>
        </p:nvSpPr>
        <p:spPr>
          <a:xfrm>
            <a:off x="118303" y="6099642"/>
            <a:ext cx="11738752" cy="661685"/>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2" name="object 7">
            <a:extLst>
              <a:ext uri="{FF2B5EF4-FFF2-40B4-BE49-F238E27FC236}">
                <a16:creationId xmlns:a16="http://schemas.microsoft.com/office/drawing/2014/main" id="{4F22C3AF-D854-8F68-83C7-AB8B45124EC9}"/>
              </a:ext>
            </a:extLst>
          </p:cNvPr>
          <p:cNvSpPr txBox="1">
            <a:spLocks/>
          </p:cNvSpPr>
          <p:nvPr/>
        </p:nvSpPr>
        <p:spPr>
          <a:xfrm>
            <a:off x="126425" y="6582467"/>
            <a:ext cx="11907001" cy="114802"/>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■施設ごとに作成してください。また、法令等の課題解決の具体的な手法が示されない場合は不採択となりますので、関係機関へ相談のうえ、対応策を明記してください。</a:t>
            </a:r>
            <a:endParaRPr lang="en-US" altLang="ja-JP" sz="1400"/>
          </a:p>
        </p:txBody>
      </p:sp>
      <p:sp>
        <p:nvSpPr>
          <p:cNvPr id="27" name="楕円 26">
            <a:extLst>
              <a:ext uri="{FF2B5EF4-FFF2-40B4-BE49-F238E27FC236}">
                <a16:creationId xmlns:a16="http://schemas.microsoft.com/office/drawing/2014/main" id="{B0364A8B-0459-B7C2-AFBB-9F85988EA35B}"/>
              </a:ext>
            </a:extLst>
          </p:cNvPr>
          <p:cNvSpPr/>
          <p:nvPr/>
        </p:nvSpPr>
        <p:spPr>
          <a:xfrm>
            <a:off x="3312129" y="2398445"/>
            <a:ext cx="302782" cy="302782"/>
          </a:xfrm>
          <a:prstGeom prst="ellipse">
            <a:avLst/>
          </a:prstGeom>
          <a:noFill/>
          <a:ln w="28575">
            <a:solidFill>
              <a:srgbClr val="FF0000"/>
            </a:solid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4" name="タイトル 1">
            <a:extLst>
              <a:ext uri="{FF2B5EF4-FFF2-40B4-BE49-F238E27FC236}">
                <a16:creationId xmlns:a16="http://schemas.microsoft.com/office/drawing/2014/main" id="{3B5EE01F-F4C6-A47D-4A41-FFDE3DF8E841}"/>
              </a:ext>
            </a:extLst>
          </p:cNvPr>
          <p:cNvSpPr txBox="1">
            <a:spLocks/>
          </p:cNvSpPr>
          <p:nvPr/>
        </p:nvSpPr>
        <p:spPr>
          <a:xfrm>
            <a:off x="126425" y="3619697"/>
            <a:ext cx="5351281" cy="4025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＜施設紹介＞</a:t>
            </a:r>
          </a:p>
        </p:txBody>
      </p:sp>
      <p:sp>
        <p:nvSpPr>
          <p:cNvPr id="5" name="Rectangle 11">
            <a:extLst>
              <a:ext uri="{FF2B5EF4-FFF2-40B4-BE49-F238E27FC236}">
                <a16:creationId xmlns:a16="http://schemas.microsoft.com/office/drawing/2014/main" id="{1118A70A-5D48-5AA9-0E3B-F7ADB3B4730D}"/>
              </a:ext>
            </a:extLst>
          </p:cNvPr>
          <p:cNvSpPr/>
          <p:nvPr/>
        </p:nvSpPr>
        <p:spPr>
          <a:xfrm>
            <a:off x="126425" y="3994859"/>
            <a:ext cx="6038056" cy="2008110"/>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6" name="タイトル 1">
            <a:extLst>
              <a:ext uri="{FF2B5EF4-FFF2-40B4-BE49-F238E27FC236}">
                <a16:creationId xmlns:a16="http://schemas.microsoft.com/office/drawing/2014/main" id="{B08BA39C-23CE-EEC0-A4F5-62C92BDE1218}"/>
              </a:ext>
            </a:extLst>
          </p:cNvPr>
          <p:cNvSpPr txBox="1">
            <a:spLocks/>
          </p:cNvSpPr>
          <p:nvPr/>
        </p:nvSpPr>
        <p:spPr>
          <a:xfrm>
            <a:off x="6323524" y="752017"/>
            <a:ext cx="5351281" cy="4025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＜施設等の写真＞</a:t>
            </a:r>
          </a:p>
        </p:txBody>
      </p:sp>
      <p:sp>
        <p:nvSpPr>
          <p:cNvPr id="7" name="Rectangle 11">
            <a:extLst>
              <a:ext uri="{FF2B5EF4-FFF2-40B4-BE49-F238E27FC236}">
                <a16:creationId xmlns:a16="http://schemas.microsoft.com/office/drawing/2014/main" id="{D611704D-5AC7-3657-5700-C9A892882FCA}"/>
              </a:ext>
            </a:extLst>
          </p:cNvPr>
          <p:cNvSpPr/>
          <p:nvPr/>
        </p:nvSpPr>
        <p:spPr>
          <a:xfrm>
            <a:off x="6323524" y="1127178"/>
            <a:ext cx="5533529" cy="487578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8" name="正方形/長方形 7">
            <a:extLst>
              <a:ext uri="{FF2B5EF4-FFF2-40B4-BE49-F238E27FC236}">
                <a16:creationId xmlns:a16="http://schemas.microsoft.com/office/drawing/2014/main" id="{914F371F-2436-7444-D072-B5DF1593C3AB}"/>
              </a:ext>
            </a:extLst>
          </p:cNvPr>
          <p:cNvSpPr/>
          <p:nvPr/>
        </p:nvSpPr>
        <p:spPr>
          <a:xfrm>
            <a:off x="6475544" y="1216001"/>
            <a:ext cx="5285818" cy="89698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記載内容</a:t>
            </a:r>
            <a:endParaRPr lang="en-US" altLang="ja-JP" sz="14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写真等がある場合は自由に添付してください。</a:t>
            </a: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37617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61BB9-37B2-5D8E-1EC3-B3E690B99B81}"/>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3774FD00-3816-5A03-A5CD-79AA67FCA8B3}"/>
              </a:ext>
            </a:extLst>
          </p:cNvPr>
          <p:cNvSpPr txBox="1">
            <a:spLocks/>
          </p:cNvSpPr>
          <p:nvPr/>
        </p:nvSpPr>
        <p:spPr>
          <a:xfrm>
            <a:off x="4666" y="904"/>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その他事業者</a:t>
            </a:r>
          </a:p>
        </p:txBody>
      </p:sp>
      <p:sp>
        <p:nvSpPr>
          <p:cNvPr id="3" name="Slide Number Placeholder 2">
            <a:extLst>
              <a:ext uri="{FF2B5EF4-FFF2-40B4-BE49-F238E27FC236}">
                <a16:creationId xmlns:a16="http://schemas.microsoft.com/office/drawing/2014/main" id="{5984CAB4-B5B8-5738-54BD-320E5B39EE36}"/>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19</a:t>
            </a:fld>
            <a:endParaRPr lang="en-US" altLang="ja-JP">
              <a:solidFill>
                <a:srgbClr val="000000"/>
              </a:solidFill>
            </a:endParaRPr>
          </a:p>
        </p:txBody>
      </p:sp>
      <p:sp>
        <p:nvSpPr>
          <p:cNvPr id="13" name="Rectangle 12">
            <a:extLst>
              <a:ext uri="{FF2B5EF4-FFF2-40B4-BE49-F238E27FC236}">
                <a16:creationId xmlns:a16="http://schemas.microsoft.com/office/drawing/2014/main" id="{BF2D1208-E4CA-F55F-8179-2703FB125499}"/>
              </a:ext>
            </a:extLst>
          </p:cNvPr>
          <p:cNvSpPr/>
          <p:nvPr/>
        </p:nvSpPr>
        <p:spPr>
          <a:xfrm>
            <a:off x="9250680" y="61867"/>
            <a:ext cx="2933700"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（様式２）事業者概要</a:t>
            </a:r>
          </a:p>
        </p:txBody>
      </p:sp>
      <p:graphicFrame>
        <p:nvGraphicFramePr>
          <p:cNvPr id="18" name="表 17">
            <a:extLst>
              <a:ext uri="{FF2B5EF4-FFF2-40B4-BE49-F238E27FC236}">
                <a16:creationId xmlns:a16="http://schemas.microsoft.com/office/drawing/2014/main" id="{95D7970F-59D2-CA18-EC38-5065D76C88BE}"/>
              </a:ext>
            </a:extLst>
          </p:cNvPr>
          <p:cNvGraphicFramePr>
            <a:graphicFrameLocks noGrp="1"/>
          </p:cNvGraphicFramePr>
          <p:nvPr/>
        </p:nvGraphicFramePr>
        <p:xfrm>
          <a:off x="111229" y="885397"/>
          <a:ext cx="6038056" cy="2727315"/>
        </p:xfrm>
        <a:graphic>
          <a:graphicData uri="http://schemas.openxmlformats.org/drawingml/2006/table">
            <a:tbl>
              <a:tblPr firstRow="1" bandRow="1">
                <a:tableStyleId>{073A0DAA-6AF3-43AB-8588-CEC1D06C72B9}</a:tableStyleId>
              </a:tblPr>
              <a:tblGrid>
                <a:gridCol w="1235790">
                  <a:extLst>
                    <a:ext uri="{9D8B030D-6E8A-4147-A177-3AD203B41FA5}">
                      <a16:colId xmlns:a16="http://schemas.microsoft.com/office/drawing/2014/main" val="1554784241"/>
                    </a:ext>
                  </a:extLst>
                </a:gridCol>
                <a:gridCol w="2084439">
                  <a:extLst>
                    <a:ext uri="{9D8B030D-6E8A-4147-A177-3AD203B41FA5}">
                      <a16:colId xmlns:a16="http://schemas.microsoft.com/office/drawing/2014/main" val="1009877257"/>
                    </a:ext>
                  </a:extLst>
                </a:gridCol>
                <a:gridCol w="1268361">
                  <a:extLst>
                    <a:ext uri="{9D8B030D-6E8A-4147-A177-3AD203B41FA5}">
                      <a16:colId xmlns:a16="http://schemas.microsoft.com/office/drawing/2014/main" val="3236461982"/>
                    </a:ext>
                  </a:extLst>
                </a:gridCol>
                <a:gridCol w="1449466">
                  <a:extLst>
                    <a:ext uri="{9D8B030D-6E8A-4147-A177-3AD203B41FA5}">
                      <a16:colId xmlns:a16="http://schemas.microsoft.com/office/drawing/2014/main" val="609829153"/>
                    </a:ext>
                  </a:extLst>
                </a:gridCol>
              </a:tblGrid>
              <a:tr h="47670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事業者名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kumimoji="1" lang="ja-JP" altLang="en-US" sz="1400" b="0">
                          <a:solidFill>
                            <a:srgbClr val="FF0000"/>
                          </a:solidFill>
                          <a:latin typeface="Meiryo UI" panose="020B0604030504040204" pitchFamily="50" charset="-128"/>
                          <a:ea typeface="Meiryo UI" panose="020B0604030504040204" pitchFamily="50" charset="-128"/>
                        </a:rPr>
                        <a:t>株式会社○○</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31106417"/>
                  </a:ext>
                </a:extLst>
              </a:tr>
              <a:tr h="47670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施設名</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lang="ja-JP" altLang="en-US" sz="140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854480952"/>
                  </a:ext>
                </a:extLst>
              </a:tr>
              <a:tr h="47670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施設所在地</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r>
                        <a:rPr lang="ja-JP" altLang="en-US" sz="1400">
                          <a:solidFill>
                            <a:srgbClr val="FF0000"/>
                          </a:solidFill>
                          <a:latin typeface="Meiryo UI" panose="020B0604030504040204" pitchFamily="50" charset="-128"/>
                          <a:ea typeface="Meiryo UI" panose="020B0604030504040204" pitchFamily="50" charset="-128"/>
                        </a:rPr>
                        <a:t>○○市○○３－２－１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83300283"/>
                  </a:ext>
                </a:extLst>
              </a:tr>
              <a:tr h="820507">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許可状況</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許可の要否　（必要　・　不要）</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令和</a:t>
                      </a:r>
                      <a:r>
                        <a:rPr lang="ja-JP" altLang="en-US" sz="1400">
                          <a:solidFill>
                            <a:srgbClr val="FF0000"/>
                          </a:solidFill>
                          <a:latin typeface="Meiryo UI" panose="020B0604030504040204" pitchFamily="50" charset="-128"/>
                          <a:ea typeface="Meiryo UI" panose="020B0604030504040204" pitchFamily="50" charset="-128"/>
                        </a:rPr>
                        <a:t>　</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年</a:t>
                      </a:r>
                      <a:r>
                        <a:rPr lang="ja-JP" altLang="en-US" sz="1400">
                          <a:solidFill>
                            <a:srgbClr val="FF0000"/>
                          </a:solidFill>
                          <a:latin typeface="Meiryo UI" panose="020B0604030504040204" pitchFamily="50" charset="-128"/>
                          <a:ea typeface="Meiryo UI" panose="020B0604030504040204" pitchFamily="50" charset="-128"/>
                        </a:rPr>
                        <a:t>　</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月</a:t>
                      </a:r>
                      <a:r>
                        <a:rPr lang="ja-JP" altLang="en-US" sz="1400">
                          <a:solidFill>
                            <a:srgbClr val="FF0000"/>
                          </a:solidFill>
                          <a:latin typeface="Meiryo UI" panose="020B0604030504040204" pitchFamily="50" charset="-128"/>
                          <a:ea typeface="Meiryo UI" panose="020B0604030504040204" pitchFamily="50" charset="-128"/>
                        </a:rPr>
                        <a:t>　</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日（許可取得　・　申請　・　申請予定）</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59317832"/>
                  </a:ext>
                </a:extLst>
              </a:tr>
              <a:tr h="47670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用途地域</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600" b="1">
                          <a:solidFill>
                            <a:schemeClr val="bg1"/>
                          </a:solidFill>
                          <a:latin typeface="Meiryo UI" panose="020B0604030504040204" pitchFamily="50" charset="-128"/>
                          <a:ea typeface="Meiryo UI" panose="020B0604030504040204" pitchFamily="50" charset="-128"/>
                        </a:rPr>
                        <a:t>建物の用途</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5693779"/>
                  </a:ext>
                </a:extLst>
              </a:tr>
            </a:tbl>
          </a:graphicData>
        </a:graphic>
      </p:graphicFrame>
      <p:sp>
        <p:nvSpPr>
          <p:cNvPr id="23" name="正方形/長方形 22">
            <a:extLst>
              <a:ext uri="{FF2B5EF4-FFF2-40B4-BE49-F238E27FC236}">
                <a16:creationId xmlns:a16="http://schemas.microsoft.com/office/drawing/2014/main" id="{1AE42BA6-49CB-A397-621B-428F6CD1C33C}"/>
              </a:ext>
            </a:extLst>
          </p:cNvPr>
          <p:cNvSpPr/>
          <p:nvPr/>
        </p:nvSpPr>
        <p:spPr>
          <a:xfrm>
            <a:off x="118303" y="6107042"/>
            <a:ext cx="11738750"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4" name="正方形/長方形 23">
            <a:extLst>
              <a:ext uri="{FF2B5EF4-FFF2-40B4-BE49-F238E27FC236}">
                <a16:creationId xmlns:a16="http://schemas.microsoft.com/office/drawing/2014/main" id="{767527C4-68BC-1364-1E68-4F7EC2B6F23B}"/>
              </a:ext>
            </a:extLst>
          </p:cNvPr>
          <p:cNvSpPr/>
          <p:nvPr/>
        </p:nvSpPr>
        <p:spPr>
          <a:xfrm>
            <a:off x="118303" y="6099642"/>
            <a:ext cx="11738752" cy="661685"/>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42" name="object 7">
            <a:extLst>
              <a:ext uri="{FF2B5EF4-FFF2-40B4-BE49-F238E27FC236}">
                <a16:creationId xmlns:a16="http://schemas.microsoft.com/office/drawing/2014/main" id="{17A92A23-6B61-0791-9C68-FBEA453447C4}"/>
              </a:ext>
            </a:extLst>
          </p:cNvPr>
          <p:cNvSpPr txBox="1">
            <a:spLocks/>
          </p:cNvSpPr>
          <p:nvPr/>
        </p:nvSpPr>
        <p:spPr>
          <a:xfrm>
            <a:off x="126425" y="6582467"/>
            <a:ext cx="11907001" cy="114802"/>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■施設ごとに作成してください。また、法令等の課題解決の具体的な手法が示されない場合は不採択となりますので、関係機関へ相談のうえ、対応策を明記してください。</a:t>
            </a:r>
            <a:endParaRPr lang="en-US" altLang="ja-JP" sz="1400"/>
          </a:p>
        </p:txBody>
      </p:sp>
      <p:sp>
        <p:nvSpPr>
          <p:cNvPr id="28" name="楕円 27">
            <a:extLst>
              <a:ext uri="{FF2B5EF4-FFF2-40B4-BE49-F238E27FC236}">
                <a16:creationId xmlns:a16="http://schemas.microsoft.com/office/drawing/2014/main" id="{DB89D6E8-B4A0-A83E-F0EF-E6B00D8FB6B5}"/>
              </a:ext>
            </a:extLst>
          </p:cNvPr>
          <p:cNvSpPr/>
          <p:nvPr/>
        </p:nvSpPr>
        <p:spPr>
          <a:xfrm>
            <a:off x="3322784" y="2436919"/>
            <a:ext cx="302782" cy="302782"/>
          </a:xfrm>
          <a:prstGeom prst="ellipse">
            <a:avLst/>
          </a:prstGeom>
          <a:noFill/>
          <a:ln w="28575">
            <a:solidFill>
              <a:srgbClr val="FF0000"/>
            </a:solid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8" name="タイトル 1">
            <a:extLst>
              <a:ext uri="{FF2B5EF4-FFF2-40B4-BE49-F238E27FC236}">
                <a16:creationId xmlns:a16="http://schemas.microsoft.com/office/drawing/2014/main" id="{CE3A2754-B014-9015-B71B-C283B45D95BE}"/>
              </a:ext>
            </a:extLst>
          </p:cNvPr>
          <p:cNvSpPr txBox="1">
            <a:spLocks/>
          </p:cNvSpPr>
          <p:nvPr/>
        </p:nvSpPr>
        <p:spPr>
          <a:xfrm>
            <a:off x="126425" y="3619697"/>
            <a:ext cx="5351281" cy="4025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＜施設紹介＞</a:t>
            </a:r>
          </a:p>
        </p:txBody>
      </p:sp>
      <p:sp>
        <p:nvSpPr>
          <p:cNvPr id="9" name="Rectangle 11">
            <a:extLst>
              <a:ext uri="{FF2B5EF4-FFF2-40B4-BE49-F238E27FC236}">
                <a16:creationId xmlns:a16="http://schemas.microsoft.com/office/drawing/2014/main" id="{75464CB6-3A77-3F42-C6E1-BD8F1EC2DAA9}"/>
              </a:ext>
            </a:extLst>
          </p:cNvPr>
          <p:cNvSpPr/>
          <p:nvPr/>
        </p:nvSpPr>
        <p:spPr>
          <a:xfrm>
            <a:off x="126425" y="3994859"/>
            <a:ext cx="6038056" cy="2008110"/>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0" name="タイトル 1">
            <a:extLst>
              <a:ext uri="{FF2B5EF4-FFF2-40B4-BE49-F238E27FC236}">
                <a16:creationId xmlns:a16="http://schemas.microsoft.com/office/drawing/2014/main" id="{7F31501A-CEBB-0D27-8E53-8816BDC9A9D2}"/>
              </a:ext>
            </a:extLst>
          </p:cNvPr>
          <p:cNvSpPr txBox="1">
            <a:spLocks/>
          </p:cNvSpPr>
          <p:nvPr/>
        </p:nvSpPr>
        <p:spPr>
          <a:xfrm>
            <a:off x="6323524" y="752017"/>
            <a:ext cx="5351281" cy="40251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＜施設等の写真＞</a:t>
            </a:r>
          </a:p>
        </p:txBody>
      </p:sp>
      <p:sp>
        <p:nvSpPr>
          <p:cNvPr id="11" name="Rectangle 11">
            <a:extLst>
              <a:ext uri="{FF2B5EF4-FFF2-40B4-BE49-F238E27FC236}">
                <a16:creationId xmlns:a16="http://schemas.microsoft.com/office/drawing/2014/main" id="{C64219E8-EDD8-A107-8FA2-BD81AA02303E}"/>
              </a:ext>
            </a:extLst>
          </p:cNvPr>
          <p:cNvSpPr/>
          <p:nvPr/>
        </p:nvSpPr>
        <p:spPr>
          <a:xfrm>
            <a:off x="6323524" y="1127178"/>
            <a:ext cx="5533529" cy="487578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2" name="正方形/長方形 11">
            <a:extLst>
              <a:ext uri="{FF2B5EF4-FFF2-40B4-BE49-F238E27FC236}">
                <a16:creationId xmlns:a16="http://schemas.microsoft.com/office/drawing/2014/main" id="{996432E4-0E68-DCB3-653C-55AC12FF7421}"/>
              </a:ext>
            </a:extLst>
          </p:cNvPr>
          <p:cNvSpPr/>
          <p:nvPr/>
        </p:nvSpPr>
        <p:spPr>
          <a:xfrm>
            <a:off x="6475544" y="1216001"/>
            <a:ext cx="5285818" cy="89698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記載内容</a:t>
            </a:r>
            <a:endParaRPr lang="en-US" altLang="ja-JP" sz="14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写真等がある場合は自由に添付してください。</a:t>
            </a: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19272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a:t>
            </a:fld>
            <a:endParaRPr lang="en-US" altLang="ja-JP">
              <a:solidFill>
                <a:srgbClr val="000000"/>
              </a:solidFill>
            </a:endParaRPr>
          </a:p>
        </p:txBody>
      </p:sp>
      <p:sp>
        <p:nvSpPr>
          <p:cNvPr id="5" name="テキスト ボックス 4"/>
          <p:cNvSpPr txBox="1"/>
          <p:nvPr/>
        </p:nvSpPr>
        <p:spPr bwMode="gray">
          <a:xfrm>
            <a:off x="2144973" y="3013502"/>
            <a:ext cx="7902054" cy="830997"/>
          </a:xfrm>
          <a:prstGeom prst="rect">
            <a:avLst/>
          </a:prstGeom>
          <a:noFill/>
        </p:spPr>
        <p:txBody>
          <a:bodyPr wrap="square" rtlCol="0" anchor="ctr">
            <a:spAutoFit/>
          </a:bodyPr>
          <a:lstStyle/>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（様式１）全体計画</a:t>
            </a:r>
            <a:endParaRPr kumimoji="1" lang="en-US" altLang="ja-JP" sz="4800" b="1">
              <a:solidFill>
                <a:srgbClr val="1D6FA9"/>
              </a:solidFill>
              <a:latin typeface="Meiryo UI" panose="020B0604030504040204" pitchFamily="50" charset="-128"/>
              <a:ea typeface="Meiryo UI" panose="020B0604030504040204" pitchFamily="50" charset="-128"/>
            </a:endParaRPr>
          </a:p>
        </p:txBody>
      </p:sp>
      <p:sp>
        <p:nvSpPr>
          <p:cNvPr id="2" name="正方形/長方形 1"/>
          <p:cNvSpPr/>
          <p:nvPr/>
        </p:nvSpPr>
        <p:spPr>
          <a:xfrm>
            <a:off x="5099538" y="136634"/>
            <a:ext cx="6934807" cy="515007"/>
          </a:xfrm>
          <a:prstGeom prst="rect">
            <a:avLst/>
          </a:prstGeom>
          <a:solidFill>
            <a:schemeClr val="bg1">
              <a:lumMod val="95000"/>
            </a:schemeClr>
          </a:solidFill>
          <a:ln w="28575">
            <a:noFill/>
          </a:ln>
        </p:spPr>
        <p:txBody>
          <a:bodyPr vertOverflow="overflow" horzOverflow="overflow" wrap="square" tIns="36000" bIns="36000" rtlCol="0" anchor="ctr">
            <a:noAutofit/>
          </a:bodyPr>
          <a:lstStyle/>
          <a:p>
            <a:pPr algn="l"/>
            <a:r>
              <a:rPr kumimoji="1" lang="ja-JP" altLang="en-US" sz="3200">
                <a:latin typeface="Meiryo UI" panose="020B0604030504040204" pitchFamily="50" charset="-128"/>
                <a:ea typeface="Meiryo UI" panose="020B0604030504040204" pitchFamily="50" charset="-128"/>
                <a:cs typeface="メイリオ"/>
              </a:rPr>
              <a:t>市町名：　　　　　エリア名：</a:t>
            </a:r>
          </a:p>
        </p:txBody>
      </p:sp>
    </p:spTree>
    <p:extLst>
      <p:ext uri="{BB962C8B-B14F-4D97-AF65-F5344CB8AC3E}">
        <p14:creationId xmlns:p14="http://schemas.microsoft.com/office/powerpoint/2010/main" val="2586102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20</a:t>
            </a:fld>
            <a:endParaRPr lang="en-US" altLang="ja-JP">
              <a:solidFill>
                <a:srgbClr val="000000"/>
              </a:solidFill>
            </a:endParaRPr>
          </a:p>
        </p:txBody>
      </p:sp>
      <p:sp>
        <p:nvSpPr>
          <p:cNvPr id="5" name="テキスト ボックス 4"/>
          <p:cNvSpPr txBox="1"/>
          <p:nvPr/>
        </p:nvSpPr>
        <p:spPr bwMode="gray">
          <a:xfrm>
            <a:off x="2144973" y="3013501"/>
            <a:ext cx="7902054" cy="830997"/>
          </a:xfrm>
          <a:prstGeom prst="rect">
            <a:avLst/>
          </a:prstGeom>
          <a:noFill/>
        </p:spPr>
        <p:txBody>
          <a:bodyPr wrap="square" rtlCol="0" anchor="ctr">
            <a:spAutoFit/>
          </a:bodyPr>
          <a:lstStyle/>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（様式３）補助事業計画</a:t>
            </a:r>
            <a:endParaRPr kumimoji="1" lang="ja-JP" altLang="en-US" sz="4800" b="1">
              <a:solidFill>
                <a:srgbClr val="1D6FA9"/>
              </a:solidFill>
              <a:latin typeface="Meiryo UI" panose="020B0604030504040204" pitchFamily="50" charset="-128"/>
              <a:ea typeface="Meiryo UI" panose="020B0604030504040204" pitchFamily="50" charset="-128"/>
            </a:endParaRPr>
          </a:p>
        </p:txBody>
      </p:sp>
      <p:sp>
        <p:nvSpPr>
          <p:cNvPr id="7" name="正方形/長方形 6"/>
          <p:cNvSpPr/>
          <p:nvPr/>
        </p:nvSpPr>
        <p:spPr>
          <a:xfrm>
            <a:off x="5099538" y="136634"/>
            <a:ext cx="6934807" cy="515007"/>
          </a:xfrm>
          <a:prstGeom prst="rect">
            <a:avLst/>
          </a:prstGeom>
          <a:solidFill>
            <a:schemeClr val="bg1">
              <a:lumMod val="95000"/>
            </a:schemeClr>
          </a:solidFill>
          <a:ln w="28575">
            <a:noFill/>
          </a:ln>
        </p:spPr>
        <p:txBody>
          <a:bodyPr vertOverflow="overflow" horzOverflow="overflow" wrap="square" tIns="36000" bIns="36000" rtlCol="0" anchor="ctr">
            <a:noAutofit/>
          </a:bodyPr>
          <a:lstStyle/>
          <a:p>
            <a:pPr algn="l"/>
            <a:r>
              <a:rPr kumimoji="1" lang="ja-JP" altLang="en-US" sz="3200">
                <a:latin typeface="Meiryo UI" panose="020B0604030504040204" pitchFamily="50" charset="-128"/>
                <a:ea typeface="Meiryo UI" panose="020B0604030504040204" pitchFamily="50" charset="-128"/>
                <a:cs typeface="メイリオ"/>
              </a:rPr>
              <a:t>市町名：　　　　　エリア名：</a:t>
            </a:r>
          </a:p>
        </p:txBody>
      </p:sp>
    </p:spTree>
    <p:extLst>
      <p:ext uri="{BB962C8B-B14F-4D97-AF65-F5344CB8AC3E}">
        <p14:creationId xmlns:p14="http://schemas.microsoft.com/office/powerpoint/2010/main" val="1489610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a:extLst>
              <a:ext uri="{FF2B5EF4-FFF2-40B4-BE49-F238E27FC236}">
                <a16:creationId xmlns:a16="http://schemas.microsoft.com/office/drawing/2014/main" id="{33B3D292-C2BA-492B-B167-1A1D499541FB}"/>
              </a:ext>
            </a:extLst>
          </p:cNvPr>
          <p:cNvSpPr txBox="1">
            <a:spLocks/>
          </p:cNvSpPr>
          <p:nvPr/>
        </p:nvSpPr>
        <p:spPr>
          <a:xfrm>
            <a:off x="0"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補助事業計画一覧</a:t>
            </a:r>
            <a:r>
              <a:rPr lang="zh-TW" altLang="en-US"/>
              <a:t> </a:t>
            </a:r>
            <a:endParaRPr lang="ja-JP" altLang="en-US"/>
          </a:p>
        </p:txBody>
      </p:sp>
      <p:graphicFrame>
        <p:nvGraphicFramePr>
          <p:cNvPr id="6" name="表 5"/>
          <p:cNvGraphicFramePr>
            <a:graphicFrameLocks noGrp="1"/>
          </p:cNvGraphicFramePr>
          <p:nvPr>
            <p:extLst>
              <p:ext uri="{D42A27DB-BD31-4B8C-83A1-F6EECF244321}">
                <p14:modId xmlns:p14="http://schemas.microsoft.com/office/powerpoint/2010/main" val="2919295219"/>
              </p:ext>
            </p:extLst>
          </p:nvPr>
        </p:nvGraphicFramePr>
        <p:xfrm>
          <a:off x="534045" y="993878"/>
          <a:ext cx="8469468" cy="2682238"/>
        </p:xfrm>
        <a:graphic>
          <a:graphicData uri="http://schemas.openxmlformats.org/drawingml/2006/table">
            <a:tbl>
              <a:tblPr firstRow="1" bandRow="1">
                <a:tableStyleId>{073A0DAA-6AF3-43AB-8588-CEC1D06C72B9}</a:tableStyleId>
              </a:tblPr>
              <a:tblGrid>
                <a:gridCol w="364759">
                  <a:extLst>
                    <a:ext uri="{9D8B030D-6E8A-4147-A177-3AD203B41FA5}">
                      <a16:colId xmlns:a16="http://schemas.microsoft.com/office/drawing/2014/main" val="1554784241"/>
                    </a:ext>
                  </a:extLst>
                </a:gridCol>
                <a:gridCol w="1844396">
                  <a:extLst>
                    <a:ext uri="{9D8B030D-6E8A-4147-A177-3AD203B41FA5}">
                      <a16:colId xmlns:a16="http://schemas.microsoft.com/office/drawing/2014/main" val="1009877257"/>
                    </a:ext>
                  </a:extLst>
                </a:gridCol>
                <a:gridCol w="1352550">
                  <a:extLst>
                    <a:ext uri="{9D8B030D-6E8A-4147-A177-3AD203B41FA5}">
                      <a16:colId xmlns:a16="http://schemas.microsoft.com/office/drawing/2014/main" val="4210170280"/>
                    </a:ext>
                  </a:extLst>
                </a:gridCol>
                <a:gridCol w="552450">
                  <a:extLst>
                    <a:ext uri="{9D8B030D-6E8A-4147-A177-3AD203B41FA5}">
                      <a16:colId xmlns:a16="http://schemas.microsoft.com/office/drawing/2014/main" val="2865017379"/>
                    </a:ext>
                  </a:extLst>
                </a:gridCol>
                <a:gridCol w="1190625">
                  <a:extLst>
                    <a:ext uri="{9D8B030D-6E8A-4147-A177-3AD203B41FA5}">
                      <a16:colId xmlns:a16="http://schemas.microsoft.com/office/drawing/2014/main" val="227229695"/>
                    </a:ext>
                  </a:extLst>
                </a:gridCol>
                <a:gridCol w="1266825">
                  <a:extLst>
                    <a:ext uri="{9D8B030D-6E8A-4147-A177-3AD203B41FA5}">
                      <a16:colId xmlns:a16="http://schemas.microsoft.com/office/drawing/2014/main" val="561880069"/>
                    </a:ext>
                  </a:extLst>
                </a:gridCol>
                <a:gridCol w="590550">
                  <a:extLst>
                    <a:ext uri="{9D8B030D-6E8A-4147-A177-3AD203B41FA5}">
                      <a16:colId xmlns:a16="http://schemas.microsoft.com/office/drawing/2014/main" val="300944527"/>
                    </a:ext>
                  </a:extLst>
                </a:gridCol>
                <a:gridCol w="1307313">
                  <a:extLst>
                    <a:ext uri="{9D8B030D-6E8A-4147-A177-3AD203B41FA5}">
                      <a16:colId xmlns:a16="http://schemas.microsoft.com/office/drawing/2014/main" val="886990924"/>
                    </a:ext>
                  </a:extLst>
                </a:gridCol>
              </a:tblGrid>
              <a:tr h="582895">
                <a:tc>
                  <a:txBody>
                    <a:bodyPr/>
                    <a:lstStyle/>
                    <a:p>
                      <a:pPr algn="ctr"/>
                      <a:r>
                        <a:rPr kumimoji="1" lang="ja-JP" altLang="en-US" sz="1600" b="0">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補助事業名</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補助申請者</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区分</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費用総額</a:t>
                      </a:r>
                      <a:endParaRPr kumimoji="1" lang="en-US" altLang="ja-JP" sz="1400" b="0">
                        <a:latin typeface="Meiryo UI" panose="020B0604030504040204" pitchFamily="50" charset="-128"/>
                        <a:ea typeface="Meiryo UI" panose="020B0604030504040204" pitchFamily="50" charset="-128"/>
                      </a:endParaRPr>
                    </a:p>
                    <a:p>
                      <a:pPr algn="ctr"/>
                      <a:r>
                        <a:rPr kumimoji="1" lang="ja-JP" altLang="en-US" sz="1400" b="0">
                          <a:latin typeface="Meiryo UI" panose="020B0604030504040204" pitchFamily="50" charset="-128"/>
                          <a:ea typeface="Meiryo UI" panose="020B0604030504040204" pitchFamily="50" charset="-128"/>
                        </a:rPr>
                        <a:t>（税込）</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補助対象経費</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補助率</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補助申請額</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4245026563"/>
                  </a:ext>
                </a:extLst>
              </a:tr>
              <a:tr h="344435">
                <a:tc>
                  <a:txBody>
                    <a:bodyPr/>
                    <a:lstStyle/>
                    <a:p>
                      <a:pPr algn="ctr"/>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6630049"/>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2782437"/>
                  </a:ext>
                </a:extLst>
              </a:tr>
              <a:tr h="377168">
                <a:tc gridSpan="4">
                  <a:txBody>
                    <a:bodyPr/>
                    <a:lstStyle/>
                    <a:p>
                      <a:pPr algn="r"/>
                      <a:r>
                        <a:rPr kumimoji="1" lang="ja-JP" altLang="en-US" sz="1600" b="0">
                          <a:latin typeface="Meiryo UI" panose="020B0604030504040204" pitchFamily="50" charset="-128"/>
                          <a:ea typeface="Meiryo UI" panose="020B0604030504040204" pitchFamily="50" charset="-128"/>
                        </a:rPr>
                        <a:t>計</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kumimoji="1" lang="ja-JP" altLang="en-US" sz="1800">
                        <a:latin typeface="Meiryo UI" panose="020B0604030504040204" pitchFamily="50" charset="-128"/>
                        <a:ea typeface="Meiryo UI" panose="020B0604030504040204" pitchFamily="50" charset="-128"/>
                      </a:endParaRPr>
                    </a:p>
                  </a:txBody>
                  <a:tcPr>
                    <a:solidFill>
                      <a:schemeClr val="bg2">
                        <a:lumMod val="20000"/>
                        <a:lumOff val="80000"/>
                      </a:schemeClr>
                    </a:solidFill>
                  </a:tcPr>
                </a:tc>
                <a:tc hMerge="1">
                  <a:txBody>
                    <a:bodyPr/>
                    <a:lstStyle/>
                    <a:p>
                      <a:endParaRPr kumimoji="1" lang="ja-JP" altLang="en-US"/>
                    </a:p>
                  </a:txBody>
                  <a:tcPr/>
                </a:tc>
                <a:tc hMerge="1">
                  <a:txBody>
                    <a:bodyPr/>
                    <a:lstStyle/>
                    <a:p>
                      <a:endParaRPr kumimoji="1" lang="ja-JP" altLang="en-US" sz="1800">
                        <a:latin typeface="Meiryo UI" panose="020B0604030504040204" pitchFamily="50" charset="-128"/>
                        <a:ea typeface="Meiryo UI" panose="020B0604030504040204" pitchFamily="50" charset="-128"/>
                      </a:endParaRPr>
                    </a:p>
                  </a:txBody>
                  <a:tcPr>
                    <a:solidFill>
                      <a:schemeClr val="bg2">
                        <a:lumMod val="20000"/>
                        <a:lumOff val="80000"/>
                      </a:schemeClr>
                    </a:solidFill>
                  </a:tcPr>
                </a:tc>
                <a:tc>
                  <a:txBody>
                    <a:bodyPr/>
                    <a:lstStyle/>
                    <a:p>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2">
                        <a:lumMod val="40000"/>
                        <a:lumOff val="60000"/>
                      </a:schemeClr>
                    </a:solidFill>
                  </a:tcPr>
                </a:tc>
                <a:tc>
                  <a:txBody>
                    <a:bodyPr/>
                    <a:lstStyle/>
                    <a:p>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785774214"/>
                  </a:ext>
                </a:extLst>
              </a:tr>
            </a:tbl>
          </a:graphicData>
        </a:graphic>
      </p:graphicFrame>
      <p:sp>
        <p:nvSpPr>
          <p:cNvPr id="13" name="正方形/長方形 12"/>
          <p:cNvSpPr/>
          <p:nvPr/>
        </p:nvSpPr>
        <p:spPr>
          <a:xfrm>
            <a:off x="36482" y="993878"/>
            <a:ext cx="426552" cy="2682240"/>
          </a:xfrm>
          <a:prstGeom prst="rect">
            <a:avLst/>
          </a:prstGeom>
          <a:solidFill>
            <a:srgbClr val="1D6FA9"/>
          </a:solidFill>
          <a:ln w="28575" cap="flat" cmpd="sng" algn="ctr">
            <a:noFill/>
            <a:prstDash val="solid"/>
            <a:miter lim="800000"/>
          </a:ln>
          <a:effectLst/>
        </p:spPr>
        <p:txBody>
          <a:bodyPr vert="eaVert"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ハード事業</a:t>
            </a:r>
            <a:endParaRPr kumimoji="0" lang="en-US" altLang="ja-JP"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4" name="正方形/長方形 13"/>
          <p:cNvSpPr/>
          <p:nvPr/>
        </p:nvSpPr>
        <p:spPr>
          <a:xfrm>
            <a:off x="36482" y="3849891"/>
            <a:ext cx="426552" cy="2674733"/>
          </a:xfrm>
          <a:prstGeom prst="rect">
            <a:avLst/>
          </a:prstGeom>
          <a:solidFill>
            <a:srgbClr val="1D6FA9"/>
          </a:solidFill>
          <a:ln w="28575" cap="flat" cmpd="sng" algn="ctr">
            <a:noFill/>
            <a:prstDash val="solid"/>
            <a:miter lim="800000"/>
          </a:ln>
          <a:effectLst/>
        </p:spPr>
        <p:txBody>
          <a:bodyPr vert="eaVert"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400" b="1" kern="0">
                <a:solidFill>
                  <a:prstClr val="white"/>
                </a:solidFill>
                <a:latin typeface="Meiryo UI" panose="020B0604030504040204" pitchFamily="50" charset="-128"/>
                <a:ea typeface="Meiryo UI" panose="020B0604030504040204" pitchFamily="50" charset="-128"/>
              </a:rPr>
              <a:t>ソフト</a:t>
            </a:r>
            <a:r>
              <a:rPr kumimoji="0"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事業</a:t>
            </a:r>
            <a:endParaRPr kumimoji="0" lang="en-US" altLang="ja-JP"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3" name="正方形/長方形 22"/>
          <p:cNvSpPr/>
          <p:nvPr/>
        </p:nvSpPr>
        <p:spPr>
          <a:xfrm>
            <a:off x="9115425" y="993879"/>
            <a:ext cx="3017888" cy="344919"/>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algn="ct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4" name="正方形/長方形 23"/>
          <p:cNvSpPr/>
          <p:nvPr/>
        </p:nvSpPr>
        <p:spPr>
          <a:xfrm>
            <a:off x="9115425" y="993878"/>
            <a:ext cx="3023466" cy="5530746"/>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0" name="Rectangle 12">
            <a:extLst>
              <a:ext uri="{FF2B5EF4-FFF2-40B4-BE49-F238E27FC236}">
                <a16:creationId xmlns:a16="http://schemas.microsoft.com/office/drawing/2014/main" id="{32E2B3D7-9979-40E9-A4C8-81EA6EF6F599}"/>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）補助事業計画一覧</a:t>
            </a:r>
          </a:p>
        </p:txBody>
      </p:sp>
      <p:sp>
        <p:nvSpPr>
          <p:cNvPr id="11"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a:xfrm>
            <a:off x="11582400" y="6509444"/>
            <a:ext cx="609600" cy="348557"/>
          </a:xfrm>
        </p:spPr>
        <p:txBody>
          <a:bodyPr/>
          <a:lstStyle/>
          <a:p>
            <a:pPr>
              <a:defRPr/>
            </a:pPr>
            <a:fld id="{7DE63CFC-9FCE-47C5-8094-560B20205859}" type="slidenum">
              <a:rPr lang="en-US" altLang="ja-JP" smtClean="0">
                <a:solidFill>
                  <a:srgbClr val="000000"/>
                </a:solidFill>
              </a:rPr>
              <a:pPr>
                <a:defRPr/>
              </a:pPr>
              <a:t>21</a:t>
            </a:fld>
            <a:endParaRPr lang="en-US" altLang="ja-JP">
              <a:solidFill>
                <a:srgbClr val="000000"/>
              </a:solidFill>
            </a:endParaRPr>
          </a:p>
        </p:txBody>
      </p:sp>
      <p:graphicFrame>
        <p:nvGraphicFramePr>
          <p:cNvPr id="15" name="表 14"/>
          <p:cNvGraphicFramePr>
            <a:graphicFrameLocks noGrp="1"/>
          </p:cNvGraphicFramePr>
          <p:nvPr>
            <p:extLst>
              <p:ext uri="{D42A27DB-BD31-4B8C-83A1-F6EECF244321}">
                <p14:modId xmlns:p14="http://schemas.microsoft.com/office/powerpoint/2010/main" val="853329905"/>
              </p:ext>
            </p:extLst>
          </p:nvPr>
        </p:nvGraphicFramePr>
        <p:xfrm>
          <a:off x="530028" y="3827204"/>
          <a:ext cx="8469468" cy="2703563"/>
        </p:xfrm>
        <a:graphic>
          <a:graphicData uri="http://schemas.openxmlformats.org/drawingml/2006/table">
            <a:tbl>
              <a:tblPr firstRow="1" bandRow="1">
                <a:tableStyleId>{073A0DAA-6AF3-43AB-8588-CEC1D06C72B9}</a:tableStyleId>
              </a:tblPr>
              <a:tblGrid>
                <a:gridCol w="364759">
                  <a:extLst>
                    <a:ext uri="{9D8B030D-6E8A-4147-A177-3AD203B41FA5}">
                      <a16:colId xmlns:a16="http://schemas.microsoft.com/office/drawing/2014/main" val="1554784241"/>
                    </a:ext>
                  </a:extLst>
                </a:gridCol>
                <a:gridCol w="1844396">
                  <a:extLst>
                    <a:ext uri="{9D8B030D-6E8A-4147-A177-3AD203B41FA5}">
                      <a16:colId xmlns:a16="http://schemas.microsoft.com/office/drawing/2014/main" val="1009877257"/>
                    </a:ext>
                  </a:extLst>
                </a:gridCol>
                <a:gridCol w="1352550">
                  <a:extLst>
                    <a:ext uri="{9D8B030D-6E8A-4147-A177-3AD203B41FA5}">
                      <a16:colId xmlns:a16="http://schemas.microsoft.com/office/drawing/2014/main" val="4210170280"/>
                    </a:ext>
                  </a:extLst>
                </a:gridCol>
                <a:gridCol w="552450">
                  <a:extLst>
                    <a:ext uri="{9D8B030D-6E8A-4147-A177-3AD203B41FA5}">
                      <a16:colId xmlns:a16="http://schemas.microsoft.com/office/drawing/2014/main" val="2865017379"/>
                    </a:ext>
                  </a:extLst>
                </a:gridCol>
                <a:gridCol w="1190625">
                  <a:extLst>
                    <a:ext uri="{9D8B030D-6E8A-4147-A177-3AD203B41FA5}">
                      <a16:colId xmlns:a16="http://schemas.microsoft.com/office/drawing/2014/main" val="227229695"/>
                    </a:ext>
                  </a:extLst>
                </a:gridCol>
                <a:gridCol w="1266825">
                  <a:extLst>
                    <a:ext uri="{9D8B030D-6E8A-4147-A177-3AD203B41FA5}">
                      <a16:colId xmlns:a16="http://schemas.microsoft.com/office/drawing/2014/main" val="561880069"/>
                    </a:ext>
                  </a:extLst>
                </a:gridCol>
                <a:gridCol w="590550">
                  <a:extLst>
                    <a:ext uri="{9D8B030D-6E8A-4147-A177-3AD203B41FA5}">
                      <a16:colId xmlns:a16="http://schemas.microsoft.com/office/drawing/2014/main" val="300944527"/>
                    </a:ext>
                  </a:extLst>
                </a:gridCol>
                <a:gridCol w="1307313">
                  <a:extLst>
                    <a:ext uri="{9D8B030D-6E8A-4147-A177-3AD203B41FA5}">
                      <a16:colId xmlns:a16="http://schemas.microsoft.com/office/drawing/2014/main" val="886990924"/>
                    </a:ext>
                  </a:extLst>
                </a:gridCol>
              </a:tblGrid>
              <a:tr h="582895">
                <a:tc>
                  <a:txBody>
                    <a:bodyPr/>
                    <a:lstStyle/>
                    <a:p>
                      <a:pPr algn="ctr"/>
                      <a:r>
                        <a:rPr kumimoji="1" lang="ja-JP" altLang="en-US" sz="1600" b="0">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補助事業名</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補助申請者</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区分</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費用総額</a:t>
                      </a:r>
                      <a:endParaRPr kumimoji="1" lang="en-US" altLang="ja-JP" sz="1400" b="0">
                        <a:latin typeface="Meiryo UI" panose="020B0604030504040204" pitchFamily="50" charset="-128"/>
                        <a:ea typeface="Meiryo UI" panose="020B0604030504040204" pitchFamily="50" charset="-128"/>
                      </a:endParaRPr>
                    </a:p>
                    <a:p>
                      <a:pPr algn="ctr"/>
                      <a:r>
                        <a:rPr kumimoji="1" lang="ja-JP" altLang="en-US" sz="1400" b="0">
                          <a:latin typeface="Meiryo UI" panose="020B0604030504040204" pitchFamily="50" charset="-128"/>
                          <a:ea typeface="Meiryo UI" panose="020B0604030504040204" pitchFamily="50" charset="-128"/>
                        </a:rPr>
                        <a:t>（税込）</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補助対象経費</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補助率</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400" b="0">
                          <a:latin typeface="Meiryo UI" panose="020B0604030504040204" pitchFamily="50" charset="-128"/>
                          <a:ea typeface="Meiryo UI" panose="020B0604030504040204" pitchFamily="50" charset="-128"/>
                        </a:rPr>
                        <a:t>補助申請額</a:t>
                      </a:r>
                      <a:endParaRPr kumimoji="1" lang="en-US" altLang="ja-JP"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4245026563"/>
                  </a:ext>
                </a:extLst>
              </a:tr>
              <a:tr h="344435">
                <a:tc>
                  <a:txBody>
                    <a:bodyPr/>
                    <a:lstStyle/>
                    <a:p>
                      <a:endParaRPr lang="ja-JP" altLang="en-US"/>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lang="ja-JP" altLang="en-US"/>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lang="ja-JP" altLang="en-US"/>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③</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③</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③</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③</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6630049"/>
                  </a:ext>
                </a:extLst>
              </a:tr>
              <a:tr h="344435">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③</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a:latin typeface="Meiryo UI" panose="020B0604030504040204" pitchFamily="50" charset="-128"/>
                          <a:ea typeface="Meiryo UI" panose="020B0604030504040204" pitchFamily="50" charset="-128"/>
                        </a:rPr>
                        <a:t>1/3</a:t>
                      </a:r>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2782437"/>
                  </a:ext>
                </a:extLst>
              </a:tr>
              <a:tr h="377168">
                <a:tc gridSpan="4">
                  <a:txBody>
                    <a:bodyPr/>
                    <a:lstStyle/>
                    <a:p>
                      <a:pPr algn="r"/>
                      <a:r>
                        <a:rPr kumimoji="1" lang="ja-JP" altLang="en-US" sz="1600" b="0">
                          <a:latin typeface="Meiryo UI" panose="020B0604030504040204" pitchFamily="50" charset="-128"/>
                          <a:ea typeface="Meiryo UI" panose="020B0604030504040204" pitchFamily="50" charset="-128"/>
                        </a:rPr>
                        <a:t>計</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tc hMerge="1">
                  <a:txBody>
                    <a:bodyPr/>
                    <a:lstStyle/>
                    <a:p>
                      <a:endParaRPr kumimoji="1" lang="ja-JP" altLang="en-US" sz="1800">
                        <a:latin typeface="Meiryo UI" panose="020B0604030504040204" pitchFamily="50" charset="-128"/>
                        <a:ea typeface="Meiryo UI" panose="020B0604030504040204" pitchFamily="50" charset="-128"/>
                      </a:endParaRPr>
                    </a:p>
                  </a:txBody>
                  <a:tcPr>
                    <a:solidFill>
                      <a:schemeClr val="bg2">
                        <a:lumMod val="20000"/>
                        <a:lumOff val="80000"/>
                      </a:schemeClr>
                    </a:solidFill>
                  </a:tcPr>
                </a:tc>
                <a:tc hMerge="1">
                  <a:txBody>
                    <a:bodyPr/>
                    <a:lstStyle/>
                    <a:p>
                      <a:endParaRPr kumimoji="1" lang="ja-JP" altLang="en-US"/>
                    </a:p>
                  </a:txBody>
                  <a:tcPr/>
                </a:tc>
                <a:tc hMerge="1">
                  <a:txBody>
                    <a:bodyPr/>
                    <a:lstStyle/>
                    <a:p>
                      <a:endParaRPr kumimoji="1" lang="ja-JP" altLang="en-US" sz="1800">
                        <a:latin typeface="Meiryo UI" panose="020B0604030504040204" pitchFamily="50" charset="-128"/>
                        <a:ea typeface="Meiryo UI" panose="020B0604030504040204" pitchFamily="50" charset="-128"/>
                      </a:endParaRPr>
                    </a:p>
                  </a:txBody>
                  <a:tcPr>
                    <a:solidFill>
                      <a:schemeClr val="bg2">
                        <a:lumMod val="20000"/>
                        <a:lumOff val="80000"/>
                      </a:schemeClr>
                    </a:solidFill>
                  </a:tcPr>
                </a:tc>
                <a:tc>
                  <a:txBody>
                    <a:bodyPr/>
                    <a:lstStyle/>
                    <a:p>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pPr algn="ctr"/>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2">
                        <a:lumMod val="40000"/>
                        <a:lumOff val="60000"/>
                      </a:schemeClr>
                    </a:solidFill>
                  </a:tcPr>
                </a:tc>
                <a:tc>
                  <a:txBody>
                    <a:bodyPr/>
                    <a:lstStyle/>
                    <a:p>
                      <a:endParaRPr kumimoji="1" lang="ja-JP" altLang="en-US" sz="1600" b="0">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40000"/>
                        <a:lumOff val="60000"/>
                      </a:schemeClr>
                    </a:solidFill>
                  </a:tcPr>
                </a:tc>
                <a:extLst>
                  <a:ext uri="{0D108BD9-81ED-4DB2-BD59-A6C34878D82A}">
                    <a16:rowId xmlns:a16="http://schemas.microsoft.com/office/drawing/2014/main" val="1785774214"/>
                  </a:ext>
                </a:extLst>
              </a:tr>
            </a:tbl>
          </a:graphicData>
        </a:graphic>
      </p:graphicFrame>
      <p:sp>
        <p:nvSpPr>
          <p:cNvPr id="2" name="正方形/長方形 1"/>
          <p:cNvSpPr/>
          <p:nvPr/>
        </p:nvSpPr>
        <p:spPr>
          <a:xfrm>
            <a:off x="9119442" y="1373863"/>
            <a:ext cx="3017888" cy="4478149"/>
          </a:xfrm>
          <a:prstGeom prst="rect">
            <a:avLst/>
          </a:prstGeom>
        </p:spPr>
        <p:txBody>
          <a:bodyPr wrap="square">
            <a:spAutoFit/>
          </a:bodyPr>
          <a:lstStyle/>
          <a:p>
            <a:pPr marL="285750" indent="-285750">
              <a:lnSpc>
                <a:spcPts val="1600"/>
              </a:lnSpc>
              <a:spcAft>
                <a:spcPts val="600"/>
              </a:spcAft>
              <a:buFont typeface="Wingdings" panose="05000000000000000000" pitchFamily="2" charset="2"/>
              <a:buChar char="n"/>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エリア内で予定しているすべての補助事業を記載してください。</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a:p>
            <a:pPr marL="285750" indent="-285750">
              <a:lnSpc>
                <a:spcPts val="1600"/>
              </a:lnSpc>
              <a:spcAft>
                <a:spcPts val="600"/>
              </a:spcAft>
              <a:buFont typeface="Wingdings" panose="05000000000000000000" pitchFamily="2" charset="2"/>
              <a:buChar char="n"/>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ハード事業は１エリアあたり</a:t>
            </a:r>
            <a:r>
              <a:rPr lang="en-US" altLang="ja-JP" sz="1400">
                <a:solidFill>
                  <a:schemeClr val="tx1">
                    <a:lumMod val="75000"/>
                    <a:lumOff val="25000"/>
                  </a:schemeClr>
                </a:solidFill>
                <a:latin typeface="Meiryo UI" panose="020B0604030504040204" pitchFamily="50" charset="-128"/>
                <a:ea typeface="Meiryo UI" panose="020B0604030504040204" pitchFamily="50" charset="-128"/>
              </a:rPr>
              <a:t>1,000</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万円が上限です。</a:t>
            </a:r>
          </a:p>
          <a:p>
            <a:pPr marL="285750" indent="-285750">
              <a:lnSpc>
                <a:spcPts val="1600"/>
              </a:lnSpc>
              <a:spcAft>
                <a:spcPts val="600"/>
              </a:spcAft>
              <a:buFont typeface="Wingdings" panose="05000000000000000000" pitchFamily="2" charset="2"/>
              <a:buChar char="n"/>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ハード事業の区分は、下記からお選びください。</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a:p>
            <a:pPr>
              <a:lnSpc>
                <a:spcPts val="1600"/>
              </a:lnSpc>
              <a:spcAft>
                <a:spcPts val="600"/>
              </a:spcAft>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　 　①宿泊施設等改修事業</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a:p>
            <a:pPr>
              <a:lnSpc>
                <a:spcPts val="1600"/>
              </a:lnSpc>
              <a:spcAft>
                <a:spcPts val="600"/>
              </a:spcAft>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　　 ②施設関連設備費・システム等導</a:t>
            </a:r>
          </a:p>
          <a:p>
            <a:pPr>
              <a:lnSpc>
                <a:spcPts val="1600"/>
              </a:lnSpc>
              <a:spcAft>
                <a:spcPts val="600"/>
              </a:spcAft>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　　　　入費用</a:t>
            </a:r>
          </a:p>
          <a:p>
            <a:pPr marL="285750" indent="-285750">
              <a:lnSpc>
                <a:spcPts val="1600"/>
              </a:lnSpc>
              <a:spcAft>
                <a:spcPts val="600"/>
              </a:spcAft>
              <a:buFont typeface="Wingdings" panose="05000000000000000000" pitchFamily="2" charset="2"/>
              <a:buChar char="n"/>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ソフト事業は１エリアあたり</a:t>
            </a:r>
            <a:r>
              <a:rPr lang="en-US" altLang="ja-JP" sz="1400">
                <a:solidFill>
                  <a:schemeClr val="tx1">
                    <a:lumMod val="75000"/>
                    <a:lumOff val="25000"/>
                  </a:schemeClr>
                </a:solidFill>
                <a:latin typeface="Meiryo UI" panose="020B0604030504040204" pitchFamily="50" charset="-128"/>
                <a:ea typeface="Meiryo UI" panose="020B0604030504040204" pitchFamily="50" charset="-128"/>
              </a:rPr>
              <a:t>300</a:t>
            </a: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万円が上限です。</a:t>
            </a:r>
          </a:p>
          <a:p>
            <a:pPr marL="285750" indent="-285750">
              <a:lnSpc>
                <a:spcPts val="1600"/>
              </a:lnSpc>
              <a:spcAft>
                <a:spcPts val="600"/>
              </a:spcAft>
              <a:buFont typeface="Wingdings" panose="05000000000000000000" pitchFamily="2" charset="2"/>
              <a:buChar char="n"/>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ソフト事業は③プロモーション・運営支援事業となります。</a:t>
            </a:r>
          </a:p>
          <a:p>
            <a:pPr marL="285750" indent="-285750">
              <a:lnSpc>
                <a:spcPts val="1600"/>
              </a:lnSpc>
              <a:spcAft>
                <a:spcPts val="600"/>
              </a:spcAft>
              <a:buFont typeface="Wingdings" panose="05000000000000000000" pitchFamily="2" charset="2"/>
              <a:buChar char="n"/>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複数事業者が参加して補助事業を行う場合には、代表者を補助申請者として記載してください。</a:t>
            </a:r>
          </a:p>
          <a:p>
            <a:pPr marL="285750" indent="-285750">
              <a:lnSpc>
                <a:spcPts val="1600"/>
              </a:lnSpc>
              <a:spcAft>
                <a:spcPts val="600"/>
              </a:spcAft>
              <a:buFont typeface="Wingdings" panose="05000000000000000000" pitchFamily="2" charset="2"/>
              <a:buChar char="n"/>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欄が足りない場合は適宜追加してください。</a:t>
            </a:r>
            <a:r>
              <a:rPr lang="ja-JP" altLang="en-US" sz="1400">
                <a:latin typeface="Meiryo UI" panose="020B0604030504040204" pitchFamily="50" charset="-128"/>
                <a:ea typeface="Meiryo UI" panose="020B0604030504040204" pitchFamily="50" charset="-128"/>
              </a:rPr>
              <a:t>　</a:t>
            </a:r>
            <a:endParaRPr lang="en-US" altLang="ja-JP" sz="140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56EB6ED4-8BFE-4823-8A76-D79C100B7AF0}"/>
              </a:ext>
            </a:extLst>
          </p:cNvPr>
          <p:cNvSpPr/>
          <p:nvPr/>
        </p:nvSpPr>
        <p:spPr>
          <a:xfrm>
            <a:off x="8344668" y="724077"/>
            <a:ext cx="936983" cy="16817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200">
                <a:solidFill>
                  <a:schemeClr val="tx1"/>
                </a:solidFill>
                <a:latin typeface="Meiryo UI" panose="020B0604030504040204" pitchFamily="50" charset="-128"/>
                <a:ea typeface="Meiryo UI" panose="020B0604030504040204" pitchFamily="50" charset="-128"/>
              </a:rPr>
              <a:t>単位：円</a:t>
            </a:r>
            <a:endParaRPr lang="en-US" altLang="ja-JP" sz="110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38803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22</a:t>
            </a:fld>
            <a:endParaRPr lang="en-US" altLang="ja-JP">
              <a:solidFill>
                <a:srgbClr val="000000"/>
              </a:solidFill>
            </a:endParaRPr>
          </a:p>
        </p:txBody>
      </p:sp>
      <p:sp>
        <p:nvSpPr>
          <p:cNvPr id="5" name="テキスト ボックス 4"/>
          <p:cNvSpPr txBox="1"/>
          <p:nvPr/>
        </p:nvSpPr>
        <p:spPr bwMode="gray">
          <a:xfrm>
            <a:off x="2144973" y="2567225"/>
            <a:ext cx="7902054" cy="1723549"/>
          </a:xfrm>
          <a:prstGeom prst="rect">
            <a:avLst/>
          </a:prstGeom>
          <a:noFill/>
        </p:spPr>
        <p:txBody>
          <a:bodyPr wrap="square" rtlCol="0" anchor="ctr">
            <a:spAutoFit/>
          </a:bodyPr>
          <a:lstStyle/>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①宿泊施設等改修事業</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（ハード）</a:t>
            </a:r>
            <a:endParaRPr lang="en-US" altLang="ja-JP" sz="4800" b="1">
              <a:solidFill>
                <a:srgbClr val="1D6FA9"/>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49727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6AFB7-0AF6-89F3-93CC-5DA80630733A}"/>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BB92A21B-0A32-19D0-4114-2CECBE25CFC6}"/>
              </a:ext>
            </a:extLst>
          </p:cNvPr>
          <p:cNvSpPr txBox="1">
            <a:spLocks/>
          </p:cNvSpPr>
          <p:nvPr/>
        </p:nvSpPr>
        <p:spPr>
          <a:xfrm>
            <a:off x="6924"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a:t>
            </a:r>
            <a:r>
              <a:rPr lang="zh-TW" altLang="en-US"/>
              <a:t>①宿泊施設等改修事業</a:t>
            </a:r>
            <a:r>
              <a:rPr lang="en-US" altLang="ja-JP"/>
              <a:t>】</a:t>
            </a:r>
            <a:r>
              <a:rPr lang="ja-JP" altLang="en-US"/>
              <a:t>補助事業詳細</a:t>
            </a:r>
            <a:endParaRPr lang="en-US" altLang="ja-JP"/>
          </a:p>
        </p:txBody>
      </p:sp>
      <p:sp>
        <p:nvSpPr>
          <p:cNvPr id="3" name="Slide Number Placeholder 2">
            <a:extLst>
              <a:ext uri="{FF2B5EF4-FFF2-40B4-BE49-F238E27FC236}">
                <a16:creationId xmlns:a16="http://schemas.microsoft.com/office/drawing/2014/main" id="{A1749148-BB5C-2D55-CCB1-482EAC2B5F19}"/>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23</a:t>
            </a:fld>
            <a:endParaRPr lang="en-US" altLang="ja-JP">
              <a:solidFill>
                <a:srgbClr val="000000"/>
              </a:solidFill>
            </a:endParaRPr>
          </a:p>
        </p:txBody>
      </p:sp>
      <p:sp>
        <p:nvSpPr>
          <p:cNvPr id="24" name="Rectangle 12">
            <a:extLst>
              <a:ext uri="{FF2B5EF4-FFF2-40B4-BE49-F238E27FC236}">
                <a16:creationId xmlns:a16="http://schemas.microsoft.com/office/drawing/2014/main" id="{0C48C9CE-BAF6-6B3E-87A5-6B22D36D71AF}"/>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-2</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a:t>
            </a:r>
          </a:p>
        </p:txBody>
      </p:sp>
      <p:graphicFrame>
        <p:nvGraphicFramePr>
          <p:cNvPr id="25" name="表 24">
            <a:extLst>
              <a:ext uri="{FF2B5EF4-FFF2-40B4-BE49-F238E27FC236}">
                <a16:creationId xmlns:a16="http://schemas.microsoft.com/office/drawing/2014/main" id="{A3E00A67-C64D-88F9-5971-7E759DA057D9}"/>
              </a:ext>
            </a:extLst>
          </p:cNvPr>
          <p:cNvGraphicFramePr>
            <a:graphicFrameLocks noGrp="1"/>
          </p:cNvGraphicFramePr>
          <p:nvPr>
            <p:extLst>
              <p:ext uri="{D42A27DB-BD31-4B8C-83A1-F6EECF244321}">
                <p14:modId xmlns:p14="http://schemas.microsoft.com/office/powerpoint/2010/main" val="2196319007"/>
              </p:ext>
            </p:extLst>
          </p:nvPr>
        </p:nvGraphicFramePr>
        <p:xfrm>
          <a:off x="176574" y="880600"/>
          <a:ext cx="6656305" cy="1836324"/>
        </p:xfrm>
        <a:graphic>
          <a:graphicData uri="http://schemas.openxmlformats.org/drawingml/2006/table">
            <a:tbl>
              <a:tblPr firstRow="1" bandRow="1">
                <a:tableStyleId>{073A0DAA-6AF3-43AB-8588-CEC1D06C72B9}</a:tableStyleId>
              </a:tblPr>
              <a:tblGrid>
                <a:gridCol w="2209875">
                  <a:extLst>
                    <a:ext uri="{9D8B030D-6E8A-4147-A177-3AD203B41FA5}">
                      <a16:colId xmlns:a16="http://schemas.microsoft.com/office/drawing/2014/main" val="1554784241"/>
                    </a:ext>
                  </a:extLst>
                </a:gridCol>
                <a:gridCol w="897525">
                  <a:extLst>
                    <a:ext uri="{9D8B030D-6E8A-4147-A177-3AD203B41FA5}">
                      <a16:colId xmlns:a16="http://schemas.microsoft.com/office/drawing/2014/main" val="1009877257"/>
                    </a:ext>
                  </a:extLst>
                </a:gridCol>
                <a:gridCol w="3548905">
                  <a:extLst>
                    <a:ext uri="{9D8B030D-6E8A-4147-A177-3AD203B41FA5}">
                      <a16:colId xmlns:a16="http://schemas.microsoft.com/office/drawing/2014/main" val="174965245"/>
                    </a:ext>
                  </a:extLst>
                </a:gridCol>
              </a:tblGrid>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補助事業名（</a:t>
                      </a:r>
                      <a:r>
                        <a:rPr kumimoji="1" lang="en-US" altLang="ja-JP" sz="1600" b="1">
                          <a:solidFill>
                            <a:schemeClr val="bg1"/>
                          </a:solidFill>
                          <a:latin typeface="Meiryo UI" panose="020B0604030504040204" pitchFamily="50" charset="-128"/>
                          <a:ea typeface="Meiryo UI" panose="020B0604030504040204" pitchFamily="50" charset="-128"/>
                        </a:rPr>
                        <a:t>No.)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en-US" altLang="ja-JP" sz="1400" b="0" u="none">
                          <a:solidFill>
                            <a:schemeClr val="tx1">
                              <a:lumMod val="75000"/>
                              <a:lumOff val="25000"/>
                            </a:schemeClr>
                          </a:solidFill>
                          <a:latin typeface="Meiryo UI" panose="020B0604030504040204" pitchFamily="50" charset="-128"/>
                          <a:ea typeface="Meiryo UI" panose="020B0604030504040204" pitchFamily="50" charset="-128"/>
                        </a:rPr>
                        <a:t>No.</a:t>
                      </a:r>
                      <a:endParaRPr lang="ja-JP" altLang="en-US" sz="1400" b="0" u="none">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lang="ja-JP" altLang="en-US" sz="1400" b="0" u="sng">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2585901"/>
                  </a:ext>
                </a:extLst>
              </a:tr>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補助申請者</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54480952"/>
                  </a:ext>
                </a:extLst>
              </a:tr>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対象施設名</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483300283"/>
                  </a:ext>
                </a:extLst>
              </a:tr>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補助事業実施期間</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令和　　年　　月　　日～令和　　年　　月　　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3516310597"/>
                  </a:ext>
                </a:extLst>
              </a:tr>
            </a:tbl>
          </a:graphicData>
        </a:graphic>
      </p:graphicFrame>
      <p:graphicFrame>
        <p:nvGraphicFramePr>
          <p:cNvPr id="27" name="表 26">
            <a:extLst>
              <a:ext uri="{FF2B5EF4-FFF2-40B4-BE49-F238E27FC236}">
                <a16:creationId xmlns:a16="http://schemas.microsoft.com/office/drawing/2014/main" id="{A8E63AF3-D426-2246-3EDD-F8091E71BC50}"/>
              </a:ext>
            </a:extLst>
          </p:cNvPr>
          <p:cNvGraphicFramePr>
            <a:graphicFrameLocks noGrp="1"/>
          </p:cNvGraphicFramePr>
          <p:nvPr/>
        </p:nvGraphicFramePr>
        <p:xfrm>
          <a:off x="7013749" y="880601"/>
          <a:ext cx="4959172" cy="1828800"/>
        </p:xfrm>
        <a:graphic>
          <a:graphicData uri="http://schemas.openxmlformats.org/drawingml/2006/table">
            <a:tbl>
              <a:tblPr firstRow="1" bandRow="1">
                <a:tableStyleId>{073A0DAA-6AF3-43AB-8588-CEC1D06C72B9}</a:tableStyleId>
              </a:tblPr>
              <a:tblGrid>
                <a:gridCol w="964642">
                  <a:extLst>
                    <a:ext uri="{9D8B030D-6E8A-4147-A177-3AD203B41FA5}">
                      <a16:colId xmlns:a16="http://schemas.microsoft.com/office/drawing/2014/main" val="1009877257"/>
                    </a:ext>
                  </a:extLst>
                </a:gridCol>
                <a:gridCol w="2552282">
                  <a:extLst>
                    <a:ext uri="{9D8B030D-6E8A-4147-A177-3AD203B41FA5}">
                      <a16:colId xmlns:a16="http://schemas.microsoft.com/office/drawing/2014/main" val="2152198639"/>
                    </a:ext>
                  </a:extLst>
                </a:gridCol>
                <a:gridCol w="1442248">
                  <a:extLst>
                    <a:ext uri="{9D8B030D-6E8A-4147-A177-3AD203B41FA5}">
                      <a16:colId xmlns:a16="http://schemas.microsoft.com/office/drawing/2014/main" val="2117194337"/>
                    </a:ext>
                  </a:extLst>
                </a:gridCol>
              </a:tblGrid>
              <a:tr h="272762">
                <a:tc gridSpan="2">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費用総額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hMerge="1">
                  <a:txBody>
                    <a:bodyPr/>
                    <a:lstStyle/>
                    <a:p>
                      <a:endParaRPr kumimoji="1" lang="ja-JP" altLang="en-US" sz="1400" b="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6266390"/>
                  </a:ext>
                </a:extLst>
              </a:tr>
              <a:tr h="272762">
                <a:tc rowSpan="3">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自主財源</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自己資金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金融機関借入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その他（　　　　　　　　　　　　　）</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272762">
                <a:tc rowSpan="2">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県補助金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補助対象経費</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補助申請額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2374186379"/>
                  </a:ext>
                </a:extLst>
              </a:tr>
              <a:tr h="272762">
                <a:tc vMerge="1">
                  <a:txBody>
                    <a:bodyPr/>
                    <a:lstStyle/>
                    <a:p>
                      <a:pPr algn="ctr"/>
                      <a:endParaRPr lang="ja-JP" altLang="en-US" sz="14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5876619"/>
                  </a:ext>
                </a:extLst>
              </a:tr>
            </a:tbl>
          </a:graphicData>
        </a:graphic>
      </p:graphicFrame>
      <p:sp>
        <p:nvSpPr>
          <p:cNvPr id="2" name="Rectangle 11">
            <a:extLst>
              <a:ext uri="{FF2B5EF4-FFF2-40B4-BE49-F238E27FC236}">
                <a16:creationId xmlns:a16="http://schemas.microsoft.com/office/drawing/2014/main" id="{8CA59D7D-E90C-0DA3-6A8E-81B622711CFA}"/>
              </a:ext>
            </a:extLst>
          </p:cNvPr>
          <p:cNvSpPr/>
          <p:nvPr/>
        </p:nvSpPr>
        <p:spPr>
          <a:xfrm>
            <a:off x="176575" y="3069771"/>
            <a:ext cx="6656304" cy="3454855"/>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4" name="正方形/長方形 3">
            <a:extLst>
              <a:ext uri="{FF2B5EF4-FFF2-40B4-BE49-F238E27FC236}">
                <a16:creationId xmlns:a16="http://schemas.microsoft.com/office/drawing/2014/main" id="{3AC7D3F4-EC45-D047-A1ED-F9E134567BDB}"/>
              </a:ext>
            </a:extLst>
          </p:cNvPr>
          <p:cNvSpPr/>
          <p:nvPr/>
        </p:nvSpPr>
        <p:spPr>
          <a:xfrm>
            <a:off x="176574" y="2716924"/>
            <a:ext cx="2782157"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＜事業内容＞</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5" name="Rectangle 11">
            <a:extLst>
              <a:ext uri="{FF2B5EF4-FFF2-40B4-BE49-F238E27FC236}">
                <a16:creationId xmlns:a16="http://schemas.microsoft.com/office/drawing/2014/main" id="{97F0AB08-A4F8-6922-D6A5-0DEABA1376CC}"/>
              </a:ext>
            </a:extLst>
          </p:cNvPr>
          <p:cNvSpPr/>
          <p:nvPr/>
        </p:nvSpPr>
        <p:spPr>
          <a:xfrm>
            <a:off x="7013747" y="3069771"/>
            <a:ext cx="4959173" cy="343967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6" name="正方形/長方形 5">
            <a:extLst>
              <a:ext uri="{FF2B5EF4-FFF2-40B4-BE49-F238E27FC236}">
                <a16:creationId xmlns:a16="http://schemas.microsoft.com/office/drawing/2014/main" id="{5F7CFF41-395A-FFA0-6AB7-1C31E7A989F7}"/>
              </a:ext>
            </a:extLst>
          </p:cNvPr>
          <p:cNvSpPr/>
          <p:nvPr/>
        </p:nvSpPr>
        <p:spPr>
          <a:xfrm>
            <a:off x="7013747" y="2704156"/>
            <a:ext cx="4005706"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＜地域まるごとホテルの実施に必要な理由＞</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67AC9355-A7DF-5814-256C-17EA5B7AAB54}"/>
              </a:ext>
            </a:extLst>
          </p:cNvPr>
          <p:cNvSpPr/>
          <p:nvPr/>
        </p:nvSpPr>
        <p:spPr>
          <a:xfrm>
            <a:off x="293957" y="3069771"/>
            <a:ext cx="5942455" cy="308820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・改修項目</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（例：外観、客室、共有スペース、風呂、キッチンスペース、など）</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・何をどうする改修であるかを明記</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（例：（ターゲット）のため、〇〇をｘｘとするような客室の改修、など）</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EDA75D96-C285-1457-E97F-0ECF7416BF2C}"/>
              </a:ext>
            </a:extLst>
          </p:cNvPr>
          <p:cNvSpPr/>
          <p:nvPr/>
        </p:nvSpPr>
        <p:spPr>
          <a:xfrm>
            <a:off x="7108783" y="3069771"/>
            <a:ext cx="4789260" cy="244778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・事業全体におけるビジョン・コンセプト・ターゲットとの整合性</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（例：全体計画で定めた〇〇を達成するための改修事業である、など）</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・地域まるごとホテルの実施に必要な補助事業である理由</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・（様式１）全体計画のパッケージプラン概要＜パッケージに含まれるサービス一覧＞に記載のサービスに関連する補助事業である場合は、そのサービス名が分かるように記載してください。</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ja-JP" altLang="en-US"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50197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a:extLst>
              <a:ext uri="{FF2B5EF4-FFF2-40B4-BE49-F238E27FC236}">
                <a16:creationId xmlns:a16="http://schemas.microsoft.com/office/drawing/2014/main" id="{33B3D292-C2BA-492B-B167-1A1D499541FB}"/>
              </a:ext>
            </a:extLst>
          </p:cNvPr>
          <p:cNvSpPr txBox="1">
            <a:spLocks/>
          </p:cNvSpPr>
          <p:nvPr/>
        </p:nvSpPr>
        <p:spPr>
          <a:xfrm>
            <a:off x="6924"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a:t>
            </a:r>
            <a:r>
              <a:rPr lang="ja-JP" altLang="en-US"/>
              <a:t>ハード共通</a:t>
            </a:r>
            <a:r>
              <a:rPr lang="en-US" altLang="ja-JP"/>
              <a:t>】</a:t>
            </a:r>
            <a:r>
              <a:rPr lang="ja-JP" altLang="en-US"/>
              <a:t>整備施設等の所在地がわかる位置図</a:t>
            </a:r>
            <a:endParaRPr lang="en-US" altLang="ja-JP"/>
          </a:p>
        </p:txBody>
      </p:sp>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24</a:t>
            </a:fld>
            <a:endParaRPr lang="en-US" altLang="ja-JP">
              <a:solidFill>
                <a:srgbClr val="000000"/>
              </a:solidFill>
            </a:endParaRPr>
          </a:p>
        </p:txBody>
      </p:sp>
      <p:sp>
        <p:nvSpPr>
          <p:cNvPr id="11" name="正方形/長方形 10">
            <a:extLst>
              <a:ext uri="{FF2B5EF4-FFF2-40B4-BE49-F238E27FC236}">
                <a16:creationId xmlns:a16="http://schemas.microsoft.com/office/drawing/2014/main" id="{56EB6ED4-8BFE-4823-8A76-D79C100B7AF0}"/>
              </a:ext>
            </a:extLst>
          </p:cNvPr>
          <p:cNvSpPr/>
          <p:nvPr/>
        </p:nvSpPr>
        <p:spPr>
          <a:xfrm>
            <a:off x="223620" y="827049"/>
            <a:ext cx="3893215"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＜位置図＞</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12" name="Rectangle 11">
            <a:extLst>
              <a:ext uri="{FF2B5EF4-FFF2-40B4-BE49-F238E27FC236}">
                <a16:creationId xmlns:a16="http://schemas.microsoft.com/office/drawing/2014/main" id="{05F68A1C-1509-45BF-98EF-A2D7F5AC649A}"/>
              </a:ext>
            </a:extLst>
          </p:cNvPr>
          <p:cNvSpPr/>
          <p:nvPr/>
        </p:nvSpPr>
        <p:spPr>
          <a:xfrm>
            <a:off x="223621" y="1165860"/>
            <a:ext cx="5895240" cy="5358766"/>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0" name="Rectangle 11">
            <a:extLst>
              <a:ext uri="{FF2B5EF4-FFF2-40B4-BE49-F238E27FC236}">
                <a16:creationId xmlns:a16="http://schemas.microsoft.com/office/drawing/2014/main" id="{05F68A1C-1509-45BF-98EF-A2D7F5AC649A}"/>
              </a:ext>
            </a:extLst>
          </p:cNvPr>
          <p:cNvSpPr/>
          <p:nvPr/>
        </p:nvSpPr>
        <p:spPr>
          <a:xfrm>
            <a:off x="6212941" y="1165860"/>
            <a:ext cx="5895240" cy="5358766"/>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4" name="正方形/長方形 13">
            <a:extLst>
              <a:ext uri="{FF2B5EF4-FFF2-40B4-BE49-F238E27FC236}">
                <a16:creationId xmlns:a16="http://schemas.microsoft.com/office/drawing/2014/main" id="{56EB6ED4-8BFE-4823-8A76-D79C100B7AF0}"/>
              </a:ext>
            </a:extLst>
          </p:cNvPr>
          <p:cNvSpPr/>
          <p:nvPr/>
        </p:nvSpPr>
        <p:spPr>
          <a:xfrm>
            <a:off x="6212941" y="827049"/>
            <a:ext cx="3893215"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＜拡大図＞</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15" name="Rectangle 12">
            <a:extLst>
              <a:ext uri="{FF2B5EF4-FFF2-40B4-BE49-F238E27FC236}">
                <a16:creationId xmlns:a16="http://schemas.microsoft.com/office/drawing/2014/main" id="{32E2B3D7-9979-40E9-A4C8-81EA6EF6F599}"/>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-2</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a:t>
            </a:r>
          </a:p>
        </p:txBody>
      </p:sp>
      <p:sp>
        <p:nvSpPr>
          <p:cNvPr id="16" name="正方形/長方形 15">
            <a:extLst>
              <a:ext uri="{FF2B5EF4-FFF2-40B4-BE49-F238E27FC236}">
                <a16:creationId xmlns:a16="http://schemas.microsoft.com/office/drawing/2014/main" id="{56EB6ED4-8BFE-4823-8A76-D79C100B7AF0}"/>
              </a:ext>
            </a:extLst>
          </p:cNvPr>
          <p:cNvSpPr/>
          <p:nvPr/>
        </p:nvSpPr>
        <p:spPr>
          <a:xfrm>
            <a:off x="297557" y="6109098"/>
            <a:ext cx="5733409"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a:t>
            </a:r>
            <a:r>
              <a:rPr lang="ja-JP" altLang="en-US" sz="1600" b="1" u="sng">
                <a:solidFill>
                  <a:schemeClr val="tx1"/>
                </a:solidFill>
                <a:latin typeface="Meiryo UI" panose="020B0604030504040204" pitchFamily="50" charset="-128"/>
                <a:ea typeface="Meiryo UI" panose="020B0604030504040204" pitchFamily="50" charset="-128"/>
              </a:rPr>
              <a:t>物件所在地：　　　　　　　　　　　　　　　　　　　　　　　　　　　　　　</a:t>
            </a:r>
            <a:r>
              <a:rPr lang="ja-JP" altLang="en-US" sz="1600" b="1">
                <a:solidFill>
                  <a:schemeClr val="tx1"/>
                </a:solidFill>
                <a:latin typeface="Meiryo UI" panose="020B0604030504040204" pitchFamily="50" charset="-128"/>
                <a:ea typeface="Meiryo UI" panose="020B0604030504040204" pitchFamily="50" charset="-128"/>
              </a:rPr>
              <a:t>）</a:t>
            </a:r>
            <a:endParaRPr lang="en-US" altLang="ja-JP" sz="140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940168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a:extLst>
              <a:ext uri="{FF2B5EF4-FFF2-40B4-BE49-F238E27FC236}">
                <a16:creationId xmlns:a16="http://schemas.microsoft.com/office/drawing/2014/main" id="{33B3D292-C2BA-492B-B167-1A1D499541FB}"/>
              </a:ext>
            </a:extLst>
          </p:cNvPr>
          <p:cNvSpPr txBox="1">
            <a:spLocks/>
          </p:cNvSpPr>
          <p:nvPr/>
        </p:nvSpPr>
        <p:spPr>
          <a:xfrm>
            <a:off x="25407" y="13816"/>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a:t>
            </a:r>
            <a:r>
              <a:rPr lang="zh-TW" altLang="en-US"/>
              <a:t>①宿泊施設等改修事業</a:t>
            </a:r>
            <a:r>
              <a:rPr lang="en-US" altLang="ja-JP"/>
              <a:t>】</a:t>
            </a:r>
            <a:r>
              <a:rPr lang="ja-JP" altLang="en-US"/>
              <a:t>整備前後の写真 </a:t>
            </a:r>
            <a:endParaRPr lang="en-US" altLang="ja-JP"/>
          </a:p>
        </p:txBody>
      </p:sp>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25</a:t>
            </a:fld>
            <a:endParaRPr lang="en-US" altLang="ja-JP">
              <a:solidFill>
                <a:srgbClr val="000000"/>
              </a:solidFill>
            </a:endParaRPr>
          </a:p>
        </p:txBody>
      </p:sp>
      <p:sp>
        <p:nvSpPr>
          <p:cNvPr id="11" name="正方形/長方形 10">
            <a:extLst>
              <a:ext uri="{FF2B5EF4-FFF2-40B4-BE49-F238E27FC236}">
                <a16:creationId xmlns:a16="http://schemas.microsoft.com/office/drawing/2014/main" id="{56EB6ED4-8BFE-4823-8A76-D79C100B7AF0}"/>
              </a:ext>
            </a:extLst>
          </p:cNvPr>
          <p:cNvSpPr/>
          <p:nvPr/>
        </p:nvSpPr>
        <p:spPr>
          <a:xfrm>
            <a:off x="167641" y="1355446"/>
            <a:ext cx="3893215"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＜改修前＞</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56EB6ED4-8BFE-4823-8A76-D79C100B7AF0}"/>
              </a:ext>
            </a:extLst>
          </p:cNvPr>
          <p:cNvSpPr/>
          <p:nvPr/>
        </p:nvSpPr>
        <p:spPr>
          <a:xfrm>
            <a:off x="6206837" y="1355446"/>
            <a:ext cx="3893215"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＜改修後＞</a:t>
            </a:r>
            <a:endParaRPr lang="en-US" altLang="ja-JP" sz="1600" b="1">
              <a:solidFill>
                <a:schemeClr val="tx1"/>
              </a:solidFill>
              <a:latin typeface="Meiryo UI" panose="020B0604030504040204" pitchFamily="50" charset="-128"/>
              <a:ea typeface="Meiryo UI" panose="020B0604030504040204" pitchFamily="50" charset="-128"/>
            </a:endParaRPr>
          </a:p>
        </p:txBody>
      </p:sp>
      <p:sp>
        <p:nvSpPr>
          <p:cNvPr id="14" name="Rectangle 11">
            <a:extLst>
              <a:ext uri="{FF2B5EF4-FFF2-40B4-BE49-F238E27FC236}">
                <a16:creationId xmlns:a16="http://schemas.microsoft.com/office/drawing/2014/main" id="{05F68A1C-1509-45BF-98EF-A2D7F5AC649A}"/>
              </a:ext>
            </a:extLst>
          </p:cNvPr>
          <p:cNvSpPr/>
          <p:nvPr/>
        </p:nvSpPr>
        <p:spPr>
          <a:xfrm>
            <a:off x="167641" y="892774"/>
            <a:ext cx="1051559" cy="461817"/>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5" name="正方形/長方形 14">
            <a:extLst>
              <a:ext uri="{FF2B5EF4-FFF2-40B4-BE49-F238E27FC236}">
                <a16:creationId xmlns:a16="http://schemas.microsoft.com/office/drawing/2014/main" id="{56EB6ED4-8BFE-4823-8A76-D79C100B7AF0}"/>
              </a:ext>
            </a:extLst>
          </p:cNvPr>
          <p:cNvSpPr/>
          <p:nvPr/>
        </p:nvSpPr>
        <p:spPr>
          <a:xfrm>
            <a:off x="230654" y="918184"/>
            <a:ext cx="807571"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en-US" altLang="ja-JP" sz="1600" b="1">
                <a:solidFill>
                  <a:schemeClr val="tx1"/>
                </a:solidFill>
                <a:latin typeface="Meiryo UI" panose="020B0604030504040204" pitchFamily="50" charset="-128"/>
                <a:ea typeface="Meiryo UI" panose="020B0604030504040204" pitchFamily="50" charset="-128"/>
              </a:rPr>
              <a:t>No.</a:t>
            </a:r>
            <a:r>
              <a:rPr lang="ja-JP" altLang="en-US" sz="1600" b="1">
                <a:solidFill>
                  <a:srgbClr val="FF0000"/>
                </a:solidFill>
                <a:latin typeface="Meiryo UI" panose="020B0604030504040204" pitchFamily="50" charset="-128"/>
                <a:ea typeface="Meiryo UI" panose="020B0604030504040204" pitchFamily="50" charset="-128"/>
              </a:rPr>
              <a:t>１</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18" name="Rectangle 11">
            <a:extLst>
              <a:ext uri="{FF2B5EF4-FFF2-40B4-BE49-F238E27FC236}">
                <a16:creationId xmlns:a16="http://schemas.microsoft.com/office/drawing/2014/main" id="{05F68A1C-1509-45BF-98EF-A2D7F5AC649A}"/>
              </a:ext>
            </a:extLst>
          </p:cNvPr>
          <p:cNvSpPr/>
          <p:nvPr/>
        </p:nvSpPr>
        <p:spPr>
          <a:xfrm>
            <a:off x="167641" y="1691641"/>
            <a:ext cx="5752407" cy="386575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9" name="Rectangle 11">
            <a:extLst>
              <a:ext uri="{FF2B5EF4-FFF2-40B4-BE49-F238E27FC236}">
                <a16:creationId xmlns:a16="http://schemas.microsoft.com/office/drawing/2014/main" id="{05F68A1C-1509-45BF-98EF-A2D7F5AC649A}"/>
              </a:ext>
            </a:extLst>
          </p:cNvPr>
          <p:cNvSpPr/>
          <p:nvPr/>
        </p:nvSpPr>
        <p:spPr>
          <a:xfrm>
            <a:off x="6206836" y="1691642"/>
            <a:ext cx="5794663" cy="3865752"/>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25" name="object 7"/>
          <p:cNvSpPr txBox="1">
            <a:spLocks/>
          </p:cNvSpPr>
          <p:nvPr/>
        </p:nvSpPr>
        <p:spPr>
          <a:xfrm>
            <a:off x="222602" y="6104624"/>
            <a:ext cx="11874147" cy="384107"/>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■改修後のイメージがはっきりとわかる写真を添付してください。なお、改修後のイメージ写真はほかの施設の写真でも可とします。</a:t>
            </a:r>
          </a:p>
          <a:p>
            <a:pPr marL="0" indent="0">
              <a:lnSpc>
                <a:spcPts val="800"/>
              </a:lnSpc>
              <a:buNone/>
            </a:pPr>
            <a:r>
              <a:rPr lang="ja-JP" altLang="en-US" sz="1400"/>
              <a:t>■改修項目ごとに作成してください。改修項目が複数ある場合はシートをコピーしてご利用ください。</a:t>
            </a:r>
          </a:p>
        </p:txBody>
      </p:sp>
      <p:sp>
        <p:nvSpPr>
          <p:cNvPr id="26" name="正方形/長方形 25"/>
          <p:cNvSpPr/>
          <p:nvPr/>
        </p:nvSpPr>
        <p:spPr>
          <a:xfrm>
            <a:off x="167642" y="5642474"/>
            <a:ext cx="11820022"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7" name="正方形/長方形 26"/>
          <p:cNvSpPr/>
          <p:nvPr/>
        </p:nvSpPr>
        <p:spPr>
          <a:xfrm>
            <a:off x="169628" y="5640764"/>
            <a:ext cx="11831871" cy="868680"/>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8" name="Rectangle 12">
            <a:extLst>
              <a:ext uri="{FF2B5EF4-FFF2-40B4-BE49-F238E27FC236}">
                <a16:creationId xmlns:a16="http://schemas.microsoft.com/office/drawing/2014/main" id="{32E2B3D7-9979-40E9-A4C8-81EA6EF6F599}"/>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-2</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a:t>
            </a:r>
          </a:p>
        </p:txBody>
      </p:sp>
      <p:sp>
        <p:nvSpPr>
          <p:cNvPr id="20" name="Rectangle 11">
            <a:extLst>
              <a:ext uri="{FF2B5EF4-FFF2-40B4-BE49-F238E27FC236}">
                <a16:creationId xmlns:a16="http://schemas.microsoft.com/office/drawing/2014/main" id="{05F68A1C-1509-45BF-98EF-A2D7F5AC649A}"/>
              </a:ext>
            </a:extLst>
          </p:cNvPr>
          <p:cNvSpPr/>
          <p:nvPr/>
        </p:nvSpPr>
        <p:spPr>
          <a:xfrm>
            <a:off x="9229725" y="892608"/>
            <a:ext cx="2771774" cy="461817"/>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21" name="正方形/長方形 20">
            <a:extLst>
              <a:ext uri="{FF2B5EF4-FFF2-40B4-BE49-F238E27FC236}">
                <a16:creationId xmlns:a16="http://schemas.microsoft.com/office/drawing/2014/main" id="{56EB6ED4-8BFE-4823-8A76-D79C100B7AF0}"/>
              </a:ext>
            </a:extLst>
          </p:cNvPr>
          <p:cNvSpPr/>
          <p:nvPr/>
        </p:nvSpPr>
        <p:spPr>
          <a:xfrm>
            <a:off x="9292738" y="927858"/>
            <a:ext cx="1834371"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改修項目：</a:t>
            </a:r>
            <a:r>
              <a:rPr lang="ja-JP" altLang="en-US" sz="1600" b="1">
                <a:solidFill>
                  <a:srgbClr val="FF0000"/>
                </a:solidFill>
                <a:latin typeface="Meiryo UI" panose="020B0604030504040204" pitchFamily="50" charset="-128"/>
                <a:ea typeface="Meiryo UI" panose="020B0604030504040204" pitchFamily="50" charset="-128"/>
              </a:rPr>
              <a:t>客室</a:t>
            </a:r>
            <a:endParaRPr lang="en-US" altLang="ja-JP" sz="1400" b="1">
              <a:solidFill>
                <a:srgbClr val="FF0000"/>
              </a:solidFill>
              <a:latin typeface="Meiryo UI" panose="020B0604030504040204" pitchFamily="50" charset="-128"/>
              <a:ea typeface="Meiryo UI" panose="020B0604030504040204" pitchFamily="50" charset="-128"/>
            </a:endParaRPr>
          </a:p>
        </p:txBody>
      </p:sp>
      <p:sp>
        <p:nvSpPr>
          <p:cNvPr id="22" name="Rectangle 11">
            <a:extLst>
              <a:ext uri="{FF2B5EF4-FFF2-40B4-BE49-F238E27FC236}">
                <a16:creationId xmlns:a16="http://schemas.microsoft.com/office/drawing/2014/main" id="{05F68A1C-1509-45BF-98EF-A2D7F5AC649A}"/>
              </a:ext>
            </a:extLst>
          </p:cNvPr>
          <p:cNvSpPr/>
          <p:nvPr/>
        </p:nvSpPr>
        <p:spPr>
          <a:xfrm>
            <a:off x="1470314" y="892774"/>
            <a:ext cx="7578436" cy="461817"/>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23" name="正方形/長方形 22">
            <a:extLst>
              <a:ext uri="{FF2B5EF4-FFF2-40B4-BE49-F238E27FC236}">
                <a16:creationId xmlns:a16="http://schemas.microsoft.com/office/drawing/2014/main" id="{56EB6ED4-8BFE-4823-8A76-D79C100B7AF0}"/>
              </a:ext>
            </a:extLst>
          </p:cNvPr>
          <p:cNvSpPr/>
          <p:nvPr/>
        </p:nvSpPr>
        <p:spPr>
          <a:xfrm>
            <a:off x="1533327" y="928024"/>
            <a:ext cx="5015439"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補助事業名：</a:t>
            </a:r>
            <a:r>
              <a:rPr lang="ja-JP" altLang="en-US" sz="1600" b="1">
                <a:solidFill>
                  <a:srgbClr val="FF0000"/>
                </a:solidFill>
                <a:latin typeface="Meiryo UI" panose="020B0604030504040204" pitchFamily="50" charset="-128"/>
                <a:ea typeface="Meiryo UI" panose="020B0604030504040204" pitchFamily="50" charset="-128"/>
              </a:rPr>
              <a:t>○○</a:t>
            </a:r>
            <a:endParaRPr lang="en-US" altLang="ja-JP" sz="1400" b="1">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78927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a:extLst>
              <a:ext uri="{FF2B5EF4-FFF2-40B4-BE49-F238E27FC236}">
                <a16:creationId xmlns:a16="http://schemas.microsoft.com/office/drawing/2014/main" id="{33B3D292-C2BA-492B-B167-1A1D499541FB}"/>
              </a:ext>
            </a:extLst>
          </p:cNvPr>
          <p:cNvSpPr txBox="1">
            <a:spLocks/>
          </p:cNvSpPr>
          <p:nvPr/>
        </p:nvSpPr>
        <p:spPr>
          <a:xfrm>
            <a:off x="16168" y="9236"/>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a:t>
            </a:r>
            <a:r>
              <a:rPr lang="ja-JP" altLang="en-US"/>
              <a:t>ハード共通</a:t>
            </a:r>
            <a:r>
              <a:rPr lang="en-US" altLang="ja-JP"/>
              <a:t>】</a:t>
            </a:r>
            <a:r>
              <a:rPr lang="ja-JP" altLang="en-US"/>
              <a:t>整備箇所がわかる図面</a:t>
            </a:r>
          </a:p>
        </p:txBody>
      </p:sp>
      <p:sp>
        <p:nvSpPr>
          <p:cNvPr id="5" name="Rectangle 12">
            <a:extLst>
              <a:ext uri="{FF2B5EF4-FFF2-40B4-BE49-F238E27FC236}">
                <a16:creationId xmlns:a16="http://schemas.microsoft.com/office/drawing/2014/main" id="{32E2B3D7-9979-40E9-A4C8-81EA6EF6F599}"/>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-2</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a:t>
            </a:r>
          </a:p>
        </p:txBody>
      </p:sp>
      <p:sp>
        <p:nvSpPr>
          <p:cNvPr id="4"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a:xfrm>
            <a:off x="11582400" y="6509444"/>
            <a:ext cx="609600" cy="348557"/>
          </a:xfrm>
        </p:spPr>
        <p:txBody>
          <a:bodyPr/>
          <a:lstStyle/>
          <a:p>
            <a:pPr>
              <a:defRPr/>
            </a:pPr>
            <a:fld id="{7DE63CFC-9FCE-47C5-8094-560B20205859}" type="slidenum">
              <a:rPr lang="en-US" altLang="ja-JP" smtClean="0">
                <a:solidFill>
                  <a:srgbClr val="000000"/>
                </a:solidFill>
              </a:rPr>
              <a:pPr>
                <a:defRPr/>
              </a:pPr>
              <a:t>26</a:t>
            </a:fld>
            <a:endParaRPr lang="en-US" altLang="ja-JP">
              <a:solidFill>
                <a:srgbClr val="000000"/>
              </a:solidFill>
            </a:endParaRPr>
          </a:p>
        </p:txBody>
      </p:sp>
    </p:spTree>
    <p:extLst>
      <p:ext uri="{BB962C8B-B14F-4D97-AF65-F5344CB8AC3E}">
        <p14:creationId xmlns:p14="http://schemas.microsoft.com/office/powerpoint/2010/main" val="2436698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99F77-ACA5-E3D5-B1AB-99E4A360CB0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9E37BB-07F7-117C-0BF4-F24CAA664792}"/>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27</a:t>
            </a:fld>
            <a:endParaRPr lang="en-US" altLang="ja-JP">
              <a:solidFill>
                <a:srgbClr val="000000"/>
              </a:solidFill>
            </a:endParaRPr>
          </a:p>
        </p:txBody>
      </p:sp>
      <p:sp>
        <p:nvSpPr>
          <p:cNvPr id="5" name="テキスト ボックス 4">
            <a:extLst>
              <a:ext uri="{FF2B5EF4-FFF2-40B4-BE49-F238E27FC236}">
                <a16:creationId xmlns:a16="http://schemas.microsoft.com/office/drawing/2014/main" id="{F99B746E-CBD8-8763-2109-632FA327FE12}"/>
              </a:ext>
            </a:extLst>
          </p:cNvPr>
          <p:cNvSpPr txBox="1"/>
          <p:nvPr/>
        </p:nvSpPr>
        <p:spPr bwMode="gray">
          <a:xfrm>
            <a:off x="2144973" y="1674673"/>
            <a:ext cx="7902054" cy="3508653"/>
          </a:xfrm>
          <a:prstGeom prst="rect">
            <a:avLst/>
          </a:prstGeom>
          <a:noFill/>
        </p:spPr>
        <p:txBody>
          <a:bodyPr wrap="square" rtlCol="0" anchor="ctr">
            <a:spAutoFit/>
          </a:bodyPr>
          <a:lstStyle/>
          <a:p>
            <a:pPr algn="ctr">
              <a:spcAft>
                <a:spcPts val="1200"/>
              </a:spcAft>
            </a:pPr>
            <a:r>
              <a:rPr lang="zh-TW" altLang="en-US" sz="4800" b="1">
                <a:solidFill>
                  <a:srgbClr val="1D6FA9"/>
                </a:solidFill>
                <a:latin typeface="Meiryo UI" panose="020B0604030504040204" pitchFamily="50" charset="-128"/>
                <a:ea typeface="Meiryo UI" panose="020B0604030504040204" pitchFamily="50" charset="-128"/>
              </a:rPr>
              <a:t>②</a:t>
            </a:r>
            <a:r>
              <a:rPr lang="ja-JP" altLang="en-US" sz="4800" b="1">
                <a:solidFill>
                  <a:srgbClr val="1D6FA9"/>
                </a:solidFill>
                <a:latin typeface="Meiryo UI" panose="020B0604030504040204" pitchFamily="50" charset="-128"/>
                <a:ea typeface="Meiryo UI" panose="020B0604030504040204" pitchFamily="50" charset="-128"/>
              </a:rPr>
              <a:t>施設関連設備費・</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システム等導入費用</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（ハード）</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（施設関連設備導入費）</a:t>
            </a:r>
          </a:p>
        </p:txBody>
      </p:sp>
    </p:spTree>
    <p:extLst>
      <p:ext uri="{BB962C8B-B14F-4D97-AF65-F5344CB8AC3E}">
        <p14:creationId xmlns:p14="http://schemas.microsoft.com/office/powerpoint/2010/main" val="3334040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9356F-8AFA-0510-700C-B20E3CD7659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CB87C22-495B-DF1A-7B9D-50395766308B}"/>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28</a:t>
            </a:fld>
            <a:endParaRPr lang="en-US" altLang="ja-JP">
              <a:solidFill>
                <a:srgbClr val="000000"/>
              </a:solidFill>
            </a:endParaRPr>
          </a:p>
        </p:txBody>
      </p:sp>
      <p:sp>
        <p:nvSpPr>
          <p:cNvPr id="24" name="Rectangle 12">
            <a:extLst>
              <a:ext uri="{FF2B5EF4-FFF2-40B4-BE49-F238E27FC236}">
                <a16:creationId xmlns:a16="http://schemas.microsoft.com/office/drawing/2014/main" id="{A2341171-391F-F81C-A061-68AA9A277F72}"/>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-2</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a:t>
            </a:r>
          </a:p>
        </p:txBody>
      </p:sp>
      <p:graphicFrame>
        <p:nvGraphicFramePr>
          <p:cNvPr id="25" name="表 24">
            <a:extLst>
              <a:ext uri="{FF2B5EF4-FFF2-40B4-BE49-F238E27FC236}">
                <a16:creationId xmlns:a16="http://schemas.microsoft.com/office/drawing/2014/main" id="{BFEE74C9-782F-4777-2402-008FDCF62129}"/>
              </a:ext>
            </a:extLst>
          </p:cNvPr>
          <p:cNvGraphicFramePr>
            <a:graphicFrameLocks noGrp="1"/>
          </p:cNvGraphicFramePr>
          <p:nvPr>
            <p:extLst>
              <p:ext uri="{D42A27DB-BD31-4B8C-83A1-F6EECF244321}">
                <p14:modId xmlns:p14="http://schemas.microsoft.com/office/powerpoint/2010/main" val="2652938219"/>
              </p:ext>
            </p:extLst>
          </p:nvPr>
        </p:nvGraphicFramePr>
        <p:xfrm>
          <a:off x="176574" y="880600"/>
          <a:ext cx="6656305" cy="1836324"/>
        </p:xfrm>
        <a:graphic>
          <a:graphicData uri="http://schemas.openxmlformats.org/drawingml/2006/table">
            <a:tbl>
              <a:tblPr firstRow="1" bandRow="1">
                <a:tableStyleId>{073A0DAA-6AF3-43AB-8588-CEC1D06C72B9}</a:tableStyleId>
              </a:tblPr>
              <a:tblGrid>
                <a:gridCol w="2209875">
                  <a:extLst>
                    <a:ext uri="{9D8B030D-6E8A-4147-A177-3AD203B41FA5}">
                      <a16:colId xmlns:a16="http://schemas.microsoft.com/office/drawing/2014/main" val="1554784241"/>
                    </a:ext>
                  </a:extLst>
                </a:gridCol>
                <a:gridCol w="793631">
                  <a:extLst>
                    <a:ext uri="{9D8B030D-6E8A-4147-A177-3AD203B41FA5}">
                      <a16:colId xmlns:a16="http://schemas.microsoft.com/office/drawing/2014/main" val="1009877257"/>
                    </a:ext>
                  </a:extLst>
                </a:gridCol>
                <a:gridCol w="3652799">
                  <a:extLst>
                    <a:ext uri="{9D8B030D-6E8A-4147-A177-3AD203B41FA5}">
                      <a16:colId xmlns:a16="http://schemas.microsoft.com/office/drawing/2014/main" val="174965245"/>
                    </a:ext>
                  </a:extLst>
                </a:gridCol>
              </a:tblGrid>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補助事業名（</a:t>
                      </a:r>
                      <a:r>
                        <a:rPr kumimoji="1" lang="en-US" altLang="ja-JP" sz="1600" b="1">
                          <a:solidFill>
                            <a:schemeClr val="bg1"/>
                          </a:solidFill>
                          <a:latin typeface="Meiryo UI" panose="020B0604030504040204" pitchFamily="50" charset="-128"/>
                          <a:ea typeface="Meiryo UI" panose="020B0604030504040204" pitchFamily="50" charset="-128"/>
                        </a:rPr>
                        <a:t>No.)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en-US" altLang="ja-JP" sz="1400" b="0" u="none">
                          <a:solidFill>
                            <a:schemeClr val="tx1">
                              <a:lumMod val="75000"/>
                              <a:lumOff val="25000"/>
                            </a:schemeClr>
                          </a:solidFill>
                          <a:latin typeface="Meiryo UI" panose="020B0604030504040204" pitchFamily="50" charset="-128"/>
                          <a:ea typeface="Meiryo UI" panose="020B0604030504040204" pitchFamily="50" charset="-128"/>
                        </a:rPr>
                        <a:t>No.</a:t>
                      </a:r>
                      <a:endParaRPr lang="ja-JP" altLang="en-US" sz="1400" b="0" u="none">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lang="ja-JP" altLang="en-US" sz="1400" b="0" u="sng">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2585901"/>
                  </a:ext>
                </a:extLst>
              </a:tr>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補助申請者</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54480952"/>
                  </a:ext>
                </a:extLst>
              </a:tr>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対象施設名</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r>
                        <a:rPr lang="ja-JP" altLang="en-US" sz="1400">
                          <a:solidFill>
                            <a:srgbClr val="FF0000"/>
                          </a:solidFill>
                          <a:latin typeface="Meiryo UI" panose="020B0604030504040204" pitchFamily="50" charset="-128"/>
                          <a:ea typeface="Meiryo UI" panose="020B0604030504040204" pitchFamily="50" charset="-128"/>
                        </a:rPr>
                        <a:t>導入する物品を設置する施設名を記載</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483300283"/>
                  </a:ext>
                </a:extLst>
              </a:tr>
              <a:tr h="4590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補助事業実施期間</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令和　　年　　月　　日～令和　　年　　月　　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3516310597"/>
                  </a:ext>
                </a:extLst>
              </a:tr>
            </a:tbl>
          </a:graphicData>
        </a:graphic>
      </p:graphicFrame>
      <p:graphicFrame>
        <p:nvGraphicFramePr>
          <p:cNvPr id="27" name="表 26">
            <a:extLst>
              <a:ext uri="{FF2B5EF4-FFF2-40B4-BE49-F238E27FC236}">
                <a16:creationId xmlns:a16="http://schemas.microsoft.com/office/drawing/2014/main" id="{4763EB77-9B35-8863-7614-29B28CD68BA9}"/>
              </a:ext>
            </a:extLst>
          </p:cNvPr>
          <p:cNvGraphicFramePr>
            <a:graphicFrameLocks noGrp="1"/>
          </p:cNvGraphicFramePr>
          <p:nvPr/>
        </p:nvGraphicFramePr>
        <p:xfrm>
          <a:off x="7013749" y="880601"/>
          <a:ext cx="4959172" cy="1828800"/>
        </p:xfrm>
        <a:graphic>
          <a:graphicData uri="http://schemas.openxmlformats.org/drawingml/2006/table">
            <a:tbl>
              <a:tblPr firstRow="1" bandRow="1">
                <a:tableStyleId>{073A0DAA-6AF3-43AB-8588-CEC1D06C72B9}</a:tableStyleId>
              </a:tblPr>
              <a:tblGrid>
                <a:gridCol w="964642">
                  <a:extLst>
                    <a:ext uri="{9D8B030D-6E8A-4147-A177-3AD203B41FA5}">
                      <a16:colId xmlns:a16="http://schemas.microsoft.com/office/drawing/2014/main" val="1009877257"/>
                    </a:ext>
                  </a:extLst>
                </a:gridCol>
                <a:gridCol w="2552282">
                  <a:extLst>
                    <a:ext uri="{9D8B030D-6E8A-4147-A177-3AD203B41FA5}">
                      <a16:colId xmlns:a16="http://schemas.microsoft.com/office/drawing/2014/main" val="2152198639"/>
                    </a:ext>
                  </a:extLst>
                </a:gridCol>
                <a:gridCol w="1442248">
                  <a:extLst>
                    <a:ext uri="{9D8B030D-6E8A-4147-A177-3AD203B41FA5}">
                      <a16:colId xmlns:a16="http://schemas.microsoft.com/office/drawing/2014/main" val="2117194337"/>
                    </a:ext>
                  </a:extLst>
                </a:gridCol>
              </a:tblGrid>
              <a:tr h="272762">
                <a:tc gridSpan="2">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費用総額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hMerge="1">
                  <a:txBody>
                    <a:bodyPr/>
                    <a:lstStyle/>
                    <a:p>
                      <a:endParaRPr kumimoji="1" lang="ja-JP" altLang="en-US" sz="1400" b="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6266390"/>
                  </a:ext>
                </a:extLst>
              </a:tr>
              <a:tr h="272762">
                <a:tc rowSpan="3">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自主財源</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自己資金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金融機関借入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その他（　　　　　　　　　　　　　）</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272762">
                <a:tc rowSpan="2">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県補助金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補助対象経費</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補助申請額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2374186379"/>
                  </a:ext>
                </a:extLst>
              </a:tr>
              <a:tr h="272762">
                <a:tc vMerge="1">
                  <a:txBody>
                    <a:bodyPr/>
                    <a:lstStyle/>
                    <a:p>
                      <a:pPr algn="ctr"/>
                      <a:endParaRPr lang="ja-JP" altLang="en-US" sz="14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5876619"/>
                  </a:ext>
                </a:extLst>
              </a:tr>
            </a:tbl>
          </a:graphicData>
        </a:graphic>
      </p:graphicFrame>
      <p:sp>
        <p:nvSpPr>
          <p:cNvPr id="16" name="タイトル 1">
            <a:extLst>
              <a:ext uri="{FF2B5EF4-FFF2-40B4-BE49-F238E27FC236}">
                <a16:creationId xmlns:a16="http://schemas.microsoft.com/office/drawing/2014/main" id="{FDF2D506-3399-43F9-304F-8663A7B6604F}"/>
              </a:ext>
            </a:extLst>
          </p:cNvPr>
          <p:cNvSpPr txBox="1">
            <a:spLocks/>
          </p:cNvSpPr>
          <p:nvPr/>
        </p:nvSpPr>
        <p:spPr>
          <a:xfrm>
            <a:off x="6924"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a:t>
            </a:r>
            <a:r>
              <a:rPr lang="ja-JP" altLang="en-US"/>
              <a:t>②</a:t>
            </a:r>
            <a:r>
              <a:rPr lang="zh-TW" altLang="en-US"/>
              <a:t>施設関連設備導入</a:t>
            </a:r>
            <a:r>
              <a:rPr lang="ja-JP" altLang="en-US"/>
              <a:t>費</a:t>
            </a:r>
            <a:r>
              <a:rPr lang="en-US" altLang="ja-JP"/>
              <a:t>】</a:t>
            </a:r>
            <a:r>
              <a:rPr lang="ja-JP" altLang="en-US"/>
              <a:t>補助事業詳細</a:t>
            </a:r>
            <a:endParaRPr lang="en-US" altLang="ja-JP"/>
          </a:p>
        </p:txBody>
      </p:sp>
      <p:sp>
        <p:nvSpPr>
          <p:cNvPr id="4" name="Rectangle 11">
            <a:extLst>
              <a:ext uri="{FF2B5EF4-FFF2-40B4-BE49-F238E27FC236}">
                <a16:creationId xmlns:a16="http://schemas.microsoft.com/office/drawing/2014/main" id="{1F559294-58B6-DD1E-3630-9E37BE5CEF60}"/>
              </a:ext>
            </a:extLst>
          </p:cNvPr>
          <p:cNvSpPr/>
          <p:nvPr/>
        </p:nvSpPr>
        <p:spPr>
          <a:xfrm>
            <a:off x="176575" y="3069771"/>
            <a:ext cx="6656304" cy="3454855"/>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5" name="正方形/長方形 4">
            <a:extLst>
              <a:ext uri="{FF2B5EF4-FFF2-40B4-BE49-F238E27FC236}">
                <a16:creationId xmlns:a16="http://schemas.microsoft.com/office/drawing/2014/main" id="{232B586F-8905-A507-DB2D-2B4ED0C2BB23}"/>
              </a:ext>
            </a:extLst>
          </p:cNvPr>
          <p:cNvSpPr/>
          <p:nvPr/>
        </p:nvSpPr>
        <p:spPr>
          <a:xfrm>
            <a:off x="176574" y="2716924"/>
            <a:ext cx="2782157"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＜事業内容＞</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6" name="Rectangle 11">
            <a:extLst>
              <a:ext uri="{FF2B5EF4-FFF2-40B4-BE49-F238E27FC236}">
                <a16:creationId xmlns:a16="http://schemas.microsoft.com/office/drawing/2014/main" id="{B2B61ACF-6C38-A641-360C-F9159F3ACBD8}"/>
              </a:ext>
            </a:extLst>
          </p:cNvPr>
          <p:cNvSpPr/>
          <p:nvPr/>
        </p:nvSpPr>
        <p:spPr>
          <a:xfrm>
            <a:off x="7013747" y="3069771"/>
            <a:ext cx="4959173" cy="343967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7" name="正方形/長方形 6">
            <a:extLst>
              <a:ext uri="{FF2B5EF4-FFF2-40B4-BE49-F238E27FC236}">
                <a16:creationId xmlns:a16="http://schemas.microsoft.com/office/drawing/2014/main" id="{0B962741-1480-7BF5-2FF4-8038DD6EBB1A}"/>
              </a:ext>
            </a:extLst>
          </p:cNvPr>
          <p:cNvSpPr/>
          <p:nvPr/>
        </p:nvSpPr>
        <p:spPr>
          <a:xfrm>
            <a:off x="7013747" y="2704156"/>
            <a:ext cx="4005706"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＜地域まるごとホテルの実施に必要な理由＞</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A04B58DE-14E7-BEB9-80A1-DD64F465113C}"/>
              </a:ext>
            </a:extLst>
          </p:cNvPr>
          <p:cNvSpPr/>
          <p:nvPr/>
        </p:nvSpPr>
        <p:spPr>
          <a:xfrm>
            <a:off x="293957" y="3069771"/>
            <a:ext cx="5942455" cy="213518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・導入する物品の内容や個数等</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en-US" altLang="ja-JP" sz="1400">
                <a:solidFill>
                  <a:srgbClr val="FF0000"/>
                </a:solidFill>
                <a:latin typeface="Meiryo UI" panose="020B0604030504040204" pitchFamily="50" charset="-128"/>
                <a:ea typeface="Meiryo UI" panose="020B0604030504040204" pitchFamily="50" charset="-128"/>
              </a:rPr>
              <a:t>※</a:t>
            </a:r>
            <a:r>
              <a:rPr lang="ja-JP" altLang="en-US" sz="1400">
                <a:solidFill>
                  <a:srgbClr val="FF0000"/>
                </a:solidFill>
                <a:latin typeface="Meiryo UI" panose="020B0604030504040204" pitchFamily="50" charset="-128"/>
                <a:ea typeface="Meiryo UI" panose="020B0604030504040204" pitchFamily="50" charset="-128"/>
              </a:rPr>
              <a:t>写真等を交え、導入する物品のイメージがわかるように記載すること</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06A4BCEA-978A-625C-DC08-698700C6F997}"/>
              </a:ext>
            </a:extLst>
          </p:cNvPr>
          <p:cNvSpPr/>
          <p:nvPr/>
        </p:nvSpPr>
        <p:spPr>
          <a:xfrm>
            <a:off x="7083899" y="3056147"/>
            <a:ext cx="4712889" cy="294512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dirty="0">
                <a:solidFill>
                  <a:srgbClr val="FF0000"/>
                </a:solidFill>
                <a:latin typeface="Meiryo UI" panose="020B0604030504040204" pitchFamily="50" charset="-128"/>
                <a:ea typeface="Meiryo UI" panose="020B0604030504040204" pitchFamily="50" charset="-128"/>
              </a:rPr>
              <a:t>記載内容</a:t>
            </a:r>
            <a:endParaRPr lang="en-US" altLang="ja-JP" sz="1600" b="1"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・事業全体におけるビジョン・コンセプト・ターゲットとの整合性</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（例：全体計画で定めた〇〇を実施するために必要な物品である、など）</a:t>
            </a: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・地域まるごとホテルの実施に必要な備品である理由</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・（様式１）全体計画のパッケージプラン概要＜パッケージに含まれるサービス一覧＞に記載のサービスに関連する補助事業である場合は、そのサービス名が分かるように記載してください。</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213214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29</a:t>
            </a:fld>
            <a:endParaRPr lang="en-US" altLang="ja-JP">
              <a:solidFill>
                <a:srgbClr val="000000"/>
              </a:solidFill>
            </a:endParaRPr>
          </a:p>
        </p:txBody>
      </p:sp>
      <p:sp>
        <p:nvSpPr>
          <p:cNvPr id="5" name="テキスト ボックス 4"/>
          <p:cNvSpPr txBox="1"/>
          <p:nvPr/>
        </p:nvSpPr>
        <p:spPr bwMode="gray">
          <a:xfrm>
            <a:off x="2144973" y="1674673"/>
            <a:ext cx="7902054" cy="3508653"/>
          </a:xfrm>
          <a:prstGeom prst="rect">
            <a:avLst/>
          </a:prstGeom>
          <a:noFill/>
        </p:spPr>
        <p:txBody>
          <a:bodyPr wrap="square" rtlCol="0" anchor="ctr">
            <a:spAutoFit/>
          </a:bodyPr>
          <a:lstStyle/>
          <a:p>
            <a:pPr algn="ctr">
              <a:spcAft>
                <a:spcPts val="1200"/>
              </a:spcAft>
            </a:pPr>
            <a:r>
              <a:rPr lang="zh-TW" altLang="en-US" sz="4800" b="1">
                <a:solidFill>
                  <a:srgbClr val="1D6FA9"/>
                </a:solidFill>
                <a:latin typeface="Meiryo UI" panose="020B0604030504040204" pitchFamily="50" charset="-128"/>
                <a:ea typeface="Meiryo UI" panose="020B0604030504040204" pitchFamily="50" charset="-128"/>
              </a:rPr>
              <a:t>②</a:t>
            </a:r>
            <a:r>
              <a:rPr lang="ja-JP" altLang="en-US" sz="4800" b="1">
                <a:solidFill>
                  <a:srgbClr val="1D6FA9"/>
                </a:solidFill>
                <a:latin typeface="Meiryo UI" panose="020B0604030504040204" pitchFamily="50" charset="-128"/>
                <a:ea typeface="Meiryo UI" panose="020B0604030504040204" pitchFamily="50" charset="-128"/>
              </a:rPr>
              <a:t>施設関連設備費・</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システム等導入費用</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（ハード）</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（システム等導入費）</a:t>
            </a:r>
          </a:p>
        </p:txBody>
      </p:sp>
    </p:spTree>
    <p:extLst>
      <p:ext uri="{BB962C8B-B14F-4D97-AF65-F5344CB8AC3E}">
        <p14:creationId xmlns:p14="http://schemas.microsoft.com/office/powerpoint/2010/main" val="1522352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
            <a:extLst>
              <a:ext uri="{FF2B5EF4-FFF2-40B4-BE49-F238E27FC236}">
                <a16:creationId xmlns:a16="http://schemas.microsoft.com/office/drawing/2014/main" id="{33B3D292-C2BA-492B-B167-1A1D499541FB}"/>
              </a:ext>
            </a:extLst>
          </p:cNvPr>
          <p:cNvSpPr txBox="1">
            <a:spLocks/>
          </p:cNvSpPr>
          <p:nvPr/>
        </p:nvSpPr>
        <p:spPr>
          <a:xfrm>
            <a:off x="6933"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実施体制</a:t>
            </a:r>
          </a:p>
        </p:txBody>
      </p:sp>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3</a:t>
            </a:fld>
            <a:endParaRPr lang="en-US" altLang="ja-JP">
              <a:solidFill>
                <a:srgbClr val="000000"/>
              </a:solidFill>
            </a:endParaRPr>
          </a:p>
        </p:txBody>
      </p:sp>
      <p:graphicFrame>
        <p:nvGraphicFramePr>
          <p:cNvPr id="10" name="表 9"/>
          <p:cNvGraphicFramePr>
            <a:graphicFrameLocks noGrp="1"/>
          </p:cNvGraphicFramePr>
          <p:nvPr>
            <p:extLst>
              <p:ext uri="{D42A27DB-BD31-4B8C-83A1-F6EECF244321}">
                <p14:modId xmlns:p14="http://schemas.microsoft.com/office/powerpoint/2010/main" val="3287281878"/>
              </p:ext>
            </p:extLst>
          </p:nvPr>
        </p:nvGraphicFramePr>
        <p:xfrm>
          <a:off x="112113" y="1086390"/>
          <a:ext cx="11930351" cy="3677435"/>
        </p:xfrm>
        <a:graphic>
          <a:graphicData uri="http://schemas.openxmlformats.org/drawingml/2006/table">
            <a:tbl>
              <a:tblPr firstRow="1" bandRow="1">
                <a:tableStyleId>{073A0DAA-6AF3-43AB-8588-CEC1D06C72B9}</a:tableStyleId>
              </a:tblPr>
              <a:tblGrid>
                <a:gridCol w="983158">
                  <a:extLst>
                    <a:ext uri="{9D8B030D-6E8A-4147-A177-3AD203B41FA5}">
                      <a16:colId xmlns:a16="http://schemas.microsoft.com/office/drawing/2014/main" val="1554784241"/>
                    </a:ext>
                  </a:extLst>
                </a:gridCol>
                <a:gridCol w="1205803">
                  <a:extLst>
                    <a:ext uri="{9D8B030D-6E8A-4147-A177-3AD203B41FA5}">
                      <a16:colId xmlns:a16="http://schemas.microsoft.com/office/drawing/2014/main" val="1009877257"/>
                    </a:ext>
                  </a:extLst>
                </a:gridCol>
                <a:gridCol w="2401556">
                  <a:extLst>
                    <a:ext uri="{9D8B030D-6E8A-4147-A177-3AD203B41FA5}">
                      <a16:colId xmlns:a16="http://schemas.microsoft.com/office/drawing/2014/main" val="4022956713"/>
                    </a:ext>
                  </a:extLst>
                </a:gridCol>
                <a:gridCol w="2672861">
                  <a:extLst>
                    <a:ext uri="{9D8B030D-6E8A-4147-A177-3AD203B41FA5}">
                      <a16:colId xmlns:a16="http://schemas.microsoft.com/office/drawing/2014/main" val="2160690703"/>
                    </a:ext>
                  </a:extLst>
                </a:gridCol>
                <a:gridCol w="1617785">
                  <a:extLst>
                    <a:ext uri="{9D8B030D-6E8A-4147-A177-3AD203B41FA5}">
                      <a16:colId xmlns:a16="http://schemas.microsoft.com/office/drawing/2014/main" val="3039739398"/>
                    </a:ext>
                  </a:extLst>
                </a:gridCol>
                <a:gridCol w="3049188">
                  <a:extLst>
                    <a:ext uri="{9D8B030D-6E8A-4147-A177-3AD203B41FA5}">
                      <a16:colId xmlns:a16="http://schemas.microsoft.com/office/drawing/2014/main" val="3289067516"/>
                    </a:ext>
                  </a:extLst>
                </a:gridCol>
              </a:tblGrid>
              <a:tr h="367499">
                <a:tc>
                  <a:txBody>
                    <a:bodyPr/>
                    <a:lstStyle/>
                    <a:p>
                      <a:pPr algn="ctr"/>
                      <a:endParaRPr kumimoji="1" lang="en-US" altLang="ja-JP" sz="16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600">
                          <a:latin typeface="Meiryo UI" panose="020B0604030504040204" pitchFamily="50" charset="-128"/>
                          <a:ea typeface="Meiryo UI" panose="020B0604030504040204" pitchFamily="50" charset="-128"/>
                        </a:rPr>
                        <a:t>事業者区分</a:t>
                      </a:r>
                      <a:endParaRPr kumimoji="1" lang="en-US" altLang="ja-JP" sz="16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600">
                          <a:latin typeface="Meiryo UI" panose="020B0604030504040204" pitchFamily="50" charset="-128"/>
                          <a:ea typeface="Meiryo UI" panose="020B0604030504040204" pitchFamily="50" charset="-128"/>
                        </a:rPr>
                        <a:t>参加者</a:t>
                      </a:r>
                      <a:endParaRPr kumimoji="1" lang="en-US" altLang="ja-JP" sz="16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600">
                          <a:latin typeface="Meiryo UI" panose="020B0604030504040204" pitchFamily="50" charset="-128"/>
                          <a:ea typeface="Meiryo UI" panose="020B0604030504040204" pitchFamily="50" charset="-128"/>
                        </a:rPr>
                        <a:t>役割</a:t>
                      </a:r>
                      <a:endParaRPr kumimoji="1" lang="en-US" altLang="ja-JP" sz="16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600">
                          <a:latin typeface="Meiryo UI" panose="020B0604030504040204" pitchFamily="50" charset="-128"/>
                          <a:ea typeface="Meiryo UI" panose="020B0604030504040204" pitchFamily="50" charset="-128"/>
                        </a:rPr>
                        <a:t>担当者名</a:t>
                      </a:r>
                      <a:endParaRPr kumimoji="1" lang="en-US" altLang="ja-JP" sz="16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600">
                          <a:latin typeface="Meiryo UI" panose="020B0604030504040204" pitchFamily="50" charset="-128"/>
                          <a:ea typeface="Meiryo UI" panose="020B0604030504040204" pitchFamily="50" charset="-128"/>
                        </a:rPr>
                        <a:t>担当者連絡先</a:t>
                      </a:r>
                      <a:endParaRPr kumimoji="1" lang="en-US" altLang="ja-JP" sz="160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4245026563"/>
                  </a:ext>
                </a:extLst>
              </a:tr>
              <a:tr h="598411">
                <a:tc>
                  <a:txBody>
                    <a:bodyPr/>
                    <a:lstStyle/>
                    <a:p>
                      <a:pPr algn="ctr"/>
                      <a:r>
                        <a:rPr kumimoji="1" lang="ja-JP" altLang="en-US" sz="1600" b="1">
                          <a:solidFill>
                            <a:schemeClr val="tx1">
                              <a:lumMod val="75000"/>
                              <a:lumOff val="25000"/>
                            </a:schemeClr>
                          </a:solidFill>
                          <a:latin typeface="Meiryo UI" panose="020B0604030504040204" pitchFamily="50" charset="-128"/>
                          <a:ea typeface="Meiryo UI" panose="020B0604030504040204" pitchFamily="50" charset="-128"/>
                        </a:rPr>
                        <a:t>申請</a:t>
                      </a:r>
                      <a:endParaRPr kumimoji="1" lang="en-US" altLang="ja-JP" sz="1600" b="1">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1600" b="1">
                          <a:solidFill>
                            <a:schemeClr val="tx1">
                              <a:lumMod val="75000"/>
                              <a:lumOff val="25000"/>
                            </a:schemeClr>
                          </a:solidFill>
                          <a:latin typeface="Meiryo UI" panose="020B0604030504040204" pitchFamily="50" charset="-128"/>
                          <a:ea typeface="Meiryo UI" panose="020B0604030504040204" pitchFamily="50" charset="-128"/>
                        </a:rPr>
                        <a:t>代表者</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宿泊事業者</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株式会社○○</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民泊施設「○○」の営業</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○○部　○○</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電話：</a:t>
                      </a:r>
                      <a:endParaRPr kumimoji="1" lang="en-US" altLang="ja-JP" sz="1400">
                        <a:solidFill>
                          <a:srgbClr val="FF0000"/>
                        </a:solidFill>
                        <a:latin typeface="Meiryo UI" panose="020B0604030504040204" pitchFamily="50" charset="-128"/>
                        <a:ea typeface="Meiryo UI" panose="020B0604030504040204" pitchFamily="50" charset="-128"/>
                      </a:endParaRPr>
                    </a:p>
                    <a:p>
                      <a:r>
                        <a:rPr kumimoji="1" lang="ja-JP" altLang="en-US" sz="1400">
                          <a:solidFill>
                            <a:srgbClr val="FF0000"/>
                          </a:solidFill>
                          <a:latin typeface="Meiryo UI" panose="020B0604030504040204" pitchFamily="50" charset="-128"/>
                          <a:ea typeface="Meiryo UI" panose="020B0604030504040204" pitchFamily="50" charset="-128"/>
                        </a:rPr>
                        <a:t>メール：</a:t>
                      </a:r>
                      <a:endParaRPr kumimoji="1"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542305">
                <a:tc rowSpan="5">
                  <a:txBody>
                    <a:bodyPr/>
                    <a:lstStyle/>
                    <a:p>
                      <a:pPr algn="ctr"/>
                      <a:r>
                        <a:rPr kumimoji="1" lang="ja-JP" altLang="en-US" sz="1600" b="1">
                          <a:solidFill>
                            <a:schemeClr val="tx1">
                              <a:lumMod val="75000"/>
                              <a:lumOff val="25000"/>
                            </a:schemeClr>
                          </a:solidFill>
                          <a:latin typeface="Meiryo UI" panose="020B0604030504040204" pitchFamily="50" charset="-128"/>
                          <a:ea typeface="Meiryo UI" panose="020B0604030504040204" pitchFamily="50" charset="-128"/>
                        </a:rPr>
                        <a:t>連携</a:t>
                      </a:r>
                      <a:endParaRPr kumimoji="1" lang="en-US" altLang="ja-JP" sz="1600" b="1">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1600" b="1">
                          <a:solidFill>
                            <a:schemeClr val="tx1">
                              <a:lumMod val="75000"/>
                              <a:lumOff val="25000"/>
                            </a:schemeClr>
                          </a:solidFill>
                          <a:latin typeface="Meiryo UI" panose="020B0604030504040204" pitchFamily="50" charset="-128"/>
                          <a:ea typeface="Meiryo UI" panose="020B0604030504040204" pitchFamily="50" charset="-128"/>
                        </a:rPr>
                        <a:t>事業者</a:t>
                      </a:r>
                      <a:endParaRPr kumimoji="1" lang="en-US" altLang="ja-JP" sz="1600" b="1">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飲食事業者</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　○○</a:t>
                      </a:r>
                      <a:endParaRPr kumimoji="1" lang="en-US" altLang="ja-JP" sz="1400">
                        <a:solidFill>
                          <a:srgbClr val="FF0000"/>
                        </a:solidFill>
                        <a:latin typeface="Meiryo UI" panose="020B0604030504040204" pitchFamily="50" charset="-128"/>
                        <a:ea typeface="Meiryo UI" panose="020B0604030504040204" pitchFamily="50" charset="-128"/>
                      </a:endParaRPr>
                    </a:p>
                    <a:p>
                      <a:r>
                        <a:rPr kumimoji="1" lang="ja-JP" altLang="en-US" sz="1400">
                          <a:solidFill>
                            <a:srgbClr val="FF0000"/>
                          </a:solidFill>
                          <a:latin typeface="Meiryo UI" panose="020B0604030504040204" pitchFamily="50" charset="-128"/>
                          <a:ea typeface="Meiryo UI" panose="020B0604030504040204" pitchFamily="50" charset="-128"/>
                        </a:rPr>
                        <a:t>（個人事業主）</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地域の食材を使ったレストラン「○○」の営業</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rgbClr val="FF0000"/>
                          </a:solidFill>
                          <a:latin typeface="Meiryo UI" panose="020B0604030504040204" pitchFamily="50" charset="-128"/>
                          <a:ea typeface="Meiryo UI" panose="020B0604030504040204" pitchFamily="50" charset="-128"/>
                        </a:rPr>
                        <a:t>○○　○○</a:t>
                      </a:r>
                      <a:endParaRPr kumimoji="1"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電話：</a:t>
                      </a:r>
                      <a:endParaRPr kumimoji="1" lang="en-US" altLang="ja-JP" sz="1400">
                        <a:solidFill>
                          <a:srgbClr val="FF0000"/>
                        </a:solidFill>
                        <a:latin typeface="Meiryo UI" panose="020B0604030504040204" pitchFamily="50" charset="-128"/>
                        <a:ea typeface="Meiryo UI" panose="020B0604030504040204" pitchFamily="50" charset="-128"/>
                      </a:endParaRPr>
                    </a:p>
                    <a:p>
                      <a:r>
                        <a:rPr kumimoji="1" lang="ja-JP" altLang="en-US" sz="1400">
                          <a:solidFill>
                            <a:srgbClr val="FF0000"/>
                          </a:solidFill>
                          <a:latin typeface="Meiryo UI" panose="020B0604030504040204" pitchFamily="50" charset="-128"/>
                          <a:ea typeface="Meiryo UI" panose="020B0604030504040204" pitchFamily="50" charset="-128"/>
                        </a:rPr>
                        <a:t>メール：</a:t>
                      </a:r>
                      <a:endParaRPr kumimoji="1"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542305">
                <a:tc vMerge="1">
                  <a:txBody>
                    <a:bodyPr/>
                    <a:lstStyle/>
                    <a:p>
                      <a:endParaRPr kumimoji="1" lang="ja-JP" altLang="en-US">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飲食事業者</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p>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電話：</a:t>
                      </a:r>
                      <a:endParaRPr kumimoji="1" lang="en-US" altLang="ja-JP" sz="1400">
                        <a:solidFill>
                          <a:srgbClr val="FF0000"/>
                        </a:solidFill>
                        <a:latin typeface="Meiryo UI" panose="020B0604030504040204" pitchFamily="50" charset="-128"/>
                        <a:ea typeface="Meiryo UI" panose="020B0604030504040204" pitchFamily="50" charset="-128"/>
                      </a:endParaRPr>
                    </a:p>
                    <a:p>
                      <a:r>
                        <a:rPr kumimoji="1" lang="ja-JP" altLang="en-US" sz="1400">
                          <a:solidFill>
                            <a:srgbClr val="FF0000"/>
                          </a:solidFill>
                          <a:latin typeface="Meiryo UI" panose="020B0604030504040204" pitchFamily="50" charset="-128"/>
                          <a:ea typeface="Meiryo UI" panose="020B0604030504040204" pitchFamily="50" charset="-128"/>
                        </a:rPr>
                        <a:t>メール：</a:t>
                      </a:r>
                      <a:endParaRPr kumimoji="1"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542305">
                <a:tc vMerge="1">
                  <a:txBody>
                    <a:bodyPr/>
                    <a:lstStyle/>
                    <a:p>
                      <a:endParaRPr kumimoji="1" lang="ja-JP" altLang="en-US">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その他事業者</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srgbClr val="FF0000"/>
                          </a:solidFill>
                          <a:latin typeface="Meiryo UI" panose="020B0604030504040204" pitchFamily="50" charset="-128"/>
                          <a:ea typeface="Meiryo UI" panose="020B0604030504040204" pitchFamily="50" charset="-128"/>
                        </a:rPr>
                        <a:t>○○株式会社</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b="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電話：</a:t>
                      </a:r>
                      <a:endParaRPr kumimoji="1" lang="en-US" altLang="ja-JP" sz="1400">
                        <a:solidFill>
                          <a:srgbClr val="FF0000"/>
                        </a:solidFill>
                        <a:latin typeface="Meiryo UI" panose="020B0604030504040204" pitchFamily="50" charset="-128"/>
                        <a:ea typeface="Meiryo UI" panose="020B0604030504040204" pitchFamily="50" charset="-128"/>
                      </a:endParaRPr>
                    </a:p>
                    <a:p>
                      <a:r>
                        <a:rPr kumimoji="1" lang="ja-JP" altLang="en-US" sz="1400">
                          <a:solidFill>
                            <a:srgbClr val="FF0000"/>
                          </a:solidFill>
                          <a:latin typeface="Meiryo UI" panose="020B0604030504040204" pitchFamily="50" charset="-128"/>
                          <a:ea typeface="Meiryo UI" panose="020B0604030504040204" pitchFamily="50" charset="-128"/>
                        </a:rPr>
                        <a:t>メール：</a:t>
                      </a:r>
                      <a:endParaRPr kumimoji="1"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6630049"/>
                  </a:ext>
                </a:extLst>
              </a:tr>
              <a:tr h="542305">
                <a:tc vMerge="1">
                  <a:txBody>
                    <a:bodyPr/>
                    <a:lstStyle/>
                    <a:p>
                      <a:endParaRPr kumimoji="1" lang="ja-JP" altLang="en-US">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その他事業者</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400">
                          <a:solidFill>
                            <a:srgbClr val="FF0000"/>
                          </a:solidFill>
                          <a:latin typeface="Meiryo UI" panose="020B0604030504040204" pitchFamily="50" charset="-128"/>
                          <a:ea typeface="Meiryo UI" panose="020B0604030504040204" pitchFamily="50" charset="-128"/>
                        </a:rPr>
                        <a:t>電話：</a:t>
                      </a:r>
                      <a:endParaRPr kumimoji="1" lang="en-US" altLang="ja-JP" sz="1400">
                        <a:solidFill>
                          <a:srgbClr val="FF0000"/>
                        </a:solidFill>
                        <a:latin typeface="Meiryo UI" panose="020B0604030504040204" pitchFamily="50" charset="-128"/>
                        <a:ea typeface="Meiryo UI" panose="020B0604030504040204" pitchFamily="50" charset="-128"/>
                      </a:endParaRPr>
                    </a:p>
                    <a:p>
                      <a:r>
                        <a:rPr kumimoji="1" lang="ja-JP" altLang="en-US" sz="1400">
                          <a:solidFill>
                            <a:srgbClr val="FF0000"/>
                          </a:solidFill>
                          <a:latin typeface="Meiryo UI" panose="020B0604030504040204" pitchFamily="50" charset="-128"/>
                          <a:ea typeface="Meiryo UI" panose="020B0604030504040204" pitchFamily="50" charset="-128"/>
                        </a:rPr>
                        <a:t>メール：</a:t>
                      </a:r>
                      <a:endParaRPr kumimoji="1"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2782437"/>
                  </a:ext>
                </a:extLst>
              </a:tr>
              <a:tr h="542305">
                <a:tc vMerge="1">
                  <a:txBody>
                    <a:bodyPr/>
                    <a:lstStyle/>
                    <a:p>
                      <a:pPr algn="ctr"/>
                      <a:endParaRPr kumimoji="1" lang="en-US" altLang="ja-JP" sz="1600" b="1">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9207771"/>
                  </a:ext>
                </a:extLst>
              </a:tr>
            </a:tbl>
          </a:graphicData>
        </a:graphic>
      </p:graphicFrame>
      <p:sp>
        <p:nvSpPr>
          <p:cNvPr id="16" name="Rectangle 12">
            <a:extLst>
              <a:ext uri="{FF2B5EF4-FFF2-40B4-BE49-F238E27FC236}">
                <a16:creationId xmlns:a16="http://schemas.microsoft.com/office/drawing/2014/main" id="{32E2B3D7-9979-40E9-A4C8-81EA6EF6F599}"/>
              </a:ext>
            </a:extLst>
          </p:cNvPr>
          <p:cNvSpPr/>
          <p:nvPr/>
        </p:nvSpPr>
        <p:spPr>
          <a:xfrm>
            <a:off x="9349563" y="0"/>
            <a:ext cx="2842437"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）全体計</a:t>
            </a:r>
            <a:r>
              <a:rPr lang="ja-JP" altLang="en-US" b="1">
                <a:latin typeface="游ゴシック" panose="020B0400000000000000" pitchFamily="50" charset="-128"/>
                <a:ea typeface="游ゴシック" panose="020B0400000000000000" pitchFamily="50" charset="-128"/>
                <a:cs typeface="メイリオ"/>
              </a:rPr>
              <a:t>画</a:t>
            </a:r>
          </a:p>
        </p:txBody>
      </p:sp>
      <p:sp>
        <p:nvSpPr>
          <p:cNvPr id="19" name="正方形/長方形 18">
            <a:extLst>
              <a:ext uri="{FF2B5EF4-FFF2-40B4-BE49-F238E27FC236}">
                <a16:creationId xmlns:a16="http://schemas.microsoft.com/office/drawing/2014/main" id="{56EB6ED4-8BFE-4823-8A76-D79C100B7AF0}"/>
              </a:ext>
            </a:extLst>
          </p:cNvPr>
          <p:cNvSpPr/>
          <p:nvPr/>
        </p:nvSpPr>
        <p:spPr>
          <a:xfrm>
            <a:off x="97651" y="4759632"/>
            <a:ext cx="4888199"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＜体制理由及び想定されるシナジー効果＞</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0" name="Rectangle 11">
            <a:extLst>
              <a:ext uri="{FF2B5EF4-FFF2-40B4-BE49-F238E27FC236}">
                <a16:creationId xmlns:a16="http://schemas.microsoft.com/office/drawing/2014/main" id="{05F68A1C-1509-45BF-98EF-A2D7F5AC649A}"/>
              </a:ext>
            </a:extLst>
          </p:cNvPr>
          <p:cNvSpPr/>
          <p:nvPr/>
        </p:nvSpPr>
        <p:spPr>
          <a:xfrm>
            <a:off x="112112" y="5159978"/>
            <a:ext cx="11930352" cy="1364647"/>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22" name="正方形/長方形 21">
            <a:extLst>
              <a:ext uri="{FF2B5EF4-FFF2-40B4-BE49-F238E27FC236}">
                <a16:creationId xmlns:a16="http://schemas.microsoft.com/office/drawing/2014/main" id="{56EB6ED4-8BFE-4823-8A76-D79C100B7AF0}"/>
              </a:ext>
            </a:extLst>
          </p:cNvPr>
          <p:cNvSpPr/>
          <p:nvPr/>
        </p:nvSpPr>
        <p:spPr>
          <a:xfrm>
            <a:off x="247187" y="5159978"/>
            <a:ext cx="10822896" cy="104875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・継続的な事業推進に向けた組織体制の中で工夫されている点やそれぞれの事業者が組むことによる親和性やシナジー効果等を記載してください。</a:t>
            </a:r>
          </a:p>
        </p:txBody>
      </p:sp>
      <p:sp>
        <p:nvSpPr>
          <p:cNvPr id="15" name="正方形/長方形 14">
            <a:extLst>
              <a:ext uri="{FF2B5EF4-FFF2-40B4-BE49-F238E27FC236}">
                <a16:creationId xmlns:a16="http://schemas.microsoft.com/office/drawing/2014/main" id="{56EB6ED4-8BFE-4823-8A76-D79C100B7AF0}"/>
              </a:ext>
            </a:extLst>
          </p:cNvPr>
          <p:cNvSpPr/>
          <p:nvPr/>
        </p:nvSpPr>
        <p:spPr>
          <a:xfrm>
            <a:off x="112112" y="740676"/>
            <a:ext cx="4888199"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＜実施体制＞</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43832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913A3-1B96-55F6-E769-87C73F5A46D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AEF143C-C974-D877-16E7-C9797A5F0F3A}"/>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30</a:t>
            </a:fld>
            <a:endParaRPr lang="en-US" altLang="ja-JP">
              <a:solidFill>
                <a:srgbClr val="000000"/>
              </a:solidFill>
            </a:endParaRPr>
          </a:p>
        </p:txBody>
      </p:sp>
      <p:sp>
        <p:nvSpPr>
          <p:cNvPr id="24" name="Rectangle 12">
            <a:extLst>
              <a:ext uri="{FF2B5EF4-FFF2-40B4-BE49-F238E27FC236}">
                <a16:creationId xmlns:a16="http://schemas.microsoft.com/office/drawing/2014/main" id="{9C304067-6C9C-CC84-BEE1-F1851F6E80F5}"/>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-2</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a:t>
            </a:r>
          </a:p>
        </p:txBody>
      </p:sp>
      <p:graphicFrame>
        <p:nvGraphicFramePr>
          <p:cNvPr id="25" name="表 24">
            <a:extLst>
              <a:ext uri="{FF2B5EF4-FFF2-40B4-BE49-F238E27FC236}">
                <a16:creationId xmlns:a16="http://schemas.microsoft.com/office/drawing/2014/main" id="{964752DE-9E2B-923E-7F48-5BE6B84CEA7F}"/>
              </a:ext>
            </a:extLst>
          </p:cNvPr>
          <p:cNvGraphicFramePr>
            <a:graphicFrameLocks noGrp="1"/>
          </p:cNvGraphicFramePr>
          <p:nvPr>
            <p:extLst>
              <p:ext uri="{D42A27DB-BD31-4B8C-83A1-F6EECF244321}">
                <p14:modId xmlns:p14="http://schemas.microsoft.com/office/powerpoint/2010/main" val="357022257"/>
              </p:ext>
            </p:extLst>
          </p:nvPr>
        </p:nvGraphicFramePr>
        <p:xfrm>
          <a:off x="176574" y="880601"/>
          <a:ext cx="6656305" cy="1830387"/>
        </p:xfrm>
        <a:graphic>
          <a:graphicData uri="http://schemas.openxmlformats.org/drawingml/2006/table">
            <a:tbl>
              <a:tblPr firstRow="1" bandRow="1">
                <a:tableStyleId>{073A0DAA-6AF3-43AB-8588-CEC1D06C72B9}</a:tableStyleId>
              </a:tblPr>
              <a:tblGrid>
                <a:gridCol w="2209875">
                  <a:extLst>
                    <a:ext uri="{9D8B030D-6E8A-4147-A177-3AD203B41FA5}">
                      <a16:colId xmlns:a16="http://schemas.microsoft.com/office/drawing/2014/main" val="1554784241"/>
                    </a:ext>
                  </a:extLst>
                </a:gridCol>
                <a:gridCol w="897525">
                  <a:extLst>
                    <a:ext uri="{9D8B030D-6E8A-4147-A177-3AD203B41FA5}">
                      <a16:colId xmlns:a16="http://schemas.microsoft.com/office/drawing/2014/main" val="1009877257"/>
                    </a:ext>
                  </a:extLst>
                </a:gridCol>
                <a:gridCol w="3548905">
                  <a:extLst>
                    <a:ext uri="{9D8B030D-6E8A-4147-A177-3AD203B41FA5}">
                      <a16:colId xmlns:a16="http://schemas.microsoft.com/office/drawing/2014/main" val="174965245"/>
                    </a:ext>
                  </a:extLst>
                </a:gridCol>
              </a:tblGrid>
              <a:tr h="610129">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補助事業名（</a:t>
                      </a:r>
                      <a:r>
                        <a:rPr kumimoji="1" lang="en-US" altLang="ja-JP" sz="1600" b="1">
                          <a:solidFill>
                            <a:schemeClr val="bg1"/>
                          </a:solidFill>
                          <a:latin typeface="Meiryo UI" panose="020B0604030504040204" pitchFamily="50" charset="-128"/>
                          <a:ea typeface="Meiryo UI" panose="020B0604030504040204" pitchFamily="50" charset="-128"/>
                        </a:rPr>
                        <a:t>No.)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en-US" altLang="ja-JP" sz="1400" b="0" u="none">
                          <a:solidFill>
                            <a:schemeClr val="tx1">
                              <a:lumMod val="75000"/>
                              <a:lumOff val="25000"/>
                            </a:schemeClr>
                          </a:solidFill>
                          <a:latin typeface="Meiryo UI" panose="020B0604030504040204" pitchFamily="50" charset="-128"/>
                          <a:ea typeface="Meiryo UI" panose="020B0604030504040204" pitchFamily="50" charset="-128"/>
                        </a:rPr>
                        <a:t>No.</a:t>
                      </a:r>
                      <a:endParaRPr lang="ja-JP" altLang="en-US" sz="1400" b="0" u="none">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lang="ja-JP" altLang="en-US" sz="1400" b="0" u="sng">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2585901"/>
                  </a:ext>
                </a:extLst>
              </a:tr>
              <a:tr h="610129">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補助申請者</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54480952"/>
                  </a:ext>
                </a:extLst>
              </a:tr>
              <a:tr h="610129">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補助事業実施期間</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令和　　年　　月　　日～令和　　年　　月　　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3516310597"/>
                  </a:ext>
                </a:extLst>
              </a:tr>
            </a:tbl>
          </a:graphicData>
        </a:graphic>
      </p:graphicFrame>
      <p:graphicFrame>
        <p:nvGraphicFramePr>
          <p:cNvPr id="27" name="表 26">
            <a:extLst>
              <a:ext uri="{FF2B5EF4-FFF2-40B4-BE49-F238E27FC236}">
                <a16:creationId xmlns:a16="http://schemas.microsoft.com/office/drawing/2014/main" id="{D9F34354-86CE-BCE6-AD41-13C2D5DB88C0}"/>
              </a:ext>
            </a:extLst>
          </p:cNvPr>
          <p:cNvGraphicFramePr>
            <a:graphicFrameLocks noGrp="1"/>
          </p:cNvGraphicFramePr>
          <p:nvPr/>
        </p:nvGraphicFramePr>
        <p:xfrm>
          <a:off x="7013749" y="880601"/>
          <a:ext cx="4959172" cy="1828800"/>
        </p:xfrm>
        <a:graphic>
          <a:graphicData uri="http://schemas.openxmlformats.org/drawingml/2006/table">
            <a:tbl>
              <a:tblPr firstRow="1" bandRow="1">
                <a:tableStyleId>{073A0DAA-6AF3-43AB-8588-CEC1D06C72B9}</a:tableStyleId>
              </a:tblPr>
              <a:tblGrid>
                <a:gridCol w="964642">
                  <a:extLst>
                    <a:ext uri="{9D8B030D-6E8A-4147-A177-3AD203B41FA5}">
                      <a16:colId xmlns:a16="http://schemas.microsoft.com/office/drawing/2014/main" val="1009877257"/>
                    </a:ext>
                  </a:extLst>
                </a:gridCol>
                <a:gridCol w="2552282">
                  <a:extLst>
                    <a:ext uri="{9D8B030D-6E8A-4147-A177-3AD203B41FA5}">
                      <a16:colId xmlns:a16="http://schemas.microsoft.com/office/drawing/2014/main" val="2152198639"/>
                    </a:ext>
                  </a:extLst>
                </a:gridCol>
                <a:gridCol w="1442248">
                  <a:extLst>
                    <a:ext uri="{9D8B030D-6E8A-4147-A177-3AD203B41FA5}">
                      <a16:colId xmlns:a16="http://schemas.microsoft.com/office/drawing/2014/main" val="2117194337"/>
                    </a:ext>
                  </a:extLst>
                </a:gridCol>
              </a:tblGrid>
              <a:tr h="272762">
                <a:tc gridSpan="2">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費用総額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hMerge="1">
                  <a:txBody>
                    <a:bodyPr/>
                    <a:lstStyle/>
                    <a:p>
                      <a:endParaRPr kumimoji="1" lang="ja-JP" altLang="en-US" sz="1400" b="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6266390"/>
                  </a:ext>
                </a:extLst>
              </a:tr>
              <a:tr h="272762">
                <a:tc rowSpan="3">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自主財源</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自己資金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金融機関借入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その他（　　　　　　　　　　　　　）</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272762">
                <a:tc rowSpan="2">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県補助金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補助対象経費</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補助申請額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2374186379"/>
                  </a:ext>
                </a:extLst>
              </a:tr>
              <a:tr h="272762">
                <a:tc vMerge="1">
                  <a:txBody>
                    <a:bodyPr/>
                    <a:lstStyle/>
                    <a:p>
                      <a:pPr algn="ctr"/>
                      <a:endParaRPr lang="ja-JP" altLang="en-US" sz="14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5876619"/>
                  </a:ext>
                </a:extLst>
              </a:tr>
            </a:tbl>
          </a:graphicData>
        </a:graphic>
      </p:graphicFrame>
      <p:sp>
        <p:nvSpPr>
          <p:cNvPr id="13" name="タイトル 1">
            <a:extLst>
              <a:ext uri="{FF2B5EF4-FFF2-40B4-BE49-F238E27FC236}">
                <a16:creationId xmlns:a16="http://schemas.microsoft.com/office/drawing/2014/main" id="{5362897E-275F-E900-3AA2-1ACC7EEEC85B}"/>
              </a:ext>
            </a:extLst>
          </p:cNvPr>
          <p:cNvSpPr txBox="1">
            <a:spLocks/>
          </p:cNvSpPr>
          <p:nvPr/>
        </p:nvSpPr>
        <p:spPr>
          <a:xfrm>
            <a:off x="6924"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a:t>
            </a:r>
            <a:r>
              <a:rPr lang="ja-JP" altLang="en-US"/>
              <a:t>②システム等導入費</a:t>
            </a:r>
            <a:r>
              <a:rPr lang="en-US" altLang="ja-JP"/>
              <a:t>】</a:t>
            </a:r>
            <a:r>
              <a:rPr lang="ja-JP" altLang="en-US"/>
              <a:t>補助事業詳細</a:t>
            </a:r>
            <a:endParaRPr lang="en-US" altLang="ja-JP"/>
          </a:p>
        </p:txBody>
      </p:sp>
      <p:sp>
        <p:nvSpPr>
          <p:cNvPr id="6" name="Rectangle 11">
            <a:extLst>
              <a:ext uri="{FF2B5EF4-FFF2-40B4-BE49-F238E27FC236}">
                <a16:creationId xmlns:a16="http://schemas.microsoft.com/office/drawing/2014/main" id="{F115B541-B1F2-B3F8-44D2-C727B458E8E4}"/>
              </a:ext>
            </a:extLst>
          </p:cNvPr>
          <p:cNvSpPr/>
          <p:nvPr/>
        </p:nvSpPr>
        <p:spPr>
          <a:xfrm>
            <a:off x="176575" y="3069771"/>
            <a:ext cx="6656304" cy="3454855"/>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7" name="正方形/長方形 6">
            <a:extLst>
              <a:ext uri="{FF2B5EF4-FFF2-40B4-BE49-F238E27FC236}">
                <a16:creationId xmlns:a16="http://schemas.microsoft.com/office/drawing/2014/main" id="{FC907A25-C907-85F6-6FDC-83AE85869C50}"/>
              </a:ext>
            </a:extLst>
          </p:cNvPr>
          <p:cNvSpPr/>
          <p:nvPr/>
        </p:nvSpPr>
        <p:spPr>
          <a:xfrm>
            <a:off x="176574" y="2716924"/>
            <a:ext cx="2782157"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＜事業内容＞</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9" name="Rectangle 11">
            <a:extLst>
              <a:ext uri="{FF2B5EF4-FFF2-40B4-BE49-F238E27FC236}">
                <a16:creationId xmlns:a16="http://schemas.microsoft.com/office/drawing/2014/main" id="{F6809695-C922-2171-EF22-44F40E396085}"/>
              </a:ext>
            </a:extLst>
          </p:cNvPr>
          <p:cNvSpPr/>
          <p:nvPr/>
        </p:nvSpPr>
        <p:spPr>
          <a:xfrm>
            <a:off x="7013747" y="3069771"/>
            <a:ext cx="4959173" cy="343967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1" name="正方形/長方形 10">
            <a:extLst>
              <a:ext uri="{FF2B5EF4-FFF2-40B4-BE49-F238E27FC236}">
                <a16:creationId xmlns:a16="http://schemas.microsoft.com/office/drawing/2014/main" id="{117A1725-3C0D-660D-0552-4A972F937006}"/>
              </a:ext>
            </a:extLst>
          </p:cNvPr>
          <p:cNvSpPr/>
          <p:nvPr/>
        </p:nvSpPr>
        <p:spPr>
          <a:xfrm>
            <a:off x="7013747" y="2704156"/>
            <a:ext cx="4005706"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＜地域まるごとホテルの実施に必要な理由＞</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478DB868-9066-A979-7993-AB682FDA9AE4}"/>
              </a:ext>
            </a:extLst>
          </p:cNvPr>
          <p:cNvSpPr/>
          <p:nvPr/>
        </p:nvSpPr>
        <p:spPr>
          <a:xfrm>
            <a:off x="293957" y="3063835"/>
            <a:ext cx="5942455" cy="213518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導入するシステムの内容を必要に応じて図や写真も交えながら記載してください。</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en-US" altLang="ja-JP" sz="1400">
                <a:solidFill>
                  <a:srgbClr val="FF0000"/>
                </a:solidFill>
                <a:latin typeface="Meiryo UI" panose="020B0604030504040204" pitchFamily="50" charset="-128"/>
                <a:ea typeface="Meiryo UI" panose="020B0604030504040204" pitchFamily="50" charset="-128"/>
              </a:rPr>
              <a:t>※</a:t>
            </a:r>
            <a:r>
              <a:rPr lang="ja-JP" altLang="en-US" sz="1400">
                <a:solidFill>
                  <a:srgbClr val="FF0000"/>
                </a:solidFill>
                <a:latin typeface="Meiryo UI" panose="020B0604030504040204" pitchFamily="50" charset="-128"/>
                <a:ea typeface="Meiryo UI" panose="020B0604030504040204" pitchFamily="50" charset="-128"/>
              </a:rPr>
              <a:t>導入するシステムの内容や仕様が分かる場合には、具体的に記載すること。</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1098FBA5-35F3-419C-4A42-7079A30FA208}"/>
              </a:ext>
            </a:extLst>
          </p:cNvPr>
          <p:cNvSpPr/>
          <p:nvPr/>
        </p:nvSpPr>
        <p:spPr>
          <a:xfrm>
            <a:off x="7140053" y="3123855"/>
            <a:ext cx="4757990" cy="213518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・地域まるごとホテルの実施に必要なオペレーションの導入・改善（生産性の向上）に資することを明記</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・（様式１）全体計画のパッケージプラン概要＜パッケージに含まれるサービス一覧＞に記載のサービスに関連する補助事業である場合は、そのサービス名が分かるように記載してください。</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53686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31</a:t>
            </a:fld>
            <a:endParaRPr lang="en-US" altLang="ja-JP">
              <a:solidFill>
                <a:srgbClr val="000000"/>
              </a:solidFill>
            </a:endParaRPr>
          </a:p>
        </p:txBody>
      </p:sp>
      <p:sp>
        <p:nvSpPr>
          <p:cNvPr id="5" name="テキスト ボックス 4"/>
          <p:cNvSpPr txBox="1"/>
          <p:nvPr/>
        </p:nvSpPr>
        <p:spPr bwMode="gray">
          <a:xfrm>
            <a:off x="-6350" y="2614850"/>
            <a:ext cx="12192000" cy="1723549"/>
          </a:xfrm>
          <a:prstGeom prst="rect">
            <a:avLst/>
          </a:prstGeom>
          <a:noFill/>
        </p:spPr>
        <p:txBody>
          <a:bodyPr wrap="square" rtlCol="0" anchor="ctr">
            <a:spAutoFit/>
          </a:bodyPr>
          <a:lstStyle/>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③プロモーション・運営支援事業</a:t>
            </a:r>
            <a:endParaRPr lang="en-US" altLang="ja-JP" sz="4800" b="1">
              <a:solidFill>
                <a:srgbClr val="1D6FA9"/>
              </a:solidFill>
              <a:latin typeface="Meiryo UI" panose="020B0604030504040204" pitchFamily="50" charset="-128"/>
              <a:ea typeface="Meiryo UI" panose="020B0604030504040204" pitchFamily="50" charset="-128"/>
            </a:endParaRPr>
          </a:p>
          <a:p>
            <a:pPr algn="ctr">
              <a:spcAft>
                <a:spcPts val="1200"/>
              </a:spcAft>
            </a:pPr>
            <a:r>
              <a:rPr lang="ja-JP" altLang="en-US" sz="4800" b="1">
                <a:solidFill>
                  <a:srgbClr val="1D6FA9"/>
                </a:solidFill>
                <a:latin typeface="Meiryo UI" panose="020B0604030504040204" pitchFamily="50" charset="-128"/>
                <a:ea typeface="Meiryo UI" panose="020B0604030504040204" pitchFamily="50" charset="-128"/>
              </a:rPr>
              <a:t>（ソフト）</a:t>
            </a:r>
          </a:p>
        </p:txBody>
      </p:sp>
    </p:spTree>
    <p:extLst>
      <p:ext uri="{BB962C8B-B14F-4D97-AF65-F5344CB8AC3E}">
        <p14:creationId xmlns:p14="http://schemas.microsoft.com/office/powerpoint/2010/main" val="667517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C911A-678D-534E-D150-E35CB7B6C67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29F818-7A85-9315-1924-64517ADBEF32}"/>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32</a:t>
            </a:fld>
            <a:endParaRPr lang="en-US" altLang="ja-JP">
              <a:solidFill>
                <a:srgbClr val="000000"/>
              </a:solidFill>
            </a:endParaRPr>
          </a:p>
        </p:txBody>
      </p:sp>
      <p:sp>
        <p:nvSpPr>
          <p:cNvPr id="10" name="Rectangle 11">
            <a:extLst>
              <a:ext uri="{FF2B5EF4-FFF2-40B4-BE49-F238E27FC236}">
                <a16:creationId xmlns:a16="http://schemas.microsoft.com/office/drawing/2014/main" id="{52CBD526-6669-1B30-51B6-51572741FCF7}"/>
              </a:ext>
            </a:extLst>
          </p:cNvPr>
          <p:cNvSpPr/>
          <p:nvPr/>
        </p:nvSpPr>
        <p:spPr>
          <a:xfrm>
            <a:off x="176575" y="3069771"/>
            <a:ext cx="6656304" cy="3454855"/>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4" name="正方形/長方形 13">
            <a:extLst>
              <a:ext uri="{FF2B5EF4-FFF2-40B4-BE49-F238E27FC236}">
                <a16:creationId xmlns:a16="http://schemas.microsoft.com/office/drawing/2014/main" id="{73A0696D-188B-27A6-176C-074ECB928A55}"/>
              </a:ext>
            </a:extLst>
          </p:cNvPr>
          <p:cNvSpPr/>
          <p:nvPr/>
        </p:nvSpPr>
        <p:spPr>
          <a:xfrm>
            <a:off x="176574" y="2716924"/>
            <a:ext cx="2782157"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＜事業内容＞</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24" name="Rectangle 12">
            <a:extLst>
              <a:ext uri="{FF2B5EF4-FFF2-40B4-BE49-F238E27FC236}">
                <a16:creationId xmlns:a16="http://schemas.microsoft.com/office/drawing/2014/main" id="{1948E10E-D0F2-F1BB-4D2B-AB792A572C35}"/>
              </a:ext>
            </a:extLst>
          </p:cNvPr>
          <p:cNvSpPr/>
          <p:nvPr/>
        </p:nvSpPr>
        <p:spPr>
          <a:xfrm>
            <a:off x="7567301" y="86861"/>
            <a:ext cx="4624699" cy="606738"/>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（様式３</a:t>
            </a:r>
            <a:r>
              <a:rPr lang="en-US" altLang="ja-JP" b="1">
                <a:solidFill>
                  <a:srgbClr val="000000"/>
                </a:solidFill>
                <a:latin typeface="游ゴシック" panose="020B0400000000000000" pitchFamily="50" charset="-128"/>
                <a:ea typeface="游ゴシック" panose="020B0400000000000000" pitchFamily="50" charset="-128"/>
                <a:cs typeface="メイリオ"/>
              </a:rPr>
              <a:t>-2</a:t>
            </a:r>
            <a:r>
              <a:rPr lang="ja-JP" altLang="en-US" b="1">
                <a:solidFill>
                  <a:srgbClr val="000000"/>
                </a:solidFill>
                <a:latin typeface="游ゴシック" panose="020B0400000000000000" pitchFamily="50" charset="-128"/>
                <a:ea typeface="游ゴシック" panose="020B0400000000000000" pitchFamily="50" charset="-128"/>
                <a:cs typeface="メイリオ"/>
              </a:rPr>
              <a:t>）補助事業計画</a:t>
            </a:r>
          </a:p>
        </p:txBody>
      </p:sp>
      <p:graphicFrame>
        <p:nvGraphicFramePr>
          <p:cNvPr id="25" name="表 24">
            <a:extLst>
              <a:ext uri="{FF2B5EF4-FFF2-40B4-BE49-F238E27FC236}">
                <a16:creationId xmlns:a16="http://schemas.microsoft.com/office/drawing/2014/main" id="{BD617431-226E-9D7C-3A60-0245BB7709E2}"/>
              </a:ext>
            </a:extLst>
          </p:cNvPr>
          <p:cNvGraphicFramePr>
            <a:graphicFrameLocks noGrp="1"/>
          </p:cNvGraphicFramePr>
          <p:nvPr>
            <p:extLst>
              <p:ext uri="{D42A27DB-BD31-4B8C-83A1-F6EECF244321}">
                <p14:modId xmlns:p14="http://schemas.microsoft.com/office/powerpoint/2010/main" val="2055249139"/>
              </p:ext>
            </p:extLst>
          </p:nvPr>
        </p:nvGraphicFramePr>
        <p:xfrm>
          <a:off x="176574" y="880599"/>
          <a:ext cx="6656305" cy="1823556"/>
        </p:xfrm>
        <a:graphic>
          <a:graphicData uri="http://schemas.openxmlformats.org/drawingml/2006/table">
            <a:tbl>
              <a:tblPr firstRow="1" bandRow="1">
                <a:tableStyleId>{073A0DAA-6AF3-43AB-8588-CEC1D06C72B9}</a:tableStyleId>
              </a:tblPr>
              <a:tblGrid>
                <a:gridCol w="2209875">
                  <a:extLst>
                    <a:ext uri="{9D8B030D-6E8A-4147-A177-3AD203B41FA5}">
                      <a16:colId xmlns:a16="http://schemas.microsoft.com/office/drawing/2014/main" val="1554784241"/>
                    </a:ext>
                  </a:extLst>
                </a:gridCol>
                <a:gridCol w="868028">
                  <a:extLst>
                    <a:ext uri="{9D8B030D-6E8A-4147-A177-3AD203B41FA5}">
                      <a16:colId xmlns:a16="http://schemas.microsoft.com/office/drawing/2014/main" val="1009877257"/>
                    </a:ext>
                  </a:extLst>
                </a:gridCol>
                <a:gridCol w="3578402">
                  <a:extLst>
                    <a:ext uri="{9D8B030D-6E8A-4147-A177-3AD203B41FA5}">
                      <a16:colId xmlns:a16="http://schemas.microsoft.com/office/drawing/2014/main" val="174965245"/>
                    </a:ext>
                  </a:extLst>
                </a:gridCol>
              </a:tblGrid>
              <a:tr h="60785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補助事業名（</a:t>
                      </a:r>
                      <a:r>
                        <a:rPr kumimoji="1" lang="en-US" altLang="ja-JP" sz="1600" b="1">
                          <a:solidFill>
                            <a:schemeClr val="bg1"/>
                          </a:solidFill>
                          <a:latin typeface="Meiryo UI" panose="020B0604030504040204" pitchFamily="50" charset="-128"/>
                          <a:ea typeface="Meiryo UI" panose="020B0604030504040204" pitchFamily="50" charset="-128"/>
                        </a:rPr>
                        <a:t>No.)</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en-US" altLang="ja-JP" sz="1400" b="0" u="none">
                          <a:solidFill>
                            <a:schemeClr val="tx1">
                              <a:lumMod val="75000"/>
                              <a:lumOff val="25000"/>
                            </a:schemeClr>
                          </a:solidFill>
                          <a:latin typeface="Meiryo UI" panose="020B0604030504040204" pitchFamily="50" charset="-128"/>
                          <a:ea typeface="Meiryo UI" panose="020B0604030504040204" pitchFamily="50" charset="-128"/>
                        </a:rPr>
                        <a:t>No.</a:t>
                      </a:r>
                      <a:endParaRPr lang="ja-JP" altLang="en-US" sz="1400" b="0" u="none">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endParaRPr lang="en-US" altLang="ja-JP" sz="1400" b="0" u="sng">
                        <a:solidFill>
                          <a:schemeClr val="tx1">
                            <a:lumMod val="75000"/>
                            <a:lumOff val="25000"/>
                          </a:schemeClr>
                        </a:solidFill>
                        <a:latin typeface="Meiryo UI" panose="020B0604030504040204" pitchFamily="50" charset="-128"/>
                        <a:ea typeface="Meiryo UI" panose="020B0604030504040204" pitchFamily="50" charset="-128"/>
                      </a:endParaRPr>
                    </a:p>
                    <a:p>
                      <a:endParaRPr lang="ja-JP" altLang="en-US" sz="1400" b="0" u="sng">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2585901"/>
                  </a:ext>
                </a:extLst>
              </a:tr>
              <a:tr h="60785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補助申請者</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854480952"/>
                  </a:ext>
                </a:extLst>
              </a:tr>
              <a:tr h="607852">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補助事業実施期間</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gridSpan="2">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令和　　年　　月　　日　～　令和　　年　　月　　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3516310597"/>
                  </a:ext>
                </a:extLst>
              </a:tr>
            </a:tbl>
          </a:graphicData>
        </a:graphic>
      </p:graphicFrame>
      <p:graphicFrame>
        <p:nvGraphicFramePr>
          <p:cNvPr id="27" name="表 26">
            <a:extLst>
              <a:ext uri="{FF2B5EF4-FFF2-40B4-BE49-F238E27FC236}">
                <a16:creationId xmlns:a16="http://schemas.microsoft.com/office/drawing/2014/main" id="{5906AF33-278F-DE11-98F8-F9F5C383E837}"/>
              </a:ext>
            </a:extLst>
          </p:cNvPr>
          <p:cNvGraphicFramePr>
            <a:graphicFrameLocks noGrp="1"/>
          </p:cNvGraphicFramePr>
          <p:nvPr/>
        </p:nvGraphicFramePr>
        <p:xfrm>
          <a:off x="7013749" y="880601"/>
          <a:ext cx="4959172" cy="1828800"/>
        </p:xfrm>
        <a:graphic>
          <a:graphicData uri="http://schemas.openxmlformats.org/drawingml/2006/table">
            <a:tbl>
              <a:tblPr firstRow="1" bandRow="1">
                <a:tableStyleId>{073A0DAA-6AF3-43AB-8588-CEC1D06C72B9}</a:tableStyleId>
              </a:tblPr>
              <a:tblGrid>
                <a:gridCol w="964642">
                  <a:extLst>
                    <a:ext uri="{9D8B030D-6E8A-4147-A177-3AD203B41FA5}">
                      <a16:colId xmlns:a16="http://schemas.microsoft.com/office/drawing/2014/main" val="1009877257"/>
                    </a:ext>
                  </a:extLst>
                </a:gridCol>
                <a:gridCol w="2552282">
                  <a:extLst>
                    <a:ext uri="{9D8B030D-6E8A-4147-A177-3AD203B41FA5}">
                      <a16:colId xmlns:a16="http://schemas.microsoft.com/office/drawing/2014/main" val="2152198639"/>
                    </a:ext>
                  </a:extLst>
                </a:gridCol>
                <a:gridCol w="1442248">
                  <a:extLst>
                    <a:ext uri="{9D8B030D-6E8A-4147-A177-3AD203B41FA5}">
                      <a16:colId xmlns:a16="http://schemas.microsoft.com/office/drawing/2014/main" val="2117194337"/>
                    </a:ext>
                  </a:extLst>
                </a:gridCol>
              </a:tblGrid>
              <a:tr h="272762">
                <a:tc gridSpan="2">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費用総額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hMerge="1">
                  <a:txBody>
                    <a:bodyPr/>
                    <a:lstStyle/>
                    <a:p>
                      <a:endParaRPr kumimoji="1" lang="ja-JP" altLang="en-US" sz="1400" b="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6266390"/>
                  </a:ext>
                </a:extLst>
              </a:tr>
              <a:tr h="272762">
                <a:tc rowSpan="3">
                  <a:txBody>
                    <a:bodyPr/>
                    <a:lstStyle/>
                    <a:p>
                      <a:pPr algn="ctr"/>
                      <a:r>
                        <a:rPr kumimoji="1" lang="ja-JP" altLang="en-US" sz="1400" b="1">
                          <a:solidFill>
                            <a:schemeClr val="bg1"/>
                          </a:solidFill>
                          <a:latin typeface="Meiryo UI" panose="020B0604030504040204" pitchFamily="50" charset="-128"/>
                          <a:ea typeface="Meiryo UI" panose="020B0604030504040204" pitchFamily="50" charset="-128"/>
                        </a:rPr>
                        <a:t>自主財源</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自己資金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金融機関借入</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272762">
                <a:tc vMerge="1">
                  <a:txBody>
                    <a:bodyPr/>
                    <a:lstStyle/>
                    <a:p>
                      <a:endParaRPr lang="ja-JP" altLang="en-US"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その他（　　　　　　　　　　　　　）</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272762">
                <a:tc rowSpan="2">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県補助金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補助対象経費</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lang="ja-JP" altLang="en-US" sz="1400" b="1">
                          <a:solidFill>
                            <a:schemeClr val="bg1"/>
                          </a:solidFill>
                          <a:latin typeface="Meiryo UI" panose="020B0604030504040204" pitchFamily="50" charset="-128"/>
                          <a:ea typeface="Meiryo UI" panose="020B0604030504040204" pitchFamily="50" charset="-128"/>
                        </a:rPr>
                        <a:t>補助申請額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2374186379"/>
                  </a:ext>
                </a:extLst>
              </a:tr>
              <a:tr h="272762">
                <a:tc vMerge="1">
                  <a:txBody>
                    <a:bodyPr/>
                    <a:lstStyle/>
                    <a:p>
                      <a:pPr algn="ctr"/>
                      <a:endParaRPr lang="ja-JP" altLang="en-US" sz="14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5876619"/>
                  </a:ext>
                </a:extLst>
              </a:tr>
            </a:tbl>
          </a:graphicData>
        </a:graphic>
      </p:graphicFrame>
      <p:sp>
        <p:nvSpPr>
          <p:cNvPr id="15" name="タイトル 1">
            <a:extLst>
              <a:ext uri="{FF2B5EF4-FFF2-40B4-BE49-F238E27FC236}">
                <a16:creationId xmlns:a16="http://schemas.microsoft.com/office/drawing/2014/main" id="{2A583DF1-6087-1D39-36C9-E48F5C3CC34C}"/>
              </a:ext>
            </a:extLst>
          </p:cNvPr>
          <p:cNvSpPr txBox="1">
            <a:spLocks/>
          </p:cNvSpPr>
          <p:nvPr/>
        </p:nvSpPr>
        <p:spPr>
          <a:xfrm>
            <a:off x="6924" y="0"/>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en-US" altLang="ja-JP"/>
              <a:t>【</a:t>
            </a:r>
            <a:r>
              <a:rPr lang="ja-JP" altLang="en-US"/>
              <a:t> ③ソフト事業</a:t>
            </a:r>
            <a:r>
              <a:rPr lang="en-US" altLang="ja-JP"/>
              <a:t>】</a:t>
            </a:r>
            <a:r>
              <a:rPr lang="ja-JP" altLang="en-US"/>
              <a:t>補助事業詳細</a:t>
            </a:r>
            <a:endParaRPr lang="en-US" altLang="ja-JP"/>
          </a:p>
        </p:txBody>
      </p:sp>
      <p:sp>
        <p:nvSpPr>
          <p:cNvPr id="16" name="正方形/長方形 15">
            <a:extLst>
              <a:ext uri="{FF2B5EF4-FFF2-40B4-BE49-F238E27FC236}">
                <a16:creationId xmlns:a16="http://schemas.microsoft.com/office/drawing/2014/main" id="{61426943-7A77-6FC4-DB1C-B74AFE169370}"/>
              </a:ext>
            </a:extLst>
          </p:cNvPr>
          <p:cNvSpPr/>
          <p:nvPr/>
        </p:nvSpPr>
        <p:spPr>
          <a:xfrm>
            <a:off x="293957" y="3237723"/>
            <a:ext cx="5942455" cy="213518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・具体的な実施内容を必要に応じて図や写真も交えながら記載してください。</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4" name="Rectangle 11">
            <a:extLst>
              <a:ext uri="{FF2B5EF4-FFF2-40B4-BE49-F238E27FC236}">
                <a16:creationId xmlns:a16="http://schemas.microsoft.com/office/drawing/2014/main" id="{66F5A1A8-4D7C-C2F4-8432-C891EBDFC7C6}"/>
              </a:ext>
            </a:extLst>
          </p:cNvPr>
          <p:cNvSpPr/>
          <p:nvPr/>
        </p:nvSpPr>
        <p:spPr>
          <a:xfrm>
            <a:off x="7013747" y="3069771"/>
            <a:ext cx="4959173" cy="343967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5" name="正方形/長方形 4">
            <a:extLst>
              <a:ext uri="{FF2B5EF4-FFF2-40B4-BE49-F238E27FC236}">
                <a16:creationId xmlns:a16="http://schemas.microsoft.com/office/drawing/2014/main" id="{A1BC5A8F-EC81-45E0-1251-E55F175E6343}"/>
              </a:ext>
            </a:extLst>
          </p:cNvPr>
          <p:cNvSpPr/>
          <p:nvPr/>
        </p:nvSpPr>
        <p:spPr>
          <a:xfrm>
            <a:off x="7013747" y="2704156"/>
            <a:ext cx="4005706" cy="51486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＜地域まるごとホテルの実施に必要な理由＞</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5935CBC8-4571-574B-6067-00F0FC53E9A5}"/>
              </a:ext>
            </a:extLst>
          </p:cNvPr>
          <p:cNvSpPr/>
          <p:nvPr/>
        </p:nvSpPr>
        <p:spPr>
          <a:xfrm>
            <a:off x="7111454" y="3032550"/>
            <a:ext cx="4786589" cy="33938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400" b="1" dirty="0">
                <a:solidFill>
                  <a:srgbClr val="FF0000"/>
                </a:solidFill>
                <a:latin typeface="Meiryo UI" panose="020B0604030504040204" pitchFamily="50" charset="-128"/>
                <a:ea typeface="Meiryo UI" panose="020B0604030504040204" pitchFamily="50" charset="-128"/>
              </a:rPr>
              <a:t>記載内容</a:t>
            </a:r>
            <a:endParaRPr lang="en-US" altLang="ja-JP" sz="1400" b="1"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・地域まるごとホテルの実施に必要な補助事業である理由</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プロモーションの場合：まるごとホテル事業をエリアとして取組むために、まるごとホテル事業としての認知度向上、宿泊客及び観光客の呼び込みに必要なプロモーションであること</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運営支援の場合：エリア内での事業者連携や開業に向けて必要な運営支援であること</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が分かるように記載してください。</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・（様式１）全体計画のパッケージプラン概要＜パッケージに含まれるサービス一覧＞に記載のサービスに関連する補助事業である場合は、そのサービス名が分かるように記載してください。</a:t>
            </a:r>
            <a:endParaRPr lang="en-US" altLang="ja-JP" sz="14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5682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2ED51-E821-E77C-9954-A6DF7F641647}"/>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0BD83819-AF8A-FA59-9152-2589AE359D3D}"/>
              </a:ext>
            </a:extLst>
          </p:cNvPr>
          <p:cNvSpPr txBox="1">
            <a:spLocks/>
          </p:cNvSpPr>
          <p:nvPr/>
        </p:nvSpPr>
        <p:spPr>
          <a:xfrm>
            <a:off x="0" y="27635"/>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コンセプト</a:t>
            </a:r>
          </a:p>
        </p:txBody>
      </p:sp>
      <p:sp>
        <p:nvSpPr>
          <p:cNvPr id="3" name="Slide Number Placeholder 2">
            <a:extLst>
              <a:ext uri="{FF2B5EF4-FFF2-40B4-BE49-F238E27FC236}">
                <a16:creationId xmlns:a16="http://schemas.microsoft.com/office/drawing/2014/main" id="{55E7E55A-7212-0EE1-E538-C749A8BAEA95}"/>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4</a:t>
            </a:fld>
            <a:endParaRPr lang="en-US" altLang="ja-JP">
              <a:solidFill>
                <a:srgbClr val="000000"/>
              </a:solidFill>
            </a:endParaRPr>
          </a:p>
        </p:txBody>
      </p:sp>
      <p:sp>
        <p:nvSpPr>
          <p:cNvPr id="11" name="正方形/長方形 10">
            <a:extLst>
              <a:ext uri="{FF2B5EF4-FFF2-40B4-BE49-F238E27FC236}">
                <a16:creationId xmlns:a16="http://schemas.microsoft.com/office/drawing/2014/main" id="{2165E9E9-3E2C-DCF2-E2B2-596E8881CBBD}"/>
              </a:ext>
            </a:extLst>
          </p:cNvPr>
          <p:cNvSpPr/>
          <p:nvPr/>
        </p:nvSpPr>
        <p:spPr>
          <a:xfrm>
            <a:off x="250296" y="870719"/>
            <a:ext cx="5074179" cy="246813"/>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＜コンセプト＞</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2" name="Rectangle 11">
            <a:extLst>
              <a:ext uri="{FF2B5EF4-FFF2-40B4-BE49-F238E27FC236}">
                <a16:creationId xmlns:a16="http://schemas.microsoft.com/office/drawing/2014/main" id="{81670F6D-76B9-DEDD-20F3-8210AB9F5F74}"/>
              </a:ext>
            </a:extLst>
          </p:cNvPr>
          <p:cNvSpPr/>
          <p:nvPr/>
        </p:nvSpPr>
        <p:spPr>
          <a:xfrm>
            <a:off x="250296" y="1251651"/>
            <a:ext cx="8120754" cy="112578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solidFill>
                <a:schemeClr val="tx1">
                  <a:lumMod val="75000"/>
                  <a:lumOff val="25000"/>
                </a:schemeClr>
              </a:solidFill>
              <a:latin typeface="Meiryo UI" panose="020B0604030504040204" pitchFamily="50" charset="-128"/>
              <a:ea typeface="Meiryo UI" panose="020B0604030504040204" pitchFamily="50" charset="-128"/>
              <a:cs typeface="メイリオ"/>
            </a:endParaRPr>
          </a:p>
        </p:txBody>
      </p:sp>
      <p:sp>
        <p:nvSpPr>
          <p:cNvPr id="13" name="Rectangle 12">
            <a:extLst>
              <a:ext uri="{FF2B5EF4-FFF2-40B4-BE49-F238E27FC236}">
                <a16:creationId xmlns:a16="http://schemas.microsoft.com/office/drawing/2014/main" id="{1D669319-80C3-3EDB-0E9C-A3E8A7339F08}"/>
              </a:ext>
            </a:extLst>
          </p:cNvPr>
          <p:cNvSpPr/>
          <p:nvPr/>
        </p:nvSpPr>
        <p:spPr>
          <a:xfrm>
            <a:off x="9470065" y="0"/>
            <a:ext cx="2721936"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a:t>
            </a:r>
            <a:r>
              <a:rPr lang="ja-JP" altLang="en-US" b="1">
                <a:latin typeface="游ゴシック" panose="020B0400000000000000" pitchFamily="50" charset="-128"/>
                <a:ea typeface="游ゴシック" panose="020B0400000000000000" pitchFamily="50" charset="-128"/>
                <a:cs typeface="メイリオ"/>
              </a:rPr>
              <a:t>全体計画</a:t>
            </a:r>
          </a:p>
        </p:txBody>
      </p:sp>
      <p:sp>
        <p:nvSpPr>
          <p:cNvPr id="22" name="Rectangle 11">
            <a:extLst>
              <a:ext uri="{FF2B5EF4-FFF2-40B4-BE49-F238E27FC236}">
                <a16:creationId xmlns:a16="http://schemas.microsoft.com/office/drawing/2014/main" id="{0A408014-AB53-F59B-7BFE-C7D25E455347}"/>
              </a:ext>
            </a:extLst>
          </p:cNvPr>
          <p:cNvSpPr/>
          <p:nvPr/>
        </p:nvSpPr>
        <p:spPr>
          <a:xfrm>
            <a:off x="250296" y="2872792"/>
            <a:ext cx="8120754" cy="3636652"/>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solidFill>
                <a:schemeClr val="tx1">
                  <a:lumMod val="75000"/>
                  <a:lumOff val="25000"/>
                </a:schemeClr>
              </a:solidFill>
              <a:latin typeface="Meiryo UI" panose="020B0604030504040204" pitchFamily="50" charset="-128"/>
              <a:ea typeface="Meiryo UI" panose="020B0604030504040204" pitchFamily="50" charset="-128"/>
              <a:cs typeface="メイリオ"/>
            </a:endParaRPr>
          </a:p>
        </p:txBody>
      </p:sp>
      <p:sp>
        <p:nvSpPr>
          <p:cNvPr id="24" name="正方形/長方形 23">
            <a:extLst>
              <a:ext uri="{FF2B5EF4-FFF2-40B4-BE49-F238E27FC236}">
                <a16:creationId xmlns:a16="http://schemas.microsoft.com/office/drawing/2014/main" id="{E440EF5E-2DA8-4E82-6D42-9AA7845772BA}"/>
              </a:ext>
            </a:extLst>
          </p:cNvPr>
          <p:cNvSpPr/>
          <p:nvPr/>
        </p:nvSpPr>
        <p:spPr>
          <a:xfrm>
            <a:off x="250295" y="2450231"/>
            <a:ext cx="2316835"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＜コンセプトの補足説明＞</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08697E50-28FB-9F1F-DE72-BA8133E41F58}"/>
              </a:ext>
            </a:extLst>
          </p:cNvPr>
          <p:cNvSpPr/>
          <p:nvPr/>
        </p:nvSpPr>
        <p:spPr>
          <a:xfrm>
            <a:off x="380142" y="2975109"/>
            <a:ext cx="6703712" cy="74164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dirty="0">
                <a:solidFill>
                  <a:srgbClr val="FF0000"/>
                </a:solidFill>
                <a:latin typeface="Meiryo UI" panose="020B0604030504040204" pitchFamily="50" charset="-128"/>
                <a:ea typeface="Meiryo UI" panose="020B0604030504040204" pitchFamily="50" charset="-128"/>
              </a:rPr>
              <a:t>記載内容</a:t>
            </a:r>
            <a:endParaRPr lang="en-US" altLang="ja-JP" sz="1600" b="1"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コンセプトの詳細・補足について必要に応じて記載してください。</a:t>
            </a:r>
            <a:endParaRPr lang="en-US" altLang="ja-JP" sz="1400" dirty="0">
              <a:solidFill>
                <a:srgbClr val="FF0000"/>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C9FFAD92-8A03-186A-F0C0-317653FB23EA}"/>
              </a:ext>
            </a:extLst>
          </p:cNvPr>
          <p:cNvSpPr/>
          <p:nvPr/>
        </p:nvSpPr>
        <p:spPr>
          <a:xfrm>
            <a:off x="8500896" y="876141"/>
            <a:ext cx="4595935"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＜活用する地域資源とその理由＞</a:t>
            </a:r>
            <a:endParaRPr lang="en-US" altLang="ja-JP" sz="14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 name="Rectangle 11">
            <a:extLst>
              <a:ext uri="{FF2B5EF4-FFF2-40B4-BE49-F238E27FC236}">
                <a16:creationId xmlns:a16="http://schemas.microsoft.com/office/drawing/2014/main" id="{87A1E054-D092-D871-EB2D-3FDB3413A964}"/>
              </a:ext>
            </a:extLst>
          </p:cNvPr>
          <p:cNvSpPr/>
          <p:nvPr/>
        </p:nvSpPr>
        <p:spPr>
          <a:xfrm>
            <a:off x="8500896" y="1251651"/>
            <a:ext cx="3472028" cy="525779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solidFill>
                <a:schemeClr val="tx1">
                  <a:lumMod val="75000"/>
                  <a:lumOff val="25000"/>
                </a:schemeClr>
              </a:solidFill>
              <a:latin typeface="Meiryo UI" panose="020B0604030504040204" pitchFamily="50" charset="-128"/>
              <a:ea typeface="Meiryo UI" panose="020B0604030504040204" pitchFamily="50" charset="-128"/>
              <a:cs typeface="メイリオ"/>
            </a:endParaRPr>
          </a:p>
        </p:txBody>
      </p:sp>
    </p:spTree>
    <p:extLst>
      <p:ext uri="{BB962C8B-B14F-4D97-AF65-F5344CB8AC3E}">
        <p14:creationId xmlns:p14="http://schemas.microsoft.com/office/powerpoint/2010/main" val="2374547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B398-7A2E-92BC-4A13-3FC35A886B57}"/>
            </a:ext>
          </a:extLst>
        </p:cNvPr>
        <p:cNvGrpSpPr/>
        <p:nvPr/>
      </p:nvGrpSpPr>
      <p:grpSpPr>
        <a:xfrm>
          <a:off x="0" y="0"/>
          <a:ext cx="0" cy="0"/>
          <a:chOff x="0" y="0"/>
          <a:chExt cx="0" cy="0"/>
        </a:xfrm>
      </p:grpSpPr>
      <p:sp>
        <p:nvSpPr>
          <p:cNvPr id="21" name="Rectangle 12">
            <a:extLst>
              <a:ext uri="{FF2B5EF4-FFF2-40B4-BE49-F238E27FC236}">
                <a16:creationId xmlns:a16="http://schemas.microsoft.com/office/drawing/2014/main" id="{74007C72-9BFE-54D9-E109-7DC46899D904}"/>
              </a:ext>
            </a:extLst>
          </p:cNvPr>
          <p:cNvSpPr/>
          <p:nvPr/>
        </p:nvSpPr>
        <p:spPr>
          <a:xfrm>
            <a:off x="9144000" y="0"/>
            <a:ext cx="3048000"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）全体計画</a:t>
            </a:r>
          </a:p>
        </p:txBody>
      </p:sp>
      <p:sp>
        <p:nvSpPr>
          <p:cNvPr id="2" name="タイトル 1">
            <a:extLst>
              <a:ext uri="{FF2B5EF4-FFF2-40B4-BE49-F238E27FC236}">
                <a16:creationId xmlns:a16="http://schemas.microsoft.com/office/drawing/2014/main" id="{FAE92307-A818-1929-FD6E-046FC05BD3AC}"/>
              </a:ext>
            </a:extLst>
          </p:cNvPr>
          <p:cNvSpPr>
            <a:spLocks noGrp="1"/>
          </p:cNvSpPr>
          <p:nvPr>
            <p:ph type="title"/>
          </p:nvPr>
        </p:nvSpPr>
        <p:spPr>
          <a:xfrm>
            <a:off x="-1" y="0"/>
            <a:ext cx="8445953" cy="746992"/>
          </a:xfrm>
        </p:spPr>
        <p:txBody>
          <a:bodyPr/>
          <a:lstStyle/>
          <a:p>
            <a:r>
              <a:rPr lang="ja-JP" altLang="en-US"/>
              <a:t>パッケージプラン概要</a:t>
            </a:r>
            <a:endParaRPr kumimoji="1" lang="ja-JP" altLang="en-US"/>
          </a:p>
        </p:txBody>
      </p:sp>
      <p:sp>
        <p:nvSpPr>
          <p:cNvPr id="3" name="スライド番号プレースホルダー 2">
            <a:extLst>
              <a:ext uri="{FF2B5EF4-FFF2-40B4-BE49-F238E27FC236}">
                <a16:creationId xmlns:a16="http://schemas.microsoft.com/office/drawing/2014/main" id="{547A34A9-E5F3-C03A-0DD0-6461526FB1E7}"/>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5</a:t>
            </a:fld>
            <a:endParaRPr lang="en-US" altLang="ja-JP">
              <a:solidFill>
                <a:srgbClr val="000000"/>
              </a:solidFill>
            </a:endParaRPr>
          </a:p>
        </p:txBody>
      </p:sp>
      <p:sp>
        <p:nvSpPr>
          <p:cNvPr id="20" name="正方形/長方形 19">
            <a:extLst>
              <a:ext uri="{FF2B5EF4-FFF2-40B4-BE49-F238E27FC236}">
                <a16:creationId xmlns:a16="http://schemas.microsoft.com/office/drawing/2014/main" id="{01B47B58-DF63-6B26-7A8C-46F2B71468C3}"/>
              </a:ext>
            </a:extLst>
          </p:cNvPr>
          <p:cNvSpPr/>
          <p:nvPr/>
        </p:nvSpPr>
        <p:spPr>
          <a:xfrm>
            <a:off x="104712" y="727468"/>
            <a:ext cx="5171336" cy="42703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＜パッケージプラン概要＞</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graphicFrame>
        <p:nvGraphicFramePr>
          <p:cNvPr id="24" name="表 23">
            <a:extLst>
              <a:ext uri="{FF2B5EF4-FFF2-40B4-BE49-F238E27FC236}">
                <a16:creationId xmlns:a16="http://schemas.microsoft.com/office/drawing/2014/main" id="{9B8B06CC-9E6D-F2D2-44FE-5C420EFAC4BB}"/>
              </a:ext>
            </a:extLst>
          </p:cNvPr>
          <p:cNvGraphicFramePr>
            <a:graphicFrameLocks noGrp="1"/>
          </p:cNvGraphicFramePr>
          <p:nvPr/>
        </p:nvGraphicFramePr>
        <p:xfrm>
          <a:off x="104713" y="1089763"/>
          <a:ext cx="6524687" cy="2360719"/>
        </p:xfrm>
        <a:graphic>
          <a:graphicData uri="http://schemas.openxmlformats.org/drawingml/2006/table">
            <a:tbl>
              <a:tblPr firstRow="1" bandRow="1">
                <a:tableStyleId>{073A0DAA-6AF3-43AB-8588-CEC1D06C72B9}</a:tableStyleId>
              </a:tblPr>
              <a:tblGrid>
                <a:gridCol w="1667517">
                  <a:extLst>
                    <a:ext uri="{9D8B030D-6E8A-4147-A177-3AD203B41FA5}">
                      <a16:colId xmlns:a16="http://schemas.microsoft.com/office/drawing/2014/main" val="1554784241"/>
                    </a:ext>
                  </a:extLst>
                </a:gridCol>
                <a:gridCol w="4857170">
                  <a:extLst>
                    <a:ext uri="{9D8B030D-6E8A-4147-A177-3AD203B41FA5}">
                      <a16:colId xmlns:a16="http://schemas.microsoft.com/office/drawing/2014/main" val="1009877257"/>
                    </a:ext>
                  </a:extLst>
                </a:gridCol>
              </a:tblGrid>
              <a:tr h="581379">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パッケージ</a:t>
                      </a:r>
                      <a:endParaRPr kumimoji="1" lang="en-US" altLang="ja-JP" sz="1600" b="1">
                        <a:solidFill>
                          <a:schemeClr val="bg1"/>
                        </a:solidFill>
                        <a:latin typeface="Meiryo UI" panose="020B0604030504040204" pitchFamily="50" charset="-128"/>
                        <a:ea typeface="Meiryo UI" panose="020B0604030504040204" pitchFamily="50" charset="-128"/>
                      </a:endParaRPr>
                    </a:p>
                    <a:p>
                      <a:pPr algn="ctr"/>
                      <a:r>
                        <a:rPr kumimoji="1" lang="ja-JP" altLang="en-US" sz="1600" b="1">
                          <a:solidFill>
                            <a:schemeClr val="bg1"/>
                          </a:solidFill>
                          <a:latin typeface="Meiryo UI" panose="020B0604030504040204" pitchFamily="50" charset="-128"/>
                          <a:ea typeface="Meiryo UI" panose="020B0604030504040204" pitchFamily="50" charset="-128"/>
                        </a:rPr>
                        <a:t>プラン名称</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endPar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1228560">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プラン概要</a:t>
                      </a:r>
                      <a:endParaRPr kumimoji="1" lang="en-US" altLang="ja-JP" sz="1600" b="1">
                        <a:solidFill>
                          <a:schemeClr val="bg1"/>
                        </a:solidFill>
                        <a:latin typeface="Meiryo UI" panose="020B0604030504040204" pitchFamily="50" charset="-128"/>
                        <a:ea typeface="Meiryo UI" panose="020B0604030504040204" pitchFamily="50" charset="-128"/>
                      </a:endParaRPr>
                    </a:p>
                    <a:p>
                      <a:pPr algn="ctr"/>
                      <a:r>
                        <a:rPr kumimoji="1" lang="ja-JP" altLang="en-US" sz="1600" b="1">
                          <a:solidFill>
                            <a:schemeClr val="bg1"/>
                          </a:solidFill>
                          <a:latin typeface="Meiryo UI" panose="020B0604030504040204" pitchFamily="50" charset="-128"/>
                          <a:ea typeface="Meiryo UI" panose="020B0604030504040204" pitchFamily="50" charset="-128"/>
                        </a:rPr>
                        <a:t>（コンセプト）</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endParaRPr lang="ja-JP" altLang="en-US" sz="1400">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550780">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提供開始時期</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chemeClr val="tx1">
                              <a:lumMod val="75000"/>
                              <a:lumOff val="25000"/>
                            </a:schemeClr>
                          </a:solidFill>
                          <a:latin typeface="Meiryo UI" panose="020B0604030504040204" pitchFamily="50" charset="-128"/>
                          <a:ea typeface="Meiryo UI" panose="020B0604030504040204" pitchFamily="50" charset="-128"/>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a:solidFill>
                            <a:schemeClr val="bg1"/>
                          </a:solidFill>
                          <a:latin typeface="Meiryo UI" panose="020B0604030504040204" pitchFamily="50" charset="-128"/>
                          <a:ea typeface="Meiryo UI" panose="020B0604030504040204" pitchFamily="50" charset="-128"/>
                        </a:rPr>
                        <a:t>提供開始時期</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9317832"/>
                  </a:ext>
                </a:extLst>
              </a:tr>
            </a:tbl>
          </a:graphicData>
        </a:graphic>
      </p:graphicFrame>
      <p:sp>
        <p:nvSpPr>
          <p:cNvPr id="31" name="Rectangle 11">
            <a:extLst>
              <a:ext uri="{FF2B5EF4-FFF2-40B4-BE49-F238E27FC236}">
                <a16:creationId xmlns:a16="http://schemas.microsoft.com/office/drawing/2014/main" id="{57FD1347-8CFB-79CA-E88B-8D73118D8B21}"/>
              </a:ext>
            </a:extLst>
          </p:cNvPr>
          <p:cNvSpPr/>
          <p:nvPr/>
        </p:nvSpPr>
        <p:spPr>
          <a:xfrm>
            <a:off x="104712" y="3831101"/>
            <a:ext cx="6524687" cy="1919551"/>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solidFill>
                <a:schemeClr val="tx1">
                  <a:lumMod val="75000"/>
                  <a:lumOff val="25000"/>
                </a:schemeClr>
              </a:solidFill>
              <a:latin typeface="Meiryo UI" panose="020B0604030504040204" pitchFamily="50" charset="-128"/>
              <a:ea typeface="Meiryo UI" panose="020B0604030504040204" pitchFamily="50" charset="-128"/>
              <a:cs typeface="メイリオ"/>
            </a:endParaRPr>
          </a:p>
        </p:txBody>
      </p:sp>
      <p:sp>
        <p:nvSpPr>
          <p:cNvPr id="32" name="正方形/長方形 31">
            <a:extLst>
              <a:ext uri="{FF2B5EF4-FFF2-40B4-BE49-F238E27FC236}">
                <a16:creationId xmlns:a16="http://schemas.microsoft.com/office/drawing/2014/main" id="{761C602F-86F5-5CB4-9743-8C8928DDEEE8}"/>
              </a:ext>
            </a:extLst>
          </p:cNvPr>
          <p:cNvSpPr/>
          <p:nvPr/>
        </p:nvSpPr>
        <p:spPr>
          <a:xfrm>
            <a:off x="104712" y="3450483"/>
            <a:ext cx="6617527" cy="31939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＜プランの販売方法＞</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43C65E2E-FA59-D173-5F32-C454F81D67B3}"/>
              </a:ext>
            </a:extLst>
          </p:cNvPr>
          <p:cNvSpPr/>
          <p:nvPr/>
        </p:nvSpPr>
        <p:spPr>
          <a:xfrm>
            <a:off x="172738" y="3843563"/>
            <a:ext cx="5700524" cy="1623461"/>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・予約の受付方法（宿泊事業者の</a:t>
            </a:r>
            <a:r>
              <a:rPr lang="en-US" altLang="ja-JP" sz="1400">
                <a:solidFill>
                  <a:srgbClr val="FF0000"/>
                </a:solidFill>
                <a:latin typeface="Meiryo UI" panose="020B0604030504040204" pitchFamily="50" charset="-128"/>
                <a:ea typeface="Meiryo UI" panose="020B0604030504040204" pitchFamily="50" charset="-128"/>
              </a:rPr>
              <a:t>HP</a:t>
            </a:r>
            <a:r>
              <a:rPr lang="ja-JP" altLang="en-US" sz="1400">
                <a:solidFill>
                  <a:srgbClr val="FF0000"/>
                </a:solidFill>
                <a:latin typeface="Meiryo UI" panose="020B0604030504040204" pitchFamily="50" charset="-128"/>
                <a:ea typeface="Meiryo UI" panose="020B0604030504040204" pitchFamily="50" charset="-128"/>
              </a:rPr>
              <a:t>で一括予約、体験のみ別途予約、など）</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・予約受付期限（事前調整が必要で予約受付期限がある場合は記載）</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・料金徴収のタイミング（予約時に一括で支払い、宿泊、飲食、体験それぞれの事業者に当日支払い、一部当日支払い、など）</a:t>
            </a:r>
            <a:endParaRPr lang="en-US" altLang="ja-JP" sz="1400">
              <a:solidFill>
                <a:srgbClr val="FF0000"/>
              </a:solidFill>
              <a:latin typeface="Meiryo UI" panose="020B0604030504040204" pitchFamily="50" charset="-128"/>
              <a:ea typeface="Meiryo UI" panose="020B0604030504040204" pitchFamily="50" charset="-128"/>
            </a:endParaRPr>
          </a:p>
        </p:txBody>
      </p:sp>
      <p:sp>
        <p:nvSpPr>
          <p:cNvPr id="34" name="object 7">
            <a:extLst>
              <a:ext uri="{FF2B5EF4-FFF2-40B4-BE49-F238E27FC236}">
                <a16:creationId xmlns:a16="http://schemas.microsoft.com/office/drawing/2014/main" id="{3174021E-80A2-D7A7-B107-AA60997EE077}"/>
              </a:ext>
            </a:extLst>
          </p:cNvPr>
          <p:cNvSpPr txBox="1">
            <a:spLocks/>
          </p:cNvSpPr>
          <p:nvPr/>
        </p:nvSpPr>
        <p:spPr>
          <a:xfrm>
            <a:off x="172738" y="6333128"/>
            <a:ext cx="11862651" cy="124805"/>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■パッケージプランごとに作成してください。</a:t>
            </a:r>
            <a:endParaRPr lang="en-US" altLang="ja-JP" sz="1400"/>
          </a:p>
        </p:txBody>
      </p:sp>
      <p:sp>
        <p:nvSpPr>
          <p:cNvPr id="35" name="正方形/長方形 34">
            <a:extLst>
              <a:ext uri="{FF2B5EF4-FFF2-40B4-BE49-F238E27FC236}">
                <a16:creationId xmlns:a16="http://schemas.microsoft.com/office/drawing/2014/main" id="{64B47D0D-6BDE-939C-C532-F8E3357185EA}"/>
              </a:ext>
            </a:extLst>
          </p:cNvPr>
          <p:cNvSpPr/>
          <p:nvPr/>
        </p:nvSpPr>
        <p:spPr>
          <a:xfrm>
            <a:off x="110272" y="5864380"/>
            <a:ext cx="11925117"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36" name="正方形/長方形 35">
            <a:extLst>
              <a:ext uri="{FF2B5EF4-FFF2-40B4-BE49-F238E27FC236}">
                <a16:creationId xmlns:a16="http://schemas.microsoft.com/office/drawing/2014/main" id="{69949654-376C-C8AF-C357-E3BBE3204711}"/>
              </a:ext>
            </a:extLst>
          </p:cNvPr>
          <p:cNvSpPr/>
          <p:nvPr/>
        </p:nvSpPr>
        <p:spPr>
          <a:xfrm>
            <a:off x="112258" y="5859401"/>
            <a:ext cx="11923131" cy="660933"/>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8" name="正方形/長方形 17">
            <a:extLst>
              <a:ext uri="{FF2B5EF4-FFF2-40B4-BE49-F238E27FC236}">
                <a16:creationId xmlns:a16="http://schemas.microsoft.com/office/drawing/2014/main" id="{15EABEB3-BD87-8552-196B-5C8BA2C5DCFE}"/>
              </a:ext>
            </a:extLst>
          </p:cNvPr>
          <p:cNvSpPr/>
          <p:nvPr/>
        </p:nvSpPr>
        <p:spPr>
          <a:xfrm>
            <a:off x="6790264" y="689410"/>
            <a:ext cx="4983957"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＜パッケージに含まれるサービス一覧＞</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graphicFrame>
        <p:nvGraphicFramePr>
          <p:cNvPr id="19" name="表 18">
            <a:extLst>
              <a:ext uri="{FF2B5EF4-FFF2-40B4-BE49-F238E27FC236}">
                <a16:creationId xmlns:a16="http://schemas.microsoft.com/office/drawing/2014/main" id="{262F2C17-6E7C-4B26-A764-730CBCD61CCC}"/>
              </a:ext>
            </a:extLst>
          </p:cNvPr>
          <p:cNvGraphicFramePr>
            <a:graphicFrameLocks noGrp="1"/>
          </p:cNvGraphicFramePr>
          <p:nvPr>
            <p:extLst>
              <p:ext uri="{D42A27DB-BD31-4B8C-83A1-F6EECF244321}">
                <p14:modId xmlns:p14="http://schemas.microsoft.com/office/powerpoint/2010/main" val="4271866524"/>
              </p:ext>
            </p:extLst>
          </p:nvPr>
        </p:nvGraphicFramePr>
        <p:xfrm>
          <a:off x="6790265" y="1089756"/>
          <a:ext cx="5144820" cy="4625986"/>
        </p:xfrm>
        <a:graphic>
          <a:graphicData uri="http://schemas.openxmlformats.org/drawingml/2006/table">
            <a:tbl>
              <a:tblPr firstRow="1" bandRow="1">
                <a:tableStyleId>{073A0DAA-6AF3-43AB-8588-CEC1D06C72B9}</a:tableStyleId>
              </a:tblPr>
              <a:tblGrid>
                <a:gridCol w="410182">
                  <a:extLst>
                    <a:ext uri="{9D8B030D-6E8A-4147-A177-3AD203B41FA5}">
                      <a16:colId xmlns:a16="http://schemas.microsoft.com/office/drawing/2014/main" val="1554784241"/>
                    </a:ext>
                  </a:extLst>
                </a:gridCol>
                <a:gridCol w="3050641">
                  <a:extLst>
                    <a:ext uri="{9D8B030D-6E8A-4147-A177-3AD203B41FA5}">
                      <a16:colId xmlns:a16="http://schemas.microsoft.com/office/drawing/2014/main" val="2959998068"/>
                    </a:ext>
                  </a:extLst>
                </a:gridCol>
                <a:gridCol w="1683997">
                  <a:extLst>
                    <a:ext uri="{9D8B030D-6E8A-4147-A177-3AD203B41FA5}">
                      <a16:colId xmlns:a16="http://schemas.microsoft.com/office/drawing/2014/main" val="2865017379"/>
                    </a:ext>
                  </a:extLst>
                </a:gridCol>
              </a:tblGrid>
              <a:tr h="428702">
                <a:tc>
                  <a:txBody>
                    <a:bodyPr/>
                    <a:lstStyle/>
                    <a:p>
                      <a:pPr algn="ctr"/>
                      <a:r>
                        <a:rPr kumimoji="1" lang="ja-JP" altLang="en-US" sz="1600" b="1">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600" b="1">
                          <a:latin typeface="Meiryo UI" panose="020B0604030504040204" pitchFamily="50" charset="-128"/>
                          <a:ea typeface="Meiryo UI" panose="020B0604030504040204" pitchFamily="50" charset="-128"/>
                        </a:rPr>
                        <a:t>サービス名</a:t>
                      </a:r>
                      <a:endParaRPr kumimoji="1" lang="en-US" altLang="ja-JP" sz="1600" b="1">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pPr algn="ctr"/>
                      <a:r>
                        <a:rPr kumimoji="1" lang="ja-JP" altLang="en-US" sz="1600" b="1">
                          <a:latin typeface="Meiryo UI" panose="020B0604030504040204" pitchFamily="50" charset="-128"/>
                          <a:ea typeface="Meiryo UI" panose="020B0604030504040204" pitchFamily="50" charset="-128"/>
                        </a:rPr>
                        <a:t>価格</a:t>
                      </a:r>
                      <a:r>
                        <a:rPr kumimoji="1" lang="ja-JP" altLang="en-US" sz="1100" b="1">
                          <a:latin typeface="Meiryo UI" panose="020B0604030504040204" pitchFamily="50" charset="-128"/>
                          <a:ea typeface="Meiryo UI" panose="020B0604030504040204" pitchFamily="50" charset="-128"/>
                        </a:rPr>
                        <a:t>（／人）</a:t>
                      </a:r>
                      <a:endParaRPr kumimoji="1" lang="en-US" altLang="ja-JP" sz="1600" b="1">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extLst>
                  <a:ext uri="{0D108BD9-81ED-4DB2-BD59-A6C34878D82A}">
                    <a16:rowId xmlns:a16="http://schemas.microsoft.com/office/drawing/2014/main" val="4245026563"/>
                  </a:ext>
                </a:extLst>
              </a:tr>
              <a:tr h="383638">
                <a:tc>
                  <a:txBody>
                    <a:bodyPr/>
                    <a:lstStyle/>
                    <a:p>
                      <a:pPr algn="ctr"/>
                      <a:r>
                        <a:rPr kumimoji="1" lang="ja-JP" altLang="en-US" sz="1400" b="0">
                          <a:solidFill>
                            <a:srgbClr val="FF0000"/>
                          </a:solidFill>
                          <a:latin typeface="Meiryo UI" panose="020B0604030504040204" pitchFamily="50" charset="-128"/>
                          <a:ea typeface="Meiryo UI" panose="020B0604030504040204" pitchFamily="50" charset="-128"/>
                        </a:rPr>
                        <a:t>１</a:t>
                      </a:r>
                      <a:endParaRPr kumimoji="1" lang="en-US" altLang="ja-JP" sz="1400" b="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kumimoji="1" lang="ja-JP" altLang="en-US" sz="1400" b="0">
                          <a:solidFill>
                            <a:srgbClr val="FF0000"/>
                          </a:solidFill>
                          <a:latin typeface="Meiryo UI" panose="020B0604030504040204" pitchFamily="50" charset="-128"/>
                          <a:ea typeface="Meiryo UI" panose="020B0604030504040204" pitchFamily="50" charset="-128"/>
                        </a:rPr>
                        <a:t>○○ホテル宿泊プラン</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en-US" altLang="ja-JP" sz="1400" b="0">
                          <a:solidFill>
                            <a:srgbClr val="FF0000"/>
                          </a:solidFill>
                          <a:latin typeface="Meiryo UI" panose="020B0604030504040204" pitchFamily="50" charset="-128"/>
                          <a:ea typeface="Meiryo UI" panose="020B0604030504040204" pitchFamily="50" charset="-128"/>
                        </a:rPr>
                        <a:t>10000</a:t>
                      </a:r>
                      <a:r>
                        <a:rPr kumimoji="1" lang="ja-JP" altLang="en-US" sz="1400" b="0">
                          <a:solidFill>
                            <a:srgbClr val="FF0000"/>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383638">
                <a:tc>
                  <a:txBody>
                    <a:bodyPr/>
                    <a:lstStyle/>
                    <a:p>
                      <a:pPr algn="ctr"/>
                      <a:r>
                        <a:rPr kumimoji="1" lang="ja-JP" altLang="en-US" sz="1400" b="0">
                          <a:solidFill>
                            <a:srgbClr val="FF0000"/>
                          </a:solidFill>
                          <a:latin typeface="Meiryo UI" panose="020B0604030504040204" pitchFamily="50" charset="-128"/>
                          <a:ea typeface="Meiryo UI" panose="020B0604030504040204" pitchFamily="50" charset="-128"/>
                        </a:rPr>
                        <a:t>２</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kumimoji="1" lang="ja-JP" altLang="en-US" sz="1400" b="0">
                          <a:solidFill>
                            <a:srgbClr val="FF0000"/>
                          </a:solidFill>
                          <a:latin typeface="Meiryo UI" panose="020B0604030504040204" pitchFamily="50" charset="-128"/>
                          <a:ea typeface="Meiryo UI" panose="020B0604030504040204" pitchFamily="50" charset="-128"/>
                        </a:rPr>
                        <a:t>まるごとホテル特別ランチコース</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en-US" altLang="ja-JP" sz="1400" b="0">
                          <a:solidFill>
                            <a:srgbClr val="FF0000"/>
                          </a:solidFill>
                          <a:latin typeface="Meiryo UI" panose="020B0604030504040204" pitchFamily="50" charset="-128"/>
                          <a:ea typeface="Meiryo UI" panose="020B0604030504040204" pitchFamily="50" charset="-128"/>
                        </a:rPr>
                        <a:t>5500</a:t>
                      </a:r>
                      <a:r>
                        <a:rPr kumimoji="1" lang="ja-JP" altLang="en-US" sz="1400" b="0">
                          <a:solidFill>
                            <a:srgbClr val="FF0000"/>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383638">
                <a:tc>
                  <a:txBody>
                    <a:bodyPr/>
                    <a:lstStyle/>
                    <a:p>
                      <a:pPr algn="ctr"/>
                      <a:r>
                        <a:rPr kumimoji="1" lang="ja-JP" altLang="en-US" sz="1400" b="0">
                          <a:solidFill>
                            <a:srgbClr val="FF0000"/>
                          </a:solidFill>
                          <a:latin typeface="Meiryo UI" panose="020B0604030504040204" pitchFamily="50" charset="-128"/>
                          <a:ea typeface="Meiryo UI" panose="020B0604030504040204" pitchFamily="50" charset="-128"/>
                        </a:rPr>
                        <a:t>３</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kumimoji="1" lang="ja-JP" altLang="en-US" sz="1400" b="0">
                          <a:solidFill>
                            <a:srgbClr val="FF0000"/>
                          </a:solidFill>
                          <a:latin typeface="Meiryo UI" panose="020B0604030504040204" pitchFamily="50" charset="-128"/>
                          <a:ea typeface="Meiryo UI" panose="020B0604030504040204" pitchFamily="50" charset="-128"/>
                        </a:rPr>
                        <a:t>○○体験</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en-US" altLang="ja-JP" sz="1400" b="0">
                          <a:solidFill>
                            <a:srgbClr val="FF0000"/>
                          </a:solidFill>
                          <a:latin typeface="Meiryo UI" panose="020B0604030504040204" pitchFamily="50" charset="-128"/>
                          <a:ea typeface="Meiryo UI" panose="020B0604030504040204" pitchFamily="50" charset="-128"/>
                        </a:rPr>
                        <a:t>15000</a:t>
                      </a:r>
                      <a:r>
                        <a:rPr kumimoji="1" lang="ja-JP" altLang="en-US" sz="1400" b="0">
                          <a:solidFill>
                            <a:srgbClr val="FF0000"/>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383638">
                <a:tc>
                  <a:txBody>
                    <a:bodyPr/>
                    <a:lstStyle/>
                    <a:p>
                      <a:pPr algn="ctr"/>
                      <a:r>
                        <a:rPr kumimoji="1" lang="ja-JP" altLang="en-US" sz="1400" b="0">
                          <a:solidFill>
                            <a:srgbClr val="FF0000"/>
                          </a:solidFill>
                          <a:latin typeface="Meiryo UI" panose="020B0604030504040204" pitchFamily="50" charset="-128"/>
                          <a:ea typeface="Meiryo UI" panose="020B0604030504040204" pitchFamily="50" charset="-128"/>
                        </a:rPr>
                        <a:t>４</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rgbClr val="FF0000"/>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6630049"/>
                  </a:ext>
                </a:extLst>
              </a:tr>
              <a:tr h="383638">
                <a:tc>
                  <a:txBody>
                    <a:bodyPr/>
                    <a:lstStyle/>
                    <a:p>
                      <a:pPr algn="ctr"/>
                      <a:r>
                        <a:rPr kumimoji="1" lang="ja-JP" altLang="en-US" sz="1400" b="0">
                          <a:solidFill>
                            <a:srgbClr val="FF0000"/>
                          </a:solidFill>
                          <a:latin typeface="Meiryo UI" panose="020B0604030504040204" pitchFamily="50" charset="-128"/>
                          <a:ea typeface="Meiryo UI" panose="020B0604030504040204" pitchFamily="50" charset="-128"/>
                        </a:rPr>
                        <a:t>５</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rgbClr val="FF0000"/>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2782437"/>
                  </a:ext>
                </a:extLst>
              </a:tr>
              <a:tr h="383638">
                <a:tc>
                  <a:txBody>
                    <a:bodyPr/>
                    <a:lstStyle/>
                    <a:p>
                      <a:pPr algn="ctr"/>
                      <a:r>
                        <a:rPr kumimoji="1" lang="ja-JP" altLang="en-US" sz="1400" b="0">
                          <a:solidFill>
                            <a:srgbClr val="FF0000"/>
                          </a:solidFill>
                          <a:latin typeface="Meiryo UI" panose="020B0604030504040204" pitchFamily="50" charset="-128"/>
                          <a:ea typeface="Meiryo UI" panose="020B0604030504040204" pitchFamily="50" charset="-128"/>
                        </a:rPr>
                        <a:t>６</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kumimoji="1" lang="ja-JP" altLang="en-US" sz="1400" b="0">
                          <a:solidFill>
                            <a:srgbClr val="FF0000"/>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0118323"/>
                  </a:ext>
                </a:extLst>
              </a:tr>
              <a:tr h="389728">
                <a:tc>
                  <a:txBody>
                    <a:bodyPr/>
                    <a:lstStyle/>
                    <a:p>
                      <a:pPr algn="ctr"/>
                      <a:endParaRPr kumimoji="1" lang="ja-JP" altLang="en-US"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lumMod val="85000"/>
                      </a:schemeClr>
                    </a:solidFill>
                  </a:tcPr>
                </a:tc>
                <a:tc>
                  <a:txBody>
                    <a:bodyPr/>
                    <a:lstStyle/>
                    <a:p>
                      <a:pPr algn="ctr"/>
                      <a:r>
                        <a:rPr kumimoji="1" lang="ja-JP" altLang="en-US" sz="1600" b="0">
                          <a:solidFill>
                            <a:schemeClr val="tx1">
                              <a:lumMod val="75000"/>
                              <a:lumOff val="25000"/>
                            </a:schemeClr>
                          </a:solidFill>
                          <a:latin typeface="Meiryo UI" panose="020B0604030504040204" pitchFamily="50" charset="-128"/>
                          <a:ea typeface="Meiryo UI" panose="020B0604030504040204" pitchFamily="50" charset="-128"/>
                        </a:rPr>
                        <a:t>セット割引等（任意）</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kumimoji="1" lang="ja-JP" altLang="en-US" sz="1400" b="0">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7181319"/>
                  </a:ext>
                </a:extLst>
              </a:tr>
              <a:tr h="389728">
                <a:tc>
                  <a:txBody>
                    <a:bodyPr/>
                    <a:lstStyle/>
                    <a:p>
                      <a:pPr algn="ctr"/>
                      <a:endParaRPr kumimoji="1" lang="ja-JP" altLang="en-US" sz="1400" b="0">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bg1">
                        <a:lumMod val="85000"/>
                      </a:schemeClr>
                    </a:solidFill>
                  </a:tcPr>
                </a:tc>
                <a:tc>
                  <a:txBody>
                    <a:bodyPr/>
                    <a:lstStyle/>
                    <a:p>
                      <a:pPr algn="ctr"/>
                      <a:r>
                        <a:rPr kumimoji="1" lang="ja-JP" altLang="en-US" sz="1600" b="1">
                          <a:solidFill>
                            <a:schemeClr val="tx1">
                              <a:lumMod val="75000"/>
                              <a:lumOff val="25000"/>
                            </a:schemeClr>
                          </a:solidFill>
                          <a:latin typeface="Meiryo UI" panose="020B0604030504040204" pitchFamily="50" charset="-128"/>
                          <a:ea typeface="Meiryo UI" panose="020B0604030504040204" pitchFamily="50" charset="-128"/>
                        </a:rPr>
                        <a:t>パッケージ料金</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pPr algn="r"/>
                      <a:r>
                        <a:rPr kumimoji="1" lang="ja-JP" altLang="en-US" sz="1400" b="1">
                          <a:solidFill>
                            <a:schemeClr val="tx1">
                              <a:lumMod val="75000"/>
                              <a:lumOff val="25000"/>
                            </a:schemeClr>
                          </a:solidFill>
                          <a:latin typeface="Meiryo UI" panose="020B0604030504040204" pitchFamily="50" charset="-128"/>
                          <a:ea typeface="Meiryo UI" panose="020B0604030504040204" pitchFamily="50" charset="-128"/>
                        </a:rPr>
                        <a:t>円</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4419986"/>
                  </a:ext>
                </a:extLst>
              </a:tr>
              <a:tr h="1116000">
                <a:tc gridSpan="3">
                  <a:txBody>
                    <a:bodyPr/>
                    <a:lstStyle/>
                    <a:p>
                      <a:pPr algn="l"/>
                      <a:r>
                        <a:rPr kumimoji="1"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＜備考＞</a:t>
                      </a:r>
                      <a:endParaRPr kumimoji="1"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a:p>
                      <a:pPr algn="l"/>
                      <a:r>
                        <a:rPr kumimoji="1" lang="ja-JP" altLang="en-US" sz="1400" b="0" dirty="0">
                          <a:solidFill>
                            <a:srgbClr val="FF0000"/>
                          </a:solidFill>
                          <a:latin typeface="Meiryo UI" panose="020B0604030504040204" pitchFamily="50" charset="-128"/>
                          <a:ea typeface="Meiryo UI" panose="020B0604030504040204" pitchFamily="50" charset="-128"/>
                        </a:rPr>
                        <a:t>宿泊人数や平日・土日によって価格設定に変動が生じる等、補足事項があれば記載してください。</a:t>
                      </a:r>
                      <a:endParaRPr kumimoji="1" lang="en-US" altLang="ja-JP" sz="1400" b="0" dirty="0">
                        <a:solidFill>
                          <a:srgbClr val="FF0000"/>
                        </a:solidFill>
                        <a:latin typeface="Meiryo UI" panose="020B0604030504040204" pitchFamily="50" charset="-128"/>
                        <a:ea typeface="Meiryo UI" panose="020B0604030504040204" pitchFamily="50" charset="-128"/>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a:txBody>
                    <a:bodyPr/>
                    <a:lstStyle/>
                    <a:p>
                      <a:pPr algn="ctr"/>
                      <a:endParaRPr kumimoji="1" lang="ja-JP" altLang="en-US" sz="1600" b="1">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r"/>
                      <a:endParaRPr kumimoji="1" lang="ja-JP" altLang="en-US" sz="1400" b="1">
                        <a:solidFill>
                          <a:schemeClr val="tx1">
                            <a:lumMod val="75000"/>
                            <a:lumOff val="25000"/>
                          </a:schemeClr>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83393510"/>
                  </a:ext>
                </a:extLst>
              </a:tr>
            </a:tbl>
          </a:graphicData>
        </a:graphic>
      </p:graphicFrame>
    </p:spTree>
    <p:extLst>
      <p:ext uri="{BB962C8B-B14F-4D97-AF65-F5344CB8AC3E}">
        <p14:creationId xmlns:p14="http://schemas.microsoft.com/office/powerpoint/2010/main" val="3630597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2">
            <a:extLst>
              <a:ext uri="{FF2B5EF4-FFF2-40B4-BE49-F238E27FC236}">
                <a16:creationId xmlns:a16="http://schemas.microsoft.com/office/drawing/2014/main" id="{32E2B3D7-9979-40E9-A4C8-81EA6EF6F599}"/>
              </a:ext>
            </a:extLst>
          </p:cNvPr>
          <p:cNvSpPr/>
          <p:nvPr/>
        </p:nvSpPr>
        <p:spPr>
          <a:xfrm>
            <a:off x="9144000" y="0"/>
            <a:ext cx="3048000"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）全体計画</a:t>
            </a:r>
          </a:p>
        </p:txBody>
      </p:sp>
      <p:sp>
        <p:nvSpPr>
          <p:cNvPr id="17" name="タイトル 1">
            <a:extLst>
              <a:ext uri="{FF2B5EF4-FFF2-40B4-BE49-F238E27FC236}">
                <a16:creationId xmlns:a16="http://schemas.microsoft.com/office/drawing/2014/main" id="{33B3D292-C2BA-492B-B167-1A1D499541FB}"/>
              </a:ext>
            </a:extLst>
          </p:cNvPr>
          <p:cNvSpPr txBox="1">
            <a:spLocks/>
          </p:cNvSpPr>
          <p:nvPr/>
        </p:nvSpPr>
        <p:spPr>
          <a:xfrm>
            <a:off x="4666" y="904"/>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ja-JP"/>
            </a:defPPr>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提供サービス詳細</a:t>
            </a:r>
          </a:p>
        </p:txBody>
      </p:sp>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6</a:t>
            </a:fld>
            <a:endParaRPr lang="en-US" altLang="ja-JP">
              <a:solidFill>
                <a:srgbClr val="000000"/>
              </a:solidFill>
            </a:endParaRPr>
          </a:p>
        </p:txBody>
      </p:sp>
      <p:sp>
        <p:nvSpPr>
          <p:cNvPr id="27" name="object 7"/>
          <p:cNvSpPr txBox="1">
            <a:spLocks/>
          </p:cNvSpPr>
          <p:nvPr/>
        </p:nvSpPr>
        <p:spPr>
          <a:xfrm>
            <a:off x="111228" y="6280119"/>
            <a:ext cx="11907001" cy="394110"/>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a:t>
            </a:r>
            <a:r>
              <a:rPr lang="zh-TW" altLang="en-US" sz="1400"/>
              <a:t>（様式</a:t>
            </a:r>
            <a:r>
              <a:rPr lang="en-US" altLang="zh-TW" sz="1400"/>
              <a:t>1</a:t>
            </a:r>
            <a:r>
              <a:rPr lang="zh-TW" altLang="en-US" sz="1400"/>
              <a:t>）</a:t>
            </a:r>
            <a:r>
              <a:rPr lang="ja-JP" altLang="en-US" sz="1400"/>
              <a:t>全体計画のパッケージプラン概要＜パッケージに含まれるサービス</a:t>
            </a:r>
            <a:r>
              <a:rPr lang="zh-TW" altLang="en-US" sz="1400"/>
              <a:t>一覧</a:t>
            </a:r>
            <a:r>
              <a:rPr lang="ja-JP" altLang="en-US" sz="1400"/>
              <a:t>＞に記載の</a:t>
            </a:r>
            <a:r>
              <a:rPr lang="en-US" altLang="ja-JP" sz="1400"/>
              <a:t>No.</a:t>
            </a:r>
            <a:r>
              <a:rPr lang="ja-JP" altLang="en-US" sz="1400"/>
              <a:t>やサービス名と一致するように、提供するサービスごとに作成してください。</a:t>
            </a:r>
            <a:endParaRPr lang="en-US" altLang="ja-JP" sz="1400"/>
          </a:p>
          <a:p>
            <a:pPr marL="0" indent="0">
              <a:lnSpc>
                <a:spcPts val="800"/>
              </a:lnSpc>
              <a:buNone/>
            </a:pPr>
            <a:r>
              <a:rPr lang="ja-JP" altLang="en-US" sz="1400"/>
              <a:t>■写真等を用いて既存事業や提供サービスの内容が分かるよう記載してください。また、既存事業からの改善点や変更点等、新規部分が分かるように記載してください。</a:t>
            </a:r>
            <a:endParaRPr lang="en-US" altLang="ja-JP" sz="1400"/>
          </a:p>
        </p:txBody>
      </p:sp>
      <p:sp>
        <p:nvSpPr>
          <p:cNvPr id="28" name="正方形/長方形 27"/>
          <p:cNvSpPr/>
          <p:nvPr/>
        </p:nvSpPr>
        <p:spPr>
          <a:xfrm>
            <a:off x="109416" y="5790192"/>
            <a:ext cx="11908813"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9" name="正方形/長方形 28"/>
          <p:cNvSpPr/>
          <p:nvPr/>
        </p:nvSpPr>
        <p:spPr>
          <a:xfrm>
            <a:off x="111228" y="5790191"/>
            <a:ext cx="11907001" cy="898114"/>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0" name="Rectangle 11">
            <a:extLst>
              <a:ext uri="{FF2B5EF4-FFF2-40B4-BE49-F238E27FC236}">
                <a16:creationId xmlns:a16="http://schemas.microsoft.com/office/drawing/2014/main" id="{05F68A1C-1509-45BF-98EF-A2D7F5AC649A}"/>
              </a:ext>
            </a:extLst>
          </p:cNvPr>
          <p:cNvSpPr/>
          <p:nvPr/>
        </p:nvSpPr>
        <p:spPr>
          <a:xfrm>
            <a:off x="104151" y="1872943"/>
            <a:ext cx="3252588" cy="3787321"/>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31" name="タイトル 1">
            <a:extLst>
              <a:ext uri="{FF2B5EF4-FFF2-40B4-BE49-F238E27FC236}">
                <a16:creationId xmlns:a16="http://schemas.microsoft.com/office/drawing/2014/main" id="{40601DBE-BD84-7DD5-4E17-8F5EB1EB6BA8}"/>
              </a:ext>
            </a:extLst>
          </p:cNvPr>
          <p:cNvSpPr txBox="1">
            <a:spLocks/>
          </p:cNvSpPr>
          <p:nvPr/>
        </p:nvSpPr>
        <p:spPr>
          <a:xfrm>
            <a:off x="98771" y="1543550"/>
            <a:ext cx="5846560" cy="3751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＜既存事業＞</a:t>
            </a:r>
          </a:p>
        </p:txBody>
      </p:sp>
      <p:sp>
        <p:nvSpPr>
          <p:cNvPr id="34" name="フローチャート: 抜出し 33"/>
          <p:cNvSpPr/>
          <p:nvPr/>
        </p:nvSpPr>
        <p:spPr>
          <a:xfrm rot="5400000">
            <a:off x="2173689" y="3685156"/>
            <a:ext cx="2688587" cy="156143"/>
          </a:xfrm>
          <a:prstGeom prst="flowChartExtract">
            <a:avLst/>
          </a:prstGeom>
          <a:solidFill>
            <a:srgbClr val="1D6FA9"/>
          </a:solidFill>
          <a:ln w="28575">
            <a:noFill/>
          </a:ln>
        </p:spPr>
        <p:txBody>
          <a:bodyPr vertOverflow="overflow" horzOverflow="overflow" wrap="square" tIns="36000" bIns="36000" rtlCol="0" anchor="ctr">
            <a:noAutofit/>
          </a:bodyPr>
          <a:lstStyle/>
          <a:p>
            <a:pPr algn="l"/>
            <a:endParaRPr kumimoji="1" lang="ja-JP" altLang="en-US" sz="1200">
              <a:latin typeface="Meiryo UI" panose="020B0604030504040204" pitchFamily="50" charset="-128"/>
              <a:ea typeface="Meiryo UI" panose="020B0604030504040204" pitchFamily="50" charset="-128"/>
              <a:cs typeface="メイリオ"/>
            </a:endParaRPr>
          </a:p>
        </p:txBody>
      </p:sp>
      <p:sp>
        <p:nvSpPr>
          <p:cNvPr id="36" name="Rectangle 11">
            <a:extLst>
              <a:ext uri="{FF2B5EF4-FFF2-40B4-BE49-F238E27FC236}">
                <a16:creationId xmlns:a16="http://schemas.microsoft.com/office/drawing/2014/main" id="{05F68A1C-1509-45BF-98EF-A2D7F5AC649A}"/>
              </a:ext>
            </a:extLst>
          </p:cNvPr>
          <p:cNvSpPr/>
          <p:nvPr/>
        </p:nvSpPr>
        <p:spPr>
          <a:xfrm>
            <a:off x="3679228" y="1866194"/>
            <a:ext cx="5344822" cy="3794069"/>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21" name="タイトル 1">
            <a:extLst>
              <a:ext uri="{FF2B5EF4-FFF2-40B4-BE49-F238E27FC236}">
                <a16:creationId xmlns:a16="http://schemas.microsoft.com/office/drawing/2014/main" id="{40601DBE-BD84-7DD5-4E17-8F5EB1EB6BA8}"/>
              </a:ext>
            </a:extLst>
          </p:cNvPr>
          <p:cNvSpPr txBox="1">
            <a:spLocks/>
          </p:cNvSpPr>
          <p:nvPr/>
        </p:nvSpPr>
        <p:spPr>
          <a:xfrm>
            <a:off x="3679227" y="1488194"/>
            <a:ext cx="5351281" cy="3751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a:t>＜提供サービス（まるごとホテルとして取り組む内容）＞</a:t>
            </a:r>
          </a:p>
        </p:txBody>
      </p:sp>
      <p:graphicFrame>
        <p:nvGraphicFramePr>
          <p:cNvPr id="23" name="表 22"/>
          <p:cNvGraphicFramePr>
            <a:graphicFrameLocks noGrp="1"/>
          </p:cNvGraphicFramePr>
          <p:nvPr>
            <p:extLst>
              <p:ext uri="{D42A27DB-BD31-4B8C-83A1-F6EECF244321}">
                <p14:modId xmlns:p14="http://schemas.microsoft.com/office/powerpoint/2010/main" val="1141794388"/>
              </p:ext>
            </p:extLst>
          </p:nvPr>
        </p:nvGraphicFramePr>
        <p:xfrm>
          <a:off x="9113681" y="885402"/>
          <a:ext cx="2904548" cy="4774861"/>
        </p:xfrm>
        <a:graphic>
          <a:graphicData uri="http://schemas.openxmlformats.org/drawingml/2006/table">
            <a:tbl>
              <a:tblPr firstRow="1" bandRow="1">
                <a:tableStyleId>{073A0DAA-6AF3-43AB-8588-CEC1D06C72B9}</a:tableStyleId>
              </a:tblPr>
              <a:tblGrid>
                <a:gridCol w="1036159">
                  <a:extLst>
                    <a:ext uri="{9D8B030D-6E8A-4147-A177-3AD203B41FA5}">
                      <a16:colId xmlns:a16="http://schemas.microsoft.com/office/drawing/2014/main" val="1554784241"/>
                    </a:ext>
                  </a:extLst>
                </a:gridCol>
                <a:gridCol w="1868389">
                  <a:extLst>
                    <a:ext uri="{9D8B030D-6E8A-4147-A177-3AD203B41FA5}">
                      <a16:colId xmlns:a16="http://schemas.microsoft.com/office/drawing/2014/main" val="1009877257"/>
                    </a:ext>
                  </a:extLst>
                </a:gridCol>
              </a:tblGrid>
              <a:tr h="518917">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事業者名</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kumimoji="1" lang="ja-JP" altLang="en-US" sz="1400" b="0">
                          <a:solidFill>
                            <a:srgbClr val="FF0000"/>
                          </a:solidFill>
                          <a:latin typeface="Meiryo UI" panose="020B0604030504040204" pitchFamily="50" charset="-128"/>
                          <a:ea typeface="Meiryo UI" panose="020B0604030504040204" pitchFamily="50" charset="-128"/>
                        </a:rPr>
                        <a:t>株式会社○○</a:t>
                      </a:r>
                      <a:endParaRPr kumimoji="1" lang="en-US" altLang="ja-JP" sz="1400" b="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1106417"/>
                  </a:ext>
                </a:extLst>
              </a:tr>
              <a:tr h="534605">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施設名</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ja-JP" altLang="en-US" sz="1400">
                          <a:solidFill>
                            <a:srgbClr val="FF0000"/>
                          </a:solidFill>
                          <a:latin typeface="Meiryo UI" panose="020B0604030504040204" pitchFamily="50" charset="-128"/>
                          <a:ea typeface="Meiryo UI" panose="020B0604030504040204" pitchFamily="50" charset="-128"/>
                        </a:rPr>
                        <a:t>○○</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4480952"/>
                  </a:ext>
                </a:extLst>
              </a:tr>
              <a:tr h="766881">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施設</a:t>
                      </a:r>
                      <a:endParaRPr kumimoji="1" lang="en-US" altLang="ja-JP" sz="1600" b="1">
                        <a:solidFill>
                          <a:schemeClr val="bg1"/>
                        </a:solidFill>
                        <a:latin typeface="Meiryo UI" panose="020B0604030504040204" pitchFamily="50" charset="-128"/>
                        <a:ea typeface="Meiryo UI" panose="020B0604030504040204" pitchFamily="50" charset="-128"/>
                      </a:endParaRPr>
                    </a:p>
                    <a:p>
                      <a:pPr algn="ctr"/>
                      <a:r>
                        <a:rPr kumimoji="1" lang="ja-JP" altLang="en-US" sz="1600" b="1">
                          <a:solidFill>
                            <a:schemeClr val="bg1"/>
                          </a:solidFill>
                          <a:latin typeface="Meiryo UI" panose="020B0604030504040204" pitchFamily="50" charset="-128"/>
                          <a:ea typeface="Meiryo UI" panose="020B0604030504040204" pitchFamily="50" charset="-128"/>
                        </a:rPr>
                        <a:t>所在地</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ja-JP" altLang="en-US" sz="1400">
                          <a:solidFill>
                            <a:srgbClr val="FF0000"/>
                          </a:solidFill>
                          <a:latin typeface="Meiryo UI" panose="020B0604030504040204" pitchFamily="50" charset="-128"/>
                          <a:ea typeface="Meiryo UI" panose="020B0604030504040204" pitchFamily="50" charset="-128"/>
                        </a:rPr>
                        <a:t>○○市○○１－２－３</a:t>
                      </a:r>
                      <a:endParaRPr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3300283"/>
                  </a:ext>
                </a:extLst>
              </a:tr>
              <a:tr h="2954458">
                <a:tc>
                  <a:txBody>
                    <a:bodyPr/>
                    <a:lstStyle/>
                    <a:p>
                      <a:pPr algn="ctr"/>
                      <a:r>
                        <a:rPr kumimoji="1" lang="ja-JP" altLang="en-US" sz="1600" b="1">
                          <a:solidFill>
                            <a:schemeClr val="bg1"/>
                          </a:solidFill>
                          <a:latin typeface="Meiryo UI" panose="020B0604030504040204" pitchFamily="50" charset="-128"/>
                          <a:ea typeface="Meiryo UI" panose="020B0604030504040204" pitchFamily="50" charset="-128"/>
                        </a:rPr>
                        <a:t>実施体制</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1D6FA9"/>
                    </a:solidFill>
                  </a:tcPr>
                </a:tc>
                <a:tc>
                  <a:txBody>
                    <a:bodyPr/>
                    <a:lstStyle/>
                    <a:p>
                      <a:r>
                        <a:rPr lang="ja-JP" altLang="en-US" sz="1400">
                          <a:solidFill>
                            <a:srgbClr val="FF0000"/>
                          </a:solidFill>
                          <a:latin typeface="Meiryo UI" panose="020B0604030504040204" pitchFamily="50" charset="-128"/>
                          <a:ea typeface="Meiryo UI" panose="020B0604030504040204" pitchFamily="50" charset="-128"/>
                        </a:rPr>
                        <a:t>・コンテンツを提供できる頻度など（常時提供可能、毎週末のみ、など）</a:t>
                      </a:r>
                      <a:endParaRPr lang="en-US" altLang="ja-JP" sz="140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FF0000"/>
                          </a:solidFill>
                          <a:latin typeface="Meiryo UI" panose="020B0604030504040204" pitchFamily="50" charset="-128"/>
                          <a:ea typeface="Meiryo UI" panose="020B0604030504040204" pitchFamily="50" charset="-128"/>
                        </a:rPr>
                        <a:t>・利用可能人数</a:t>
                      </a:r>
                      <a:endParaRPr lang="en-US" altLang="ja-JP" sz="1400">
                        <a:solidFill>
                          <a:srgbClr val="FF0000"/>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FF0000"/>
                          </a:solidFill>
                          <a:latin typeface="Meiryo UI" panose="020B0604030504040204" pitchFamily="50" charset="-128"/>
                          <a:ea typeface="Meiryo UI" panose="020B0604030504040204" pitchFamily="50" charset="-128"/>
                        </a:rPr>
                        <a:t>・年間販売数</a:t>
                      </a:r>
                    </a:p>
                    <a:p>
                      <a:endParaRPr lang="en-US" altLang="ja-JP" sz="1400">
                        <a:solidFill>
                          <a:srgbClr val="FF0000"/>
                        </a:solidFill>
                        <a:latin typeface="Meiryo UI" panose="020B0604030504040204" pitchFamily="50" charset="-128"/>
                        <a:ea typeface="Meiryo UI"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4053851"/>
                  </a:ext>
                </a:extLst>
              </a:tr>
            </a:tbl>
          </a:graphicData>
        </a:graphic>
      </p:graphicFrame>
      <p:sp>
        <p:nvSpPr>
          <p:cNvPr id="24" name="正方形/長方形 23">
            <a:extLst>
              <a:ext uri="{FF2B5EF4-FFF2-40B4-BE49-F238E27FC236}">
                <a16:creationId xmlns:a16="http://schemas.microsoft.com/office/drawing/2014/main" id="{56EB6ED4-8BFE-4823-8A76-D79C100B7AF0}"/>
              </a:ext>
            </a:extLst>
          </p:cNvPr>
          <p:cNvSpPr/>
          <p:nvPr/>
        </p:nvSpPr>
        <p:spPr>
          <a:xfrm>
            <a:off x="109416" y="738494"/>
            <a:ext cx="3408537"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＜サービス名（</a:t>
            </a:r>
            <a:r>
              <a:rPr lang="en-US" altLang="ja-JP" sz="1600" b="1" u="sng">
                <a:solidFill>
                  <a:schemeClr val="tx1">
                    <a:lumMod val="75000"/>
                    <a:lumOff val="25000"/>
                  </a:schemeClr>
                </a:solidFill>
                <a:latin typeface="Meiryo UI" panose="020B0604030504040204" pitchFamily="50" charset="-128"/>
                <a:ea typeface="Meiryo UI" panose="020B0604030504040204" pitchFamily="50" charset="-128"/>
              </a:rPr>
              <a:t>No.</a:t>
            </a:r>
            <a:r>
              <a:rPr lang="ja-JP" altLang="en-US" sz="1600" b="1" u="sng">
                <a:solidFill>
                  <a:schemeClr val="tx1">
                    <a:lumMod val="75000"/>
                    <a:lumOff val="25000"/>
                  </a:schemeClr>
                </a:solidFill>
                <a:latin typeface="Meiryo UI" panose="020B0604030504040204" pitchFamily="50" charset="-128"/>
                <a:ea typeface="Meiryo UI" panose="020B0604030504040204" pitchFamily="50" charset="-128"/>
              </a:rPr>
              <a:t>　</a:t>
            </a:r>
            <a:r>
              <a:rPr lang="ja-JP" altLang="en-US" sz="1600" b="1" u="sng">
                <a:solidFill>
                  <a:srgbClr val="FF0000"/>
                </a:solidFill>
                <a:latin typeface="Meiryo UI" panose="020B0604030504040204" pitchFamily="50" charset="-128"/>
                <a:ea typeface="Meiryo UI" panose="020B0604030504040204" pitchFamily="50" charset="-128"/>
              </a:rPr>
              <a:t>１</a:t>
            </a:r>
            <a:r>
              <a:rPr lang="ja-JP" altLang="en-US" sz="1600" b="1" u="sng">
                <a:solidFill>
                  <a:schemeClr val="tx1">
                    <a:lumMod val="75000"/>
                    <a:lumOff val="25000"/>
                  </a:schemeClr>
                </a:solidFill>
                <a:latin typeface="Meiryo UI" panose="020B0604030504040204" pitchFamily="50" charset="-128"/>
                <a:ea typeface="Meiryo UI" panose="020B0604030504040204" pitchFamily="50" charset="-128"/>
              </a:rPr>
              <a:t>　</a:t>
            </a:r>
            <a:r>
              <a:rPr lang="ja-JP" altLang="en-US" sz="1600" b="1">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0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5" name="Rectangle 11">
            <a:extLst>
              <a:ext uri="{FF2B5EF4-FFF2-40B4-BE49-F238E27FC236}">
                <a16:creationId xmlns:a16="http://schemas.microsoft.com/office/drawing/2014/main" id="{CD6F1835-8A4D-4AD3-6E8A-BBB2966F2B91}"/>
              </a:ext>
            </a:extLst>
          </p:cNvPr>
          <p:cNvSpPr/>
          <p:nvPr/>
        </p:nvSpPr>
        <p:spPr>
          <a:xfrm>
            <a:off x="109416" y="1073012"/>
            <a:ext cx="8914634" cy="465413"/>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solidFill>
                <a:schemeClr val="tx1">
                  <a:lumMod val="75000"/>
                  <a:lumOff val="25000"/>
                </a:schemeClr>
              </a:solidFill>
              <a:latin typeface="Meiryo UI" panose="020B0604030504040204" pitchFamily="50" charset="-128"/>
              <a:ea typeface="Meiryo UI" panose="020B0604030504040204" pitchFamily="50" charset="-128"/>
              <a:cs typeface="メイリオ"/>
            </a:endParaRPr>
          </a:p>
        </p:txBody>
      </p:sp>
      <p:sp>
        <p:nvSpPr>
          <p:cNvPr id="39" name="正方形/長方形 38">
            <a:extLst>
              <a:ext uri="{FF2B5EF4-FFF2-40B4-BE49-F238E27FC236}">
                <a16:creationId xmlns:a16="http://schemas.microsoft.com/office/drawing/2014/main" id="{56EB6ED4-8BFE-4823-8A76-D79C100B7AF0}"/>
              </a:ext>
            </a:extLst>
          </p:cNvPr>
          <p:cNvSpPr/>
          <p:nvPr/>
        </p:nvSpPr>
        <p:spPr>
          <a:xfrm>
            <a:off x="3872935" y="1953607"/>
            <a:ext cx="5151115" cy="163996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dirty="0">
                <a:solidFill>
                  <a:srgbClr val="FF0000"/>
                </a:solidFill>
                <a:latin typeface="Meiryo UI" panose="020B0604030504040204" pitchFamily="50" charset="-128"/>
                <a:ea typeface="Meiryo UI" panose="020B0604030504040204" pitchFamily="50" charset="-128"/>
              </a:rPr>
              <a:t>記載内容</a:t>
            </a:r>
            <a:endParaRPr lang="en-US" altLang="ja-JP" sz="1600" b="1"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・まるごとホテルとして新規に提供するサービスや価値</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dirty="0">
                <a:solidFill>
                  <a:srgbClr val="FF0000"/>
                </a:solidFill>
                <a:latin typeface="Meiryo UI" panose="020B0604030504040204" pitchFamily="50" charset="-128"/>
                <a:ea typeface="Meiryo UI" panose="020B0604030504040204" pitchFamily="50" charset="-128"/>
              </a:rPr>
              <a:t>・価格設定とその根拠</a:t>
            </a:r>
            <a:endParaRPr lang="en-US" altLang="ja-JP" sz="1400" dirty="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dirty="0">
              <a:solidFill>
                <a:srgbClr val="FF0000"/>
              </a:solidFill>
              <a:latin typeface="Meiryo UI" panose="020B0604030504040204" pitchFamily="50" charset="-128"/>
              <a:ea typeface="Meiryo UI" panose="020B0604030504040204" pitchFamily="50" charset="-128"/>
            </a:endParaRPr>
          </a:p>
        </p:txBody>
      </p:sp>
      <p:sp>
        <p:nvSpPr>
          <p:cNvPr id="26" name="タイトル 1">
            <a:extLst>
              <a:ext uri="{FF2B5EF4-FFF2-40B4-BE49-F238E27FC236}">
                <a16:creationId xmlns:a16="http://schemas.microsoft.com/office/drawing/2014/main" id="{40601DBE-BD84-7DD5-4E17-8F5EB1EB6BA8}"/>
              </a:ext>
            </a:extLst>
          </p:cNvPr>
          <p:cNvSpPr txBox="1">
            <a:spLocks/>
          </p:cNvSpPr>
          <p:nvPr/>
        </p:nvSpPr>
        <p:spPr>
          <a:xfrm>
            <a:off x="260669" y="1107122"/>
            <a:ext cx="5846560" cy="37516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ja-JP"/>
            </a:defPPr>
            <a:lvl1pPr>
              <a:lnSpc>
                <a:spcPct val="150000"/>
              </a:lnSpc>
              <a:buClr>
                <a:schemeClr val="accent1"/>
              </a:buClr>
              <a:defRPr sz="1600" b="1">
                <a:solidFill>
                  <a:schemeClr val="tx1">
                    <a:lumMod val="75000"/>
                    <a:lumOff val="25000"/>
                  </a:schemeClr>
                </a:solidFill>
                <a:latin typeface="Meiryo UI" panose="020B0604030504040204" pitchFamily="50" charset="-128"/>
                <a:ea typeface="Meiryo UI" panose="020B0604030504040204" pitchFamily="50" charset="-128"/>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ja-JP" altLang="en-US" b="0">
                <a:solidFill>
                  <a:srgbClr val="FF0000"/>
                </a:solidFill>
              </a:rPr>
              <a:t>○○ホテル宿泊プラン</a:t>
            </a:r>
          </a:p>
        </p:txBody>
      </p:sp>
    </p:spTree>
    <p:extLst>
      <p:ext uri="{BB962C8B-B14F-4D97-AF65-F5344CB8AC3E}">
        <p14:creationId xmlns:p14="http://schemas.microsoft.com/office/powerpoint/2010/main" val="3020279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D13205-C40E-4F11-BB3E-2066FE0EAF8D}"/>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7</a:t>
            </a:fld>
            <a:endParaRPr lang="en-US" altLang="ja-JP">
              <a:solidFill>
                <a:srgbClr val="000000"/>
              </a:solidFill>
            </a:endParaRPr>
          </a:p>
        </p:txBody>
      </p:sp>
      <p:grpSp>
        <p:nvGrpSpPr>
          <p:cNvPr id="20" name="グループ化 1"/>
          <p:cNvGrpSpPr/>
          <p:nvPr/>
        </p:nvGrpSpPr>
        <p:grpSpPr>
          <a:xfrm>
            <a:off x="9530059" y="3747765"/>
            <a:ext cx="2541046" cy="1419727"/>
            <a:chOff x="6902191" y="3927480"/>
            <a:chExt cx="2508533" cy="1419727"/>
          </a:xfrm>
        </p:grpSpPr>
        <p:sp>
          <p:nvSpPr>
            <p:cNvPr id="24" name="角丸四角形 3"/>
            <p:cNvSpPr/>
            <p:nvPr/>
          </p:nvSpPr>
          <p:spPr>
            <a:xfrm>
              <a:off x="6902191" y="3927480"/>
              <a:ext cx="2240280" cy="1419727"/>
            </a:xfrm>
            <a:prstGeom prst="roundRect">
              <a:avLst/>
            </a:prstGeom>
            <a:solidFill>
              <a:schemeClr val="bg1">
                <a:lumMod val="95000"/>
              </a:schemeClr>
            </a:solidFill>
            <a:ln w="28575">
              <a:noFill/>
            </a:ln>
          </p:spPr>
          <p:txBody>
            <a:bodyPr vertOverflow="overflow" horzOverflow="overflow" wrap="square" tIns="36000" bIns="36000" rtlCol="0" anchor="ctr">
              <a:noAutofit/>
            </a:bodyPr>
            <a:lstStyle/>
            <a:p>
              <a:pPr algn="l">
                <a:lnSpc>
                  <a:spcPts val="800"/>
                </a:lnSpc>
              </a:pPr>
              <a:endParaRPr kumimoji="1" lang="ja-JP" altLang="en-US" sz="1200">
                <a:latin typeface="Meiryo UI" panose="020B0604030504040204" pitchFamily="50" charset="-128"/>
                <a:ea typeface="Meiryo UI" panose="020B0604030504040204" pitchFamily="50" charset="-128"/>
                <a:cs typeface="メイリオ"/>
              </a:endParaRPr>
            </a:p>
          </p:txBody>
        </p:sp>
        <p:sp>
          <p:nvSpPr>
            <p:cNvPr id="26" name="TextBox 44">
              <a:extLst>
                <a:ext uri="{FF2B5EF4-FFF2-40B4-BE49-F238E27FC236}">
                  <a16:creationId xmlns:a16="http://schemas.microsoft.com/office/drawing/2014/main" id="{1569716E-F87E-40E8-A07C-0D80422D08D6}"/>
                </a:ext>
              </a:extLst>
            </p:cNvPr>
            <p:cNvSpPr txBox="1"/>
            <p:nvPr/>
          </p:nvSpPr>
          <p:spPr>
            <a:xfrm>
              <a:off x="7506087" y="5044603"/>
              <a:ext cx="1752883" cy="246221"/>
            </a:xfrm>
            <a:prstGeom prst="rect">
              <a:avLst/>
            </a:prstGeom>
            <a:noFill/>
          </p:spPr>
          <p:txBody>
            <a:bodyPr wrap="square" rtlCol="0">
              <a:spAutoFit/>
            </a:bodyPr>
            <a:lstStyle/>
            <a:p>
              <a:r>
                <a:rPr kumimoji="1" lang="ja-JP" altLang="en-US" sz="1000">
                  <a:latin typeface="Meiryo UI" panose="020B0604030504040204" pitchFamily="50" charset="-128"/>
                  <a:ea typeface="Meiryo UI" panose="020B0604030504040204" pitchFamily="50" charset="-128"/>
                </a:rPr>
                <a:t>ルート</a:t>
              </a:r>
            </a:p>
          </p:txBody>
        </p:sp>
        <p:sp>
          <p:nvSpPr>
            <p:cNvPr id="27" name="Flowchart: Connector 65">
              <a:extLst>
                <a:ext uri="{FF2B5EF4-FFF2-40B4-BE49-F238E27FC236}">
                  <a16:creationId xmlns:a16="http://schemas.microsoft.com/office/drawing/2014/main" id="{08AB2274-9B9D-4D0D-9348-41B48C3D43FB}"/>
                </a:ext>
              </a:extLst>
            </p:cNvPr>
            <p:cNvSpPr/>
            <p:nvPr/>
          </p:nvSpPr>
          <p:spPr>
            <a:xfrm>
              <a:off x="7039816" y="4544871"/>
              <a:ext cx="181769" cy="180000"/>
            </a:xfrm>
            <a:prstGeom prst="flowChartConnector">
              <a:avLst/>
            </a:prstGeom>
            <a:solidFill>
              <a:srgbClr val="EB6E90"/>
            </a:solidFill>
            <a:ln w="28575">
              <a:noFill/>
            </a:ln>
          </p:spPr>
          <p:txBody>
            <a:bodyPr vertOverflow="overflow" horzOverflow="overflow" wrap="square" tIns="36000" bIns="36000" rtlCol="0" anchor="ctr">
              <a:spAutoFit/>
            </a:bodyPr>
            <a:lstStyle/>
            <a:p>
              <a:pPr algn="ctr"/>
              <a:endParaRPr kumimoji="1" lang="ja-JP" altLang="en-US" b="1">
                <a:solidFill>
                  <a:srgbClr val="000000"/>
                </a:solidFill>
                <a:latin typeface="メイリオ"/>
                <a:ea typeface="メイリオ"/>
                <a:cs typeface="メイリオ"/>
              </a:endParaRPr>
            </a:p>
          </p:txBody>
        </p:sp>
        <p:sp>
          <p:nvSpPr>
            <p:cNvPr id="28" name="TextBox 66">
              <a:extLst>
                <a:ext uri="{FF2B5EF4-FFF2-40B4-BE49-F238E27FC236}">
                  <a16:creationId xmlns:a16="http://schemas.microsoft.com/office/drawing/2014/main" id="{E5A496FF-A316-476B-B816-BE63755BBB02}"/>
                </a:ext>
              </a:extLst>
            </p:cNvPr>
            <p:cNvSpPr txBox="1"/>
            <p:nvPr/>
          </p:nvSpPr>
          <p:spPr>
            <a:xfrm>
              <a:off x="7183907" y="4041996"/>
              <a:ext cx="2226817" cy="1118255"/>
            </a:xfrm>
            <a:prstGeom prst="rect">
              <a:avLst/>
            </a:prstGeom>
            <a:noFill/>
          </p:spPr>
          <p:txBody>
            <a:bodyPr wrap="square" rtlCol="0">
              <a:spAutoFit/>
            </a:bodyPr>
            <a:lstStyle/>
            <a:p>
              <a:pPr>
                <a:lnSpc>
                  <a:spcPts val="1000"/>
                </a:lnSpc>
              </a:pPr>
              <a:r>
                <a:rPr kumimoji="1" lang="ja-JP" altLang="en-US" sz="1000">
                  <a:latin typeface="Meiryo UI" panose="020B0604030504040204" pitchFamily="50" charset="-128"/>
                  <a:ea typeface="Meiryo UI" panose="020B0604030504040204" pitchFamily="50" charset="-128"/>
                </a:rPr>
                <a:t>本事業に参加している宿泊施設</a:t>
              </a:r>
              <a:endParaRPr kumimoji="1" lang="en-US" altLang="ja-JP" sz="1000">
                <a:latin typeface="Meiryo UI" panose="020B0604030504040204" pitchFamily="50" charset="-128"/>
                <a:ea typeface="Meiryo UI" panose="020B0604030504040204" pitchFamily="50" charset="-128"/>
              </a:endParaRPr>
            </a:p>
            <a:p>
              <a:pPr>
                <a:lnSpc>
                  <a:spcPts val="1000"/>
                </a:lnSpc>
              </a:pPr>
              <a:endParaRPr lang="en-US" altLang="ja-JP" sz="1000">
                <a:latin typeface="Meiryo UI" panose="020B0604030504040204" pitchFamily="50" charset="-128"/>
                <a:ea typeface="Meiryo UI" panose="020B0604030504040204" pitchFamily="50" charset="-128"/>
              </a:endParaRPr>
            </a:p>
            <a:p>
              <a:pPr>
                <a:lnSpc>
                  <a:spcPts val="1000"/>
                </a:lnSpc>
              </a:pPr>
              <a:r>
                <a:rPr kumimoji="1" lang="ja-JP" altLang="en-US" sz="1000">
                  <a:latin typeface="Meiryo UI" panose="020B0604030504040204" pitchFamily="50" charset="-128"/>
                  <a:ea typeface="Meiryo UI" panose="020B0604030504040204" pitchFamily="50" charset="-128"/>
                </a:rPr>
                <a:t>本事業に参加している飲食施設</a:t>
              </a:r>
              <a:endParaRPr kumimoji="1" lang="en-US" altLang="ja-JP" sz="1000">
                <a:latin typeface="Meiryo UI" panose="020B0604030504040204" pitchFamily="50" charset="-128"/>
                <a:ea typeface="Meiryo UI" panose="020B0604030504040204" pitchFamily="50" charset="-128"/>
              </a:endParaRPr>
            </a:p>
            <a:p>
              <a:pPr>
                <a:lnSpc>
                  <a:spcPts val="1000"/>
                </a:lnSpc>
              </a:pPr>
              <a:endParaRPr lang="en-US" altLang="ja-JP" sz="1000">
                <a:latin typeface="Meiryo UI" panose="020B0604030504040204" pitchFamily="50" charset="-128"/>
                <a:ea typeface="Meiryo UI" panose="020B0604030504040204" pitchFamily="50" charset="-128"/>
              </a:endParaRPr>
            </a:p>
            <a:p>
              <a:pPr>
                <a:lnSpc>
                  <a:spcPts val="1000"/>
                </a:lnSpc>
              </a:pPr>
              <a:r>
                <a:rPr kumimoji="1" lang="ja-JP" altLang="en-US" sz="1000">
                  <a:latin typeface="Meiryo UI" panose="020B0604030504040204" pitchFamily="50" charset="-128"/>
                  <a:ea typeface="Meiryo UI" panose="020B0604030504040204" pitchFamily="50" charset="-128"/>
                </a:rPr>
                <a:t>本事業に参加しているその他施設</a:t>
              </a:r>
              <a:endParaRPr kumimoji="1" lang="en-US" altLang="ja-JP" sz="1000">
                <a:latin typeface="Meiryo UI" panose="020B0604030504040204" pitchFamily="50" charset="-128"/>
                <a:ea typeface="Meiryo UI" panose="020B0604030504040204" pitchFamily="50" charset="-128"/>
              </a:endParaRPr>
            </a:p>
            <a:p>
              <a:pPr>
                <a:lnSpc>
                  <a:spcPts val="1000"/>
                </a:lnSpc>
              </a:pPr>
              <a:r>
                <a:rPr lang="ja-JP" altLang="en-US" sz="1000">
                  <a:latin typeface="Meiryo UI" panose="020B0604030504040204" pitchFamily="50" charset="-128"/>
                  <a:ea typeface="Meiryo UI" panose="020B0604030504040204" pitchFamily="50" charset="-128"/>
                </a:rPr>
                <a:t>　</a:t>
              </a:r>
              <a:endParaRPr lang="en-US" altLang="ja-JP" sz="1000">
                <a:latin typeface="Meiryo UI" panose="020B0604030504040204" pitchFamily="50" charset="-128"/>
                <a:ea typeface="Meiryo UI" panose="020B0604030504040204" pitchFamily="50" charset="-128"/>
              </a:endParaRPr>
            </a:p>
            <a:p>
              <a:pPr>
                <a:lnSpc>
                  <a:spcPts val="1000"/>
                </a:lnSpc>
              </a:pPr>
              <a:r>
                <a:rPr kumimoji="1" lang="ja-JP" altLang="en-US" sz="1000">
                  <a:latin typeface="Meiryo UI" panose="020B0604030504040204" pitchFamily="50" charset="-128"/>
                  <a:ea typeface="Meiryo UI" panose="020B0604030504040204" pitchFamily="50" charset="-128"/>
                </a:rPr>
                <a:t>エリア内の主な施設　</a:t>
              </a:r>
              <a:endParaRPr kumimoji="1" lang="en-US" altLang="ja-JP" sz="1000">
                <a:latin typeface="Meiryo UI" panose="020B0604030504040204" pitchFamily="50" charset="-128"/>
                <a:ea typeface="Meiryo UI" panose="020B0604030504040204" pitchFamily="50" charset="-128"/>
              </a:endParaRPr>
            </a:p>
            <a:p>
              <a:pPr>
                <a:lnSpc>
                  <a:spcPts val="1000"/>
                </a:lnSpc>
              </a:pPr>
              <a:endParaRPr lang="en-US" altLang="ja-JP" sz="1000">
                <a:latin typeface="Meiryo UI" panose="020B0604030504040204" pitchFamily="50" charset="-128"/>
                <a:ea typeface="Meiryo UI" panose="020B0604030504040204" pitchFamily="50" charset="-128"/>
              </a:endParaRPr>
            </a:p>
          </p:txBody>
        </p:sp>
        <p:sp>
          <p:nvSpPr>
            <p:cNvPr id="29" name="Flowchart: Connector 67">
              <a:extLst>
                <a:ext uri="{FF2B5EF4-FFF2-40B4-BE49-F238E27FC236}">
                  <a16:creationId xmlns:a16="http://schemas.microsoft.com/office/drawing/2014/main" id="{C5E51593-D184-44D2-AA89-E1647C559F46}"/>
                </a:ext>
              </a:extLst>
            </p:cNvPr>
            <p:cNvSpPr/>
            <p:nvPr/>
          </p:nvSpPr>
          <p:spPr>
            <a:xfrm>
              <a:off x="7048792" y="4067775"/>
              <a:ext cx="181769" cy="180000"/>
            </a:xfrm>
            <a:prstGeom prst="flowChartConnector">
              <a:avLst/>
            </a:prstGeom>
            <a:solidFill>
              <a:srgbClr val="52C2F0"/>
            </a:solidFill>
            <a:ln w="28575">
              <a:noFill/>
            </a:ln>
          </p:spPr>
          <p:txBody>
            <a:bodyPr vertOverflow="overflow" horzOverflow="overflow" wrap="square" tIns="36000" bIns="36000" rtlCol="0" anchor="ctr">
              <a:spAutoFit/>
            </a:bodyPr>
            <a:lstStyle/>
            <a:p>
              <a:pPr algn="ctr"/>
              <a:endParaRPr kumimoji="1" lang="ja-JP" altLang="en-US" b="1">
                <a:solidFill>
                  <a:srgbClr val="000000"/>
                </a:solidFill>
                <a:latin typeface="メイリオ"/>
                <a:ea typeface="メイリオ"/>
                <a:cs typeface="メイリオ"/>
              </a:endParaRPr>
            </a:p>
          </p:txBody>
        </p:sp>
        <p:cxnSp>
          <p:nvCxnSpPr>
            <p:cNvPr id="30" name="Straight Connector 71">
              <a:extLst>
                <a:ext uri="{FF2B5EF4-FFF2-40B4-BE49-F238E27FC236}">
                  <a16:creationId xmlns:a16="http://schemas.microsoft.com/office/drawing/2014/main" id="{B3CD002B-8EF7-48E5-838A-7AA1BB795D46}"/>
                </a:ext>
              </a:extLst>
            </p:cNvPr>
            <p:cNvCxnSpPr>
              <a:cxnSpLocks/>
            </p:cNvCxnSpPr>
            <p:nvPr/>
          </p:nvCxnSpPr>
          <p:spPr>
            <a:xfrm>
              <a:off x="7044740" y="5148966"/>
              <a:ext cx="461347" cy="0"/>
            </a:xfrm>
            <a:prstGeom prst="line">
              <a:avLst/>
            </a:prstGeom>
            <a:solidFill>
              <a:srgbClr val="0066CC"/>
            </a:solidFill>
            <a:ln w="19050" cap="flat" cmpd="sng" algn="ctr">
              <a:solidFill>
                <a:schemeClr val="accent6"/>
              </a:solidFill>
              <a:prstDash val="sysDash"/>
              <a:round/>
              <a:headEnd type="none" w="med" len="med"/>
              <a:tailEnd type="none" w="med" len="med"/>
            </a:ln>
            <a:effectLst/>
          </p:spPr>
        </p:cxnSp>
        <p:sp>
          <p:nvSpPr>
            <p:cNvPr id="33" name="Flowchart: Connector 65">
              <a:extLst>
                <a:ext uri="{FF2B5EF4-FFF2-40B4-BE49-F238E27FC236}">
                  <a16:creationId xmlns:a16="http://schemas.microsoft.com/office/drawing/2014/main" id="{08AB2274-9B9D-4D0D-9348-41B48C3D43FB}"/>
                </a:ext>
              </a:extLst>
            </p:cNvPr>
            <p:cNvSpPr/>
            <p:nvPr/>
          </p:nvSpPr>
          <p:spPr>
            <a:xfrm>
              <a:off x="7044304" y="4309857"/>
              <a:ext cx="181769" cy="180000"/>
            </a:xfrm>
            <a:prstGeom prst="flowChartConnector">
              <a:avLst/>
            </a:prstGeom>
            <a:solidFill>
              <a:srgbClr val="FFC000"/>
            </a:solidFill>
            <a:ln w="28575">
              <a:noFill/>
            </a:ln>
          </p:spPr>
          <p:txBody>
            <a:bodyPr vertOverflow="overflow" horzOverflow="overflow" wrap="square" tIns="36000" bIns="36000" rtlCol="0" anchor="ctr">
              <a:spAutoFit/>
            </a:bodyPr>
            <a:lstStyle/>
            <a:p>
              <a:pPr algn="ctr"/>
              <a:endParaRPr kumimoji="1" lang="ja-JP" altLang="en-US" b="1">
                <a:solidFill>
                  <a:srgbClr val="000000"/>
                </a:solidFill>
                <a:latin typeface="メイリオ"/>
                <a:ea typeface="メイリオ"/>
                <a:cs typeface="メイリオ"/>
              </a:endParaRPr>
            </a:p>
          </p:txBody>
        </p:sp>
      </p:grpSp>
      <p:sp>
        <p:nvSpPr>
          <p:cNvPr id="16" name="Rectangle 11">
            <a:extLst>
              <a:ext uri="{FF2B5EF4-FFF2-40B4-BE49-F238E27FC236}">
                <a16:creationId xmlns:a16="http://schemas.microsoft.com/office/drawing/2014/main" id="{05F68A1C-1509-45BF-98EF-A2D7F5AC649A}"/>
              </a:ext>
            </a:extLst>
          </p:cNvPr>
          <p:cNvSpPr/>
          <p:nvPr/>
        </p:nvSpPr>
        <p:spPr>
          <a:xfrm>
            <a:off x="100311" y="1120141"/>
            <a:ext cx="11786889" cy="4114062"/>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18" name="タイトル 1"/>
          <p:cNvSpPr>
            <a:spLocks noGrp="1"/>
          </p:cNvSpPr>
          <p:nvPr>
            <p:ph type="title"/>
          </p:nvPr>
        </p:nvSpPr>
        <p:spPr>
          <a:xfrm>
            <a:off x="0" y="0"/>
            <a:ext cx="10173678" cy="746992"/>
          </a:xfrm>
        </p:spPr>
        <p:txBody>
          <a:bodyPr/>
          <a:lstStyle/>
          <a:p>
            <a:r>
              <a:rPr lang="ja-JP" altLang="en-US"/>
              <a:t>エリアマップ</a:t>
            </a:r>
            <a:endParaRPr kumimoji="1" lang="ja-JP" altLang="en-US"/>
          </a:p>
        </p:txBody>
      </p:sp>
      <p:sp>
        <p:nvSpPr>
          <p:cNvPr id="19" name="Rectangle 12">
            <a:extLst>
              <a:ext uri="{FF2B5EF4-FFF2-40B4-BE49-F238E27FC236}">
                <a16:creationId xmlns:a16="http://schemas.microsoft.com/office/drawing/2014/main" id="{32E2B3D7-9979-40E9-A4C8-81EA6EF6F599}"/>
              </a:ext>
            </a:extLst>
          </p:cNvPr>
          <p:cNvSpPr/>
          <p:nvPr/>
        </p:nvSpPr>
        <p:spPr>
          <a:xfrm>
            <a:off x="9144000" y="0"/>
            <a:ext cx="3048000"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）全体計画</a:t>
            </a:r>
          </a:p>
        </p:txBody>
      </p:sp>
      <p:sp>
        <p:nvSpPr>
          <p:cNvPr id="21" name="object 7"/>
          <p:cNvSpPr txBox="1">
            <a:spLocks/>
          </p:cNvSpPr>
          <p:nvPr/>
        </p:nvSpPr>
        <p:spPr>
          <a:xfrm>
            <a:off x="100311" y="5864082"/>
            <a:ext cx="12091689" cy="663414"/>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■エリアのアイデンティティを活かし、エリア全体の消費額を相乗的に高める範囲となるように設定してください。エリアを○で囲い、範囲を明確に示してください。</a:t>
            </a:r>
            <a:endParaRPr lang="en-US" altLang="ja-JP" sz="1400"/>
          </a:p>
          <a:p>
            <a:pPr marL="0" indent="0">
              <a:lnSpc>
                <a:spcPts val="800"/>
              </a:lnSpc>
              <a:buNone/>
            </a:pPr>
            <a:r>
              <a:rPr lang="ja-JP" altLang="en-US" sz="1400"/>
              <a:t>■参加施設以外にも地域の主な施設が分かるように記載してください。</a:t>
            </a:r>
            <a:endParaRPr lang="en-US" altLang="ja-JP" sz="1400"/>
          </a:p>
          <a:p>
            <a:pPr marL="0" indent="0">
              <a:lnSpc>
                <a:spcPts val="800"/>
              </a:lnSpc>
              <a:buNone/>
            </a:pPr>
            <a:r>
              <a:rPr lang="ja-JP" altLang="en-US" sz="1400"/>
              <a:t>■計画内容の実現可能性を示すため、計画の対象となるエリアで、徒歩以外の手段で観光客を回遊させる場合、ルートに加え回遊手段を明確に示してください。</a:t>
            </a:r>
            <a:endParaRPr lang="ja-JP" altLang="en-US" sz="1400" strike="sngStrike"/>
          </a:p>
        </p:txBody>
      </p:sp>
      <p:sp>
        <p:nvSpPr>
          <p:cNvPr id="22" name="正方形/長方形 21"/>
          <p:cNvSpPr/>
          <p:nvPr/>
        </p:nvSpPr>
        <p:spPr>
          <a:xfrm>
            <a:off x="114100" y="5368031"/>
            <a:ext cx="11773100"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23" name="正方形/長方形 22"/>
          <p:cNvSpPr/>
          <p:nvPr/>
        </p:nvSpPr>
        <p:spPr>
          <a:xfrm>
            <a:off x="102298" y="5374498"/>
            <a:ext cx="11784902" cy="1184854"/>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5" name="正方形/長方形 24">
            <a:extLst>
              <a:ext uri="{FF2B5EF4-FFF2-40B4-BE49-F238E27FC236}">
                <a16:creationId xmlns:a16="http://schemas.microsoft.com/office/drawing/2014/main" id="{56EB6ED4-8BFE-4823-8A76-D79C100B7AF0}"/>
              </a:ext>
            </a:extLst>
          </p:cNvPr>
          <p:cNvSpPr/>
          <p:nvPr/>
        </p:nvSpPr>
        <p:spPr>
          <a:xfrm>
            <a:off x="114100" y="786964"/>
            <a:ext cx="3449216"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＜エリアマップ＞</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37" name="Flowchart: Connector 65">
            <a:extLst>
              <a:ext uri="{FF2B5EF4-FFF2-40B4-BE49-F238E27FC236}">
                <a16:creationId xmlns:a16="http://schemas.microsoft.com/office/drawing/2014/main" id="{08AB2274-9B9D-4D0D-9348-41B48C3D43FB}"/>
              </a:ext>
            </a:extLst>
          </p:cNvPr>
          <p:cNvSpPr/>
          <p:nvPr/>
        </p:nvSpPr>
        <p:spPr>
          <a:xfrm>
            <a:off x="9666345" y="4634056"/>
            <a:ext cx="180000" cy="180000"/>
          </a:xfrm>
          <a:prstGeom prst="flowChartConnector">
            <a:avLst/>
          </a:prstGeom>
          <a:solidFill>
            <a:srgbClr val="00B050"/>
          </a:solidFill>
          <a:ln w="28575">
            <a:noFill/>
          </a:ln>
        </p:spPr>
        <p:txBody>
          <a:bodyPr vertOverflow="overflow" horzOverflow="overflow" wrap="square" tIns="36000" bIns="36000" rtlCol="0" anchor="ctr">
            <a:spAutoFit/>
          </a:bodyPr>
          <a:lstStyle/>
          <a:p>
            <a:pPr algn="ctr"/>
            <a:endParaRPr kumimoji="1" lang="ja-JP" altLang="en-US" b="1">
              <a:solidFill>
                <a:srgbClr val="000000"/>
              </a:solidFill>
              <a:latin typeface="メイリオ"/>
              <a:ea typeface="メイリオ"/>
              <a:cs typeface="メイリオ"/>
            </a:endParaRPr>
          </a:p>
        </p:txBody>
      </p:sp>
    </p:spTree>
    <p:extLst>
      <p:ext uri="{BB962C8B-B14F-4D97-AF65-F5344CB8AC3E}">
        <p14:creationId xmlns:p14="http://schemas.microsoft.com/office/powerpoint/2010/main" val="37004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AA61C-2ECA-17D8-E315-13CD69E47CE8}"/>
            </a:ext>
          </a:extLst>
        </p:cNvPr>
        <p:cNvGrpSpPr/>
        <p:nvPr/>
      </p:nvGrpSpPr>
      <p:grpSpPr>
        <a:xfrm>
          <a:off x="0" y="0"/>
          <a:ext cx="0" cy="0"/>
          <a:chOff x="0" y="0"/>
          <a:chExt cx="0" cy="0"/>
        </a:xfrm>
      </p:grpSpPr>
      <p:sp>
        <p:nvSpPr>
          <p:cNvPr id="17" name="タイトル 1">
            <a:extLst>
              <a:ext uri="{FF2B5EF4-FFF2-40B4-BE49-F238E27FC236}">
                <a16:creationId xmlns:a16="http://schemas.microsoft.com/office/drawing/2014/main" id="{54A48790-A564-4D17-C6C5-42C6AF7D3621}"/>
              </a:ext>
            </a:extLst>
          </p:cNvPr>
          <p:cNvSpPr txBox="1">
            <a:spLocks/>
          </p:cNvSpPr>
          <p:nvPr/>
        </p:nvSpPr>
        <p:spPr>
          <a:xfrm>
            <a:off x="6934" y="9236"/>
            <a:ext cx="9686166"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滞在イメージ</a:t>
            </a:r>
          </a:p>
        </p:txBody>
      </p:sp>
      <p:sp>
        <p:nvSpPr>
          <p:cNvPr id="3" name="Slide Number Placeholder 2">
            <a:extLst>
              <a:ext uri="{FF2B5EF4-FFF2-40B4-BE49-F238E27FC236}">
                <a16:creationId xmlns:a16="http://schemas.microsoft.com/office/drawing/2014/main" id="{53310BC8-626D-ADB1-A038-727CF7044107}"/>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8</a:t>
            </a:fld>
            <a:endParaRPr lang="en-US" altLang="ja-JP">
              <a:solidFill>
                <a:srgbClr val="000000"/>
              </a:solidFill>
            </a:endParaRPr>
          </a:p>
        </p:txBody>
      </p:sp>
      <p:sp>
        <p:nvSpPr>
          <p:cNvPr id="5" name="Rectangle 12">
            <a:extLst>
              <a:ext uri="{FF2B5EF4-FFF2-40B4-BE49-F238E27FC236}">
                <a16:creationId xmlns:a16="http://schemas.microsoft.com/office/drawing/2014/main" id="{2195E3CE-281F-C18A-D1A1-7382C0008230}"/>
              </a:ext>
            </a:extLst>
          </p:cNvPr>
          <p:cNvSpPr/>
          <p:nvPr/>
        </p:nvSpPr>
        <p:spPr>
          <a:xfrm>
            <a:off x="9441712" y="0"/>
            <a:ext cx="2750288"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）全体計画</a:t>
            </a:r>
          </a:p>
        </p:txBody>
      </p:sp>
      <p:sp>
        <p:nvSpPr>
          <p:cNvPr id="6" name="object 7">
            <a:extLst>
              <a:ext uri="{FF2B5EF4-FFF2-40B4-BE49-F238E27FC236}">
                <a16:creationId xmlns:a16="http://schemas.microsoft.com/office/drawing/2014/main" id="{82F76848-8A79-E9AC-2533-A5F307A55CB1}"/>
              </a:ext>
            </a:extLst>
          </p:cNvPr>
          <p:cNvSpPr txBox="1">
            <a:spLocks/>
          </p:cNvSpPr>
          <p:nvPr/>
        </p:nvSpPr>
        <p:spPr>
          <a:xfrm>
            <a:off x="206991" y="6088267"/>
            <a:ext cx="11680209" cy="394110"/>
          </a:xfrm>
          <a:prstGeom prst="rect">
            <a:avLst/>
          </a:prstGeom>
        </p:spPr>
        <p:txBody>
          <a:bodyPr vert="horz" wrap="square" lIns="0" tIns="12092" rIns="0" bIns="0" rtlCol="0">
            <a:spAutoFit/>
          </a:bodyPr>
          <a:lstStyle>
            <a:defPPr>
              <a:defRPr lang="en-US"/>
            </a:defPPr>
            <a:lvl1pPr marL="285750" marR="52974" indent="-285750">
              <a:lnSpc>
                <a:spcPts val="1800"/>
              </a:lnSpc>
              <a:spcBef>
                <a:spcPts val="95"/>
              </a:spcBef>
              <a:spcAft>
                <a:spcPts val="1200"/>
              </a:spcAft>
              <a:buFont typeface="Wingdings" panose="05000000000000000000" pitchFamily="2" charset="2"/>
              <a:buChar char="n"/>
              <a:tabLst>
                <a:tab pos="426105"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1pPr>
            <a:lvl2pPr marL="0" lvl="1">
              <a:lnSpc>
                <a:spcPts val="1800"/>
              </a:lnSpc>
              <a:spcBef>
                <a:spcPts val="1097"/>
              </a:spcBef>
              <a:spcAft>
                <a:spcPts val="1200"/>
              </a:spcAft>
              <a:tabLst>
                <a:tab pos="840694" algn="l"/>
              </a:tabLst>
              <a:defRPr kumimoji="1">
                <a:solidFill>
                  <a:schemeClr val="tx1">
                    <a:lumMod val="75000"/>
                    <a:lumOff val="25000"/>
                  </a:schemeClr>
                </a:solidFill>
                <a:latin typeface="Meiryo UI" panose="020B0604030504040204" pitchFamily="50" charset="-128"/>
                <a:ea typeface="Meiryo UI" panose="020B0604030504040204" pitchFamily="50" charset="-128"/>
              </a:defRPr>
            </a:lvl2pPr>
          </a:lstStyle>
          <a:p>
            <a:pPr marL="0" indent="0">
              <a:lnSpc>
                <a:spcPts val="800"/>
              </a:lnSpc>
              <a:buNone/>
            </a:pPr>
            <a:r>
              <a:rPr lang="ja-JP" altLang="en-US" sz="1400"/>
              <a:t>■実際の旅中のイメージやエリアの世界観を掴みやすくできるよう、パッケージプラン以外の過ごし方も含めて滞在イメージを記載してください。</a:t>
            </a:r>
            <a:endParaRPr lang="en-US" altLang="ja-JP" sz="1400"/>
          </a:p>
          <a:p>
            <a:pPr marL="0" indent="0">
              <a:lnSpc>
                <a:spcPts val="800"/>
              </a:lnSpc>
              <a:buNone/>
            </a:pPr>
            <a:r>
              <a:rPr lang="ja-JP" altLang="en-US" sz="1400"/>
              <a:t>■パッケージプランに含まれる内容については</a:t>
            </a:r>
            <a:r>
              <a:rPr lang="ja-JP" altLang="en-US" sz="1400" b="1"/>
              <a:t>太字</a:t>
            </a:r>
            <a:r>
              <a:rPr lang="ja-JP" altLang="en-US" sz="1400"/>
              <a:t>で、含まれていない内容については、通常の文字で記載してください。</a:t>
            </a:r>
            <a:endParaRPr lang="en-US" altLang="ja-JP" sz="1400"/>
          </a:p>
        </p:txBody>
      </p:sp>
      <p:sp>
        <p:nvSpPr>
          <p:cNvPr id="7" name="正方形/長方形 6">
            <a:extLst>
              <a:ext uri="{FF2B5EF4-FFF2-40B4-BE49-F238E27FC236}">
                <a16:creationId xmlns:a16="http://schemas.microsoft.com/office/drawing/2014/main" id="{1F2E82DB-8615-6A3B-0FB7-A83C2C3134F7}"/>
              </a:ext>
            </a:extLst>
          </p:cNvPr>
          <p:cNvSpPr/>
          <p:nvPr/>
        </p:nvSpPr>
        <p:spPr>
          <a:xfrm>
            <a:off x="142343" y="5611776"/>
            <a:ext cx="11856615" cy="360000"/>
          </a:xfrm>
          <a:prstGeom prst="rect">
            <a:avLst/>
          </a:prstGeom>
          <a:solidFill>
            <a:srgbClr val="8BC145">
              <a:lumMod val="40000"/>
              <a:lumOff val="60000"/>
            </a:srgbClr>
          </a:solidFill>
          <a:ln w="28575" cap="flat" cmpd="sng" algn="ctr">
            <a:noFill/>
            <a:prstDash val="solid"/>
            <a:miter lim="800000"/>
          </a:ln>
          <a:effectLst/>
        </p:spPr>
        <p:txBody>
          <a:bodyPr vert="horz" rtlCol="0" anchor="ctr"/>
          <a:lstStyle/>
          <a:p>
            <a:pPr defTabSz="457200" fontAlgn="auto">
              <a:spcBef>
                <a:spcPts val="0"/>
              </a:spcBef>
              <a:spcAft>
                <a:spcPts val="0"/>
              </a:spcAft>
            </a:pPr>
            <a:r>
              <a:rPr kumimoji="0" lang="ja-JP" altLang="en-US" kern="0">
                <a:solidFill>
                  <a:schemeClr val="tx1">
                    <a:lumMod val="75000"/>
                    <a:lumOff val="25000"/>
                  </a:schemeClr>
                </a:solidFill>
                <a:latin typeface="Meiryo UI" panose="020B0604030504040204" pitchFamily="50" charset="-128"/>
                <a:ea typeface="Meiryo UI" panose="020B0604030504040204" pitchFamily="50" charset="-128"/>
              </a:rPr>
              <a:t>注意事項</a:t>
            </a:r>
          </a:p>
        </p:txBody>
      </p:sp>
      <p:sp>
        <p:nvSpPr>
          <p:cNvPr id="8" name="正方形/長方形 7">
            <a:extLst>
              <a:ext uri="{FF2B5EF4-FFF2-40B4-BE49-F238E27FC236}">
                <a16:creationId xmlns:a16="http://schemas.microsoft.com/office/drawing/2014/main" id="{6C915685-EBED-1E79-9B43-067D77C2F661}"/>
              </a:ext>
            </a:extLst>
          </p:cNvPr>
          <p:cNvSpPr/>
          <p:nvPr/>
        </p:nvSpPr>
        <p:spPr>
          <a:xfrm>
            <a:off x="144330" y="5611775"/>
            <a:ext cx="11854629" cy="917275"/>
          </a:xfrm>
          <a:prstGeom prst="rect">
            <a:avLst/>
          </a:prstGeom>
          <a:noFill/>
          <a:ln w="12700" cap="flat" cmpd="sng" algn="ctr">
            <a:solidFill>
              <a:sysClr val="windowText" lastClr="000000">
                <a:lumMod val="65000"/>
                <a:lumOff val="35000"/>
              </a:sysClr>
            </a:solidFill>
            <a:prstDash val="solid"/>
            <a:miter lim="800000"/>
          </a:ln>
          <a:effectLst/>
        </p:spPr>
        <p:txBody>
          <a:bodyPr vert="horz"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ja-JP" altLang="en-US" sz="1400" b="1" i="0" u="none" strike="noStrike" kern="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20" name="Rectangle 11">
            <a:extLst>
              <a:ext uri="{FF2B5EF4-FFF2-40B4-BE49-F238E27FC236}">
                <a16:creationId xmlns:a16="http://schemas.microsoft.com/office/drawing/2014/main" id="{F6098FC1-3AC2-CA3E-1CB0-E065018939AB}"/>
              </a:ext>
            </a:extLst>
          </p:cNvPr>
          <p:cNvSpPr/>
          <p:nvPr/>
        </p:nvSpPr>
        <p:spPr>
          <a:xfrm>
            <a:off x="144006" y="1101278"/>
            <a:ext cx="11854629" cy="4424344"/>
          </a:xfrm>
          <a:prstGeom prst="rect">
            <a:avLst/>
          </a:prstGeom>
          <a:noFill/>
          <a:ln w="19050">
            <a:solidFill>
              <a:schemeClr val="bg1">
                <a:lumMod val="50000"/>
              </a:schemeClr>
            </a:solidFill>
          </a:ln>
        </p:spPr>
        <p:txBody>
          <a:bodyPr vertOverflow="overflow" horzOverflow="overflow" wrap="square" tIns="36000" bIns="36000" rtlCol="0" anchor="ctr">
            <a:noAutofit/>
          </a:bodyPr>
          <a:lstStyle/>
          <a:p>
            <a:pPr algn="ctr"/>
            <a:endParaRPr kumimoji="1" lang="ja-JP" altLang="en-US" b="1">
              <a:latin typeface="Meiryo UI" panose="020B0604030504040204" pitchFamily="50" charset="-128"/>
              <a:ea typeface="Meiryo UI" panose="020B0604030504040204" pitchFamily="50" charset="-128"/>
              <a:cs typeface="メイリオ"/>
            </a:endParaRPr>
          </a:p>
        </p:txBody>
      </p:sp>
      <p:sp>
        <p:nvSpPr>
          <p:cNvPr id="28" name="正方形/長方形 27">
            <a:extLst>
              <a:ext uri="{FF2B5EF4-FFF2-40B4-BE49-F238E27FC236}">
                <a16:creationId xmlns:a16="http://schemas.microsoft.com/office/drawing/2014/main" id="{974B2175-1BD0-FCC2-3793-00EF4C917492}"/>
              </a:ext>
            </a:extLst>
          </p:cNvPr>
          <p:cNvSpPr/>
          <p:nvPr/>
        </p:nvSpPr>
        <p:spPr>
          <a:xfrm>
            <a:off x="142343" y="737900"/>
            <a:ext cx="1497513" cy="400346"/>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chemeClr val="tx1"/>
                </a:solidFill>
                <a:latin typeface="Meiryo UI" panose="020B0604030504040204" pitchFamily="50" charset="-128"/>
                <a:ea typeface="Meiryo UI" panose="020B0604030504040204" pitchFamily="50" charset="-128"/>
              </a:rPr>
              <a:t>＜滞在イメージ＞</a:t>
            </a:r>
            <a:endParaRPr lang="en-US" altLang="ja-JP" sz="1400">
              <a:solidFill>
                <a:schemeClr val="tx1"/>
              </a:solidFill>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6E3A1087-5101-F9A7-749B-6831F37CDA22}"/>
              </a:ext>
            </a:extLst>
          </p:cNvPr>
          <p:cNvSpPr/>
          <p:nvPr/>
        </p:nvSpPr>
        <p:spPr>
          <a:xfrm>
            <a:off x="348155" y="1224399"/>
            <a:ext cx="6936565" cy="1384857"/>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a:solidFill>
                  <a:srgbClr val="FF0000"/>
                </a:solidFill>
                <a:latin typeface="Meiryo UI" panose="020B0604030504040204" pitchFamily="50" charset="-128"/>
                <a:ea typeface="Meiryo UI" panose="020B0604030504040204" pitchFamily="50" charset="-128"/>
              </a:rPr>
              <a:t>・エリア内での滞在イメージをスケジュールや写真で説明してください</a:t>
            </a:r>
            <a:endParaRPr lang="en-US" altLang="ja-JP" sz="140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6821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0CE2F-AA6D-753C-8E85-5238859ACAF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3C55D55-10F6-0E0F-726D-4ABF684ED8E1}"/>
              </a:ext>
            </a:extLst>
          </p:cNvPr>
          <p:cNvSpPr>
            <a:spLocks noGrp="1"/>
          </p:cNvSpPr>
          <p:nvPr>
            <p:ph type="sldNum" sz="quarter" idx="12"/>
          </p:nvPr>
        </p:nvSpPr>
        <p:spPr/>
        <p:txBody>
          <a:bodyPr/>
          <a:lstStyle/>
          <a:p>
            <a:pPr>
              <a:defRPr/>
            </a:pPr>
            <a:fld id="{7DE63CFC-9FCE-47C5-8094-560B20205859}" type="slidenum">
              <a:rPr lang="en-US" altLang="ja-JP" smtClean="0">
                <a:solidFill>
                  <a:srgbClr val="000000"/>
                </a:solidFill>
              </a:rPr>
              <a:pPr>
                <a:defRPr/>
              </a:pPr>
              <a:t>9</a:t>
            </a:fld>
            <a:endParaRPr lang="en-US" altLang="ja-JP">
              <a:solidFill>
                <a:srgbClr val="000000"/>
              </a:solidFill>
            </a:endParaRPr>
          </a:p>
        </p:txBody>
      </p:sp>
      <p:sp>
        <p:nvSpPr>
          <p:cNvPr id="13" name="Rectangle 12">
            <a:extLst>
              <a:ext uri="{FF2B5EF4-FFF2-40B4-BE49-F238E27FC236}">
                <a16:creationId xmlns:a16="http://schemas.microsoft.com/office/drawing/2014/main" id="{0B362AF9-B235-3789-E23D-556933BD7020}"/>
              </a:ext>
            </a:extLst>
          </p:cNvPr>
          <p:cNvSpPr/>
          <p:nvPr/>
        </p:nvSpPr>
        <p:spPr>
          <a:xfrm>
            <a:off x="9470065" y="0"/>
            <a:ext cx="2721936" cy="731463"/>
          </a:xfrm>
          <a:prstGeom prst="rect">
            <a:avLst/>
          </a:prstGeom>
          <a:noFill/>
          <a:ln w="28575">
            <a:noFill/>
          </a:ln>
        </p:spPr>
        <p:txBody>
          <a:bodyPr vertOverflow="overflow" horzOverflow="overflow" wrap="square" tIns="36000" bIns="36000" rtlCol="0" anchor="ctr">
            <a:noAutofit/>
          </a:bodyPr>
          <a:lstStyle/>
          <a:p>
            <a:pPr algn="r"/>
            <a:r>
              <a:rPr lang="ja-JP" altLang="en-US" b="1">
                <a:solidFill>
                  <a:srgbClr val="000000"/>
                </a:solidFill>
                <a:latin typeface="游ゴシック" panose="020B0400000000000000" pitchFamily="50" charset="-128"/>
                <a:ea typeface="游ゴシック" panose="020B0400000000000000" pitchFamily="50" charset="-128"/>
                <a:cs typeface="メイリオ"/>
              </a:rPr>
              <a:t>（様式</a:t>
            </a:r>
            <a:r>
              <a:rPr lang="en-US" altLang="ja-JP" b="1">
                <a:solidFill>
                  <a:srgbClr val="000000"/>
                </a:solidFill>
                <a:latin typeface="游ゴシック" panose="020B0400000000000000" pitchFamily="50" charset="-128"/>
                <a:ea typeface="游ゴシック" panose="020B0400000000000000" pitchFamily="50" charset="-128"/>
                <a:cs typeface="メイリオ"/>
              </a:rPr>
              <a:t>1</a:t>
            </a:r>
            <a:r>
              <a:rPr lang="ja-JP" altLang="en-US" b="1">
                <a:solidFill>
                  <a:srgbClr val="000000"/>
                </a:solidFill>
                <a:latin typeface="游ゴシック" panose="020B0400000000000000" pitchFamily="50" charset="-128"/>
                <a:ea typeface="游ゴシック" panose="020B0400000000000000" pitchFamily="50" charset="-128"/>
                <a:cs typeface="メイリオ"/>
              </a:rPr>
              <a:t>）</a:t>
            </a:r>
            <a:r>
              <a:rPr lang="ja-JP" altLang="en-US" b="1">
                <a:latin typeface="游ゴシック" panose="020B0400000000000000" pitchFamily="50" charset="-128"/>
                <a:ea typeface="游ゴシック" panose="020B0400000000000000" pitchFamily="50" charset="-128"/>
                <a:cs typeface="メイリオ"/>
              </a:rPr>
              <a:t>全体計画</a:t>
            </a:r>
          </a:p>
        </p:txBody>
      </p:sp>
      <p:sp>
        <p:nvSpPr>
          <p:cNvPr id="2" name="正方形/長方形 1">
            <a:extLst>
              <a:ext uri="{FF2B5EF4-FFF2-40B4-BE49-F238E27FC236}">
                <a16:creationId xmlns:a16="http://schemas.microsoft.com/office/drawing/2014/main" id="{7D1348EB-2D12-FA95-DF1E-85F321D896C5}"/>
              </a:ext>
            </a:extLst>
          </p:cNvPr>
          <p:cNvSpPr/>
          <p:nvPr/>
        </p:nvSpPr>
        <p:spPr>
          <a:xfrm>
            <a:off x="259631" y="786249"/>
            <a:ext cx="11672737" cy="591378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記載内容</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600" b="1">
                <a:solidFill>
                  <a:srgbClr val="FF0000"/>
                </a:solidFill>
                <a:latin typeface="Meiryo UI" panose="020B0604030504040204" pitchFamily="50" charset="-128"/>
                <a:ea typeface="Meiryo UI" panose="020B0604030504040204" pitchFamily="50" charset="-128"/>
              </a:rPr>
              <a:t>下の要素を参考に、消費額増加や滞在時間延長を促し、地域の魅力を体感してもらうための仕掛けについて記載してください。　</a:t>
            </a: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r>
              <a:rPr lang="ja-JP" altLang="en-US" sz="1400" b="1">
                <a:solidFill>
                  <a:srgbClr val="FF0000"/>
                </a:solidFill>
                <a:latin typeface="Meiryo UI" panose="020B0604030504040204" pitchFamily="50" charset="-128"/>
                <a:ea typeface="Meiryo UI" panose="020B0604030504040204" pitchFamily="50" charset="-128"/>
              </a:rPr>
              <a:t>①「観光消費額増加・滞在時間延長の仕掛け」</a:t>
            </a:r>
            <a:endParaRPr lang="en-US" altLang="ja-JP" sz="1400" b="1">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回遊が起きる仕掛け（例：チェックイン前後の導線、時間割、特典、エリアマップ・パス 等）</a:t>
            </a: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地域への波及効果をどのように生み出していくか</a:t>
            </a:r>
          </a:p>
          <a:p>
            <a:pPr>
              <a:lnSpc>
                <a:spcPct val="150000"/>
              </a:lnSpc>
            </a:pPr>
            <a:r>
              <a:rPr lang="ja-JP" altLang="en-US" sz="1400" b="1">
                <a:solidFill>
                  <a:srgbClr val="FF0000"/>
                </a:solidFill>
                <a:latin typeface="Meiryo UI" panose="020B0604030504040204" pitchFamily="50" charset="-128"/>
                <a:ea typeface="Meiryo UI" panose="020B0604030504040204" pitchFamily="50" charset="-128"/>
              </a:rPr>
              <a:t>②「人／体験」</a:t>
            </a:r>
            <a:endParaRPr lang="en-US" altLang="ja-JP" sz="1400" b="1">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このエリアで会うべき人は誰か（作り手・担い手・案内人・暮らしの当事者）</a:t>
            </a: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どんな形で出会いを起こすか（挨拶／対話／共同作業／紹介／レクチャーを受ける 等）</a:t>
            </a: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どんな体験をさせるか（時間・タイミング／コンテンツ）</a:t>
            </a: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出会いや体験を通じて、ターゲットにどんな理解・感情が生まれるか</a:t>
            </a:r>
          </a:p>
          <a:p>
            <a:pPr>
              <a:lnSpc>
                <a:spcPct val="150000"/>
              </a:lnSpc>
            </a:pPr>
            <a:r>
              <a:rPr lang="ja-JP" altLang="en-US" sz="1400" b="1">
                <a:solidFill>
                  <a:srgbClr val="FF0000"/>
                </a:solidFill>
                <a:latin typeface="Meiryo UI" panose="020B0604030504040204" pitchFamily="50" charset="-128"/>
                <a:ea typeface="Meiryo UI" panose="020B0604030504040204" pitchFamily="50" charset="-128"/>
              </a:rPr>
              <a:t>③「食」</a:t>
            </a:r>
            <a:endParaRPr lang="en-US" altLang="ja-JP" sz="1400" b="1">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何を「地域の食」として体験させるか（素材／知ってもらいたい作り手の想い／その土地ならではの食べ方／季節性）</a:t>
            </a: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pPr>
            <a:r>
              <a:rPr lang="ja-JP" altLang="en-US" sz="1400" b="1">
                <a:solidFill>
                  <a:srgbClr val="FF0000"/>
                </a:solidFill>
                <a:latin typeface="Meiryo UI" panose="020B0604030504040204" pitchFamily="50" charset="-128"/>
                <a:ea typeface="Meiryo UI" panose="020B0604030504040204" pitchFamily="50" charset="-128"/>
              </a:rPr>
              <a:t>④「滞在／ライフスタイル（文化）」</a:t>
            </a:r>
            <a:endParaRPr lang="en-US" altLang="ja-JP" sz="1400" b="1">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エリアの何を体感してほしいか（景観・営み・空気感 等）</a:t>
            </a: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滞在中に地域性をどこで感じてもらうのか</a:t>
            </a: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a:solidFill>
                  <a:srgbClr val="FF0000"/>
                </a:solidFill>
                <a:latin typeface="Meiryo UI" panose="020B0604030504040204" pitchFamily="50" charset="-128"/>
                <a:ea typeface="Meiryo UI" panose="020B0604030504040204" pitchFamily="50" charset="-128"/>
              </a:rPr>
              <a:t>滞在中にどういった時間を過ごしてもらいたいか</a:t>
            </a: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endParaRPr lang="en-US" altLang="ja-JP" sz="1400">
              <a:solidFill>
                <a:srgbClr val="FF0000"/>
              </a:solidFill>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endParaRPr lang="ja-JP" altLang="en-US"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ja-JP" altLang="en-US" sz="1400">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600" b="1">
              <a:solidFill>
                <a:srgbClr val="FF0000"/>
              </a:solidFill>
              <a:latin typeface="Meiryo UI" panose="020B0604030504040204" pitchFamily="50" charset="-128"/>
              <a:ea typeface="Meiryo UI" panose="020B0604030504040204" pitchFamily="50" charset="-128"/>
            </a:endParaRPr>
          </a:p>
          <a:p>
            <a:pPr>
              <a:lnSpc>
                <a:spcPct val="150000"/>
              </a:lnSpc>
              <a:buClr>
                <a:schemeClr val="accent1"/>
              </a:buClr>
            </a:pPr>
            <a:endParaRPr lang="en-US" altLang="ja-JP" sz="1600">
              <a:solidFill>
                <a:srgbClr val="FF0000"/>
              </a:solidFill>
              <a:latin typeface="Meiryo UI" panose="020B0604030504040204" pitchFamily="50" charset="-128"/>
              <a:ea typeface="Meiryo UI" panose="020B0604030504040204" pitchFamily="50" charset="-128"/>
            </a:endParaRPr>
          </a:p>
        </p:txBody>
      </p:sp>
      <p:sp>
        <p:nvSpPr>
          <p:cNvPr id="26" name="タイトル 1">
            <a:extLst>
              <a:ext uri="{FF2B5EF4-FFF2-40B4-BE49-F238E27FC236}">
                <a16:creationId xmlns:a16="http://schemas.microsoft.com/office/drawing/2014/main" id="{9FC63FA7-044D-030C-5DF8-E0268E1E785B}"/>
              </a:ext>
            </a:extLst>
          </p:cNvPr>
          <p:cNvSpPr txBox="1">
            <a:spLocks/>
          </p:cNvSpPr>
          <p:nvPr/>
        </p:nvSpPr>
        <p:spPr>
          <a:xfrm>
            <a:off x="0" y="27635"/>
            <a:ext cx="8846820" cy="7286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0" hangingPunct="0">
              <a:defRPr sz="3200" b="1">
                <a:solidFill>
                  <a:srgbClr val="1D6FA9"/>
                </a:solidFill>
                <a:latin typeface="游ゴシック" panose="020B0400000000000000" pitchFamily="50" charset="-128"/>
                <a:ea typeface="游ゴシック" panose="020B0400000000000000" pitchFamily="50" charset="-128"/>
                <a:cs typeface="+mj-cs"/>
              </a:defRPr>
            </a:lvl1pPr>
            <a:lvl2pPr eaLnBrk="0" hangingPunct="0">
              <a:defRPr sz="2800">
                <a:latin typeface="HGP創英角ｺﾞｼｯｸUB" pitchFamily="50" charset="-128"/>
                <a:ea typeface="HGP創英角ｺﾞｼｯｸUB" pitchFamily="50" charset="-128"/>
              </a:defRPr>
            </a:lvl2pPr>
            <a:lvl3pPr eaLnBrk="0" hangingPunct="0">
              <a:defRPr sz="2800">
                <a:latin typeface="HGP創英角ｺﾞｼｯｸUB" pitchFamily="50" charset="-128"/>
                <a:ea typeface="HGP創英角ｺﾞｼｯｸUB" pitchFamily="50" charset="-128"/>
              </a:defRPr>
            </a:lvl3pPr>
            <a:lvl4pPr eaLnBrk="0" hangingPunct="0">
              <a:defRPr sz="2800">
                <a:latin typeface="HGP創英角ｺﾞｼｯｸUB" pitchFamily="50" charset="-128"/>
                <a:ea typeface="HGP創英角ｺﾞｼｯｸUB" pitchFamily="50" charset="-128"/>
              </a:defRPr>
            </a:lvl4pPr>
            <a:lvl5pPr eaLnBrk="0" hangingPunct="0">
              <a:defRPr sz="2800">
                <a:latin typeface="HGP創英角ｺﾞｼｯｸUB" pitchFamily="50" charset="-128"/>
                <a:ea typeface="HGP創英角ｺﾞｼｯｸUB" pitchFamily="50" charset="-128"/>
              </a:defRPr>
            </a:lvl5pPr>
            <a:lvl6pPr marL="457200" fontAlgn="base">
              <a:spcBef>
                <a:spcPct val="0"/>
              </a:spcBef>
              <a:spcAft>
                <a:spcPct val="0"/>
              </a:spcAft>
              <a:defRPr sz="2800">
                <a:latin typeface="HGP創英角ｺﾞｼｯｸUB" pitchFamily="50" charset="-128"/>
                <a:ea typeface="HGP創英角ｺﾞｼｯｸUB" pitchFamily="50" charset="-128"/>
              </a:defRPr>
            </a:lvl6pPr>
            <a:lvl7pPr marL="914400" fontAlgn="base">
              <a:spcBef>
                <a:spcPct val="0"/>
              </a:spcBef>
              <a:spcAft>
                <a:spcPct val="0"/>
              </a:spcAft>
              <a:defRPr sz="2800">
                <a:latin typeface="HGP創英角ｺﾞｼｯｸUB" pitchFamily="50" charset="-128"/>
                <a:ea typeface="HGP創英角ｺﾞｼｯｸUB" pitchFamily="50" charset="-128"/>
              </a:defRPr>
            </a:lvl7pPr>
            <a:lvl8pPr marL="1371600" fontAlgn="base">
              <a:spcBef>
                <a:spcPct val="0"/>
              </a:spcBef>
              <a:spcAft>
                <a:spcPct val="0"/>
              </a:spcAft>
              <a:defRPr sz="2800">
                <a:latin typeface="HGP創英角ｺﾞｼｯｸUB" pitchFamily="50" charset="-128"/>
                <a:ea typeface="HGP創英角ｺﾞｼｯｸUB" pitchFamily="50" charset="-128"/>
              </a:defRPr>
            </a:lvl8pPr>
            <a:lvl9pPr marL="1828800" fontAlgn="base">
              <a:spcBef>
                <a:spcPct val="0"/>
              </a:spcBef>
              <a:spcAft>
                <a:spcPct val="0"/>
              </a:spcAft>
              <a:defRPr sz="2800">
                <a:latin typeface="HGP創英角ｺﾞｼｯｸUB" pitchFamily="50" charset="-128"/>
                <a:ea typeface="HGP創英角ｺﾞｼｯｸUB" pitchFamily="50" charset="-128"/>
              </a:defRPr>
            </a:lvl9pPr>
          </a:lstStyle>
          <a:p>
            <a:r>
              <a:rPr lang="ja-JP" altLang="en-US"/>
              <a:t>「地域まるごとホテル」としての仕掛け</a:t>
            </a:r>
          </a:p>
        </p:txBody>
      </p:sp>
    </p:spTree>
    <p:extLst>
      <p:ext uri="{BB962C8B-B14F-4D97-AF65-F5344CB8AC3E}">
        <p14:creationId xmlns:p14="http://schemas.microsoft.com/office/powerpoint/2010/main" val="4355406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CUSTOMLAYOUT" val="F"/>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3_標準デザイン">
  <a:themeElements>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a:solidFill>
          <a:schemeClr val="bg1">
            <a:lumMod val="95000"/>
          </a:schemeClr>
        </a:solidFill>
        <a:ln w="28575">
          <a:noFill/>
        </a:ln>
      </a:spPr>
      <a:bodyPr vertOverflow="overflow" horzOverflow="overflow" wrap="square" tIns="36000" bIns="36000" rtlCol="0" anchor="ctr">
        <a:noAutofit/>
      </a:bodyPr>
      <a:lstStyle>
        <a:defPPr algn="l">
          <a:defRPr kumimoji="1" sz="1200" dirty="0">
            <a:latin typeface="Meiryo UI" panose="020B0604030504040204" pitchFamily="50" charset="-128"/>
            <a:ea typeface="Meiryo UI" panose="020B0604030504040204" pitchFamily="50" charset="-128"/>
            <a:cs typeface="メイリオ"/>
          </a:defRPr>
        </a:defPPr>
      </a:lstStyle>
    </a:spDef>
    <a:lnDef>
      <a:spPr>
        <a:custGeom>
          <a:avLst/>
          <a:gdLst/>
          <a:ahLst/>
          <a:cxnLst/>
          <a:rect l="0" t="0" r="0" b="0"/>
          <a:pathLst/>
        </a:custGeom>
        <a:solidFill>
          <a:srgbClr val="0066CC"/>
        </a:solidFill>
        <a:ln w="9525" cap="flat" cmpd="sng" algn="ctr">
          <a:noFill/>
          <a:prstDash val="solid"/>
          <a:round/>
          <a:headEnd type="none" w="med" len="med"/>
          <a:tailEnd type="none" w="med" len="med"/>
        </a:ln>
        <a:effectLst/>
      </a:spPr>
      <a:bodyPr vertOverflow="overflow" horzOverflow="overflow" wrap="none" numCol="1" anchor="ctr" anchorCtr="0" compatLnSpc="1"/>
      <a:lstStyle>
        <a:defPPr marL="0" marR="0" indent="0" algn="ctr" defTabSz="914400" rtl="0" eaLnBrk="1" fontAlgn="base" latinLnBrk="0" hangingPunct="1">
          <a:lnSpc>
            <a:spcPct val="100000"/>
          </a:lnSpc>
          <a:spcBef>
            <a:spcPct val="0"/>
          </a:spcBef>
          <a:spcAft>
            <a:spcPct val="0"/>
          </a:spcAft>
          <a:defRPr kumimoji="1" lang="ja-JP" altLang="en-US" sz="1800" b="0" i="0" u="none" strike="noStrike" cap="none" normalizeH="0" baseline="0" smtClean="0">
            <a:ln>
              <a:noFill/>
            </a:ln>
            <a:solidFill>
              <a:schemeClr val="tx1"/>
            </a:solidFill>
            <a:effectLst/>
            <a:latin typeface="Arial"/>
            <a:ea typeface="ＭＳ Ｐゴシック"/>
          </a:defRPr>
        </a:defPPr>
      </a:lstStyle>
    </a:lnDef>
    <a:txDef>
      <a:spPr>
        <a:noFill/>
      </a:spPr>
      <a:bodyPr wrap="square" rtlCol="0">
        <a:spAutoFit/>
      </a:bodyPr>
      <a:lstStyle>
        <a:defPPr algn="l">
          <a:defRPr kumimoji="1" sz="1200" dirty="0">
            <a:latin typeface="Meiryo UI" panose="020B0604030504040204" pitchFamily="50" charset="-128"/>
            <a:ea typeface="Meiryo UI" panose="020B0604030504040204" pitchFamily="50" charset="-128"/>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観光庁</Template>
  <TotalTime>11</TotalTime>
  <Words>3597</Words>
  <Application>Microsoft Office PowerPoint</Application>
  <PresentationFormat>ワイド画面</PresentationFormat>
  <Paragraphs>620</Paragraphs>
  <Slides>32</Slides>
  <Notes>32</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32</vt:i4>
      </vt:variant>
    </vt:vector>
  </HeadingPairs>
  <TitlesOfParts>
    <vt:vector size="41" baseType="lpstr">
      <vt:lpstr>HGP創英角ｺﾞｼｯｸUB</vt:lpstr>
      <vt:lpstr>Meiryo UI</vt:lpstr>
      <vt:lpstr>メイリオ</vt:lpstr>
      <vt:lpstr>游ゴシック</vt:lpstr>
      <vt:lpstr>Arial</vt:lpstr>
      <vt:lpstr>Calibri</vt:lpstr>
      <vt:lpstr>Wingdings</vt:lpstr>
      <vt:lpstr>23_標準デザイン</vt:lpstr>
      <vt:lpstr>think-cell スライド</vt:lpstr>
      <vt:lpstr>PowerPoint プレゼンテーション</vt:lpstr>
      <vt:lpstr>PowerPoint プレゼンテーション</vt:lpstr>
      <vt:lpstr>PowerPoint プレゼンテーション</vt:lpstr>
      <vt:lpstr>PowerPoint プレゼンテーション</vt:lpstr>
      <vt:lpstr>パッケージプラン概要</vt:lpstr>
      <vt:lpstr>PowerPoint プレゼンテーション</vt:lpstr>
      <vt:lpstr>エリアマップ</vt:lpstr>
      <vt:lpstr>PowerPoint プレゼンテーション</vt:lpstr>
      <vt:lpstr>PowerPoint プレゼンテーション</vt:lpstr>
      <vt:lpstr>ターゲット・プロモーション</vt:lpstr>
      <vt:lpstr>地域まるごとホテル開業までのスケジュール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加藤 遥</dc:creator>
  <cp:lastModifiedBy>加藤</cp:lastModifiedBy>
  <cp:revision>4</cp:revision>
  <dcterms:created xsi:type="dcterms:W3CDTF">2023-05-29T07:39:52Z</dcterms:created>
  <dcterms:modified xsi:type="dcterms:W3CDTF">2026-08-18T08:28:33Z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0x010100A1D773CFC55E2B45B936EC0F85CDE04C</vt:lpwstr>
  </property>
</Properties>
</file>