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79" r:id="rId3"/>
    <p:sldId id="276" r:id="rId4"/>
    <p:sldId id="280" r:id="rId5"/>
    <p:sldId id="281" r:id="rId6"/>
    <p:sldId id="282" r:id="rId7"/>
    <p:sldId id="283" r:id="rId8"/>
  </p:sldIdLst>
  <p:sldSz cx="12192000" cy="6858000"/>
  <p:notesSz cx="6865938" cy="99949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01" autoAdjust="0"/>
    <p:restoredTop sz="94660"/>
  </p:normalViewPr>
  <p:slideViewPr>
    <p:cSldViewPr snapToGrid="0">
      <p:cViewPr varScale="1">
        <p:scale>
          <a:sx n="82" d="100"/>
          <a:sy n="82" d="100"/>
        </p:scale>
        <p:origin x="1186"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75240" cy="501481"/>
          </a:xfrm>
          <a:prstGeom prst="rect">
            <a:avLst/>
          </a:prstGeom>
        </p:spPr>
        <p:txBody>
          <a:bodyPr vert="horz" lIns="92062" tIns="46031" rIns="92062" bIns="4603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9110" y="0"/>
            <a:ext cx="2975240" cy="501481"/>
          </a:xfrm>
          <a:prstGeom prst="rect">
            <a:avLst/>
          </a:prstGeom>
        </p:spPr>
        <p:txBody>
          <a:bodyPr vert="horz" lIns="92062" tIns="46031" rIns="92062" bIns="46031" rtlCol="0"/>
          <a:lstStyle>
            <a:lvl1pPr algn="r">
              <a:defRPr sz="1200"/>
            </a:lvl1pPr>
          </a:lstStyle>
          <a:p>
            <a:fld id="{0478D7AB-8746-42DE-862E-DB42C8BD0A0F}" type="datetimeFigureOut">
              <a:rPr kumimoji="1" lang="ja-JP" altLang="en-US" smtClean="0"/>
              <a:t>2026/9/12</a:t>
            </a:fld>
            <a:endParaRPr kumimoji="1" lang="ja-JP" altLang="en-US"/>
          </a:p>
        </p:txBody>
      </p:sp>
      <p:sp>
        <p:nvSpPr>
          <p:cNvPr id="4" name="スライド イメージ プレースホルダー 3"/>
          <p:cNvSpPr>
            <a:spLocks noGrp="1" noRot="1" noChangeAspect="1"/>
          </p:cNvSpPr>
          <p:nvPr>
            <p:ph type="sldImg" idx="2"/>
          </p:nvPr>
        </p:nvSpPr>
        <p:spPr>
          <a:xfrm>
            <a:off x="434975" y="1249363"/>
            <a:ext cx="5995988" cy="3373437"/>
          </a:xfrm>
          <a:prstGeom prst="rect">
            <a:avLst/>
          </a:prstGeom>
          <a:noFill/>
          <a:ln w="12700">
            <a:solidFill>
              <a:prstClr val="black"/>
            </a:solidFill>
          </a:ln>
        </p:spPr>
        <p:txBody>
          <a:bodyPr vert="horz" lIns="92062" tIns="46031" rIns="92062" bIns="46031" rtlCol="0" anchor="ctr"/>
          <a:lstStyle/>
          <a:p>
            <a:endParaRPr lang="ja-JP" altLang="en-US"/>
          </a:p>
        </p:txBody>
      </p:sp>
      <p:sp>
        <p:nvSpPr>
          <p:cNvPr id="5" name="ノート プレースホルダー 4"/>
          <p:cNvSpPr>
            <a:spLocks noGrp="1"/>
          </p:cNvSpPr>
          <p:nvPr>
            <p:ph type="body" sz="quarter" idx="3"/>
          </p:nvPr>
        </p:nvSpPr>
        <p:spPr>
          <a:xfrm>
            <a:off x="686594" y="4810046"/>
            <a:ext cx="5492750" cy="3935492"/>
          </a:xfrm>
          <a:prstGeom prst="rect">
            <a:avLst/>
          </a:prstGeom>
        </p:spPr>
        <p:txBody>
          <a:bodyPr vert="horz" lIns="92062" tIns="46031" rIns="92062" bIns="4603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93421"/>
            <a:ext cx="2975240" cy="501480"/>
          </a:xfrm>
          <a:prstGeom prst="rect">
            <a:avLst/>
          </a:prstGeom>
        </p:spPr>
        <p:txBody>
          <a:bodyPr vert="horz" lIns="92062" tIns="46031" rIns="92062" bIns="4603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9110" y="9493421"/>
            <a:ext cx="2975240" cy="501480"/>
          </a:xfrm>
          <a:prstGeom prst="rect">
            <a:avLst/>
          </a:prstGeom>
        </p:spPr>
        <p:txBody>
          <a:bodyPr vert="horz" lIns="92062" tIns="46031" rIns="92062" bIns="46031" rtlCol="0" anchor="b"/>
          <a:lstStyle>
            <a:lvl1pPr algn="r">
              <a:defRPr sz="1200"/>
            </a:lvl1pPr>
          </a:lstStyle>
          <a:p>
            <a:fld id="{6EA7D4CE-3401-4347-84DE-3FB6DB6F3D89}" type="slidenum">
              <a:rPr kumimoji="1" lang="ja-JP" altLang="en-US" smtClean="0"/>
              <a:t>‹#›</a:t>
            </a:fld>
            <a:endParaRPr kumimoji="1" lang="ja-JP" altLang="en-US"/>
          </a:p>
        </p:txBody>
      </p:sp>
    </p:spTree>
    <p:extLst>
      <p:ext uri="{BB962C8B-B14F-4D97-AF65-F5344CB8AC3E}">
        <p14:creationId xmlns:p14="http://schemas.microsoft.com/office/powerpoint/2010/main" val="6473844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AEF62-AFF2-4203-BE54-D35017A2000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D75567D-E2F8-80A2-B5B8-09DAD1B5A44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A1DE1D7-3E03-6FF2-55D3-B8CC4CC35B17}"/>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9A6D527-1421-FAC2-BF7E-F65329C9B064}"/>
              </a:ext>
            </a:extLst>
          </p:cNvPr>
          <p:cNvSpPr>
            <a:spLocks noGrp="1"/>
          </p:cNvSpPr>
          <p:nvPr>
            <p:ph type="sldNum" sz="quarter" idx="5"/>
          </p:nvPr>
        </p:nvSpPr>
        <p:spPr/>
        <p:txBody>
          <a:bodyPr/>
          <a:lstStyle/>
          <a:p>
            <a:fld id="{0E0A4313-E378-504F-8284-1A92F3189899}" type="slidenum">
              <a:rPr kumimoji="1" lang="ja-JP" altLang="en-US" smtClean="0"/>
              <a:t>2</a:t>
            </a:fld>
            <a:endParaRPr kumimoji="1" lang="ja-JP" altLang="en-US"/>
          </a:p>
        </p:txBody>
      </p:sp>
    </p:spTree>
    <p:extLst>
      <p:ext uri="{BB962C8B-B14F-4D97-AF65-F5344CB8AC3E}">
        <p14:creationId xmlns:p14="http://schemas.microsoft.com/office/powerpoint/2010/main" val="84979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E0A4313-E378-504F-8284-1A92F3189899}" type="slidenum">
              <a:rPr kumimoji="1" lang="ja-JP" altLang="en-US" smtClean="0"/>
              <a:t>3</a:t>
            </a:fld>
            <a:endParaRPr kumimoji="1" lang="ja-JP" altLang="en-US"/>
          </a:p>
        </p:txBody>
      </p:sp>
    </p:spTree>
    <p:extLst>
      <p:ext uri="{BB962C8B-B14F-4D97-AF65-F5344CB8AC3E}">
        <p14:creationId xmlns:p14="http://schemas.microsoft.com/office/powerpoint/2010/main" val="2363437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7DD1-B6B3-FE05-FE33-B5E9F307DD9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05293E7-3E68-7C55-D9C5-B7378A9E8A0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69D0805-C404-C419-8C42-E53E6EDC45A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0C85395-2CCF-C3D1-F385-69993B830012}"/>
              </a:ext>
            </a:extLst>
          </p:cNvPr>
          <p:cNvSpPr>
            <a:spLocks noGrp="1"/>
          </p:cNvSpPr>
          <p:nvPr>
            <p:ph type="sldNum" sz="quarter" idx="5"/>
          </p:nvPr>
        </p:nvSpPr>
        <p:spPr/>
        <p:txBody>
          <a:bodyPr/>
          <a:lstStyle/>
          <a:p>
            <a:fld id="{0E0A4313-E378-504F-8284-1A92F3189899}" type="slidenum">
              <a:rPr kumimoji="1" lang="ja-JP" altLang="en-US" smtClean="0"/>
              <a:t>4</a:t>
            </a:fld>
            <a:endParaRPr kumimoji="1" lang="ja-JP" altLang="en-US"/>
          </a:p>
        </p:txBody>
      </p:sp>
    </p:spTree>
    <p:extLst>
      <p:ext uri="{BB962C8B-B14F-4D97-AF65-F5344CB8AC3E}">
        <p14:creationId xmlns:p14="http://schemas.microsoft.com/office/powerpoint/2010/main" val="980982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6777C-8450-5536-37DC-9C042A2307E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DBD9F66-2EED-29CC-90AC-95F440C9953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116734E-9711-95AD-0F88-62C519B1C8D8}"/>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4DA635-4BB3-9EFB-10DB-0EAAC99C2A45}"/>
              </a:ext>
            </a:extLst>
          </p:cNvPr>
          <p:cNvSpPr>
            <a:spLocks noGrp="1"/>
          </p:cNvSpPr>
          <p:nvPr>
            <p:ph type="sldNum" sz="quarter" idx="5"/>
          </p:nvPr>
        </p:nvSpPr>
        <p:spPr/>
        <p:txBody>
          <a:bodyPr/>
          <a:lstStyle/>
          <a:p>
            <a:fld id="{0E0A4313-E378-504F-8284-1A92F3189899}" type="slidenum">
              <a:rPr kumimoji="1" lang="ja-JP" altLang="en-US" smtClean="0"/>
              <a:t>5</a:t>
            </a:fld>
            <a:endParaRPr kumimoji="1" lang="ja-JP" altLang="en-US"/>
          </a:p>
        </p:txBody>
      </p:sp>
    </p:spTree>
    <p:extLst>
      <p:ext uri="{BB962C8B-B14F-4D97-AF65-F5344CB8AC3E}">
        <p14:creationId xmlns:p14="http://schemas.microsoft.com/office/powerpoint/2010/main" val="1822066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508C1-9EAB-10F2-AD6C-CB8FF39855A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D1D7D22-1EB3-6796-17D1-F065396D7EE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9F5288D-F33B-DDC3-6AF1-5DDBD540123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1C34641-DAB3-F79C-4CDA-7F6736903F25}"/>
              </a:ext>
            </a:extLst>
          </p:cNvPr>
          <p:cNvSpPr>
            <a:spLocks noGrp="1"/>
          </p:cNvSpPr>
          <p:nvPr>
            <p:ph type="sldNum" sz="quarter" idx="5"/>
          </p:nvPr>
        </p:nvSpPr>
        <p:spPr/>
        <p:txBody>
          <a:bodyPr/>
          <a:lstStyle/>
          <a:p>
            <a:fld id="{0E0A4313-E378-504F-8284-1A92F3189899}" type="slidenum">
              <a:rPr kumimoji="1" lang="ja-JP" altLang="en-US" smtClean="0"/>
              <a:t>6</a:t>
            </a:fld>
            <a:endParaRPr kumimoji="1" lang="ja-JP" altLang="en-US"/>
          </a:p>
        </p:txBody>
      </p:sp>
    </p:spTree>
    <p:extLst>
      <p:ext uri="{BB962C8B-B14F-4D97-AF65-F5344CB8AC3E}">
        <p14:creationId xmlns:p14="http://schemas.microsoft.com/office/powerpoint/2010/main" val="2836915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6BA2D-D363-D1C6-BAA0-B1D2F75F89F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4E92FAB-3990-BF1F-C3C1-E218FE12489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C18901E-2B6D-C26D-80E4-6D24D3EA1ED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2D83FF4-AB3D-68DE-5C42-ED5429E6AFCA}"/>
              </a:ext>
            </a:extLst>
          </p:cNvPr>
          <p:cNvSpPr>
            <a:spLocks noGrp="1"/>
          </p:cNvSpPr>
          <p:nvPr>
            <p:ph type="sldNum" sz="quarter" idx="5"/>
          </p:nvPr>
        </p:nvSpPr>
        <p:spPr/>
        <p:txBody>
          <a:bodyPr/>
          <a:lstStyle/>
          <a:p>
            <a:fld id="{0E0A4313-E378-504F-8284-1A92F3189899}" type="slidenum">
              <a:rPr kumimoji="1" lang="ja-JP" altLang="en-US" smtClean="0"/>
              <a:t>7</a:t>
            </a:fld>
            <a:endParaRPr kumimoji="1" lang="ja-JP" altLang="en-US"/>
          </a:p>
        </p:txBody>
      </p:sp>
    </p:spTree>
    <p:extLst>
      <p:ext uri="{BB962C8B-B14F-4D97-AF65-F5344CB8AC3E}">
        <p14:creationId xmlns:p14="http://schemas.microsoft.com/office/powerpoint/2010/main" val="1644794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2444243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1549590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3964840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1281956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3833422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3475632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4264222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3263943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3482744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1935149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5282AEA-E4A8-42B9-975C-7F7D2F78D448}" type="datetimeFigureOut">
              <a:rPr kumimoji="1" lang="ja-JP" altLang="en-US" smtClean="0"/>
              <a:t>2026/9/12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1988854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ユーザー設定レイアウト">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BF85F79-76A6-FF4A-A875-7AF5F95FCC1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4690"/>
            <a:ext cx="12192000" cy="6853881"/>
          </a:xfrm>
          <a:prstGeom prst="rect">
            <a:avLst/>
          </a:prstGeom>
        </p:spPr>
      </p:pic>
      <p:sp>
        <p:nvSpPr>
          <p:cNvPr id="2" name="タイトル 1">
            <a:extLst>
              <a:ext uri="{FF2B5EF4-FFF2-40B4-BE49-F238E27FC236}">
                <a16:creationId xmlns:a16="http://schemas.microsoft.com/office/drawing/2014/main" id="{C63AD744-28CD-8E4A-9ECD-98329C5E745C}"/>
              </a:ext>
            </a:extLst>
          </p:cNvPr>
          <p:cNvSpPr>
            <a:spLocks noGrp="1"/>
          </p:cNvSpPr>
          <p:nvPr>
            <p:ph type="title"/>
          </p:nvPr>
        </p:nvSpPr>
        <p:spPr>
          <a:xfrm>
            <a:off x="493484" y="1604798"/>
            <a:ext cx="11184000" cy="2208245"/>
          </a:xfrm>
        </p:spPr>
        <p:txBody>
          <a:bodyPr anchor="b"/>
          <a:lstStyle>
            <a:lvl1pPr algn="ctr">
              <a:defRPr sz="5333" b="1">
                <a:solidFill>
                  <a:srgbClr val="375692"/>
                </a:solidFill>
                <a:latin typeface="Meiryo UI" panose="020B0604030504040204" pitchFamily="34" charset="-128"/>
                <a:ea typeface="Meiryo UI" panose="020B0604030504040204" pitchFamily="34" charset="-128"/>
              </a:defRPr>
            </a:lvl1pPr>
          </a:lstStyle>
          <a:p>
            <a:r>
              <a:rPr kumimoji="1" lang="ja-JP" altLang="en-US"/>
              <a:t>マスター タイトルの書式設定</a:t>
            </a:r>
          </a:p>
        </p:txBody>
      </p:sp>
      <p:sp>
        <p:nvSpPr>
          <p:cNvPr id="4" name="スライド番号プレースホルダー 3">
            <a:extLst>
              <a:ext uri="{FF2B5EF4-FFF2-40B4-BE49-F238E27FC236}">
                <a16:creationId xmlns:a16="http://schemas.microsoft.com/office/drawing/2014/main" id="{D85A8179-714E-874B-B46B-D5ED008ABD87}"/>
              </a:ext>
            </a:extLst>
          </p:cNvPr>
          <p:cNvSpPr>
            <a:spLocks noGrp="1"/>
          </p:cNvSpPr>
          <p:nvPr>
            <p:ph type="sldNum" sz="quarter" idx="11"/>
          </p:nvPr>
        </p:nvSpPr>
        <p:spPr>
          <a:xfrm>
            <a:off x="10621367" y="6554180"/>
            <a:ext cx="1056117" cy="252000"/>
          </a:xfrm>
        </p:spPr>
        <p:txBody>
          <a:bodyPr/>
          <a:lstStyle/>
          <a:p>
            <a:fld id="{95CC1D26-A9BD-4BDE-BDD9-08EDBAE96860}" type="slidenum">
              <a:rPr lang="en-GB" smtClean="0"/>
              <a:pPr/>
              <a:t>‹#›</a:t>
            </a:fld>
            <a:endParaRPr lang="en-GB" dirty="0"/>
          </a:p>
        </p:txBody>
      </p:sp>
      <p:sp>
        <p:nvSpPr>
          <p:cNvPr id="12" name="コンテンツ プレースホルダー 11">
            <a:extLst>
              <a:ext uri="{FF2B5EF4-FFF2-40B4-BE49-F238E27FC236}">
                <a16:creationId xmlns:a16="http://schemas.microsoft.com/office/drawing/2014/main" id="{B8451430-6922-294B-B565-4C5D49F1E9A4}"/>
              </a:ext>
            </a:extLst>
          </p:cNvPr>
          <p:cNvSpPr>
            <a:spLocks noGrp="1"/>
          </p:cNvSpPr>
          <p:nvPr>
            <p:ph sz="quarter" idx="12" hasCustomPrompt="1"/>
          </p:nvPr>
        </p:nvSpPr>
        <p:spPr>
          <a:xfrm>
            <a:off x="493485" y="4940678"/>
            <a:ext cx="11183999" cy="1245279"/>
          </a:xfrm>
        </p:spPr>
        <p:txBody>
          <a:bodyPr>
            <a:noAutofit/>
          </a:bodyPr>
          <a:lstStyle>
            <a:lvl1pPr marL="0" indent="0" algn="ctr">
              <a:buNone/>
              <a:defRPr sz="3200">
                <a:latin typeface="Meiryo UI" panose="020B0604030504040204" pitchFamily="34" charset="-128"/>
                <a:ea typeface="Meiryo UI" panose="020B0604030504040204" pitchFamily="34" charset="-128"/>
              </a:defRPr>
            </a:lvl1pPr>
            <a:lvl2pPr>
              <a:defRPr sz="3200"/>
            </a:lvl2pPr>
            <a:lvl3pPr>
              <a:defRPr sz="3200"/>
            </a:lvl3pPr>
            <a:lvl4pPr>
              <a:defRPr sz="3200"/>
            </a:lvl4pPr>
            <a:lvl5pPr>
              <a:defRPr sz="3200"/>
            </a:lvl5pPr>
          </a:lstStyle>
          <a:p>
            <a:pPr lvl="0"/>
            <a:r>
              <a:rPr kumimoji="1" lang="ja-JP" altLang="en-US"/>
              <a:t>サブタイトル</a:t>
            </a:r>
          </a:p>
        </p:txBody>
      </p:sp>
      <p:sp>
        <p:nvSpPr>
          <p:cNvPr id="3" name="正方形/長方形 2">
            <a:extLst>
              <a:ext uri="{FF2B5EF4-FFF2-40B4-BE49-F238E27FC236}">
                <a16:creationId xmlns:a16="http://schemas.microsoft.com/office/drawing/2014/main" id="{4018E12A-898F-7C42-8CF9-3620BB0E219B}"/>
              </a:ext>
            </a:extLst>
          </p:cNvPr>
          <p:cNvSpPr/>
          <p:nvPr userDrawn="1"/>
        </p:nvSpPr>
        <p:spPr>
          <a:xfrm>
            <a:off x="10237323" y="153082"/>
            <a:ext cx="1619316" cy="671857"/>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pic>
        <p:nvPicPr>
          <p:cNvPr id="8" name="図 7" descr="黒い背景に白い文字がある&#10;&#10;自動的に生成された説明">
            <a:extLst>
              <a:ext uri="{FF2B5EF4-FFF2-40B4-BE49-F238E27FC236}">
                <a16:creationId xmlns:a16="http://schemas.microsoft.com/office/drawing/2014/main" id="{69C1CA17-4450-034C-A8E8-60AA51DF6A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79254" y="232279"/>
            <a:ext cx="1363679" cy="481943"/>
          </a:xfrm>
          <a:prstGeom prst="rect">
            <a:avLst/>
          </a:prstGeom>
        </p:spPr>
      </p:pic>
    </p:spTree>
    <p:extLst>
      <p:ext uri="{BB962C8B-B14F-4D97-AF65-F5344CB8AC3E}">
        <p14:creationId xmlns:p14="http://schemas.microsoft.com/office/powerpoint/2010/main" val="319920478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282AEA-E4A8-42B9-975C-7F7D2F78D448}" type="datetimeFigureOut">
              <a:rPr kumimoji="1" lang="ja-JP" altLang="en-US" smtClean="0"/>
              <a:t>2026/9/12</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59285E-3BB9-41B7-93BA-1439C5268005}" type="slidenum">
              <a:rPr kumimoji="1" lang="ja-JP" altLang="en-US" smtClean="0"/>
              <a:t>‹#›</a:t>
            </a:fld>
            <a:endParaRPr kumimoji="1" lang="ja-JP" altLang="en-US"/>
          </a:p>
        </p:txBody>
      </p:sp>
    </p:spTree>
    <p:extLst>
      <p:ext uri="{BB962C8B-B14F-4D97-AF65-F5344CB8AC3E}">
        <p14:creationId xmlns:p14="http://schemas.microsoft.com/office/powerpoint/2010/main" val="2126873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FE35C24F-804D-574A-A529-48D04B6976C7}"/>
              </a:ext>
            </a:extLst>
          </p:cNvPr>
          <p:cNvSpPr>
            <a:spLocks noGrp="1"/>
          </p:cNvSpPr>
          <p:nvPr>
            <p:ph type="sldNum" sz="quarter" idx="11"/>
          </p:nvPr>
        </p:nvSpPr>
        <p:spPr/>
        <p:txBody>
          <a:bodyPr/>
          <a:lstStyle/>
          <a:p>
            <a:fld id="{95CC1D26-A9BD-4BDE-BDD9-08EDBAE96860}" type="slidenum">
              <a:rPr lang="en-GB" smtClean="0"/>
              <a:pPr/>
              <a:t>1</a:t>
            </a:fld>
            <a:endParaRPr lang="en-GB" dirty="0"/>
          </a:p>
        </p:txBody>
      </p:sp>
      <p:sp>
        <p:nvSpPr>
          <p:cNvPr id="4" name="正方形/長方形 3">
            <a:extLst>
              <a:ext uri="{FF2B5EF4-FFF2-40B4-BE49-F238E27FC236}">
                <a16:creationId xmlns:a16="http://schemas.microsoft.com/office/drawing/2014/main" id="{821111A2-A89A-B8A2-1E59-C728B7C39646}"/>
              </a:ext>
            </a:extLst>
          </p:cNvPr>
          <p:cNvSpPr/>
          <p:nvPr/>
        </p:nvSpPr>
        <p:spPr>
          <a:xfrm>
            <a:off x="1145894" y="744382"/>
            <a:ext cx="10394065" cy="3793381"/>
          </a:xfrm>
          <a:prstGeom prst="rect">
            <a:avLst/>
          </a:prstGeom>
          <a:solidFill>
            <a:schemeClr val="bg1"/>
          </a:solidFill>
          <a:ln>
            <a:solidFill>
              <a:schemeClr val="tx1"/>
            </a:solidFill>
          </a:ln>
          <a:effectLst>
            <a:outerShdw blurRad="50800" dist="38100" algn="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正方形/長方形 7">
            <a:extLst>
              <a:ext uri="{FF2B5EF4-FFF2-40B4-BE49-F238E27FC236}">
                <a16:creationId xmlns:a16="http://schemas.microsoft.com/office/drawing/2014/main" id="{15599F64-599B-8825-B1AB-EECA031D01A1}"/>
              </a:ext>
            </a:extLst>
          </p:cNvPr>
          <p:cNvSpPr/>
          <p:nvPr/>
        </p:nvSpPr>
        <p:spPr>
          <a:xfrm>
            <a:off x="1365814" y="2119019"/>
            <a:ext cx="10174145" cy="22846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ts val="2200"/>
              </a:lnSpc>
              <a:spcBef>
                <a:spcPts val="800"/>
              </a:spcBef>
              <a:buFont typeface="Wingdings" panose="05000000000000000000" pitchFamily="2" charset="2"/>
              <a:buChar char="Ø"/>
            </a:pPr>
            <a:r>
              <a:rPr kumimoji="1" lang="ja-JP" altLang="en-US" sz="1400" dirty="0">
                <a:solidFill>
                  <a:schemeClr val="tx1"/>
                </a:solidFill>
                <a:latin typeface="BIZ UDPゴシック" panose="020B0400000000000000" pitchFamily="50" charset="-128"/>
                <a:ea typeface="BIZ UDPゴシック" panose="020B0400000000000000" pitchFamily="50" charset="-128"/>
              </a:rPr>
              <a:t>次頁以降にて、</a:t>
            </a:r>
            <a:r>
              <a:rPr kumimoji="1" lang="ja-JP" altLang="en-US" sz="1400" b="1" dirty="0">
                <a:solidFill>
                  <a:schemeClr val="tx1"/>
                </a:solidFill>
                <a:latin typeface="BIZ UDPゴシック" panose="020B0400000000000000" pitchFamily="50" charset="-128"/>
                <a:ea typeface="BIZ UDPゴシック" panose="020B0400000000000000" pitchFamily="50" charset="-128"/>
              </a:rPr>
              <a:t>建設事業者、設計事業者、維持・管</a:t>
            </a:r>
            <a:r>
              <a:rPr lang="ja-JP" altLang="en-US" sz="1400" b="1" dirty="0">
                <a:solidFill>
                  <a:schemeClr val="tx1"/>
                </a:solidFill>
                <a:latin typeface="BIZ UDPゴシック" panose="020B0400000000000000" pitchFamily="50" charset="-128"/>
                <a:ea typeface="BIZ UDPゴシック" panose="020B0400000000000000" pitchFamily="50" charset="-128"/>
              </a:rPr>
              <a:t>理</a:t>
            </a:r>
            <a:r>
              <a:rPr kumimoji="1" lang="ja-JP" altLang="en-US" sz="1400" b="1" dirty="0">
                <a:solidFill>
                  <a:schemeClr val="tx1"/>
                </a:solidFill>
                <a:latin typeface="BIZ UDPゴシック" panose="020B0400000000000000" pitchFamily="50" charset="-128"/>
                <a:ea typeface="BIZ UDPゴシック" panose="020B0400000000000000" pitchFamily="50" charset="-128"/>
              </a:rPr>
              <a:t>・その他</a:t>
            </a:r>
            <a:r>
              <a:rPr lang="ja-JP" altLang="en-US" sz="1400" b="1" dirty="0">
                <a:solidFill>
                  <a:schemeClr val="tx1"/>
                </a:solidFill>
                <a:latin typeface="BIZ UDPゴシック" panose="020B0400000000000000" pitchFamily="50" charset="-128"/>
                <a:ea typeface="BIZ UDPゴシック" panose="020B0400000000000000" pitchFamily="50" charset="-128"/>
              </a:rPr>
              <a:t>事業者</a:t>
            </a:r>
            <a:r>
              <a:rPr kumimoji="1" lang="ja-JP" altLang="en-US" sz="1400" dirty="0">
                <a:solidFill>
                  <a:schemeClr val="tx1"/>
                </a:solidFill>
                <a:latin typeface="BIZ UDPゴシック" panose="020B0400000000000000" pitchFamily="50" charset="-128"/>
                <a:ea typeface="BIZ UDPゴシック" panose="020B0400000000000000" pitchFamily="50" charset="-128"/>
              </a:rPr>
              <a:t>の</a:t>
            </a:r>
            <a:r>
              <a:rPr kumimoji="1" lang="en-US" altLang="ja-JP" sz="1400" dirty="0">
                <a:solidFill>
                  <a:schemeClr val="tx1"/>
                </a:solidFill>
                <a:latin typeface="BIZ UDPゴシック" panose="020B0400000000000000" pitchFamily="50" charset="-128"/>
                <a:ea typeface="BIZ UDPゴシック" panose="020B0400000000000000" pitchFamily="50" charset="-128"/>
              </a:rPr>
              <a:t>3</a:t>
            </a:r>
            <a:r>
              <a:rPr kumimoji="1" lang="ja-JP" altLang="en-US" sz="1400" dirty="0">
                <a:solidFill>
                  <a:schemeClr val="tx1"/>
                </a:solidFill>
                <a:latin typeface="BIZ UDPゴシック" panose="020B0400000000000000" pitchFamily="50" charset="-128"/>
                <a:ea typeface="BIZ UDPゴシック" panose="020B0400000000000000" pitchFamily="50" charset="-128"/>
              </a:rPr>
              <a:t>種別ごとに色の異なる様式を記載しています。</a:t>
            </a:r>
            <a:br>
              <a:rPr kumimoji="1" lang="en-US" altLang="ja-JP" sz="1400" dirty="0">
                <a:solidFill>
                  <a:schemeClr val="tx1"/>
                </a:solidFill>
                <a:latin typeface="BIZ UDPゴシック" panose="020B0400000000000000" pitchFamily="50" charset="-128"/>
                <a:ea typeface="BIZ UDPゴシック" panose="020B0400000000000000" pitchFamily="50" charset="-128"/>
              </a:rPr>
            </a:br>
            <a:r>
              <a:rPr kumimoji="1" lang="ja-JP" altLang="en-US" sz="1400" dirty="0">
                <a:solidFill>
                  <a:schemeClr val="tx1"/>
                </a:solidFill>
                <a:latin typeface="BIZ UDPゴシック" panose="020B0400000000000000" pitchFamily="50" charset="-128"/>
                <a:ea typeface="BIZ UDPゴシック" panose="020B0400000000000000" pitchFamily="50" charset="-128"/>
              </a:rPr>
              <a:t>様式右上の種別をご確認いただき、ご自身の種別に該当する様式を基にご作成ください。</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285750" indent="-285750">
              <a:lnSpc>
                <a:spcPts val="2200"/>
              </a:lnSpc>
              <a:spcBef>
                <a:spcPts val="800"/>
              </a:spcBef>
              <a:buFont typeface="Wingdings" panose="05000000000000000000" pitchFamily="2" charset="2"/>
              <a:buChar char="Ø"/>
            </a:pPr>
            <a:r>
              <a:rPr kumimoji="1" lang="ja-JP" altLang="en-US" sz="1400" dirty="0">
                <a:solidFill>
                  <a:schemeClr val="tx1"/>
                </a:solidFill>
                <a:latin typeface="BIZ UDPゴシック" panose="020B0400000000000000" pitchFamily="50" charset="-128"/>
                <a:ea typeface="BIZ UDPゴシック" panose="020B0400000000000000" pitchFamily="50" charset="-128"/>
              </a:rPr>
              <a:t>文字は</a:t>
            </a:r>
            <a:r>
              <a:rPr kumimoji="1" lang="ja-JP" altLang="en-US" sz="1400" b="1" dirty="0">
                <a:solidFill>
                  <a:schemeClr val="tx1"/>
                </a:solidFill>
                <a:latin typeface="BIZ UDPゴシック" panose="020B0400000000000000" pitchFamily="50" charset="-128"/>
                <a:ea typeface="BIZ UDPゴシック" panose="020B0400000000000000" pitchFamily="50" charset="-128"/>
              </a:rPr>
              <a:t>原則</a:t>
            </a:r>
            <a:r>
              <a:rPr kumimoji="1" lang="en-US" altLang="ja-JP" sz="1400" b="1" dirty="0">
                <a:solidFill>
                  <a:schemeClr val="tx1"/>
                </a:solidFill>
                <a:latin typeface="BIZ UDPゴシック" panose="020B0400000000000000" pitchFamily="50" charset="-128"/>
                <a:ea typeface="BIZ UDPゴシック" panose="020B0400000000000000" pitchFamily="50" charset="-128"/>
              </a:rPr>
              <a:t>12pt</a:t>
            </a:r>
            <a:r>
              <a:rPr kumimoji="1" lang="ja-JP" altLang="en-US" sz="1400" b="1" dirty="0">
                <a:solidFill>
                  <a:schemeClr val="tx1"/>
                </a:solidFill>
                <a:latin typeface="BIZ UDPゴシック" panose="020B0400000000000000" pitchFamily="50" charset="-128"/>
                <a:ea typeface="BIZ UDPゴシック" panose="020B0400000000000000" pitchFamily="50" charset="-128"/>
              </a:rPr>
              <a:t>以上</a:t>
            </a:r>
            <a:r>
              <a:rPr kumimoji="1" lang="ja-JP" altLang="en-US" sz="1400" dirty="0">
                <a:solidFill>
                  <a:schemeClr val="tx1"/>
                </a:solidFill>
                <a:latin typeface="BIZ UDPゴシック" panose="020B0400000000000000" pitchFamily="50" charset="-128"/>
                <a:ea typeface="BIZ UDPゴシック" panose="020B0400000000000000" pitchFamily="50" charset="-128"/>
              </a:rPr>
              <a:t>の黒色としますが、必要に応じて下線や太字、画像の挿入を行っていただいて構いません。（なお、取りまとめる都合上、ご提出後に</a:t>
            </a:r>
            <a:r>
              <a:rPr lang="ja-JP" altLang="en-US" sz="1400" dirty="0">
                <a:solidFill>
                  <a:schemeClr val="tx1"/>
                </a:solidFill>
                <a:latin typeface="BIZ UDPゴシック" panose="020B0400000000000000" pitchFamily="50" charset="-128"/>
                <a:ea typeface="BIZ UDPゴシック" panose="020B0400000000000000" pitchFamily="50" charset="-128"/>
              </a:rPr>
              <a:t>県</a:t>
            </a:r>
            <a:r>
              <a:rPr kumimoji="1" lang="ja-JP" altLang="en-US" sz="1400" dirty="0">
                <a:solidFill>
                  <a:schemeClr val="tx1"/>
                </a:solidFill>
                <a:latin typeface="BIZ UDPゴシック" panose="020B0400000000000000" pitchFamily="50" charset="-128"/>
                <a:ea typeface="BIZ UDPゴシック" panose="020B0400000000000000" pitchFamily="50" charset="-128"/>
              </a:rPr>
              <a:t>にて平仄・体裁面に関する若干の修正を行う場合があることをご了承ください。</a:t>
            </a:r>
            <a:r>
              <a:rPr kumimoji="1" lang="en-US" altLang="ja-JP" sz="1400" dirty="0">
                <a:solidFill>
                  <a:schemeClr val="tx1"/>
                </a:solidFill>
                <a:latin typeface="BIZ UDPゴシック" panose="020B0400000000000000" pitchFamily="50" charset="-128"/>
                <a:ea typeface="BIZ UDPゴシック" panose="020B0400000000000000" pitchFamily="50" charset="-128"/>
              </a:rPr>
              <a:t>※</a:t>
            </a:r>
            <a:r>
              <a:rPr kumimoji="1" lang="ja-JP" altLang="en-US" sz="1400" dirty="0">
                <a:solidFill>
                  <a:schemeClr val="tx1"/>
                </a:solidFill>
                <a:latin typeface="BIZ UDPゴシック" panose="020B0400000000000000" pitchFamily="50" charset="-128"/>
                <a:ea typeface="BIZ UDPゴシック" panose="020B0400000000000000" pitchFamily="50" charset="-128"/>
              </a:rPr>
              <a:t>内容の修正は原則行いません）</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285750" indent="-285750">
              <a:lnSpc>
                <a:spcPts val="2200"/>
              </a:lnSpc>
              <a:spcBef>
                <a:spcPts val="800"/>
              </a:spcBef>
              <a:buFont typeface="Wingdings" panose="05000000000000000000" pitchFamily="2" charset="2"/>
              <a:buChar char="Ø"/>
            </a:pPr>
            <a:r>
              <a:rPr kumimoji="1" lang="ja-JP" altLang="en-US" sz="1400" dirty="0">
                <a:solidFill>
                  <a:schemeClr val="tx1"/>
                </a:solidFill>
                <a:latin typeface="BIZ UDPゴシック" panose="020B0400000000000000" pitchFamily="50" charset="-128"/>
                <a:ea typeface="BIZ UDPゴシック" panose="020B0400000000000000" pitchFamily="50" charset="-128"/>
              </a:rPr>
              <a:t>次頁以降の様式を作成後、</a:t>
            </a:r>
            <a:r>
              <a:rPr lang="ja-JP" altLang="en-US" sz="1400" dirty="0">
                <a:solidFill>
                  <a:schemeClr val="tx1"/>
                </a:solidFill>
                <a:latin typeface="BIZ UDPゴシック" panose="020B0400000000000000" pitchFamily="50" charset="-128"/>
                <a:ea typeface="BIZ UDPゴシック" panose="020B0400000000000000" pitchFamily="50" charset="-128"/>
              </a:rPr>
              <a:t>神奈川県電子申請システムにより、</a:t>
            </a:r>
            <a:r>
              <a:rPr kumimoji="1" lang="en-US" altLang="ja-JP" sz="1400" u="sng" dirty="0">
                <a:solidFill>
                  <a:schemeClr val="tx1"/>
                </a:solidFill>
                <a:latin typeface="BIZ UDPゴシック" panose="020B0400000000000000" pitchFamily="50" charset="-128"/>
                <a:ea typeface="BIZ UDPゴシック" panose="020B0400000000000000" pitchFamily="50" charset="-128"/>
              </a:rPr>
              <a:t>PPT</a:t>
            </a:r>
            <a:r>
              <a:rPr kumimoji="1" lang="ja-JP" altLang="en-US" sz="1400" u="sng" dirty="0">
                <a:solidFill>
                  <a:schemeClr val="tx1"/>
                </a:solidFill>
                <a:latin typeface="BIZ UDPゴシック" panose="020B0400000000000000" pitchFamily="50" charset="-128"/>
                <a:ea typeface="BIZ UDPゴシック" panose="020B0400000000000000" pitchFamily="50" charset="-128"/>
              </a:rPr>
              <a:t>形式か</a:t>
            </a:r>
            <a:r>
              <a:rPr kumimoji="1" lang="en-US" altLang="ja-JP" sz="1400" u="sng" dirty="0">
                <a:solidFill>
                  <a:schemeClr val="tx1"/>
                </a:solidFill>
                <a:latin typeface="BIZ UDPゴシック" panose="020B0400000000000000" pitchFamily="50" charset="-128"/>
                <a:ea typeface="BIZ UDPゴシック" panose="020B0400000000000000" pitchFamily="50" charset="-128"/>
              </a:rPr>
              <a:t>PPTX</a:t>
            </a:r>
            <a:r>
              <a:rPr kumimoji="1" lang="ja-JP" altLang="en-US" sz="1400" u="sng" dirty="0">
                <a:solidFill>
                  <a:schemeClr val="tx1"/>
                </a:solidFill>
                <a:latin typeface="BIZ UDPゴシック" panose="020B0400000000000000" pitchFamily="50" charset="-128"/>
                <a:ea typeface="BIZ UDPゴシック" panose="020B0400000000000000" pitchFamily="50" charset="-128"/>
              </a:rPr>
              <a:t>形式</a:t>
            </a:r>
            <a:r>
              <a:rPr kumimoji="1" lang="ja-JP" altLang="en-US" sz="1400" dirty="0">
                <a:solidFill>
                  <a:schemeClr val="tx1"/>
                </a:solidFill>
                <a:latin typeface="BIZ UDPゴシック" panose="020B0400000000000000" pitchFamily="50" charset="-128"/>
                <a:ea typeface="BIZ UDPゴシック" panose="020B0400000000000000" pitchFamily="50" charset="-128"/>
              </a:rPr>
              <a:t>でファイルをお送りください。</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285750" indent="-285750">
              <a:lnSpc>
                <a:spcPts val="2200"/>
              </a:lnSpc>
              <a:spcBef>
                <a:spcPts val="800"/>
              </a:spcBef>
              <a:buFont typeface="Wingdings" panose="05000000000000000000" pitchFamily="2" charset="2"/>
              <a:buChar char="Ø"/>
            </a:pPr>
            <a:r>
              <a:rPr lang="ja-JP" altLang="en-US" sz="1400" dirty="0">
                <a:solidFill>
                  <a:schemeClr val="tx1"/>
                </a:solidFill>
                <a:latin typeface="BIZ UDPゴシック" panose="020B0400000000000000" pitchFamily="50" charset="-128"/>
                <a:ea typeface="BIZ UDPゴシック" panose="020B0400000000000000" pitchFamily="50" charset="-128"/>
              </a:rPr>
              <a:t>マッチングリストの掲載期間は</a:t>
            </a:r>
            <a:r>
              <a:rPr lang="ja-JP" altLang="en-US" sz="1400" b="1" dirty="0">
                <a:solidFill>
                  <a:schemeClr val="tx1"/>
                </a:solidFill>
                <a:latin typeface="BIZ UDPゴシック" panose="020B0400000000000000" pitchFamily="50" charset="-128"/>
                <a:ea typeface="BIZ UDPゴシック" panose="020B0400000000000000" pitchFamily="50" charset="-128"/>
              </a:rPr>
              <a:t>３年間</a:t>
            </a:r>
            <a:r>
              <a:rPr lang="ja-JP" altLang="en-US" sz="1400" dirty="0">
                <a:solidFill>
                  <a:schemeClr val="tx1"/>
                </a:solidFill>
                <a:latin typeface="BIZ UDPゴシック" panose="020B0400000000000000" pitchFamily="50" charset="-128"/>
                <a:ea typeface="BIZ UDPゴシック" panose="020B0400000000000000" pitchFamily="50" charset="-128"/>
              </a:rPr>
              <a:t>です。更新または申出があった場合はさらに３年間掲載します。</a:t>
            </a:r>
            <a:endParaRPr kumimoji="1" lang="ja-JP" altLang="en-US" sz="1400" dirty="0">
              <a:solidFill>
                <a:schemeClr val="tx1"/>
              </a:solidFill>
              <a:latin typeface="BIZ UDPゴシック" panose="020B0400000000000000" pitchFamily="50" charset="-128"/>
              <a:ea typeface="BIZ UDPゴシック" panose="020B0400000000000000" pitchFamily="50" charset="-128"/>
            </a:endParaRPr>
          </a:p>
        </p:txBody>
      </p:sp>
      <p:sp>
        <p:nvSpPr>
          <p:cNvPr id="10" name="正方形/長方形 9">
            <a:extLst>
              <a:ext uri="{FF2B5EF4-FFF2-40B4-BE49-F238E27FC236}">
                <a16:creationId xmlns:a16="http://schemas.microsoft.com/office/drawing/2014/main" id="{2BB3BFE1-26CA-B5EC-70B6-E05CAB768340}"/>
              </a:ext>
            </a:extLst>
          </p:cNvPr>
          <p:cNvSpPr/>
          <p:nvPr/>
        </p:nvSpPr>
        <p:spPr>
          <a:xfrm>
            <a:off x="1365814" y="983499"/>
            <a:ext cx="4401133" cy="434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b="1" u="sng" dirty="0">
                <a:solidFill>
                  <a:srgbClr val="FF0000"/>
                </a:solidFill>
                <a:latin typeface="BIZ UDPゴシック" panose="020B0400000000000000" pitchFamily="50" charset="-128"/>
                <a:ea typeface="BIZ UDPゴシック" panose="020B0400000000000000" pitchFamily="50" charset="-128"/>
              </a:rPr>
              <a:t>■</a:t>
            </a:r>
            <a:r>
              <a:rPr lang="ja-JP" altLang="en-US" b="1" u="sng" dirty="0">
                <a:solidFill>
                  <a:srgbClr val="FF0000"/>
                </a:solidFill>
                <a:latin typeface="BIZ UDPゴシック" panose="020B0400000000000000" pitchFamily="50" charset="-128"/>
                <a:ea typeface="BIZ UDPゴシック" panose="020B0400000000000000" pitchFamily="50" charset="-128"/>
              </a:rPr>
              <a:t>マッチングリスト</a:t>
            </a:r>
            <a:r>
              <a:rPr kumimoji="1" lang="ja-JP" altLang="en-US" b="1" u="sng" dirty="0">
                <a:solidFill>
                  <a:srgbClr val="FF0000"/>
                </a:solidFill>
                <a:latin typeface="BIZ UDPゴシック" panose="020B0400000000000000" pitchFamily="50" charset="-128"/>
                <a:ea typeface="BIZ UDPゴシック" panose="020B0400000000000000" pitchFamily="50" charset="-128"/>
              </a:rPr>
              <a:t>作成上の留意点</a:t>
            </a:r>
          </a:p>
        </p:txBody>
      </p:sp>
      <p:sp>
        <p:nvSpPr>
          <p:cNvPr id="11" name="正方形/長方形 10">
            <a:extLst>
              <a:ext uri="{FF2B5EF4-FFF2-40B4-BE49-F238E27FC236}">
                <a16:creationId xmlns:a16="http://schemas.microsoft.com/office/drawing/2014/main" id="{4B558158-B141-5BDB-242E-C994AB9E3DFB}"/>
              </a:ext>
            </a:extLst>
          </p:cNvPr>
          <p:cNvSpPr/>
          <p:nvPr/>
        </p:nvSpPr>
        <p:spPr>
          <a:xfrm>
            <a:off x="1641398" y="1260533"/>
            <a:ext cx="8909203" cy="8596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2800"/>
              </a:lnSpc>
              <a:spcBef>
                <a:spcPts val="800"/>
              </a:spcBef>
            </a:pPr>
            <a:r>
              <a:rPr kumimoji="1" lang="ja-JP" altLang="en-US" sz="1600" b="1" dirty="0">
                <a:solidFill>
                  <a:schemeClr val="accent1"/>
                </a:solidFill>
              </a:rPr>
              <a:t>　</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作成いただいた資料は、神奈川県の</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HP</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にマッチングリスト（民間企業紹介ページ）として公表し、</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PPP</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a:t>
            </a:r>
            <a:r>
              <a:rPr kumimoji="1" lang="en-US" altLang="ja-JP" sz="1600" b="1" dirty="0">
                <a:solidFill>
                  <a:schemeClr val="accent1"/>
                </a:solidFill>
                <a:latin typeface="BIZ UDPゴシック" panose="020B0400000000000000" pitchFamily="50" charset="-128"/>
                <a:ea typeface="BIZ UDPゴシック" panose="020B0400000000000000" pitchFamily="50" charset="-128"/>
              </a:rPr>
              <a:t>PFI</a:t>
            </a:r>
            <a:r>
              <a:rPr kumimoji="1" lang="ja-JP" altLang="en-US" sz="1600" b="1" dirty="0">
                <a:solidFill>
                  <a:schemeClr val="accent1"/>
                </a:solidFill>
                <a:latin typeface="BIZ UDPゴシック" panose="020B0400000000000000" pitchFamily="50" charset="-128"/>
                <a:ea typeface="BIZ UDPゴシック" panose="020B0400000000000000" pitchFamily="50" charset="-128"/>
              </a:rPr>
              <a:t>事業のコンソーシアム組成に役立てることを目的に使用いたします。</a:t>
            </a:r>
          </a:p>
        </p:txBody>
      </p:sp>
      <p:sp>
        <p:nvSpPr>
          <p:cNvPr id="12" name="正方形/長方形 11">
            <a:extLst>
              <a:ext uri="{FF2B5EF4-FFF2-40B4-BE49-F238E27FC236}">
                <a16:creationId xmlns:a16="http://schemas.microsoft.com/office/drawing/2014/main" id="{47ABC51D-9E16-0136-95CC-C2F5654B1FE3}"/>
              </a:ext>
            </a:extLst>
          </p:cNvPr>
          <p:cNvSpPr/>
          <p:nvPr/>
        </p:nvSpPr>
        <p:spPr>
          <a:xfrm>
            <a:off x="1145894" y="4671872"/>
            <a:ext cx="10394064" cy="1626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b="1" u="sng" dirty="0">
                <a:solidFill>
                  <a:schemeClr val="tx1"/>
                </a:solidFill>
                <a:latin typeface="BIZ UDPゴシック" panose="020B0400000000000000" pitchFamily="50" charset="-128"/>
                <a:ea typeface="BIZ UDPゴシック" panose="020B0400000000000000" pitchFamily="50" charset="-128"/>
              </a:rPr>
              <a:t>■問合せ</a:t>
            </a:r>
            <a:r>
              <a:rPr lang="ja-JP" altLang="en-US" b="1" u="sng" dirty="0">
                <a:solidFill>
                  <a:schemeClr val="tx1"/>
                </a:solidFill>
                <a:latin typeface="BIZ UDPゴシック" panose="020B0400000000000000" pitchFamily="50" charset="-128"/>
                <a:ea typeface="BIZ UDPゴシック" panose="020B0400000000000000" pitchFamily="50" charset="-128"/>
              </a:rPr>
              <a:t>・提出</a:t>
            </a:r>
            <a:r>
              <a:rPr kumimoji="1" lang="ja-JP" altLang="en-US" b="1" u="sng" dirty="0">
                <a:solidFill>
                  <a:schemeClr val="tx1"/>
                </a:solidFill>
                <a:latin typeface="BIZ UDPゴシック" panose="020B0400000000000000" pitchFamily="50" charset="-128"/>
                <a:ea typeface="BIZ UDPゴシック" panose="020B0400000000000000" pitchFamily="50" charset="-128"/>
              </a:rPr>
              <a:t>先</a:t>
            </a:r>
            <a:endParaRPr kumimoji="1" lang="en-US" altLang="ja-JP" b="1" u="sng" dirty="0">
              <a:solidFill>
                <a:schemeClr val="tx1"/>
              </a:solidFill>
              <a:latin typeface="BIZ UDPゴシック" panose="020B0400000000000000" pitchFamily="50" charset="-128"/>
              <a:ea typeface="BIZ UDPゴシック" panose="020B0400000000000000" pitchFamily="50" charset="-128"/>
            </a:endParaRPr>
          </a:p>
          <a:p>
            <a:r>
              <a:rPr lang="ja-JP" altLang="en-US" b="1" u="sng" dirty="0">
                <a:solidFill>
                  <a:schemeClr val="tx1"/>
                </a:solidFill>
                <a:latin typeface="BIZ UDPゴシック" panose="020B0400000000000000" pitchFamily="50" charset="-128"/>
                <a:ea typeface="BIZ UDPゴシック" panose="020B0400000000000000" pitchFamily="50" charset="-128"/>
              </a:rPr>
              <a:t>神奈川県総務局財産経営部財産経営課施設整備グループ</a:t>
            </a:r>
            <a:endParaRPr lang="en-US" altLang="ja-JP" b="1" u="sng" dirty="0">
              <a:solidFill>
                <a:schemeClr val="tx1"/>
              </a:solidFill>
              <a:latin typeface="BIZ UDPゴシック" panose="020B0400000000000000" pitchFamily="50" charset="-128"/>
              <a:ea typeface="BIZ UDPゴシック" panose="020B0400000000000000" pitchFamily="50" charset="-128"/>
            </a:endParaRPr>
          </a:p>
          <a:p>
            <a:r>
              <a:rPr kumimoji="1" lang="ja-JP" altLang="en-US" b="1" u="sng" dirty="0">
                <a:solidFill>
                  <a:schemeClr val="tx1"/>
                </a:solidFill>
                <a:latin typeface="BIZ UDPゴシック" panose="020B0400000000000000" pitchFamily="50" charset="-128"/>
                <a:ea typeface="BIZ UDPゴシック" panose="020B0400000000000000" pitchFamily="50" charset="-128"/>
              </a:rPr>
              <a:t>電話番号：</a:t>
            </a:r>
            <a:r>
              <a:rPr kumimoji="1" lang="en-US" altLang="ja-JP" b="1" u="sng" dirty="0">
                <a:solidFill>
                  <a:schemeClr val="tx1"/>
                </a:solidFill>
                <a:latin typeface="BIZ UDPゴシック" panose="020B0400000000000000" pitchFamily="50" charset="-128"/>
                <a:ea typeface="BIZ UDPゴシック" panose="020B0400000000000000" pitchFamily="50" charset="-128"/>
              </a:rPr>
              <a:t>045-210-2521</a:t>
            </a:r>
          </a:p>
          <a:p>
            <a:r>
              <a:rPr lang="ja-JP" altLang="en-US" b="1" u="sng" dirty="0">
                <a:solidFill>
                  <a:schemeClr val="tx1"/>
                </a:solidFill>
                <a:latin typeface="BIZ UDPゴシック" panose="020B0400000000000000" pitchFamily="50" charset="-128"/>
                <a:ea typeface="BIZ UDPゴシック" panose="020B0400000000000000" pitchFamily="50" charset="-128"/>
              </a:rPr>
              <a:t>電子申請システム：</a:t>
            </a:r>
            <a:r>
              <a:rPr lang="en-US" altLang="ja-JP" b="1" u="sng" dirty="0">
                <a:solidFill>
                  <a:schemeClr val="tx1"/>
                </a:solidFill>
                <a:latin typeface="BIZ UDPゴシック" panose="020B0400000000000000" pitchFamily="50" charset="-128"/>
                <a:ea typeface="BIZ UDPゴシック" panose="020B0400000000000000" pitchFamily="50" charset="-128"/>
              </a:rPr>
              <a:t>URL</a:t>
            </a:r>
            <a:r>
              <a:rPr lang="ja-JP" altLang="en-US" b="1" u="sng" dirty="0">
                <a:solidFill>
                  <a:schemeClr val="tx1"/>
                </a:solidFill>
                <a:latin typeface="BIZ UDPゴシック" panose="020B0400000000000000" pitchFamily="50" charset="-128"/>
                <a:ea typeface="BIZ UDPゴシック" panose="020B0400000000000000" pitchFamily="50" charset="-128"/>
              </a:rPr>
              <a:t>　</a:t>
            </a:r>
            <a:r>
              <a:rPr lang="en-US" altLang="ja-JP" b="1" u="sng" dirty="0">
                <a:solidFill>
                  <a:schemeClr val="tx1"/>
                </a:solidFill>
                <a:latin typeface="BIZ UDPゴシック" panose="020B0400000000000000" pitchFamily="50" charset="-128"/>
                <a:ea typeface="BIZ UDPゴシック" panose="020B0400000000000000" pitchFamily="50" charset="-128"/>
              </a:rPr>
              <a:t>https://dshinsei.e-kanagawa.lg.jp/140007-u/offer/offerList_detail?tempSeq=135851</a:t>
            </a:r>
            <a:endParaRPr kumimoji="1" lang="ja-JP" altLang="en-US" b="1" u="sng"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76496831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F8C2D-DD17-43D8-0070-1DBF0D4194AA}"/>
            </a:ext>
          </a:extLst>
        </p:cNvPr>
        <p:cNvGrpSpPr/>
        <p:nvPr/>
      </p:nvGrpSpPr>
      <p:grpSpPr>
        <a:xfrm>
          <a:off x="0" y="0"/>
          <a:ext cx="0" cy="0"/>
          <a:chOff x="0" y="0"/>
          <a:chExt cx="0" cy="0"/>
        </a:xfrm>
      </p:grpSpPr>
      <p:sp>
        <p:nvSpPr>
          <p:cNvPr id="99" name="テキスト ボックス 98">
            <a:extLst>
              <a:ext uri="{FF2B5EF4-FFF2-40B4-BE49-F238E27FC236}">
                <a16:creationId xmlns:a16="http://schemas.microsoft.com/office/drawing/2014/main" id="{0C55F5F3-C940-75AC-A8D3-8F30C1823BD9}"/>
              </a:ext>
            </a:extLst>
          </p:cNvPr>
          <p:cNvSpPr txBox="1"/>
          <p:nvPr/>
        </p:nvSpPr>
        <p:spPr>
          <a:xfrm>
            <a:off x="8003765" y="164290"/>
            <a:ext cx="2313967" cy="584775"/>
          </a:xfrm>
          <a:prstGeom prst="rect">
            <a:avLst/>
          </a:prstGeom>
          <a:noFill/>
        </p:spPr>
        <p:txBody>
          <a:bodyPr wrap="square" rtlCol="0">
            <a:spAutoFit/>
          </a:bodyPr>
          <a:lstStyle/>
          <a:p>
            <a:r>
              <a:rPr lang="ja-JP" altLang="en-US" sz="3200" b="1" dirty="0">
                <a:solidFill>
                  <a:schemeClr val="accent1">
                    <a:lumMod val="75000"/>
                  </a:schemeClr>
                </a:solidFill>
                <a:latin typeface="Meiryo UI" panose="020B0604030504040204" pitchFamily="34" charset="-128"/>
                <a:ea typeface="Meiryo UI" panose="020B0604030504040204" pitchFamily="34" charset="-128"/>
              </a:rPr>
              <a:t>建設事業者</a:t>
            </a:r>
          </a:p>
        </p:txBody>
      </p:sp>
      <p:cxnSp>
        <p:nvCxnSpPr>
          <p:cNvPr id="100" name="直線コネクタ 99">
            <a:extLst>
              <a:ext uri="{FF2B5EF4-FFF2-40B4-BE49-F238E27FC236}">
                <a16:creationId xmlns:a16="http://schemas.microsoft.com/office/drawing/2014/main" id="{1D4AA2DE-A28A-7BFB-419C-DCD1BDDE0132}"/>
              </a:ext>
            </a:extLst>
          </p:cNvPr>
          <p:cNvCxnSpPr/>
          <p:nvPr/>
        </p:nvCxnSpPr>
        <p:spPr>
          <a:xfrm>
            <a:off x="0" y="840228"/>
            <a:ext cx="121920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02" name="図 101">
            <a:extLst>
              <a:ext uri="{FF2B5EF4-FFF2-40B4-BE49-F238E27FC236}">
                <a16:creationId xmlns:a16="http://schemas.microsoft.com/office/drawing/2014/main" id="{2D6D86E7-F910-FC09-2ED8-101E655FEFCE}"/>
              </a:ext>
            </a:extLst>
          </p:cNvPr>
          <p:cNvPicPr>
            <a:picLocks noChangeAspect="1"/>
          </p:cNvPicPr>
          <p:nvPr/>
        </p:nvPicPr>
        <p:blipFill>
          <a:blip r:embed="rId3"/>
          <a:stretch>
            <a:fillRect/>
          </a:stretch>
        </p:blipFill>
        <p:spPr>
          <a:xfrm>
            <a:off x="10379254" y="232279"/>
            <a:ext cx="1363679" cy="481943"/>
          </a:xfrm>
          <a:prstGeom prst="rect">
            <a:avLst/>
          </a:prstGeom>
        </p:spPr>
      </p:pic>
      <p:sp>
        <p:nvSpPr>
          <p:cNvPr id="5" name="正方形/長方形 4">
            <a:extLst>
              <a:ext uri="{FF2B5EF4-FFF2-40B4-BE49-F238E27FC236}">
                <a16:creationId xmlns:a16="http://schemas.microsoft.com/office/drawing/2014/main" id="{93133DEE-59B7-2E15-113D-75BC4248E1AC}"/>
              </a:ext>
            </a:extLst>
          </p:cNvPr>
          <p:cNvSpPr/>
          <p:nvPr/>
        </p:nvSpPr>
        <p:spPr>
          <a:xfrm>
            <a:off x="1863525" y="965216"/>
            <a:ext cx="8454207" cy="5407587"/>
          </a:xfrm>
          <a:prstGeom prst="rect">
            <a:avLst/>
          </a:prstGeom>
          <a:solidFill>
            <a:schemeClr val="accent5">
              <a:lumMod val="20000"/>
              <a:lumOff val="80000"/>
            </a:schemeClr>
          </a:solidFill>
          <a:ln w="63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pPr>
              <a:lnSpc>
                <a:spcPts val="2600"/>
              </a:lnSpc>
              <a:spcAft>
                <a:spcPts val="600"/>
              </a:spcAft>
            </a:pPr>
            <a:r>
              <a:rPr kumimoji="1" lang="ja-JP" altLang="en-US" sz="2400" b="1" dirty="0">
                <a:solidFill>
                  <a:schemeClr val="tx1"/>
                </a:solidFill>
                <a:latin typeface="+mn-ea"/>
              </a:rPr>
              <a:t>株式会社</a:t>
            </a:r>
            <a:r>
              <a:rPr lang="ja-JP" altLang="en-US" sz="2400" b="1" dirty="0">
                <a:solidFill>
                  <a:schemeClr val="tx1"/>
                </a:solidFill>
                <a:latin typeface="+mn-ea"/>
              </a:rPr>
              <a:t>○○</a:t>
            </a:r>
            <a:endParaRPr lang="en-US" altLang="ja-JP" sz="2400" b="1" dirty="0">
              <a:solidFill>
                <a:schemeClr val="tx1"/>
              </a:solidFill>
              <a:latin typeface="+mn-ea"/>
            </a:endParaRPr>
          </a:p>
          <a:p>
            <a:pPr>
              <a:lnSpc>
                <a:spcPts val="2400"/>
              </a:lnSpc>
              <a:spcAft>
                <a:spcPts val="0"/>
              </a:spcAft>
            </a:pPr>
            <a:r>
              <a:rPr lang="ja-JP" altLang="en-US" sz="1400" dirty="0">
                <a:solidFill>
                  <a:schemeClr val="tx1"/>
                </a:solidFill>
                <a:latin typeface="+mn-ea"/>
              </a:rPr>
              <a:t>住所：</a:t>
            </a:r>
            <a:endParaRPr lang="en-US" altLang="ja-JP" sz="1400" dirty="0">
              <a:solidFill>
                <a:schemeClr val="tx1"/>
              </a:solidFill>
              <a:latin typeface="+mn-ea"/>
            </a:endParaRPr>
          </a:p>
          <a:p>
            <a:pPr>
              <a:lnSpc>
                <a:spcPts val="2400"/>
              </a:lnSpc>
            </a:pPr>
            <a:r>
              <a:rPr lang="ja-JP" altLang="en-US" sz="1400" dirty="0">
                <a:solidFill>
                  <a:schemeClr val="tx1"/>
                </a:solidFill>
                <a:latin typeface="+mn-ea"/>
              </a:rPr>
              <a:t>企業</a:t>
            </a:r>
            <a:r>
              <a:rPr lang="en-US" altLang="ja-JP" sz="1400" dirty="0">
                <a:solidFill>
                  <a:schemeClr val="tx1"/>
                </a:solidFill>
                <a:latin typeface="+mn-ea"/>
              </a:rPr>
              <a:t>HP</a:t>
            </a:r>
            <a:r>
              <a:rPr lang="ja-JP" altLang="en-US" sz="1400" dirty="0">
                <a:solidFill>
                  <a:schemeClr val="tx1"/>
                </a:solidFill>
                <a:latin typeface="+mn-ea"/>
              </a:rPr>
              <a:t>：</a:t>
            </a:r>
            <a:endParaRPr lang="en-US" altLang="ja-JP" sz="1400" dirty="0">
              <a:solidFill>
                <a:schemeClr val="tx1"/>
              </a:solidFill>
              <a:latin typeface="+mn-ea"/>
            </a:endParaRPr>
          </a:p>
          <a:p>
            <a:pPr>
              <a:lnSpc>
                <a:spcPts val="2400"/>
              </a:lnSpc>
            </a:pPr>
            <a:r>
              <a:rPr lang="en-US" altLang="ja-JP" sz="1400" dirty="0">
                <a:solidFill>
                  <a:schemeClr val="tx1"/>
                </a:solidFill>
                <a:latin typeface="+mn-ea"/>
              </a:rPr>
              <a:t>SNS</a:t>
            </a:r>
            <a:r>
              <a:rPr lang="ja-JP" altLang="en-US" sz="1400" dirty="0">
                <a:solidFill>
                  <a:schemeClr val="tx1"/>
                </a:solidFill>
                <a:latin typeface="+mn-ea"/>
              </a:rPr>
              <a:t>等：</a:t>
            </a:r>
            <a:endParaRPr lang="en-US" altLang="ja-JP" sz="1400" dirty="0">
              <a:solidFill>
                <a:schemeClr val="tx1"/>
              </a:solidFill>
              <a:latin typeface="+mn-ea"/>
            </a:endParaRPr>
          </a:p>
          <a:p>
            <a:pPr>
              <a:lnSpc>
                <a:spcPts val="2400"/>
              </a:lnSpc>
            </a:pPr>
            <a:endParaRPr lang="en-US" altLang="ja-JP" sz="1400" dirty="0">
              <a:solidFill>
                <a:schemeClr val="tx1"/>
              </a:solidFill>
              <a:latin typeface="+mn-ea"/>
            </a:endParaRPr>
          </a:p>
          <a:p>
            <a:pPr>
              <a:lnSpc>
                <a:spcPts val="2400"/>
              </a:lnSpc>
            </a:pPr>
            <a:r>
              <a:rPr lang="ja-JP" altLang="en-US" sz="1400" dirty="0">
                <a:solidFill>
                  <a:schemeClr val="tx1"/>
                </a:solidFill>
                <a:latin typeface="+mn-ea"/>
              </a:rPr>
              <a:t>問合せ先</a:t>
            </a:r>
            <a:endParaRPr lang="en-US" altLang="ja-JP" sz="1400" dirty="0">
              <a:solidFill>
                <a:schemeClr val="tx1"/>
              </a:solidFill>
              <a:latin typeface="+mn-ea"/>
            </a:endParaRPr>
          </a:p>
          <a:p>
            <a:pPr>
              <a:lnSpc>
                <a:spcPts val="2400"/>
              </a:lnSpc>
            </a:pPr>
            <a:r>
              <a:rPr lang="ja-JP" altLang="en-US" sz="1400" dirty="0">
                <a:solidFill>
                  <a:schemeClr val="tx1"/>
                </a:solidFill>
                <a:latin typeface="+mn-ea"/>
              </a:rPr>
              <a:t>部署名：</a:t>
            </a:r>
            <a:endParaRPr lang="en-US" altLang="ja-JP" sz="1400" dirty="0">
              <a:solidFill>
                <a:schemeClr val="tx1"/>
              </a:solidFill>
              <a:latin typeface="+mn-ea"/>
            </a:endParaRPr>
          </a:p>
          <a:p>
            <a:pPr>
              <a:lnSpc>
                <a:spcPts val="2400"/>
              </a:lnSpc>
            </a:pPr>
            <a:r>
              <a:rPr lang="ja-JP" altLang="en-US" sz="1400" dirty="0">
                <a:solidFill>
                  <a:schemeClr val="tx1"/>
                </a:solidFill>
                <a:latin typeface="+mn-ea"/>
              </a:rPr>
              <a:t>担当者名：</a:t>
            </a:r>
            <a:endParaRPr lang="en-US" altLang="ja-JP" sz="1400" dirty="0">
              <a:solidFill>
                <a:schemeClr val="tx1"/>
              </a:solidFill>
              <a:latin typeface="+mn-ea"/>
            </a:endParaRPr>
          </a:p>
          <a:p>
            <a:pPr>
              <a:lnSpc>
                <a:spcPts val="2400"/>
              </a:lnSpc>
            </a:pPr>
            <a:r>
              <a:rPr lang="en-US" altLang="ja-JP" sz="1400" dirty="0">
                <a:solidFill>
                  <a:schemeClr val="tx1"/>
                </a:solidFill>
                <a:latin typeface="+mn-ea"/>
              </a:rPr>
              <a:t>Tel</a:t>
            </a:r>
            <a:r>
              <a:rPr lang="ja-JP" altLang="en-US" sz="1400" dirty="0">
                <a:solidFill>
                  <a:schemeClr val="tx1"/>
                </a:solidFill>
                <a:latin typeface="+mn-ea"/>
              </a:rPr>
              <a:t>：</a:t>
            </a:r>
            <a:endParaRPr lang="en-US" altLang="ja-JP" sz="1400" dirty="0">
              <a:solidFill>
                <a:schemeClr val="tx1"/>
              </a:solidFill>
              <a:latin typeface="+mn-ea"/>
            </a:endParaRPr>
          </a:p>
          <a:p>
            <a:pPr>
              <a:lnSpc>
                <a:spcPts val="2400"/>
              </a:lnSpc>
            </a:pPr>
            <a:r>
              <a:rPr kumimoji="1" lang="en-US" altLang="ja-JP" sz="1400" dirty="0">
                <a:solidFill>
                  <a:schemeClr val="tx1"/>
                </a:solidFill>
                <a:latin typeface="+mn-ea"/>
              </a:rPr>
              <a:t>Mail</a:t>
            </a:r>
            <a:r>
              <a:rPr kumimoji="1" lang="ja-JP" altLang="en-US" sz="1400" dirty="0">
                <a:solidFill>
                  <a:schemeClr val="tx1"/>
                </a:solidFill>
                <a:latin typeface="+mn-ea"/>
              </a:rPr>
              <a:t>：</a:t>
            </a:r>
            <a:endParaRPr lang="en-US" altLang="ja-JP" sz="1400" dirty="0">
              <a:solidFill>
                <a:schemeClr val="tx1"/>
              </a:solidFill>
              <a:latin typeface="+mn-ea"/>
            </a:endParaRPr>
          </a:p>
        </p:txBody>
      </p:sp>
      <p:sp>
        <p:nvSpPr>
          <p:cNvPr id="6" name="正方形/長方形 5">
            <a:extLst>
              <a:ext uri="{FF2B5EF4-FFF2-40B4-BE49-F238E27FC236}">
                <a16:creationId xmlns:a16="http://schemas.microsoft.com/office/drawing/2014/main" id="{FD231108-1C4A-52F4-FEA6-ECA32688D9BF}"/>
              </a:ext>
            </a:extLst>
          </p:cNvPr>
          <p:cNvSpPr/>
          <p:nvPr/>
        </p:nvSpPr>
        <p:spPr>
          <a:xfrm>
            <a:off x="7318674" y="2183391"/>
            <a:ext cx="1536791" cy="1240944"/>
          </a:xfrm>
          <a:prstGeom prst="rect">
            <a:avLst/>
          </a:prstGeom>
          <a:solidFill>
            <a:schemeClr val="bg1">
              <a:lumMod val="95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rPr>
              <a:t>所属</a:t>
            </a:r>
            <a:br>
              <a:rPr kumimoji="1" lang="en-US" altLang="ja-JP" sz="1200">
                <a:solidFill>
                  <a:schemeClr val="tx1"/>
                </a:solidFill>
              </a:rPr>
            </a:br>
            <a:r>
              <a:rPr kumimoji="1" lang="ja-JP" altLang="en-US" sz="1200">
                <a:solidFill>
                  <a:schemeClr val="tx1"/>
                </a:solidFill>
              </a:rPr>
              <a:t>ロゴ等</a:t>
            </a:r>
          </a:p>
        </p:txBody>
      </p:sp>
      <p:sp>
        <p:nvSpPr>
          <p:cNvPr id="15" name="正方形/長方形 14">
            <a:extLst>
              <a:ext uri="{FF2B5EF4-FFF2-40B4-BE49-F238E27FC236}">
                <a16:creationId xmlns:a16="http://schemas.microsoft.com/office/drawing/2014/main" id="{CEE848B8-1C41-BF04-A3D0-07F7B020EF0F}"/>
              </a:ext>
            </a:extLst>
          </p:cNvPr>
          <p:cNvSpPr/>
          <p:nvPr/>
        </p:nvSpPr>
        <p:spPr>
          <a:xfrm>
            <a:off x="8521612" y="1193558"/>
            <a:ext cx="1728622" cy="486899"/>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2">
                    <a:lumMod val="75000"/>
                  </a:schemeClr>
                </a:solidFill>
              </a:rPr>
              <a:t>簡単に所属団体の情報を</a:t>
            </a:r>
            <a:endParaRPr lang="en-US" altLang="ja-JP" sz="1100" dirty="0">
              <a:solidFill>
                <a:schemeClr val="tx2">
                  <a:lumMod val="75000"/>
                </a:schemeClr>
              </a:solidFill>
            </a:endParaRPr>
          </a:p>
          <a:p>
            <a:pPr algn="ctr"/>
            <a:r>
              <a:rPr lang="ja-JP" altLang="en-US" sz="1100" dirty="0">
                <a:solidFill>
                  <a:schemeClr val="tx2">
                    <a:lumMod val="75000"/>
                  </a:schemeClr>
                </a:solidFill>
              </a:rPr>
              <a:t>ご記載ください。</a:t>
            </a:r>
            <a:endParaRPr kumimoji="1" lang="ja-JP" altLang="en-US" sz="1100" dirty="0">
              <a:solidFill>
                <a:schemeClr val="tx2">
                  <a:lumMod val="75000"/>
                </a:schemeClr>
              </a:solidFill>
            </a:endParaRPr>
          </a:p>
        </p:txBody>
      </p:sp>
      <p:sp>
        <p:nvSpPr>
          <p:cNvPr id="17" name="テキスト ボックス 16">
            <a:extLst>
              <a:ext uri="{FF2B5EF4-FFF2-40B4-BE49-F238E27FC236}">
                <a16:creationId xmlns:a16="http://schemas.microsoft.com/office/drawing/2014/main" id="{EED2A561-5271-4D24-AB03-0DD83ADBE46D}"/>
              </a:ext>
            </a:extLst>
          </p:cNvPr>
          <p:cNvSpPr txBox="1"/>
          <p:nvPr/>
        </p:nvSpPr>
        <p:spPr>
          <a:xfrm>
            <a:off x="148190" y="-433818"/>
            <a:ext cx="5534980" cy="374888"/>
          </a:xfrm>
          <a:prstGeom prst="rect">
            <a:avLst/>
          </a:prstGeom>
          <a:noFill/>
        </p:spPr>
        <p:txBody>
          <a:bodyPr wrap="square" lIns="33231" tIns="33231" rIns="33231" bIns="33231" anchor="ctr">
            <a:spAutoFit/>
          </a:bodyPr>
          <a:lstStyle/>
          <a:p>
            <a:pPr marL="171450" indent="-171450">
              <a:lnSpc>
                <a:spcPts val="2400"/>
              </a:lnSpc>
              <a:buFont typeface="Meiryo UI" panose="020B0604030504040204" pitchFamily="50" charset="-128"/>
              <a:buChar char="▍"/>
            </a:pPr>
            <a:r>
              <a:rPr lang="ja-JP" altLang="en-US" sz="2400" b="1" dirty="0">
                <a:latin typeface="BIZ UDPゴシック" panose="020B0400000000000000" pitchFamily="50" charset="-128"/>
                <a:ea typeface="BIZ UDPゴシック" panose="020B0400000000000000" pitchFamily="50" charset="-128"/>
              </a:rPr>
              <a:t>マッチングリスト　テンプレート</a:t>
            </a:r>
            <a:endParaRPr lang="en-US" altLang="ja-JP" sz="2400" b="1" dirty="0">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91400B02-5B07-AA07-6FF6-8D117C428D87}"/>
              </a:ext>
            </a:extLst>
          </p:cNvPr>
          <p:cNvSpPr/>
          <p:nvPr/>
        </p:nvSpPr>
        <p:spPr>
          <a:xfrm>
            <a:off x="5732110" y="-524620"/>
            <a:ext cx="1861980" cy="524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dirty="0">
                <a:solidFill>
                  <a:srgbClr val="FF0000"/>
                </a:solidFill>
                <a:latin typeface="+mn-ea"/>
              </a:rPr>
              <a:t>※12pt</a:t>
            </a:r>
            <a:r>
              <a:rPr kumimoji="1" lang="ja-JP" altLang="en-US" sz="2400" dirty="0">
                <a:solidFill>
                  <a:srgbClr val="FF0000"/>
                </a:solidFill>
                <a:latin typeface="+mn-ea"/>
              </a:rPr>
              <a:t>以上</a:t>
            </a:r>
          </a:p>
        </p:txBody>
      </p:sp>
      <p:graphicFrame>
        <p:nvGraphicFramePr>
          <p:cNvPr id="2" name="表 1">
            <a:extLst>
              <a:ext uri="{FF2B5EF4-FFF2-40B4-BE49-F238E27FC236}">
                <a16:creationId xmlns:a16="http://schemas.microsoft.com/office/drawing/2014/main" id="{DC920515-142F-1BC3-CE12-35196DC66ED2}"/>
              </a:ext>
            </a:extLst>
          </p:cNvPr>
          <p:cNvGraphicFramePr>
            <a:graphicFrameLocks noGrp="1"/>
          </p:cNvGraphicFramePr>
          <p:nvPr>
            <p:extLst>
              <p:ext uri="{D42A27DB-BD31-4B8C-83A1-F6EECF244321}">
                <p14:modId xmlns:p14="http://schemas.microsoft.com/office/powerpoint/2010/main" val="2920840666"/>
              </p:ext>
            </p:extLst>
          </p:nvPr>
        </p:nvGraphicFramePr>
        <p:xfrm>
          <a:off x="6393172" y="4587658"/>
          <a:ext cx="3534378" cy="741680"/>
        </p:xfrm>
        <a:graphic>
          <a:graphicData uri="http://schemas.openxmlformats.org/drawingml/2006/table">
            <a:tbl>
              <a:tblPr firstRow="1" bandRow="1">
                <a:tableStyleId>{5C22544A-7EE6-4342-B048-85BDC9FD1C3A}</a:tableStyleId>
              </a:tblPr>
              <a:tblGrid>
                <a:gridCol w="912919">
                  <a:extLst>
                    <a:ext uri="{9D8B030D-6E8A-4147-A177-3AD203B41FA5}">
                      <a16:colId xmlns:a16="http://schemas.microsoft.com/office/drawing/2014/main" val="3047108952"/>
                    </a:ext>
                  </a:extLst>
                </a:gridCol>
                <a:gridCol w="1093163">
                  <a:extLst>
                    <a:ext uri="{9D8B030D-6E8A-4147-A177-3AD203B41FA5}">
                      <a16:colId xmlns:a16="http://schemas.microsoft.com/office/drawing/2014/main" val="1130008900"/>
                    </a:ext>
                  </a:extLst>
                </a:gridCol>
                <a:gridCol w="1528296">
                  <a:extLst>
                    <a:ext uri="{9D8B030D-6E8A-4147-A177-3AD203B41FA5}">
                      <a16:colId xmlns:a16="http://schemas.microsoft.com/office/drawing/2014/main" val="1692184644"/>
                    </a:ext>
                  </a:extLst>
                </a:gridCol>
              </a:tblGrid>
              <a:tr h="370840">
                <a:tc>
                  <a:txBody>
                    <a:bodyPr/>
                    <a:lstStyle/>
                    <a:p>
                      <a:pPr algn="ctr"/>
                      <a:r>
                        <a:rPr kumimoji="1" lang="ja-JP" altLang="en-US" dirty="0">
                          <a:solidFill>
                            <a:schemeClr val="tx1"/>
                          </a:solidFill>
                        </a:rPr>
                        <a:t>建設</a:t>
                      </a:r>
                    </a:p>
                  </a:txBody>
                  <a:tcPr>
                    <a:solidFill>
                      <a:schemeClr val="accent5">
                        <a:lumMod val="60000"/>
                        <a:lumOff val="40000"/>
                      </a:schemeClr>
                    </a:solidFill>
                  </a:tcPr>
                </a:tc>
                <a:tc>
                  <a:txBody>
                    <a:bodyPr/>
                    <a:lstStyle/>
                    <a:p>
                      <a:pPr algn="ctr"/>
                      <a:r>
                        <a:rPr kumimoji="1" lang="ja-JP" altLang="en-US" dirty="0">
                          <a:solidFill>
                            <a:schemeClr val="tx1"/>
                          </a:solidFill>
                        </a:rPr>
                        <a:t>設計</a:t>
                      </a:r>
                    </a:p>
                  </a:txBody>
                  <a:tcPr>
                    <a:solidFill>
                      <a:schemeClr val="accent5">
                        <a:lumMod val="60000"/>
                        <a:lumOff val="40000"/>
                      </a:schemeClr>
                    </a:solidFill>
                  </a:tcPr>
                </a:tc>
                <a:tc>
                  <a:txBody>
                    <a:bodyPr/>
                    <a:lstStyle/>
                    <a:p>
                      <a:pPr algn="ctr"/>
                      <a:r>
                        <a:rPr kumimoji="1" lang="ja-JP" altLang="en-US" dirty="0">
                          <a:solidFill>
                            <a:schemeClr val="tx1"/>
                          </a:solidFill>
                        </a:rPr>
                        <a:t>維持・管理他</a:t>
                      </a:r>
                    </a:p>
                  </a:txBody>
                  <a:tcPr>
                    <a:solidFill>
                      <a:schemeClr val="accent5">
                        <a:lumMod val="60000"/>
                        <a:lumOff val="40000"/>
                      </a:schemeClr>
                    </a:solidFill>
                  </a:tcPr>
                </a:tc>
                <a:extLst>
                  <a:ext uri="{0D108BD9-81ED-4DB2-BD59-A6C34878D82A}">
                    <a16:rowId xmlns:a16="http://schemas.microsoft.com/office/drawing/2014/main" val="613765460"/>
                  </a:ext>
                </a:extLst>
              </a:tr>
              <a:tr h="370840">
                <a:tc>
                  <a:txBody>
                    <a:bodyPr/>
                    <a:lstStyle/>
                    <a:p>
                      <a:pPr algn="ctr"/>
                      <a:endParaRPr kumimoji="1" lang="ja-JP" altLang="en-US" dirty="0"/>
                    </a:p>
                  </a:txBody>
                  <a:tcPr>
                    <a:solidFill>
                      <a:schemeClr val="accent5">
                        <a:lumMod val="60000"/>
                        <a:lumOff val="40000"/>
                      </a:schemeClr>
                    </a:solidFill>
                  </a:tcPr>
                </a:tc>
                <a:tc>
                  <a:txBody>
                    <a:bodyPr/>
                    <a:lstStyle/>
                    <a:p>
                      <a:pPr algn="ctr"/>
                      <a:endParaRPr kumimoji="1" lang="ja-JP" altLang="en-US" dirty="0"/>
                    </a:p>
                  </a:txBody>
                  <a:tcPr>
                    <a:solidFill>
                      <a:schemeClr val="accent5">
                        <a:lumMod val="60000"/>
                        <a:lumOff val="40000"/>
                      </a:schemeClr>
                    </a:solidFill>
                  </a:tcPr>
                </a:tc>
                <a:tc>
                  <a:txBody>
                    <a:bodyPr/>
                    <a:lstStyle/>
                    <a:p>
                      <a:pPr algn="ctr"/>
                      <a:endParaRPr kumimoji="1" lang="ja-JP" altLang="en-US" dirty="0"/>
                    </a:p>
                  </a:txBody>
                  <a:tcPr>
                    <a:solidFill>
                      <a:schemeClr val="accent5">
                        <a:lumMod val="60000"/>
                        <a:lumOff val="40000"/>
                      </a:schemeClr>
                    </a:solidFill>
                  </a:tcPr>
                </a:tc>
                <a:extLst>
                  <a:ext uri="{0D108BD9-81ED-4DB2-BD59-A6C34878D82A}">
                    <a16:rowId xmlns:a16="http://schemas.microsoft.com/office/drawing/2014/main" val="3734461741"/>
                  </a:ext>
                </a:extLst>
              </a:tr>
            </a:tbl>
          </a:graphicData>
        </a:graphic>
      </p:graphicFrame>
      <p:sp>
        <p:nvSpPr>
          <p:cNvPr id="4" name="正方形/長方形 3">
            <a:extLst>
              <a:ext uri="{FF2B5EF4-FFF2-40B4-BE49-F238E27FC236}">
                <a16:creationId xmlns:a16="http://schemas.microsoft.com/office/drawing/2014/main" id="{82C52E22-5778-0EFE-DD0F-4FE847C1F0D4}"/>
              </a:ext>
            </a:extLst>
          </p:cNvPr>
          <p:cNvSpPr/>
          <p:nvPr/>
        </p:nvSpPr>
        <p:spPr>
          <a:xfrm>
            <a:off x="7085408" y="3798975"/>
            <a:ext cx="2149907" cy="486899"/>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BIZ UDPゴシック" panose="020B0400000000000000" pitchFamily="50" charset="-128"/>
                <a:ea typeface="BIZ UDPゴシック" panose="020B0400000000000000" pitchFamily="50" charset="-128"/>
              </a:rPr>
              <a:t>マッチングしたい業界</a:t>
            </a:r>
            <a:endParaRPr lang="en-US" altLang="ja-JP" sz="1600"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641666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テキスト ボックス 98">
            <a:extLst>
              <a:ext uri="{FF2B5EF4-FFF2-40B4-BE49-F238E27FC236}">
                <a16:creationId xmlns:a16="http://schemas.microsoft.com/office/drawing/2014/main" id="{962507F4-2599-BB4F-B757-C6C37FDDDD2E}"/>
              </a:ext>
            </a:extLst>
          </p:cNvPr>
          <p:cNvSpPr txBox="1"/>
          <p:nvPr/>
        </p:nvSpPr>
        <p:spPr>
          <a:xfrm>
            <a:off x="8003765" y="164290"/>
            <a:ext cx="2313967" cy="584775"/>
          </a:xfrm>
          <a:prstGeom prst="rect">
            <a:avLst/>
          </a:prstGeom>
          <a:noFill/>
        </p:spPr>
        <p:txBody>
          <a:bodyPr wrap="square" rtlCol="0">
            <a:spAutoFit/>
          </a:bodyPr>
          <a:lstStyle/>
          <a:p>
            <a:r>
              <a:rPr lang="ja-JP" altLang="en-US" sz="3200" b="1" dirty="0">
                <a:solidFill>
                  <a:schemeClr val="accent1">
                    <a:lumMod val="75000"/>
                  </a:schemeClr>
                </a:solidFill>
                <a:latin typeface="Meiryo UI" panose="020B0604030504040204" pitchFamily="34" charset="-128"/>
                <a:ea typeface="Meiryo UI" panose="020B0604030504040204" pitchFamily="34" charset="-128"/>
              </a:rPr>
              <a:t>建設事業者</a:t>
            </a:r>
          </a:p>
        </p:txBody>
      </p:sp>
      <p:cxnSp>
        <p:nvCxnSpPr>
          <p:cNvPr id="100" name="直線コネクタ 99">
            <a:extLst>
              <a:ext uri="{FF2B5EF4-FFF2-40B4-BE49-F238E27FC236}">
                <a16:creationId xmlns:a16="http://schemas.microsoft.com/office/drawing/2014/main" id="{0046A0D2-C3E2-8B4C-87E6-9755556DFFF3}"/>
              </a:ext>
            </a:extLst>
          </p:cNvPr>
          <p:cNvCxnSpPr/>
          <p:nvPr/>
        </p:nvCxnSpPr>
        <p:spPr>
          <a:xfrm>
            <a:off x="0" y="840228"/>
            <a:ext cx="121920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02" name="図 101">
            <a:extLst>
              <a:ext uri="{FF2B5EF4-FFF2-40B4-BE49-F238E27FC236}">
                <a16:creationId xmlns:a16="http://schemas.microsoft.com/office/drawing/2014/main" id="{178E3AE0-E167-2145-9E6E-3627F1DC3200}"/>
              </a:ext>
            </a:extLst>
          </p:cNvPr>
          <p:cNvPicPr>
            <a:picLocks noChangeAspect="1"/>
          </p:cNvPicPr>
          <p:nvPr/>
        </p:nvPicPr>
        <p:blipFill>
          <a:blip r:embed="rId3"/>
          <a:stretch>
            <a:fillRect/>
          </a:stretch>
        </p:blipFill>
        <p:spPr>
          <a:xfrm>
            <a:off x="10379254" y="232279"/>
            <a:ext cx="1363679" cy="481943"/>
          </a:xfrm>
          <a:prstGeom prst="rect">
            <a:avLst/>
          </a:prstGeom>
        </p:spPr>
      </p:pic>
      <p:sp>
        <p:nvSpPr>
          <p:cNvPr id="3" name="正方形/長方形 2">
            <a:extLst>
              <a:ext uri="{FF2B5EF4-FFF2-40B4-BE49-F238E27FC236}">
                <a16:creationId xmlns:a16="http://schemas.microsoft.com/office/drawing/2014/main" id="{EA26600A-2A1C-68E1-46F2-51A3A73A5D51}"/>
              </a:ext>
            </a:extLst>
          </p:cNvPr>
          <p:cNvSpPr/>
          <p:nvPr/>
        </p:nvSpPr>
        <p:spPr>
          <a:xfrm>
            <a:off x="1863525" y="1073025"/>
            <a:ext cx="8454208" cy="5565510"/>
          </a:xfrm>
          <a:prstGeom prst="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pPr>
              <a:lnSpc>
                <a:spcPts val="2600"/>
              </a:lnSpc>
              <a:spcAft>
                <a:spcPts val="600"/>
              </a:spcAft>
            </a:pPr>
            <a:r>
              <a:rPr lang="ja-JP" altLang="en-US" sz="2400" b="1" dirty="0">
                <a:solidFill>
                  <a:schemeClr val="tx1"/>
                </a:solidFill>
              </a:rPr>
              <a:t>企業ＰＲ</a:t>
            </a:r>
            <a:endParaRPr lang="en-US" altLang="ja-JP" sz="2400" b="1" dirty="0">
              <a:solidFill>
                <a:schemeClr val="tx1"/>
              </a:solidFill>
            </a:endParaRPr>
          </a:p>
          <a:p>
            <a:pPr marL="342900" indent="-342900">
              <a:lnSpc>
                <a:spcPts val="2600"/>
              </a:lnSpc>
              <a:spcAft>
                <a:spcPts val="600"/>
              </a:spcAft>
              <a:buFont typeface="Wingdings" panose="05000000000000000000" pitchFamily="2" charset="2"/>
              <a:buChar char="ü"/>
            </a:pPr>
            <a:r>
              <a:rPr lang="ja-JP" altLang="en-US" dirty="0">
                <a:solidFill>
                  <a:schemeClr val="tx1"/>
                </a:solidFill>
              </a:rPr>
              <a:t>業務内容</a:t>
            </a:r>
            <a:endParaRPr lang="en-US" altLang="ja-JP" dirty="0">
              <a:solidFill>
                <a:schemeClr val="tx1"/>
              </a:solidFill>
            </a:endParaRPr>
          </a:p>
          <a:p>
            <a:pPr marL="342900" indent="-342900">
              <a:lnSpc>
                <a:spcPts val="2600"/>
              </a:lnSpc>
              <a:spcAft>
                <a:spcPts val="600"/>
              </a:spcAft>
              <a:buFont typeface="Wingdings" panose="05000000000000000000" pitchFamily="2" charset="2"/>
              <a:buChar char="ü"/>
            </a:pPr>
            <a:r>
              <a:rPr lang="ja-JP" altLang="en-US" dirty="0">
                <a:solidFill>
                  <a:schemeClr val="tx1"/>
                </a:solidFill>
              </a:rPr>
              <a:t>活動・実績</a:t>
            </a:r>
            <a:endParaRPr lang="en-US" altLang="ja-JP" dirty="0">
              <a:solidFill>
                <a:schemeClr val="tx1"/>
              </a:solidFill>
            </a:endParaRPr>
          </a:p>
          <a:p>
            <a:pPr marL="342900" indent="-342900">
              <a:lnSpc>
                <a:spcPts val="2600"/>
              </a:lnSpc>
              <a:spcAft>
                <a:spcPts val="600"/>
              </a:spcAft>
              <a:buFont typeface="Wingdings" panose="05000000000000000000" pitchFamily="2" charset="2"/>
              <a:buChar char="ü"/>
            </a:pPr>
            <a:r>
              <a:rPr lang="ja-JP" altLang="en-US" dirty="0">
                <a:solidFill>
                  <a:schemeClr val="tx1"/>
                </a:solidFill>
              </a:rPr>
              <a:t>興味のある分野　　　</a:t>
            </a:r>
            <a:r>
              <a:rPr lang="en-US" altLang="ja-JP" dirty="0">
                <a:solidFill>
                  <a:schemeClr val="tx1"/>
                </a:solidFill>
              </a:rPr>
              <a:t>…</a:t>
            </a:r>
            <a:r>
              <a:rPr lang="en-US" altLang="ja-JP" dirty="0" err="1">
                <a:solidFill>
                  <a:schemeClr val="tx1"/>
                </a:solidFill>
              </a:rPr>
              <a:t>etc</a:t>
            </a:r>
            <a:endParaRPr lang="en-US" altLang="ja-JP" dirty="0">
              <a:solidFill>
                <a:schemeClr val="tx1"/>
              </a:solidFill>
            </a:endParaRPr>
          </a:p>
          <a:p>
            <a:pPr>
              <a:lnSpc>
                <a:spcPts val="2600"/>
              </a:lnSpc>
              <a:spcAft>
                <a:spcPts val="600"/>
              </a:spcAft>
            </a:pPr>
            <a:r>
              <a:rPr lang="en-US" altLang="ja-JP" dirty="0">
                <a:solidFill>
                  <a:schemeClr val="tx1"/>
                </a:solidFill>
              </a:rPr>
              <a:t>※</a:t>
            </a:r>
            <a:r>
              <a:rPr lang="ja-JP" altLang="en-US" dirty="0">
                <a:solidFill>
                  <a:schemeClr val="tx1"/>
                </a:solidFill>
              </a:rPr>
              <a:t>記載、写真の添付は自由ですが、</a:t>
            </a:r>
            <a:r>
              <a:rPr lang="ja-JP" altLang="en-US" b="1" dirty="0">
                <a:solidFill>
                  <a:schemeClr val="tx1"/>
                </a:solidFill>
              </a:rPr>
              <a:t>企業ＰＲの</a:t>
            </a:r>
            <a:r>
              <a:rPr lang="ja-JP" altLang="en-US" dirty="0">
                <a:solidFill>
                  <a:schemeClr val="tx1"/>
                </a:solidFill>
              </a:rPr>
              <a:t>スライドは３枚以内で、ご作成ください。</a:t>
            </a:r>
            <a:endParaRPr lang="en-US" altLang="ja-JP" dirty="0">
              <a:solidFill>
                <a:schemeClr val="tx1"/>
              </a:solidFill>
            </a:endParaRPr>
          </a:p>
        </p:txBody>
      </p:sp>
      <p:sp>
        <p:nvSpPr>
          <p:cNvPr id="13" name="正方形/長方形 12">
            <a:extLst>
              <a:ext uri="{FF2B5EF4-FFF2-40B4-BE49-F238E27FC236}">
                <a16:creationId xmlns:a16="http://schemas.microsoft.com/office/drawing/2014/main" id="{22D12B8C-A4BE-4D13-E84F-352E997E4C6C}"/>
              </a:ext>
            </a:extLst>
          </p:cNvPr>
          <p:cNvSpPr/>
          <p:nvPr/>
        </p:nvSpPr>
        <p:spPr>
          <a:xfrm>
            <a:off x="8003765" y="1271231"/>
            <a:ext cx="2149592" cy="348577"/>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2">
                    <a:lumMod val="75000"/>
                  </a:schemeClr>
                </a:solidFill>
              </a:rPr>
              <a:t>適宜、ご自由にご記載ください</a:t>
            </a:r>
            <a:endParaRPr kumimoji="1" lang="ja-JP" altLang="en-US" sz="1100" dirty="0">
              <a:solidFill>
                <a:schemeClr val="tx2">
                  <a:lumMod val="75000"/>
                </a:schemeClr>
              </a:solidFill>
            </a:endParaRPr>
          </a:p>
        </p:txBody>
      </p:sp>
      <p:sp>
        <p:nvSpPr>
          <p:cNvPr id="17" name="テキスト ボックス 16">
            <a:extLst>
              <a:ext uri="{FF2B5EF4-FFF2-40B4-BE49-F238E27FC236}">
                <a16:creationId xmlns:a16="http://schemas.microsoft.com/office/drawing/2014/main" id="{FFC2E65D-5786-4F01-9BA7-F58DAE538E72}"/>
              </a:ext>
            </a:extLst>
          </p:cNvPr>
          <p:cNvSpPr txBox="1"/>
          <p:nvPr/>
        </p:nvSpPr>
        <p:spPr>
          <a:xfrm>
            <a:off x="148190" y="-433818"/>
            <a:ext cx="5534980" cy="374888"/>
          </a:xfrm>
          <a:prstGeom prst="rect">
            <a:avLst/>
          </a:prstGeom>
          <a:noFill/>
        </p:spPr>
        <p:txBody>
          <a:bodyPr wrap="square" lIns="33231" tIns="33231" rIns="33231" bIns="33231" anchor="ctr">
            <a:spAutoFit/>
          </a:bodyPr>
          <a:lstStyle/>
          <a:p>
            <a:pPr marL="171450" indent="-171450">
              <a:lnSpc>
                <a:spcPts val="2400"/>
              </a:lnSpc>
              <a:buFont typeface="Meiryo UI" panose="020B0604030504040204" pitchFamily="50" charset="-128"/>
              <a:buChar char="▍"/>
            </a:pPr>
            <a:r>
              <a:rPr lang="ja-JP" altLang="en-US" sz="2400" b="1" dirty="0">
                <a:latin typeface="BIZ UDPゴシック" panose="020B0400000000000000" pitchFamily="50" charset="-128"/>
                <a:ea typeface="BIZ UDPゴシック" panose="020B0400000000000000" pitchFamily="50" charset="-128"/>
              </a:rPr>
              <a:t>マッチングリスト　テンプレート</a:t>
            </a:r>
            <a:endParaRPr lang="en-US" altLang="ja-JP" sz="2400" b="1" dirty="0">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AF2194BD-B94D-7678-9918-80D2866330F2}"/>
              </a:ext>
            </a:extLst>
          </p:cNvPr>
          <p:cNvSpPr/>
          <p:nvPr/>
        </p:nvSpPr>
        <p:spPr>
          <a:xfrm>
            <a:off x="5732110" y="-524620"/>
            <a:ext cx="1861980" cy="524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dirty="0">
                <a:solidFill>
                  <a:srgbClr val="FF0000"/>
                </a:solidFill>
                <a:latin typeface="+mn-ea"/>
              </a:rPr>
              <a:t>※12pt</a:t>
            </a:r>
            <a:r>
              <a:rPr kumimoji="1" lang="ja-JP" altLang="en-US" sz="2400" dirty="0">
                <a:solidFill>
                  <a:srgbClr val="FF0000"/>
                </a:solidFill>
                <a:latin typeface="+mn-ea"/>
              </a:rPr>
              <a:t>以上</a:t>
            </a:r>
          </a:p>
        </p:txBody>
      </p:sp>
    </p:spTree>
    <p:extLst>
      <p:ext uri="{BB962C8B-B14F-4D97-AF65-F5344CB8AC3E}">
        <p14:creationId xmlns:p14="http://schemas.microsoft.com/office/powerpoint/2010/main" val="1623997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F85EC-FBDC-4001-BD9D-5657E5DA1F3D}"/>
            </a:ext>
          </a:extLst>
        </p:cNvPr>
        <p:cNvGrpSpPr/>
        <p:nvPr/>
      </p:nvGrpSpPr>
      <p:grpSpPr>
        <a:xfrm>
          <a:off x="0" y="0"/>
          <a:ext cx="0" cy="0"/>
          <a:chOff x="0" y="0"/>
          <a:chExt cx="0" cy="0"/>
        </a:xfrm>
      </p:grpSpPr>
      <p:sp>
        <p:nvSpPr>
          <p:cNvPr id="99" name="テキスト ボックス 98">
            <a:extLst>
              <a:ext uri="{FF2B5EF4-FFF2-40B4-BE49-F238E27FC236}">
                <a16:creationId xmlns:a16="http://schemas.microsoft.com/office/drawing/2014/main" id="{A044C3F6-7A79-3ED1-4DA3-C403F2CA024E}"/>
              </a:ext>
            </a:extLst>
          </p:cNvPr>
          <p:cNvSpPr txBox="1"/>
          <p:nvPr/>
        </p:nvSpPr>
        <p:spPr>
          <a:xfrm>
            <a:off x="8003765" y="164290"/>
            <a:ext cx="2313967" cy="584775"/>
          </a:xfrm>
          <a:prstGeom prst="rect">
            <a:avLst/>
          </a:prstGeom>
          <a:noFill/>
        </p:spPr>
        <p:txBody>
          <a:bodyPr wrap="square" rtlCol="0">
            <a:spAutoFit/>
          </a:bodyPr>
          <a:lstStyle/>
          <a:p>
            <a:r>
              <a:rPr lang="ja-JP" altLang="en-US" sz="3200" b="1" dirty="0">
                <a:solidFill>
                  <a:schemeClr val="accent1">
                    <a:lumMod val="75000"/>
                  </a:schemeClr>
                </a:solidFill>
                <a:latin typeface="Meiryo UI" panose="020B0604030504040204" pitchFamily="34" charset="-128"/>
                <a:ea typeface="Meiryo UI" panose="020B0604030504040204" pitchFamily="34" charset="-128"/>
              </a:rPr>
              <a:t>設計事業者</a:t>
            </a:r>
          </a:p>
        </p:txBody>
      </p:sp>
      <p:cxnSp>
        <p:nvCxnSpPr>
          <p:cNvPr id="100" name="直線コネクタ 99">
            <a:extLst>
              <a:ext uri="{FF2B5EF4-FFF2-40B4-BE49-F238E27FC236}">
                <a16:creationId xmlns:a16="http://schemas.microsoft.com/office/drawing/2014/main" id="{52A5E1B6-3048-BC94-BC7D-D7A4B4169A4D}"/>
              </a:ext>
            </a:extLst>
          </p:cNvPr>
          <p:cNvCxnSpPr/>
          <p:nvPr/>
        </p:nvCxnSpPr>
        <p:spPr>
          <a:xfrm>
            <a:off x="0" y="840228"/>
            <a:ext cx="121920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02" name="図 101">
            <a:extLst>
              <a:ext uri="{FF2B5EF4-FFF2-40B4-BE49-F238E27FC236}">
                <a16:creationId xmlns:a16="http://schemas.microsoft.com/office/drawing/2014/main" id="{37D3E42A-AC66-576F-D091-95E75A95454C}"/>
              </a:ext>
            </a:extLst>
          </p:cNvPr>
          <p:cNvPicPr>
            <a:picLocks noChangeAspect="1"/>
          </p:cNvPicPr>
          <p:nvPr/>
        </p:nvPicPr>
        <p:blipFill>
          <a:blip r:embed="rId3"/>
          <a:stretch>
            <a:fillRect/>
          </a:stretch>
        </p:blipFill>
        <p:spPr>
          <a:xfrm>
            <a:off x="10379254" y="232279"/>
            <a:ext cx="1363679" cy="481943"/>
          </a:xfrm>
          <a:prstGeom prst="rect">
            <a:avLst/>
          </a:prstGeom>
        </p:spPr>
      </p:pic>
      <p:sp>
        <p:nvSpPr>
          <p:cNvPr id="5" name="正方形/長方形 4">
            <a:extLst>
              <a:ext uri="{FF2B5EF4-FFF2-40B4-BE49-F238E27FC236}">
                <a16:creationId xmlns:a16="http://schemas.microsoft.com/office/drawing/2014/main" id="{BE42CAA1-4C50-CC98-2244-98A2BCAB6E0E}"/>
              </a:ext>
            </a:extLst>
          </p:cNvPr>
          <p:cNvSpPr/>
          <p:nvPr/>
        </p:nvSpPr>
        <p:spPr>
          <a:xfrm>
            <a:off x="1863525" y="965216"/>
            <a:ext cx="8454207" cy="5407587"/>
          </a:xfrm>
          <a:prstGeom prst="rect">
            <a:avLst/>
          </a:prstGeom>
          <a:solidFill>
            <a:schemeClr val="accent6">
              <a:lumMod val="20000"/>
              <a:lumOff val="80000"/>
            </a:schemeClr>
          </a:solidFill>
          <a:ln w="63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pPr>
              <a:lnSpc>
                <a:spcPts val="2600"/>
              </a:lnSpc>
              <a:spcAft>
                <a:spcPts val="600"/>
              </a:spcAft>
            </a:pPr>
            <a:r>
              <a:rPr kumimoji="1" lang="ja-JP" altLang="en-US" sz="2400" b="1" dirty="0">
                <a:solidFill>
                  <a:schemeClr val="tx1"/>
                </a:solidFill>
                <a:latin typeface="+mn-ea"/>
              </a:rPr>
              <a:t>株式会社</a:t>
            </a:r>
            <a:r>
              <a:rPr lang="ja-JP" altLang="en-US" sz="2400" b="1" dirty="0">
                <a:solidFill>
                  <a:schemeClr val="tx1"/>
                </a:solidFill>
                <a:latin typeface="+mn-ea"/>
              </a:rPr>
              <a:t>○○</a:t>
            </a:r>
            <a:endParaRPr lang="en-US" altLang="ja-JP" sz="2400" b="1" dirty="0">
              <a:solidFill>
                <a:schemeClr val="tx1"/>
              </a:solidFill>
              <a:latin typeface="+mn-ea"/>
            </a:endParaRPr>
          </a:p>
          <a:p>
            <a:pPr>
              <a:lnSpc>
                <a:spcPts val="2400"/>
              </a:lnSpc>
              <a:spcAft>
                <a:spcPts val="0"/>
              </a:spcAft>
            </a:pPr>
            <a:r>
              <a:rPr lang="ja-JP" altLang="en-US" sz="1400" dirty="0">
                <a:solidFill>
                  <a:schemeClr val="tx1"/>
                </a:solidFill>
                <a:latin typeface="+mn-ea"/>
              </a:rPr>
              <a:t>住所：</a:t>
            </a:r>
            <a:endParaRPr lang="en-US" altLang="ja-JP" sz="1400" dirty="0">
              <a:solidFill>
                <a:schemeClr val="tx1"/>
              </a:solidFill>
              <a:latin typeface="+mn-ea"/>
            </a:endParaRPr>
          </a:p>
          <a:p>
            <a:pPr>
              <a:lnSpc>
                <a:spcPts val="2400"/>
              </a:lnSpc>
            </a:pPr>
            <a:r>
              <a:rPr lang="ja-JP" altLang="en-US" sz="1400" dirty="0">
                <a:solidFill>
                  <a:schemeClr val="tx1"/>
                </a:solidFill>
                <a:latin typeface="+mn-ea"/>
              </a:rPr>
              <a:t>企業</a:t>
            </a:r>
            <a:r>
              <a:rPr lang="en-US" altLang="ja-JP" sz="1400" dirty="0">
                <a:solidFill>
                  <a:schemeClr val="tx1"/>
                </a:solidFill>
                <a:latin typeface="+mn-ea"/>
              </a:rPr>
              <a:t>HP</a:t>
            </a:r>
            <a:r>
              <a:rPr lang="ja-JP" altLang="en-US" sz="1400" dirty="0">
                <a:solidFill>
                  <a:schemeClr val="tx1"/>
                </a:solidFill>
                <a:latin typeface="+mn-ea"/>
              </a:rPr>
              <a:t>：</a:t>
            </a:r>
            <a:endParaRPr lang="en-US" altLang="ja-JP" sz="1400" dirty="0">
              <a:solidFill>
                <a:schemeClr val="tx1"/>
              </a:solidFill>
              <a:latin typeface="+mn-ea"/>
            </a:endParaRPr>
          </a:p>
          <a:p>
            <a:pPr>
              <a:lnSpc>
                <a:spcPts val="2400"/>
              </a:lnSpc>
            </a:pPr>
            <a:r>
              <a:rPr lang="en-US" altLang="ja-JP" sz="1400" dirty="0">
                <a:solidFill>
                  <a:schemeClr val="tx1"/>
                </a:solidFill>
                <a:latin typeface="+mn-ea"/>
              </a:rPr>
              <a:t>SNS</a:t>
            </a:r>
            <a:r>
              <a:rPr lang="ja-JP" altLang="en-US" sz="1400" dirty="0">
                <a:solidFill>
                  <a:schemeClr val="tx1"/>
                </a:solidFill>
                <a:latin typeface="+mn-ea"/>
              </a:rPr>
              <a:t>等：</a:t>
            </a:r>
            <a:endParaRPr lang="en-US" altLang="ja-JP" sz="1400" dirty="0">
              <a:solidFill>
                <a:schemeClr val="tx1"/>
              </a:solidFill>
              <a:latin typeface="+mn-ea"/>
            </a:endParaRPr>
          </a:p>
          <a:p>
            <a:pPr>
              <a:lnSpc>
                <a:spcPts val="2400"/>
              </a:lnSpc>
            </a:pPr>
            <a:endParaRPr lang="en-US" altLang="ja-JP" sz="1400" dirty="0">
              <a:solidFill>
                <a:schemeClr val="tx1"/>
              </a:solidFill>
              <a:latin typeface="+mn-ea"/>
            </a:endParaRPr>
          </a:p>
          <a:p>
            <a:pPr>
              <a:lnSpc>
                <a:spcPts val="2400"/>
              </a:lnSpc>
            </a:pPr>
            <a:r>
              <a:rPr lang="ja-JP" altLang="en-US" sz="1400" dirty="0">
                <a:solidFill>
                  <a:schemeClr val="tx1"/>
                </a:solidFill>
                <a:latin typeface="+mn-ea"/>
              </a:rPr>
              <a:t>問合せ先</a:t>
            </a:r>
            <a:endParaRPr lang="en-US" altLang="ja-JP" sz="1400" dirty="0">
              <a:solidFill>
                <a:schemeClr val="tx1"/>
              </a:solidFill>
              <a:latin typeface="+mn-ea"/>
            </a:endParaRPr>
          </a:p>
          <a:p>
            <a:pPr>
              <a:lnSpc>
                <a:spcPts val="2400"/>
              </a:lnSpc>
            </a:pPr>
            <a:r>
              <a:rPr lang="ja-JP" altLang="en-US" sz="1400" dirty="0">
                <a:solidFill>
                  <a:schemeClr val="tx1"/>
                </a:solidFill>
                <a:latin typeface="+mn-ea"/>
              </a:rPr>
              <a:t>部署名：</a:t>
            </a:r>
            <a:endParaRPr lang="en-US" altLang="ja-JP" sz="1400" dirty="0">
              <a:solidFill>
                <a:schemeClr val="tx1"/>
              </a:solidFill>
              <a:latin typeface="+mn-ea"/>
            </a:endParaRPr>
          </a:p>
          <a:p>
            <a:pPr>
              <a:lnSpc>
                <a:spcPts val="2400"/>
              </a:lnSpc>
            </a:pPr>
            <a:r>
              <a:rPr lang="ja-JP" altLang="en-US" sz="1400" dirty="0">
                <a:solidFill>
                  <a:schemeClr val="tx1"/>
                </a:solidFill>
                <a:latin typeface="+mn-ea"/>
              </a:rPr>
              <a:t>担当者名：</a:t>
            </a:r>
            <a:endParaRPr lang="en-US" altLang="ja-JP" sz="1400" dirty="0">
              <a:solidFill>
                <a:schemeClr val="tx1"/>
              </a:solidFill>
              <a:latin typeface="+mn-ea"/>
            </a:endParaRPr>
          </a:p>
          <a:p>
            <a:pPr>
              <a:lnSpc>
                <a:spcPts val="2400"/>
              </a:lnSpc>
            </a:pPr>
            <a:r>
              <a:rPr lang="en-US" altLang="ja-JP" sz="1400" dirty="0">
                <a:solidFill>
                  <a:schemeClr val="tx1"/>
                </a:solidFill>
                <a:latin typeface="+mn-ea"/>
              </a:rPr>
              <a:t>Tel</a:t>
            </a:r>
            <a:r>
              <a:rPr lang="ja-JP" altLang="en-US" sz="1400" dirty="0">
                <a:solidFill>
                  <a:schemeClr val="tx1"/>
                </a:solidFill>
                <a:latin typeface="+mn-ea"/>
              </a:rPr>
              <a:t>：</a:t>
            </a:r>
            <a:endParaRPr lang="en-US" altLang="ja-JP" sz="1400" dirty="0">
              <a:solidFill>
                <a:schemeClr val="tx1"/>
              </a:solidFill>
              <a:latin typeface="+mn-ea"/>
            </a:endParaRPr>
          </a:p>
          <a:p>
            <a:pPr>
              <a:lnSpc>
                <a:spcPts val="2400"/>
              </a:lnSpc>
            </a:pPr>
            <a:r>
              <a:rPr kumimoji="1" lang="en-US" altLang="ja-JP" sz="1400" dirty="0">
                <a:solidFill>
                  <a:schemeClr val="tx1"/>
                </a:solidFill>
                <a:latin typeface="+mn-ea"/>
              </a:rPr>
              <a:t>Mail</a:t>
            </a:r>
            <a:r>
              <a:rPr kumimoji="1" lang="ja-JP" altLang="en-US" sz="1400" dirty="0">
                <a:solidFill>
                  <a:schemeClr val="tx1"/>
                </a:solidFill>
                <a:latin typeface="+mn-ea"/>
              </a:rPr>
              <a:t>：</a:t>
            </a:r>
            <a:endParaRPr lang="en-US" altLang="ja-JP" sz="1400" dirty="0">
              <a:solidFill>
                <a:schemeClr val="tx1"/>
              </a:solidFill>
              <a:latin typeface="+mn-ea"/>
            </a:endParaRPr>
          </a:p>
        </p:txBody>
      </p:sp>
      <p:sp>
        <p:nvSpPr>
          <p:cNvPr id="6" name="正方形/長方形 5">
            <a:extLst>
              <a:ext uri="{FF2B5EF4-FFF2-40B4-BE49-F238E27FC236}">
                <a16:creationId xmlns:a16="http://schemas.microsoft.com/office/drawing/2014/main" id="{0031BA47-07AE-6D78-FB46-A3A396573B7D}"/>
              </a:ext>
            </a:extLst>
          </p:cNvPr>
          <p:cNvSpPr/>
          <p:nvPr/>
        </p:nvSpPr>
        <p:spPr>
          <a:xfrm>
            <a:off x="7318674" y="2183391"/>
            <a:ext cx="1536791" cy="1240944"/>
          </a:xfrm>
          <a:prstGeom prst="rect">
            <a:avLst/>
          </a:prstGeom>
          <a:solidFill>
            <a:schemeClr val="bg1">
              <a:lumMod val="95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rPr>
              <a:t>所属</a:t>
            </a:r>
            <a:br>
              <a:rPr kumimoji="1" lang="en-US" altLang="ja-JP" sz="1200">
                <a:solidFill>
                  <a:schemeClr val="tx1"/>
                </a:solidFill>
              </a:rPr>
            </a:br>
            <a:r>
              <a:rPr kumimoji="1" lang="ja-JP" altLang="en-US" sz="1200">
                <a:solidFill>
                  <a:schemeClr val="tx1"/>
                </a:solidFill>
              </a:rPr>
              <a:t>ロゴ等</a:t>
            </a:r>
          </a:p>
        </p:txBody>
      </p:sp>
      <p:sp>
        <p:nvSpPr>
          <p:cNvPr id="15" name="正方形/長方形 14">
            <a:extLst>
              <a:ext uri="{FF2B5EF4-FFF2-40B4-BE49-F238E27FC236}">
                <a16:creationId xmlns:a16="http://schemas.microsoft.com/office/drawing/2014/main" id="{DBCB4CB9-6192-2588-6AAE-B023ADFE7D5A}"/>
              </a:ext>
            </a:extLst>
          </p:cNvPr>
          <p:cNvSpPr/>
          <p:nvPr/>
        </p:nvSpPr>
        <p:spPr>
          <a:xfrm>
            <a:off x="8521612" y="1193558"/>
            <a:ext cx="1728622" cy="486899"/>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2">
                    <a:lumMod val="75000"/>
                  </a:schemeClr>
                </a:solidFill>
              </a:rPr>
              <a:t>簡単に所属団体の情報を</a:t>
            </a:r>
            <a:endParaRPr lang="en-US" altLang="ja-JP" sz="1100" dirty="0">
              <a:solidFill>
                <a:schemeClr val="tx2">
                  <a:lumMod val="75000"/>
                </a:schemeClr>
              </a:solidFill>
            </a:endParaRPr>
          </a:p>
          <a:p>
            <a:pPr algn="ctr"/>
            <a:r>
              <a:rPr lang="ja-JP" altLang="en-US" sz="1100" dirty="0">
                <a:solidFill>
                  <a:schemeClr val="tx2">
                    <a:lumMod val="75000"/>
                  </a:schemeClr>
                </a:solidFill>
              </a:rPr>
              <a:t>ご記載ください。</a:t>
            </a:r>
            <a:endParaRPr kumimoji="1" lang="ja-JP" altLang="en-US" sz="1100" dirty="0">
              <a:solidFill>
                <a:schemeClr val="tx2">
                  <a:lumMod val="75000"/>
                </a:schemeClr>
              </a:solidFill>
            </a:endParaRPr>
          </a:p>
        </p:txBody>
      </p:sp>
      <p:sp>
        <p:nvSpPr>
          <p:cNvPr id="17" name="テキスト ボックス 16">
            <a:extLst>
              <a:ext uri="{FF2B5EF4-FFF2-40B4-BE49-F238E27FC236}">
                <a16:creationId xmlns:a16="http://schemas.microsoft.com/office/drawing/2014/main" id="{3610F997-6AA2-CEA2-FBDD-8CD09C53E422}"/>
              </a:ext>
            </a:extLst>
          </p:cNvPr>
          <p:cNvSpPr txBox="1"/>
          <p:nvPr/>
        </p:nvSpPr>
        <p:spPr>
          <a:xfrm>
            <a:off x="148190" y="-433818"/>
            <a:ext cx="5534980" cy="374888"/>
          </a:xfrm>
          <a:prstGeom prst="rect">
            <a:avLst/>
          </a:prstGeom>
          <a:noFill/>
        </p:spPr>
        <p:txBody>
          <a:bodyPr wrap="square" lIns="33231" tIns="33231" rIns="33231" bIns="33231" anchor="ctr">
            <a:spAutoFit/>
          </a:bodyPr>
          <a:lstStyle/>
          <a:p>
            <a:pPr marL="171450" indent="-171450">
              <a:lnSpc>
                <a:spcPts val="2400"/>
              </a:lnSpc>
              <a:buFont typeface="Meiryo UI" panose="020B0604030504040204" pitchFamily="50" charset="-128"/>
              <a:buChar char="▍"/>
            </a:pPr>
            <a:r>
              <a:rPr lang="ja-JP" altLang="en-US" sz="2400" b="1" dirty="0">
                <a:latin typeface="BIZ UDPゴシック" panose="020B0400000000000000" pitchFamily="50" charset="-128"/>
                <a:ea typeface="BIZ UDPゴシック" panose="020B0400000000000000" pitchFamily="50" charset="-128"/>
              </a:rPr>
              <a:t>マッチングリスト　テンプレート</a:t>
            </a:r>
            <a:endParaRPr lang="en-US" altLang="ja-JP" sz="2400" b="1" dirty="0">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7EFE8754-F416-6179-6BDA-2E219E2D0095}"/>
              </a:ext>
            </a:extLst>
          </p:cNvPr>
          <p:cNvSpPr/>
          <p:nvPr/>
        </p:nvSpPr>
        <p:spPr>
          <a:xfrm>
            <a:off x="5732110" y="-524620"/>
            <a:ext cx="1861980" cy="524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dirty="0">
                <a:solidFill>
                  <a:srgbClr val="FF0000"/>
                </a:solidFill>
                <a:latin typeface="+mn-ea"/>
              </a:rPr>
              <a:t>※12pt</a:t>
            </a:r>
            <a:r>
              <a:rPr kumimoji="1" lang="ja-JP" altLang="en-US" sz="2400" dirty="0">
                <a:solidFill>
                  <a:srgbClr val="FF0000"/>
                </a:solidFill>
                <a:latin typeface="+mn-ea"/>
              </a:rPr>
              <a:t>以上</a:t>
            </a:r>
          </a:p>
        </p:txBody>
      </p:sp>
      <p:graphicFrame>
        <p:nvGraphicFramePr>
          <p:cNvPr id="2" name="表 1">
            <a:extLst>
              <a:ext uri="{FF2B5EF4-FFF2-40B4-BE49-F238E27FC236}">
                <a16:creationId xmlns:a16="http://schemas.microsoft.com/office/drawing/2014/main" id="{1BC489E9-0AF2-D94A-5B4F-A75CC09574CB}"/>
              </a:ext>
            </a:extLst>
          </p:cNvPr>
          <p:cNvGraphicFramePr>
            <a:graphicFrameLocks noGrp="1"/>
          </p:cNvGraphicFramePr>
          <p:nvPr>
            <p:extLst>
              <p:ext uri="{D42A27DB-BD31-4B8C-83A1-F6EECF244321}">
                <p14:modId xmlns:p14="http://schemas.microsoft.com/office/powerpoint/2010/main" val="4050337648"/>
              </p:ext>
            </p:extLst>
          </p:nvPr>
        </p:nvGraphicFramePr>
        <p:xfrm>
          <a:off x="6393172" y="4587658"/>
          <a:ext cx="3534378" cy="741680"/>
        </p:xfrm>
        <a:graphic>
          <a:graphicData uri="http://schemas.openxmlformats.org/drawingml/2006/table">
            <a:tbl>
              <a:tblPr firstRow="1" bandRow="1">
                <a:tableStyleId>{5C22544A-7EE6-4342-B048-85BDC9FD1C3A}</a:tableStyleId>
              </a:tblPr>
              <a:tblGrid>
                <a:gridCol w="912919">
                  <a:extLst>
                    <a:ext uri="{9D8B030D-6E8A-4147-A177-3AD203B41FA5}">
                      <a16:colId xmlns:a16="http://schemas.microsoft.com/office/drawing/2014/main" val="3047108952"/>
                    </a:ext>
                  </a:extLst>
                </a:gridCol>
                <a:gridCol w="1093163">
                  <a:extLst>
                    <a:ext uri="{9D8B030D-6E8A-4147-A177-3AD203B41FA5}">
                      <a16:colId xmlns:a16="http://schemas.microsoft.com/office/drawing/2014/main" val="1130008900"/>
                    </a:ext>
                  </a:extLst>
                </a:gridCol>
                <a:gridCol w="1528296">
                  <a:extLst>
                    <a:ext uri="{9D8B030D-6E8A-4147-A177-3AD203B41FA5}">
                      <a16:colId xmlns:a16="http://schemas.microsoft.com/office/drawing/2014/main" val="1692184644"/>
                    </a:ext>
                  </a:extLst>
                </a:gridCol>
              </a:tblGrid>
              <a:tr h="370840">
                <a:tc>
                  <a:txBody>
                    <a:bodyPr/>
                    <a:lstStyle/>
                    <a:p>
                      <a:pPr algn="ctr"/>
                      <a:r>
                        <a:rPr kumimoji="1" lang="ja-JP" altLang="en-US" dirty="0">
                          <a:solidFill>
                            <a:schemeClr val="tx1"/>
                          </a:solidFill>
                        </a:rPr>
                        <a:t>建設</a:t>
                      </a:r>
                    </a:p>
                  </a:txBody>
                  <a:tcPr>
                    <a:solidFill>
                      <a:schemeClr val="accent6">
                        <a:lumMod val="60000"/>
                        <a:lumOff val="40000"/>
                      </a:schemeClr>
                    </a:solidFill>
                  </a:tcPr>
                </a:tc>
                <a:tc>
                  <a:txBody>
                    <a:bodyPr/>
                    <a:lstStyle/>
                    <a:p>
                      <a:pPr algn="ctr"/>
                      <a:r>
                        <a:rPr kumimoji="1" lang="ja-JP" altLang="en-US" dirty="0">
                          <a:solidFill>
                            <a:schemeClr val="tx1"/>
                          </a:solidFill>
                        </a:rPr>
                        <a:t>設計</a:t>
                      </a:r>
                    </a:p>
                  </a:txBody>
                  <a:tcPr>
                    <a:solidFill>
                      <a:schemeClr val="accent6">
                        <a:lumMod val="60000"/>
                        <a:lumOff val="40000"/>
                      </a:schemeClr>
                    </a:solidFill>
                  </a:tcPr>
                </a:tc>
                <a:tc>
                  <a:txBody>
                    <a:bodyPr/>
                    <a:lstStyle/>
                    <a:p>
                      <a:pPr algn="ctr"/>
                      <a:r>
                        <a:rPr kumimoji="1" lang="ja-JP" altLang="en-US" dirty="0">
                          <a:solidFill>
                            <a:schemeClr val="tx1"/>
                          </a:solidFill>
                        </a:rPr>
                        <a:t>維持・管理他</a:t>
                      </a:r>
                    </a:p>
                  </a:txBody>
                  <a:tcPr>
                    <a:solidFill>
                      <a:schemeClr val="accent6">
                        <a:lumMod val="60000"/>
                        <a:lumOff val="40000"/>
                      </a:schemeClr>
                    </a:solidFill>
                  </a:tcPr>
                </a:tc>
                <a:extLst>
                  <a:ext uri="{0D108BD9-81ED-4DB2-BD59-A6C34878D82A}">
                    <a16:rowId xmlns:a16="http://schemas.microsoft.com/office/drawing/2014/main" val="613765460"/>
                  </a:ext>
                </a:extLst>
              </a:tr>
              <a:tr h="370840">
                <a:tc>
                  <a:txBody>
                    <a:bodyPr/>
                    <a:lstStyle/>
                    <a:p>
                      <a:pPr algn="ctr"/>
                      <a:endParaRPr kumimoji="1" lang="ja-JP" altLang="en-US" dirty="0"/>
                    </a:p>
                  </a:txBody>
                  <a:tcPr>
                    <a:solidFill>
                      <a:schemeClr val="accent6">
                        <a:lumMod val="60000"/>
                        <a:lumOff val="40000"/>
                      </a:schemeClr>
                    </a:solidFill>
                  </a:tcPr>
                </a:tc>
                <a:tc>
                  <a:txBody>
                    <a:bodyPr/>
                    <a:lstStyle/>
                    <a:p>
                      <a:pPr algn="ctr"/>
                      <a:endParaRPr kumimoji="1" lang="ja-JP" altLang="en-US" dirty="0"/>
                    </a:p>
                  </a:txBody>
                  <a:tcPr>
                    <a:solidFill>
                      <a:schemeClr val="accent6">
                        <a:lumMod val="60000"/>
                        <a:lumOff val="40000"/>
                      </a:schemeClr>
                    </a:solidFill>
                  </a:tcPr>
                </a:tc>
                <a:tc>
                  <a:txBody>
                    <a:bodyPr/>
                    <a:lstStyle/>
                    <a:p>
                      <a:pPr algn="ctr"/>
                      <a:endParaRPr kumimoji="1" lang="ja-JP" altLang="en-US" dirty="0"/>
                    </a:p>
                  </a:txBody>
                  <a:tcPr>
                    <a:solidFill>
                      <a:schemeClr val="accent6">
                        <a:lumMod val="60000"/>
                        <a:lumOff val="40000"/>
                      </a:schemeClr>
                    </a:solidFill>
                  </a:tcPr>
                </a:tc>
                <a:extLst>
                  <a:ext uri="{0D108BD9-81ED-4DB2-BD59-A6C34878D82A}">
                    <a16:rowId xmlns:a16="http://schemas.microsoft.com/office/drawing/2014/main" val="3734461741"/>
                  </a:ext>
                </a:extLst>
              </a:tr>
            </a:tbl>
          </a:graphicData>
        </a:graphic>
      </p:graphicFrame>
      <p:sp>
        <p:nvSpPr>
          <p:cNvPr id="4" name="正方形/長方形 3">
            <a:extLst>
              <a:ext uri="{FF2B5EF4-FFF2-40B4-BE49-F238E27FC236}">
                <a16:creationId xmlns:a16="http://schemas.microsoft.com/office/drawing/2014/main" id="{EE4E89FD-C459-9131-6171-899A209DAF83}"/>
              </a:ext>
            </a:extLst>
          </p:cNvPr>
          <p:cNvSpPr/>
          <p:nvPr/>
        </p:nvSpPr>
        <p:spPr>
          <a:xfrm>
            <a:off x="7085408" y="3798975"/>
            <a:ext cx="2149907" cy="486899"/>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BIZ UDPゴシック" panose="020B0400000000000000" pitchFamily="50" charset="-128"/>
                <a:ea typeface="BIZ UDPゴシック" panose="020B0400000000000000" pitchFamily="50" charset="-128"/>
              </a:rPr>
              <a:t>マッチングしたい業界</a:t>
            </a:r>
            <a:endParaRPr lang="en-US" altLang="ja-JP" sz="1600"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149035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711BA-0CF4-265D-1E1C-06C80FB9D3A4}"/>
            </a:ext>
          </a:extLst>
        </p:cNvPr>
        <p:cNvGrpSpPr/>
        <p:nvPr/>
      </p:nvGrpSpPr>
      <p:grpSpPr>
        <a:xfrm>
          <a:off x="0" y="0"/>
          <a:ext cx="0" cy="0"/>
          <a:chOff x="0" y="0"/>
          <a:chExt cx="0" cy="0"/>
        </a:xfrm>
      </p:grpSpPr>
      <p:sp>
        <p:nvSpPr>
          <p:cNvPr id="99" name="テキスト ボックス 98">
            <a:extLst>
              <a:ext uri="{FF2B5EF4-FFF2-40B4-BE49-F238E27FC236}">
                <a16:creationId xmlns:a16="http://schemas.microsoft.com/office/drawing/2014/main" id="{5CB6E788-FCF1-C3BA-6F97-C792C6F125E6}"/>
              </a:ext>
            </a:extLst>
          </p:cNvPr>
          <p:cNvSpPr txBox="1"/>
          <p:nvPr/>
        </p:nvSpPr>
        <p:spPr>
          <a:xfrm>
            <a:off x="8003765" y="164290"/>
            <a:ext cx="2313967" cy="584775"/>
          </a:xfrm>
          <a:prstGeom prst="rect">
            <a:avLst/>
          </a:prstGeom>
          <a:noFill/>
        </p:spPr>
        <p:txBody>
          <a:bodyPr wrap="square" rtlCol="0">
            <a:spAutoFit/>
          </a:bodyPr>
          <a:lstStyle/>
          <a:p>
            <a:r>
              <a:rPr lang="ja-JP" altLang="en-US" sz="3200" b="1" dirty="0">
                <a:solidFill>
                  <a:schemeClr val="accent1">
                    <a:lumMod val="75000"/>
                  </a:schemeClr>
                </a:solidFill>
                <a:latin typeface="Meiryo UI" panose="020B0604030504040204" pitchFamily="34" charset="-128"/>
                <a:ea typeface="Meiryo UI" panose="020B0604030504040204" pitchFamily="34" charset="-128"/>
              </a:rPr>
              <a:t>設計事業者</a:t>
            </a:r>
          </a:p>
        </p:txBody>
      </p:sp>
      <p:cxnSp>
        <p:nvCxnSpPr>
          <p:cNvPr id="100" name="直線コネクタ 99">
            <a:extLst>
              <a:ext uri="{FF2B5EF4-FFF2-40B4-BE49-F238E27FC236}">
                <a16:creationId xmlns:a16="http://schemas.microsoft.com/office/drawing/2014/main" id="{B245109A-F5EA-0FDD-1598-87E5CFA32B42}"/>
              </a:ext>
            </a:extLst>
          </p:cNvPr>
          <p:cNvCxnSpPr/>
          <p:nvPr/>
        </p:nvCxnSpPr>
        <p:spPr>
          <a:xfrm>
            <a:off x="0" y="840228"/>
            <a:ext cx="121920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02" name="図 101">
            <a:extLst>
              <a:ext uri="{FF2B5EF4-FFF2-40B4-BE49-F238E27FC236}">
                <a16:creationId xmlns:a16="http://schemas.microsoft.com/office/drawing/2014/main" id="{0A6BA476-109B-F430-58C8-0B14BC81BC08}"/>
              </a:ext>
            </a:extLst>
          </p:cNvPr>
          <p:cNvPicPr>
            <a:picLocks noChangeAspect="1"/>
          </p:cNvPicPr>
          <p:nvPr/>
        </p:nvPicPr>
        <p:blipFill>
          <a:blip r:embed="rId3"/>
          <a:stretch>
            <a:fillRect/>
          </a:stretch>
        </p:blipFill>
        <p:spPr>
          <a:xfrm>
            <a:off x="10379254" y="232279"/>
            <a:ext cx="1363679" cy="481943"/>
          </a:xfrm>
          <a:prstGeom prst="rect">
            <a:avLst/>
          </a:prstGeom>
        </p:spPr>
      </p:pic>
      <p:sp>
        <p:nvSpPr>
          <p:cNvPr id="3" name="正方形/長方形 2">
            <a:extLst>
              <a:ext uri="{FF2B5EF4-FFF2-40B4-BE49-F238E27FC236}">
                <a16:creationId xmlns:a16="http://schemas.microsoft.com/office/drawing/2014/main" id="{D305A617-F7D3-0857-15D7-B0BAE42153E9}"/>
              </a:ext>
            </a:extLst>
          </p:cNvPr>
          <p:cNvSpPr/>
          <p:nvPr/>
        </p:nvSpPr>
        <p:spPr>
          <a:xfrm>
            <a:off x="1863525" y="1073025"/>
            <a:ext cx="8454208" cy="5565510"/>
          </a:xfrm>
          <a:prstGeom prst="rect">
            <a:avLst/>
          </a:prstGeom>
          <a:solidFill>
            <a:schemeClr val="accent6">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pPr>
              <a:lnSpc>
                <a:spcPts val="2600"/>
              </a:lnSpc>
              <a:spcAft>
                <a:spcPts val="600"/>
              </a:spcAft>
            </a:pPr>
            <a:r>
              <a:rPr lang="ja-JP" altLang="en-US" sz="2400" b="1" dirty="0">
                <a:solidFill>
                  <a:schemeClr val="tx1"/>
                </a:solidFill>
              </a:rPr>
              <a:t>企業ＰＲ</a:t>
            </a:r>
            <a:endParaRPr lang="en-US" altLang="ja-JP" sz="2400" b="1" dirty="0">
              <a:solidFill>
                <a:schemeClr val="tx1"/>
              </a:solidFill>
            </a:endParaRPr>
          </a:p>
          <a:p>
            <a:pPr marL="342900" indent="-342900">
              <a:lnSpc>
                <a:spcPts val="2600"/>
              </a:lnSpc>
              <a:spcAft>
                <a:spcPts val="600"/>
              </a:spcAft>
              <a:buFont typeface="Wingdings" panose="05000000000000000000" pitchFamily="2" charset="2"/>
              <a:buChar char="ü"/>
            </a:pPr>
            <a:r>
              <a:rPr lang="ja-JP" altLang="en-US" dirty="0">
                <a:solidFill>
                  <a:schemeClr val="tx1"/>
                </a:solidFill>
              </a:rPr>
              <a:t>業務内容</a:t>
            </a:r>
            <a:endParaRPr lang="en-US" altLang="ja-JP" dirty="0">
              <a:solidFill>
                <a:schemeClr val="tx1"/>
              </a:solidFill>
            </a:endParaRPr>
          </a:p>
          <a:p>
            <a:pPr marL="342900" indent="-342900">
              <a:lnSpc>
                <a:spcPts val="2600"/>
              </a:lnSpc>
              <a:spcAft>
                <a:spcPts val="600"/>
              </a:spcAft>
              <a:buFont typeface="Wingdings" panose="05000000000000000000" pitchFamily="2" charset="2"/>
              <a:buChar char="ü"/>
            </a:pPr>
            <a:r>
              <a:rPr lang="ja-JP" altLang="en-US" dirty="0">
                <a:solidFill>
                  <a:schemeClr val="tx1"/>
                </a:solidFill>
              </a:rPr>
              <a:t>活動・実績</a:t>
            </a:r>
            <a:endParaRPr lang="en-US" altLang="ja-JP" dirty="0">
              <a:solidFill>
                <a:schemeClr val="tx1"/>
              </a:solidFill>
            </a:endParaRPr>
          </a:p>
          <a:p>
            <a:pPr marL="342900" indent="-342900">
              <a:lnSpc>
                <a:spcPts val="2600"/>
              </a:lnSpc>
              <a:spcAft>
                <a:spcPts val="600"/>
              </a:spcAft>
              <a:buFont typeface="Wingdings" panose="05000000000000000000" pitchFamily="2" charset="2"/>
              <a:buChar char="ü"/>
            </a:pPr>
            <a:r>
              <a:rPr lang="ja-JP" altLang="en-US" dirty="0">
                <a:solidFill>
                  <a:schemeClr val="tx1"/>
                </a:solidFill>
              </a:rPr>
              <a:t>興味のある分野　　　</a:t>
            </a:r>
            <a:r>
              <a:rPr lang="en-US" altLang="ja-JP" dirty="0">
                <a:solidFill>
                  <a:schemeClr val="tx1"/>
                </a:solidFill>
              </a:rPr>
              <a:t>…</a:t>
            </a:r>
            <a:r>
              <a:rPr lang="en-US" altLang="ja-JP" dirty="0" err="1">
                <a:solidFill>
                  <a:schemeClr val="tx1"/>
                </a:solidFill>
              </a:rPr>
              <a:t>etc</a:t>
            </a:r>
            <a:endParaRPr lang="en-US" altLang="ja-JP" dirty="0">
              <a:solidFill>
                <a:schemeClr val="tx1"/>
              </a:solidFill>
            </a:endParaRPr>
          </a:p>
          <a:p>
            <a:pPr>
              <a:lnSpc>
                <a:spcPts val="2600"/>
              </a:lnSpc>
              <a:spcAft>
                <a:spcPts val="600"/>
              </a:spcAft>
            </a:pPr>
            <a:r>
              <a:rPr lang="en-US" altLang="ja-JP" dirty="0">
                <a:solidFill>
                  <a:schemeClr val="tx1"/>
                </a:solidFill>
              </a:rPr>
              <a:t>※</a:t>
            </a:r>
            <a:r>
              <a:rPr lang="ja-JP" altLang="en-US" dirty="0">
                <a:solidFill>
                  <a:schemeClr val="tx1"/>
                </a:solidFill>
              </a:rPr>
              <a:t>記載、写真の添付は自由ですが、</a:t>
            </a:r>
            <a:r>
              <a:rPr lang="ja-JP" altLang="en-US" b="1" dirty="0">
                <a:solidFill>
                  <a:schemeClr val="tx1"/>
                </a:solidFill>
              </a:rPr>
              <a:t>企業ＰＲの</a:t>
            </a:r>
            <a:r>
              <a:rPr lang="ja-JP" altLang="en-US" dirty="0">
                <a:solidFill>
                  <a:schemeClr val="tx1"/>
                </a:solidFill>
              </a:rPr>
              <a:t>スライドは３枚以内で、ご作成ください。</a:t>
            </a:r>
            <a:endParaRPr lang="en-US" altLang="ja-JP" dirty="0">
              <a:solidFill>
                <a:schemeClr val="tx1"/>
              </a:solidFill>
            </a:endParaRPr>
          </a:p>
        </p:txBody>
      </p:sp>
      <p:sp>
        <p:nvSpPr>
          <p:cNvPr id="13" name="正方形/長方形 12">
            <a:extLst>
              <a:ext uri="{FF2B5EF4-FFF2-40B4-BE49-F238E27FC236}">
                <a16:creationId xmlns:a16="http://schemas.microsoft.com/office/drawing/2014/main" id="{8C3C95CC-C0A4-1B5D-82F4-33FE980CF020}"/>
              </a:ext>
            </a:extLst>
          </p:cNvPr>
          <p:cNvSpPr/>
          <p:nvPr/>
        </p:nvSpPr>
        <p:spPr>
          <a:xfrm>
            <a:off x="8003765" y="1271231"/>
            <a:ext cx="2149592" cy="348577"/>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2">
                    <a:lumMod val="75000"/>
                  </a:schemeClr>
                </a:solidFill>
              </a:rPr>
              <a:t>適宜、ご自由にご記載ください</a:t>
            </a:r>
            <a:endParaRPr kumimoji="1" lang="ja-JP" altLang="en-US" sz="1100" dirty="0">
              <a:solidFill>
                <a:schemeClr val="tx2">
                  <a:lumMod val="75000"/>
                </a:schemeClr>
              </a:solidFill>
            </a:endParaRPr>
          </a:p>
        </p:txBody>
      </p:sp>
      <p:sp>
        <p:nvSpPr>
          <p:cNvPr id="17" name="テキスト ボックス 16">
            <a:extLst>
              <a:ext uri="{FF2B5EF4-FFF2-40B4-BE49-F238E27FC236}">
                <a16:creationId xmlns:a16="http://schemas.microsoft.com/office/drawing/2014/main" id="{E7746C8D-DFCB-FD88-74F5-F46AECDFC511}"/>
              </a:ext>
            </a:extLst>
          </p:cNvPr>
          <p:cNvSpPr txBox="1"/>
          <p:nvPr/>
        </p:nvSpPr>
        <p:spPr>
          <a:xfrm>
            <a:off x="148190" y="-433818"/>
            <a:ext cx="5534980" cy="374888"/>
          </a:xfrm>
          <a:prstGeom prst="rect">
            <a:avLst/>
          </a:prstGeom>
          <a:noFill/>
        </p:spPr>
        <p:txBody>
          <a:bodyPr wrap="square" lIns="33231" tIns="33231" rIns="33231" bIns="33231" anchor="ctr">
            <a:spAutoFit/>
          </a:bodyPr>
          <a:lstStyle/>
          <a:p>
            <a:pPr marL="171450" indent="-171450">
              <a:lnSpc>
                <a:spcPts val="2400"/>
              </a:lnSpc>
              <a:buFont typeface="Meiryo UI" panose="020B0604030504040204" pitchFamily="50" charset="-128"/>
              <a:buChar char="▍"/>
            </a:pPr>
            <a:r>
              <a:rPr lang="ja-JP" altLang="en-US" sz="2400" b="1" dirty="0">
                <a:latin typeface="BIZ UDPゴシック" panose="020B0400000000000000" pitchFamily="50" charset="-128"/>
                <a:ea typeface="BIZ UDPゴシック" panose="020B0400000000000000" pitchFamily="50" charset="-128"/>
              </a:rPr>
              <a:t>マッチングリスト　テンプレート</a:t>
            </a:r>
            <a:endParaRPr lang="en-US" altLang="ja-JP" sz="2400" b="1" dirty="0">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39532D5C-7AB6-D3B5-8710-67DDAA3C7419}"/>
              </a:ext>
            </a:extLst>
          </p:cNvPr>
          <p:cNvSpPr/>
          <p:nvPr/>
        </p:nvSpPr>
        <p:spPr>
          <a:xfrm>
            <a:off x="5732110" y="-524620"/>
            <a:ext cx="1861980" cy="524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dirty="0">
                <a:solidFill>
                  <a:srgbClr val="FF0000"/>
                </a:solidFill>
                <a:latin typeface="+mn-ea"/>
              </a:rPr>
              <a:t>※12pt</a:t>
            </a:r>
            <a:r>
              <a:rPr kumimoji="1" lang="ja-JP" altLang="en-US" sz="2400" dirty="0">
                <a:solidFill>
                  <a:srgbClr val="FF0000"/>
                </a:solidFill>
                <a:latin typeface="+mn-ea"/>
              </a:rPr>
              <a:t>以上</a:t>
            </a:r>
          </a:p>
        </p:txBody>
      </p:sp>
    </p:spTree>
    <p:extLst>
      <p:ext uri="{BB962C8B-B14F-4D97-AF65-F5344CB8AC3E}">
        <p14:creationId xmlns:p14="http://schemas.microsoft.com/office/powerpoint/2010/main" val="393491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11D94-B3A5-2BC7-2AC3-4C34B73853D9}"/>
            </a:ext>
          </a:extLst>
        </p:cNvPr>
        <p:cNvGrpSpPr/>
        <p:nvPr/>
      </p:nvGrpSpPr>
      <p:grpSpPr>
        <a:xfrm>
          <a:off x="0" y="0"/>
          <a:ext cx="0" cy="0"/>
          <a:chOff x="0" y="0"/>
          <a:chExt cx="0" cy="0"/>
        </a:xfrm>
      </p:grpSpPr>
      <p:sp>
        <p:nvSpPr>
          <p:cNvPr id="99" name="テキスト ボックス 98">
            <a:extLst>
              <a:ext uri="{FF2B5EF4-FFF2-40B4-BE49-F238E27FC236}">
                <a16:creationId xmlns:a16="http://schemas.microsoft.com/office/drawing/2014/main" id="{C657A087-C37D-94B9-75DC-8357AF1FB3E7}"/>
              </a:ext>
            </a:extLst>
          </p:cNvPr>
          <p:cNvSpPr txBox="1"/>
          <p:nvPr/>
        </p:nvSpPr>
        <p:spPr>
          <a:xfrm>
            <a:off x="5683171" y="164290"/>
            <a:ext cx="4634562" cy="584775"/>
          </a:xfrm>
          <a:prstGeom prst="rect">
            <a:avLst/>
          </a:prstGeom>
          <a:noFill/>
        </p:spPr>
        <p:txBody>
          <a:bodyPr wrap="square" rtlCol="0">
            <a:spAutoFit/>
          </a:bodyPr>
          <a:lstStyle/>
          <a:p>
            <a:r>
              <a:rPr lang="ja-JP" altLang="en-US" sz="3200" b="1" dirty="0">
                <a:solidFill>
                  <a:schemeClr val="accent1">
                    <a:lumMod val="75000"/>
                  </a:schemeClr>
                </a:solidFill>
                <a:latin typeface="Meiryo UI" panose="020B0604030504040204" pitchFamily="34" charset="-128"/>
                <a:ea typeface="Meiryo UI" panose="020B0604030504040204" pitchFamily="34" charset="-128"/>
              </a:rPr>
              <a:t>維持・管理・その他事業者</a:t>
            </a:r>
          </a:p>
        </p:txBody>
      </p:sp>
      <p:cxnSp>
        <p:nvCxnSpPr>
          <p:cNvPr id="100" name="直線コネクタ 99">
            <a:extLst>
              <a:ext uri="{FF2B5EF4-FFF2-40B4-BE49-F238E27FC236}">
                <a16:creationId xmlns:a16="http://schemas.microsoft.com/office/drawing/2014/main" id="{13FCE2CE-8B5E-1307-C5E9-8C90F8082641}"/>
              </a:ext>
            </a:extLst>
          </p:cNvPr>
          <p:cNvCxnSpPr/>
          <p:nvPr/>
        </p:nvCxnSpPr>
        <p:spPr>
          <a:xfrm>
            <a:off x="0" y="840228"/>
            <a:ext cx="121920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02" name="図 101">
            <a:extLst>
              <a:ext uri="{FF2B5EF4-FFF2-40B4-BE49-F238E27FC236}">
                <a16:creationId xmlns:a16="http://schemas.microsoft.com/office/drawing/2014/main" id="{10D5997B-19BF-7A05-AE69-5D8782F6009D}"/>
              </a:ext>
            </a:extLst>
          </p:cNvPr>
          <p:cNvPicPr>
            <a:picLocks noChangeAspect="1"/>
          </p:cNvPicPr>
          <p:nvPr/>
        </p:nvPicPr>
        <p:blipFill>
          <a:blip r:embed="rId3"/>
          <a:stretch>
            <a:fillRect/>
          </a:stretch>
        </p:blipFill>
        <p:spPr>
          <a:xfrm>
            <a:off x="10379254" y="232279"/>
            <a:ext cx="1363679" cy="481943"/>
          </a:xfrm>
          <a:prstGeom prst="rect">
            <a:avLst/>
          </a:prstGeom>
        </p:spPr>
      </p:pic>
      <p:sp>
        <p:nvSpPr>
          <p:cNvPr id="5" name="正方形/長方形 4">
            <a:extLst>
              <a:ext uri="{FF2B5EF4-FFF2-40B4-BE49-F238E27FC236}">
                <a16:creationId xmlns:a16="http://schemas.microsoft.com/office/drawing/2014/main" id="{7777AE61-8542-5CA0-E36C-8EBCCB228F1D}"/>
              </a:ext>
            </a:extLst>
          </p:cNvPr>
          <p:cNvSpPr/>
          <p:nvPr/>
        </p:nvSpPr>
        <p:spPr>
          <a:xfrm>
            <a:off x="1863525" y="965216"/>
            <a:ext cx="8454207" cy="5407587"/>
          </a:xfrm>
          <a:prstGeom prst="rect">
            <a:avLst/>
          </a:prstGeom>
          <a:solidFill>
            <a:schemeClr val="accent2">
              <a:lumMod val="20000"/>
              <a:lumOff val="80000"/>
            </a:schemeClr>
          </a:solidFill>
          <a:ln w="63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pPr>
              <a:lnSpc>
                <a:spcPts val="2600"/>
              </a:lnSpc>
              <a:spcAft>
                <a:spcPts val="600"/>
              </a:spcAft>
            </a:pPr>
            <a:r>
              <a:rPr kumimoji="1" lang="ja-JP" altLang="en-US" sz="2400" b="1" dirty="0">
                <a:solidFill>
                  <a:schemeClr val="tx1"/>
                </a:solidFill>
                <a:latin typeface="+mn-ea"/>
              </a:rPr>
              <a:t>株式会社</a:t>
            </a:r>
            <a:r>
              <a:rPr lang="ja-JP" altLang="en-US" sz="2400" b="1" dirty="0">
                <a:solidFill>
                  <a:schemeClr val="tx1"/>
                </a:solidFill>
                <a:latin typeface="+mn-ea"/>
              </a:rPr>
              <a:t>○○</a:t>
            </a:r>
            <a:endParaRPr lang="en-US" altLang="ja-JP" sz="2400" b="1" dirty="0">
              <a:solidFill>
                <a:schemeClr val="tx1"/>
              </a:solidFill>
              <a:latin typeface="+mn-ea"/>
            </a:endParaRPr>
          </a:p>
          <a:p>
            <a:pPr>
              <a:lnSpc>
                <a:spcPts val="2400"/>
              </a:lnSpc>
              <a:spcAft>
                <a:spcPts val="0"/>
              </a:spcAft>
            </a:pPr>
            <a:r>
              <a:rPr lang="ja-JP" altLang="en-US" sz="1400" dirty="0">
                <a:solidFill>
                  <a:schemeClr val="tx1"/>
                </a:solidFill>
                <a:latin typeface="+mn-ea"/>
              </a:rPr>
              <a:t>住所：</a:t>
            </a:r>
            <a:endParaRPr lang="en-US" altLang="ja-JP" sz="1400" dirty="0">
              <a:solidFill>
                <a:schemeClr val="tx1"/>
              </a:solidFill>
              <a:latin typeface="+mn-ea"/>
            </a:endParaRPr>
          </a:p>
          <a:p>
            <a:pPr>
              <a:lnSpc>
                <a:spcPts val="2400"/>
              </a:lnSpc>
            </a:pPr>
            <a:r>
              <a:rPr lang="ja-JP" altLang="en-US" sz="1400" dirty="0">
                <a:solidFill>
                  <a:schemeClr val="tx1"/>
                </a:solidFill>
                <a:latin typeface="+mn-ea"/>
              </a:rPr>
              <a:t>企業</a:t>
            </a:r>
            <a:r>
              <a:rPr lang="en-US" altLang="ja-JP" sz="1400" dirty="0">
                <a:solidFill>
                  <a:schemeClr val="tx1"/>
                </a:solidFill>
                <a:latin typeface="+mn-ea"/>
              </a:rPr>
              <a:t>HP</a:t>
            </a:r>
            <a:r>
              <a:rPr lang="ja-JP" altLang="en-US" sz="1400" dirty="0">
                <a:solidFill>
                  <a:schemeClr val="tx1"/>
                </a:solidFill>
                <a:latin typeface="+mn-ea"/>
              </a:rPr>
              <a:t>：</a:t>
            </a:r>
            <a:endParaRPr lang="en-US" altLang="ja-JP" sz="1400" dirty="0">
              <a:solidFill>
                <a:schemeClr val="tx1"/>
              </a:solidFill>
              <a:latin typeface="+mn-ea"/>
            </a:endParaRPr>
          </a:p>
          <a:p>
            <a:pPr>
              <a:lnSpc>
                <a:spcPts val="2400"/>
              </a:lnSpc>
            </a:pPr>
            <a:r>
              <a:rPr lang="en-US" altLang="ja-JP" sz="1400" dirty="0">
                <a:solidFill>
                  <a:schemeClr val="tx1"/>
                </a:solidFill>
                <a:latin typeface="+mn-ea"/>
              </a:rPr>
              <a:t>SNS</a:t>
            </a:r>
            <a:r>
              <a:rPr lang="ja-JP" altLang="en-US" sz="1400" dirty="0">
                <a:solidFill>
                  <a:schemeClr val="tx1"/>
                </a:solidFill>
                <a:latin typeface="+mn-ea"/>
              </a:rPr>
              <a:t>等：</a:t>
            </a:r>
            <a:endParaRPr lang="en-US" altLang="ja-JP" sz="1400" dirty="0">
              <a:solidFill>
                <a:schemeClr val="tx1"/>
              </a:solidFill>
              <a:latin typeface="+mn-ea"/>
            </a:endParaRPr>
          </a:p>
          <a:p>
            <a:pPr>
              <a:lnSpc>
                <a:spcPts val="2400"/>
              </a:lnSpc>
            </a:pPr>
            <a:endParaRPr lang="en-US" altLang="ja-JP" sz="1400" dirty="0">
              <a:solidFill>
                <a:schemeClr val="tx1"/>
              </a:solidFill>
              <a:latin typeface="+mn-ea"/>
            </a:endParaRPr>
          </a:p>
          <a:p>
            <a:pPr>
              <a:lnSpc>
                <a:spcPts val="2400"/>
              </a:lnSpc>
            </a:pPr>
            <a:r>
              <a:rPr lang="ja-JP" altLang="en-US" sz="1400" dirty="0">
                <a:solidFill>
                  <a:schemeClr val="tx1"/>
                </a:solidFill>
                <a:latin typeface="+mn-ea"/>
              </a:rPr>
              <a:t>問合せ先</a:t>
            </a:r>
            <a:endParaRPr lang="en-US" altLang="ja-JP" sz="1400" dirty="0">
              <a:solidFill>
                <a:schemeClr val="tx1"/>
              </a:solidFill>
              <a:latin typeface="+mn-ea"/>
            </a:endParaRPr>
          </a:p>
          <a:p>
            <a:pPr>
              <a:lnSpc>
                <a:spcPts val="2400"/>
              </a:lnSpc>
            </a:pPr>
            <a:r>
              <a:rPr lang="ja-JP" altLang="en-US" sz="1400" dirty="0">
                <a:solidFill>
                  <a:schemeClr val="tx1"/>
                </a:solidFill>
                <a:latin typeface="+mn-ea"/>
              </a:rPr>
              <a:t>部署名：</a:t>
            </a:r>
            <a:endParaRPr lang="en-US" altLang="ja-JP" sz="1400" dirty="0">
              <a:solidFill>
                <a:schemeClr val="tx1"/>
              </a:solidFill>
              <a:latin typeface="+mn-ea"/>
            </a:endParaRPr>
          </a:p>
          <a:p>
            <a:pPr>
              <a:lnSpc>
                <a:spcPts val="2400"/>
              </a:lnSpc>
            </a:pPr>
            <a:r>
              <a:rPr lang="ja-JP" altLang="en-US" sz="1400" dirty="0">
                <a:solidFill>
                  <a:schemeClr val="tx1"/>
                </a:solidFill>
                <a:latin typeface="+mn-ea"/>
              </a:rPr>
              <a:t>担当者名：</a:t>
            </a:r>
            <a:endParaRPr lang="en-US" altLang="ja-JP" sz="1400" dirty="0">
              <a:solidFill>
                <a:schemeClr val="tx1"/>
              </a:solidFill>
              <a:latin typeface="+mn-ea"/>
            </a:endParaRPr>
          </a:p>
          <a:p>
            <a:pPr>
              <a:lnSpc>
                <a:spcPts val="2400"/>
              </a:lnSpc>
            </a:pPr>
            <a:r>
              <a:rPr lang="en-US" altLang="ja-JP" sz="1400" dirty="0">
                <a:solidFill>
                  <a:schemeClr val="tx1"/>
                </a:solidFill>
                <a:latin typeface="+mn-ea"/>
              </a:rPr>
              <a:t>Tel</a:t>
            </a:r>
            <a:r>
              <a:rPr lang="ja-JP" altLang="en-US" sz="1400" dirty="0">
                <a:solidFill>
                  <a:schemeClr val="tx1"/>
                </a:solidFill>
                <a:latin typeface="+mn-ea"/>
              </a:rPr>
              <a:t>：</a:t>
            </a:r>
            <a:endParaRPr lang="en-US" altLang="ja-JP" sz="1400" dirty="0">
              <a:solidFill>
                <a:schemeClr val="tx1"/>
              </a:solidFill>
              <a:latin typeface="+mn-ea"/>
            </a:endParaRPr>
          </a:p>
          <a:p>
            <a:pPr>
              <a:lnSpc>
                <a:spcPts val="2400"/>
              </a:lnSpc>
            </a:pPr>
            <a:r>
              <a:rPr kumimoji="1" lang="en-US" altLang="ja-JP" sz="1400" dirty="0">
                <a:solidFill>
                  <a:schemeClr val="tx1"/>
                </a:solidFill>
                <a:latin typeface="+mn-ea"/>
              </a:rPr>
              <a:t>Mail</a:t>
            </a:r>
            <a:r>
              <a:rPr kumimoji="1" lang="ja-JP" altLang="en-US" sz="1400" dirty="0">
                <a:solidFill>
                  <a:schemeClr val="tx1"/>
                </a:solidFill>
                <a:latin typeface="+mn-ea"/>
              </a:rPr>
              <a:t>：</a:t>
            </a:r>
            <a:endParaRPr lang="en-US" altLang="ja-JP" sz="1400" dirty="0">
              <a:solidFill>
                <a:schemeClr val="tx1"/>
              </a:solidFill>
              <a:latin typeface="+mn-ea"/>
            </a:endParaRPr>
          </a:p>
        </p:txBody>
      </p:sp>
      <p:sp>
        <p:nvSpPr>
          <p:cNvPr id="6" name="正方形/長方形 5">
            <a:extLst>
              <a:ext uri="{FF2B5EF4-FFF2-40B4-BE49-F238E27FC236}">
                <a16:creationId xmlns:a16="http://schemas.microsoft.com/office/drawing/2014/main" id="{6AA6BEF1-6D9D-2D6D-C108-01B6C4EF899B}"/>
              </a:ext>
            </a:extLst>
          </p:cNvPr>
          <p:cNvSpPr/>
          <p:nvPr/>
        </p:nvSpPr>
        <p:spPr>
          <a:xfrm>
            <a:off x="7318674" y="2183391"/>
            <a:ext cx="1536791" cy="1240944"/>
          </a:xfrm>
          <a:prstGeom prst="rect">
            <a:avLst/>
          </a:prstGeom>
          <a:solidFill>
            <a:schemeClr val="bg1">
              <a:lumMod val="95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rPr>
              <a:t>所属</a:t>
            </a:r>
            <a:br>
              <a:rPr kumimoji="1" lang="en-US" altLang="ja-JP" sz="1200">
                <a:solidFill>
                  <a:schemeClr val="tx1"/>
                </a:solidFill>
              </a:rPr>
            </a:br>
            <a:r>
              <a:rPr kumimoji="1" lang="ja-JP" altLang="en-US" sz="1200">
                <a:solidFill>
                  <a:schemeClr val="tx1"/>
                </a:solidFill>
              </a:rPr>
              <a:t>ロゴ等</a:t>
            </a:r>
          </a:p>
        </p:txBody>
      </p:sp>
      <p:sp>
        <p:nvSpPr>
          <p:cNvPr id="15" name="正方形/長方形 14">
            <a:extLst>
              <a:ext uri="{FF2B5EF4-FFF2-40B4-BE49-F238E27FC236}">
                <a16:creationId xmlns:a16="http://schemas.microsoft.com/office/drawing/2014/main" id="{B0C530DB-91A9-BD19-3C6C-D1DA9259A18C}"/>
              </a:ext>
            </a:extLst>
          </p:cNvPr>
          <p:cNvSpPr/>
          <p:nvPr/>
        </p:nvSpPr>
        <p:spPr>
          <a:xfrm>
            <a:off x="8521612" y="1193558"/>
            <a:ext cx="1728622" cy="486899"/>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2">
                    <a:lumMod val="75000"/>
                  </a:schemeClr>
                </a:solidFill>
              </a:rPr>
              <a:t>簡単に所属団体の情報を</a:t>
            </a:r>
            <a:endParaRPr lang="en-US" altLang="ja-JP" sz="1100" dirty="0">
              <a:solidFill>
                <a:schemeClr val="tx2">
                  <a:lumMod val="75000"/>
                </a:schemeClr>
              </a:solidFill>
            </a:endParaRPr>
          </a:p>
          <a:p>
            <a:pPr algn="ctr"/>
            <a:r>
              <a:rPr lang="ja-JP" altLang="en-US" sz="1100" dirty="0">
                <a:solidFill>
                  <a:schemeClr val="tx2">
                    <a:lumMod val="75000"/>
                  </a:schemeClr>
                </a:solidFill>
              </a:rPr>
              <a:t>ご記載ください。</a:t>
            </a:r>
            <a:endParaRPr kumimoji="1" lang="ja-JP" altLang="en-US" sz="1100" dirty="0">
              <a:solidFill>
                <a:schemeClr val="tx2">
                  <a:lumMod val="75000"/>
                </a:schemeClr>
              </a:solidFill>
            </a:endParaRPr>
          </a:p>
        </p:txBody>
      </p:sp>
      <p:sp>
        <p:nvSpPr>
          <p:cNvPr id="17" name="テキスト ボックス 16">
            <a:extLst>
              <a:ext uri="{FF2B5EF4-FFF2-40B4-BE49-F238E27FC236}">
                <a16:creationId xmlns:a16="http://schemas.microsoft.com/office/drawing/2014/main" id="{21A6AE7F-B611-D5DA-2419-D5D87294B9F8}"/>
              </a:ext>
            </a:extLst>
          </p:cNvPr>
          <p:cNvSpPr txBox="1"/>
          <p:nvPr/>
        </p:nvSpPr>
        <p:spPr>
          <a:xfrm>
            <a:off x="148190" y="-433818"/>
            <a:ext cx="5534980" cy="374888"/>
          </a:xfrm>
          <a:prstGeom prst="rect">
            <a:avLst/>
          </a:prstGeom>
          <a:noFill/>
        </p:spPr>
        <p:txBody>
          <a:bodyPr wrap="square" lIns="33231" tIns="33231" rIns="33231" bIns="33231" anchor="ctr">
            <a:spAutoFit/>
          </a:bodyPr>
          <a:lstStyle/>
          <a:p>
            <a:pPr marL="171450" indent="-171450">
              <a:lnSpc>
                <a:spcPts val="2400"/>
              </a:lnSpc>
              <a:buFont typeface="Meiryo UI" panose="020B0604030504040204" pitchFamily="50" charset="-128"/>
              <a:buChar char="▍"/>
            </a:pPr>
            <a:r>
              <a:rPr lang="ja-JP" altLang="en-US" sz="2400" b="1" dirty="0">
                <a:latin typeface="BIZ UDPゴシック" panose="020B0400000000000000" pitchFamily="50" charset="-128"/>
                <a:ea typeface="BIZ UDPゴシック" panose="020B0400000000000000" pitchFamily="50" charset="-128"/>
              </a:rPr>
              <a:t>マッチングリスト　テンプレート</a:t>
            </a:r>
            <a:endParaRPr lang="en-US" altLang="ja-JP" sz="2400" b="1" dirty="0">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814CC7A3-6B26-6FA2-D9EB-3C999345020A}"/>
              </a:ext>
            </a:extLst>
          </p:cNvPr>
          <p:cNvSpPr/>
          <p:nvPr/>
        </p:nvSpPr>
        <p:spPr>
          <a:xfrm>
            <a:off x="5732110" y="-524620"/>
            <a:ext cx="1861980" cy="524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dirty="0">
                <a:solidFill>
                  <a:srgbClr val="FF0000"/>
                </a:solidFill>
                <a:latin typeface="+mn-ea"/>
              </a:rPr>
              <a:t>※12pt</a:t>
            </a:r>
            <a:r>
              <a:rPr kumimoji="1" lang="ja-JP" altLang="en-US" sz="2400" dirty="0">
                <a:solidFill>
                  <a:srgbClr val="FF0000"/>
                </a:solidFill>
                <a:latin typeface="+mn-ea"/>
              </a:rPr>
              <a:t>以上</a:t>
            </a:r>
          </a:p>
        </p:txBody>
      </p:sp>
      <p:graphicFrame>
        <p:nvGraphicFramePr>
          <p:cNvPr id="2" name="表 1">
            <a:extLst>
              <a:ext uri="{FF2B5EF4-FFF2-40B4-BE49-F238E27FC236}">
                <a16:creationId xmlns:a16="http://schemas.microsoft.com/office/drawing/2014/main" id="{66B772DD-B5FB-76E0-77E9-91DCC3AE9D9A}"/>
              </a:ext>
            </a:extLst>
          </p:cNvPr>
          <p:cNvGraphicFramePr>
            <a:graphicFrameLocks noGrp="1"/>
          </p:cNvGraphicFramePr>
          <p:nvPr>
            <p:extLst>
              <p:ext uri="{D42A27DB-BD31-4B8C-83A1-F6EECF244321}">
                <p14:modId xmlns:p14="http://schemas.microsoft.com/office/powerpoint/2010/main" val="1516995848"/>
              </p:ext>
            </p:extLst>
          </p:nvPr>
        </p:nvGraphicFramePr>
        <p:xfrm>
          <a:off x="6393172" y="4587658"/>
          <a:ext cx="3534378" cy="741680"/>
        </p:xfrm>
        <a:graphic>
          <a:graphicData uri="http://schemas.openxmlformats.org/drawingml/2006/table">
            <a:tbl>
              <a:tblPr firstRow="1" bandRow="1">
                <a:tableStyleId>{5C22544A-7EE6-4342-B048-85BDC9FD1C3A}</a:tableStyleId>
              </a:tblPr>
              <a:tblGrid>
                <a:gridCol w="912919">
                  <a:extLst>
                    <a:ext uri="{9D8B030D-6E8A-4147-A177-3AD203B41FA5}">
                      <a16:colId xmlns:a16="http://schemas.microsoft.com/office/drawing/2014/main" val="3047108952"/>
                    </a:ext>
                  </a:extLst>
                </a:gridCol>
                <a:gridCol w="1093163">
                  <a:extLst>
                    <a:ext uri="{9D8B030D-6E8A-4147-A177-3AD203B41FA5}">
                      <a16:colId xmlns:a16="http://schemas.microsoft.com/office/drawing/2014/main" val="1130008900"/>
                    </a:ext>
                  </a:extLst>
                </a:gridCol>
                <a:gridCol w="1528296">
                  <a:extLst>
                    <a:ext uri="{9D8B030D-6E8A-4147-A177-3AD203B41FA5}">
                      <a16:colId xmlns:a16="http://schemas.microsoft.com/office/drawing/2014/main" val="1692184644"/>
                    </a:ext>
                  </a:extLst>
                </a:gridCol>
              </a:tblGrid>
              <a:tr h="370840">
                <a:tc>
                  <a:txBody>
                    <a:bodyPr/>
                    <a:lstStyle/>
                    <a:p>
                      <a:pPr algn="ctr"/>
                      <a:r>
                        <a:rPr kumimoji="1" lang="ja-JP" altLang="en-US" dirty="0">
                          <a:solidFill>
                            <a:schemeClr val="tx1"/>
                          </a:solidFill>
                        </a:rPr>
                        <a:t>建設</a:t>
                      </a:r>
                    </a:p>
                  </a:txBody>
                  <a:tcPr>
                    <a:solidFill>
                      <a:schemeClr val="accent2">
                        <a:lumMod val="60000"/>
                        <a:lumOff val="40000"/>
                      </a:schemeClr>
                    </a:solidFill>
                  </a:tcPr>
                </a:tc>
                <a:tc>
                  <a:txBody>
                    <a:bodyPr/>
                    <a:lstStyle/>
                    <a:p>
                      <a:pPr algn="ctr"/>
                      <a:r>
                        <a:rPr kumimoji="1" lang="ja-JP" altLang="en-US" dirty="0">
                          <a:solidFill>
                            <a:schemeClr val="tx1"/>
                          </a:solidFill>
                        </a:rPr>
                        <a:t>設計</a:t>
                      </a:r>
                    </a:p>
                  </a:txBody>
                  <a:tcPr>
                    <a:solidFill>
                      <a:schemeClr val="accent2">
                        <a:lumMod val="60000"/>
                        <a:lumOff val="40000"/>
                      </a:schemeClr>
                    </a:solidFill>
                  </a:tcPr>
                </a:tc>
                <a:tc>
                  <a:txBody>
                    <a:bodyPr/>
                    <a:lstStyle/>
                    <a:p>
                      <a:pPr algn="ctr"/>
                      <a:r>
                        <a:rPr kumimoji="1" lang="ja-JP" altLang="en-US" dirty="0">
                          <a:solidFill>
                            <a:schemeClr val="tx1"/>
                          </a:solidFill>
                        </a:rPr>
                        <a:t>維持・管理他</a:t>
                      </a:r>
                    </a:p>
                  </a:txBody>
                  <a:tcPr>
                    <a:solidFill>
                      <a:schemeClr val="accent2">
                        <a:lumMod val="60000"/>
                        <a:lumOff val="40000"/>
                      </a:schemeClr>
                    </a:solidFill>
                  </a:tcPr>
                </a:tc>
                <a:extLst>
                  <a:ext uri="{0D108BD9-81ED-4DB2-BD59-A6C34878D82A}">
                    <a16:rowId xmlns:a16="http://schemas.microsoft.com/office/drawing/2014/main" val="613765460"/>
                  </a:ext>
                </a:extLst>
              </a:tr>
              <a:tr h="370840">
                <a:tc>
                  <a:txBody>
                    <a:bodyPr/>
                    <a:lstStyle/>
                    <a:p>
                      <a:pPr algn="ctr"/>
                      <a:endParaRPr kumimoji="1" lang="ja-JP" altLang="en-US" dirty="0"/>
                    </a:p>
                  </a:txBody>
                  <a:tcPr>
                    <a:solidFill>
                      <a:schemeClr val="accent2">
                        <a:lumMod val="60000"/>
                        <a:lumOff val="40000"/>
                      </a:schemeClr>
                    </a:solidFill>
                  </a:tcPr>
                </a:tc>
                <a:tc>
                  <a:txBody>
                    <a:bodyPr/>
                    <a:lstStyle/>
                    <a:p>
                      <a:pPr algn="ctr"/>
                      <a:endParaRPr kumimoji="1" lang="ja-JP" altLang="en-US" dirty="0"/>
                    </a:p>
                  </a:txBody>
                  <a:tcPr>
                    <a:solidFill>
                      <a:schemeClr val="accent2">
                        <a:lumMod val="60000"/>
                        <a:lumOff val="40000"/>
                      </a:schemeClr>
                    </a:solidFill>
                  </a:tcPr>
                </a:tc>
                <a:tc>
                  <a:txBody>
                    <a:bodyPr/>
                    <a:lstStyle/>
                    <a:p>
                      <a:pPr algn="ctr"/>
                      <a:endParaRPr kumimoji="1" lang="ja-JP" altLang="en-US" dirty="0"/>
                    </a:p>
                  </a:txBody>
                  <a:tcPr>
                    <a:solidFill>
                      <a:schemeClr val="accent2">
                        <a:lumMod val="60000"/>
                        <a:lumOff val="40000"/>
                      </a:schemeClr>
                    </a:solidFill>
                  </a:tcPr>
                </a:tc>
                <a:extLst>
                  <a:ext uri="{0D108BD9-81ED-4DB2-BD59-A6C34878D82A}">
                    <a16:rowId xmlns:a16="http://schemas.microsoft.com/office/drawing/2014/main" val="3734461741"/>
                  </a:ext>
                </a:extLst>
              </a:tr>
            </a:tbl>
          </a:graphicData>
        </a:graphic>
      </p:graphicFrame>
      <p:sp>
        <p:nvSpPr>
          <p:cNvPr id="4" name="正方形/長方形 3">
            <a:extLst>
              <a:ext uri="{FF2B5EF4-FFF2-40B4-BE49-F238E27FC236}">
                <a16:creationId xmlns:a16="http://schemas.microsoft.com/office/drawing/2014/main" id="{9DD806D6-28F2-B95A-5EA2-8401F930675A}"/>
              </a:ext>
            </a:extLst>
          </p:cNvPr>
          <p:cNvSpPr/>
          <p:nvPr/>
        </p:nvSpPr>
        <p:spPr>
          <a:xfrm>
            <a:off x="7085408" y="3798975"/>
            <a:ext cx="2149907" cy="486899"/>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BIZ UDPゴシック" panose="020B0400000000000000" pitchFamily="50" charset="-128"/>
                <a:ea typeface="BIZ UDPゴシック" panose="020B0400000000000000" pitchFamily="50" charset="-128"/>
              </a:rPr>
              <a:t>マッチングしたい業界</a:t>
            </a:r>
            <a:endParaRPr lang="en-US" altLang="ja-JP" sz="1600"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838405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3EE03-F878-391C-CDC7-966255595DB2}"/>
            </a:ext>
          </a:extLst>
        </p:cNvPr>
        <p:cNvGrpSpPr/>
        <p:nvPr/>
      </p:nvGrpSpPr>
      <p:grpSpPr>
        <a:xfrm>
          <a:off x="0" y="0"/>
          <a:ext cx="0" cy="0"/>
          <a:chOff x="0" y="0"/>
          <a:chExt cx="0" cy="0"/>
        </a:xfrm>
      </p:grpSpPr>
      <p:sp>
        <p:nvSpPr>
          <p:cNvPr id="99" name="テキスト ボックス 98">
            <a:extLst>
              <a:ext uri="{FF2B5EF4-FFF2-40B4-BE49-F238E27FC236}">
                <a16:creationId xmlns:a16="http://schemas.microsoft.com/office/drawing/2014/main" id="{629AF297-94C8-1382-3276-57F249167D29}"/>
              </a:ext>
            </a:extLst>
          </p:cNvPr>
          <p:cNvSpPr txBox="1"/>
          <p:nvPr/>
        </p:nvSpPr>
        <p:spPr>
          <a:xfrm>
            <a:off x="5732111" y="164290"/>
            <a:ext cx="4585622" cy="584775"/>
          </a:xfrm>
          <a:prstGeom prst="rect">
            <a:avLst/>
          </a:prstGeom>
          <a:noFill/>
        </p:spPr>
        <p:txBody>
          <a:bodyPr wrap="square" rtlCol="0">
            <a:spAutoFit/>
          </a:bodyPr>
          <a:lstStyle/>
          <a:p>
            <a:r>
              <a:rPr lang="ja-JP" altLang="en-US" sz="3200" b="1" dirty="0">
                <a:solidFill>
                  <a:schemeClr val="accent1">
                    <a:lumMod val="75000"/>
                  </a:schemeClr>
                </a:solidFill>
                <a:latin typeface="Meiryo UI" panose="020B0604030504040204" pitchFamily="34" charset="-128"/>
                <a:ea typeface="Meiryo UI" panose="020B0604030504040204" pitchFamily="34" charset="-128"/>
              </a:rPr>
              <a:t>維持・管理・その他事業者</a:t>
            </a:r>
          </a:p>
        </p:txBody>
      </p:sp>
      <p:cxnSp>
        <p:nvCxnSpPr>
          <p:cNvPr id="100" name="直線コネクタ 99">
            <a:extLst>
              <a:ext uri="{FF2B5EF4-FFF2-40B4-BE49-F238E27FC236}">
                <a16:creationId xmlns:a16="http://schemas.microsoft.com/office/drawing/2014/main" id="{F0327A80-C91B-E675-299F-717960E5A7FE}"/>
              </a:ext>
            </a:extLst>
          </p:cNvPr>
          <p:cNvCxnSpPr/>
          <p:nvPr/>
        </p:nvCxnSpPr>
        <p:spPr>
          <a:xfrm>
            <a:off x="0" y="840228"/>
            <a:ext cx="12192000"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02" name="図 101">
            <a:extLst>
              <a:ext uri="{FF2B5EF4-FFF2-40B4-BE49-F238E27FC236}">
                <a16:creationId xmlns:a16="http://schemas.microsoft.com/office/drawing/2014/main" id="{62D35706-E3B0-6BEB-2D56-A39140FE3902}"/>
              </a:ext>
            </a:extLst>
          </p:cNvPr>
          <p:cNvPicPr>
            <a:picLocks noChangeAspect="1"/>
          </p:cNvPicPr>
          <p:nvPr/>
        </p:nvPicPr>
        <p:blipFill>
          <a:blip r:embed="rId3"/>
          <a:stretch>
            <a:fillRect/>
          </a:stretch>
        </p:blipFill>
        <p:spPr>
          <a:xfrm>
            <a:off x="10379254" y="232279"/>
            <a:ext cx="1363679" cy="481943"/>
          </a:xfrm>
          <a:prstGeom prst="rect">
            <a:avLst/>
          </a:prstGeom>
        </p:spPr>
      </p:pic>
      <p:sp>
        <p:nvSpPr>
          <p:cNvPr id="3" name="正方形/長方形 2">
            <a:extLst>
              <a:ext uri="{FF2B5EF4-FFF2-40B4-BE49-F238E27FC236}">
                <a16:creationId xmlns:a16="http://schemas.microsoft.com/office/drawing/2014/main" id="{66CA53A2-B9A6-BFD6-F369-9043748412FE}"/>
              </a:ext>
            </a:extLst>
          </p:cNvPr>
          <p:cNvSpPr/>
          <p:nvPr/>
        </p:nvSpPr>
        <p:spPr>
          <a:xfrm>
            <a:off x="1863525" y="1073025"/>
            <a:ext cx="8454208" cy="5565510"/>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pPr>
              <a:lnSpc>
                <a:spcPts val="2600"/>
              </a:lnSpc>
              <a:spcAft>
                <a:spcPts val="600"/>
              </a:spcAft>
            </a:pPr>
            <a:r>
              <a:rPr lang="ja-JP" altLang="en-US" sz="2400" b="1" dirty="0">
                <a:solidFill>
                  <a:schemeClr val="tx1"/>
                </a:solidFill>
              </a:rPr>
              <a:t>企業ＰＲ</a:t>
            </a:r>
            <a:endParaRPr lang="en-US" altLang="ja-JP" sz="2400" b="1" dirty="0">
              <a:solidFill>
                <a:schemeClr val="tx1"/>
              </a:solidFill>
            </a:endParaRPr>
          </a:p>
          <a:p>
            <a:pPr marL="342900" indent="-342900">
              <a:lnSpc>
                <a:spcPts val="2600"/>
              </a:lnSpc>
              <a:spcAft>
                <a:spcPts val="600"/>
              </a:spcAft>
              <a:buFont typeface="Wingdings" panose="05000000000000000000" pitchFamily="2" charset="2"/>
              <a:buChar char="ü"/>
            </a:pPr>
            <a:r>
              <a:rPr lang="ja-JP" altLang="en-US" dirty="0">
                <a:solidFill>
                  <a:schemeClr val="tx1"/>
                </a:solidFill>
              </a:rPr>
              <a:t>業務内容</a:t>
            </a:r>
            <a:endParaRPr lang="en-US" altLang="ja-JP" dirty="0">
              <a:solidFill>
                <a:schemeClr val="tx1"/>
              </a:solidFill>
            </a:endParaRPr>
          </a:p>
          <a:p>
            <a:pPr marL="342900" indent="-342900">
              <a:lnSpc>
                <a:spcPts val="2600"/>
              </a:lnSpc>
              <a:spcAft>
                <a:spcPts val="600"/>
              </a:spcAft>
              <a:buFont typeface="Wingdings" panose="05000000000000000000" pitchFamily="2" charset="2"/>
              <a:buChar char="ü"/>
            </a:pPr>
            <a:r>
              <a:rPr lang="ja-JP" altLang="en-US" dirty="0">
                <a:solidFill>
                  <a:schemeClr val="tx1"/>
                </a:solidFill>
              </a:rPr>
              <a:t>活動・実績</a:t>
            </a:r>
            <a:endParaRPr lang="en-US" altLang="ja-JP" dirty="0">
              <a:solidFill>
                <a:schemeClr val="tx1"/>
              </a:solidFill>
            </a:endParaRPr>
          </a:p>
          <a:p>
            <a:pPr marL="342900" indent="-342900">
              <a:lnSpc>
                <a:spcPts val="2600"/>
              </a:lnSpc>
              <a:spcAft>
                <a:spcPts val="600"/>
              </a:spcAft>
              <a:buFont typeface="Wingdings" panose="05000000000000000000" pitchFamily="2" charset="2"/>
              <a:buChar char="ü"/>
            </a:pPr>
            <a:r>
              <a:rPr lang="ja-JP" altLang="en-US" dirty="0">
                <a:solidFill>
                  <a:schemeClr val="tx1"/>
                </a:solidFill>
              </a:rPr>
              <a:t>興味のある分野　　　</a:t>
            </a:r>
            <a:r>
              <a:rPr lang="en-US" altLang="ja-JP" dirty="0">
                <a:solidFill>
                  <a:schemeClr val="tx1"/>
                </a:solidFill>
              </a:rPr>
              <a:t>…</a:t>
            </a:r>
            <a:r>
              <a:rPr lang="en-US" altLang="ja-JP" dirty="0" err="1">
                <a:solidFill>
                  <a:schemeClr val="tx1"/>
                </a:solidFill>
              </a:rPr>
              <a:t>etc</a:t>
            </a:r>
            <a:endParaRPr lang="en-US" altLang="ja-JP" dirty="0">
              <a:solidFill>
                <a:schemeClr val="tx1"/>
              </a:solidFill>
            </a:endParaRPr>
          </a:p>
          <a:p>
            <a:pPr>
              <a:lnSpc>
                <a:spcPts val="2600"/>
              </a:lnSpc>
              <a:spcAft>
                <a:spcPts val="600"/>
              </a:spcAft>
            </a:pPr>
            <a:r>
              <a:rPr lang="en-US" altLang="ja-JP" dirty="0">
                <a:solidFill>
                  <a:schemeClr val="tx1"/>
                </a:solidFill>
              </a:rPr>
              <a:t>※</a:t>
            </a:r>
            <a:r>
              <a:rPr lang="ja-JP" altLang="en-US" dirty="0">
                <a:solidFill>
                  <a:schemeClr val="tx1"/>
                </a:solidFill>
              </a:rPr>
              <a:t>記載、写真の添付は自由ですが、</a:t>
            </a:r>
            <a:r>
              <a:rPr lang="ja-JP" altLang="en-US" b="1" dirty="0">
                <a:solidFill>
                  <a:schemeClr val="tx1"/>
                </a:solidFill>
              </a:rPr>
              <a:t>企業ＰＲの</a:t>
            </a:r>
            <a:r>
              <a:rPr lang="ja-JP" altLang="en-US" dirty="0">
                <a:solidFill>
                  <a:schemeClr val="tx1"/>
                </a:solidFill>
              </a:rPr>
              <a:t>スライドは３枚以内で、ご作成ください。</a:t>
            </a:r>
            <a:endParaRPr lang="en-US" altLang="ja-JP" dirty="0">
              <a:solidFill>
                <a:schemeClr val="tx1"/>
              </a:solidFill>
            </a:endParaRPr>
          </a:p>
        </p:txBody>
      </p:sp>
      <p:sp>
        <p:nvSpPr>
          <p:cNvPr id="13" name="正方形/長方形 12">
            <a:extLst>
              <a:ext uri="{FF2B5EF4-FFF2-40B4-BE49-F238E27FC236}">
                <a16:creationId xmlns:a16="http://schemas.microsoft.com/office/drawing/2014/main" id="{EA258DB6-33BF-7A39-FB30-5C4CCCBC4C7B}"/>
              </a:ext>
            </a:extLst>
          </p:cNvPr>
          <p:cNvSpPr/>
          <p:nvPr/>
        </p:nvSpPr>
        <p:spPr>
          <a:xfrm>
            <a:off x="8003765" y="1271231"/>
            <a:ext cx="2149592" cy="348577"/>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2">
                    <a:lumMod val="75000"/>
                  </a:schemeClr>
                </a:solidFill>
              </a:rPr>
              <a:t>適宜、ご自由にご記載ください</a:t>
            </a:r>
            <a:endParaRPr kumimoji="1" lang="ja-JP" altLang="en-US" sz="1100" dirty="0">
              <a:solidFill>
                <a:schemeClr val="tx2">
                  <a:lumMod val="75000"/>
                </a:schemeClr>
              </a:solidFill>
            </a:endParaRPr>
          </a:p>
        </p:txBody>
      </p:sp>
      <p:sp>
        <p:nvSpPr>
          <p:cNvPr id="17" name="テキスト ボックス 16">
            <a:extLst>
              <a:ext uri="{FF2B5EF4-FFF2-40B4-BE49-F238E27FC236}">
                <a16:creationId xmlns:a16="http://schemas.microsoft.com/office/drawing/2014/main" id="{F0768707-82EE-3F67-BFFA-2CADC588775D}"/>
              </a:ext>
            </a:extLst>
          </p:cNvPr>
          <p:cNvSpPr txBox="1"/>
          <p:nvPr/>
        </p:nvSpPr>
        <p:spPr>
          <a:xfrm>
            <a:off x="148190" y="-433818"/>
            <a:ext cx="5534980" cy="374888"/>
          </a:xfrm>
          <a:prstGeom prst="rect">
            <a:avLst/>
          </a:prstGeom>
          <a:noFill/>
        </p:spPr>
        <p:txBody>
          <a:bodyPr wrap="square" lIns="33231" tIns="33231" rIns="33231" bIns="33231" anchor="ctr">
            <a:spAutoFit/>
          </a:bodyPr>
          <a:lstStyle/>
          <a:p>
            <a:pPr marL="171450" indent="-171450">
              <a:lnSpc>
                <a:spcPts val="2400"/>
              </a:lnSpc>
              <a:buFont typeface="Meiryo UI" panose="020B0604030504040204" pitchFamily="50" charset="-128"/>
              <a:buChar char="▍"/>
            </a:pPr>
            <a:r>
              <a:rPr lang="ja-JP" altLang="en-US" sz="2400" b="1" dirty="0">
                <a:latin typeface="BIZ UDPゴシック" panose="020B0400000000000000" pitchFamily="50" charset="-128"/>
                <a:ea typeface="BIZ UDPゴシック" panose="020B0400000000000000" pitchFamily="50" charset="-128"/>
              </a:rPr>
              <a:t>マッチングリスト　テンプレート</a:t>
            </a:r>
            <a:endParaRPr lang="en-US" altLang="ja-JP" sz="2400" b="1" dirty="0">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0720BF64-E38C-A645-1F81-F35DDFA30784}"/>
              </a:ext>
            </a:extLst>
          </p:cNvPr>
          <p:cNvSpPr/>
          <p:nvPr/>
        </p:nvSpPr>
        <p:spPr>
          <a:xfrm>
            <a:off x="5732110" y="-524620"/>
            <a:ext cx="1861980" cy="524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dirty="0">
                <a:solidFill>
                  <a:srgbClr val="FF0000"/>
                </a:solidFill>
                <a:latin typeface="+mn-ea"/>
              </a:rPr>
              <a:t>※12pt</a:t>
            </a:r>
            <a:r>
              <a:rPr kumimoji="1" lang="ja-JP" altLang="en-US" sz="2400" dirty="0">
                <a:solidFill>
                  <a:srgbClr val="FF0000"/>
                </a:solidFill>
                <a:latin typeface="+mn-ea"/>
              </a:rPr>
              <a:t>以上</a:t>
            </a:r>
          </a:p>
        </p:txBody>
      </p:sp>
    </p:spTree>
    <p:extLst>
      <p:ext uri="{BB962C8B-B14F-4D97-AF65-F5344CB8AC3E}">
        <p14:creationId xmlns:p14="http://schemas.microsoft.com/office/powerpoint/2010/main" val="286228905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tx1"/>
          </a:solidFill>
          <a:headEnd type="arrow"/>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1245</TotalTime>
  <Words>568</Words>
  <Application>Microsoft Office PowerPoint</Application>
  <PresentationFormat>ワイド画面</PresentationFormat>
  <Paragraphs>104</Paragraphs>
  <Slides>7</Slides>
  <Notes>6</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7</vt:i4>
      </vt:variant>
    </vt:vector>
  </HeadingPairs>
  <TitlesOfParts>
    <vt:vector size="14" baseType="lpstr">
      <vt:lpstr>BIZ UDPゴシック</vt:lpstr>
      <vt:lpstr>Meiryo UI</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企画グループ特命班 担当業務の全体像</dc:title>
  <dc:creator>user</dc:creator>
  <cp:lastModifiedBy>user</cp:lastModifiedBy>
  <cp:revision>122</cp:revision>
  <cp:lastPrinted>2021-01-19T03:11:41Z</cp:lastPrinted>
  <dcterms:created xsi:type="dcterms:W3CDTF">2020-12-21T14:32:06Z</dcterms:created>
  <dcterms:modified xsi:type="dcterms:W3CDTF">2026-09-12T03:53:13Z</dcterms:modified>
</cp:coreProperties>
</file>