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  <p:sldMasterId id="2147483714" r:id="rId2"/>
  </p:sldMasterIdLst>
  <p:notesMasterIdLst>
    <p:notesMasterId r:id="rId81"/>
  </p:notesMasterIdLst>
  <p:handoutMasterIdLst>
    <p:handoutMasterId r:id="rId82"/>
  </p:handoutMasterIdLst>
  <p:sldIdLst>
    <p:sldId id="883" r:id="rId3"/>
    <p:sldId id="267" r:id="rId4"/>
    <p:sldId id="587" r:id="rId5"/>
    <p:sldId id="471" r:id="rId6"/>
    <p:sldId id="434" r:id="rId7"/>
    <p:sldId id="405" r:id="rId8"/>
    <p:sldId id="600" r:id="rId9"/>
    <p:sldId id="487" r:id="rId10"/>
    <p:sldId id="490" r:id="rId11"/>
    <p:sldId id="407" r:id="rId12"/>
    <p:sldId id="489" r:id="rId13"/>
    <p:sldId id="404" r:id="rId14"/>
    <p:sldId id="601" r:id="rId15"/>
    <p:sldId id="411" r:id="rId16"/>
    <p:sldId id="468" r:id="rId17"/>
    <p:sldId id="466" r:id="rId18"/>
    <p:sldId id="467" r:id="rId19"/>
    <p:sldId id="469" r:id="rId20"/>
    <p:sldId id="602" r:id="rId21"/>
    <p:sldId id="416" r:id="rId22"/>
    <p:sldId id="399" r:id="rId23"/>
    <p:sldId id="395" r:id="rId24"/>
    <p:sldId id="435" r:id="rId25"/>
    <p:sldId id="423" r:id="rId26"/>
    <p:sldId id="421" r:id="rId27"/>
    <p:sldId id="424" r:id="rId28"/>
    <p:sldId id="422" r:id="rId29"/>
    <p:sldId id="426" r:id="rId30"/>
    <p:sldId id="425" r:id="rId31"/>
    <p:sldId id="392" r:id="rId32"/>
    <p:sldId id="427" r:id="rId33"/>
    <p:sldId id="603" r:id="rId34"/>
    <p:sldId id="592" r:id="rId35"/>
    <p:sldId id="397" r:id="rId36"/>
    <p:sldId id="428" r:id="rId37"/>
    <p:sldId id="604" r:id="rId38"/>
    <p:sldId id="605" r:id="rId39"/>
    <p:sldId id="594" r:id="rId40"/>
    <p:sldId id="418" r:id="rId41"/>
    <p:sldId id="606" r:id="rId42"/>
    <p:sldId id="444" r:id="rId43"/>
    <p:sldId id="445" r:id="rId44"/>
    <p:sldId id="898" r:id="rId45"/>
    <p:sldId id="441" r:id="rId46"/>
    <p:sldId id="442" r:id="rId47"/>
    <p:sldId id="446" r:id="rId48"/>
    <p:sldId id="451" r:id="rId49"/>
    <p:sldId id="447" r:id="rId50"/>
    <p:sldId id="449" r:id="rId51"/>
    <p:sldId id="452" r:id="rId52"/>
    <p:sldId id="448" r:id="rId53"/>
    <p:sldId id="393" r:id="rId54"/>
    <p:sldId id="472" r:id="rId55"/>
    <p:sldId id="608" r:id="rId56"/>
    <p:sldId id="609" r:id="rId57"/>
    <p:sldId id="370" r:id="rId58"/>
    <p:sldId id="482" r:id="rId59"/>
    <p:sldId id="610" r:id="rId60"/>
    <p:sldId id="611" r:id="rId61"/>
    <p:sldId id="612" r:id="rId62"/>
    <p:sldId id="613" r:id="rId63"/>
    <p:sldId id="614" r:id="rId64"/>
    <p:sldId id="615" r:id="rId65"/>
    <p:sldId id="582" r:id="rId66"/>
    <p:sldId id="616" r:id="rId67"/>
    <p:sldId id="895" r:id="rId68"/>
    <p:sldId id="896" r:id="rId69"/>
    <p:sldId id="462" r:id="rId70"/>
    <p:sldId id="897" r:id="rId71"/>
    <p:sldId id="463" r:id="rId72"/>
    <p:sldId id="617" r:id="rId73"/>
    <p:sldId id="474" r:id="rId74"/>
    <p:sldId id="593" r:id="rId75"/>
    <p:sldId id="437" r:id="rId76"/>
    <p:sldId id="591" r:id="rId77"/>
    <p:sldId id="618" r:id="rId78"/>
    <p:sldId id="588" r:id="rId79"/>
    <p:sldId id="589" r:id="rId80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C34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40" y="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19364"/>
    </p:cViewPr>
  </p:sorterViewPr>
  <p:notesViewPr>
    <p:cSldViewPr snapToGrid="0">
      <p:cViewPr varScale="1">
        <p:scale>
          <a:sx n="51" d="100"/>
          <a:sy n="51" d="100"/>
        </p:scale>
        <p:origin x="2976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76" Type="http://schemas.openxmlformats.org/officeDocument/2006/relationships/slide" Target="slides/slide74.xml"/><Relationship Id="rId84" Type="http://schemas.openxmlformats.org/officeDocument/2006/relationships/viewProps" Target="viewProps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82" Type="http://schemas.openxmlformats.org/officeDocument/2006/relationships/handoutMaster" Target="handoutMasters/handoutMaster1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slide" Target="slides/slide75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slide" Target="slides/slide78.xml"/><Relationship Id="rId85" Type="http://schemas.openxmlformats.org/officeDocument/2006/relationships/theme" Target="theme/theme1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notesMaster" Target="notesMasters/notesMaster1.xml"/><Relationship Id="rId86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>
            <a:extLst>
              <a:ext uri="{FF2B5EF4-FFF2-40B4-BE49-F238E27FC236}">
                <a16:creationId xmlns:a16="http://schemas.microsoft.com/office/drawing/2014/main" xmlns="" id="{B06DDC77-09B5-4198-94FB-54063422628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xmlns="" id="{B0E44427-EFDB-405E-AF5D-ACEADC3742F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xmlns="" id="{7FC70A67-4945-4A95-A0D4-6DF23E8A137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1925637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algn="ctr"/>
            <a:fld id="{18F5F396-3CEC-40E4-B92F-953DAF3D0100}" type="slidenum">
              <a:rPr kumimoji="1" lang="ja-JP" altLang="en-US" smtClean="0"/>
              <a:pPr algn="ctr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71289473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96A98E-08DB-4CAE-972D-DCF962FF85C5}" type="datetimeFigureOut">
              <a:rPr kumimoji="1" lang="ja-JP" altLang="en-US" smtClean="0"/>
              <a:t>2020/3/26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EA9566-1831-46C6-A54F-29032AE31F1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3351695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ルールの変遷のことの説明に加え、スポーツのビジネス的な「見方」を教え、テレビで放送されているスポーツの背景にあるものの「見方」を教えます。</a:t>
            </a:r>
            <a:endParaRPr kumimoji="1" lang="en-US" altLang="ja-JP" dirty="0"/>
          </a:p>
          <a:p>
            <a:r>
              <a:rPr kumimoji="1" lang="ja-JP" altLang="en-US" dirty="0"/>
              <a:t>今回では、●テレビ放送のしやすさ、放送権の売りやすさなどがルール改正に関係していることに加え、日本の企業が経済力があるため放映権を獲得でき、日本時間の良いタイミングに放送できる、というスポーツを「みる」視点に焦点をあてた教材を意識した例です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91CC10-941C-4281-8743-754698D5DDD3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xmlns="" id="{E9CB9C88-B9EC-419D-A4AE-916F6BF8896E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2019/7/12</a:t>
            </a: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6" name="ヘッダー プレースホルダー 5">
            <a:extLst>
              <a:ext uri="{FF2B5EF4-FFF2-40B4-BE49-F238E27FC236}">
                <a16:creationId xmlns:a16="http://schemas.microsoft.com/office/drawing/2014/main" xmlns="" id="{86F44181-456B-4D2B-A21A-1A24D465DB8C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第</a:t>
            </a:r>
            <a:r>
              <a:rPr kumimoji="1" lang="en-US" altLang="ja-JP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2</a:t>
            </a:r>
            <a:r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回構想検討会議　高等学校ブロック</a:t>
            </a:r>
          </a:p>
        </p:txBody>
      </p:sp>
    </p:spTree>
    <p:extLst>
      <p:ext uri="{BB962C8B-B14F-4D97-AF65-F5344CB8AC3E}">
        <p14:creationId xmlns:p14="http://schemas.microsoft.com/office/powerpoint/2010/main" val="5973191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91CC10-941C-4281-8743-754698D5DDD3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xmlns="" id="{E9CB9C88-B9EC-419D-A4AE-916F6BF8896E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2019/7/12</a:t>
            </a: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6" name="ヘッダー プレースホルダー 5">
            <a:extLst>
              <a:ext uri="{FF2B5EF4-FFF2-40B4-BE49-F238E27FC236}">
                <a16:creationId xmlns:a16="http://schemas.microsoft.com/office/drawing/2014/main" xmlns="" id="{86F44181-456B-4D2B-A21A-1A24D465DB8C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第</a:t>
            </a:r>
            <a:r>
              <a:rPr kumimoji="1" lang="en-US" altLang="ja-JP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2</a:t>
            </a:r>
            <a:r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回構想検討会議　高等学校ブロック</a:t>
            </a:r>
          </a:p>
        </p:txBody>
      </p:sp>
    </p:spTree>
    <p:extLst>
      <p:ext uri="{BB962C8B-B14F-4D97-AF65-F5344CB8AC3E}">
        <p14:creationId xmlns:p14="http://schemas.microsoft.com/office/powerpoint/2010/main" val="3132968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C6ABD681-3BFD-4663-BB86-8BF44E7CC96B}" type="datetimeFigureOut">
              <a:rPr kumimoji="1" lang="ja-JP" altLang="en-US" smtClean="0"/>
              <a:t>2020/3/26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75515E75-4537-424A-A876-2032A7899AA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84990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パノラマ写真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BD681-3BFD-4663-BB86-8BF44E7CC96B}" type="datetimeFigureOut">
              <a:rPr kumimoji="1" lang="ja-JP" altLang="en-US" smtClean="0"/>
              <a:t>2020/3/26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15E75-4537-424A-A876-2032A7899AA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560789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タイトルとキャプショ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C6ABD681-3BFD-4663-BB86-8BF44E7CC96B}" type="datetimeFigureOut">
              <a:rPr kumimoji="1" lang="ja-JP" altLang="en-US" smtClean="0"/>
              <a:t>2020/3/26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75515E75-4537-424A-A876-2032A7899AA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811980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引用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C6ABD681-3BFD-4663-BB86-8BF44E7CC96B}" type="datetimeFigureOut">
              <a:rPr kumimoji="1" lang="ja-JP" altLang="en-US" smtClean="0"/>
              <a:t>2020/3/26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75515E75-4537-424A-A876-2032A7899AAA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570219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名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C6ABD681-3BFD-4663-BB86-8BF44E7CC96B}" type="datetimeFigureOut">
              <a:rPr kumimoji="1" lang="ja-JP" altLang="en-US" smtClean="0"/>
              <a:t>2020/3/26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75515E75-4537-424A-A876-2032A7899AA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819990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BD681-3BFD-4663-BB86-8BF44E7CC96B}" type="datetimeFigureOut">
              <a:rPr kumimoji="1" lang="ja-JP" altLang="en-US" smtClean="0"/>
              <a:t>2020/3/26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15E75-4537-424A-A876-2032A7899AA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860453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つの画像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BD681-3BFD-4663-BB86-8BF44E7CC96B}" type="datetimeFigureOut">
              <a:rPr kumimoji="1" lang="ja-JP" altLang="en-US" smtClean="0"/>
              <a:t>2020/3/26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15E75-4537-424A-A876-2032A7899AA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21413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BD681-3BFD-4663-BB86-8BF44E7CC96B}" type="datetimeFigureOut">
              <a:rPr kumimoji="1" lang="ja-JP" altLang="en-US" smtClean="0"/>
              <a:t>2020/3/26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15E75-4537-424A-A876-2032A7899AA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188128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C6ABD681-3BFD-4663-BB86-8BF44E7CC96B}" type="datetimeFigureOut">
              <a:rPr kumimoji="1" lang="ja-JP" altLang="en-US" smtClean="0"/>
              <a:t>2020/3/26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75515E75-4537-424A-A876-2032A7899AA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537587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DAF07B1A-7B2C-47B2-A7CF-3BF2A4651602}" type="datetimeFigureOut">
              <a:rPr kumimoji="1" lang="ja-JP" altLang="en-US" smtClean="0"/>
              <a:t>2020/3/26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F318CD34-0B4D-4588-91EB-E405E170DCE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51934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07B1A-7B2C-47B2-A7CF-3BF2A4651602}" type="datetimeFigureOut">
              <a:rPr kumimoji="1" lang="ja-JP" altLang="en-US" smtClean="0"/>
              <a:t>2020/3/26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8CD34-0B4D-4588-91EB-E405E170DCE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09066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10" name="日付プレースホルダー 9">
            <a:extLst>
              <a:ext uri="{FF2B5EF4-FFF2-40B4-BE49-F238E27FC236}">
                <a16:creationId xmlns:a16="http://schemas.microsoft.com/office/drawing/2014/main" xmlns="" id="{5BA37E4F-A021-4FC9-A9B1-96D6221C67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BD681-3BFD-4663-BB86-8BF44E7CC96B}" type="datetimeFigureOut">
              <a:rPr kumimoji="1" lang="ja-JP" altLang="en-US" smtClean="0"/>
              <a:t>2020/3/26</a:t>
            </a:fld>
            <a:endParaRPr kumimoji="1" lang="ja-JP" altLang="en-US"/>
          </a:p>
        </p:txBody>
      </p:sp>
      <p:sp>
        <p:nvSpPr>
          <p:cNvPr id="11" name="フッター プレースホルダー 10">
            <a:extLst>
              <a:ext uri="{FF2B5EF4-FFF2-40B4-BE49-F238E27FC236}">
                <a16:creationId xmlns:a16="http://schemas.microsoft.com/office/drawing/2014/main" xmlns="" id="{53C7F790-8CAA-4928-AF57-5A0C3363B7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2" name="スライド番号プレースホルダー 11">
            <a:extLst>
              <a:ext uri="{FF2B5EF4-FFF2-40B4-BE49-F238E27FC236}">
                <a16:creationId xmlns:a16="http://schemas.microsoft.com/office/drawing/2014/main" xmlns="" id="{F08A93FC-0B56-44E2-9528-A680675512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15E75-4537-424A-A876-2032A7899AA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82725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DAF07B1A-7B2C-47B2-A7CF-3BF2A4651602}" type="datetimeFigureOut">
              <a:rPr kumimoji="1" lang="ja-JP" altLang="en-US" smtClean="0"/>
              <a:t>2020/3/26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F318CD34-0B4D-4588-91EB-E405E170DCE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6430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07B1A-7B2C-47B2-A7CF-3BF2A4651602}" type="datetimeFigureOut">
              <a:rPr kumimoji="1" lang="ja-JP" altLang="en-US" smtClean="0"/>
              <a:t>2020/3/26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8CD34-0B4D-4588-91EB-E405E170DCE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9923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07B1A-7B2C-47B2-A7CF-3BF2A4651602}" type="datetimeFigureOut">
              <a:rPr kumimoji="1" lang="ja-JP" altLang="en-US" smtClean="0"/>
              <a:t>2020/3/26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8CD34-0B4D-4588-91EB-E405E170DCE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10676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07B1A-7B2C-47B2-A7CF-3BF2A4651602}" type="datetimeFigureOut">
              <a:rPr kumimoji="1" lang="ja-JP" altLang="en-US" smtClean="0"/>
              <a:t>2020/3/26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8CD34-0B4D-4588-91EB-E405E170DCE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99760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07B1A-7B2C-47B2-A7CF-3BF2A4651602}" type="datetimeFigureOut">
              <a:rPr kumimoji="1" lang="ja-JP" altLang="en-US" smtClean="0"/>
              <a:t>2020/3/26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8CD34-0B4D-4588-91EB-E405E170DCE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01305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07B1A-7B2C-47B2-A7CF-3BF2A4651602}" type="datetimeFigureOut">
              <a:rPr kumimoji="1" lang="ja-JP" altLang="en-US" smtClean="0"/>
              <a:t>2020/3/26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8CD34-0B4D-4588-91EB-E405E170DCE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8611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07B1A-7B2C-47B2-A7CF-3BF2A4651602}" type="datetimeFigureOut">
              <a:rPr kumimoji="1" lang="ja-JP" altLang="en-US" smtClean="0"/>
              <a:t>2020/3/26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8CD34-0B4D-4588-91EB-E405E170DCE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13234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パノラマ写真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07B1A-7B2C-47B2-A7CF-3BF2A4651602}" type="datetimeFigureOut">
              <a:rPr kumimoji="1" lang="ja-JP" altLang="en-US" smtClean="0"/>
              <a:t>2020/3/26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8CD34-0B4D-4588-91EB-E405E170DCE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90891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タイトルとキャプショ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DAF07B1A-7B2C-47B2-A7CF-3BF2A4651602}" type="datetimeFigureOut">
              <a:rPr kumimoji="1" lang="ja-JP" altLang="en-US" smtClean="0"/>
              <a:t>2020/3/26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F318CD34-0B4D-4588-91EB-E405E170DCE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92930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引用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DAF07B1A-7B2C-47B2-A7CF-3BF2A4651602}" type="datetimeFigureOut">
              <a:rPr kumimoji="1" lang="ja-JP" altLang="en-US" smtClean="0"/>
              <a:t>2020/3/26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F318CD34-0B4D-4588-91EB-E405E170DCEE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46738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C6ABD681-3BFD-4663-BB86-8BF44E7CC96B}" type="datetimeFigureOut">
              <a:rPr kumimoji="1" lang="ja-JP" altLang="en-US" smtClean="0"/>
              <a:t>2020/3/26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75515E75-4537-424A-A876-2032A7899AA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0118379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名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DAF07B1A-7B2C-47B2-A7CF-3BF2A4651602}" type="datetimeFigureOut">
              <a:rPr kumimoji="1" lang="ja-JP" altLang="en-US" smtClean="0"/>
              <a:t>2020/3/26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F318CD34-0B4D-4588-91EB-E405E170DCE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1908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07B1A-7B2C-47B2-A7CF-3BF2A4651602}" type="datetimeFigureOut">
              <a:rPr kumimoji="1" lang="ja-JP" altLang="en-US" smtClean="0"/>
              <a:t>2020/3/26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8CD34-0B4D-4588-91EB-E405E170DCE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49304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つの画像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07B1A-7B2C-47B2-A7CF-3BF2A4651602}" type="datetimeFigureOut">
              <a:rPr kumimoji="1" lang="ja-JP" altLang="en-US" smtClean="0"/>
              <a:t>2020/3/26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8CD34-0B4D-4588-91EB-E405E170DCE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62882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07B1A-7B2C-47B2-A7CF-3BF2A4651602}" type="datetimeFigureOut">
              <a:rPr kumimoji="1" lang="ja-JP" altLang="en-US" smtClean="0"/>
              <a:t>2020/3/26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8CD34-0B4D-4588-91EB-E405E170DCE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08083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DAF07B1A-7B2C-47B2-A7CF-3BF2A4651602}" type="datetimeFigureOut">
              <a:rPr kumimoji="1" lang="ja-JP" altLang="en-US" smtClean="0"/>
              <a:t>2020/3/26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F318CD34-0B4D-4588-91EB-E405E170DCE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24485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BD681-3BFD-4663-BB86-8BF44E7CC96B}" type="datetimeFigureOut">
              <a:rPr kumimoji="1" lang="ja-JP" altLang="en-US" smtClean="0"/>
              <a:t>2020/3/26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15E75-4537-424A-A876-2032A7899AA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63759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BD681-3BFD-4663-BB86-8BF44E7CC96B}" type="datetimeFigureOut">
              <a:rPr kumimoji="1" lang="ja-JP" altLang="en-US" smtClean="0"/>
              <a:t>2020/3/26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15E75-4537-424A-A876-2032A7899AA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68236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BD681-3BFD-4663-BB86-8BF44E7CC96B}" type="datetimeFigureOut">
              <a:rPr kumimoji="1" lang="ja-JP" altLang="en-US" smtClean="0"/>
              <a:t>2020/3/26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15E75-4537-424A-A876-2032A7899AA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683694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BD681-3BFD-4663-BB86-8BF44E7CC96B}" type="datetimeFigureOut">
              <a:rPr kumimoji="1" lang="ja-JP" altLang="en-US" smtClean="0"/>
              <a:t>2020/3/26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15E75-4537-424A-A876-2032A7899AA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041075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BD681-3BFD-4663-BB86-8BF44E7CC96B}" type="datetimeFigureOut">
              <a:rPr kumimoji="1" lang="ja-JP" altLang="en-US" smtClean="0"/>
              <a:t>2020/3/26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15E75-4537-424A-A876-2032A7899AA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561850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BD681-3BFD-4663-BB86-8BF44E7CC96B}" type="datetimeFigureOut">
              <a:rPr kumimoji="1" lang="ja-JP" altLang="en-US" smtClean="0"/>
              <a:t>2020/3/26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15E75-4537-424A-A876-2032A7899AA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853361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ABD681-3BFD-4663-BB86-8BF44E7CC96B}" type="datetimeFigureOut">
              <a:rPr kumimoji="1" lang="ja-JP" altLang="en-US" smtClean="0"/>
              <a:t>2020/3/26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515E75-4537-424A-A876-2032A7899AA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525037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kumimoji="1"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F07B1A-7B2C-47B2-A7CF-3BF2A4651602}" type="datetimeFigureOut">
              <a:rPr kumimoji="1" lang="ja-JP" altLang="en-US" smtClean="0"/>
              <a:t>2020/3/26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18CD34-0B4D-4588-91EB-E405E170DCE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3218894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  <p:sldLayoutId id="2147483731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kumimoji="1"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9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14.png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16.png"/><Relationship Id="rId4" Type="http://schemas.openxmlformats.org/officeDocument/2006/relationships/image" Target="../media/image10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9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xmlns="" id="{102224AD-2302-48EC-8F55-11AED42FF80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xmlns="" id="{F7013950-F8C2-461A-A8F9-69E8623FCF0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四角形: 角を丸くする 3">
            <a:extLst>
              <a:ext uri="{FF2B5EF4-FFF2-40B4-BE49-F238E27FC236}">
                <a16:creationId xmlns:a16="http://schemas.microsoft.com/office/drawing/2014/main" xmlns="" id="{858435E5-775C-456F-833D-B63D603E6839}"/>
              </a:ext>
            </a:extLst>
          </p:cNvPr>
          <p:cNvSpPr/>
          <p:nvPr/>
        </p:nvSpPr>
        <p:spPr>
          <a:xfrm>
            <a:off x="274166" y="345636"/>
            <a:ext cx="11538083" cy="5980213"/>
          </a:xfrm>
          <a:prstGeom prst="roundRect">
            <a:avLst/>
          </a:prstGeom>
          <a:ln w="762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9900" dirty="0"/>
              <a:t>２時間目</a:t>
            </a:r>
          </a:p>
        </p:txBody>
      </p:sp>
    </p:spTree>
    <p:extLst>
      <p:ext uri="{BB962C8B-B14F-4D97-AF65-F5344CB8AC3E}">
        <p14:creationId xmlns:p14="http://schemas.microsoft.com/office/powerpoint/2010/main" val="38074524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xmlns="" id="{D4EE7807-D893-450A-87A2-A7CD5D94DA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xmlns="" id="{FE77190F-CF33-49CB-AB9D-671D053F6A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四角形: 角を丸くする 5">
            <a:extLst>
              <a:ext uri="{FF2B5EF4-FFF2-40B4-BE49-F238E27FC236}">
                <a16:creationId xmlns:a16="http://schemas.microsoft.com/office/drawing/2014/main" xmlns="" id="{62457106-E17E-46A5-A49E-BB4A050FC429}"/>
              </a:ext>
            </a:extLst>
          </p:cNvPr>
          <p:cNvSpPr/>
          <p:nvPr/>
        </p:nvSpPr>
        <p:spPr>
          <a:xfrm>
            <a:off x="202294" y="262136"/>
            <a:ext cx="11787412" cy="6333725"/>
          </a:xfrm>
          <a:prstGeom prst="roundRect">
            <a:avLst/>
          </a:prstGeom>
          <a:solidFill>
            <a:schemeClr val="tx1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8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澤野大地選手の</a:t>
            </a:r>
            <a:endParaRPr kumimoji="1" lang="en-US" altLang="ja-JP" sz="8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8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棒高跳びの画像</a:t>
            </a:r>
            <a:endParaRPr kumimoji="1" lang="en-US" altLang="ja-JP" sz="8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8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（ポールのしなり）</a:t>
            </a:r>
            <a:endParaRPr kumimoji="1" lang="en-US" altLang="ja-JP" sz="16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4" name="吹き出し: 角を丸めた四角形 3">
            <a:extLst>
              <a:ext uri="{FF2B5EF4-FFF2-40B4-BE49-F238E27FC236}">
                <a16:creationId xmlns:a16="http://schemas.microsoft.com/office/drawing/2014/main" xmlns="" id="{49A3646E-4106-4F59-9546-E6AD8EC40E71}"/>
              </a:ext>
            </a:extLst>
          </p:cNvPr>
          <p:cNvSpPr/>
          <p:nvPr/>
        </p:nvSpPr>
        <p:spPr>
          <a:xfrm>
            <a:off x="804110" y="81815"/>
            <a:ext cx="8610599" cy="1735569"/>
          </a:xfrm>
          <a:prstGeom prst="wedgeRoundRectCallout">
            <a:avLst>
              <a:gd name="adj1" fmla="val -4371"/>
              <a:gd name="adj2" fmla="val 76022"/>
              <a:gd name="adj3" fmla="val 16667"/>
            </a:avLst>
          </a:prstGeom>
          <a:solidFill>
            <a:srgbClr val="C0000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超ーーーしなってる</a:t>
            </a:r>
            <a:endParaRPr kumimoji="1" lang="en-US" altLang="ja-JP" sz="6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81351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xmlns="" id="{02D34742-A595-47DF-B2C5-71D231507F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xmlns="" id="{33B9BB72-078D-4000-9D30-33670AFF11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四角形: 角を丸くする 4">
            <a:extLst>
              <a:ext uri="{FF2B5EF4-FFF2-40B4-BE49-F238E27FC236}">
                <a16:creationId xmlns:a16="http://schemas.microsoft.com/office/drawing/2014/main" xmlns="" id="{D7F7FE74-3FEC-4D78-B098-7F10BC9F8B7C}"/>
              </a:ext>
            </a:extLst>
          </p:cNvPr>
          <p:cNvSpPr/>
          <p:nvPr/>
        </p:nvSpPr>
        <p:spPr>
          <a:xfrm>
            <a:off x="202294" y="141821"/>
            <a:ext cx="11787412" cy="6333725"/>
          </a:xfrm>
          <a:prstGeom prst="roundRect">
            <a:avLst/>
          </a:prstGeom>
          <a:solidFill>
            <a:schemeClr val="tx1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8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澤野大地選手の</a:t>
            </a:r>
            <a:endParaRPr kumimoji="1" lang="en-US" altLang="ja-JP" sz="8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8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棒高跳びの画像</a:t>
            </a:r>
            <a:endParaRPr kumimoji="1" lang="en-US" altLang="ja-JP" sz="8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8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（フィニッシュ）</a:t>
            </a:r>
            <a:endParaRPr kumimoji="1" lang="en-US" altLang="ja-JP" sz="8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09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四角形: 角を丸くする 5">
            <a:extLst>
              <a:ext uri="{FF2B5EF4-FFF2-40B4-BE49-F238E27FC236}">
                <a16:creationId xmlns:a16="http://schemas.microsoft.com/office/drawing/2014/main" xmlns="" id="{64C25632-3B84-446B-9D7A-0EF110C638A9}"/>
              </a:ext>
            </a:extLst>
          </p:cNvPr>
          <p:cNvSpPr/>
          <p:nvPr/>
        </p:nvSpPr>
        <p:spPr>
          <a:xfrm>
            <a:off x="202294" y="207498"/>
            <a:ext cx="11787412" cy="4701385"/>
          </a:xfrm>
          <a:prstGeom prst="roundRect">
            <a:avLst/>
          </a:prstGeom>
          <a:solidFill>
            <a:schemeClr val="tx1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8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ポールのしなり</a:t>
            </a:r>
            <a:endParaRPr kumimoji="1" lang="en-US" altLang="ja-JP" sz="8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8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がわかる画像</a:t>
            </a:r>
            <a:endParaRPr kumimoji="1" lang="en-US" altLang="ja-JP" sz="16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xmlns="" id="{FC027A82-A17D-42BE-81D5-3A98A04971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8" name="四角形: 角を丸くする 7">
            <a:extLst>
              <a:ext uri="{FF2B5EF4-FFF2-40B4-BE49-F238E27FC236}">
                <a16:creationId xmlns:a16="http://schemas.microsoft.com/office/drawing/2014/main" xmlns="" id="{45790920-A18A-4492-A96D-FC014C29468E}"/>
              </a:ext>
            </a:extLst>
          </p:cNvPr>
          <p:cNvSpPr/>
          <p:nvPr/>
        </p:nvSpPr>
        <p:spPr>
          <a:xfrm>
            <a:off x="332936" y="3981156"/>
            <a:ext cx="11859064" cy="2669345"/>
          </a:xfrm>
          <a:prstGeom prst="roundRect">
            <a:avLst/>
          </a:prstGeom>
          <a:solidFill>
            <a:srgbClr val="C0000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グラスファイバー製のポール（棒）</a:t>
            </a:r>
            <a:endParaRPr kumimoji="1" lang="en-US" altLang="ja-JP" sz="5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➡</a:t>
            </a:r>
            <a:r>
              <a:rPr kumimoji="1" lang="ja-JP" altLang="en-US" sz="8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しなり</a:t>
            </a:r>
            <a:r>
              <a:rPr kumimoji="1" lang="ja-JP" alt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を利用した</a:t>
            </a:r>
            <a:r>
              <a:rPr kumimoji="1" lang="ja-JP" altLang="en-US" sz="8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技術</a:t>
            </a:r>
            <a:endParaRPr kumimoji="1" lang="ja-JP" altLang="en-US" sz="5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5631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四角形: 角を丸くする 9">
            <a:extLst>
              <a:ext uri="{FF2B5EF4-FFF2-40B4-BE49-F238E27FC236}">
                <a16:creationId xmlns:a16="http://schemas.microsoft.com/office/drawing/2014/main" xmlns="" id="{65B374AC-50C7-4987-8F80-0EE9F6E8A6CA}"/>
              </a:ext>
            </a:extLst>
          </p:cNvPr>
          <p:cNvSpPr/>
          <p:nvPr/>
        </p:nvSpPr>
        <p:spPr>
          <a:xfrm>
            <a:off x="202294" y="262137"/>
            <a:ext cx="5079569" cy="6333725"/>
          </a:xfrm>
          <a:prstGeom prst="roundRect">
            <a:avLst/>
          </a:prstGeom>
          <a:solidFill>
            <a:schemeClr val="tx1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木登り法の画像</a:t>
            </a:r>
            <a:endParaRPr kumimoji="1" lang="en-US" altLang="ja-JP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xmlns="" id="{7DC79BDF-DC92-4897-A276-98841FB71A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5" name="コンテンツ プレースホルダー 4">
            <a:extLst>
              <a:ext uri="{FF2B5EF4-FFF2-40B4-BE49-F238E27FC236}">
                <a16:creationId xmlns:a16="http://schemas.microsoft.com/office/drawing/2014/main" xmlns="" id="{DFD9A394-A6B7-40AA-B9C5-357ED0C9047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2556" y="1853974"/>
            <a:ext cx="4943644" cy="5004025"/>
          </a:xfrm>
        </p:spPr>
      </p:pic>
      <p:sp>
        <p:nvSpPr>
          <p:cNvPr id="6" name="四角形: 角を丸くする 5">
            <a:extLst>
              <a:ext uri="{FF2B5EF4-FFF2-40B4-BE49-F238E27FC236}">
                <a16:creationId xmlns:a16="http://schemas.microsoft.com/office/drawing/2014/main" xmlns="" id="{55303C06-9111-49C9-8813-4969C57554BA}"/>
              </a:ext>
            </a:extLst>
          </p:cNvPr>
          <p:cNvSpPr/>
          <p:nvPr/>
        </p:nvSpPr>
        <p:spPr>
          <a:xfrm>
            <a:off x="6726028" y="162433"/>
            <a:ext cx="5293753" cy="169154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8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昔は</a:t>
            </a:r>
            <a:r>
              <a:rPr kumimoji="1" lang="en-US" altLang="ja-JP" sz="8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…</a:t>
            </a:r>
            <a:endParaRPr kumimoji="1" lang="ja-JP" altLang="en-US" sz="8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8" name="四角形: 角を丸くする 7">
            <a:extLst>
              <a:ext uri="{FF2B5EF4-FFF2-40B4-BE49-F238E27FC236}">
                <a16:creationId xmlns:a16="http://schemas.microsoft.com/office/drawing/2014/main" xmlns="" id="{4E1AD507-2401-42B0-8DD5-8D9F439B0AD0}"/>
              </a:ext>
            </a:extLst>
          </p:cNvPr>
          <p:cNvSpPr/>
          <p:nvPr/>
        </p:nvSpPr>
        <p:spPr>
          <a:xfrm>
            <a:off x="166468" y="3949310"/>
            <a:ext cx="11859064" cy="2621152"/>
          </a:xfrm>
          <a:prstGeom prst="roundRect">
            <a:avLst/>
          </a:prstGeom>
          <a:solidFill>
            <a:schemeClr val="accent1">
              <a:alpha val="7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88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木</a:t>
            </a:r>
            <a:r>
              <a:rPr kumimoji="1" lang="ja-JP" alt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のポール（棒）＝しならない</a:t>
            </a:r>
            <a:endParaRPr kumimoji="1" lang="en-US" altLang="ja-JP" sz="6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8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➡木登り法</a:t>
            </a:r>
          </a:p>
        </p:txBody>
      </p:sp>
      <p:sp>
        <p:nvSpPr>
          <p:cNvPr id="9" name="四角形: 角を丸くする 8">
            <a:extLst>
              <a:ext uri="{FF2B5EF4-FFF2-40B4-BE49-F238E27FC236}">
                <a16:creationId xmlns:a16="http://schemas.microsoft.com/office/drawing/2014/main" xmlns="" id="{85349ABB-069A-4766-ACBF-24AFA3F4E64E}"/>
              </a:ext>
            </a:extLst>
          </p:cNvPr>
          <p:cNvSpPr/>
          <p:nvPr/>
        </p:nvSpPr>
        <p:spPr>
          <a:xfrm>
            <a:off x="166468" y="2315997"/>
            <a:ext cx="11859064" cy="3673478"/>
          </a:xfrm>
          <a:prstGeom prst="roundRect">
            <a:avLst/>
          </a:prstGeom>
          <a:solidFill>
            <a:srgbClr val="00206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96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木</a:t>
            </a:r>
            <a:r>
              <a:rPr kumimoji="1" lang="ja-JP" alt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のポール（棒）だった</a:t>
            </a:r>
            <a:endParaRPr kumimoji="1" lang="en-US" altLang="ja-JP" sz="6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＝しならない</a:t>
            </a:r>
            <a:endParaRPr kumimoji="1" lang="en-US" altLang="ja-JP" sz="6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どうしてたでしょう？</a:t>
            </a:r>
            <a:endParaRPr kumimoji="1" lang="en-US" altLang="ja-JP" sz="6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4873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8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四角形: 角を丸くする 5">
            <a:extLst>
              <a:ext uri="{FF2B5EF4-FFF2-40B4-BE49-F238E27FC236}">
                <a16:creationId xmlns:a16="http://schemas.microsoft.com/office/drawing/2014/main" xmlns="" id="{5FCA8601-6464-40CB-BC97-F7EBA35EF146}"/>
              </a:ext>
            </a:extLst>
          </p:cNvPr>
          <p:cNvSpPr/>
          <p:nvPr/>
        </p:nvSpPr>
        <p:spPr>
          <a:xfrm>
            <a:off x="3804624" y="317271"/>
            <a:ext cx="7984810" cy="187383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1911</a:t>
            </a:r>
            <a:r>
              <a:rPr kumimoji="1" lang="ja-JP" alt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（大正</a:t>
            </a:r>
            <a:r>
              <a:rPr kumimoji="1" lang="en-US" altLang="ja-JP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1</a:t>
            </a:r>
            <a:r>
              <a:rPr kumimoji="1" lang="ja-JP" alt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）年</a:t>
            </a:r>
            <a:endParaRPr kumimoji="1" lang="en-US" altLang="ja-JP" sz="4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60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木</a:t>
            </a:r>
            <a:r>
              <a:rPr kumimoji="1" lang="ja-JP" altLang="en-US" sz="48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製：</a:t>
            </a:r>
            <a:r>
              <a:rPr kumimoji="1" lang="ja-JP" altLang="en-US" sz="60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２</a:t>
            </a:r>
            <a:r>
              <a:rPr kumimoji="1" lang="ja-JP" altLang="en-US" sz="48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ｍ３８</a:t>
            </a:r>
          </a:p>
        </p:txBody>
      </p:sp>
      <p:sp>
        <p:nvSpPr>
          <p:cNvPr id="12" name="四角形: 角を丸くする 11">
            <a:extLst>
              <a:ext uri="{FF2B5EF4-FFF2-40B4-BE49-F238E27FC236}">
                <a16:creationId xmlns:a16="http://schemas.microsoft.com/office/drawing/2014/main" xmlns="" id="{EC192A79-1BBB-4132-BCFB-B2240511C6EC}"/>
              </a:ext>
            </a:extLst>
          </p:cNvPr>
          <p:cNvSpPr/>
          <p:nvPr/>
        </p:nvSpPr>
        <p:spPr>
          <a:xfrm>
            <a:off x="2523969" y="4219746"/>
            <a:ext cx="9595342" cy="2192274"/>
          </a:xfrm>
          <a:prstGeom prst="roundRect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1993</a:t>
            </a:r>
            <a:r>
              <a:rPr kumimoji="1" lang="ja-JP" alt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（平成</a:t>
            </a:r>
            <a:r>
              <a:rPr kumimoji="1" lang="en-US" altLang="ja-JP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5</a:t>
            </a:r>
            <a:r>
              <a:rPr kumimoji="1" lang="ja-JP" alt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）年</a:t>
            </a:r>
            <a:endParaRPr kumimoji="1" lang="en-US" altLang="ja-JP" sz="4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グラスファイバー製：</a:t>
            </a:r>
            <a:r>
              <a:rPr kumimoji="1" lang="ja-JP" altLang="en-US" sz="72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６</a:t>
            </a:r>
            <a:r>
              <a:rPr kumimoji="1" lang="ja-JP" altLang="en-US" sz="60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ｍ</a:t>
            </a:r>
            <a:r>
              <a:rPr kumimoji="1" lang="ja-JP" alt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１５</a:t>
            </a:r>
          </a:p>
        </p:txBody>
      </p:sp>
      <p:sp>
        <p:nvSpPr>
          <p:cNvPr id="11" name="矢印: 下 10">
            <a:extLst>
              <a:ext uri="{FF2B5EF4-FFF2-40B4-BE49-F238E27FC236}">
                <a16:creationId xmlns:a16="http://schemas.microsoft.com/office/drawing/2014/main" xmlns="" id="{BF89191E-06A3-4F7C-A5C6-57AF9B9030F2}"/>
              </a:ext>
            </a:extLst>
          </p:cNvPr>
          <p:cNvSpPr/>
          <p:nvPr/>
        </p:nvSpPr>
        <p:spPr>
          <a:xfrm>
            <a:off x="6360543" y="2113534"/>
            <a:ext cx="2324071" cy="2176670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14" name="図 13">
            <a:extLst>
              <a:ext uri="{FF2B5EF4-FFF2-40B4-BE49-F238E27FC236}">
                <a16:creationId xmlns:a16="http://schemas.microsoft.com/office/drawing/2014/main" xmlns="" id="{65EB56E6-CE05-42B3-95B6-8490B15AEE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89" y="246575"/>
            <a:ext cx="4697612" cy="4861694"/>
          </a:xfrm>
          <a:prstGeom prst="rect">
            <a:avLst/>
          </a:prstGeom>
        </p:spPr>
      </p:pic>
      <p:sp>
        <p:nvSpPr>
          <p:cNvPr id="13" name="四角形: 角を丸くする 12">
            <a:extLst>
              <a:ext uri="{FF2B5EF4-FFF2-40B4-BE49-F238E27FC236}">
                <a16:creationId xmlns:a16="http://schemas.microsoft.com/office/drawing/2014/main" xmlns="" id="{4C61D879-F245-4600-AF95-472CCB297559}"/>
              </a:ext>
            </a:extLst>
          </p:cNvPr>
          <p:cNvSpPr/>
          <p:nvPr/>
        </p:nvSpPr>
        <p:spPr>
          <a:xfrm>
            <a:off x="964060" y="570308"/>
            <a:ext cx="10686700" cy="5552280"/>
          </a:xfrm>
          <a:prstGeom prst="roundRect">
            <a:avLst/>
          </a:prstGeom>
          <a:solidFill>
            <a:srgbClr val="C0000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用具の進化が</a:t>
            </a:r>
            <a:endParaRPr kumimoji="1" lang="en-US" altLang="ja-JP" sz="6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6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『</a:t>
            </a:r>
            <a:r>
              <a:rPr kumimoji="1" lang="ja-JP" altLang="en-US" sz="166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技術</a:t>
            </a:r>
            <a:r>
              <a:rPr kumimoji="1" lang="en-US" altLang="ja-JP" sz="166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』</a:t>
            </a:r>
            <a:r>
              <a:rPr kumimoji="1" lang="ja-JP" alt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に影響を及ぼしている</a:t>
            </a:r>
          </a:p>
        </p:txBody>
      </p:sp>
    </p:spTree>
    <p:extLst>
      <p:ext uri="{BB962C8B-B14F-4D97-AF65-F5344CB8AC3E}">
        <p14:creationId xmlns:p14="http://schemas.microsoft.com/office/powerpoint/2010/main" val="813438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xmlns="" id="{F1EF339B-884E-4153-8A8B-8D40E45113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3502" y="201949"/>
            <a:ext cx="8610600" cy="1293028"/>
          </a:xfrm>
        </p:spPr>
        <p:txBody>
          <a:bodyPr>
            <a:normAutofit/>
          </a:bodyPr>
          <a:lstStyle/>
          <a:p>
            <a:r>
              <a:rPr lang="ja-JP" altLang="en-US" sz="7200" dirty="0"/>
              <a:t>バレーボールにて</a:t>
            </a:r>
            <a:endParaRPr kumimoji="1" lang="ja-JP" altLang="en-US" sz="7200" dirty="0"/>
          </a:p>
        </p:txBody>
      </p:sp>
      <p:sp>
        <p:nvSpPr>
          <p:cNvPr id="10" name="四角形: 角を丸くする 9">
            <a:extLst>
              <a:ext uri="{FF2B5EF4-FFF2-40B4-BE49-F238E27FC236}">
                <a16:creationId xmlns:a16="http://schemas.microsoft.com/office/drawing/2014/main" xmlns="" id="{3493FB7E-4CBC-43DC-9220-5FF69A4CDCF7}"/>
              </a:ext>
            </a:extLst>
          </p:cNvPr>
          <p:cNvSpPr/>
          <p:nvPr/>
        </p:nvSpPr>
        <p:spPr>
          <a:xfrm>
            <a:off x="259273" y="375405"/>
            <a:ext cx="3478578" cy="6333725"/>
          </a:xfrm>
          <a:prstGeom prst="roundRect">
            <a:avLst/>
          </a:prstGeom>
          <a:solidFill>
            <a:schemeClr val="tx1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バレーボール</a:t>
            </a:r>
            <a:endParaRPr kumimoji="1" lang="en-US" altLang="ja-JP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昔の監督の画像</a:t>
            </a:r>
            <a:endParaRPr kumimoji="1" lang="en-US" altLang="ja-JP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（何も持たず立っている）</a:t>
            </a:r>
            <a:endParaRPr kumimoji="1" lang="en-US" altLang="ja-JP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8" name="四角形: 角を丸くする 7">
            <a:extLst>
              <a:ext uri="{FF2B5EF4-FFF2-40B4-BE49-F238E27FC236}">
                <a16:creationId xmlns:a16="http://schemas.microsoft.com/office/drawing/2014/main" xmlns="" id="{07F61089-042D-4FFD-B4E1-67AE54D76AC6}"/>
              </a:ext>
            </a:extLst>
          </p:cNvPr>
          <p:cNvSpPr/>
          <p:nvPr/>
        </p:nvSpPr>
        <p:spPr>
          <a:xfrm>
            <a:off x="499348" y="4635301"/>
            <a:ext cx="2998428" cy="1525197"/>
          </a:xfrm>
          <a:prstGeom prst="roundRect">
            <a:avLst/>
          </a:prstGeom>
          <a:solidFill>
            <a:srgbClr val="00206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7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昔</a:t>
            </a:r>
          </a:p>
        </p:txBody>
      </p:sp>
      <p:sp>
        <p:nvSpPr>
          <p:cNvPr id="11" name="四角形: 角を丸くする 10">
            <a:extLst>
              <a:ext uri="{FF2B5EF4-FFF2-40B4-BE49-F238E27FC236}">
                <a16:creationId xmlns:a16="http://schemas.microsoft.com/office/drawing/2014/main" xmlns="" id="{11407E44-2238-4EC9-81C2-4B4E0A48C765}"/>
              </a:ext>
            </a:extLst>
          </p:cNvPr>
          <p:cNvSpPr/>
          <p:nvPr/>
        </p:nvSpPr>
        <p:spPr>
          <a:xfrm>
            <a:off x="3977926" y="1446042"/>
            <a:ext cx="7782128" cy="5137081"/>
          </a:xfrm>
          <a:prstGeom prst="roundRect">
            <a:avLst/>
          </a:prstGeom>
          <a:solidFill>
            <a:schemeClr val="tx1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バレーボール</a:t>
            </a:r>
            <a:endParaRPr kumimoji="1" lang="en-US" altLang="ja-JP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今の監督の画像</a:t>
            </a:r>
            <a:endParaRPr kumimoji="1" lang="en-US" altLang="ja-JP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（タブレットを持って立っている）</a:t>
            </a:r>
            <a:endParaRPr kumimoji="1" lang="en-US" altLang="ja-JP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9" name="四角形: 角を丸くする 8">
            <a:extLst>
              <a:ext uri="{FF2B5EF4-FFF2-40B4-BE49-F238E27FC236}">
                <a16:creationId xmlns:a16="http://schemas.microsoft.com/office/drawing/2014/main" xmlns="" id="{DF48556C-9928-46B1-900C-E909CCC90E2B}"/>
              </a:ext>
            </a:extLst>
          </p:cNvPr>
          <p:cNvSpPr/>
          <p:nvPr/>
        </p:nvSpPr>
        <p:spPr>
          <a:xfrm>
            <a:off x="4150599" y="1494977"/>
            <a:ext cx="2998428" cy="1525197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7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今</a:t>
            </a:r>
          </a:p>
        </p:txBody>
      </p:sp>
    </p:spTree>
    <p:extLst>
      <p:ext uri="{BB962C8B-B14F-4D97-AF65-F5344CB8AC3E}">
        <p14:creationId xmlns:p14="http://schemas.microsoft.com/office/powerpoint/2010/main" val="749261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xmlns="" id="{9723D4D5-387A-4448-87C5-FAC4479696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57480" y="207773"/>
            <a:ext cx="8610600" cy="1293028"/>
          </a:xfrm>
        </p:spPr>
        <p:txBody>
          <a:bodyPr>
            <a:normAutofit/>
          </a:bodyPr>
          <a:lstStyle/>
          <a:p>
            <a:r>
              <a:rPr kumimoji="1" lang="ja-JP" altLang="en-US" sz="8000" dirty="0"/>
              <a:t>アナリスト</a:t>
            </a:r>
          </a:p>
        </p:txBody>
      </p:sp>
      <p:sp>
        <p:nvSpPr>
          <p:cNvPr id="11" name="四角形: 角を丸くする 10">
            <a:extLst>
              <a:ext uri="{FF2B5EF4-FFF2-40B4-BE49-F238E27FC236}">
                <a16:creationId xmlns:a16="http://schemas.microsoft.com/office/drawing/2014/main" xmlns="" id="{BCA2C252-5466-4731-86F2-5159AD7D3D62}"/>
              </a:ext>
            </a:extLst>
          </p:cNvPr>
          <p:cNvSpPr/>
          <p:nvPr/>
        </p:nvSpPr>
        <p:spPr>
          <a:xfrm>
            <a:off x="259273" y="1808890"/>
            <a:ext cx="6113392" cy="4786972"/>
          </a:xfrm>
          <a:prstGeom prst="roundRect">
            <a:avLst/>
          </a:prstGeom>
          <a:solidFill>
            <a:schemeClr val="tx1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試合会場内でアナリストが</a:t>
            </a:r>
            <a:endParaRPr kumimoji="1" lang="en-US" altLang="ja-JP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パソコンを使っている画像</a:t>
            </a:r>
            <a:endParaRPr kumimoji="1" lang="en-US" altLang="ja-JP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9" name="吹き出し: 角を丸めた四角形 8">
            <a:extLst>
              <a:ext uri="{FF2B5EF4-FFF2-40B4-BE49-F238E27FC236}">
                <a16:creationId xmlns:a16="http://schemas.microsoft.com/office/drawing/2014/main" xmlns="" id="{2EB48F28-537B-4942-9F31-1E4CC16B44A2}"/>
              </a:ext>
            </a:extLst>
          </p:cNvPr>
          <p:cNvSpPr/>
          <p:nvPr/>
        </p:nvSpPr>
        <p:spPr>
          <a:xfrm>
            <a:off x="80796" y="1973678"/>
            <a:ext cx="3868615" cy="1293028"/>
          </a:xfrm>
          <a:prstGeom prst="wedgeRoundRectCallout">
            <a:avLst>
              <a:gd name="adj1" fmla="val 74440"/>
              <a:gd name="adj2" fmla="val 67940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パソコン</a:t>
            </a:r>
          </a:p>
        </p:txBody>
      </p:sp>
      <p:sp>
        <p:nvSpPr>
          <p:cNvPr id="12" name="四角形: 角を丸くする 11">
            <a:extLst>
              <a:ext uri="{FF2B5EF4-FFF2-40B4-BE49-F238E27FC236}">
                <a16:creationId xmlns:a16="http://schemas.microsoft.com/office/drawing/2014/main" xmlns="" id="{B39F1116-4271-4B5A-ADEE-BEAB2903A98F}"/>
              </a:ext>
            </a:extLst>
          </p:cNvPr>
          <p:cNvSpPr/>
          <p:nvPr/>
        </p:nvSpPr>
        <p:spPr>
          <a:xfrm>
            <a:off x="6501591" y="2002046"/>
            <a:ext cx="5429991" cy="4648181"/>
          </a:xfrm>
          <a:prstGeom prst="roundRect">
            <a:avLst/>
          </a:prstGeom>
          <a:solidFill>
            <a:schemeClr val="tx1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試合会場内でアナリストがタブレットを使っている画像</a:t>
            </a: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8" name="吹き出し: 角を丸めた四角形 7">
            <a:extLst>
              <a:ext uri="{FF2B5EF4-FFF2-40B4-BE49-F238E27FC236}">
                <a16:creationId xmlns:a16="http://schemas.microsoft.com/office/drawing/2014/main" xmlns="" id="{12CC8A5E-063E-4238-BE3F-2C2DC3CBA7FA}"/>
              </a:ext>
            </a:extLst>
          </p:cNvPr>
          <p:cNvSpPr/>
          <p:nvPr/>
        </p:nvSpPr>
        <p:spPr>
          <a:xfrm>
            <a:off x="4078337" y="1312697"/>
            <a:ext cx="4616878" cy="1467990"/>
          </a:xfrm>
          <a:prstGeom prst="wedgeRoundRectCallout">
            <a:avLst>
              <a:gd name="adj1" fmla="val 63747"/>
              <a:gd name="adj2" fmla="val 53801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ビデオカメラ</a:t>
            </a:r>
          </a:p>
        </p:txBody>
      </p:sp>
      <p:sp>
        <p:nvSpPr>
          <p:cNvPr id="10" name="吹き出し: 角を丸めた四角形 9">
            <a:extLst>
              <a:ext uri="{FF2B5EF4-FFF2-40B4-BE49-F238E27FC236}">
                <a16:creationId xmlns:a16="http://schemas.microsoft.com/office/drawing/2014/main" xmlns="" id="{056B41AA-F653-4DCF-869D-0AF89D72C30C}"/>
              </a:ext>
            </a:extLst>
          </p:cNvPr>
          <p:cNvSpPr/>
          <p:nvPr/>
        </p:nvSpPr>
        <p:spPr>
          <a:xfrm>
            <a:off x="4454718" y="4847493"/>
            <a:ext cx="3868615" cy="1293028"/>
          </a:xfrm>
          <a:prstGeom prst="wedgeRoundRectCallout">
            <a:avLst>
              <a:gd name="adj1" fmla="val 77349"/>
              <a:gd name="adj2" fmla="val -47384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タブレット</a:t>
            </a:r>
          </a:p>
        </p:txBody>
      </p:sp>
    </p:spTree>
    <p:extLst>
      <p:ext uri="{BB962C8B-B14F-4D97-AF65-F5344CB8AC3E}">
        <p14:creationId xmlns:p14="http://schemas.microsoft.com/office/powerpoint/2010/main" val="3339411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8" grpId="0" animBg="1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xmlns="" id="{A050B0F5-4E92-406D-BA97-35194A579E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9" name="四角形: 角を丸くする 8">
            <a:extLst>
              <a:ext uri="{FF2B5EF4-FFF2-40B4-BE49-F238E27FC236}">
                <a16:creationId xmlns:a16="http://schemas.microsoft.com/office/drawing/2014/main" xmlns="" id="{CA2A915F-285C-490E-823B-5D6B3385F93D}"/>
              </a:ext>
            </a:extLst>
          </p:cNvPr>
          <p:cNvSpPr/>
          <p:nvPr/>
        </p:nvSpPr>
        <p:spPr>
          <a:xfrm>
            <a:off x="1388473" y="190326"/>
            <a:ext cx="9077159" cy="4024125"/>
          </a:xfrm>
          <a:prstGeom prst="roundRect">
            <a:avLst/>
          </a:prstGeom>
          <a:solidFill>
            <a:schemeClr val="tx1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試合会場内でアナリストがタブレットを使っている画像</a:t>
            </a:r>
            <a:endParaRPr kumimoji="1" lang="en-US" altLang="ja-JP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3" name="四角形: 角を丸くする 12">
            <a:extLst>
              <a:ext uri="{FF2B5EF4-FFF2-40B4-BE49-F238E27FC236}">
                <a16:creationId xmlns:a16="http://schemas.microsoft.com/office/drawing/2014/main" xmlns="" id="{4F0F563F-DE2D-469F-AA63-EE44BF780651}"/>
              </a:ext>
            </a:extLst>
          </p:cNvPr>
          <p:cNvSpPr/>
          <p:nvPr/>
        </p:nvSpPr>
        <p:spPr>
          <a:xfrm>
            <a:off x="348038" y="3305717"/>
            <a:ext cx="11495924" cy="3361957"/>
          </a:xfrm>
          <a:prstGeom prst="roundRect">
            <a:avLst/>
          </a:prstGeom>
          <a:solidFill>
            <a:srgbClr val="00206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“相手がどう動くか“などを</a:t>
            </a:r>
            <a:endParaRPr kumimoji="1" lang="en-US" altLang="ja-JP" sz="6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分析して、伝える</a:t>
            </a:r>
          </a:p>
        </p:txBody>
      </p:sp>
    </p:spTree>
    <p:extLst>
      <p:ext uri="{BB962C8B-B14F-4D97-AF65-F5344CB8AC3E}">
        <p14:creationId xmlns:p14="http://schemas.microsoft.com/office/powerpoint/2010/main" val="2275884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xmlns="" id="{2260B7E2-1A87-4F56-8F4A-827FDA0DE0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四角形: 角を丸くする 6">
            <a:extLst>
              <a:ext uri="{FF2B5EF4-FFF2-40B4-BE49-F238E27FC236}">
                <a16:creationId xmlns:a16="http://schemas.microsoft.com/office/drawing/2014/main" xmlns="" id="{B9862F1C-34EF-449D-857D-498AF9B62FBB}"/>
              </a:ext>
            </a:extLst>
          </p:cNvPr>
          <p:cNvSpPr/>
          <p:nvPr/>
        </p:nvSpPr>
        <p:spPr>
          <a:xfrm>
            <a:off x="118274" y="3202921"/>
            <a:ext cx="11909639" cy="3455935"/>
          </a:xfrm>
          <a:prstGeom prst="roundRect">
            <a:avLst/>
          </a:prstGeom>
          <a:solidFill>
            <a:srgbClr val="00206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用具の進化が</a:t>
            </a:r>
            <a:r>
              <a:rPr kumimoji="1" lang="en-US" altLang="ja-JP" sz="115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『</a:t>
            </a:r>
            <a:r>
              <a:rPr kumimoji="1" lang="ja-JP" altLang="en-US" sz="115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戦術</a:t>
            </a:r>
            <a:r>
              <a:rPr kumimoji="1" lang="en-US" altLang="ja-JP" sz="115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』</a:t>
            </a:r>
            <a:r>
              <a:rPr kumimoji="1" lang="ja-JP" alt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に影響を与えている</a:t>
            </a:r>
          </a:p>
        </p:txBody>
      </p:sp>
      <p:sp>
        <p:nvSpPr>
          <p:cNvPr id="8" name="四角形: 角を丸くする 7">
            <a:extLst>
              <a:ext uri="{FF2B5EF4-FFF2-40B4-BE49-F238E27FC236}">
                <a16:creationId xmlns:a16="http://schemas.microsoft.com/office/drawing/2014/main" xmlns="" id="{C4690873-574A-4986-8885-056A5F9419D2}"/>
              </a:ext>
            </a:extLst>
          </p:cNvPr>
          <p:cNvSpPr/>
          <p:nvPr/>
        </p:nvSpPr>
        <p:spPr>
          <a:xfrm>
            <a:off x="607841" y="157746"/>
            <a:ext cx="4575517" cy="2976596"/>
          </a:xfrm>
          <a:prstGeom prst="roundRect">
            <a:avLst/>
          </a:prstGeom>
          <a:solidFill>
            <a:schemeClr val="tx1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バレーボール</a:t>
            </a:r>
            <a:endParaRPr kumimoji="1" lang="en-US" altLang="ja-JP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スパイクを打っている画像</a:t>
            </a:r>
            <a:endParaRPr kumimoji="1" lang="en-US" altLang="ja-JP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" name="吹き出し: 角を丸めた四角形 5">
            <a:extLst>
              <a:ext uri="{FF2B5EF4-FFF2-40B4-BE49-F238E27FC236}">
                <a16:creationId xmlns:a16="http://schemas.microsoft.com/office/drawing/2014/main" xmlns="" id="{BB34A98D-C53D-4D55-B2D8-398B57E53526}"/>
              </a:ext>
            </a:extLst>
          </p:cNvPr>
          <p:cNvSpPr/>
          <p:nvPr/>
        </p:nvSpPr>
        <p:spPr>
          <a:xfrm>
            <a:off x="5471173" y="120613"/>
            <a:ext cx="6556740" cy="3138690"/>
          </a:xfrm>
          <a:prstGeom prst="wedgeRoundRectCallout">
            <a:avLst>
              <a:gd name="adj1" fmla="val -65870"/>
              <a:gd name="adj2" fmla="val 32619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そっちにブロックするのは</a:t>
            </a:r>
            <a:endParaRPr kumimoji="1" lang="en-US" altLang="ja-JP" sz="5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お見通だぁー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xmlns="" id="{A411CCD6-7B5C-47F1-982F-C1216C4905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821120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コンテンツ プレースホルダー 4">
            <a:extLst>
              <a:ext uri="{FF2B5EF4-FFF2-40B4-BE49-F238E27FC236}">
                <a16:creationId xmlns:a16="http://schemas.microsoft.com/office/drawing/2014/main" xmlns="" id="{92427817-DF2E-4713-B2DC-1B50E22008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3735" y="85507"/>
            <a:ext cx="4864134" cy="5230252"/>
          </a:xfrm>
          <a:prstGeom prst="rect">
            <a:avLst/>
          </a:prstGeom>
        </p:spPr>
      </p:pic>
      <p:sp>
        <p:nvSpPr>
          <p:cNvPr id="9" name="吹き出し: 角を丸めた四角形 8">
            <a:extLst>
              <a:ext uri="{FF2B5EF4-FFF2-40B4-BE49-F238E27FC236}">
                <a16:creationId xmlns:a16="http://schemas.microsoft.com/office/drawing/2014/main" xmlns="" id="{9AE4F4CC-A906-46CA-A288-B4C88E3680E7}"/>
              </a:ext>
            </a:extLst>
          </p:cNvPr>
          <p:cNvSpPr/>
          <p:nvPr/>
        </p:nvSpPr>
        <p:spPr>
          <a:xfrm>
            <a:off x="278199" y="3342357"/>
            <a:ext cx="11551334" cy="3430136"/>
          </a:xfrm>
          <a:prstGeom prst="wedgeRoundRectCallout">
            <a:avLst>
              <a:gd name="adj1" fmla="val 37792"/>
              <a:gd name="adj2" fmla="val 24370"/>
              <a:gd name="adj3" fmla="val 16667"/>
            </a:avLst>
          </a:prstGeom>
          <a:solidFill>
            <a:srgbClr val="C0000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【2000</a:t>
            </a:r>
            <a:r>
              <a:rPr kumimoji="1" lang="ja-JP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年高校野球ルール変更</a:t>
            </a:r>
            <a:r>
              <a:rPr kumimoji="1" lang="en-US" altLang="ja-JP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】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8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バットを重くした</a:t>
            </a:r>
            <a:endParaRPr kumimoji="1" lang="en-US" altLang="ja-JP" sz="8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0" name="思考の吹き出し: 雲形 9">
            <a:extLst>
              <a:ext uri="{FF2B5EF4-FFF2-40B4-BE49-F238E27FC236}">
                <a16:creationId xmlns:a16="http://schemas.microsoft.com/office/drawing/2014/main" xmlns="" id="{CEF92CB9-73D3-46C3-A308-FD68BF2B150D}"/>
              </a:ext>
            </a:extLst>
          </p:cNvPr>
          <p:cNvSpPr/>
          <p:nvPr/>
        </p:nvSpPr>
        <p:spPr>
          <a:xfrm>
            <a:off x="278199" y="85507"/>
            <a:ext cx="9426783" cy="3588922"/>
          </a:xfrm>
          <a:prstGeom prst="cloudCallout">
            <a:avLst>
              <a:gd name="adj1" fmla="val 24371"/>
              <a:gd name="adj2" fmla="val 53274"/>
            </a:avLst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8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なぜ</a:t>
            </a:r>
            <a:endParaRPr kumimoji="1" lang="en-US" altLang="ja-JP" sz="8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8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でしょう？</a:t>
            </a:r>
          </a:p>
        </p:txBody>
      </p:sp>
    </p:spTree>
    <p:extLst>
      <p:ext uri="{BB962C8B-B14F-4D97-AF65-F5344CB8AC3E}">
        <p14:creationId xmlns:p14="http://schemas.microsoft.com/office/powerpoint/2010/main" val="3540088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xmlns="" id="{913009A8-F4CC-41EB-A282-E08E2A6D903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xmlns="" id="{98A32972-64BF-4BF0-9E39-EF44614FC6E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四角形: 角を丸くする 3">
            <a:extLst>
              <a:ext uri="{FF2B5EF4-FFF2-40B4-BE49-F238E27FC236}">
                <a16:creationId xmlns:a16="http://schemas.microsoft.com/office/drawing/2014/main" xmlns="" id="{8BD514A2-A40A-4BD0-811F-C440D8C4A5D0}"/>
              </a:ext>
            </a:extLst>
          </p:cNvPr>
          <p:cNvSpPr/>
          <p:nvPr/>
        </p:nvSpPr>
        <p:spPr>
          <a:xfrm>
            <a:off x="497058" y="467751"/>
            <a:ext cx="11136924" cy="5922498"/>
          </a:xfrm>
          <a:prstGeom prst="roundRect">
            <a:avLst/>
          </a:prstGeom>
          <a:solidFill>
            <a:srgbClr val="0BA51D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8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【</a:t>
            </a:r>
            <a:r>
              <a:rPr kumimoji="1" lang="ja-JP" altLang="en-US" sz="8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学習ノート</a:t>
            </a:r>
            <a:r>
              <a:rPr kumimoji="1" lang="en-US" altLang="ja-JP" sz="8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】</a:t>
            </a: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8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　・今日の体調</a:t>
            </a:r>
            <a:endParaRPr kumimoji="1" lang="en-US" altLang="ja-JP" sz="8000" dirty="0">
              <a:solidFill>
                <a:prstClr val="white"/>
              </a:solidFill>
              <a:latin typeface="Calibri" panose="020F0502020204030204"/>
              <a:ea typeface="メイリオ" panose="020B0604030504040204" pitchFamily="50" charset="-128"/>
            </a:endParaRP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8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　・小単元名</a:t>
            </a:r>
            <a:endParaRPr kumimoji="1" lang="en-US" altLang="ja-JP" sz="8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8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　・本時のねらい</a:t>
            </a:r>
          </a:p>
        </p:txBody>
      </p:sp>
    </p:spTree>
    <p:extLst>
      <p:ext uri="{BB962C8B-B14F-4D97-AF65-F5344CB8AC3E}">
        <p14:creationId xmlns:p14="http://schemas.microsoft.com/office/powerpoint/2010/main" val="1044685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xmlns="" id="{CBE88278-0B80-4C6B-A5AD-3ED28C591A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吹き出し: 角を丸めた四角形 6">
            <a:extLst>
              <a:ext uri="{FF2B5EF4-FFF2-40B4-BE49-F238E27FC236}">
                <a16:creationId xmlns:a16="http://schemas.microsoft.com/office/drawing/2014/main" xmlns="" id="{07DC564D-F113-4869-8B70-BADD969C6484}"/>
              </a:ext>
            </a:extLst>
          </p:cNvPr>
          <p:cNvSpPr/>
          <p:nvPr/>
        </p:nvSpPr>
        <p:spPr>
          <a:xfrm>
            <a:off x="320333" y="77851"/>
            <a:ext cx="11551334" cy="2836516"/>
          </a:xfrm>
          <a:prstGeom prst="wedgeRoundRectCallout">
            <a:avLst>
              <a:gd name="adj1" fmla="val 37792"/>
              <a:gd name="adj2" fmla="val 24370"/>
              <a:gd name="adj3" fmla="val 16667"/>
            </a:avLst>
          </a:prstGeom>
          <a:solidFill>
            <a:srgbClr val="C0000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高校野球</a:t>
            </a:r>
            <a:endParaRPr kumimoji="1" lang="en-US" altLang="ja-JP" sz="5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トレーニング器具の進化により</a:t>
            </a:r>
            <a:endParaRPr kumimoji="1" lang="en-US" altLang="ja-JP" sz="5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パワーアップ</a:t>
            </a:r>
            <a:endParaRPr kumimoji="1" lang="en-US" altLang="ja-JP" sz="5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3" name="四角形: 角を丸くする 2">
            <a:extLst>
              <a:ext uri="{FF2B5EF4-FFF2-40B4-BE49-F238E27FC236}">
                <a16:creationId xmlns:a16="http://schemas.microsoft.com/office/drawing/2014/main" xmlns="" id="{E499B6DD-B286-4596-B939-9D3978B4F83F}"/>
              </a:ext>
            </a:extLst>
          </p:cNvPr>
          <p:cNvSpPr/>
          <p:nvPr/>
        </p:nvSpPr>
        <p:spPr>
          <a:xfrm>
            <a:off x="197692" y="3337865"/>
            <a:ext cx="10933530" cy="1238783"/>
          </a:xfrm>
          <a:prstGeom prst="roundRect">
            <a:avLst/>
          </a:prstGeom>
          <a:solidFill>
            <a:srgbClr val="002060"/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スイングスピードが上がった</a:t>
            </a:r>
          </a:p>
        </p:txBody>
      </p:sp>
      <p:sp>
        <p:nvSpPr>
          <p:cNvPr id="4" name="矢印: 下 3">
            <a:extLst>
              <a:ext uri="{FF2B5EF4-FFF2-40B4-BE49-F238E27FC236}">
                <a16:creationId xmlns:a16="http://schemas.microsoft.com/office/drawing/2014/main" xmlns="" id="{6676385D-F229-465D-96C4-669914D7E03F}"/>
              </a:ext>
            </a:extLst>
          </p:cNvPr>
          <p:cNvSpPr/>
          <p:nvPr/>
        </p:nvSpPr>
        <p:spPr>
          <a:xfrm>
            <a:off x="4962337" y="2385611"/>
            <a:ext cx="2267326" cy="1043389"/>
          </a:xfrm>
          <a:prstGeom prst="downArrow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8" name="四角形: 角を丸くする 7">
            <a:extLst>
              <a:ext uri="{FF2B5EF4-FFF2-40B4-BE49-F238E27FC236}">
                <a16:creationId xmlns:a16="http://schemas.microsoft.com/office/drawing/2014/main" xmlns="" id="{1AE952C7-C7C1-4FBF-B3C6-00AF6BC000FC}"/>
              </a:ext>
            </a:extLst>
          </p:cNvPr>
          <p:cNvSpPr/>
          <p:nvPr/>
        </p:nvSpPr>
        <p:spPr>
          <a:xfrm>
            <a:off x="197692" y="5134544"/>
            <a:ext cx="11372392" cy="1535949"/>
          </a:xfrm>
          <a:prstGeom prst="roundRect">
            <a:avLst/>
          </a:prstGeom>
          <a:solidFill>
            <a:srgbClr val="002060"/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6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打球が飛び過ぎる</a:t>
            </a:r>
            <a:r>
              <a:rPr kumimoji="1" lang="ja-JP" alt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ようになった</a:t>
            </a:r>
          </a:p>
        </p:txBody>
      </p:sp>
      <p:sp>
        <p:nvSpPr>
          <p:cNvPr id="10" name="矢印: 下 9">
            <a:extLst>
              <a:ext uri="{FF2B5EF4-FFF2-40B4-BE49-F238E27FC236}">
                <a16:creationId xmlns:a16="http://schemas.microsoft.com/office/drawing/2014/main" xmlns="" id="{EA3D3122-D340-4F89-8EDC-679BC27BCD4A}"/>
              </a:ext>
            </a:extLst>
          </p:cNvPr>
          <p:cNvSpPr/>
          <p:nvPr/>
        </p:nvSpPr>
        <p:spPr>
          <a:xfrm>
            <a:off x="4956921" y="4287581"/>
            <a:ext cx="2267326" cy="1043389"/>
          </a:xfrm>
          <a:prstGeom prst="downArrow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5" name="コンテンツ プレースホルダー 4">
            <a:extLst>
              <a:ext uri="{FF2B5EF4-FFF2-40B4-BE49-F238E27FC236}">
                <a16:creationId xmlns:a16="http://schemas.microsoft.com/office/drawing/2014/main" xmlns="" id="{FA28941C-CF04-48E9-A3A5-7CD843AAE1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6400" y="-18075"/>
            <a:ext cx="2932442" cy="2932442"/>
          </a:xfrm>
        </p:spPr>
      </p:pic>
      <p:pic>
        <p:nvPicPr>
          <p:cNvPr id="9" name="コンテンツ プレースホルダー 4">
            <a:extLst>
              <a:ext uri="{FF2B5EF4-FFF2-40B4-BE49-F238E27FC236}">
                <a16:creationId xmlns:a16="http://schemas.microsoft.com/office/drawing/2014/main" xmlns="" id="{716E5B00-2D02-4D0F-A06E-D3D333DD3F7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3927" y="2419902"/>
            <a:ext cx="2888073" cy="3105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0858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" grpId="0" animBg="1"/>
      <p:bldP spid="4" grpId="0" animBg="1"/>
      <p:bldP spid="8" grpId="0" animBg="1"/>
      <p:bldP spid="1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xmlns="" id="{CBE88278-0B80-4C6B-A5AD-3ED28C591A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8" name="四角形: 角を丸くする 7">
            <a:extLst>
              <a:ext uri="{FF2B5EF4-FFF2-40B4-BE49-F238E27FC236}">
                <a16:creationId xmlns:a16="http://schemas.microsoft.com/office/drawing/2014/main" xmlns="" id="{D46DC294-635A-45C3-A9ED-1CC807B26252}"/>
              </a:ext>
            </a:extLst>
          </p:cNvPr>
          <p:cNvSpPr/>
          <p:nvPr/>
        </p:nvSpPr>
        <p:spPr>
          <a:xfrm>
            <a:off x="235612" y="3848335"/>
            <a:ext cx="11718906" cy="2916120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用具の進化が</a:t>
            </a:r>
            <a:r>
              <a:rPr kumimoji="1" lang="en-US" altLang="ja-JP" sz="80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『</a:t>
            </a:r>
            <a:r>
              <a:rPr kumimoji="1" lang="ja-JP" altLang="en-US" sz="96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ルール</a:t>
            </a:r>
            <a:r>
              <a:rPr kumimoji="1" lang="en-US" altLang="ja-JP" sz="96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』</a:t>
            </a:r>
            <a:r>
              <a:rPr kumimoji="1" lang="ja-JP" alt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に影響を与えている</a:t>
            </a:r>
          </a:p>
        </p:txBody>
      </p:sp>
      <p:sp>
        <p:nvSpPr>
          <p:cNvPr id="9" name="吹き出し: 角を丸めた四角形 8">
            <a:extLst>
              <a:ext uri="{FF2B5EF4-FFF2-40B4-BE49-F238E27FC236}">
                <a16:creationId xmlns:a16="http://schemas.microsoft.com/office/drawing/2014/main" xmlns="" id="{9AE4F4CC-A906-46CA-A288-B4C88E3680E7}"/>
              </a:ext>
            </a:extLst>
          </p:cNvPr>
          <p:cNvSpPr/>
          <p:nvPr/>
        </p:nvSpPr>
        <p:spPr>
          <a:xfrm>
            <a:off x="271142" y="231408"/>
            <a:ext cx="11551334" cy="3430136"/>
          </a:xfrm>
          <a:prstGeom prst="wedgeRoundRectCallout">
            <a:avLst>
              <a:gd name="adj1" fmla="val 37792"/>
              <a:gd name="adj2" fmla="val 24370"/>
              <a:gd name="adj3" fmla="val 16667"/>
            </a:avLst>
          </a:prstGeom>
          <a:solidFill>
            <a:srgbClr val="C0000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「打球が飛び過ぎる」ことから</a:t>
            </a:r>
            <a:r>
              <a:rPr kumimoji="1" lang="ja-JP" altLang="en-US" sz="7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バットを重くして</a:t>
            </a:r>
            <a:endParaRPr kumimoji="1" lang="en-US" altLang="ja-JP" sz="7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7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飛びづらくした</a:t>
            </a:r>
            <a:endParaRPr kumimoji="1" lang="en-US" altLang="ja-JP" sz="7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5" name="コンテンツ プレースホルダー 4">
            <a:extLst>
              <a:ext uri="{FF2B5EF4-FFF2-40B4-BE49-F238E27FC236}">
                <a16:creationId xmlns:a16="http://schemas.microsoft.com/office/drawing/2014/main" xmlns="" id="{FA28941C-CF04-48E9-A3A5-7CD843AAE1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21" y="1892915"/>
            <a:ext cx="2574446" cy="2574446"/>
          </a:xfrm>
        </p:spPr>
      </p:pic>
      <p:pic>
        <p:nvPicPr>
          <p:cNvPr id="6" name="コンテンツ プレースホルダー 4">
            <a:extLst>
              <a:ext uri="{FF2B5EF4-FFF2-40B4-BE49-F238E27FC236}">
                <a16:creationId xmlns:a16="http://schemas.microsoft.com/office/drawing/2014/main" xmlns="" id="{92427817-DF2E-4713-B2DC-1B50E220088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43"/>
          <a:stretch/>
        </p:blipFill>
        <p:spPr>
          <a:xfrm>
            <a:off x="9429216" y="971862"/>
            <a:ext cx="1788960" cy="3040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1435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xmlns="" id="{B0B9F178-3683-4B72-B9F4-5D29AD5AC9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xmlns="" id="{A1574870-DF5A-4C28-926B-F76255FEC7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四角形: 角を丸くする 3">
            <a:extLst>
              <a:ext uri="{FF2B5EF4-FFF2-40B4-BE49-F238E27FC236}">
                <a16:creationId xmlns:a16="http://schemas.microsoft.com/office/drawing/2014/main" xmlns="" id="{4B92B327-3647-461A-BEC0-A5DBB60F905F}"/>
              </a:ext>
            </a:extLst>
          </p:cNvPr>
          <p:cNvSpPr/>
          <p:nvPr/>
        </p:nvSpPr>
        <p:spPr>
          <a:xfrm>
            <a:off x="333207" y="85220"/>
            <a:ext cx="11525584" cy="2067951"/>
          </a:xfrm>
          <a:prstGeom prst="roundRect">
            <a:avLst/>
          </a:prstGeom>
          <a:solidFill>
            <a:srgbClr val="C0000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用具の進化が</a:t>
            </a:r>
            <a:r>
              <a:rPr kumimoji="1" lang="en-US" altLang="ja-JP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『</a:t>
            </a:r>
            <a:r>
              <a:rPr kumimoji="1" lang="ja-JP" alt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技術</a:t>
            </a:r>
            <a:r>
              <a:rPr kumimoji="1" lang="en-US" altLang="ja-JP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』</a:t>
            </a:r>
            <a:r>
              <a:rPr kumimoji="1" lang="ja-JP" alt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に</a:t>
            </a:r>
            <a:endParaRPr kumimoji="1" lang="en-US" altLang="ja-JP" sz="6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影響を与えている</a:t>
            </a:r>
          </a:p>
        </p:txBody>
      </p:sp>
      <p:sp>
        <p:nvSpPr>
          <p:cNvPr id="5" name="角丸四角形 4">
            <a:extLst>
              <a:ext uri="{FF2B5EF4-FFF2-40B4-BE49-F238E27FC236}">
                <a16:creationId xmlns:a16="http://schemas.microsoft.com/office/drawing/2014/main" xmlns="" id="{863B6F6F-DCFD-4414-A788-5329663F9991}"/>
              </a:ext>
            </a:extLst>
          </p:cNvPr>
          <p:cNvSpPr/>
          <p:nvPr/>
        </p:nvSpPr>
        <p:spPr>
          <a:xfrm>
            <a:off x="361615" y="4609657"/>
            <a:ext cx="11468769" cy="2067951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用具の進化が</a:t>
            </a:r>
            <a:r>
              <a:rPr kumimoji="1" lang="en-US" altLang="ja-JP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『</a:t>
            </a:r>
            <a:r>
              <a:rPr kumimoji="1" lang="ja-JP" alt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ルール</a:t>
            </a:r>
            <a:r>
              <a:rPr kumimoji="1" lang="en-US" altLang="ja-JP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』</a:t>
            </a:r>
            <a:r>
              <a:rPr kumimoji="1" lang="ja-JP" alt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に</a:t>
            </a:r>
            <a:endParaRPr kumimoji="1" lang="en-US" altLang="ja-JP" sz="6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影響を与えている</a:t>
            </a:r>
          </a:p>
        </p:txBody>
      </p:sp>
      <p:sp>
        <p:nvSpPr>
          <p:cNvPr id="6" name="四角形: 角を丸くする 5">
            <a:extLst>
              <a:ext uri="{FF2B5EF4-FFF2-40B4-BE49-F238E27FC236}">
                <a16:creationId xmlns:a16="http://schemas.microsoft.com/office/drawing/2014/main" xmlns="" id="{C8D0E1C7-0960-4A28-A473-B4EDA2F572E1}"/>
              </a:ext>
            </a:extLst>
          </p:cNvPr>
          <p:cNvSpPr/>
          <p:nvPr/>
        </p:nvSpPr>
        <p:spPr>
          <a:xfrm>
            <a:off x="361615" y="2351841"/>
            <a:ext cx="11468769" cy="2067951"/>
          </a:xfrm>
          <a:prstGeom prst="roundRect">
            <a:avLst/>
          </a:prstGeom>
          <a:solidFill>
            <a:srgbClr val="0070C0"/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用具の進化が</a:t>
            </a:r>
            <a:r>
              <a:rPr kumimoji="1" lang="en-US" altLang="ja-JP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『</a:t>
            </a:r>
            <a:r>
              <a:rPr kumimoji="1" lang="ja-JP" alt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戦術</a:t>
            </a:r>
            <a:r>
              <a:rPr kumimoji="1" lang="en-US" altLang="ja-JP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』</a:t>
            </a:r>
            <a:r>
              <a:rPr kumimoji="1" lang="ja-JP" alt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に</a:t>
            </a:r>
            <a:endParaRPr kumimoji="1" lang="en-US" altLang="ja-JP" sz="6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影響を与えている</a:t>
            </a:r>
          </a:p>
        </p:txBody>
      </p:sp>
      <p:sp>
        <p:nvSpPr>
          <p:cNvPr id="7" name="四角形: 角を丸くする 6">
            <a:extLst>
              <a:ext uri="{FF2B5EF4-FFF2-40B4-BE49-F238E27FC236}">
                <a16:creationId xmlns:a16="http://schemas.microsoft.com/office/drawing/2014/main" xmlns="" id="{5FD7FCCA-0925-45C0-87CC-57B6AD6D7683}"/>
              </a:ext>
            </a:extLst>
          </p:cNvPr>
          <p:cNvSpPr/>
          <p:nvPr/>
        </p:nvSpPr>
        <p:spPr>
          <a:xfrm>
            <a:off x="361615" y="755616"/>
            <a:ext cx="11652194" cy="5329254"/>
          </a:xfrm>
          <a:prstGeom prst="roundRect">
            <a:avLst/>
          </a:prstGeom>
          <a:solidFill>
            <a:srgbClr val="00206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『</a:t>
            </a:r>
            <a:r>
              <a:rPr kumimoji="1" lang="ja-JP" alt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技術</a:t>
            </a:r>
            <a:r>
              <a:rPr kumimoji="1" lang="en-US" altLang="ja-JP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』『</a:t>
            </a:r>
            <a:r>
              <a:rPr kumimoji="1" lang="ja-JP" alt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戦術</a:t>
            </a:r>
            <a:r>
              <a:rPr kumimoji="1" lang="en-US" altLang="ja-JP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』『</a:t>
            </a:r>
            <a:r>
              <a:rPr kumimoji="1" lang="ja-JP" alt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ルール</a:t>
            </a:r>
            <a:r>
              <a:rPr kumimoji="1" lang="en-US" altLang="ja-JP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』</a:t>
            </a:r>
            <a:r>
              <a:rPr kumimoji="1" lang="ja-JP" alt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は</a:t>
            </a:r>
            <a:r>
              <a:rPr kumimoji="1" lang="ja-JP" altLang="en-US" sz="166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用具</a:t>
            </a:r>
            <a:r>
              <a:rPr kumimoji="1" lang="ja-JP" altLang="en-US" sz="6000" b="0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の影響</a:t>
            </a:r>
            <a:r>
              <a:rPr kumimoji="1" lang="ja-JP" alt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を受け、</a:t>
            </a:r>
            <a:endParaRPr kumimoji="1" lang="en-US" altLang="ja-JP" sz="6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変わり続けている</a:t>
            </a:r>
          </a:p>
        </p:txBody>
      </p:sp>
    </p:spTree>
    <p:extLst>
      <p:ext uri="{BB962C8B-B14F-4D97-AF65-F5344CB8AC3E}">
        <p14:creationId xmlns:p14="http://schemas.microsoft.com/office/powerpoint/2010/main" val="2147468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xmlns="" id="{B5CA0017-EF95-4C79-948B-A741B0632E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410887"/>
            <a:ext cx="10820400" cy="402412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kumimoji="1" lang="ja-JP" altLang="en-US" sz="8800" dirty="0"/>
              <a:t>スポーツとメディアの関係</a:t>
            </a:r>
          </a:p>
        </p:txBody>
      </p:sp>
      <p:sp>
        <p:nvSpPr>
          <p:cNvPr id="4" name="吹き出し: 角を丸めた四角形 3">
            <a:extLst>
              <a:ext uri="{FF2B5EF4-FFF2-40B4-BE49-F238E27FC236}">
                <a16:creationId xmlns:a16="http://schemas.microsoft.com/office/drawing/2014/main" xmlns="" id="{0E8770E0-DA65-417C-8E84-5EC3DAAB709F}"/>
              </a:ext>
            </a:extLst>
          </p:cNvPr>
          <p:cNvSpPr/>
          <p:nvPr/>
        </p:nvSpPr>
        <p:spPr>
          <a:xfrm>
            <a:off x="168295" y="4022238"/>
            <a:ext cx="11920858" cy="2709541"/>
          </a:xfrm>
          <a:prstGeom prst="wedgeRoundRectCallout">
            <a:avLst>
              <a:gd name="adj1" fmla="val 4559"/>
              <a:gd name="adj2" fmla="val -110158"/>
              <a:gd name="adj3" fmla="val 16667"/>
            </a:avLst>
          </a:prstGeom>
          <a:solidFill>
            <a:schemeClr val="accent1">
              <a:alpha val="7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どんなことが考えられますか？</a:t>
            </a:r>
            <a:endParaRPr kumimoji="1" lang="en-US" altLang="ja-JP" sz="6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プリントの空欄埋めてみましょう</a:t>
            </a:r>
          </a:p>
        </p:txBody>
      </p:sp>
    </p:spTree>
    <p:extLst>
      <p:ext uri="{BB962C8B-B14F-4D97-AF65-F5344CB8AC3E}">
        <p14:creationId xmlns:p14="http://schemas.microsoft.com/office/powerpoint/2010/main" val="1447381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xmlns="" id="{510B58EB-321E-469D-BAE4-D639472DFF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5" name="コンテンツ プレースホルダー 4">
            <a:extLst>
              <a:ext uri="{FF2B5EF4-FFF2-40B4-BE49-F238E27FC236}">
                <a16:creationId xmlns:a16="http://schemas.microsoft.com/office/drawing/2014/main" xmlns="" id="{A61CD377-F8FC-4F8A-9E82-91F3133B6D6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3681" y="1799494"/>
            <a:ext cx="4788180" cy="4788180"/>
          </a:xfrm>
        </p:spPr>
      </p:pic>
      <p:sp>
        <p:nvSpPr>
          <p:cNvPr id="6" name="吹き出し: 角を丸めた四角形 5">
            <a:extLst>
              <a:ext uri="{FF2B5EF4-FFF2-40B4-BE49-F238E27FC236}">
                <a16:creationId xmlns:a16="http://schemas.microsoft.com/office/drawing/2014/main" xmlns="" id="{A058CD07-41C6-4A28-9278-8802C4910402}"/>
              </a:ext>
            </a:extLst>
          </p:cNvPr>
          <p:cNvSpPr/>
          <p:nvPr/>
        </p:nvSpPr>
        <p:spPr>
          <a:xfrm>
            <a:off x="140677" y="764373"/>
            <a:ext cx="7769163" cy="3033904"/>
          </a:xfrm>
          <a:prstGeom prst="wedgeRoundRectCallout">
            <a:avLst>
              <a:gd name="adj1" fmla="val 39387"/>
              <a:gd name="adj2" fmla="val 69780"/>
              <a:gd name="adj3" fmla="val 16667"/>
            </a:avLst>
          </a:prstGeom>
          <a:solidFill>
            <a:srgbClr val="002060"/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スポーツ</a:t>
            </a:r>
            <a:r>
              <a:rPr kumimoji="1" lang="ja-JP" altLang="en-US" sz="80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新聞</a:t>
            </a:r>
            <a:endParaRPr kumimoji="1" lang="en-US" altLang="ja-JP" sz="6600" b="1" i="0" u="sng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80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新聞</a:t>
            </a:r>
            <a:r>
              <a:rPr kumimoji="1" lang="ja-JP" alt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のスポーツ欄</a:t>
            </a:r>
            <a:endParaRPr kumimoji="1" lang="ja-JP" altLang="en-US" sz="4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16611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コンテンツ プレースホルダー 4">
            <a:extLst>
              <a:ext uri="{FF2B5EF4-FFF2-40B4-BE49-F238E27FC236}">
                <a16:creationId xmlns:a16="http://schemas.microsoft.com/office/drawing/2014/main" xmlns="" id="{ED1A2FE5-0C35-4408-8FCB-B7834EF65E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3174" y="-477"/>
            <a:ext cx="6901612" cy="6858477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xmlns="" id="{DB733897-278A-43DF-B74C-CFBC7C8BAB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7734" y="467507"/>
            <a:ext cx="2204567" cy="2409363"/>
          </a:xfrm>
          <a:prstGeom prst="rect">
            <a:avLst/>
          </a:prstGeom>
        </p:spPr>
      </p:pic>
      <p:sp>
        <p:nvSpPr>
          <p:cNvPr id="6" name="吹き出し: 角を丸めた四角形 5">
            <a:extLst>
              <a:ext uri="{FF2B5EF4-FFF2-40B4-BE49-F238E27FC236}">
                <a16:creationId xmlns:a16="http://schemas.microsoft.com/office/drawing/2014/main" xmlns="" id="{7327404C-975E-4F5E-881E-5A997D2EA1AF}"/>
              </a:ext>
            </a:extLst>
          </p:cNvPr>
          <p:cNvSpPr/>
          <p:nvPr/>
        </p:nvSpPr>
        <p:spPr>
          <a:xfrm>
            <a:off x="168812" y="467507"/>
            <a:ext cx="7061981" cy="3033904"/>
          </a:xfrm>
          <a:prstGeom prst="wedgeRoundRectCallout">
            <a:avLst>
              <a:gd name="adj1" fmla="val 62323"/>
              <a:gd name="adj2" fmla="val -1909"/>
              <a:gd name="adj3" fmla="val 16667"/>
            </a:avLst>
          </a:prstGeom>
          <a:solidFill>
            <a:srgbClr val="C0000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88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テレビ</a:t>
            </a:r>
            <a:r>
              <a:rPr kumimoji="1" lang="ja-JP" alt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で</a:t>
            </a:r>
            <a:endParaRPr kumimoji="1" lang="en-US" altLang="ja-JP" sz="7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スポーツ観戦</a:t>
            </a:r>
            <a:endParaRPr kumimoji="1" lang="ja-JP" alt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72428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xmlns="" id="{B32B1E08-3E02-4F31-8E2B-F91DFC890D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xmlns="" id="{7D336E81-7B1D-48DE-A8E7-D7A8D3D391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四角形: 角を丸くする 4">
            <a:extLst>
              <a:ext uri="{FF2B5EF4-FFF2-40B4-BE49-F238E27FC236}">
                <a16:creationId xmlns:a16="http://schemas.microsoft.com/office/drawing/2014/main" xmlns="" id="{044B1F98-ACEB-42CF-B73B-68D6EB709B0A}"/>
              </a:ext>
            </a:extLst>
          </p:cNvPr>
          <p:cNvSpPr/>
          <p:nvPr/>
        </p:nvSpPr>
        <p:spPr>
          <a:xfrm>
            <a:off x="1770909" y="358032"/>
            <a:ext cx="8709522" cy="6070903"/>
          </a:xfrm>
          <a:prstGeom prst="roundRect">
            <a:avLst/>
          </a:prstGeom>
          <a:solidFill>
            <a:schemeClr val="tx1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ネットニュースの画像</a:t>
            </a:r>
            <a:endParaRPr kumimoji="1" lang="en-US" altLang="ja-JP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9140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コンテンツ プレースホルダー 4">
            <a:extLst>
              <a:ext uri="{FF2B5EF4-FFF2-40B4-BE49-F238E27FC236}">
                <a16:creationId xmlns:a16="http://schemas.microsoft.com/office/drawing/2014/main" xmlns="" id="{11D8DBFD-4FCA-4B2C-A9CA-8F821B3BA6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9816" y="0"/>
            <a:ext cx="4293316" cy="4660316"/>
          </a:xfrm>
          <a:prstGeom prst="rect">
            <a:avLst/>
          </a:prstGeom>
        </p:spPr>
      </p:pic>
      <p:sp>
        <p:nvSpPr>
          <p:cNvPr id="8" name="吹き出し: 角を丸めた四角形 7">
            <a:extLst>
              <a:ext uri="{FF2B5EF4-FFF2-40B4-BE49-F238E27FC236}">
                <a16:creationId xmlns:a16="http://schemas.microsoft.com/office/drawing/2014/main" xmlns="" id="{FF9D3FF2-D0A1-46E6-A69D-49E6CDC18BA2}"/>
              </a:ext>
            </a:extLst>
          </p:cNvPr>
          <p:cNvSpPr/>
          <p:nvPr/>
        </p:nvSpPr>
        <p:spPr>
          <a:xfrm>
            <a:off x="516400" y="76225"/>
            <a:ext cx="4758397" cy="4584092"/>
          </a:xfrm>
          <a:prstGeom prst="wedgeRoundRectCallout">
            <a:avLst>
              <a:gd name="adj1" fmla="val 103227"/>
              <a:gd name="adj2" fmla="val -15633"/>
              <a:gd name="adj3" fmla="val 16667"/>
            </a:avLst>
          </a:prstGeom>
          <a:solidFill>
            <a:srgbClr val="002060"/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4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xmlns="" id="{5E9328D2-DE33-4F5E-9BCD-EC3FE23084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pic>
        <p:nvPicPr>
          <p:cNvPr id="5" name="Picture 2" descr="クリックすると新しいウィンドウで開きます">
            <a:extLst>
              <a:ext uri="{FF2B5EF4-FFF2-40B4-BE49-F238E27FC236}">
                <a16:creationId xmlns:a16="http://schemas.microsoft.com/office/drawing/2014/main" xmlns="" id="{06ED7611-A540-4E15-8DC7-8A771D33D5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004494" y="2906143"/>
            <a:ext cx="4556387" cy="4453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角丸四角形 4">
            <a:extLst>
              <a:ext uri="{FF2B5EF4-FFF2-40B4-BE49-F238E27FC236}">
                <a16:creationId xmlns:a16="http://schemas.microsoft.com/office/drawing/2014/main" xmlns="" id="{D43160F7-ABA3-43F5-8B9F-2DAD5E92D340}"/>
              </a:ext>
            </a:extLst>
          </p:cNvPr>
          <p:cNvSpPr/>
          <p:nvPr/>
        </p:nvSpPr>
        <p:spPr>
          <a:xfrm>
            <a:off x="1950458" y="4660316"/>
            <a:ext cx="8158716" cy="1911979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96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ネット</a:t>
            </a:r>
            <a:r>
              <a:rPr kumimoji="1" lang="ja-JP" alt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ニュース</a:t>
            </a:r>
          </a:p>
        </p:txBody>
      </p:sp>
      <p:sp>
        <p:nvSpPr>
          <p:cNvPr id="10" name="四角形: 角を丸くする 9">
            <a:extLst>
              <a:ext uri="{FF2B5EF4-FFF2-40B4-BE49-F238E27FC236}">
                <a16:creationId xmlns:a16="http://schemas.microsoft.com/office/drawing/2014/main" xmlns="" id="{FF3E74B9-E114-4A24-B793-7BBD11917811}"/>
              </a:ext>
            </a:extLst>
          </p:cNvPr>
          <p:cNvSpPr/>
          <p:nvPr/>
        </p:nvSpPr>
        <p:spPr>
          <a:xfrm>
            <a:off x="728768" y="487785"/>
            <a:ext cx="4333659" cy="3988885"/>
          </a:xfrm>
          <a:prstGeom prst="roundRect">
            <a:avLst/>
          </a:prstGeom>
          <a:solidFill>
            <a:schemeClr val="tx1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ネットニュースの画像</a:t>
            </a:r>
            <a:endParaRPr kumimoji="1" lang="en-US" altLang="ja-JP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7814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xmlns="" id="{5A7C6E55-2F07-4452-8359-9D865C85EB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xmlns="" id="{2A8E5D81-A418-43BF-8119-B520B1CB63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四角形: 角を丸くする 4">
            <a:extLst>
              <a:ext uri="{FF2B5EF4-FFF2-40B4-BE49-F238E27FC236}">
                <a16:creationId xmlns:a16="http://schemas.microsoft.com/office/drawing/2014/main" xmlns="" id="{35119B7E-6241-4DEE-BCA6-917A99B32DB5}"/>
              </a:ext>
            </a:extLst>
          </p:cNvPr>
          <p:cNvSpPr/>
          <p:nvPr/>
        </p:nvSpPr>
        <p:spPr>
          <a:xfrm>
            <a:off x="313368" y="393548"/>
            <a:ext cx="11565263" cy="6070903"/>
          </a:xfrm>
          <a:prstGeom prst="roundRect">
            <a:avLst/>
          </a:prstGeom>
          <a:solidFill>
            <a:schemeClr val="tx1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ストリーム動画配信サービス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の画像</a:t>
            </a:r>
            <a:endParaRPr kumimoji="1" lang="en-US" altLang="ja-JP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3210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xmlns="" id="{45478928-D67F-4D25-9644-F92236971B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4" name="コンテンツ プレースホルダー 4">
            <a:extLst>
              <a:ext uri="{FF2B5EF4-FFF2-40B4-BE49-F238E27FC236}">
                <a16:creationId xmlns:a16="http://schemas.microsoft.com/office/drawing/2014/main" xmlns="" id="{B131AF8B-D56E-4DD4-AC3A-83C13FDF8E9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5613" y="2467981"/>
            <a:ext cx="3093123" cy="3073791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xmlns="" id="{2C87C63B-45AE-4296-92D4-7874DC8F9ED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8159" y="2708657"/>
            <a:ext cx="988030" cy="1079814"/>
          </a:xfrm>
          <a:prstGeom prst="rect">
            <a:avLst/>
          </a:prstGeom>
        </p:spPr>
      </p:pic>
      <p:pic>
        <p:nvPicPr>
          <p:cNvPr id="6" name="コンテンツ プレースホルダー 4">
            <a:extLst>
              <a:ext uri="{FF2B5EF4-FFF2-40B4-BE49-F238E27FC236}">
                <a16:creationId xmlns:a16="http://schemas.microsoft.com/office/drawing/2014/main" xmlns="" id="{865CE043-9191-4428-9B72-905B70894BD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6189" y="693005"/>
            <a:ext cx="2831730" cy="3073791"/>
          </a:xfrm>
          <a:prstGeom prst="rect">
            <a:avLst/>
          </a:prstGeom>
        </p:spPr>
      </p:pic>
      <p:pic>
        <p:nvPicPr>
          <p:cNvPr id="7" name="Picture 2" descr="クリックすると新しいウィンドウで開きます">
            <a:extLst>
              <a:ext uri="{FF2B5EF4-FFF2-40B4-BE49-F238E27FC236}">
                <a16:creationId xmlns:a16="http://schemas.microsoft.com/office/drawing/2014/main" xmlns="" id="{70468960-10E9-446E-9B1E-9BBAAD2A0C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188584" y="3331750"/>
            <a:ext cx="3005243" cy="293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吹き出し: 角を丸めた四角形 7">
            <a:extLst>
              <a:ext uri="{FF2B5EF4-FFF2-40B4-BE49-F238E27FC236}">
                <a16:creationId xmlns:a16="http://schemas.microsoft.com/office/drawing/2014/main" xmlns="" id="{DB57C6CC-2329-4343-862F-08AC36F8E601}"/>
              </a:ext>
            </a:extLst>
          </p:cNvPr>
          <p:cNvSpPr/>
          <p:nvPr/>
        </p:nvSpPr>
        <p:spPr>
          <a:xfrm>
            <a:off x="824081" y="76225"/>
            <a:ext cx="6479212" cy="3690571"/>
          </a:xfrm>
          <a:prstGeom prst="wedgeRoundRectCallout">
            <a:avLst>
              <a:gd name="adj1" fmla="val 70442"/>
              <a:gd name="adj2" fmla="val -1367"/>
              <a:gd name="adj3" fmla="val 16667"/>
            </a:avLst>
          </a:prstGeom>
          <a:solidFill>
            <a:schemeClr val="accent6">
              <a:alpha val="7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4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9" name="角丸四角形 4">
            <a:extLst>
              <a:ext uri="{FF2B5EF4-FFF2-40B4-BE49-F238E27FC236}">
                <a16:creationId xmlns:a16="http://schemas.microsoft.com/office/drawing/2014/main" xmlns="" id="{0EDCB71F-59EA-4FBD-BBC3-FFC97E2B13F9}"/>
              </a:ext>
            </a:extLst>
          </p:cNvPr>
          <p:cNvSpPr/>
          <p:nvPr/>
        </p:nvSpPr>
        <p:spPr>
          <a:xfrm>
            <a:off x="356816" y="5041145"/>
            <a:ext cx="11665019" cy="1643308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72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ストリーム動画配信</a:t>
            </a:r>
            <a:r>
              <a:rPr kumimoji="1" lang="ja-JP" alt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サービス</a:t>
            </a:r>
          </a:p>
        </p:txBody>
      </p:sp>
      <p:sp>
        <p:nvSpPr>
          <p:cNvPr id="10" name="四角形: 角を丸くする 9">
            <a:extLst>
              <a:ext uri="{FF2B5EF4-FFF2-40B4-BE49-F238E27FC236}">
                <a16:creationId xmlns:a16="http://schemas.microsoft.com/office/drawing/2014/main" xmlns="" id="{A8200B78-C342-4562-88EF-271516476DA4}"/>
              </a:ext>
            </a:extLst>
          </p:cNvPr>
          <p:cNvSpPr/>
          <p:nvPr/>
        </p:nvSpPr>
        <p:spPr>
          <a:xfrm>
            <a:off x="1030926" y="173547"/>
            <a:ext cx="6063175" cy="3474726"/>
          </a:xfrm>
          <a:prstGeom prst="roundRect">
            <a:avLst/>
          </a:prstGeom>
          <a:solidFill>
            <a:schemeClr val="tx1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ストリーム動画配信サービスの画像</a:t>
            </a:r>
            <a:endParaRPr kumimoji="1" lang="en-US" altLang="ja-JP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7002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xmlns="" id="{A9BDE0B2-859F-46DA-B34D-34A265A53F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99375" y="3097363"/>
            <a:ext cx="9551961" cy="1825096"/>
          </a:xfrm>
        </p:spPr>
        <p:txBody>
          <a:bodyPr>
            <a:noAutofit/>
          </a:bodyPr>
          <a:lstStyle/>
          <a:p>
            <a:r>
              <a:rPr lang="en-US" altLang="ja-JP" sz="8800" dirty="0"/>
              <a:t>2.</a:t>
            </a:r>
            <a:r>
              <a:rPr kumimoji="1" lang="ja-JP" altLang="en-US" sz="8800" dirty="0"/>
              <a:t>スポーツの</a:t>
            </a:r>
            <a:r>
              <a:rPr kumimoji="1" lang="en-US" altLang="ja-JP" sz="8800" dirty="0"/>
              <a:t/>
            </a:r>
            <a:br>
              <a:rPr kumimoji="1" lang="en-US" altLang="ja-JP" sz="8800" dirty="0"/>
            </a:br>
            <a:r>
              <a:rPr kumimoji="1" lang="ja-JP" altLang="en-US" sz="8800" dirty="0"/>
              <a:t>技術、戦術、ルール </a:t>
            </a:r>
            <a:r>
              <a:rPr kumimoji="1" lang="en-US" altLang="ja-JP" sz="8800" dirty="0"/>
              <a:t/>
            </a:r>
            <a:br>
              <a:rPr kumimoji="1" lang="en-US" altLang="ja-JP" sz="8800" dirty="0"/>
            </a:br>
            <a:r>
              <a:rPr kumimoji="1" lang="ja-JP" altLang="en-US" sz="8800" dirty="0"/>
              <a:t>の変化</a:t>
            </a:r>
          </a:p>
        </p:txBody>
      </p:sp>
    </p:spTree>
    <p:extLst>
      <p:ext uri="{BB962C8B-B14F-4D97-AF65-F5344CB8AC3E}">
        <p14:creationId xmlns:p14="http://schemas.microsoft.com/office/powerpoint/2010/main" val="811777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コンテンツ プレースホルダー 4">
            <a:extLst>
              <a:ext uri="{FF2B5EF4-FFF2-40B4-BE49-F238E27FC236}">
                <a16:creationId xmlns:a16="http://schemas.microsoft.com/office/drawing/2014/main" xmlns="" id="{F0980FBF-B45E-4433-A5FC-7C2ABA7ACCE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5966" y="321275"/>
            <a:ext cx="2436301" cy="2644560"/>
          </a:xfrm>
          <a:prstGeom prst="rect">
            <a:avLst/>
          </a:prstGeom>
        </p:spPr>
      </p:pic>
      <p:pic>
        <p:nvPicPr>
          <p:cNvPr id="5" name="コンテンツ プレースホルダー 4">
            <a:extLst>
              <a:ext uri="{FF2B5EF4-FFF2-40B4-BE49-F238E27FC236}">
                <a16:creationId xmlns:a16="http://schemas.microsoft.com/office/drawing/2014/main" xmlns="" id="{40EE952E-0DFB-47BF-A90C-C4C9FBAD3DD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4460" y="103078"/>
            <a:ext cx="4869547" cy="4839112"/>
          </a:xfr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xmlns="" id="{ADA5BD40-EEB6-48A6-8905-C38DC13F37C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0572" y="533933"/>
            <a:ext cx="1555469" cy="1699966"/>
          </a:xfrm>
          <a:prstGeom prst="rect">
            <a:avLst/>
          </a:prstGeom>
        </p:spPr>
      </p:pic>
      <p:sp>
        <p:nvSpPr>
          <p:cNvPr id="8" name="角丸四角形 4">
            <a:extLst>
              <a:ext uri="{FF2B5EF4-FFF2-40B4-BE49-F238E27FC236}">
                <a16:creationId xmlns:a16="http://schemas.microsoft.com/office/drawing/2014/main" xmlns="" id="{18876F27-D20F-401D-9DD0-1FB0B4C41058}"/>
              </a:ext>
            </a:extLst>
          </p:cNvPr>
          <p:cNvSpPr/>
          <p:nvPr/>
        </p:nvSpPr>
        <p:spPr>
          <a:xfrm>
            <a:off x="361615" y="2965836"/>
            <a:ext cx="11468769" cy="361109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6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メディアの発達によって</a:t>
            </a:r>
            <a:endParaRPr kumimoji="1" lang="en-US" altLang="ja-JP" sz="6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6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スポーツを身近に感じられる</a:t>
            </a:r>
            <a:endParaRPr kumimoji="1" lang="en-US" altLang="ja-JP" sz="6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6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ようになってきた</a:t>
            </a:r>
          </a:p>
        </p:txBody>
      </p:sp>
      <p:pic>
        <p:nvPicPr>
          <p:cNvPr id="10" name="Picture 2" descr="クリックすると新しいウィンドウで開きます">
            <a:extLst>
              <a:ext uri="{FF2B5EF4-FFF2-40B4-BE49-F238E27FC236}">
                <a16:creationId xmlns:a16="http://schemas.microsoft.com/office/drawing/2014/main" xmlns="" id="{32728731-261E-47F7-A5AF-5EA4C24E26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98844" y="-48506"/>
            <a:ext cx="3688860" cy="3605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8585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xmlns="" id="{E293B744-1B05-4407-A1EB-42F9EB6FC5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22890" y="1224061"/>
            <a:ext cx="8806008" cy="485136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ja-JP" altLang="en-US" sz="9600" b="1" dirty="0"/>
              <a:t>ちょっと、</a:t>
            </a:r>
            <a:endParaRPr kumimoji="1" lang="en-US" altLang="ja-JP" sz="9600" b="1" dirty="0"/>
          </a:p>
          <a:p>
            <a:pPr marL="0" indent="0">
              <a:buNone/>
            </a:pPr>
            <a:r>
              <a:rPr kumimoji="1" lang="ja-JP" altLang="en-US" sz="9600" b="1" dirty="0"/>
              <a:t>ここで考えて</a:t>
            </a:r>
            <a:endParaRPr kumimoji="1" lang="en-US" altLang="ja-JP" sz="9600" b="1" dirty="0"/>
          </a:p>
          <a:p>
            <a:pPr marL="0" indent="0">
              <a:buNone/>
            </a:pPr>
            <a:r>
              <a:rPr kumimoji="1" lang="ja-JP" altLang="en-US" sz="9600" b="1" dirty="0"/>
              <a:t>もらいます</a:t>
            </a:r>
          </a:p>
        </p:txBody>
      </p:sp>
    </p:spTree>
    <p:extLst>
      <p:ext uri="{BB962C8B-B14F-4D97-AF65-F5344CB8AC3E}">
        <p14:creationId xmlns:p14="http://schemas.microsoft.com/office/powerpoint/2010/main" val="2614544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9" name="四角形: 角を丸くする 8">
            <a:extLst>
              <a:ext uri="{FF2B5EF4-FFF2-40B4-BE49-F238E27FC236}">
                <a16:creationId xmlns:a16="http://schemas.microsoft.com/office/drawing/2014/main" xmlns="" id="{9E586A5C-09EF-4BF0-BD9D-D87FC528DDF6}"/>
              </a:ext>
            </a:extLst>
          </p:cNvPr>
          <p:cNvSpPr/>
          <p:nvPr/>
        </p:nvSpPr>
        <p:spPr>
          <a:xfrm>
            <a:off x="4853731" y="211016"/>
            <a:ext cx="7185283" cy="1378634"/>
          </a:xfrm>
          <a:prstGeom prst="roundRect">
            <a:avLst/>
          </a:prstGeom>
          <a:solidFill>
            <a:srgbClr val="FC2AC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バレーボール</a:t>
            </a:r>
          </a:p>
        </p:txBody>
      </p:sp>
      <p:sp>
        <p:nvSpPr>
          <p:cNvPr id="10" name="四角形: 角を丸くする 9">
            <a:extLst>
              <a:ext uri="{FF2B5EF4-FFF2-40B4-BE49-F238E27FC236}">
                <a16:creationId xmlns:a16="http://schemas.microsoft.com/office/drawing/2014/main" xmlns="" id="{17907CA7-20B9-4D9A-AA3A-B847D8FAEE08}"/>
              </a:ext>
            </a:extLst>
          </p:cNvPr>
          <p:cNvSpPr/>
          <p:nvPr/>
        </p:nvSpPr>
        <p:spPr>
          <a:xfrm>
            <a:off x="473751" y="1678942"/>
            <a:ext cx="11565263" cy="4968042"/>
          </a:xfrm>
          <a:prstGeom prst="roundRect">
            <a:avLst/>
          </a:prstGeom>
          <a:solidFill>
            <a:schemeClr val="tx1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世界バレーの</a:t>
            </a:r>
            <a:endParaRPr kumimoji="1" lang="en-US" altLang="ja-JP" sz="6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女子日本代表の画像</a:t>
            </a:r>
            <a:endParaRPr kumimoji="1" lang="en-US" altLang="ja-JP" sz="6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" name="四角形: 角を丸くする 5">
            <a:extLst>
              <a:ext uri="{FF2B5EF4-FFF2-40B4-BE49-F238E27FC236}">
                <a16:creationId xmlns:a16="http://schemas.microsoft.com/office/drawing/2014/main" xmlns="" id="{545EBCC3-7198-4FA1-B554-B8473745A045}"/>
              </a:ext>
            </a:extLst>
          </p:cNvPr>
          <p:cNvSpPr/>
          <p:nvPr/>
        </p:nvSpPr>
        <p:spPr>
          <a:xfrm>
            <a:off x="699867" y="1842867"/>
            <a:ext cx="10792266" cy="1378634"/>
          </a:xfrm>
          <a:prstGeom prst="roundRect">
            <a:avLst/>
          </a:prstGeom>
          <a:solidFill>
            <a:srgbClr val="002060"/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昔、サイドアウト制だった</a:t>
            </a:r>
          </a:p>
        </p:txBody>
      </p:sp>
      <p:sp>
        <p:nvSpPr>
          <p:cNvPr id="7" name="矢印: 下 6">
            <a:extLst>
              <a:ext uri="{FF2B5EF4-FFF2-40B4-BE49-F238E27FC236}">
                <a16:creationId xmlns:a16="http://schemas.microsoft.com/office/drawing/2014/main" xmlns="" id="{F3E19CAC-E44C-4AD4-864F-07B1E163C6B7}"/>
              </a:ext>
            </a:extLst>
          </p:cNvPr>
          <p:cNvSpPr/>
          <p:nvPr/>
        </p:nvSpPr>
        <p:spPr>
          <a:xfrm>
            <a:off x="5012787" y="3052690"/>
            <a:ext cx="2166425" cy="1730327"/>
          </a:xfrm>
          <a:prstGeom prst="downArrow">
            <a:avLst/>
          </a:prstGeom>
          <a:solidFill>
            <a:srgbClr val="C0000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8" name="四角形: 角を丸くする 7">
            <a:extLst>
              <a:ext uri="{FF2B5EF4-FFF2-40B4-BE49-F238E27FC236}">
                <a16:creationId xmlns:a16="http://schemas.microsoft.com/office/drawing/2014/main" xmlns="" id="{BF36C82C-8BD4-4F4A-98B6-B022028C8876}"/>
              </a:ext>
            </a:extLst>
          </p:cNvPr>
          <p:cNvSpPr/>
          <p:nvPr/>
        </p:nvSpPr>
        <p:spPr>
          <a:xfrm>
            <a:off x="731681" y="4836323"/>
            <a:ext cx="10792266" cy="1378634"/>
          </a:xfrm>
          <a:prstGeom prst="roundRect">
            <a:avLst/>
          </a:prstGeom>
          <a:solidFill>
            <a:srgbClr val="C0000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ラリーポイント制になった</a:t>
            </a:r>
          </a:p>
        </p:txBody>
      </p:sp>
      <p:sp>
        <p:nvSpPr>
          <p:cNvPr id="11" name="思考の吹き出し: 雲形 10">
            <a:extLst>
              <a:ext uri="{FF2B5EF4-FFF2-40B4-BE49-F238E27FC236}">
                <a16:creationId xmlns:a16="http://schemas.microsoft.com/office/drawing/2014/main" xmlns="" id="{393C1EC2-27C0-4D94-977F-73DA70CD85BD}"/>
              </a:ext>
            </a:extLst>
          </p:cNvPr>
          <p:cNvSpPr/>
          <p:nvPr/>
        </p:nvSpPr>
        <p:spPr>
          <a:xfrm>
            <a:off x="328670" y="2791864"/>
            <a:ext cx="4218925" cy="2087281"/>
          </a:xfrm>
          <a:prstGeom prst="cloudCallout">
            <a:avLst>
              <a:gd name="adj1" fmla="val 56544"/>
              <a:gd name="adj2" fmla="val 46155"/>
            </a:avLst>
          </a:prstGeom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なぜ？</a:t>
            </a:r>
          </a:p>
        </p:txBody>
      </p:sp>
      <p:sp>
        <p:nvSpPr>
          <p:cNvPr id="5" name="コンテンツ プレースホルダー 4">
            <a:extLst>
              <a:ext uri="{FF2B5EF4-FFF2-40B4-BE49-F238E27FC236}">
                <a16:creationId xmlns:a16="http://schemas.microsoft.com/office/drawing/2014/main" xmlns="" id="{4ABB8B31-F4FB-4041-8D44-432032FEB5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946751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1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xmlns="" id="{9D606C78-091C-4498-B909-8B89CE1062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四角形: 角を丸くする 6">
            <a:extLst>
              <a:ext uri="{FF2B5EF4-FFF2-40B4-BE49-F238E27FC236}">
                <a16:creationId xmlns:a16="http://schemas.microsoft.com/office/drawing/2014/main" xmlns="" id="{DBF077DE-68DF-430C-BE38-C2E5EF9F71EB}"/>
              </a:ext>
            </a:extLst>
          </p:cNvPr>
          <p:cNvSpPr/>
          <p:nvPr/>
        </p:nvSpPr>
        <p:spPr>
          <a:xfrm>
            <a:off x="665056" y="239151"/>
            <a:ext cx="10527185" cy="6379698"/>
          </a:xfrm>
          <a:prstGeom prst="roundRect">
            <a:avLst/>
          </a:prstGeom>
          <a:solidFill>
            <a:schemeClr val="tx1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世界バレーの</a:t>
            </a:r>
            <a:endParaRPr kumimoji="1" lang="en-US" altLang="ja-JP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女子日本代表の画像</a:t>
            </a:r>
            <a:endParaRPr kumimoji="1" lang="en-US" altLang="ja-JP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" name="角丸四角形 4">
            <a:extLst>
              <a:ext uri="{FF2B5EF4-FFF2-40B4-BE49-F238E27FC236}">
                <a16:creationId xmlns:a16="http://schemas.microsoft.com/office/drawing/2014/main" xmlns="" id="{B4DE3181-04AE-4AA7-90AA-0B35627455D5}"/>
              </a:ext>
            </a:extLst>
          </p:cNvPr>
          <p:cNvSpPr/>
          <p:nvPr/>
        </p:nvSpPr>
        <p:spPr>
          <a:xfrm>
            <a:off x="177711" y="2057401"/>
            <a:ext cx="11836578" cy="4250758"/>
          </a:xfrm>
          <a:prstGeom prst="roundRect">
            <a:avLst/>
          </a:prstGeom>
          <a:solidFill>
            <a:srgbClr val="0070C0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9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スピーディな展開で試合を面白くした</a:t>
            </a:r>
          </a:p>
        </p:txBody>
      </p:sp>
    </p:spTree>
    <p:extLst>
      <p:ext uri="{BB962C8B-B14F-4D97-AF65-F5344CB8AC3E}">
        <p14:creationId xmlns:p14="http://schemas.microsoft.com/office/powerpoint/2010/main" val="1190347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四角形: 角を丸くする 7">
            <a:extLst>
              <a:ext uri="{FF2B5EF4-FFF2-40B4-BE49-F238E27FC236}">
                <a16:creationId xmlns:a16="http://schemas.microsoft.com/office/drawing/2014/main" xmlns="" id="{43477C14-535B-446A-B39F-EA72E0F3E0A6}"/>
              </a:ext>
            </a:extLst>
          </p:cNvPr>
          <p:cNvSpPr/>
          <p:nvPr/>
        </p:nvSpPr>
        <p:spPr>
          <a:xfrm>
            <a:off x="395203" y="149902"/>
            <a:ext cx="11565263" cy="6390807"/>
          </a:xfrm>
          <a:prstGeom prst="roundRect">
            <a:avLst/>
          </a:prstGeom>
          <a:solidFill>
            <a:schemeClr val="tx1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世界バレーの</a:t>
            </a:r>
            <a:endParaRPr kumimoji="1" lang="en-US" altLang="ja-JP" sz="6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女子日本代表画像</a:t>
            </a:r>
            <a:endParaRPr kumimoji="1" lang="en-US" altLang="ja-JP" sz="6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xmlns="" id="{F3A4D28E-4984-4AD0-8A19-49E377F854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CD4976-9D32-4F0F-8ACC-531E385B32F9}" type="slidenum">
              <a:rPr kumimoji="1" lang="ja-JP" alt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1" lang="ja-JP" altLang="en-US" sz="105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0" name="角丸四角形 4">
            <a:extLst>
              <a:ext uri="{FF2B5EF4-FFF2-40B4-BE49-F238E27FC236}">
                <a16:creationId xmlns:a16="http://schemas.microsoft.com/office/drawing/2014/main" xmlns="" id="{EF531FC0-DE5B-481E-B239-5CC2444CCA46}"/>
              </a:ext>
            </a:extLst>
          </p:cNvPr>
          <p:cNvSpPr/>
          <p:nvPr/>
        </p:nvSpPr>
        <p:spPr>
          <a:xfrm>
            <a:off x="259545" y="2861931"/>
            <a:ext cx="11836578" cy="3877338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試合時間を読めるようにして、</a:t>
            </a:r>
            <a:endParaRPr kumimoji="1" lang="en-US" altLang="ja-JP" sz="6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38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放映権</a:t>
            </a:r>
            <a:r>
              <a:rPr kumimoji="1" lang="ja-JP" alt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を売るため</a:t>
            </a:r>
          </a:p>
        </p:txBody>
      </p:sp>
    </p:spTree>
    <p:extLst>
      <p:ext uri="{BB962C8B-B14F-4D97-AF65-F5344CB8AC3E}">
        <p14:creationId xmlns:p14="http://schemas.microsoft.com/office/powerpoint/2010/main" val="606153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xmlns="" id="{F3A4D28E-4984-4AD0-8A19-49E377F854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CD4976-9D32-4F0F-8ACC-531E385B32F9}" type="slidenum">
              <a:rPr kumimoji="1" lang="ja-JP" alt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1" lang="ja-JP" altLang="en-US" sz="105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0" name="四角形: 角を丸くする 9">
            <a:extLst>
              <a:ext uri="{FF2B5EF4-FFF2-40B4-BE49-F238E27FC236}">
                <a16:creationId xmlns:a16="http://schemas.microsoft.com/office/drawing/2014/main" xmlns="" id="{3A2AC11B-D1C7-4EB7-89CD-4918BC0CBC62}"/>
              </a:ext>
            </a:extLst>
          </p:cNvPr>
          <p:cNvSpPr/>
          <p:nvPr/>
        </p:nvSpPr>
        <p:spPr>
          <a:xfrm>
            <a:off x="313368" y="261071"/>
            <a:ext cx="11565263" cy="6305673"/>
          </a:xfrm>
          <a:prstGeom prst="roundRect">
            <a:avLst/>
          </a:prstGeom>
          <a:solidFill>
            <a:schemeClr val="tx1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世界バレーの</a:t>
            </a:r>
            <a:endParaRPr kumimoji="1" lang="en-US" altLang="ja-JP" sz="6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女子日本代表のポスター</a:t>
            </a:r>
            <a:endParaRPr kumimoji="1" lang="en-US" altLang="ja-JP" sz="6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画像</a:t>
            </a:r>
            <a:endParaRPr kumimoji="1" lang="en-US" altLang="ja-JP" sz="6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5" name="角丸四角形 4"/>
          <p:cNvSpPr/>
          <p:nvPr/>
        </p:nvSpPr>
        <p:spPr>
          <a:xfrm>
            <a:off x="117806" y="2484699"/>
            <a:ext cx="11937689" cy="1634122"/>
          </a:xfrm>
          <a:prstGeom prst="roundRect">
            <a:avLst/>
          </a:prstGeom>
          <a:solidFill>
            <a:schemeClr val="accent2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6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バレー人気が出る</a:t>
            </a:r>
            <a:r>
              <a:rPr kumimoji="1" lang="ja-JP" alt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キッカケになる</a:t>
            </a:r>
          </a:p>
        </p:txBody>
      </p:sp>
      <p:sp>
        <p:nvSpPr>
          <p:cNvPr id="12" name="四角形: 角を丸くする 11">
            <a:extLst>
              <a:ext uri="{FF2B5EF4-FFF2-40B4-BE49-F238E27FC236}">
                <a16:creationId xmlns:a16="http://schemas.microsoft.com/office/drawing/2014/main" xmlns="" id="{FB22A304-F407-4F0C-8968-E1363015354B}"/>
              </a:ext>
            </a:extLst>
          </p:cNvPr>
          <p:cNvSpPr/>
          <p:nvPr/>
        </p:nvSpPr>
        <p:spPr>
          <a:xfrm>
            <a:off x="1745940" y="261071"/>
            <a:ext cx="8863790" cy="1796330"/>
          </a:xfrm>
          <a:prstGeom prst="roundRect">
            <a:avLst/>
          </a:prstGeom>
          <a:solidFill>
            <a:srgbClr val="00206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8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放送される</a:t>
            </a:r>
          </a:p>
        </p:txBody>
      </p:sp>
      <p:sp>
        <p:nvSpPr>
          <p:cNvPr id="11" name="矢印: 下 10">
            <a:extLst>
              <a:ext uri="{FF2B5EF4-FFF2-40B4-BE49-F238E27FC236}">
                <a16:creationId xmlns:a16="http://schemas.microsoft.com/office/drawing/2014/main" xmlns="" id="{BEC45AA0-B8CE-4B3B-A76F-12C97F73DC89}"/>
              </a:ext>
            </a:extLst>
          </p:cNvPr>
          <p:cNvSpPr/>
          <p:nvPr/>
        </p:nvSpPr>
        <p:spPr>
          <a:xfrm>
            <a:off x="5034475" y="1598702"/>
            <a:ext cx="2166425" cy="1065962"/>
          </a:xfrm>
          <a:prstGeom prst="downArrow">
            <a:avLst/>
          </a:prstGeom>
          <a:solidFill>
            <a:srgbClr val="C0000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5" name="角丸四角形 4">
            <a:extLst>
              <a:ext uri="{FF2B5EF4-FFF2-40B4-BE49-F238E27FC236}">
                <a16:creationId xmlns:a16="http://schemas.microsoft.com/office/drawing/2014/main" xmlns="" id="{4989A4E5-27D7-4899-842D-401C0458BE59}"/>
              </a:ext>
            </a:extLst>
          </p:cNvPr>
          <p:cNvSpPr/>
          <p:nvPr/>
        </p:nvSpPr>
        <p:spPr>
          <a:xfrm>
            <a:off x="366065" y="4246061"/>
            <a:ext cx="11623539" cy="2496356"/>
          </a:xfrm>
          <a:prstGeom prst="roundRect">
            <a:avLst/>
          </a:prstGeom>
          <a:solidFill>
            <a:srgbClr val="C0000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だからルールを変える</a:t>
            </a:r>
            <a:endParaRPr kumimoji="1" lang="en-US" altLang="ja-JP" sz="7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メリットがある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xmlns="" id="{F71D535D-7624-4A38-A858-92EBEE11CE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917975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2" grpId="0" animBg="1"/>
      <p:bldP spid="11" grpId="0" animBg="1"/>
      <p:bldP spid="15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四角形: 角を丸くする 10">
            <a:extLst>
              <a:ext uri="{FF2B5EF4-FFF2-40B4-BE49-F238E27FC236}">
                <a16:creationId xmlns:a16="http://schemas.microsoft.com/office/drawing/2014/main" xmlns="" id="{FA23C8B4-D1E8-4DFA-8C57-2A96544CB311}"/>
              </a:ext>
            </a:extLst>
          </p:cNvPr>
          <p:cNvSpPr/>
          <p:nvPr/>
        </p:nvSpPr>
        <p:spPr>
          <a:xfrm>
            <a:off x="337077" y="576775"/>
            <a:ext cx="11565263" cy="6034578"/>
          </a:xfrm>
          <a:prstGeom prst="roundRect">
            <a:avLst/>
          </a:prstGeom>
          <a:solidFill>
            <a:schemeClr val="tx1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八村塁選手の画像</a:t>
            </a:r>
            <a:endParaRPr kumimoji="1" lang="en-US" altLang="ja-JP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8" name="四角形: 角を丸くする 7">
            <a:extLst>
              <a:ext uri="{FF2B5EF4-FFF2-40B4-BE49-F238E27FC236}">
                <a16:creationId xmlns:a16="http://schemas.microsoft.com/office/drawing/2014/main" xmlns="" id="{6088D4AE-E190-4C66-A406-E764A5B92668}"/>
              </a:ext>
            </a:extLst>
          </p:cNvPr>
          <p:cNvSpPr/>
          <p:nvPr/>
        </p:nvSpPr>
        <p:spPr>
          <a:xfrm>
            <a:off x="4234375" y="171748"/>
            <a:ext cx="7804639" cy="1378634"/>
          </a:xfrm>
          <a:prstGeom prst="roundRect">
            <a:avLst/>
          </a:prstGeom>
          <a:solidFill>
            <a:srgbClr val="0070C0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6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バスケットボール</a:t>
            </a:r>
          </a:p>
        </p:txBody>
      </p:sp>
      <p:sp>
        <p:nvSpPr>
          <p:cNvPr id="9" name="四角形: 角を丸くする 8">
            <a:extLst>
              <a:ext uri="{FF2B5EF4-FFF2-40B4-BE49-F238E27FC236}">
                <a16:creationId xmlns:a16="http://schemas.microsoft.com/office/drawing/2014/main" xmlns="" id="{50FC5566-2D39-44B0-994A-EAB5CB9385F5}"/>
              </a:ext>
            </a:extLst>
          </p:cNvPr>
          <p:cNvSpPr/>
          <p:nvPr/>
        </p:nvSpPr>
        <p:spPr>
          <a:xfrm>
            <a:off x="701107" y="1842867"/>
            <a:ext cx="10792266" cy="1378634"/>
          </a:xfrm>
          <a:prstGeom prst="roundRect">
            <a:avLst/>
          </a:prstGeom>
          <a:solidFill>
            <a:schemeClr val="accent2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7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20</a:t>
            </a:r>
            <a:r>
              <a:rPr kumimoji="1" lang="ja-JP" alt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分</a:t>
            </a:r>
            <a:r>
              <a:rPr kumimoji="1" lang="en-US" altLang="ja-JP" sz="7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×2</a:t>
            </a:r>
            <a:r>
              <a:rPr kumimoji="1" lang="ja-JP" alt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の前・後半制</a:t>
            </a:r>
          </a:p>
        </p:txBody>
      </p:sp>
      <p:sp>
        <p:nvSpPr>
          <p:cNvPr id="12" name="四角形: 角を丸くする 11">
            <a:extLst>
              <a:ext uri="{FF2B5EF4-FFF2-40B4-BE49-F238E27FC236}">
                <a16:creationId xmlns:a16="http://schemas.microsoft.com/office/drawing/2014/main" xmlns="" id="{D1CBB632-F634-4D0F-A329-6EBBC51A7A0B}"/>
              </a:ext>
            </a:extLst>
          </p:cNvPr>
          <p:cNvSpPr/>
          <p:nvPr/>
        </p:nvSpPr>
        <p:spPr>
          <a:xfrm>
            <a:off x="294211" y="4405991"/>
            <a:ext cx="11560712" cy="2087281"/>
          </a:xfrm>
          <a:prstGeom prst="roundRect">
            <a:avLst/>
          </a:prstGeom>
          <a:solidFill>
            <a:srgbClr val="C0000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8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10</a:t>
            </a:r>
            <a:r>
              <a:rPr kumimoji="1" lang="ja-JP" altLang="en-US" sz="8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分</a:t>
            </a:r>
            <a:r>
              <a:rPr kumimoji="1" lang="en-US" altLang="ja-JP" sz="8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×4</a:t>
            </a:r>
            <a:r>
              <a:rPr kumimoji="1" lang="ja-JP" altLang="en-US" sz="8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のクォーター制</a:t>
            </a:r>
          </a:p>
        </p:txBody>
      </p:sp>
      <p:sp>
        <p:nvSpPr>
          <p:cNvPr id="13" name="思考の吹き出し: 雲形 12">
            <a:extLst>
              <a:ext uri="{FF2B5EF4-FFF2-40B4-BE49-F238E27FC236}">
                <a16:creationId xmlns:a16="http://schemas.microsoft.com/office/drawing/2014/main" xmlns="" id="{C219EB2F-3303-40B0-B4FE-346DC12A623C}"/>
              </a:ext>
            </a:extLst>
          </p:cNvPr>
          <p:cNvSpPr/>
          <p:nvPr/>
        </p:nvSpPr>
        <p:spPr>
          <a:xfrm>
            <a:off x="337077" y="2770106"/>
            <a:ext cx="4218925" cy="2087281"/>
          </a:xfrm>
          <a:prstGeom prst="cloudCallout">
            <a:avLst>
              <a:gd name="adj1" fmla="val 30594"/>
              <a:gd name="adj2" fmla="val 37625"/>
            </a:avLst>
          </a:prstGeom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なぜ？</a:t>
            </a:r>
          </a:p>
        </p:txBody>
      </p:sp>
      <p:sp>
        <p:nvSpPr>
          <p:cNvPr id="10" name="矢印: 下 9">
            <a:extLst>
              <a:ext uri="{FF2B5EF4-FFF2-40B4-BE49-F238E27FC236}">
                <a16:creationId xmlns:a16="http://schemas.microsoft.com/office/drawing/2014/main" xmlns="" id="{0E68E7AE-ACCA-46E2-85EB-1D9ED72FB41D}"/>
              </a:ext>
            </a:extLst>
          </p:cNvPr>
          <p:cNvSpPr/>
          <p:nvPr/>
        </p:nvSpPr>
        <p:spPr>
          <a:xfrm>
            <a:off x="4982896" y="3070702"/>
            <a:ext cx="2521191" cy="1544472"/>
          </a:xfrm>
          <a:prstGeom prst="downArrow">
            <a:avLst/>
          </a:prstGeom>
          <a:solidFill>
            <a:srgbClr val="C0000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3513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13" grpId="0" animBg="1"/>
      <p:bldP spid="10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xmlns="" id="{10FE3D27-4DB3-4BF2-94F2-417400C313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13" name="四角形: 角を丸くする 12">
            <a:extLst>
              <a:ext uri="{FF2B5EF4-FFF2-40B4-BE49-F238E27FC236}">
                <a16:creationId xmlns:a16="http://schemas.microsoft.com/office/drawing/2014/main" xmlns="" id="{E9F66DFC-B872-4AA7-AB01-B9B6B14A51D6}"/>
              </a:ext>
            </a:extLst>
          </p:cNvPr>
          <p:cNvSpPr/>
          <p:nvPr/>
        </p:nvSpPr>
        <p:spPr>
          <a:xfrm>
            <a:off x="253171" y="303571"/>
            <a:ext cx="11565263" cy="6034578"/>
          </a:xfrm>
          <a:prstGeom prst="roundRect">
            <a:avLst/>
          </a:prstGeom>
          <a:solidFill>
            <a:schemeClr val="tx1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張本智和選手の画像</a:t>
            </a:r>
            <a:endParaRPr kumimoji="1" lang="en-US" altLang="ja-JP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8" name="四角形: 角を丸くする 7">
            <a:extLst>
              <a:ext uri="{FF2B5EF4-FFF2-40B4-BE49-F238E27FC236}">
                <a16:creationId xmlns:a16="http://schemas.microsoft.com/office/drawing/2014/main" xmlns="" id="{F4A24DA6-05B0-462F-9CAB-3ED556A2B88F}"/>
              </a:ext>
            </a:extLst>
          </p:cNvPr>
          <p:cNvSpPr/>
          <p:nvPr/>
        </p:nvSpPr>
        <p:spPr>
          <a:xfrm>
            <a:off x="6499274" y="189596"/>
            <a:ext cx="5502811" cy="1625136"/>
          </a:xfrm>
          <a:prstGeom prst="roundRect">
            <a:avLst/>
          </a:prstGeom>
          <a:solidFill>
            <a:srgbClr val="002060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9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卓球</a:t>
            </a:r>
          </a:p>
        </p:txBody>
      </p:sp>
      <p:sp>
        <p:nvSpPr>
          <p:cNvPr id="9" name="四角形: 角を丸くする 8">
            <a:extLst>
              <a:ext uri="{FF2B5EF4-FFF2-40B4-BE49-F238E27FC236}">
                <a16:creationId xmlns:a16="http://schemas.microsoft.com/office/drawing/2014/main" xmlns="" id="{BB804973-5C0A-4450-ABD3-EE67F5D238E8}"/>
              </a:ext>
            </a:extLst>
          </p:cNvPr>
          <p:cNvSpPr/>
          <p:nvPr/>
        </p:nvSpPr>
        <p:spPr>
          <a:xfrm>
            <a:off x="713934" y="1942226"/>
            <a:ext cx="10792266" cy="137863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7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21</a:t>
            </a:r>
            <a:r>
              <a:rPr kumimoji="1" lang="ja-JP" alt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点の</a:t>
            </a:r>
            <a:r>
              <a:rPr kumimoji="1" lang="en-US" altLang="ja-JP" sz="7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3</a:t>
            </a:r>
            <a:r>
              <a:rPr kumimoji="1" lang="ja-JP" alt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ゲーム先取</a:t>
            </a:r>
          </a:p>
        </p:txBody>
      </p:sp>
      <p:sp>
        <p:nvSpPr>
          <p:cNvPr id="10" name="矢印: 下 9">
            <a:extLst>
              <a:ext uri="{FF2B5EF4-FFF2-40B4-BE49-F238E27FC236}">
                <a16:creationId xmlns:a16="http://schemas.microsoft.com/office/drawing/2014/main" xmlns="" id="{8BA2DB5F-6C52-4A18-808E-041E752F6BD7}"/>
              </a:ext>
            </a:extLst>
          </p:cNvPr>
          <p:cNvSpPr/>
          <p:nvPr/>
        </p:nvSpPr>
        <p:spPr>
          <a:xfrm>
            <a:off x="5026854" y="3235254"/>
            <a:ext cx="2166425" cy="1378634"/>
          </a:xfrm>
          <a:prstGeom prst="downArrow">
            <a:avLst/>
          </a:prstGeom>
          <a:solidFill>
            <a:srgbClr val="C0000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1" name="四角形: 角を丸くする 10">
            <a:extLst>
              <a:ext uri="{FF2B5EF4-FFF2-40B4-BE49-F238E27FC236}">
                <a16:creationId xmlns:a16="http://schemas.microsoft.com/office/drawing/2014/main" xmlns="" id="{C349DC7C-8043-48BF-B059-78EFDF658EEC}"/>
              </a:ext>
            </a:extLst>
          </p:cNvPr>
          <p:cNvSpPr/>
          <p:nvPr/>
        </p:nvSpPr>
        <p:spPr>
          <a:xfrm>
            <a:off x="713934" y="4750884"/>
            <a:ext cx="10792266" cy="1998977"/>
          </a:xfrm>
          <a:prstGeom prst="roundRect">
            <a:avLst/>
          </a:prstGeom>
          <a:solidFill>
            <a:srgbClr val="C0000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8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11</a:t>
            </a:r>
            <a:r>
              <a:rPr kumimoji="1" lang="ja-JP" altLang="en-US" sz="8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点の</a:t>
            </a:r>
            <a:r>
              <a:rPr kumimoji="1" lang="en-US" altLang="ja-JP" sz="8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4</a:t>
            </a:r>
            <a:r>
              <a:rPr kumimoji="1" lang="ja-JP" altLang="en-US" sz="8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ゲーム先取</a:t>
            </a:r>
          </a:p>
        </p:txBody>
      </p:sp>
      <p:sp>
        <p:nvSpPr>
          <p:cNvPr id="12" name="思考の吹き出し: 雲形 11">
            <a:extLst>
              <a:ext uri="{FF2B5EF4-FFF2-40B4-BE49-F238E27FC236}">
                <a16:creationId xmlns:a16="http://schemas.microsoft.com/office/drawing/2014/main" xmlns="" id="{DBFC17C5-3952-4390-9E30-F5E154E83E8E}"/>
              </a:ext>
            </a:extLst>
          </p:cNvPr>
          <p:cNvSpPr/>
          <p:nvPr/>
        </p:nvSpPr>
        <p:spPr>
          <a:xfrm>
            <a:off x="373566" y="3160164"/>
            <a:ext cx="4218925" cy="2087281"/>
          </a:xfrm>
          <a:prstGeom prst="cloudCallout">
            <a:avLst>
              <a:gd name="adj1" fmla="val 38841"/>
              <a:gd name="adj2" fmla="val 40739"/>
            </a:avLst>
          </a:prstGeom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なぜ？</a:t>
            </a:r>
          </a:p>
        </p:txBody>
      </p:sp>
    </p:spTree>
    <p:extLst>
      <p:ext uri="{BB962C8B-B14F-4D97-AF65-F5344CB8AC3E}">
        <p14:creationId xmlns:p14="http://schemas.microsoft.com/office/powerpoint/2010/main" val="2887945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四角形: 角を丸くする 9">
            <a:extLst>
              <a:ext uri="{FF2B5EF4-FFF2-40B4-BE49-F238E27FC236}">
                <a16:creationId xmlns:a16="http://schemas.microsoft.com/office/drawing/2014/main" xmlns="" id="{9C9B9D6E-66B5-4431-A271-7F9E9C69ED59}"/>
              </a:ext>
            </a:extLst>
          </p:cNvPr>
          <p:cNvSpPr/>
          <p:nvPr/>
        </p:nvSpPr>
        <p:spPr>
          <a:xfrm>
            <a:off x="5823999" y="640484"/>
            <a:ext cx="5796697" cy="6034578"/>
          </a:xfrm>
          <a:prstGeom prst="roundRect">
            <a:avLst/>
          </a:prstGeom>
          <a:solidFill>
            <a:schemeClr val="tx1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張本智和選手の画像</a:t>
            </a:r>
            <a:endParaRPr kumimoji="1" lang="en-US" altLang="ja-JP" sz="6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8" name="四角形: 角を丸くする 7">
            <a:extLst>
              <a:ext uri="{FF2B5EF4-FFF2-40B4-BE49-F238E27FC236}">
                <a16:creationId xmlns:a16="http://schemas.microsoft.com/office/drawing/2014/main" xmlns="" id="{C2E62B46-9852-4C1D-8A8C-E906B3B6CD61}"/>
              </a:ext>
            </a:extLst>
          </p:cNvPr>
          <p:cNvSpPr/>
          <p:nvPr/>
        </p:nvSpPr>
        <p:spPr>
          <a:xfrm>
            <a:off x="337077" y="576775"/>
            <a:ext cx="4557531" cy="6034578"/>
          </a:xfrm>
          <a:prstGeom prst="roundRect">
            <a:avLst/>
          </a:prstGeom>
          <a:solidFill>
            <a:schemeClr val="tx1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八村塁選手の画像</a:t>
            </a:r>
            <a:endParaRPr kumimoji="1" lang="en-US" altLang="ja-JP" sz="6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xmlns="" id="{43090C4C-AB87-41F6-8C31-B4F17AC61A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角丸四角形 4">
            <a:extLst>
              <a:ext uri="{FF2B5EF4-FFF2-40B4-BE49-F238E27FC236}">
                <a16:creationId xmlns:a16="http://schemas.microsoft.com/office/drawing/2014/main" xmlns="" id="{D37120F4-0BDF-4973-BA7C-C04C31141B93}"/>
              </a:ext>
            </a:extLst>
          </p:cNvPr>
          <p:cNvSpPr/>
          <p:nvPr/>
        </p:nvSpPr>
        <p:spPr>
          <a:xfrm>
            <a:off x="177711" y="502290"/>
            <a:ext cx="11836578" cy="2740081"/>
          </a:xfrm>
          <a:prstGeom prst="roundRect">
            <a:avLst/>
          </a:prstGeom>
          <a:solidFill>
            <a:srgbClr val="0070C0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スピーディな展開で試合を面白くした</a:t>
            </a:r>
          </a:p>
        </p:txBody>
      </p:sp>
      <p:sp>
        <p:nvSpPr>
          <p:cNvPr id="7" name="角丸四角形 4">
            <a:extLst>
              <a:ext uri="{FF2B5EF4-FFF2-40B4-BE49-F238E27FC236}">
                <a16:creationId xmlns:a16="http://schemas.microsoft.com/office/drawing/2014/main" xmlns="" id="{1635E98A-2A8C-43A7-A307-8C756DD37674}"/>
              </a:ext>
            </a:extLst>
          </p:cNvPr>
          <p:cNvSpPr/>
          <p:nvPr/>
        </p:nvSpPr>
        <p:spPr>
          <a:xfrm>
            <a:off x="202436" y="3425252"/>
            <a:ext cx="11836578" cy="2930458"/>
          </a:xfrm>
          <a:prstGeom prst="roundRect">
            <a:avLst/>
          </a:prstGeom>
          <a:solidFill>
            <a:schemeClr val="accent1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逆転が起きやすいように</a:t>
            </a:r>
            <a:endParaRPr kumimoji="1" lang="en-US" altLang="ja-JP" sz="7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して、試合を面白くした</a:t>
            </a:r>
          </a:p>
        </p:txBody>
      </p:sp>
    </p:spTree>
    <p:extLst>
      <p:ext uri="{BB962C8B-B14F-4D97-AF65-F5344CB8AC3E}">
        <p14:creationId xmlns:p14="http://schemas.microsoft.com/office/powerpoint/2010/main" val="3341347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矢印: 下 9">
            <a:extLst>
              <a:ext uri="{FF2B5EF4-FFF2-40B4-BE49-F238E27FC236}">
                <a16:creationId xmlns:a16="http://schemas.microsoft.com/office/drawing/2014/main" xmlns="" id="{0E68E7AE-ACCA-46E2-85EB-1D9ED72FB41D}"/>
              </a:ext>
            </a:extLst>
          </p:cNvPr>
          <p:cNvSpPr/>
          <p:nvPr/>
        </p:nvSpPr>
        <p:spPr>
          <a:xfrm>
            <a:off x="5140953" y="2860867"/>
            <a:ext cx="1888211" cy="939118"/>
          </a:xfrm>
          <a:prstGeom prst="downArrow">
            <a:avLst/>
          </a:prstGeom>
          <a:solidFill>
            <a:srgbClr val="C0000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3" name="四角形: 角を丸くする 12">
            <a:extLst>
              <a:ext uri="{FF2B5EF4-FFF2-40B4-BE49-F238E27FC236}">
                <a16:creationId xmlns:a16="http://schemas.microsoft.com/office/drawing/2014/main" xmlns="" id="{BDAEA037-E6A5-4333-BE10-CBCA898C3755}"/>
              </a:ext>
            </a:extLst>
          </p:cNvPr>
          <p:cNvSpPr/>
          <p:nvPr/>
        </p:nvSpPr>
        <p:spPr>
          <a:xfrm>
            <a:off x="313367" y="308428"/>
            <a:ext cx="11565263" cy="6241143"/>
          </a:xfrm>
          <a:prstGeom prst="roundRect">
            <a:avLst/>
          </a:prstGeom>
          <a:solidFill>
            <a:schemeClr val="tx1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八村塁選手、</a:t>
            </a:r>
            <a:endParaRPr kumimoji="1" lang="en-US" altLang="ja-JP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張本智和選手の画像</a:t>
            </a:r>
            <a:endParaRPr kumimoji="1" lang="en-US" altLang="ja-JP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8" name="四角形: 角を丸くする 7">
            <a:extLst>
              <a:ext uri="{FF2B5EF4-FFF2-40B4-BE49-F238E27FC236}">
                <a16:creationId xmlns:a16="http://schemas.microsoft.com/office/drawing/2014/main" xmlns="" id="{6088D4AE-E190-4C66-A406-E764A5B92668}"/>
              </a:ext>
            </a:extLst>
          </p:cNvPr>
          <p:cNvSpPr/>
          <p:nvPr/>
        </p:nvSpPr>
        <p:spPr>
          <a:xfrm>
            <a:off x="4853731" y="211016"/>
            <a:ext cx="7185283" cy="1378634"/>
          </a:xfrm>
          <a:prstGeom prst="round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6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ルール改正の理由</a:t>
            </a:r>
          </a:p>
        </p:txBody>
      </p:sp>
      <p:sp>
        <p:nvSpPr>
          <p:cNvPr id="9" name="四角形: 角を丸くする 8">
            <a:extLst>
              <a:ext uri="{FF2B5EF4-FFF2-40B4-BE49-F238E27FC236}">
                <a16:creationId xmlns:a16="http://schemas.microsoft.com/office/drawing/2014/main" xmlns="" id="{50FC5566-2D39-44B0-994A-EAB5CB9385F5}"/>
              </a:ext>
            </a:extLst>
          </p:cNvPr>
          <p:cNvSpPr/>
          <p:nvPr/>
        </p:nvSpPr>
        <p:spPr>
          <a:xfrm>
            <a:off x="685800" y="3543606"/>
            <a:ext cx="11379654" cy="1549353"/>
          </a:xfrm>
          <a:prstGeom prst="roundRect">
            <a:avLst/>
          </a:prstGeom>
          <a:solidFill>
            <a:srgbClr val="002060"/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88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インターバル</a:t>
            </a:r>
            <a:r>
              <a:rPr kumimoji="1" lang="ja-JP" alt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が増える</a:t>
            </a:r>
          </a:p>
        </p:txBody>
      </p:sp>
      <p:sp>
        <p:nvSpPr>
          <p:cNvPr id="12" name="四角形: 角を丸くする 11">
            <a:extLst>
              <a:ext uri="{FF2B5EF4-FFF2-40B4-BE49-F238E27FC236}">
                <a16:creationId xmlns:a16="http://schemas.microsoft.com/office/drawing/2014/main" xmlns="" id="{D1CBB632-F634-4D0F-A329-6EBBC51A7A0B}"/>
              </a:ext>
            </a:extLst>
          </p:cNvPr>
          <p:cNvSpPr/>
          <p:nvPr/>
        </p:nvSpPr>
        <p:spPr>
          <a:xfrm>
            <a:off x="868679" y="1751855"/>
            <a:ext cx="10792266" cy="1378634"/>
          </a:xfrm>
          <a:prstGeom prst="roundRect">
            <a:avLst/>
          </a:prstGeom>
          <a:solidFill>
            <a:schemeClr val="accent2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96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ＣＭ</a:t>
            </a:r>
            <a:r>
              <a:rPr kumimoji="1" lang="ja-JP" alt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が多く流せる</a:t>
            </a:r>
          </a:p>
        </p:txBody>
      </p:sp>
      <p:sp>
        <p:nvSpPr>
          <p:cNvPr id="11" name="四角形: 角を丸くする 10">
            <a:extLst>
              <a:ext uri="{FF2B5EF4-FFF2-40B4-BE49-F238E27FC236}">
                <a16:creationId xmlns:a16="http://schemas.microsoft.com/office/drawing/2014/main" xmlns="" id="{B991CE9B-4D5A-4ECC-B326-896B68B5708B}"/>
              </a:ext>
            </a:extLst>
          </p:cNvPr>
          <p:cNvSpPr/>
          <p:nvPr/>
        </p:nvSpPr>
        <p:spPr>
          <a:xfrm>
            <a:off x="152986" y="5217859"/>
            <a:ext cx="11886028" cy="1549353"/>
          </a:xfrm>
          <a:prstGeom prst="roundRect">
            <a:avLst/>
          </a:prstGeom>
          <a:solidFill>
            <a:srgbClr val="FC2AC0"/>
          </a:solidFill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72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スポンサー</a:t>
            </a:r>
            <a:r>
              <a:rPr kumimoji="1" lang="ja-JP" alt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が多く付く、</a:t>
            </a:r>
            <a:r>
              <a:rPr kumimoji="1" lang="ja-JP" altLang="en-US" sz="72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広告</a:t>
            </a:r>
            <a:r>
              <a:rPr kumimoji="1" lang="ja-JP" alt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収入増</a:t>
            </a:r>
            <a:endParaRPr kumimoji="1" lang="ja-JP" altLang="en-US" sz="6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4" name="矢印: 下 13">
            <a:extLst>
              <a:ext uri="{FF2B5EF4-FFF2-40B4-BE49-F238E27FC236}">
                <a16:creationId xmlns:a16="http://schemas.microsoft.com/office/drawing/2014/main" xmlns="" id="{E275BB56-FE5E-44DC-BE32-C5B383671611}"/>
              </a:ext>
            </a:extLst>
          </p:cNvPr>
          <p:cNvSpPr/>
          <p:nvPr/>
        </p:nvSpPr>
        <p:spPr>
          <a:xfrm>
            <a:off x="5320706" y="2823135"/>
            <a:ext cx="1888211" cy="939118"/>
          </a:xfrm>
          <a:prstGeom prst="downArrow">
            <a:avLst/>
          </a:prstGeom>
          <a:solidFill>
            <a:srgbClr val="C0000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6" name="矢印: 下 15">
            <a:extLst>
              <a:ext uri="{FF2B5EF4-FFF2-40B4-BE49-F238E27FC236}">
                <a16:creationId xmlns:a16="http://schemas.microsoft.com/office/drawing/2014/main" xmlns="" id="{4D5C06E2-E16F-4DAC-908E-371BB2BE4FE8}"/>
              </a:ext>
            </a:extLst>
          </p:cNvPr>
          <p:cNvSpPr/>
          <p:nvPr/>
        </p:nvSpPr>
        <p:spPr>
          <a:xfrm>
            <a:off x="5320706" y="4833533"/>
            <a:ext cx="1888211" cy="939118"/>
          </a:xfrm>
          <a:prstGeom prst="downArrow">
            <a:avLst/>
          </a:prstGeom>
          <a:solidFill>
            <a:srgbClr val="C0000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1119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11" grpId="0" animBg="1"/>
      <p:bldP spid="14" grpId="0" animBg="1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xmlns="" id="{FF50A29A-CDCD-4D07-A7E5-505F9B4A5F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51871" y="-28136"/>
            <a:ext cx="8610600" cy="1293028"/>
          </a:xfrm>
        </p:spPr>
        <p:txBody>
          <a:bodyPr>
            <a:normAutofit/>
          </a:bodyPr>
          <a:lstStyle/>
          <a:p>
            <a:r>
              <a:rPr kumimoji="1" lang="ja-JP" altLang="en-US" sz="6000" b="1" dirty="0"/>
              <a:t>学習のねらい</a:t>
            </a:r>
          </a:p>
        </p:txBody>
      </p:sp>
      <p:sp>
        <p:nvSpPr>
          <p:cNvPr id="4" name="四角形: 角を丸くする 3">
            <a:extLst>
              <a:ext uri="{FF2B5EF4-FFF2-40B4-BE49-F238E27FC236}">
                <a16:creationId xmlns:a16="http://schemas.microsoft.com/office/drawing/2014/main" xmlns="" id="{1B54C79E-DC44-4751-A8E4-067428A42B4D}"/>
              </a:ext>
            </a:extLst>
          </p:cNvPr>
          <p:cNvSpPr/>
          <p:nvPr/>
        </p:nvSpPr>
        <p:spPr>
          <a:xfrm>
            <a:off x="257347" y="949699"/>
            <a:ext cx="11725220" cy="320717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①スポーツの技術や戦術、ルールは用具や施設などの改良、メディアの発達によって変わり続けていることを理解し、説明することができる。</a:t>
            </a:r>
          </a:p>
        </p:txBody>
      </p:sp>
      <p:sp>
        <p:nvSpPr>
          <p:cNvPr id="5" name="四角形: 角を丸くする 4">
            <a:extLst>
              <a:ext uri="{FF2B5EF4-FFF2-40B4-BE49-F238E27FC236}">
                <a16:creationId xmlns:a16="http://schemas.microsoft.com/office/drawing/2014/main" xmlns="" id="{0B11D7FB-0894-4BAA-BD8B-418D448648D4}"/>
              </a:ext>
            </a:extLst>
          </p:cNvPr>
          <p:cNvSpPr/>
          <p:nvPr/>
        </p:nvSpPr>
        <p:spPr>
          <a:xfrm>
            <a:off x="229298" y="4304714"/>
            <a:ext cx="11781318" cy="2400420"/>
          </a:xfrm>
          <a:prstGeom prst="roundRect">
            <a:avLst/>
          </a:prstGeom>
          <a:solidFill>
            <a:srgbClr val="00206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②用具やメディアの発達のメリット、</a:t>
            </a:r>
            <a:endParaRPr kumimoji="1" lang="en-US" altLang="ja-JP" sz="4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デメリットについて理解し、自分の考えを述べることができる。</a:t>
            </a:r>
          </a:p>
        </p:txBody>
      </p:sp>
    </p:spTree>
    <p:extLst>
      <p:ext uri="{BB962C8B-B14F-4D97-AF65-F5344CB8AC3E}">
        <p14:creationId xmlns:p14="http://schemas.microsoft.com/office/powerpoint/2010/main" val="3484756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四角形: 角を丸くする 5">
            <a:extLst>
              <a:ext uri="{FF2B5EF4-FFF2-40B4-BE49-F238E27FC236}">
                <a16:creationId xmlns:a16="http://schemas.microsoft.com/office/drawing/2014/main" xmlns="" id="{6466B9C7-8D10-4249-9B83-BD1A6A1A43B2}"/>
              </a:ext>
            </a:extLst>
          </p:cNvPr>
          <p:cNvSpPr/>
          <p:nvPr/>
        </p:nvSpPr>
        <p:spPr>
          <a:xfrm>
            <a:off x="152985" y="308428"/>
            <a:ext cx="11565263" cy="6241143"/>
          </a:xfrm>
          <a:prstGeom prst="roundRect">
            <a:avLst/>
          </a:prstGeom>
          <a:solidFill>
            <a:schemeClr val="tx1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八村塁選手</a:t>
            </a:r>
            <a:endParaRPr kumimoji="1" lang="en-US" altLang="ja-JP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張本智和選手</a:t>
            </a:r>
            <a:endParaRPr kumimoji="1" lang="en-US" altLang="ja-JP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の画像</a:t>
            </a:r>
            <a:endParaRPr kumimoji="1" lang="en-US" altLang="ja-JP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8" name="四角形: 角を丸くする 7">
            <a:extLst>
              <a:ext uri="{FF2B5EF4-FFF2-40B4-BE49-F238E27FC236}">
                <a16:creationId xmlns:a16="http://schemas.microsoft.com/office/drawing/2014/main" xmlns="" id="{6088D4AE-E190-4C66-A406-E764A5B92668}"/>
              </a:ext>
            </a:extLst>
          </p:cNvPr>
          <p:cNvSpPr/>
          <p:nvPr/>
        </p:nvSpPr>
        <p:spPr>
          <a:xfrm>
            <a:off x="4744121" y="211015"/>
            <a:ext cx="7294894" cy="1947339"/>
          </a:xfrm>
          <a:prstGeom prst="round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6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ルール改正の理由</a:t>
            </a:r>
          </a:p>
        </p:txBody>
      </p:sp>
      <p:sp>
        <p:nvSpPr>
          <p:cNvPr id="11" name="四角形: 角を丸くする 10">
            <a:extLst>
              <a:ext uri="{FF2B5EF4-FFF2-40B4-BE49-F238E27FC236}">
                <a16:creationId xmlns:a16="http://schemas.microsoft.com/office/drawing/2014/main" xmlns="" id="{B991CE9B-4D5A-4ECC-B326-896B68B5708B}"/>
              </a:ext>
            </a:extLst>
          </p:cNvPr>
          <p:cNvSpPr/>
          <p:nvPr/>
        </p:nvSpPr>
        <p:spPr>
          <a:xfrm>
            <a:off x="152985" y="2291030"/>
            <a:ext cx="11886028" cy="4149389"/>
          </a:xfrm>
          <a:prstGeom prst="roundRect">
            <a:avLst/>
          </a:prstGeom>
          <a:solidFill>
            <a:srgbClr val="002060">
              <a:alpha val="85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88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スポンサー</a:t>
            </a:r>
            <a:r>
              <a:rPr kumimoji="1" lang="ja-JP" alt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が多く付いて、</a:t>
            </a:r>
            <a:endParaRPr kumimoji="1" lang="en-US" altLang="ja-JP" sz="6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88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広告</a:t>
            </a:r>
            <a:r>
              <a:rPr kumimoji="1" lang="ja-JP" alt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収入が増えると</a:t>
            </a:r>
            <a:endParaRPr kumimoji="1" lang="en-US" altLang="ja-JP" sz="6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どうなるのか</a:t>
            </a:r>
          </a:p>
        </p:txBody>
      </p:sp>
    </p:spTree>
    <p:extLst>
      <p:ext uri="{BB962C8B-B14F-4D97-AF65-F5344CB8AC3E}">
        <p14:creationId xmlns:p14="http://schemas.microsoft.com/office/powerpoint/2010/main" val="3326994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xmlns="" id="{1734B92F-39C1-4B1B-B4D8-B07EF67515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四角形: 角を丸くする 3">
            <a:extLst>
              <a:ext uri="{FF2B5EF4-FFF2-40B4-BE49-F238E27FC236}">
                <a16:creationId xmlns:a16="http://schemas.microsoft.com/office/drawing/2014/main" xmlns="" id="{24051A4F-32AA-40A1-A8A0-59651ACD2C63}"/>
              </a:ext>
            </a:extLst>
          </p:cNvPr>
          <p:cNvSpPr/>
          <p:nvPr/>
        </p:nvSpPr>
        <p:spPr>
          <a:xfrm>
            <a:off x="302426" y="211016"/>
            <a:ext cx="11565263" cy="6241143"/>
          </a:xfrm>
          <a:prstGeom prst="roundRect">
            <a:avLst/>
          </a:prstGeom>
          <a:solidFill>
            <a:schemeClr val="tx1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昔のバスケットリーグ</a:t>
            </a:r>
            <a:endParaRPr kumimoji="1" lang="en-US" altLang="ja-JP" sz="6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の画像</a:t>
            </a:r>
            <a:endParaRPr kumimoji="1" lang="en-US" altLang="ja-JP" sz="6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xmlns="" id="{EA473F6E-3EB4-4E11-9993-DF33D40E80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535742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xmlns="" id="{752E420B-FBE5-4FEF-9B6A-187FD688FC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四角形: 角を丸くする 5">
            <a:extLst>
              <a:ext uri="{FF2B5EF4-FFF2-40B4-BE49-F238E27FC236}">
                <a16:creationId xmlns:a16="http://schemas.microsoft.com/office/drawing/2014/main" xmlns="" id="{2D0164D2-BC8F-47CD-8CA3-B0BB328C6207}"/>
              </a:ext>
            </a:extLst>
          </p:cNvPr>
          <p:cNvSpPr/>
          <p:nvPr/>
        </p:nvSpPr>
        <p:spPr>
          <a:xfrm>
            <a:off x="448184" y="359046"/>
            <a:ext cx="11565263" cy="6241143"/>
          </a:xfrm>
          <a:prstGeom prst="roundRect">
            <a:avLst/>
          </a:prstGeom>
          <a:solidFill>
            <a:schemeClr val="tx1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昔のバスケットリーグ</a:t>
            </a:r>
            <a:endParaRPr kumimoji="1" lang="en-US" altLang="ja-JP" sz="6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の画像</a:t>
            </a:r>
            <a:endParaRPr kumimoji="1" lang="en-US" altLang="ja-JP" sz="6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4" name="四角形: 角を丸くする 3">
            <a:extLst>
              <a:ext uri="{FF2B5EF4-FFF2-40B4-BE49-F238E27FC236}">
                <a16:creationId xmlns:a16="http://schemas.microsoft.com/office/drawing/2014/main" xmlns="" id="{DDC04EF9-E99C-492C-8FA0-54B53836273A}"/>
              </a:ext>
            </a:extLst>
          </p:cNvPr>
          <p:cNvSpPr/>
          <p:nvPr/>
        </p:nvSpPr>
        <p:spPr>
          <a:xfrm>
            <a:off x="3859553" y="359046"/>
            <a:ext cx="7231402" cy="2103681"/>
          </a:xfrm>
          <a:prstGeom prst="roundRect">
            <a:avLst/>
          </a:prstGeom>
          <a:solidFill>
            <a:srgbClr val="002060">
              <a:alpha val="85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1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寂しい</a:t>
            </a:r>
            <a:r>
              <a:rPr kumimoji="1" lang="en-US" altLang="ja-JP" sz="11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…</a:t>
            </a:r>
            <a:endParaRPr kumimoji="1" lang="ja-JP" altLang="en-US" sz="115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7" name="コンテンツ プレースホルダー 6">
            <a:extLst>
              <a:ext uri="{FF2B5EF4-FFF2-40B4-BE49-F238E27FC236}">
                <a16:creationId xmlns:a16="http://schemas.microsoft.com/office/drawing/2014/main" xmlns="" id="{64BB03C7-819D-46EF-94DF-50E03DE6ED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810926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xmlns="" id="{1734B92F-39C1-4B1B-B4D8-B07EF67515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四角形: 角を丸くする 3">
            <a:extLst>
              <a:ext uri="{FF2B5EF4-FFF2-40B4-BE49-F238E27FC236}">
                <a16:creationId xmlns:a16="http://schemas.microsoft.com/office/drawing/2014/main" xmlns="" id="{24051A4F-32AA-40A1-A8A0-59651ACD2C63}"/>
              </a:ext>
            </a:extLst>
          </p:cNvPr>
          <p:cNvSpPr/>
          <p:nvPr/>
        </p:nvSpPr>
        <p:spPr>
          <a:xfrm>
            <a:off x="322304" y="240833"/>
            <a:ext cx="11565263" cy="6241143"/>
          </a:xfrm>
          <a:prstGeom prst="roundRect">
            <a:avLst/>
          </a:prstGeom>
          <a:solidFill>
            <a:schemeClr val="tx1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defRPr/>
            </a:pPr>
            <a:r>
              <a:rPr kumimoji="1" lang="ja-JP" altLang="en-US" sz="6600" dirty="0">
                <a:solidFill>
                  <a:prstClr val="black"/>
                </a:solidFill>
              </a:rPr>
              <a:t>Ｂリーグの</a:t>
            </a:r>
            <a:endParaRPr kumimoji="1" lang="en-US" altLang="ja-JP" sz="6600" dirty="0">
              <a:solidFill>
                <a:prstClr val="black"/>
              </a:solidFill>
            </a:endParaRPr>
          </a:p>
          <a:p>
            <a:pPr lvl="0" algn="ctr">
              <a:defRPr/>
            </a:pPr>
            <a:r>
              <a:rPr kumimoji="1" lang="ja-JP" altLang="en-US" sz="6600" dirty="0">
                <a:solidFill>
                  <a:prstClr val="black"/>
                </a:solidFill>
              </a:rPr>
              <a:t>プロモーションビデオ</a:t>
            </a:r>
            <a:endParaRPr kumimoji="1" lang="en-US" altLang="ja-JP" sz="6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1434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四角形: 角を丸くする 9">
            <a:extLst>
              <a:ext uri="{FF2B5EF4-FFF2-40B4-BE49-F238E27FC236}">
                <a16:creationId xmlns:a16="http://schemas.microsoft.com/office/drawing/2014/main" xmlns="" id="{1A5CE847-2E88-43B6-9778-8A5D132BF45A}"/>
              </a:ext>
            </a:extLst>
          </p:cNvPr>
          <p:cNvSpPr/>
          <p:nvPr/>
        </p:nvSpPr>
        <p:spPr>
          <a:xfrm>
            <a:off x="2895600" y="359046"/>
            <a:ext cx="6588223" cy="6241143"/>
          </a:xfrm>
          <a:prstGeom prst="roundRect">
            <a:avLst/>
          </a:prstGeom>
          <a:solidFill>
            <a:schemeClr val="tx1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Ｂリーグの</a:t>
            </a:r>
            <a:endParaRPr kumimoji="1" lang="en-US" altLang="ja-JP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ポスター画像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（スポンサーロゴが見える）</a:t>
            </a:r>
            <a:endParaRPr kumimoji="1" lang="en-US" altLang="ja-JP" sz="6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xmlns="" id="{8C63A206-2A31-4C41-8A6C-3FA87947E0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吹き出し: 角を丸めた四角形 2">
            <a:extLst>
              <a:ext uri="{FF2B5EF4-FFF2-40B4-BE49-F238E27FC236}">
                <a16:creationId xmlns:a16="http://schemas.microsoft.com/office/drawing/2014/main" xmlns="" id="{59FA4575-6CA3-4E0B-8668-11B151A34D78}"/>
              </a:ext>
            </a:extLst>
          </p:cNvPr>
          <p:cNvSpPr/>
          <p:nvPr/>
        </p:nvSpPr>
        <p:spPr>
          <a:xfrm>
            <a:off x="639519" y="712447"/>
            <a:ext cx="5048834" cy="1643676"/>
          </a:xfrm>
          <a:prstGeom prst="wedgeRoundRectCallout">
            <a:avLst>
              <a:gd name="adj1" fmla="val 41723"/>
              <a:gd name="adj2" fmla="val 74787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スポンサー</a:t>
            </a:r>
          </a:p>
        </p:txBody>
      </p:sp>
    </p:spTree>
    <p:extLst>
      <p:ext uri="{BB962C8B-B14F-4D97-AF65-F5344CB8AC3E}">
        <p14:creationId xmlns:p14="http://schemas.microsoft.com/office/powerpoint/2010/main" val="1888961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xmlns="" id="{A1EF9BB5-5105-4CE9-A8C7-BDEF1BB180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四角形: 角を丸くする 5">
            <a:extLst>
              <a:ext uri="{FF2B5EF4-FFF2-40B4-BE49-F238E27FC236}">
                <a16:creationId xmlns:a16="http://schemas.microsoft.com/office/drawing/2014/main" xmlns="" id="{3C910D55-C65B-4D2F-8BD7-242BDCBA4DB7}"/>
              </a:ext>
            </a:extLst>
          </p:cNvPr>
          <p:cNvSpPr/>
          <p:nvPr/>
        </p:nvSpPr>
        <p:spPr>
          <a:xfrm>
            <a:off x="313368" y="308428"/>
            <a:ext cx="11565263" cy="6241143"/>
          </a:xfrm>
          <a:prstGeom prst="roundRect">
            <a:avLst/>
          </a:prstGeom>
          <a:solidFill>
            <a:schemeClr val="tx1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Ｂリーグの開会式の</a:t>
            </a:r>
            <a:endParaRPr kumimoji="1" lang="en-US" altLang="ja-JP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演出の画像</a:t>
            </a:r>
            <a:endParaRPr kumimoji="1" lang="en-US" altLang="ja-JP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3" name="爆発: 14 pt 2">
            <a:extLst>
              <a:ext uri="{FF2B5EF4-FFF2-40B4-BE49-F238E27FC236}">
                <a16:creationId xmlns:a16="http://schemas.microsoft.com/office/drawing/2014/main" xmlns="" id="{356BD1AB-607C-4575-BF0C-B3B95DE87E72}"/>
              </a:ext>
            </a:extLst>
          </p:cNvPr>
          <p:cNvSpPr/>
          <p:nvPr/>
        </p:nvSpPr>
        <p:spPr>
          <a:xfrm>
            <a:off x="1029869" y="764373"/>
            <a:ext cx="11162131" cy="5851038"/>
          </a:xfrm>
          <a:prstGeom prst="irregularSeal2">
            <a:avLst/>
          </a:prstGeom>
          <a:solidFill>
            <a:srgbClr val="FC2AC0">
              <a:alpha val="83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9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華やか</a:t>
            </a:r>
            <a:r>
              <a:rPr kumimoji="1" lang="en-US" altLang="ja-JP" sz="9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‼</a:t>
            </a:r>
            <a:endParaRPr kumimoji="1" lang="ja-JP" altLang="en-US" sz="9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5052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四角形: 角を丸くする 3">
            <a:extLst>
              <a:ext uri="{FF2B5EF4-FFF2-40B4-BE49-F238E27FC236}">
                <a16:creationId xmlns:a16="http://schemas.microsoft.com/office/drawing/2014/main" xmlns="" id="{A5E28A2D-EE6F-49E3-9E65-5A07D358C6B2}"/>
              </a:ext>
            </a:extLst>
          </p:cNvPr>
          <p:cNvSpPr/>
          <p:nvPr/>
        </p:nvSpPr>
        <p:spPr>
          <a:xfrm>
            <a:off x="313368" y="189267"/>
            <a:ext cx="11565263" cy="6241143"/>
          </a:xfrm>
          <a:prstGeom prst="roundRect">
            <a:avLst/>
          </a:prstGeom>
          <a:solidFill>
            <a:schemeClr val="tx1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Ｂリーグの開会式の</a:t>
            </a:r>
            <a:endParaRPr kumimoji="1" lang="en-US" altLang="ja-JP" sz="6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演出の画像</a:t>
            </a:r>
            <a:endParaRPr kumimoji="1" lang="en-US" altLang="ja-JP" sz="6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0686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xmlns="" id="{F7AB98CD-CE65-4AE6-BB91-FCED0919B2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四角形: 角を丸くする 5">
            <a:extLst>
              <a:ext uri="{FF2B5EF4-FFF2-40B4-BE49-F238E27FC236}">
                <a16:creationId xmlns:a16="http://schemas.microsoft.com/office/drawing/2014/main" xmlns="" id="{FF3C64C9-CD44-4F20-9015-52A18CF91638}"/>
              </a:ext>
            </a:extLst>
          </p:cNvPr>
          <p:cNvSpPr/>
          <p:nvPr/>
        </p:nvSpPr>
        <p:spPr>
          <a:xfrm>
            <a:off x="313368" y="452736"/>
            <a:ext cx="11565263" cy="6241143"/>
          </a:xfrm>
          <a:prstGeom prst="roundRect">
            <a:avLst/>
          </a:prstGeom>
          <a:solidFill>
            <a:schemeClr val="tx1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昔の卓球の</a:t>
            </a:r>
            <a:endParaRPr kumimoji="1" lang="en-US" altLang="ja-JP" sz="6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全国大会の画像</a:t>
            </a:r>
            <a:endParaRPr kumimoji="1" lang="en-US" altLang="ja-JP" sz="6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4" name="四角形: 角を丸くする 3">
            <a:extLst>
              <a:ext uri="{FF2B5EF4-FFF2-40B4-BE49-F238E27FC236}">
                <a16:creationId xmlns:a16="http://schemas.microsoft.com/office/drawing/2014/main" xmlns="" id="{DC7E7B3C-4991-47B2-B7C9-3FEEDEA0C76D}"/>
              </a:ext>
            </a:extLst>
          </p:cNvPr>
          <p:cNvSpPr/>
          <p:nvPr/>
        </p:nvSpPr>
        <p:spPr>
          <a:xfrm>
            <a:off x="3859553" y="359046"/>
            <a:ext cx="7231402" cy="2103681"/>
          </a:xfrm>
          <a:prstGeom prst="roundRect">
            <a:avLst/>
          </a:prstGeom>
          <a:solidFill>
            <a:srgbClr val="002060">
              <a:alpha val="85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1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寂しい</a:t>
            </a:r>
            <a:r>
              <a:rPr kumimoji="1" lang="en-US" altLang="ja-JP" sz="11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…</a:t>
            </a:r>
            <a:endParaRPr kumimoji="1" lang="ja-JP" altLang="en-US" sz="115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7" name="コンテンツ プレースホルダー 6">
            <a:extLst>
              <a:ext uri="{FF2B5EF4-FFF2-40B4-BE49-F238E27FC236}">
                <a16:creationId xmlns:a16="http://schemas.microsoft.com/office/drawing/2014/main" xmlns="" id="{3CA8477B-D8AF-4C5C-8E60-60FF4D82B5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098604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xmlns="" id="{4F9A87B0-F5C6-4B29-B366-90AC42A949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四角形: 角を丸くする 3">
            <a:extLst>
              <a:ext uri="{FF2B5EF4-FFF2-40B4-BE49-F238E27FC236}">
                <a16:creationId xmlns:a16="http://schemas.microsoft.com/office/drawing/2014/main" xmlns="" id="{519A1248-7AD2-43B3-9DF0-D2607FC158A2}"/>
              </a:ext>
            </a:extLst>
          </p:cNvPr>
          <p:cNvSpPr/>
          <p:nvPr/>
        </p:nvSpPr>
        <p:spPr>
          <a:xfrm>
            <a:off x="4341819" y="2697993"/>
            <a:ext cx="1292770" cy="673990"/>
          </a:xfrm>
          <a:prstGeom prst="roundRect">
            <a:avLst/>
          </a:prstGeom>
          <a:noFill/>
          <a:ln w="1587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" name="四角形: 角を丸くする 5">
            <a:extLst>
              <a:ext uri="{FF2B5EF4-FFF2-40B4-BE49-F238E27FC236}">
                <a16:creationId xmlns:a16="http://schemas.microsoft.com/office/drawing/2014/main" xmlns="" id="{AF321CA7-5DBA-43D4-862D-E5E6566747F1}"/>
              </a:ext>
            </a:extLst>
          </p:cNvPr>
          <p:cNvSpPr/>
          <p:nvPr/>
        </p:nvSpPr>
        <p:spPr>
          <a:xfrm>
            <a:off x="7018445" y="4291653"/>
            <a:ext cx="1157191" cy="694336"/>
          </a:xfrm>
          <a:prstGeom prst="roundRect">
            <a:avLst/>
          </a:prstGeom>
          <a:noFill/>
          <a:ln w="1587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7" name="四角形: 角を丸くする 6">
            <a:extLst>
              <a:ext uri="{FF2B5EF4-FFF2-40B4-BE49-F238E27FC236}">
                <a16:creationId xmlns:a16="http://schemas.microsoft.com/office/drawing/2014/main" xmlns="" id="{1DBA19E2-B4FF-4C1D-9518-34C19A3CCD68}"/>
              </a:ext>
            </a:extLst>
          </p:cNvPr>
          <p:cNvSpPr/>
          <p:nvPr/>
        </p:nvSpPr>
        <p:spPr>
          <a:xfrm>
            <a:off x="4016365" y="4291653"/>
            <a:ext cx="1157191" cy="694336"/>
          </a:xfrm>
          <a:prstGeom prst="roundRect">
            <a:avLst/>
          </a:prstGeom>
          <a:noFill/>
          <a:ln w="1587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8" name="四角形: 角を丸くする 7">
            <a:extLst>
              <a:ext uri="{FF2B5EF4-FFF2-40B4-BE49-F238E27FC236}">
                <a16:creationId xmlns:a16="http://schemas.microsoft.com/office/drawing/2014/main" xmlns="" id="{C5737544-E988-45FE-9987-7ACA6A8EF7D7}"/>
              </a:ext>
            </a:extLst>
          </p:cNvPr>
          <p:cNvSpPr/>
          <p:nvPr/>
        </p:nvSpPr>
        <p:spPr>
          <a:xfrm>
            <a:off x="6768905" y="3000943"/>
            <a:ext cx="1157191" cy="694336"/>
          </a:xfrm>
          <a:prstGeom prst="roundRect">
            <a:avLst/>
          </a:prstGeom>
          <a:noFill/>
          <a:ln w="1587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0" name="四角形: 角を丸くする 9">
            <a:extLst>
              <a:ext uri="{FF2B5EF4-FFF2-40B4-BE49-F238E27FC236}">
                <a16:creationId xmlns:a16="http://schemas.microsoft.com/office/drawing/2014/main" xmlns="" id="{FFFDB0D8-A6FD-4648-88EC-6AA454415725}"/>
              </a:ext>
            </a:extLst>
          </p:cNvPr>
          <p:cNvSpPr/>
          <p:nvPr/>
        </p:nvSpPr>
        <p:spPr>
          <a:xfrm>
            <a:off x="2895600" y="359046"/>
            <a:ext cx="6588223" cy="6241143"/>
          </a:xfrm>
          <a:prstGeom prst="roundRect">
            <a:avLst/>
          </a:prstGeom>
          <a:solidFill>
            <a:schemeClr val="tx1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Ｔリーグの</a:t>
            </a:r>
            <a:endParaRPr kumimoji="1" lang="en-US" altLang="ja-JP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ポスター画像</a:t>
            </a:r>
            <a:endParaRPr kumimoji="1" lang="en-US" altLang="ja-JP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（スポンサーロゴが見える）</a:t>
            </a:r>
            <a:endParaRPr kumimoji="1" lang="en-US" altLang="ja-JP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9" name="吹き出し: 角を丸めた四角形 8">
            <a:extLst>
              <a:ext uri="{FF2B5EF4-FFF2-40B4-BE49-F238E27FC236}">
                <a16:creationId xmlns:a16="http://schemas.microsoft.com/office/drawing/2014/main" xmlns="" id="{521B9B00-577C-4F03-A3CD-7E4E41272EC5}"/>
              </a:ext>
            </a:extLst>
          </p:cNvPr>
          <p:cNvSpPr/>
          <p:nvPr/>
        </p:nvSpPr>
        <p:spPr>
          <a:xfrm>
            <a:off x="137031" y="123781"/>
            <a:ext cx="5048834" cy="1643676"/>
          </a:xfrm>
          <a:prstGeom prst="wedgeRoundRectCallout">
            <a:avLst>
              <a:gd name="adj1" fmla="val 34757"/>
              <a:gd name="adj2" fmla="val 99607"/>
              <a:gd name="adj3" fmla="val 16667"/>
            </a:avLst>
          </a:prstGeom>
          <a:solidFill>
            <a:schemeClr val="accent2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スポンサー</a:t>
            </a:r>
          </a:p>
        </p:txBody>
      </p:sp>
    </p:spTree>
    <p:extLst>
      <p:ext uri="{BB962C8B-B14F-4D97-AF65-F5344CB8AC3E}">
        <p14:creationId xmlns:p14="http://schemas.microsoft.com/office/powerpoint/2010/main" val="2599558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xmlns="" id="{4D45E08C-EC5B-444B-8865-090FD7D8C8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四角形: 角を丸くする 5">
            <a:extLst>
              <a:ext uri="{FF2B5EF4-FFF2-40B4-BE49-F238E27FC236}">
                <a16:creationId xmlns:a16="http://schemas.microsoft.com/office/drawing/2014/main" xmlns="" id="{C42A3167-9DD9-477D-AD24-FD4CC9C9F1F8}"/>
              </a:ext>
            </a:extLst>
          </p:cNvPr>
          <p:cNvSpPr/>
          <p:nvPr/>
        </p:nvSpPr>
        <p:spPr>
          <a:xfrm>
            <a:off x="344069" y="271974"/>
            <a:ext cx="11565263" cy="6241143"/>
          </a:xfrm>
          <a:prstGeom prst="roundRect">
            <a:avLst/>
          </a:prstGeom>
          <a:solidFill>
            <a:schemeClr val="tx1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Ｔリーグの開会式</a:t>
            </a:r>
            <a:endParaRPr kumimoji="1" lang="en-US" altLang="ja-JP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演出の画像</a:t>
            </a:r>
            <a:endParaRPr kumimoji="1" lang="en-US" altLang="ja-JP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4" name="爆発: 14 pt 3">
            <a:extLst>
              <a:ext uri="{FF2B5EF4-FFF2-40B4-BE49-F238E27FC236}">
                <a16:creationId xmlns:a16="http://schemas.microsoft.com/office/drawing/2014/main" xmlns="" id="{45C13DDE-47E5-4F0E-8189-29260EAC566B}"/>
              </a:ext>
            </a:extLst>
          </p:cNvPr>
          <p:cNvSpPr/>
          <p:nvPr/>
        </p:nvSpPr>
        <p:spPr>
          <a:xfrm>
            <a:off x="845675" y="869241"/>
            <a:ext cx="11162131" cy="5851038"/>
          </a:xfrm>
          <a:prstGeom prst="irregularSeal2">
            <a:avLst/>
          </a:prstGeom>
          <a:solidFill>
            <a:srgbClr val="FC2AC0">
              <a:alpha val="74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9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華やか</a:t>
            </a:r>
            <a:r>
              <a:rPr kumimoji="1" lang="en-US" altLang="ja-JP" sz="9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‼</a:t>
            </a:r>
            <a:endParaRPr kumimoji="1" lang="ja-JP" altLang="en-US" sz="9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5912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xmlns="" id="{50B8BD0C-3121-4133-A31E-5810BE1B8A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xmlns="" id="{B5CA0017-EF95-4C79-948B-A741B0632E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kumimoji="1" lang="ja-JP" altLang="en-US" sz="9600" b="1" dirty="0"/>
              <a:t>スポーツと用具の関係</a:t>
            </a:r>
          </a:p>
        </p:txBody>
      </p:sp>
    </p:spTree>
    <p:extLst>
      <p:ext uri="{BB962C8B-B14F-4D97-AF65-F5344CB8AC3E}">
        <p14:creationId xmlns:p14="http://schemas.microsoft.com/office/powerpoint/2010/main" val="3765663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xmlns="" id="{418CC57A-04A5-47E8-87C0-B950CF04EC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xmlns="" id="{D8369545-541A-404E-9A6D-7DD5D5B8EB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四角形: 角を丸くする 4">
            <a:extLst>
              <a:ext uri="{FF2B5EF4-FFF2-40B4-BE49-F238E27FC236}">
                <a16:creationId xmlns:a16="http://schemas.microsoft.com/office/drawing/2014/main" xmlns="" id="{EDBC196A-EEA4-4C9F-B769-43E84680B886}"/>
              </a:ext>
            </a:extLst>
          </p:cNvPr>
          <p:cNvSpPr/>
          <p:nvPr/>
        </p:nvSpPr>
        <p:spPr>
          <a:xfrm>
            <a:off x="344069" y="271974"/>
            <a:ext cx="11565263" cy="6241143"/>
          </a:xfrm>
          <a:prstGeom prst="roundRect">
            <a:avLst/>
          </a:prstGeom>
          <a:solidFill>
            <a:schemeClr val="tx1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Ｔリーグの開会式</a:t>
            </a:r>
            <a:endParaRPr kumimoji="1" lang="en-US" altLang="ja-JP" sz="6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演出の画像</a:t>
            </a:r>
            <a:endParaRPr kumimoji="1" lang="en-US" altLang="ja-JP" sz="6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3213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xmlns="" id="{5EE4B1F9-004D-4CDB-9203-13851FB80C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8" name="四角形: 角を丸くする 7">
            <a:extLst>
              <a:ext uri="{FF2B5EF4-FFF2-40B4-BE49-F238E27FC236}">
                <a16:creationId xmlns:a16="http://schemas.microsoft.com/office/drawing/2014/main" xmlns="" id="{50FD1F0F-8DB7-4938-ADD6-367D56D44E2D}"/>
              </a:ext>
            </a:extLst>
          </p:cNvPr>
          <p:cNvSpPr/>
          <p:nvPr/>
        </p:nvSpPr>
        <p:spPr>
          <a:xfrm>
            <a:off x="313367" y="308428"/>
            <a:ext cx="11565263" cy="6241143"/>
          </a:xfrm>
          <a:prstGeom prst="roundRect">
            <a:avLst/>
          </a:prstGeom>
          <a:solidFill>
            <a:schemeClr val="tx1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Ｔリーグの開会式</a:t>
            </a:r>
            <a:endParaRPr kumimoji="1" lang="en-US" altLang="ja-JP" sz="6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演出の画像</a:t>
            </a:r>
            <a:endParaRPr kumimoji="1" lang="en-US" altLang="ja-JP" sz="6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" name="四角形: 角を丸くする 5">
            <a:extLst>
              <a:ext uri="{FF2B5EF4-FFF2-40B4-BE49-F238E27FC236}">
                <a16:creationId xmlns:a16="http://schemas.microsoft.com/office/drawing/2014/main" xmlns="" id="{B389215F-4AB5-4919-9885-BED0E5BBBFE1}"/>
              </a:ext>
            </a:extLst>
          </p:cNvPr>
          <p:cNvSpPr/>
          <p:nvPr/>
        </p:nvSpPr>
        <p:spPr>
          <a:xfrm>
            <a:off x="152986" y="86372"/>
            <a:ext cx="11886028" cy="3144882"/>
          </a:xfrm>
          <a:prstGeom prst="roundRect">
            <a:avLst/>
          </a:prstGeom>
          <a:solidFill>
            <a:srgbClr val="002060">
              <a:alpha val="85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80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スポンサー</a:t>
            </a:r>
            <a:r>
              <a:rPr kumimoji="1" lang="ja-JP" alt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が多く付いて</a:t>
            </a:r>
            <a:endParaRPr kumimoji="1" lang="en-US" altLang="ja-JP" sz="6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80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広告</a:t>
            </a:r>
            <a:r>
              <a:rPr kumimoji="1" lang="ja-JP" alt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収入が増えると</a:t>
            </a:r>
          </a:p>
        </p:txBody>
      </p:sp>
      <p:sp>
        <p:nvSpPr>
          <p:cNvPr id="7" name="四角形: 角を丸くする 6">
            <a:extLst>
              <a:ext uri="{FF2B5EF4-FFF2-40B4-BE49-F238E27FC236}">
                <a16:creationId xmlns:a16="http://schemas.microsoft.com/office/drawing/2014/main" xmlns="" id="{FC7CDC19-9892-4601-A731-AB3D91AC9787}"/>
              </a:ext>
            </a:extLst>
          </p:cNvPr>
          <p:cNvSpPr/>
          <p:nvPr/>
        </p:nvSpPr>
        <p:spPr>
          <a:xfrm>
            <a:off x="152985" y="3410767"/>
            <a:ext cx="11886028" cy="3360859"/>
          </a:xfrm>
          <a:prstGeom prst="roundRect">
            <a:avLst/>
          </a:prstGeom>
          <a:solidFill>
            <a:srgbClr val="FC2AC0">
              <a:alpha val="84706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華やかな演出➡選手もファンも嬉しい、注目される</a:t>
            </a:r>
            <a:endParaRPr kumimoji="1" lang="en-US" altLang="ja-JP" sz="6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選手や企業➡収入増える</a:t>
            </a:r>
          </a:p>
        </p:txBody>
      </p:sp>
      <p:sp>
        <p:nvSpPr>
          <p:cNvPr id="3" name="矢印: 下 2">
            <a:extLst>
              <a:ext uri="{FF2B5EF4-FFF2-40B4-BE49-F238E27FC236}">
                <a16:creationId xmlns:a16="http://schemas.microsoft.com/office/drawing/2014/main" xmlns="" id="{CC8BA818-4009-46BA-891E-3F2CE85C8C31}"/>
              </a:ext>
            </a:extLst>
          </p:cNvPr>
          <p:cNvSpPr/>
          <p:nvPr/>
        </p:nvSpPr>
        <p:spPr>
          <a:xfrm>
            <a:off x="4841271" y="2546071"/>
            <a:ext cx="2359861" cy="993723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75247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3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四角形: 角を丸くする 7">
            <a:extLst>
              <a:ext uri="{FF2B5EF4-FFF2-40B4-BE49-F238E27FC236}">
                <a16:creationId xmlns:a16="http://schemas.microsoft.com/office/drawing/2014/main" xmlns="" id="{2B86B211-93E0-4726-9E94-AF197417284D}"/>
              </a:ext>
            </a:extLst>
          </p:cNvPr>
          <p:cNvSpPr/>
          <p:nvPr/>
        </p:nvSpPr>
        <p:spPr>
          <a:xfrm>
            <a:off x="344069" y="271974"/>
            <a:ext cx="11565263" cy="6241143"/>
          </a:xfrm>
          <a:prstGeom prst="roundRect">
            <a:avLst/>
          </a:prstGeom>
          <a:solidFill>
            <a:schemeClr val="tx1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八村塁選手、張本智和選手、</a:t>
            </a:r>
            <a:endParaRPr kumimoji="1" lang="en-US" altLang="ja-JP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バレーボール女子日本代表の画像</a:t>
            </a:r>
            <a:endParaRPr kumimoji="1" lang="en-US" altLang="ja-JP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5" name="角丸四角形 4"/>
          <p:cNvSpPr/>
          <p:nvPr/>
        </p:nvSpPr>
        <p:spPr>
          <a:xfrm>
            <a:off x="196445" y="2206228"/>
            <a:ext cx="11995555" cy="380331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メディアが</a:t>
            </a:r>
            <a:r>
              <a:rPr kumimoji="1" lang="en-US" altLang="ja-JP" sz="115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『</a:t>
            </a:r>
            <a:r>
              <a:rPr kumimoji="1" lang="ja-JP" altLang="en-US" sz="96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ルール</a:t>
            </a:r>
            <a:r>
              <a:rPr kumimoji="1" lang="en-US" altLang="ja-JP" sz="96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』</a:t>
            </a:r>
            <a:r>
              <a:rPr kumimoji="1" lang="ja-JP" alt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に影響を与えている</a:t>
            </a:r>
          </a:p>
        </p:txBody>
      </p:sp>
    </p:spTree>
    <p:extLst>
      <p:ext uri="{BB962C8B-B14F-4D97-AF65-F5344CB8AC3E}">
        <p14:creationId xmlns:p14="http://schemas.microsoft.com/office/powerpoint/2010/main" val="1284319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四角形: 角を丸くする 12">
            <a:extLst>
              <a:ext uri="{FF2B5EF4-FFF2-40B4-BE49-F238E27FC236}">
                <a16:creationId xmlns:a16="http://schemas.microsoft.com/office/drawing/2014/main" xmlns="" id="{BB7E5B21-1E15-4F64-A1D2-9080FBA1CC34}"/>
              </a:ext>
            </a:extLst>
          </p:cNvPr>
          <p:cNvSpPr/>
          <p:nvPr/>
        </p:nvSpPr>
        <p:spPr>
          <a:xfrm>
            <a:off x="375468" y="418646"/>
            <a:ext cx="11565263" cy="6241143"/>
          </a:xfrm>
          <a:prstGeom prst="roundRect">
            <a:avLst/>
          </a:prstGeom>
          <a:solidFill>
            <a:schemeClr val="tx1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八村塁選手、張本智和選手、バレーボール女子日本代表の画像</a:t>
            </a:r>
            <a:endParaRPr kumimoji="1" lang="en-US" altLang="ja-JP" sz="6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xmlns="" id="{F29509F3-AF60-468A-B3D7-C77375D580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xmlns="" id="{47D85FB4-D325-438E-9CB7-B44AAC4290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8" name="四角形: 角を丸くする 7">
            <a:extLst>
              <a:ext uri="{FF2B5EF4-FFF2-40B4-BE49-F238E27FC236}">
                <a16:creationId xmlns:a16="http://schemas.microsoft.com/office/drawing/2014/main" xmlns="" id="{6D7F2F2D-41BC-4E56-8B0B-FD1FDF267B13}"/>
              </a:ext>
            </a:extLst>
          </p:cNvPr>
          <p:cNvSpPr/>
          <p:nvPr/>
        </p:nvSpPr>
        <p:spPr>
          <a:xfrm>
            <a:off x="869521" y="186945"/>
            <a:ext cx="10092059" cy="2881624"/>
          </a:xfrm>
          <a:prstGeom prst="roundRect">
            <a:avLst/>
          </a:prstGeom>
          <a:solidFill>
            <a:srgbClr val="00B05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スポンサーが付くように</a:t>
            </a:r>
            <a:endParaRPr kumimoji="1" lang="en-US" altLang="ja-JP" sz="5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お客さんが入るように</a:t>
            </a:r>
            <a:endParaRPr kumimoji="1" lang="en-US" altLang="ja-JP" sz="5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➡お金を稼ぐために</a:t>
            </a:r>
          </a:p>
        </p:txBody>
      </p:sp>
      <p:sp>
        <p:nvSpPr>
          <p:cNvPr id="10" name="四角形: 角を丸くする 9">
            <a:extLst>
              <a:ext uri="{FF2B5EF4-FFF2-40B4-BE49-F238E27FC236}">
                <a16:creationId xmlns:a16="http://schemas.microsoft.com/office/drawing/2014/main" xmlns="" id="{757A4FC5-056D-42E0-8C0D-E65A3906FD88}"/>
              </a:ext>
            </a:extLst>
          </p:cNvPr>
          <p:cNvSpPr/>
          <p:nvPr/>
        </p:nvSpPr>
        <p:spPr>
          <a:xfrm>
            <a:off x="196214" y="3818205"/>
            <a:ext cx="11799572" cy="2881624"/>
          </a:xfrm>
          <a:prstGeom prst="roundRect">
            <a:avLst/>
          </a:prstGeom>
          <a:solidFill>
            <a:srgbClr val="FC2AC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7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ルールを</a:t>
            </a:r>
            <a:endParaRPr kumimoji="1" lang="en-US" altLang="ja-JP" sz="7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7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変えていくことも必要</a:t>
            </a:r>
          </a:p>
        </p:txBody>
      </p:sp>
      <p:sp>
        <p:nvSpPr>
          <p:cNvPr id="9" name="矢印: 下 8">
            <a:extLst>
              <a:ext uri="{FF2B5EF4-FFF2-40B4-BE49-F238E27FC236}">
                <a16:creationId xmlns:a16="http://schemas.microsoft.com/office/drawing/2014/main" xmlns="" id="{2F9BEACF-5B81-4AC2-B9BC-49611384E565}"/>
              </a:ext>
            </a:extLst>
          </p:cNvPr>
          <p:cNvSpPr/>
          <p:nvPr/>
        </p:nvSpPr>
        <p:spPr>
          <a:xfrm>
            <a:off x="4720765" y="2769258"/>
            <a:ext cx="2561729" cy="1173510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1" name="四角形: 角を丸くする 10">
            <a:extLst>
              <a:ext uri="{FF2B5EF4-FFF2-40B4-BE49-F238E27FC236}">
                <a16:creationId xmlns:a16="http://schemas.microsoft.com/office/drawing/2014/main" xmlns="" id="{5ACBD335-E85B-45E9-81C2-5C2C76E8B909}"/>
              </a:ext>
            </a:extLst>
          </p:cNvPr>
          <p:cNvSpPr/>
          <p:nvPr/>
        </p:nvSpPr>
        <p:spPr>
          <a:xfrm>
            <a:off x="141159" y="198211"/>
            <a:ext cx="11799572" cy="6445679"/>
          </a:xfrm>
          <a:prstGeom prst="round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8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でもやりすぎると</a:t>
            </a:r>
            <a:endParaRPr kumimoji="1" lang="en-US" altLang="ja-JP" sz="8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8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どうなりそう</a:t>
            </a:r>
            <a:r>
              <a:rPr kumimoji="1" lang="en-US" altLang="ja-JP" sz="8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⁉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8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そこがみんなに</a:t>
            </a:r>
            <a:endParaRPr kumimoji="1" lang="en-US" altLang="ja-JP" sz="8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8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考えてほしいところ</a:t>
            </a:r>
          </a:p>
        </p:txBody>
      </p:sp>
    </p:spTree>
    <p:extLst>
      <p:ext uri="{BB962C8B-B14F-4D97-AF65-F5344CB8AC3E}">
        <p14:creationId xmlns:p14="http://schemas.microsoft.com/office/powerpoint/2010/main" val="1689458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10" grpId="0" animBg="1"/>
      <p:bldP spid="10" grpId="1" animBg="1"/>
      <p:bldP spid="9" grpId="0" animBg="1"/>
      <p:bldP spid="9" grpId="1" animBg="1"/>
      <p:bldP spid="11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xmlns="" id="{BB4D1855-6674-4436-9EED-397ED8F865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6834" y="1543821"/>
            <a:ext cx="11438882" cy="402412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kumimoji="1" lang="ja-JP" altLang="en-US" sz="8800" b="1" dirty="0"/>
              <a:t>ここで、</a:t>
            </a:r>
            <a:endParaRPr kumimoji="1" lang="en-US" altLang="ja-JP" sz="8800" b="1" dirty="0"/>
          </a:p>
          <a:p>
            <a:pPr marL="0" indent="0" algn="ctr">
              <a:buNone/>
            </a:pPr>
            <a:r>
              <a:rPr kumimoji="1" lang="ja-JP" altLang="en-US" sz="8800" b="1" dirty="0"/>
              <a:t>理解を深めるための</a:t>
            </a:r>
            <a:endParaRPr kumimoji="1" lang="en-US" altLang="ja-JP" sz="8800" b="1" dirty="0"/>
          </a:p>
          <a:p>
            <a:pPr marL="0" indent="0" algn="ctr">
              <a:buNone/>
            </a:pPr>
            <a:r>
              <a:rPr kumimoji="1" lang="ja-JP" altLang="en-US" sz="8800" b="1" dirty="0"/>
              <a:t>質問です</a:t>
            </a:r>
          </a:p>
        </p:txBody>
      </p:sp>
    </p:spTree>
    <p:extLst>
      <p:ext uri="{BB962C8B-B14F-4D97-AF65-F5344CB8AC3E}">
        <p14:creationId xmlns:p14="http://schemas.microsoft.com/office/powerpoint/2010/main" val="135765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四角形: 角を丸くする 4">
            <a:extLst>
              <a:ext uri="{FF2B5EF4-FFF2-40B4-BE49-F238E27FC236}">
                <a16:creationId xmlns:a16="http://schemas.microsoft.com/office/drawing/2014/main" xmlns="" id="{92E55593-D667-4864-BE5B-761637EAD5FC}"/>
              </a:ext>
            </a:extLst>
          </p:cNvPr>
          <p:cNvSpPr/>
          <p:nvPr/>
        </p:nvSpPr>
        <p:spPr>
          <a:xfrm>
            <a:off x="1524000" y="177530"/>
            <a:ext cx="9144000" cy="6241143"/>
          </a:xfrm>
          <a:prstGeom prst="roundRect">
            <a:avLst/>
          </a:prstGeom>
          <a:solidFill>
            <a:schemeClr val="tx1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北京五輪、マイケル・フェルプスの画像</a:t>
            </a:r>
            <a:endParaRPr kumimoji="1" lang="en-US" altLang="ja-JP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7" name="角丸四角形 6"/>
          <p:cNvSpPr/>
          <p:nvPr/>
        </p:nvSpPr>
        <p:spPr>
          <a:xfrm>
            <a:off x="356381" y="1926503"/>
            <a:ext cx="11732455" cy="4623069"/>
          </a:xfrm>
          <a:prstGeom prst="roundRect">
            <a:avLst/>
          </a:prstGeom>
          <a:solidFill>
            <a:srgbClr val="002060">
              <a:alpha val="7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6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2008</a:t>
            </a:r>
            <a:r>
              <a:rPr kumimoji="1" lang="ja-JP" altLang="en-US" sz="6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年北京オリンピック</a:t>
            </a:r>
            <a:endParaRPr kumimoji="1" lang="en-US" altLang="ja-JP" sz="6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6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競泳で</a:t>
            </a:r>
            <a:r>
              <a:rPr kumimoji="1" lang="en-US" altLang="ja-JP" sz="6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34</a:t>
            </a:r>
            <a:r>
              <a:rPr kumimoji="1" lang="ja-JP" altLang="en-US" sz="6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種目中</a:t>
            </a:r>
            <a:r>
              <a:rPr kumimoji="1" lang="en-US" altLang="ja-JP" sz="6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23</a:t>
            </a:r>
            <a:r>
              <a:rPr kumimoji="1" lang="ja-JP" altLang="en-US" sz="6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種目と</a:t>
            </a:r>
            <a:endParaRPr kumimoji="1" lang="en-US" altLang="ja-JP" sz="6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6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世界記録が続出しました。</a:t>
            </a:r>
            <a:endParaRPr kumimoji="1" lang="en-US" altLang="ja-JP" sz="6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6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なぜでしょう？</a:t>
            </a:r>
          </a:p>
        </p:txBody>
      </p:sp>
    </p:spTree>
    <p:extLst>
      <p:ext uri="{BB962C8B-B14F-4D97-AF65-F5344CB8AC3E}">
        <p14:creationId xmlns:p14="http://schemas.microsoft.com/office/powerpoint/2010/main" val="3808263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矢印: 下 8">
            <a:extLst>
              <a:ext uri="{FF2B5EF4-FFF2-40B4-BE49-F238E27FC236}">
                <a16:creationId xmlns:a16="http://schemas.microsoft.com/office/drawing/2014/main" xmlns="" id="{1B2B80B5-4DC2-4DB6-80D0-66AC89025D8B}"/>
              </a:ext>
            </a:extLst>
          </p:cNvPr>
          <p:cNvSpPr/>
          <p:nvPr/>
        </p:nvSpPr>
        <p:spPr>
          <a:xfrm>
            <a:off x="5241508" y="4384645"/>
            <a:ext cx="1888211" cy="939118"/>
          </a:xfrm>
          <a:prstGeom prst="downArrow">
            <a:avLst/>
          </a:prstGeom>
          <a:solidFill>
            <a:schemeClr val="accent1">
              <a:alpha val="8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0" name="四角形: 角を丸くする 9">
            <a:extLst>
              <a:ext uri="{FF2B5EF4-FFF2-40B4-BE49-F238E27FC236}">
                <a16:creationId xmlns:a16="http://schemas.microsoft.com/office/drawing/2014/main" xmlns="" id="{25E9393A-26E2-4972-B248-685E8088714D}"/>
              </a:ext>
            </a:extLst>
          </p:cNvPr>
          <p:cNvSpPr/>
          <p:nvPr/>
        </p:nvSpPr>
        <p:spPr>
          <a:xfrm>
            <a:off x="1630936" y="271339"/>
            <a:ext cx="9355931" cy="6387742"/>
          </a:xfrm>
          <a:prstGeom prst="roundRect">
            <a:avLst/>
          </a:prstGeom>
          <a:solidFill>
            <a:schemeClr val="tx1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マイケル・フェルプスの</a:t>
            </a:r>
            <a:endParaRPr kumimoji="1" lang="en-US" altLang="ja-JP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高速水着着用の画像</a:t>
            </a:r>
            <a:endParaRPr kumimoji="1" lang="en-US" altLang="ja-JP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4" name="角丸四角形 3"/>
          <p:cNvSpPr/>
          <p:nvPr/>
        </p:nvSpPr>
        <p:spPr>
          <a:xfrm>
            <a:off x="762393" y="167881"/>
            <a:ext cx="10667214" cy="2265830"/>
          </a:xfrm>
          <a:prstGeom prst="round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7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『</a:t>
            </a:r>
            <a:r>
              <a:rPr kumimoji="1" lang="ja-JP" alt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レーザーレーサー</a:t>
            </a:r>
            <a:r>
              <a:rPr kumimoji="1" lang="en-US" altLang="ja-JP" sz="7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』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高速水着の開発</a:t>
            </a:r>
          </a:p>
        </p:txBody>
      </p:sp>
      <p:sp>
        <p:nvSpPr>
          <p:cNvPr id="7" name="角丸四角形 3">
            <a:extLst>
              <a:ext uri="{FF2B5EF4-FFF2-40B4-BE49-F238E27FC236}">
                <a16:creationId xmlns:a16="http://schemas.microsoft.com/office/drawing/2014/main" xmlns="" id="{974DE062-7FA3-4481-A91C-CC65451AF167}"/>
              </a:ext>
            </a:extLst>
          </p:cNvPr>
          <p:cNvSpPr/>
          <p:nvPr/>
        </p:nvSpPr>
        <p:spPr>
          <a:xfrm>
            <a:off x="975294" y="2701662"/>
            <a:ext cx="10667214" cy="2105301"/>
          </a:xfrm>
          <a:prstGeom prst="roundRect">
            <a:avLst/>
          </a:prstGeom>
          <a:solidFill>
            <a:srgbClr val="00B050">
              <a:alpha val="8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・締め付けて体の凹凸を無くす</a:t>
            </a:r>
            <a:endParaRPr kumimoji="1" lang="en-US" altLang="ja-JP" sz="5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・浮力を生む素材</a:t>
            </a:r>
          </a:p>
        </p:txBody>
      </p:sp>
      <p:sp>
        <p:nvSpPr>
          <p:cNvPr id="8" name="四角形: 角を丸くする 7">
            <a:extLst>
              <a:ext uri="{FF2B5EF4-FFF2-40B4-BE49-F238E27FC236}">
                <a16:creationId xmlns:a16="http://schemas.microsoft.com/office/drawing/2014/main" xmlns="" id="{F01577A5-3855-4F38-8DAC-CB22D9B03049}"/>
              </a:ext>
            </a:extLst>
          </p:cNvPr>
          <p:cNvSpPr/>
          <p:nvPr/>
        </p:nvSpPr>
        <p:spPr>
          <a:xfrm>
            <a:off x="800422" y="5133848"/>
            <a:ext cx="10792266" cy="1378634"/>
          </a:xfrm>
          <a:prstGeom prst="roundRect">
            <a:avLst/>
          </a:prstGeom>
          <a:solidFill>
            <a:schemeClr val="accent2">
              <a:lumMod val="75000"/>
              <a:alpha val="8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8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好記録を生んだ</a:t>
            </a:r>
            <a:r>
              <a:rPr kumimoji="1" lang="en-US" altLang="ja-JP" sz="8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‼</a:t>
            </a:r>
            <a:endParaRPr kumimoji="1" lang="ja-JP" altLang="en-US" sz="8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16252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4" grpId="0" animBg="1"/>
      <p:bldP spid="7" grpId="0" animBg="1"/>
      <p:bldP spid="8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四角形: 角を丸くする 6">
            <a:extLst>
              <a:ext uri="{FF2B5EF4-FFF2-40B4-BE49-F238E27FC236}">
                <a16:creationId xmlns:a16="http://schemas.microsoft.com/office/drawing/2014/main" xmlns="" id="{B087DE7C-D792-4920-9DA9-AB1F0F5FA440}"/>
              </a:ext>
            </a:extLst>
          </p:cNvPr>
          <p:cNvSpPr/>
          <p:nvPr/>
        </p:nvSpPr>
        <p:spPr>
          <a:xfrm>
            <a:off x="1270480" y="104806"/>
            <a:ext cx="9355931" cy="6387742"/>
          </a:xfrm>
          <a:prstGeom prst="roundRect">
            <a:avLst/>
          </a:prstGeom>
          <a:solidFill>
            <a:schemeClr val="tx1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マイケル・フェルプスの</a:t>
            </a:r>
            <a:endParaRPr kumimoji="1" lang="en-US" altLang="ja-JP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高速水着着用の画像</a:t>
            </a:r>
            <a:endParaRPr kumimoji="1" lang="en-US" altLang="ja-JP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4" name="角丸四角形 3"/>
          <p:cNvSpPr/>
          <p:nvPr/>
        </p:nvSpPr>
        <p:spPr>
          <a:xfrm>
            <a:off x="694441" y="3578806"/>
            <a:ext cx="10803118" cy="3101419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レーザーレーサーを使用した</a:t>
            </a:r>
            <a:endParaRPr kumimoji="0" lang="en-US" altLang="ja-JP" sz="5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この大会では、</a:t>
            </a:r>
            <a:r>
              <a:rPr kumimoji="0" lang="en-US" altLang="ja-JP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34</a:t>
            </a:r>
            <a:r>
              <a:rPr kumimoji="0" lang="ja-JP" alt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種目中</a:t>
            </a:r>
            <a:r>
              <a:rPr kumimoji="0" lang="en-US" altLang="ja-JP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23</a:t>
            </a:r>
            <a:r>
              <a:rPr kumimoji="0" lang="ja-JP" alt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種目</a:t>
            </a:r>
            <a:endParaRPr kumimoji="0" lang="en-US" altLang="ja-JP" sz="5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もの世界新記録が生まれた</a:t>
            </a:r>
            <a:endParaRPr kumimoji="1" lang="ja-JP" altLang="en-US" sz="5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8932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四角形: 角を丸くする 4">
            <a:extLst>
              <a:ext uri="{FF2B5EF4-FFF2-40B4-BE49-F238E27FC236}">
                <a16:creationId xmlns:a16="http://schemas.microsoft.com/office/drawing/2014/main" xmlns="" id="{2E570A9D-C8F8-4946-8C6F-662B80913418}"/>
              </a:ext>
            </a:extLst>
          </p:cNvPr>
          <p:cNvSpPr/>
          <p:nvPr/>
        </p:nvSpPr>
        <p:spPr>
          <a:xfrm>
            <a:off x="253218" y="104477"/>
            <a:ext cx="9425354" cy="1293027"/>
          </a:xfrm>
          <a:prstGeom prst="roundRect">
            <a:avLst/>
          </a:prstGeom>
          <a:solidFill>
            <a:srgbClr val="00206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ペアでの理解を深める活動</a:t>
            </a:r>
          </a:p>
        </p:txBody>
      </p:sp>
      <p:sp>
        <p:nvSpPr>
          <p:cNvPr id="6" name="四角形: 角を丸くする 5">
            <a:extLst>
              <a:ext uri="{FF2B5EF4-FFF2-40B4-BE49-F238E27FC236}">
                <a16:creationId xmlns:a16="http://schemas.microsoft.com/office/drawing/2014/main" xmlns="" id="{461EDE35-4643-468A-BC19-D37B9C1AD409}"/>
              </a:ext>
            </a:extLst>
          </p:cNvPr>
          <p:cNvSpPr/>
          <p:nvPr/>
        </p:nvSpPr>
        <p:spPr>
          <a:xfrm>
            <a:off x="1364567" y="1510859"/>
            <a:ext cx="9692640" cy="1293028"/>
          </a:xfrm>
          <a:prstGeom prst="roundRect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ブレインストーミング</a:t>
            </a:r>
          </a:p>
        </p:txBody>
      </p:sp>
      <p:sp>
        <p:nvSpPr>
          <p:cNvPr id="8" name="四角形: 角を丸くする 7">
            <a:extLst>
              <a:ext uri="{FF2B5EF4-FFF2-40B4-BE49-F238E27FC236}">
                <a16:creationId xmlns:a16="http://schemas.microsoft.com/office/drawing/2014/main" xmlns="" id="{487BE0C0-2CBF-42AC-A5FE-FAFF78BD3FBB}"/>
              </a:ext>
            </a:extLst>
          </p:cNvPr>
          <p:cNvSpPr/>
          <p:nvPr/>
        </p:nvSpPr>
        <p:spPr>
          <a:xfrm>
            <a:off x="17914" y="2917243"/>
            <a:ext cx="6036948" cy="3761908"/>
          </a:xfrm>
          <a:prstGeom prst="roundRect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用具を進化させて</a:t>
            </a:r>
            <a:endParaRPr kumimoji="1" lang="en-US" altLang="ja-JP" sz="4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どんどんいい記録を</a:t>
            </a:r>
            <a:endParaRPr kumimoji="1" lang="en-US" altLang="ja-JP" sz="4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生み出せば良い</a:t>
            </a:r>
          </a:p>
        </p:txBody>
      </p:sp>
      <p:sp>
        <p:nvSpPr>
          <p:cNvPr id="9" name="四角形: 角を丸くする 8">
            <a:extLst>
              <a:ext uri="{FF2B5EF4-FFF2-40B4-BE49-F238E27FC236}">
                <a16:creationId xmlns:a16="http://schemas.microsoft.com/office/drawing/2014/main" xmlns="" id="{EC453986-3E2A-4BC9-B7ED-30BB5AC89A0C}"/>
              </a:ext>
            </a:extLst>
          </p:cNvPr>
          <p:cNvSpPr/>
          <p:nvPr/>
        </p:nvSpPr>
        <p:spPr>
          <a:xfrm>
            <a:off x="6137139" y="2917244"/>
            <a:ext cx="5946787" cy="376190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それは何か違うんじゃないか</a:t>
            </a:r>
          </a:p>
        </p:txBody>
      </p:sp>
    </p:spTree>
    <p:extLst>
      <p:ext uri="{BB962C8B-B14F-4D97-AF65-F5344CB8AC3E}">
        <p14:creationId xmlns:p14="http://schemas.microsoft.com/office/powerpoint/2010/main" val="2549663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四角形: 角を丸くする 3">
            <a:extLst>
              <a:ext uri="{FF2B5EF4-FFF2-40B4-BE49-F238E27FC236}">
                <a16:creationId xmlns:a16="http://schemas.microsoft.com/office/drawing/2014/main" xmlns="" id="{FF82B3E9-C1E9-4517-8388-3502BEEE7837}"/>
              </a:ext>
            </a:extLst>
          </p:cNvPr>
          <p:cNvSpPr/>
          <p:nvPr/>
        </p:nvSpPr>
        <p:spPr>
          <a:xfrm>
            <a:off x="293661" y="109242"/>
            <a:ext cx="9155724" cy="1302259"/>
          </a:xfrm>
          <a:prstGeom prst="roundRect">
            <a:avLst/>
          </a:prstGeom>
          <a:solidFill>
            <a:srgbClr val="00206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ペアでの理解を深める活動</a:t>
            </a:r>
          </a:p>
        </p:txBody>
      </p:sp>
      <p:sp>
        <p:nvSpPr>
          <p:cNvPr id="9" name="吹き出し: 角を丸めた四角形 8">
            <a:extLst>
              <a:ext uri="{FF2B5EF4-FFF2-40B4-BE49-F238E27FC236}">
                <a16:creationId xmlns:a16="http://schemas.microsoft.com/office/drawing/2014/main" xmlns="" id="{6F2134FB-B24F-4807-BC47-A3AB9DDE037E}"/>
              </a:ext>
            </a:extLst>
          </p:cNvPr>
          <p:cNvSpPr/>
          <p:nvPr/>
        </p:nvSpPr>
        <p:spPr>
          <a:xfrm>
            <a:off x="420273" y="2981152"/>
            <a:ext cx="11267049" cy="3745522"/>
          </a:xfrm>
          <a:prstGeom prst="wedgeRoundRectCallout">
            <a:avLst>
              <a:gd name="adj1" fmla="val 24647"/>
              <a:gd name="adj2" fmla="val -19180"/>
              <a:gd name="adj3" fmla="val 16667"/>
            </a:avLst>
          </a:prstGeom>
          <a:solidFill>
            <a:schemeClr val="bg1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①まずは個人活動</a:t>
            </a:r>
            <a:endParaRPr kumimoji="1" lang="en-US" altLang="ja-JP" sz="5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１分間でキーワードをふせんに書けるだけ書く（３～５つ以上は目指そう）</a:t>
            </a:r>
          </a:p>
        </p:txBody>
      </p:sp>
      <p:sp>
        <p:nvSpPr>
          <p:cNvPr id="12" name="吹き出し: 角を丸めた四角形 11">
            <a:extLst>
              <a:ext uri="{FF2B5EF4-FFF2-40B4-BE49-F238E27FC236}">
                <a16:creationId xmlns:a16="http://schemas.microsoft.com/office/drawing/2014/main" xmlns="" id="{A2613439-E9F3-4A8E-ABCB-50D4834EB122}"/>
              </a:ext>
            </a:extLst>
          </p:cNvPr>
          <p:cNvSpPr/>
          <p:nvPr/>
        </p:nvSpPr>
        <p:spPr>
          <a:xfrm>
            <a:off x="420272" y="3003236"/>
            <a:ext cx="11267049" cy="3745522"/>
          </a:xfrm>
          <a:prstGeom prst="wedgeRoundRectCallout">
            <a:avLst>
              <a:gd name="adj1" fmla="val 24647"/>
              <a:gd name="adj2" fmla="val -19180"/>
              <a:gd name="adj3" fmla="val 16667"/>
            </a:avLst>
          </a:prstGeom>
          <a:solidFill>
            <a:schemeClr val="bg1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②ふせんを説明しながら貼る</a:t>
            </a:r>
            <a:endParaRPr kumimoji="1" lang="en-US" altLang="ja-JP" sz="4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自分の意見の書いたふせんを簡単に説明を加えながらグループシートに貼る</a:t>
            </a:r>
            <a:endParaRPr kumimoji="1" lang="en-US" altLang="ja-JP" sz="5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3" name="吹き出し: 角を丸めた四角形 12">
            <a:extLst>
              <a:ext uri="{FF2B5EF4-FFF2-40B4-BE49-F238E27FC236}">
                <a16:creationId xmlns:a16="http://schemas.microsoft.com/office/drawing/2014/main" xmlns="" id="{796E953A-1ED2-481A-A990-688F5843F696}"/>
              </a:ext>
            </a:extLst>
          </p:cNvPr>
          <p:cNvSpPr/>
          <p:nvPr/>
        </p:nvSpPr>
        <p:spPr>
          <a:xfrm>
            <a:off x="420271" y="2968067"/>
            <a:ext cx="11267049" cy="3745522"/>
          </a:xfrm>
          <a:prstGeom prst="wedgeRoundRectCallout">
            <a:avLst>
              <a:gd name="adj1" fmla="val 24647"/>
              <a:gd name="adj2" fmla="val -19180"/>
              <a:gd name="adj3" fmla="val 16667"/>
            </a:avLst>
          </a:prstGeom>
          <a:solidFill>
            <a:schemeClr val="bg1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③グルーピング</a:t>
            </a:r>
            <a:endParaRPr kumimoji="1" lang="en-US" altLang="ja-JP" sz="4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ふせんを貼りながら意味の近いものでまとめていくと、よりよい</a:t>
            </a:r>
            <a:endParaRPr kumimoji="1" lang="en-US" altLang="ja-JP" sz="5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4" name="吹き出し: 角を丸めた四角形 13">
            <a:extLst>
              <a:ext uri="{FF2B5EF4-FFF2-40B4-BE49-F238E27FC236}">
                <a16:creationId xmlns:a16="http://schemas.microsoft.com/office/drawing/2014/main" xmlns="" id="{297F7377-4222-42FA-AC11-13C2152A3210}"/>
              </a:ext>
            </a:extLst>
          </p:cNvPr>
          <p:cNvSpPr/>
          <p:nvPr/>
        </p:nvSpPr>
        <p:spPr>
          <a:xfrm>
            <a:off x="420269" y="2981152"/>
            <a:ext cx="11267049" cy="3745522"/>
          </a:xfrm>
          <a:prstGeom prst="wedgeRoundRectCallout">
            <a:avLst>
              <a:gd name="adj1" fmla="val 24647"/>
              <a:gd name="adj2" fmla="val -19180"/>
              <a:gd name="adj3" fmla="val 16667"/>
            </a:avLst>
          </a:prstGeom>
          <a:solidFill>
            <a:schemeClr val="bg1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④まとめ</a:t>
            </a:r>
            <a:endParaRPr kumimoji="1" lang="en-US" altLang="ja-JP" sz="5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2</a:t>
            </a:r>
            <a:r>
              <a:rPr kumimoji="1" lang="ja-JP" alt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人で出し合ったキーワードから考えを作り出す</a:t>
            </a:r>
            <a:endParaRPr kumimoji="1" lang="en-US" altLang="ja-JP" sz="4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8" name="四角形: 角を丸くする 7">
            <a:extLst>
              <a:ext uri="{FF2B5EF4-FFF2-40B4-BE49-F238E27FC236}">
                <a16:creationId xmlns:a16="http://schemas.microsoft.com/office/drawing/2014/main" xmlns="" id="{B7C5DE3B-4B21-44BE-A323-17E8F8F04C01}"/>
              </a:ext>
            </a:extLst>
          </p:cNvPr>
          <p:cNvSpPr/>
          <p:nvPr/>
        </p:nvSpPr>
        <p:spPr>
          <a:xfrm>
            <a:off x="1379952" y="1557982"/>
            <a:ext cx="9432095" cy="1302258"/>
          </a:xfrm>
          <a:prstGeom prst="roundRect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ブレインストーミング</a:t>
            </a:r>
          </a:p>
        </p:txBody>
      </p:sp>
    </p:spTree>
    <p:extLst>
      <p:ext uri="{BB962C8B-B14F-4D97-AF65-F5344CB8AC3E}">
        <p14:creationId xmlns:p14="http://schemas.microsoft.com/office/powerpoint/2010/main" val="832559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13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xmlns="" id="{EEE20C8B-1911-406F-8EE4-F50B204292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9513" y="1097280"/>
            <a:ext cx="10592973" cy="5163607"/>
          </a:xfrm>
        </p:spPr>
        <p:txBody>
          <a:bodyPr>
            <a:normAutofit/>
          </a:bodyPr>
          <a:lstStyle/>
          <a:p>
            <a:pPr algn="ctr"/>
            <a:r>
              <a:rPr kumimoji="1" lang="ja-JP" altLang="en-US" sz="11500" b="1" dirty="0"/>
              <a:t>例：棒高跳び</a:t>
            </a:r>
          </a:p>
        </p:txBody>
      </p:sp>
    </p:spTree>
    <p:extLst>
      <p:ext uri="{BB962C8B-B14F-4D97-AF65-F5344CB8AC3E}">
        <p14:creationId xmlns:p14="http://schemas.microsoft.com/office/powerpoint/2010/main" val="1449080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xmlns="" id="{82594A4E-4D4E-4443-B8A4-692061AE47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2665" y="243868"/>
            <a:ext cx="4894385" cy="1852218"/>
          </a:xfrm>
        </p:spPr>
        <p:txBody>
          <a:bodyPr>
            <a:normAutofit/>
          </a:bodyPr>
          <a:lstStyle/>
          <a:p>
            <a:r>
              <a:rPr kumimoji="1" lang="ja-JP" altLang="en-US" sz="11500" dirty="0"/>
              <a:t>ルール</a:t>
            </a:r>
          </a:p>
        </p:txBody>
      </p:sp>
      <p:sp>
        <p:nvSpPr>
          <p:cNvPr id="4" name="四角形: 角を丸くする 3">
            <a:extLst>
              <a:ext uri="{FF2B5EF4-FFF2-40B4-BE49-F238E27FC236}">
                <a16:creationId xmlns:a16="http://schemas.microsoft.com/office/drawing/2014/main" xmlns="" id="{0D1A93A4-9BBB-478B-894B-DCA75CE9C91C}"/>
              </a:ext>
            </a:extLst>
          </p:cNvPr>
          <p:cNvSpPr/>
          <p:nvPr/>
        </p:nvSpPr>
        <p:spPr>
          <a:xfrm>
            <a:off x="190761" y="1644797"/>
            <a:ext cx="6254918" cy="1505243"/>
          </a:xfrm>
          <a:prstGeom prst="roundRect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①質より量</a:t>
            </a:r>
          </a:p>
        </p:txBody>
      </p:sp>
      <p:sp>
        <p:nvSpPr>
          <p:cNvPr id="5" name="四角形: 角を丸くする 4">
            <a:extLst>
              <a:ext uri="{FF2B5EF4-FFF2-40B4-BE49-F238E27FC236}">
                <a16:creationId xmlns:a16="http://schemas.microsoft.com/office/drawing/2014/main" xmlns="" id="{01CEF9C2-4461-44FD-B9B6-20DE0C1418C0}"/>
              </a:ext>
            </a:extLst>
          </p:cNvPr>
          <p:cNvSpPr/>
          <p:nvPr/>
        </p:nvSpPr>
        <p:spPr>
          <a:xfrm>
            <a:off x="190761" y="3291841"/>
            <a:ext cx="9929347" cy="1505243"/>
          </a:xfrm>
          <a:prstGeom prst="roundRect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②批判なし！、全部ＯＫ</a:t>
            </a:r>
          </a:p>
        </p:txBody>
      </p:sp>
      <p:sp>
        <p:nvSpPr>
          <p:cNvPr id="6" name="四角形: 角を丸くする 5">
            <a:extLst>
              <a:ext uri="{FF2B5EF4-FFF2-40B4-BE49-F238E27FC236}">
                <a16:creationId xmlns:a16="http://schemas.microsoft.com/office/drawing/2014/main" xmlns="" id="{32F83AFB-AF69-449C-B11E-6F1B251BE248}"/>
              </a:ext>
            </a:extLst>
          </p:cNvPr>
          <p:cNvSpPr/>
          <p:nvPr/>
        </p:nvSpPr>
        <p:spPr>
          <a:xfrm>
            <a:off x="190762" y="4938885"/>
            <a:ext cx="11810477" cy="1505243"/>
          </a:xfrm>
          <a:prstGeom prst="roundRect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③自由な発想、なごやかな雰囲気</a:t>
            </a:r>
          </a:p>
        </p:txBody>
      </p:sp>
    </p:spTree>
    <p:extLst>
      <p:ext uri="{BB962C8B-B14F-4D97-AF65-F5344CB8AC3E}">
        <p14:creationId xmlns:p14="http://schemas.microsoft.com/office/powerpoint/2010/main" val="3522335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四角形: 角を丸くする 8">
            <a:extLst>
              <a:ext uri="{FF2B5EF4-FFF2-40B4-BE49-F238E27FC236}">
                <a16:creationId xmlns:a16="http://schemas.microsoft.com/office/drawing/2014/main" xmlns="" id="{9E1CFA4B-6D62-4FA3-BB43-F44B68E48C7D}"/>
              </a:ext>
            </a:extLst>
          </p:cNvPr>
          <p:cNvSpPr/>
          <p:nvPr/>
        </p:nvSpPr>
        <p:spPr>
          <a:xfrm>
            <a:off x="59052" y="1896257"/>
            <a:ext cx="6036948" cy="3761908"/>
          </a:xfrm>
          <a:prstGeom prst="roundRect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用具を進化させて</a:t>
            </a:r>
            <a:endParaRPr kumimoji="1" lang="en-US" altLang="ja-JP" sz="4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どんどんいい記録を</a:t>
            </a:r>
            <a:endParaRPr kumimoji="1" lang="en-US" altLang="ja-JP" sz="4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生み出せば良い</a:t>
            </a:r>
          </a:p>
        </p:txBody>
      </p:sp>
      <p:sp>
        <p:nvSpPr>
          <p:cNvPr id="6" name="四角形: 角を丸くする 5">
            <a:extLst>
              <a:ext uri="{FF2B5EF4-FFF2-40B4-BE49-F238E27FC236}">
                <a16:creationId xmlns:a16="http://schemas.microsoft.com/office/drawing/2014/main" xmlns="" id="{A8CC7538-AAB9-4F98-849A-8416410E64E1}"/>
              </a:ext>
            </a:extLst>
          </p:cNvPr>
          <p:cNvSpPr/>
          <p:nvPr/>
        </p:nvSpPr>
        <p:spPr>
          <a:xfrm>
            <a:off x="1248653" y="475287"/>
            <a:ext cx="9432095" cy="1302258"/>
          </a:xfrm>
          <a:prstGeom prst="roundRect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ブレインストーミング</a:t>
            </a:r>
          </a:p>
        </p:txBody>
      </p:sp>
      <p:sp>
        <p:nvSpPr>
          <p:cNvPr id="2" name="吹き出し: 角を丸めた四角形 1">
            <a:extLst>
              <a:ext uri="{FF2B5EF4-FFF2-40B4-BE49-F238E27FC236}">
                <a16:creationId xmlns:a16="http://schemas.microsoft.com/office/drawing/2014/main" xmlns="" id="{97002891-52D0-4C9D-B09E-F00B9FFCDF71}"/>
              </a:ext>
            </a:extLst>
          </p:cNvPr>
          <p:cNvSpPr/>
          <p:nvPr/>
        </p:nvSpPr>
        <p:spPr>
          <a:xfrm>
            <a:off x="6174537" y="1979484"/>
            <a:ext cx="5914616" cy="3309968"/>
          </a:xfrm>
          <a:prstGeom prst="wedgeRoundRectCallout">
            <a:avLst>
              <a:gd name="adj1" fmla="val -61041"/>
              <a:gd name="adj2" fmla="val -8250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まずこちらの考えの立場に立って、</a:t>
            </a:r>
            <a:endParaRPr kumimoji="1" lang="en-US" altLang="ja-JP" sz="4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理由を考えてみましょう</a:t>
            </a:r>
          </a:p>
        </p:txBody>
      </p:sp>
      <p:sp>
        <p:nvSpPr>
          <p:cNvPr id="7" name="四角形: 角を丸くする 6">
            <a:extLst>
              <a:ext uri="{FF2B5EF4-FFF2-40B4-BE49-F238E27FC236}">
                <a16:creationId xmlns:a16="http://schemas.microsoft.com/office/drawing/2014/main" xmlns="" id="{7D34A4BB-320A-40CD-906D-FCAD793DF91B}"/>
              </a:ext>
            </a:extLst>
          </p:cNvPr>
          <p:cNvSpPr/>
          <p:nvPr/>
        </p:nvSpPr>
        <p:spPr>
          <a:xfrm>
            <a:off x="1330302" y="5089686"/>
            <a:ext cx="10080064" cy="1614044"/>
          </a:xfrm>
          <a:prstGeom prst="roundRect">
            <a:avLst/>
          </a:prstGeom>
          <a:solidFill>
            <a:srgbClr val="00206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7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1</a:t>
            </a:r>
            <a:r>
              <a:rPr kumimoji="1" lang="ja-JP" alt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分、よーいスタート！</a:t>
            </a:r>
          </a:p>
        </p:txBody>
      </p:sp>
    </p:spTree>
    <p:extLst>
      <p:ext uri="{BB962C8B-B14F-4D97-AF65-F5344CB8AC3E}">
        <p14:creationId xmlns:p14="http://schemas.microsoft.com/office/powerpoint/2010/main" val="2245137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四角形: 角を丸くする 7">
            <a:extLst>
              <a:ext uri="{FF2B5EF4-FFF2-40B4-BE49-F238E27FC236}">
                <a16:creationId xmlns:a16="http://schemas.microsoft.com/office/drawing/2014/main" xmlns="" id="{91C2BE87-B01F-4095-AFB0-BDBFC2FB7FE1}"/>
              </a:ext>
            </a:extLst>
          </p:cNvPr>
          <p:cNvSpPr/>
          <p:nvPr/>
        </p:nvSpPr>
        <p:spPr>
          <a:xfrm>
            <a:off x="6148358" y="1872759"/>
            <a:ext cx="5946787" cy="376190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6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それは何か違うんじゃないか</a:t>
            </a:r>
            <a:endParaRPr kumimoji="1" lang="ja-JP" altLang="en-US" sz="6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" name="吹き出し: 角を丸めた四角形 5">
            <a:extLst>
              <a:ext uri="{FF2B5EF4-FFF2-40B4-BE49-F238E27FC236}">
                <a16:creationId xmlns:a16="http://schemas.microsoft.com/office/drawing/2014/main" xmlns="" id="{E67831D9-65F4-4960-8EDE-587F316D5340}"/>
              </a:ext>
            </a:extLst>
          </p:cNvPr>
          <p:cNvSpPr/>
          <p:nvPr/>
        </p:nvSpPr>
        <p:spPr>
          <a:xfrm>
            <a:off x="50084" y="1872759"/>
            <a:ext cx="5914616" cy="2938392"/>
          </a:xfrm>
          <a:prstGeom prst="wedgeRoundRectCallout">
            <a:avLst>
              <a:gd name="adj1" fmla="val 65361"/>
              <a:gd name="adj2" fmla="val 30506"/>
              <a:gd name="adj3" fmla="val 16667"/>
            </a:avLst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次はこちらの立場に立って、理由を考えてみましょう</a:t>
            </a:r>
          </a:p>
        </p:txBody>
      </p:sp>
      <p:sp>
        <p:nvSpPr>
          <p:cNvPr id="7" name="四角形: 角を丸くする 6">
            <a:extLst>
              <a:ext uri="{FF2B5EF4-FFF2-40B4-BE49-F238E27FC236}">
                <a16:creationId xmlns:a16="http://schemas.microsoft.com/office/drawing/2014/main" xmlns="" id="{95B0905F-2DC1-4ED0-8DD3-4E30A887D1BE}"/>
              </a:ext>
            </a:extLst>
          </p:cNvPr>
          <p:cNvSpPr/>
          <p:nvPr/>
        </p:nvSpPr>
        <p:spPr>
          <a:xfrm>
            <a:off x="1295796" y="5129942"/>
            <a:ext cx="10080064" cy="1614044"/>
          </a:xfrm>
          <a:prstGeom prst="roundRect">
            <a:avLst/>
          </a:prstGeom>
          <a:solidFill>
            <a:srgbClr val="00206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7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1</a:t>
            </a:r>
            <a:r>
              <a:rPr kumimoji="1" lang="ja-JP" alt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分、よーいスタート！</a:t>
            </a:r>
          </a:p>
        </p:txBody>
      </p:sp>
      <p:sp>
        <p:nvSpPr>
          <p:cNvPr id="10" name="四角形: 角を丸くする 9">
            <a:extLst>
              <a:ext uri="{FF2B5EF4-FFF2-40B4-BE49-F238E27FC236}">
                <a16:creationId xmlns:a16="http://schemas.microsoft.com/office/drawing/2014/main" xmlns="" id="{50294541-5D38-4003-8975-1BB69A5A4A1E}"/>
              </a:ext>
            </a:extLst>
          </p:cNvPr>
          <p:cNvSpPr/>
          <p:nvPr/>
        </p:nvSpPr>
        <p:spPr>
          <a:xfrm>
            <a:off x="1248653" y="475287"/>
            <a:ext cx="9432095" cy="1302258"/>
          </a:xfrm>
          <a:prstGeom prst="roundRect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ブレインストーミング</a:t>
            </a:r>
          </a:p>
        </p:txBody>
      </p:sp>
    </p:spTree>
    <p:extLst>
      <p:ext uri="{BB962C8B-B14F-4D97-AF65-F5344CB8AC3E}">
        <p14:creationId xmlns:p14="http://schemas.microsoft.com/office/powerpoint/2010/main" val="1489309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四角形: 角を丸くする 7">
            <a:extLst>
              <a:ext uri="{FF2B5EF4-FFF2-40B4-BE49-F238E27FC236}">
                <a16:creationId xmlns:a16="http://schemas.microsoft.com/office/drawing/2014/main" xmlns="" id="{487BE0C0-2CBF-42AC-A5FE-FAFF78BD3FBB}"/>
              </a:ext>
            </a:extLst>
          </p:cNvPr>
          <p:cNvSpPr/>
          <p:nvPr/>
        </p:nvSpPr>
        <p:spPr>
          <a:xfrm>
            <a:off x="17914" y="2917243"/>
            <a:ext cx="6036948" cy="3761908"/>
          </a:xfrm>
          <a:prstGeom prst="roundRect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用具を進化させて</a:t>
            </a:r>
            <a:endParaRPr kumimoji="1" lang="en-US" altLang="ja-JP" sz="4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どんどんいい記録を</a:t>
            </a:r>
            <a:endParaRPr kumimoji="1" lang="en-US" altLang="ja-JP" sz="4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生み出せば良い</a:t>
            </a:r>
          </a:p>
        </p:txBody>
      </p:sp>
      <p:sp>
        <p:nvSpPr>
          <p:cNvPr id="9" name="四角形: 角を丸くする 8">
            <a:extLst>
              <a:ext uri="{FF2B5EF4-FFF2-40B4-BE49-F238E27FC236}">
                <a16:creationId xmlns:a16="http://schemas.microsoft.com/office/drawing/2014/main" xmlns="" id="{EC453986-3E2A-4BC9-B7ED-30BB5AC89A0C}"/>
              </a:ext>
            </a:extLst>
          </p:cNvPr>
          <p:cNvSpPr/>
          <p:nvPr/>
        </p:nvSpPr>
        <p:spPr>
          <a:xfrm>
            <a:off x="6137139" y="2917244"/>
            <a:ext cx="5946787" cy="376190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6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それは何か違うんじゃないか</a:t>
            </a:r>
            <a:endParaRPr kumimoji="1" lang="ja-JP" altLang="en-US" sz="6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7" name="四角形: 角を丸くする 6">
            <a:extLst>
              <a:ext uri="{FF2B5EF4-FFF2-40B4-BE49-F238E27FC236}">
                <a16:creationId xmlns:a16="http://schemas.microsoft.com/office/drawing/2014/main" xmlns="" id="{296CE368-DA94-41F6-A5EE-3EADF7C2B6FE}"/>
              </a:ext>
            </a:extLst>
          </p:cNvPr>
          <p:cNvSpPr/>
          <p:nvPr/>
        </p:nvSpPr>
        <p:spPr>
          <a:xfrm>
            <a:off x="203276" y="178849"/>
            <a:ext cx="11785447" cy="2384171"/>
          </a:xfrm>
          <a:prstGeom prst="roundRect">
            <a:avLst/>
          </a:prstGeom>
          <a:solidFill>
            <a:srgbClr val="00206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でてきた理由をパートナーに</a:t>
            </a:r>
            <a:endParaRPr kumimoji="1" lang="en-US" altLang="ja-JP" sz="5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説明しながら貼っていきましょう</a:t>
            </a:r>
          </a:p>
        </p:txBody>
      </p:sp>
    </p:spTree>
    <p:extLst>
      <p:ext uri="{BB962C8B-B14F-4D97-AF65-F5344CB8AC3E}">
        <p14:creationId xmlns:p14="http://schemas.microsoft.com/office/powerpoint/2010/main" val="4022884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四角形: 角を丸くする 7">
            <a:extLst>
              <a:ext uri="{FF2B5EF4-FFF2-40B4-BE49-F238E27FC236}">
                <a16:creationId xmlns:a16="http://schemas.microsoft.com/office/drawing/2014/main" xmlns="" id="{487BE0C0-2CBF-42AC-A5FE-FAFF78BD3FBB}"/>
              </a:ext>
            </a:extLst>
          </p:cNvPr>
          <p:cNvSpPr/>
          <p:nvPr/>
        </p:nvSpPr>
        <p:spPr>
          <a:xfrm>
            <a:off x="17914" y="2917243"/>
            <a:ext cx="6036948" cy="3761908"/>
          </a:xfrm>
          <a:prstGeom prst="roundRect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用具を進化させて</a:t>
            </a:r>
            <a:endParaRPr kumimoji="1" lang="en-US" altLang="ja-JP" sz="4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どんどんいい記録を</a:t>
            </a:r>
            <a:endParaRPr kumimoji="1" lang="en-US" altLang="ja-JP" sz="4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生み出せば良い</a:t>
            </a:r>
          </a:p>
        </p:txBody>
      </p:sp>
      <p:sp>
        <p:nvSpPr>
          <p:cNvPr id="9" name="四角形: 角を丸くする 8">
            <a:extLst>
              <a:ext uri="{FF2B5EF4-FFF2-40B4-BE49-F238E27FC236}">
                <a16:creationId xmlns:a16="http://schemas.microsoft.com/office/drawing/2014/main" xmlns="" id="{EC453986-3E2A-4BC9-B7ED-30BB5AC89A0C}"/>
              </a:ext>
            </a:extLst>
          </p:cNvPr>
          <p:cNvSpPr/>
          <p:nvPr/>
        </p:nvSpPr>
        <p:spPr>
          <a:xfrm>
            <a:off x="6137139" y="2917244"/>
            <a:ext cx="5946787" cy="376190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6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それは何か違うんじゃないか</a:t>
            </a:r>
            <a:endParaRPr kumimoji="1" lang="ja-JP" altLang="en-US" sz="6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5" name="四角形: 角を丸くする 4">
            <a:extLst>
              <a:ext uri="{FF2B5EF4-FFF2-40B4-BE49-F238E27FC236}">
                <a16:creationId xmlns:a16="http://schemas.microsoft.com/office/drawing/2014/main" xmlns="" id="{B2A64D75-1E3C-4E0C-A4E8-0650916AF918}"/>
              </a:ext>
            </a:extLst>
          </p:cNvPr>
          <p:cNvSpPr/>
          <p:nvPr/>
        </p:nvSpPr>
        <p:spPr>
          <a:xfrm>
            <a:off x="203276" y="100977"/>
            <a:ext cx="11785447" cy="2614174"/>
          </a:xfrm>
          <a:prstGeom prst="roundRect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お互いで出した理由から</a:t>
            </a:r>
            <a:endParaRPr kumimoji="1" lang="en-US" altLang="ja-JP" sz="6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2</a:t>
            </a:r>
            <a:r>
              <a:rPr kumimoji="1" lang="ja-JP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人の考えをまとめてみましょう</a:t>
            </a:r>
          </a:p>
        </p:txBody>
      </p:sp>
    </p:spTree>
    <p:extLst>
      <p:ext uri="{BB962C8B-B14F-4D97-AF65-F5344CB8AC3E}">
        <p14:creationId xmlns:p14="http://schemas.microsoft.com/office/powerpoint/2010/main" val="2624775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四角形: 角を丸くする 7">
            <a:extLst>
              <a:ext uri="{FF2B5EF4-FFF2-40B4-BE49-F238E27FC236}">
                <a16:creationId xmlns:a16="http://schemas.microsoft.com/office/drawing/2014/main" xmlns="" id="{487BE0C0-2CBF-42AC-A5FE-FAFF78BD3FBB}"/>
              </a:ext>
            </a:extLst>
          </p:cNvPr>
          <p:cNvSpPr/>
          <p:nvPr/>
        </p:nvSpPr>
        <p:spPr>
          <a:xfrm>
            <a:off x="17914" y="2917243"/>
            <a:ext cx="6036948" cy="3761908"/>
          </a:xfrm>
          <a:prstGeom prst="roundRect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用具を進化させて</a:t>
            </a:r>
            <a:endParaRPr kumimoji="1" lang="en-US" altLang="ja-JP" sz="4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どんどんいい記録を</a:t>
            </a:r>
            <a:endParaRPr kumimoji="1" lang="en-US" altLang="ja-JP" sz="4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生み出せば良い</a:t>
            </a:r>
          </a:p>
        </p:txBody>
      </p:sp>
      <p:sp>
        <p:nvSpPr>
          <p:cNvPr id="9" name="四角形: 角を丸くする 8">
            <a:extLst>
              <a:ext uri="{FF2B5EF4-FFF2-40B4-BE49-F238E27FC236}">
                <a16:creationId xmlns:a16="http://schemas.microsoft.com/office/drawing/2014/main" xmlns="" id="{EC453986-3E2A-4BC9-B7ED-30BB5AC89A0C}"/>
              </a:ext>
            </a:extLst>
          </p:cNvPr>
          <p:cNvSpPr/>
          <p:nvPr/>
        </p:nvSpPr>
        <p:spPr>
          <a:xfrm>
            <a:off x="6137139" y="2917244"/>
            <a:ext cx="5946787" cy="376190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6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それは何か違うんじゃないか</a:t>
            </a:r>
            <a:endParaRPr kumimoji="1" lang="ja-JP" altLang="en-US" sz="6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" name="四角形: 角を丸くする 5">
            <a:extLst>
              <a:ext uri="{FF2B5EF4-FFF2-40B4-BE49-F238E27FC236}">
                <a16:creationId xmlns:a16="http://schemas.microsoft.com/office/drawing/2014/main" xmlns="" id="{66EAE99F-D6D6-425F-BAE5-54B9FB80362F}"/>
              </a:ext>
            </a:extLst>
          </p:cNvPr>
          <p:cNvSpPr/>
          <p:nvPr/>
        </p:nvSpPr>
        <p:spPr>
          <a:xfrm>
            <a:off x="203276" y="100977"/>
            <a:ext cx="11785447" cy="2614174"/>
          </a:xfrm>
          <a:prstGeom prst="roundRect">
            <a:avLst/>
          </a:prstGeom>
          <a:solidFill>
            <a:srgbClr val="EC34DF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前後のペアにお互いの結論を</a:t>
            </a:r>
            <a:endParaRPr kumimoji="1" lang="en-US" altLang="ja-JP" sz="6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発表してください</a:t>
            </a:r>
          </a:p>
        </p:txBody>
      </p:sp>
    </p:spTree>
    <p:extLst>
      <p:ext uri="{BB962C8B-B14F-4D97-AF65-F5344CB8AC3E}">
        <p14:creationId xmlns:p14="http://schemas.microsoft.com/office/powerpoint/2010/main" val="3651893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四角形: 角を丸くする 7">
            <a:extLst>
              <a:ext uri="{FF2B5EF4-FFF2-40B4-BE49-F238E27FC236}">
                <a16:creationId xmlns:a16="http://schemas.microsoft.com/office/drawing/2014/main" xmlns="" id="{487BE0C0-2CBF-42AC-A5FE-FAFF78BD3FBB}"/>
              </a:ext>
            </a:extLst>
          </p:cNvPr>
          <p:cNvSpPr/>
          <p:nvPr/>
        </p:nvSpPr>
        <p:spPr>
          <a:xfrm>
            <a:off x="17914" y="2917243"/>
            <a:ext cx="6036948" cy="3761908"/>
          </a:xfrm>
          <a:prstGeom prst="roundRect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用具を進化させて</a:t>
            </a:r>
            <a:endParaRPr kumimoji="1" lang="en-US" altLang="ja-JP" sz="4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どんどんいい記録を</a:t>
            </a:r>
            <a:endParaRPr kumimoji="1" lang="en-US" altLang="ja-JP" sz="4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生み出せば良い</a:t>
            </a:r>
          </a:p>
        </p:txBody>
      </p:sp>
      <p:sp>
        <p:nvSpPr>
          <p:cNvPr id="9" name="四角形: 角を丸くする 8">
            <a:extLst>
              <a:ext uri="{FF2B5EF4-FFF2-40B4-BE49-F238E27FC236}">
                <a16:creationId xmlns:a16="http://schemas.microsoft.com/office/drawing/2014/main" xmlns="" id="{EC453986-3E2A-4BC9-B7ED-30BB5AC89A0C}"/>
              </a:ext>
            </a:extLst>
          </p:cNvPr>
          <p:cNvSpPr/>
          <p:nvPr/>
        </p:nvSpPr>
        <p:spPr>
          <a:xfrm>
            <a:off x="6137139" y="2917244"/>
            <a:ext cx="5946787" cy="376190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6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それは何か違うんじゃないか</a:t>
            </a:r>
            <a:endParaRPr kumimoji="1" lang="ja-JP" altLang="en-US" sz="6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" name="四角形: 角を丸くする 5">
            <a:extLst>
              <a:ext uri="{FF2B5EF4-FFF2-40B4-BE49-F238E27FC236}">
                <a16:creationId xmlns:a16="http://schemas.microsoft.com/office/drawing/2014/main" xmlns="" id="{66EAE99F-D6D6-425F-BAE5-54B9FB80362F}"/>
              </a:ext>
            </a:extLst>
          </p:cNvPr>
          <p:cNvSpPr/>
          <p:nvPr/>
        </p:nvSpPr>
        <p:spPr>
          <a:xfrm>
            <a:off x="203276" y="100977"/>
            <a:ext cx="11785447" cy="2614174"/>
          </a:xfrm>
          <a:prstGeom prst="roundRect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クラス全体に発表して</a:t>
            </a:r>
            <a:endParaRPr kumimoji="1" lang="en-US" altLang="ja-JP" sz="6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6000" b="1" dirty="0">
                <a:solidFill>
                  <a:prstClr val="white"/>
                </a:solidFill>
                <a:latin typeface="Calibri" panose="020F0502020204030204"/>
                <a:ea typeface="メイリオ" panose="020B0604030504040204" pitchFamily="50" charset="-128"/>
              </a:rPr>
              <a:t>考えをシェアしましょう</a:t>
            </a:r>
            <a:endParaRPr kumimoji="1" lang="ja-JP" altLang="en-US" sz="6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11091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四角形: 角を丸くする 7">
            <a:extLst>
              <a:ext uri="{FF2B5EF4-FFF2-40B4-BE49-F238E27FC236}">
                <a16:creationId xmlns:a16="http://schemas.microsoft.com/office/drawing/2014/main" xmlns="" id="{487BE0C0-2CBF-42AC-A5FE-FAFF78BD3FBB}"/>
              </a:ext>
            </a:extLst>
          </p:cNvPr>
          <p:cNvSpPr/>
          <p:nvPr/>
        </p:nvSpPr>
        <p:spPr>
          <a:xfrm>
            <a:off x="17914" y="2917243"/>
            <a:ext cx="6036948" cy="3761908"/>
          </a:xfrm>
          <a:prstGeom prst="roundRect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用具を進化させて</a:t>
            </a:r>
            <a:endParaRPr kumimoji="1" lang="en-US" altLang="ja-JP" sz="4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どんどんいい記録を</a:t>
            </a:r>
            <a:endParaRPr kumimoji="1" lang="en-US" altLang="ja-JP" sz="4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生み出せば良い</a:t>
            </a:r>
          </a:p>
        </p:txBody>
      </p:sp>
      <p:sp>
        <p:nvSpPr>
          <p:cNvPr id="9" name="四角形: 角を丸くする 8">
            <a:extLst>
              <a:ext uri="{FF2B5EF4-FFF2-40B4-BE49-F238E27FC236}">
                <a16:creationId xmlns:a16="http://schemas.microsoft.com/office/drawing/2014/main" xmlns="" id="{EC453986-3E2A-4BC9-B7ED-30BB5AC89A0C}"/>
              </a:ext>
            </a:extLst>
          </p:cNvPr>
          <p:cNvSpPr/>
          <p:nvPr/>
        </p:nvSpPr>
        <p:spPr>
          <a:xfrm>
            <a:off x="6137139" y="2917244"/>
            <a:ext cx="5946787" cy="376190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6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それは何か違うんじゃないか</a:t>
            </a:r>
            <a:endParaRPr kumimoji="1" lang="ja-JP" altLang="en-US" sz="6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" name="四角形: 角を丸くする 5">
            <a:extLst>
              <a:ext uri="{FF2B5EF4-FFF2-40B4-BE49-F238E27FC236}">
                <a16:creationId xmlns:a16="http://schemas.microsoft.com/office/drawing/2014/main" xmlns="" id="{66EAE99F-D6D6-425F-BAE5-54B9FB80362F}"/>
              </a:ext>
            </a:extLst>
          </p:cNvPr>
          <p:cNvSpPr/>
          <p:nvPr/>
        </p:nvSpPr>
        <p:spPr>
          <a:xfrm>
            <a:off x="162138" y="178849"/>
            <a:ext cx="11785447" cy="261417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6000" b="1" dirty="0">
                <a:solidFill>
                  <a:schemeClr val="bg1"/>
                </a:solidFill>
                <a:latin typeface="Calibri" panose="020F0502020204030204"/>
                <a:ea typeface="メイリオ" panose="020B0604030504040204" pitchFamily="50" charset="-128"/>
              </a:rPr>
              <a:t>正解はない！</a:t>
            </a:r>
            <a:endParaRPr kumimoji="1" lang="en-US" altLang="ja-JP" sz="6000" b="1" dirty="0">
              <a:solidFill>
                <a:schemeClr val="bg1"/>
              </a:solidFill>
              <a:latin typeface="Calibri" panose="020F0502020204030204"/>
              <a:ea typeface="メイリオ" panose="020B0604030504040204" pitchFamily="50" charset="-128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6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</a:rPr>
              <a:t>どちらも善し悪しがある、が</a:t>
            </a:r>
          </a:p>
        </p:txBody>
      </p:sp>
    </p:spTree>
    <p:extLst>
      <p:ext uri="{BB962C8B-B14F-4D97-AF65-F5344CB8AC3E}">
        <p14:creationId xmlns:p14="http://schemas.microsoft.com/office/powerpoint/2010/main" val="861638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四角形: 角を丸くする 6">
            <a:extLst>
              <a:ext uri="{FF2B5EF4-FFF2-40B4-BE49-F238E27FC236}">
                <a16:creationId xmlns:a16="http://schemas.microsoft.com/office/drawing/2014/main" xmlns="" id="{BCAE0686-59F1-411E-898E-593768E2436B}"/>
              </a:ext>
            </a:extLst>
          </p:cNvPr>
          <p:cNvSpPr/>
          <p:nvPr/>
        </p:nvSpPr>
        <p:spPr>
          <a:xfrm>
            <a:off x="1630936" y="271339"/>
            <a:ext cx="9355931" cy="6387742"/>
          </a:xfrm>
          <a:prstGeom prst="roundRect">
            <a:avLst/>
          </a:prstGeom>
          <a:solidFill>
            <a:schemeClr val="tx1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マイケル・フェルプスの</a:t>
            </a:r>
            <a:endParaRPr kumimoji="1" lang="en-US" altLang="ja-JP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高速水着着用の画像</a:t>
            </a:r>
            <a:endParaRPr kumimoji="1" lang="en-US" altLang="ja-JP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4" name="角丸四角形 3"/>
          <p:cNvSpPr/>
          <p:nvPr/>
        </p:nvSpPr>
        <p:spPr>
          <a:xfrm>
            <a:off x="694441" y="3578806"/>
            <a:ext cx="10803118" cy="3101419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レーザーレーサーを使用した</a:t>
            </a:r>
            <a:endParaRPr kumimoji="0" lang="en-US" altLang="ja-JP" sz="5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この大会では、</a:t>
            </a:r>
            <a:r>
              <a:rPr kumimoji="0" lang="en-US" altLang="ja-JP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34</a:t>
            </a:r>
            <a:r>
              <a:rPr kumimoji="0" lang="ja-JP" alt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種目中</a:t>
            </a:r>
            <a:r>
              <a:rPr kumimoji="0" lang="en-US" altLang="ja-JP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23</a:t>
            </a:r>
            <a:r>
              <a:rPr kumimoji="0" lang="ja-JP" alt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種目</a:t>
            </a:r>
            <a:endParaRPr kumimoji="0" lang="en-US" altLang="ja-JP" sz="5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もの世界新記録が生まれた</a:t>
            </a:r>
            <a:endParaRPr kumimoji="1" lang="ja-JP" altLang="en-US" sz="5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06442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xmlns="" id="{18E95457-CB60-4273-9A22-4C92CBA83A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xmlns="" id="{9F68D847-0E56-4967-9947-5DBFDA84AB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四角形: 角を丸くする 3">
            <a:extLst>
              <a:ext uri="{FF2B5EF4-FFF2-40B4-BE49-F238E27FC236}">
                <a16:creationId xmlns:a16="http://schemas.microsoft.com/office/drawing/2014/main" xmlns="" id="{E215669F-572F-4E14-BFC3-F65FB99B4418}"/>
              </a:ext>
            </a:extLst>
          </p:cNvPr>
          <p:cNvSpPr/>
          <p:nvPr/>
        </p:nvSpPr>
        <p:spPr>
          <a:xfrm>
            <a:off x="1630936" y="271339"/>
            <a:ext cx="9355931" cy="6387742"/>
          </a:xfrm>
          <a:prstGeom prst="roundRect">
            <a:avLst/>
          </a:prstGeom>
          <a:solidFill>
            <a:schemeClr val="tx1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マイケル・フェルプスの</a:t>
            </a:r>
            <a:endParaRPr kumimoji="1" lang="en-US" altLang="ja-JP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高速水着着用の画像</a:t>
            </a:r>
            <a:endParaRPr kumimoji="1" lang="en-US" altLang="ja-JP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5" name="角丸四角形 3">
            <a:extLst>
              <a:ext uri="{FF2B5EF4-FFF2-40B4-BE49-F238E27FC236}">
                <a16:creationId xmlns:a16="http://schemas.microsoft.com/office/drawing/2014/main" xmlns="" id="{46A4BF7A-D079-41BF-B0F3-F757C6A3BF99}"/>
              </a:ext>
            </a:extLst>
          </p:cNvPr>
          <p:cNvSpPr/>
          <p:nvPr/>
        </p:nvSpPr>
        <p:spPr>
          <a:xfrm>
            <a:off x="907342" y="2958461"/>
            <a:ext cx="10803118" cy="3480422"/>
          </a:xfrm>
          <a:prstGeom prst="roundRect">
            <a:avLst/>
          </a:prstGeom>
          <a:solidFill>
            <a:srgbClr val="002060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この件に関しては、</a:t>
            </a:r>
            <a:endParaRPr kumimoji="0" lang="en-US" altLang="ja-JP" sz="5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正式な見解が出た！</a:t>
            </a:r>
            <a:endParaRPr kumimoji="0" lang="en-US" altLang="ja-JP" sz="5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5400" dirty="0">
                <a:solidFill>
                  <a:prstClr val="white"/>
                </a:solidFill>
                <a:latin typeface="Calibri" panose="020F0502020204030204"/>
                <a:ea typeface="メイリオ" panose="020B0604030504040204" pitchFamily="50" charset="-128"/>
              </a:rPr>
              <a:t>さぁ、どういう見解でしょう</a:t>
            </a:r>
            <a:r>
              <a:rPr lang="en-US" altLang="ja-JP" sz="5400" dirty="0">
                <a:solidFill>
                  <a:prstClr val="white"/>
                </a:solidFill>
                <a:latin typeface="Calibri" panose="020F0502020204030204"/>
                <a:ea typeface="メイリオ" panose="020B0604030504040204" pitchFamily="50" charset="-128"/>
              </a:rPr>
              <a:t>…</a:t>
            </a:r>
            <a:endParaRPr kumimoji="1" lang="ja-JP" altLang="en-US" sz="5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5402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xmlns="" id="{3DF3BE7E-C93C-4A05-8510-103FA89762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コンテンツ プレースホルダー 4">
            <a:extLst>
              <a:ext uri="{FF2B5EF4-FFF2-40B4-BE49-F238E27FC236}">
                <a16:creationId xmlns:a16="http://schemas.microsoft.com/office/drawing/2014/main" xmlns="" id="{0E3A186B-0394-4745-9E69-F82A0D5A79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6" name="四角形: 角を丸くする 5">
            <a:extLst>
              <a:ext uri="{FF2B5EF4-FFF2-40B4-BE49-F238E27FC236}">
                <a16:creationId xmlns:a16="http://schemas.microsoft.com/office/drawing/2014/main" xmlns="" id="{1E9C5D88-07D5-4A98-90EE-A4BE9F37BD9C}"/>
              </a:ext>
            </a:extLst>
          </p:cNvPr>
          <p:cNvSpPr/>
          <p:nvPr/>
        </p:nvSpPr>
        <p:spPr>
          <a:xfrm>
            <a:off x="202294" y="262137"/>
            <a:ext cx="11787412" cy="6333725"/>
          </a:xfrm>
          <a:prstGeom prst="roundRect">
            <a:avLst/>
          </a:prstGeom>
          <a:solidFill>
            <a:schemeClr val="tx1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8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澤野大地選手の</a:t>
            </a:r>
            <a:endParaRPr kumimoji="1" lang="en-US" altLang="ja-JP" sz="8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8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棒高跳びの動画</a:t>
            </a:r>
            <a:endParaRPr kumimoji="1" lang="en-US" altLang="ja-JP" sz="16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8517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四角形: 角を丸くする 9">
            <a:extLst>
              <a:ext uri="{FF2B5EF4-FFF2-40B4-BE49-F238E27FC236}">
                <a16:creationId xmlns:a16="http://schemas.microsoft.com/office/drawing/2014/main" xmlns="" id="{0671E1A8-058D-4029-8024-39ED2209EF92}"/>
              </a:ext>
            </a:extLst>
          </p:cNvPr>
          <p:cNvSpPr/>
          <p:nvPr/>
        </p:nvSpPr>
        <p:spPr>
          <a:xfrm>
            <a:off x="1630936" y="271339"/>
            <a:ext cx="9355931" cy="6387742"/>
          </a:xfrm>
          <a:prstGeom prst="roundRect">
            <a:avLst/>
          </a:prstGeom>
          <a:solidFill>
            <a:schemeClr val="tx1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マイケル・フェルプスの高速水着着用の画像</a:t>
            </a:r>
            <a:endParaRPr kumimoji="1" lang="en-US" altLang="ja-JP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角丸四角形 6">
            <a:extLst>
              <a:ext uri="{FF2B5EF4-FFF2-40B4-BE49-F238E27FC236}">
                <a16:creationId xmlns:a16="http://schemas.microsoft.com/office/drawing/2014/main" xmlns="" id="{C0786F0D-DA8B-4725-856C-6E95F66F852C}"/>
              </a:ext>
            </a:extLst>
          </p:cNvPr>
          <p:cNvSpPr/>
          <p:nvPr/>
        </p:nvSpPr>
        <p:spPr>
          <a:xfrm>
            <a:off x="373930" y="205064"/>
            <a:ext cx="11444140" cy="394587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「これはスキルの進化ではない。</a:t>
            </a:r>
            <a:endParaRPr kumimoji="1" lang="en-US" altLang="ja-JP" sz="5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用具による記録だ。</a:t>
            </a:r>
            <a:endParaRPr kumimoji="1" lang="en-US" altLang="ja-JP" sz="5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このままでは本来のスポーツの意義を見失ってしまう。」</a:t>
            </a:r>
          </a:p>
        </p:txBody>
      </p:sp>
      <p:sp>
        <p:nvSpPr>
          <p:cNvPr id="8" name="角丸四角形 3">
            <a:extLst>
              <a:ext uri="{FF2B5EF4-FFF2-40B4-BE49-F238E27FC236}">
                <a16:creationId xmlns:a16="http://schemas.microsoft.com/office/drawing/2014/main" xmlns="" id="{73F12D6F-8351-47ED-B02B-E99AD26C2F9E}"/>
              </a:ext>
            </a:extLst>
          </p:cNvPr>
          <p:cNvSpPr/>
          <p:nvPr/>
        </p:nvSpPr>
        <p:spPr>
          <a:xfrm>
            <a:off x="373930" y="4389120"/>
            <a:ext cx="11444140" cy="2291105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「用具によるドーピングだ」</a:t>
            </a:r>
          </a:p>
        </p:txBody>
      </p:sp>
      <p:sp>
        <p:nvSpPr>
          <p:cNvPr id="9" name="爆発: 14 pt 8">
            <a:extLst>
              <a:ext uri="{FF2B5EF4-FFF2-40B4-BE49-F238E27FC236}">
                <a16:creationId xmlns:a16="http://schemas.microsoft.com/office/drawing/2014/main" xmlns="" id="{6F475CDA-FD43-4551-AC94-C9F2B2F60C29}"/>
              </a:ext>
            </a:extLst>
          </p:cNvPr>
          <p:cNvSpPr/>
          <p:nvPr/>
        </p:nvSpPr>
        <p:spPr>
          <a:xfrm>
            <a:off x="787790" y="49237"/>
            <a:ext cx="11268221" cy="6759526"/>
          </a:xfrm>
          <a:prstGeom prst="irregularSeal2">
            <a:avLst/>
          </a:prstGeom>
          <a:solidFill>
            <a:srgbClr val="0020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7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高速水着</a:t>
            </a:r>
            <a:endParaRPr kumimoji="1" lang="en-US" altLang="ja-JP" sz="7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7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使用禁止</a:t>
            </a:r>
            <a:r>
              <a:rPr kumimoji="1" lang="en-US" altLang="ja-JP" sz="7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‼</a:t>
            </a:r>
            <a:endParaRPr kumimoji="1" lang="ja-JP" alt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xmlns="" id="{0936C9FA-0FCD-4FAC-B732-DB68DD6CE3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687447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角丸四角形 4"/>
          <p:cNvSpPr/>
          <p:nvPr/>
        </p:nvSpPr>
        <p:spPr>
          <a:xfrm>
            <a:off x="150956" y="1134620"/>
            <a:ext cx="7445598" cy="506219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6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用具の進化は</a:t>
            </a:r>
            <a:endParaRPr kumimoji="1" lang="en-US" altLang="ja-JP" sz="6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6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スポーツそのものを歪める可能性もある</a:t>
            </a:r>
            <a:r>
              <a:rPr kumimoji="1" lang="en-US" altLang="ja-JP" sz="6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…</a:t>
            </a:r>
          </a:p>
        </p:txBody>
      </p:sp>
      <p:sp>
        <p:nvSpPr>
          <p:cNvPr id="6" name="四角形: 角を丸くする 5">
            <a:extLst>
              <a:ext uri="{FF2B5EF4-FFF2-40B4-BE49-F238E27FC236}">
                <a16:creationId xmlns:a16="http://schemas.microsoft.com/office/drawing/2014/main" xmlns="" id="{D48E08AA-724E-417A-9320-E4B5A69CC43A}"/>
              </a:ext>
            </a:extLst>
          </p:cNvPr>
          <p:cNvSpPr/>
          <p:nvPr/>
        </p:nvSpPr>
        <p:spPr>
          <a:xfrm>
            <a:off x="7596554" y="235129"/>
            <a:ext cx="4065563" cy="6387742"/>
          </a:xfrm>
          <a:prstGeom prst="roundRect">
            <a:avLst/>
          </a:prstGeom>
          <a:solidFill>
            <a:schemeClr val="tx1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マイケル・フェルプスの高速水着着用の画像</a:t>
            </a:r>
            <a:endParaRPr kumimoji="1" lang="en-US" altLang="ja-JP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7124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四角形: 角を丸くする 9">
            <a:extLst>
              <a:ext uri="{FF2B5EF4-FFF2-40B4-BE49-F238E27FC236}">
                <a16:creationId xmlns:a16="http://schemas.microsoft.com/office/drawing/2014/main" xmlns="" id="{97F3B4F7-279E-4F1D-8E9B-585C341C05AA}"/>
              </a:ext>
            </a:extLst>
          </p:cNvPr>
          <p:cNvSpPr/>
          <p:nvPr/>
        </p:nvSpPr>
        <p:spPr>
          <a:xfrm>
            <a:off x="186105" y="307979"/>
            <a:ext cx="11743297" cy="3750240"/>
          </a:xfrm>
          <a:prstGeom prst="roundRect">
            <a:avLst/>
          </a:prstGeom>
          <a:solidFill>
            <a:schemeClr val="tx1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フェルプス選手の画像</a:t>
            </a:r>
            <a:endParaRPr kumimoji="1" lang="en-US" altLang="ja-JP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" name="角丸四角形 4">
            <a:extLst>
              <a:ext uri="{FF2B5EF4-FFF2-40B4-BE49-F238E27FC236}">
                <a16:creationId xmlns:a16="http://schemas.microsoft.com/office/drawing/2014/main" xmlns="" id="{BE620BA6-92A8-42E6-AE5C-3B2E2DB311F7}"/>
              </a:ext>
            </a:extLst>
          </p:cNvPr>
          <p:cNvSpPr/>
          <p:nvPr/>
        </p:nvSpPr>
        <p:spPr>
          <a:xfrm>
            <a:off x="5407862" y="4454194"/>
            <a:ext cx="6625193" cy="1598797"/>
          </a:xfrm>
          <a:prstGeom prst="roundRect">
            <a:avLst/>
          </a:prstGeom>
          <a:solidFill>
            <a:srgbClr val="002060"/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アスリートの進化？</a:t>
            </a:r>
            <a:endParaRPr kumimoji="1" lang="en-US" altLang="ja-JP" sz="5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7" name="角丸四角形 4">
            <a:extLst>
              <a:ext uri="{FF2B5EF4-FFF2-40B4-BE49-F238E27FC236}">
                <a16:creationId xmlns:a16="http://schemas.microsoft.com/office/drawing/2014/main" xmlns="" id="{F137223B-2D61-45BC-B323-AAB8FA0B4318}"/>
              </a:ext>
            </a:extLst>
          </p:cNvPr>
          <p:cNvSpPr/>
          <p:nvPr/>
        </p:nvSpPr>
        <p:spPr>
          <a:xfrm>
            <a:off x="324330" y="4454193"/>
            <a:ext cx="4992021" cy="159879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用具の進化？</a:t>
            </a:r>
            <a:endParaRPr kumimoji="1" lang="en-US" altLang="ja-JP" sz="6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8" name="角丸四角形 4">
            <a:extLst>
              <a:ext uri="{FF2B5EF4-FFF2-40B4-BE49-F238E27FC236}">
                <a16:creationId xmlns:a16="http://schemas.microsoft.com/office/drawing/2014/main" xmlns="" id="{60A8C403-E015-49CD-A17F-B39535CF3B25}"/>
              </a:ext>
            </a:extLst>
          </p:cNvPr>
          <p:cNvSpPr/>
          <p:nvPr/>
        </p:nvSpPr>
        <p:spPr>
          <a:xfrm>
            <a:off x="745514" y="2665348"/>
            <a:ext cx="10700972" cy="3949311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見極めは難しいですよね。</a:t>
            </a:r>
            <a:endParaRPr kumimoji="1" lang="en-US" altLang="ja-JP" sz="6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でも、こういうことを</a:t>
            </a:r>
            <a:endParaRPr kumimoji="1" lang="en-US" altLang="ja-JP" sz="6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考え続けることが大切です。</a:t>
            </a:r>
            <a:endParaRPr kumimoji="1" lang="en-US" altLang="ja-JP" sz="6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xmlns="" id="{9BD3EBD9-6E57-4690-836C-4DE9EA3649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209135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四角形: 角を丸くする 11">
            <a:extLst>
              <a:ext uri="{FF2B5EF4-FFF2-40B4-BE49-F238E27FC236}">
                <a16:creationId xmlns:a16="http://schemas.microsoft.com/office/drawing/2014/main" xmlns="" id="{BF24BD4F-489D-4B72-9A3F-76F4BC06DDE5}"/>
              </a:ext>
            </a:extLst>
          </p:cNvPr>
          <p:cNvSpPr/>
          <p:nvPr/>
        </p:nvSpPr>
        <p:spPr>
          <a:xfrm>
            <a:off x="313368" y="189267"/>
            <a:ext cx="11565263" cy="6241143"/>
          </a:xfrm>
          <a:prstGeom prst="roundRect">
            <a:avLst/>
          </a:prstGeom>
          <a:solidFill>
            <a:schemeClr val="tx1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Ｂリーグの開会式の</a:t>
            </a:r>
            <a:endParaRPr kumimoji="1" lang="en-US" altLang="ja-JP" sz="6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演出の画像</a:t>
            </a:r>
            <a:endParaRPr kumimoji="1" lang="en-US" altLang="ja-JP" sz="6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xmlns="" id="{F29509F3-AF60-468A-B3D7-C77375D580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xmlns="" id="{47D85FB4-D325-438E-9CB7-B44AAC4290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8" name="四角形: 角を丸くする 7">
            <a:extLst>
              <a:ext uri="{FF2B5EF4-FFF2-40B4-BE49-F238E27FC236}">
                <a16:creationId xmlns:a16="http://schemas.microsoft.com/office/drawing/2014/main" xmlns="" id="{6D7F2F2D-41BC-4E56-8B0B-FD1FDF267B13}"/>
              </a:ext>
            </a:extLst>
          </p:cNvPr>
          <p:cNvSpPr/>
          <p:nvPr/>
        </p:nvSpPr>
        <p:spPr>
          <a:xfrm>
            <a:off x="869521" y="186945"/>
            <a:ext cx="10092059" cy="2881624"/>
          </a:xfrm>
          <a:prstGeom prst="roundRect">
            <a:avLst/>
          </a:prstGeom>
          <a:solidFill>
            <a:srgbClr val="00B05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スポンサーが付くように</a:t>
            </a:r>
            <a:endParaRPr kumimoji="1" lang="en-US" altLang="ja-JP" sz="5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お客さんが入るように</a:t>
            </a:r>
            <a:endParaRPr kumimoji="1" lang="en-US" altLang="ja-JP" sz="5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➡お金を稼ぐために</a:t>
            </a:r>
          </a:p>
        </p:txBody>
      </p:sp>
      <p:sp>
        <p:nvSpPr>
          <p:cNvPr id="10" name="四角形: 角を丸くする 9">
            <a:extLst>
              <a:ext uri="{FF2B5EF4-FFF2-40B4-BE49-F238E27FC236}">
                <a16:creationId xmlns:a16="http://schemas.microsoft.com/office/drawing/2014/main" xmlns="" id="{757A4FC5-056D-42E0-8C0D-E65A3906FD88}"/>
              </a:ext>
            </a:extLst>
          </p:cNvPr>
          <p:cNvSpPr/>
          <p:nvPr/>
        </p:nvSpPr>
        <p:spPr>
          <a:xfrm>
            <a:off x="196214" y="3818205"/>
            <a:ext cx="11799572" cy="2881624"/>
          </a:xfrm>
          <a:prstGeom prst="roundRect">
            <a:avLst/>
          </a:prstGeom>
          <a:solidFill>
            <a:srgbClr val="FC2AC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7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ルールを</a:t>
            </a:r>
            <a:endParaRPr kumimoji="1" lang="en-US" altLang="ja-JP" sz="7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7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変えていくことも必要</a:t>
            </a:r>
          </a:p>
        </p:txBody>
      </p:sp>
      <p:sp>
        <p:nvSpPr>
          <p:cNvPr id="9" name="矢印: 下 8">
            <a:extLst>
              <a:ext uri="{FF2B5EF4-FFF2-40B4-BE49-F238E27FC236}">
                <a16:creationId xmlns:a16="http://schemas.microsoft.com/office/drawing/2014/main" xmlns="" id="{2F9BEACF-5B81-4AC2-B9BC-49611384E565}"/>
              </a:ext>
            </a:extLst>
          </p:cNvPr>
          <p:cNvSpPr/>
          <p:nvPr/>
        </p:nvSpPr>
        <p:spPr>
          <a:xfrm>
            <a:off x="4720765" y="2769258"/>
            <a:ext cx="2561729" cy="1173510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1" name="四角形: 角を丸くする 10">
            <a:extLst>
              <a:ext uri="{FF2B5EF4-FFF2-40B4-BE49-F238E27FC236}">
                <a16:creationId xmlns:a16="http://schemas.microsoft.com/office/drawing/2014/main" xmlns="" id="{5ACBD335-E85B-45E9-81C2-5C2C76E8B909}"/>
              </a:ext>
            </a:extLst>
          </p:cNvPr>
          <p:cNvSpPr/>
          <p:nvPr/>
        </p:nvSpPr>
        <p:spPr>
          <a:xfrm>
            <a:off x="206207" y="254150"/>
            <a:ext cx="11799572" cy="6445679"/>
          </a:xfrm>
          <a:prstGeom prst="round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8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でも、やりすぎると</a:t>
            </a:r>
            <a:endParaRPr kumimoji="1" lang="en-US" altLang="ja-JP" sz="8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8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どうなりそう</a:t>
            </a:r>
            <a:r>
              <a:rPr kumimoji="1" lang="en-US" altLang="ja-JP" sz="8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⁉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8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そこがみんなに</a:t>
            </a:r>
            <a:endParaRPr kumimoji="1" lang="en-US" altLang="ja-JP" sz="8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8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考えてほしいところ</a:t>
            </a:r>
          </a:p>
        </p:txBody>
      </p:sp>
    </p:spTree>
    <p:extLst>
      <p:ext uri="{BB962C8B-B14F-4D97-AF65-F5344CB8AC3E}">
        <p14:creationId xmlns:p14="http://schemas.microsoft.com/office/powerpoint/2010/main" val="3263143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10" grpId="0" animBg="1"/>
      <p:bldP spid="10" grpId="1" animBg="1"/>
      <p:bldP spid="9" grpId="0" animBg="1"/>
      <p:bldP spid="9" grpId="1" animBg="1"/>
      <p:bldP spid="11" grpId="0" animBg="1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672"/>
          <a:stretch/>
        </p:blipFill>
        <p:spPr>
          <a:xfrm>
            <a:off x="1347147" y="3674093"/>
            <a:ext cx="5152210" cy="3077974"/>
          </a:xfrm>
        </p:spPr>
      </p:pic>
      <p:sp>
        <p:nvSpPr>
          <p:cNvPr id="10" name="四角形: 角を丸くする 9">
            <a:extLst>
              <a:ext uri="{FF2B5EF4-FFF2-40B4-BE49-F238E27FC236}">
                <a16:creationId xmlns:a16="http://schemas.microsoft.com/office/drawing/2014/main" xmlns="" id="{C4DAD314-C599-4EC5-B3CD-30A24AB2FEAA}"/>
              </a:ext>
            </a:extLst>
          </p:cNvPr>
          <p:cNvSpPr/>
          <p:nvPr/>
        </p:nvSpPr>
        <p:spPr>
          <a:xfrm>
            <a:off x="371244" y="391295"/>
            <a:ext cx="11565263" cy="6241143"/>
          </a:xfrm>
          <a:prstGeom prst="roundRect">
            <a:avLst/>
          </a:prstGeom>
          <a:solidFill>
            <a:schemeClr val="tx1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八村塁選手、張本智和選手、バレーボール女子日本代表の画像</a:t>
            </a:r>
            <a:endParaRPr kumimoji="1" lang="en-US" altLang="ja-JP" sz="6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5" name="角丸四角形 4"/>
          <p:cNvSpPr/>
          <p:nvPr/>
        </p:nvSpPr>
        <p:spPr>
          <a:xfrm>
            <a:off x="361614" y="264860"/>
            <a:ext cx="11468769" cy="3356218"/>
          </a:xfrm>
          <a:prstGeom prst="roundRect">
            <a:avLst/>
          </a:prstGeom>
          <a:solidFill>
            <a:srgbClr val="FFC000">
              <a:alpha val="81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メディアが</a:t>
            </a:r>
            <a:r>
              <a:rPr kumimoji="1" lang="en-US" altLang="ja-JP" sz="88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『</a:t>
            </a:r>
            <a:r>
              <a:rPr kumimoji="1" lang="ja-JP" altLang="en-US" sz="88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ルール</a:t>
            </a:r>
            <a:r>
              <a:rPr kumimoji="1" lang="en-US" altLang="ja-JP" sz="88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』</a:t>
            </a:r>
            <a:r>
              <a:rPr kumimoji="1" lang="ja-JP" alt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に影響を与えている</a:t>
            </a:r>
          </a:p>
        </p:txBody>
      </p:sp>
      <p:sp>
        <p:nvSpPr>
          <p:cNvPr id="8" name="四角形: 角を丸くする 7">
            <a:extLst>
              <a:ext uri="{FF2B5EF4-FFF2-40B4-BE49-F238E27FC236}">
                <a16:creationId xmlns:a16="http://schemas.microsoft.com/office/drawing/2014/main" xmlns="" id="{51632E6B-6CE7-46BA-A725-F1978627D5CD}"/>
              </a:ext>
            </a:extLst>
          </p:cNvPr>
          <p:cNvSpPr/>
          <p:nvPr/>
        </p:nvSpPr>
        <p:spPr>
          <a:xfrm>
            <a:off x="361614" y="4326052"/>
            <a:ext cx="11468769" cy="2306386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メディアがスポーツを歪める</a:t>
            </a:r>
            <a:endParaRPr kumimoji="1" lang="en-US" altLang="ja-JP" sz="6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可能性もある</a:t>
            </a:r>
            <a:r>
              <a:rPr kumimoji="1" lang="en-US" altLang="ja-JP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…</a:t>
            </a:r>
            <a:endParaRPr kumimoji="1" lang="ja-JP" altLang="en-US" sz="6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9" name="矢印: 下 8">
            <a:extLst>
              <a:ext uri="{FF2B5EF4-FFF2-40B4-BE49-F238E27FC236}">
                <a16:creationId xmlns:a16="http://schemas.microsoft.com/office/drawing/2014/main" xmlns="" id="{98E7A2D7-12FD-4CC6-83EF-B9066A15210C}"/>
              </a:ext>
            </a:extLst>
          </p:cNvPr>
          <p:cNvSpPr/>
          <p:nvPr/>
        </p:nvSpPr>
        <p:spPr>
          <a:xfrm>
            <a:off x="4596521" y="2939770"/>
            <a:ext cx="2782010" cy="1571098"/>
          </a:xfrm>
          <a:prstGeom prst="downArrow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1546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 animBg="1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xmlns="" id="{FF50A29A-CDCD-4D07-A7E5-505F9B4A5F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51871" y="-28136"/>
            <a:ext cx="8610600" cy="1293028"/>
          </a:xfrm>
        </p:spPr>
        <p:txBody>
          <a:bodyPr>
            <a:normAutofit/>
          </a:bodyPr>
          <a:lstStyle/>
          <a:p>
            <a:r>
              <a:rPr kumimoji="1" lang="ja-JP" altLang="en-US" sz="6000" b="1" dirty="0"/>
              <a:t>学習のねらい</a:t>
            </a:r>
          </a:p>
        </p:txBody>
      </p:sp>
      <p:sp>
        <p:nvSpPr>
          <p:cNvPr id="4" name="四角形: 角を丸くする 3">
            <a:extLst>
              <a:ext uri="{FF2B5EF4-FFF2-40B4-BE49-F238E27FC236}">
                <a16:creationId xmlns:a16="http://schemas.microsoft.com/office/drawing/2014/main" xmlns="" id="{1B54C79E-DC44-4751-A8E4-067428A42B4D}"/>
              </a:ext>
            </a:extLst>
          </p:cNvPr>
          <p:cNvSpPr/>
          <p:nvPr/>
        </p:nvSpPr>
        <p:spPr>
          <a:xfrm>
            <a:off x="257347" y="949699"/>
            <a:ext cx="11725220" cy="320717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①スポーツの技術や戦術、ルールは用具や施設などの改良、メディアの発達によって変わり続けていることを理解し、説明することができる。</a:t>
            </a:r>
          </a:p>
        </p:txBody>
      </p:sp>
      <p:sp>
        <p:nvSpPr>
          <p:cNvPr id="5" name="四角形: 角を丸くする 4">
            <a:extLst>
              <a:ext uri="{FF2B5EF4-FFF2-40B4-BE49-F238E27FC236}">
                <a16:creationId xmlns:a16="http://schemas.microsoft.com/office/drawing/2014/main" xmlns="" id="{0B11D7FB-0894-4BAA-BD8B-418D448648D4}"/>
              </a:ext>
            </a:extLst>
          </p:cNvPr>
          <p:cNvSpPr/>
          <p:nvPr/>
        </p:nvSpPr>
        <p:spPr>
          <a:xfrm>
            <a:off x="229298" y="4304714"/>
            <a:ext cx="11781318" cy="2400420"/>
          </a:xfrm>
          <a:prstGeom prst="roundRect">
            <a:avLst/>
          </a:prstGeom>
          <a:solidFill>
            <a:srgbClr val="00206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②用具やメディアの発達のメリット、</a:t>
            </a:r>
            <a:endParaRPr kumimoji="1" lang="en-US" altLang="ja-JP" sz="4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デメリットについて理解し、自分の考えを述べることができる。</a:t>
            </a:r>
          </a:p>
        </p:txBody>
      </p:sp>
    </p:spTree>
    <p:extLst>
      <p:ext uri="{BB962C8B-B14F-4D97-AF65-F5344CB8AC3E}">
        <p14:creationId xmlns:p14="http://schemas.microsoft.com/office/powerpoint/2010/main" val="2284346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xmlns="" id="{D986E64B-59F7-49D4-A73E-A24B06097F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xmlns="" id="{21A8F777-258E-4DB2-BDE1-9C7AE9D24D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四角形: 角を丸くする 3">
            <a:extLst>
              <a:ext uri="{FF2B5EF4-FFF2-40B4-BE49-F238E27FC236}">
                <a16:creationId xmlns:a16="http://schemas.microsoft.com/office/drawing/2014/main" xmlns="" id="{B11752FC-FA93-48EC-9B93-AAD87573B5C5}"/>
              </a:ext>
            </a:extLst>
          </p:cNvPr>
          <p:cNvSpPr/>
          <p:nvPr/>
        </p:nvSpPr>
        <p:spPr>
          <a:xfrm>
            <a:off x="461405" y="1144402"/>
            <a:ext cx="11448233" cy="4429154"/>
          </a:xfrm>
          <a:prstGeom prst="roundRect">
            <a:avLst/>
          </a:prstGeom>
          <a:solidFill>
            <a:srgbClr val="CE31E3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8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学習ノートで振り返りをしてください。</a:t>
            </a:r>
          </a:p>
        </p:txBody>
      </p:sp>
    </p:spTree>
    <p:extLst>
      <p:ext uri="{BB962C8B-B14F-4D97-AF65-F5344CB8AC3E}">
        <p14:creationId xmlns:p14="http://schemas.microsoft.com/office/powerpoint/2010/main" val="2811363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xmlns="" id="{EF6C3668-ADA6-4AD3-9A55-0523CD5C60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1" name="四角形: 角を丸くする 10">
            <a:extLst>
              <a:ext uri="{FF2B5EF4-FFF2-40B4-BE49-F238E27FC236}">
                <a16:creationId xmlns:a16="http://schemas.microsoft.com/office/drawing/2014/main" xmlns="" id="{0C60EAB7-D5E0-419C-9BB5-B9DE67EDC487}"/>
              </a:ext>
            </a:extLst>
          </p:cNvPr>
          <p:cNvSpPr/>
          <p:nvPr/>
        </p:nvSpPr>
        <p:spPr>
          <a:xfrm>
            <a:off x="338767" y="475413"/>
            <a:ext cx="11565263" cy="6241143"/>
          </a:xfrm>
          <a:prstGeom prst="roundRect">
            <a:avLst/>
          </a:prstGeom>
          <a:solidFill>
            <a:schemeClr val="tx1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マルクス・レーム選手（走り幅跳びのパラアスリート）の画像</a:t>
            </a:r>
            <a:endParaRPr kumimoji="1" lang="en-US" altLang="ja-JP" sz="5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8" name="四角形: 角を丸くする 7">
            <a:extLst>
              <a:ext uri="{FF2B5EF4-FFF2-40B4-BE49-F238E27FC236}">
                <a16:creationId xmlns:a16="http://schemas.microsoft.com/office/drawing/2014/main" xmlns="" id="{CFF451B3-7D58-4146-997D-86D840579E9C}"/>
              </a:ext>
            </a:extLst>
          </p:cNvPr>
          <p:cNvSpPr/>
          <p:nvPr/>
        </p:nvSpPr>
        <p:spPr>
          <a:xfrm>
            <a:off x="4566389" y="5003956"/>
            <a:ext cx="7337641" cy="1712600"/>
          </a:xfrm>
          <a:prstGeom prst="roundRect">
            <a:avLst/>
          </a:prstGeom>
          <a:solidFill>
            <a:srgbClr val="CE31E3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マルクス・レーム</a:t>
            </a:r>
          </a:p>
        </p:txBody>
      </p:sp>
      <p:sp>
        <p:nvSpPr>
          <p:cNvPr id="10" name="四角形: 角を丸くする 9">
            <a:extLst>
              <a:ext uri="{FF2B5EF4-FFF2-40B4-BE49-F238E27FC236}">
                <a16:creationId xmlns:a16="http://schemas.microsoft.com/office/drawing/2014/main" xmlns="" id="{04483E5D-A527-4F71-BD46-17A721A4EB9F}"/>
              </a:ext>
            </a:extLst>
          </p:cNvPr>
          <p:cNvSpPr/>
          <p:nvPr/>
        </p:nvSpPr>
        <p:spPr>
          <a:xfrm>
            <a:off x="4854359" y="89757"/>
            <a:ext cx="7337641" cy="1712600"/>
          </a:xfrm>
          <a:prstGeom prst="roundRect">
            <a:avLst/>
          </a:prstGeom>
          <a:solidFill>
            <a:srgbClr val="00B050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パラアスリート</a:t>
            </a:r>
          </a:p>
        </p:txBody>
      </p:sp>
    </p:spTree>
    <p:extLst>
      <p:ext uri="{BB962C8B-B14F-4D97-AF65-F5344CB8AC3E}">
        <p14:creationId xmlns:p14="http://schemas.microsoft.com/office/powerpoint/2010/main" val="2575492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xmlns="" id="{0D0FA27A-6D76-44B3-B94A-8D7BAA3D62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楕円 5">
            <a:extLst>
              <a:ext uri="{FF2B5EF4-FFF2-40B4-BE49-F238E27FC236}">
                <a16:creationId xmlns:a16="http://schemas.microsoft.com/office/drawing/2014/main" xmlns="" id="{13CB2CD6-8873-4EF4-BAD6-6E8208C2113C}"/>
              </a:ext>
            </a:extLst>
          </p:cNvPr>
          <p:cNvSpPr/>
          <p:nvPr/>
        </p:nvSpPr>
        <p:spPr>
          <a:xfrm>
            <a:off x="6752492" y="2057401"/>
            <a:ext cx="2236763" cy="2205110"/>
          </a:xfrm>
          <a:prstGeom prst="ellipse">
            <a:avLst/>
          </a:prstGeom>
          <a:noFill/>
          <a:ln w="2349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1" name="四角形: 角を丸くする 10">
            <a:extLst>
              <a:ext uri="{FF2B5EF4-FFF2-40B4-BE49-F238E27FC236}">
                <a16:creationId xmlns:a16="http://schemas.microsoft.com/office/drawing/2014/main" xmlns="" id="{41D75AB5-E13A-4742-A1EA-5E02D7267DD8}"/>
              </a:ext>
            </a:extLst>
          </p:cNvPr>
          <p:cNvSpPr/>
          <p:nvPr/>
        </p:nvSpPr>
        <p:spPr>
          <a:xfrm>
            <a:off x="6159382" y="404701"/>
            <a:ext cx="5813332" cy="6241143"/>
          </a:xfrm>
          <a:prstGeom prst="roundRect">
            <a:avLst/>
          </a:prstGeom>
          <a:solidFill>
            <a:schemeClr val="tx1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マルクス・レーム選手の画像</a:t>
            </a:r>
            <a:endParaRPr kumimoji="1" lang="en-US" altLang="ja-JP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2" name="四角形: 角を丸くする 11">
            <a:extLst>
              <a:ext uri="{FF2B5EF4-FFF2-40B4-BE49-F238E27FC236}">
                <a16:creationId xmlns:a16="http://schemas.microsoft.com/office/drawing/2014/main" xmlns="" id="{05AC76F9-470D-45AA-8987-4F135F8067DE}"/>
              </a:ext>
            </a:extLst>
          </p:cNvPr>
          <p:cNvSpPr/>
          <p:nvPr/>
        </p:nvSpPr>
        <p:spPr>
          <a:xfrm>
            <a:off x="235196" y="457460"/>
            <a:ext cx="5813332" cy="6241143"/>
          </a:xfrm>
          <a:prstGeom prst="roundRect">
            <a:avLst/>
          </a:prstGeom>
          <a:solidFill>
            <a:schemeClr val="tx1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リオ五輪走り幅跳び</a:t>
            </a:r>
            <a:endParaRPr kumimoji="1" lang="en-US" altLang="ja-JP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金メダリスト選手の画像</a:t>
            </a:r>
            <a:endParaRPr kumimoji="1" lang="en-US" altLang="ja-JP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0" name="四角形: 角を丸くする 9">
            <a:extLst>
              <a:ext uri="{FF2B5EF4-FFF2-40B4-BE49-F238E27FC236}">
                <a16:creationId xmlns:a16="http://schemas.microsoft.com/office/drawing/2014/main" xmlns="" id="{D6F7B4C3-EABA-4E6A-8085-C7A4C2E1F835}"/>
              </a:ext>
            </a:extLst>
          </p:cNvPr>
          <p:cNvSpPr/>
          <p:nvPr/>
        </p:nvSpPr>
        <p:spPr>
          <a:xfrm flipH="1">
            <a:off x="124341" y="37306"/>
            <a:ext cx="6163916" cy="119908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ジェフ・ヘンダーソン</a:t>
            </a:r>
          </a:p>
        </p:txBody>
      </p:sp>
      <p:sp>
        <p:nvSpPr>
          <p:cNvPr id="9" name="吹き出し: 角を丸めた四角形 8">
            <a:extLst>
              <a:ext uri="{FF2B5EF4-FFF2-40B4-BE49-F238E27FC236}">
                <a16:creationId xmlns:a16="http://schemas.microsoft.com/office/drawing/2014/main" xmlns="" id="{F8A4BDDE-BF4B-4886-A52B-0915E84E0586}"/>
              </a:ext>
            </a:extLst>
          </p:cNvPr>
          <p:cNvSpPr/>
          <p:nvPr/>
        </p:nvSpPr>
        <p:spPr>
          <a:xfrm>
            <a:off x="1319653" y="180383"/>
            <a:ext cx="6035040" cy="1786389"/>
          </a:xfrm>
          <a:prstGeom prst="wedgeRoundRectCallout">
            <a:avLst>
              <a:gd name="adj1" fmla="val 47842"/>
              <a:gd name="adj2" fmla="val 109226"/>
              <a:gd name="adj3" fmla="val 16667"/>
            </a:avLst>
          </a:prstGeom>
          <a:solidFill>
            <a:schemeClr val="bg1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超人化</a:t>
            </a:r>
            <a:endParaRPr kumimoji="1" lang="en-US" altLang="ja-JP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「どうなの？」論争</a:t>
            </a:r>
          </a:p>
        </p:txBody>
      </p:sp>
      <p:sp>
        <p:nvSpPr>
          <p:cNvPr id="8" name="四角形: 角を丸くする 7">
            <a:extLst>
              <a:ext uri="{FF2B5EF4-FFF2-40B4-BE49-F238E27FC236}">
                <a16:creationId xmlns:a16="http://schemas.microsoft.com/office/drawing/2014/main" xmlns="" id="{ED06B7D6-EF9F-479F-97AD-EB27B02F2315}"/>
              </a:ext>
            </a:extLst>
          </p:cNvPr>
          <p:cNvSpPr/>
          <p:nvPr/>
        </p:nvSpPr>
        <p:spPr>
          <a:xfrm>
            <a:off x="124342" y="5055646"/>
            <a:ext cx="5542516" cy="1712600"/>
          </a:xfrm>
          <a:prstGeom prst="roundRect">
            <a:avLst/>
          </a:prstGeom>
          <a:solidFill>
            <a:srgbClr val="00B050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1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8</a:t>
            </a:r>
            <a:r>
              <a:rPr kumimoji="1" lang="ja-JP" altLang="en-US" sz="8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ｍ</a:t>
            </a:r>
            <a:r>
              <a:rPr kumimoji="1" lang="en-US" altLang="ja-JP" sz="11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38</a:t>
            </a:r>
            <a:r>
              <a:rPr kumimoji="1" lang="ja-JP" altLang="en-US" sz="8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㎝</a:t>
            </a:r>
            <a:endParaRPr kumimoji="1" lang="ja-JP" altLang="en-US" sz="115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3" name="吹き出し: 角を丸めた四角形 2">
            <a:extLst>
              <a:ext uri="{FF2B5EF4-FFF2-40B4-BE49-F238E27FC236}">
                <a16:creationId xmlns:a16="http://schemas.microsoft.com/office/drawing/2014/main" xmlns="" id="{460B7C13-D1F2-4625-8CCE-8A40FCF8E9EC}"/>
              </a:ext>
            </a:extLst>
          </p:cNvPr>
          <p:cNvSpPr/>
          <p:nvPr/>
        </p:nvSpPr>
        <p:spPr>
          <a:xfrm>
            <a:off x="124342" y="3573194"/>
            <a:ext cx="6035040" cy="1227406"/>
          </a:xfrm>
          <a:prstGeom prst="wedgeRoundRectCallout">
            <a:avLst>
              <a:gd name="adj1" fmla="val 3087"/>
              <a:gd name="adj2" fmla="val 85423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リオ五輪金メダル</a:t>
            </a:r>
          </a:p>
        </p:txBody>
      </p:sp>
      <p:sp>
        <p:nvSpPr>
          <p:cNvPr id="4" name="四角形: 角を丸くする 3">
            <a:extLst>
              <a:ext uri="{FF2B5EF4-FFF2-40B4-BE49-F238E27FC236}">
                <a16:creationId xmlns:a16="http://schemas.microsoft.com/office/drawing/2014/main" xmlns="" id="{F80F48C2-8F57-4A81-B504-694F7D108644}"/>
              </a:ext>
            </a:extLst>
          </p:cNvPr>
          <p:cNvSpPr/>
          <p:nvPr/>
        </p:nvSpPr>
        <p:spPr>
          <a:xfrm>
            <a:off x="5500468" y="4164037"/>
            <a:ext cx="6567190" cy="2604209"/>
          </a:xfrm>
          <a:prstGeom prst="roundRect">
            <a:avLst/>
          </a:prstGeom>
          <a:solidFill>
            <a:srgbClr val="CE31E3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99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8</a:t>
            </a:r>
            <a:r>
              <a:rPr kumimoji="1" lang="ja-JP" altLang="en-US" sz="8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ｍ</a:t>
            </a:r>
            <a:r>
              <a:rPr kumimoji="1" lang="en-US" altLang="ja-JP" sz="199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40</a:t>
            </a:r>
            <a:r>
              <a:rPr kumimoji="1" lang="ja-JP" altLang="en-US" sz="8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㎝</a:t>
            </a:r>
            <a:endParaRPr kumimoji="1" lang="ja-JP" altLang="en-US" sz="115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19938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8" grpId="0" animBg="1"/>
      <p:bldP spid="3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xmlns="" id="{90B5D0D7-AA09-4276-B04A-80F165CA1E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xmlns="" id="{2562FFA8-8412-43B7-AB8A-5A01AC5038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四角形: 角を丸くする 4">
            <a:extLst>
              <a:ext uri="{FF2B5EF4-FFF2-40B4-BE49-F238E27FC236}">
                <a16:creationId xmlns:a16="http://schemas.microsoft.com/office/drawing/2014/main" xmlns="" id="{89DFF01B-FD99-439B-9427-65E5C9919156}"/>
              </a:ext>
            </a:extLst>
          </p:cNvPr>
          <p:cNvSpPr/>
          <p:nvPr/>
        </p:nvSpPr>
        <p:spPr>
          <a:xfrm>
            <a:off x="202294" y="262137"/>
            <a:ext cx="11787412" cy="6333725"/>
          </a:xfrm>
          <a:prstGeom prst="roundRect">
            <a:avLst/>
          </a:prstGeom>
          <a:solidFill>
            <a:schemeClr val="tx1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8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澤野大地選手の</a:t>
            </a:r>
            <a:endParaRPr kumimoji="1" lang="en-US" altLang="ja-JP" sz="8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8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棒高跳びの画像</a:t>
            </a:r>
            <a:endParaRPr kumimoji="1" lang="en-US" altLang="ja-JP" sz="8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8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（試技前）</a:t>
            </a:r>
            <a:endParaRPr kumimoji="1" lang="en-US" altLang="ja-JP" sz="16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81223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xmlns="" id="{3C329531-93C6-4EAC-8C94-22ABC4206E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xmlns="" id="{615AC806-5EF8-45B8-9EB2-471AEBF1BC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四角形: 角を丸くする 4">
            <a:extLst>
              <a:ext uri="{FF2B5EF4-FFF2-40B4-BE49-F238E27FC236}">
                <a16:creationId xmlns:a16="http://schemas.microsoft.com/office/drawing/2014/main" xmlns="" id="{88F7F7ED-1417-4CAC-8424-A558EA3E0C27}"/>
              </a:ext>
            </a:extLst>
          </p:cNvPr>
          <p:cNvSpPr/>
          <p:nvPr/>
        </p:nvSpPr>
        <p:spPr>
          <a:xfrm>
            <a:off x="202294" y="262137"/>
            <a:ext cx="11787412" cy="6333725"/>
          </a:xfrm>
          <a:prstGeom prst="roundRect">
            <a:avLst/>
          </a:prstGeom>
          <a:solidFill>
            <a:schemeClr val="tx1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8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澤野大地選手の</a:t>
            </a:r>
            <a:endParaRPr kumimoji="1" lang="en-US" altLang="ja-JP" sz="8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8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棒高跳びの画像</a:t>
            </a:r>
            <a:endParaRPr kumimoji="1" lang="en-US" altLang="ja-JP" sz="8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8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（助走）</a:t>
            </a:r>
            <a:endParaRPr kumimoji="1" lang="en-US" altLang="ja-JP" sz="16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1939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飛行機雲">
  <a:themeElements>
    <a:clrScheme name="飛行機雲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飛行機雲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ppt/theme/theme2.xml><?xml version="1.0" encoding="utf-8"?>
<a:theme xmlns:a="http://schemas.openxmlformats.org/drawingml/2006/main" name="1_飛行機雲">
  <a:themeElements>
    <a:clrScheme name="飛行機雲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飛行機雲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飛行機雲</Template>
  <TotalTime>3203</TotalTime>
  <Words>1791</Words>
  <Application>Microsoft Office PowerPoint</Application>
  <PresentationFormat>ワイド画面</PresentationFormat>
  <Paragraphs>355</Paragraphs>
  <Slides>78</Slides>
  <Notes>2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2</vt:i4>
      </vt:variant>
      <vt:variant>
        <vt:lpstr>スライド タイトル</vt:lpstr>
      </vt:variant>
      <vt:variant>
        <vt:i4>78</vt:i4>
      </vt:variant>
    </vt:vector>
  </HeadingPairs>
  <TitlesOfParts>
    <vt:vector size="85" baseType="lpstr">
      <vt:lpstr>Meiryo UI</vt:lpstr>
      <vt:lpstr>メイリオ</vt:lpstr>
      <vt:lpstr>游ゴシック</vt:lpstr>
      <vt:lpstr>Arial</vt:lpstr>
      <vt:lpstr>Calibri</vt:lpstr>
      <vt:lpstr>飛行機雲</vt:lpstr>
      <vt:lpstr>1_飛行機雲</vt:lpstr>
      <vt:lpstr>PowerPoint プレゼンテーション</vt:lpstr>
      <vt:lpstr>PowerPoint プレゼンテーション</vt:lpstr>
      <vt:lpstr>2.スポーツの 技術、戦術、ルール  の変化</vt:lpstr>
      <vt:lpstr>学習のねらい</vt:lpstr>
      <vt:lpstr>PowerPoint プレゼンテーション</vt:lpstr>
      <vt:lpstr>例：棒高跳び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バレーボールにて</vt:lpstr>
      <vt:lpstr>アナリスト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ルール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学習のねらい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スポーツの始まりと変遷</dc:title>
  <dc:creator>t-hirano</dc:creator>
  <cp:lastModifiedBy>user</cp:lastModifiedBy>
  <cp:revision>258</cp:revision>
  <cp:lastPrinted>2020-03-05T03:04:05Z</cp:lastPrinted>
  <dcterms:created xsi:type="dcterms:W3CDTF">2019-05-22T02:19:39Z</dcterms:created>
  <dcterms:modified xsi:type="dcterms:W3CDTF">2020-03-26T01:45:18Z</dcterms:modified>
</cp:coreProperties>
</file>