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04"/>
  </p:notesMasterIdLst>
  <p:handoutMasterIdLst>
    <p:handoutMasterId r:id="rId105"/>
  </p:handoutMasterIdLst>
  <p:sldIdLst>
    <p:sldId id="886" r:id="rId2"/>
    <p:sldId id="661" r:id="rId3"/>
    <p:sldId id="553" r:id="rId4"/>
    <p:sldId id="662" r:id="rId5"/>
    <p:sldId id="509" r:id="rId6"/>
    <p:sldId id="496" r:id="rId7"/>
    <p:sldId id="663" r:id="rId8"/>
    <p:sldId id="492" r:id="rId9"/>
    <p:sldId id="491" r:id="rId10"/>
    <p:sldId id="429" r:id="rId11"/>
    <p:sldId id="272" r:id="rId12"/>
    <p:sldId id="664" r:id="rId13"/>
    <p:sldId id="665" r:id="rId14"/>
    <p:sldId id="281" r:id="rId15"/>
    <p:sldId id="666" r:id="rId16"/>
    <p:sldId id="280" r:id="rId17"/>
    <p:sldId id="667" r:id="rId18"/>
    <p:sldId id="541" r:id="rId19"/>
    <p:sldId id="668" r:id="rId20"/>
    <p:sldId id="279" r:id="rId21"/>
    <p:sldId id="669" r:id="rId22"/>
    <p:sldId id="347" r:id="rId23"/>
    <p:sldId id="670" r:id="rId24"/>
    <p:sldId id="671" r:id="rId25"/>
    <p:sldId id="486" r:id="rId26"/>
    <p:sldId id="348" r:id="rId27"/>
    <p:sldId id="483" r:id="rId28"/>
    <p:sldId id="672" r:id="rId29"/>
    <p:sldId id="542" r:id="rId30"/>
    <p:sldId id="532" r:id="rId31"/>
    <p:sldId id="261" r:id="rId32"/>
    <p:sldId id="488" r:id="rId33"/>
    <p:sldId id="510" r:id="rId34"/>
    <p:sldId id="673" r:id="rId35"/>
    <p:sldId id="674" r:id="rId36"/>
    <p:sldId id="675" r:id="rId37"/>
    <p:sldId id="353" r:id="rId38"/>
    <p:sldId id="676" r:id="rId39"/>
    <p:sldId id="677" r:id="rId40"/>
    <p:sldId id="357" r:id="rId41"/>
    <p:sldId id="678" r:id="rId42"/>
    <p:sldId id="679" r:id="rId43"/>
    <p:sldId id="297" r:id="rId44"/>
    <p:sldId id="299" r:id="rId45"/>
    <p:sldId id="298" r:id="rId46"/>
    <p:sldId id="438" r:id="rId47"/>
    <p:sldId id="289" r:id="rId48"/>
    <p:sldId id="460" r:id="rId49"/>
    <p:sldId id="680" r:id="rId50"/>
    <p:sldId id="681" r:id="rId51"/>
    <p:sldId id="682" r:id="rId52"/>
    <p:sldId id="683" r:id="rId53"/>
    <p:sldId id="473" r:id="rId54"/>
    <p:sldId id="555" r:id="rId55"/>
    <p:sldId id="543" r:id="rId56"/>
    <p:sldId id="528" r:id="rId57"/>
    <p:sldId id="684" r:id="rId58"/>
    <p:sldId id="685" r:id="rId59"/>
    <p:sldId id="686" r:id="rId60"/>
    <p:sldId id="687" r:id="rId61"/>
    <p:sldId id="544" r:id="rId62"/>
    <p:sldId id="688" r:id="rId63"/>
    <p:sldId id="356" r:id="rId64"/>
    <p:sldId id="689" r:id="rId65"/>
    <p:sldId id="456" r:id="rId66"/>
    <p:sldId id="355" r:id="rId67"/>
    <p:sldId id="453" r:id="rId68"/>
    <p:sldId id="690" r:id="rId69"/>
    <p:sldId id="549" r:id="rId70"/>
    <p:sldId id="550" r:id="rId71"/>
    <p:sldId id="432" r:id="rId72"/>
    <p:sldId id="691" r:id="rId73"/>
    <p:sldId id="692" r:id="rId74"/>
    <p:sldId id="461" r:id="rId75"/>
    <p:sldId id="545" r:id="rId76"/>
    <p:sldId id="454" r:id="rId77"/>
    <p:sldId id="693" r:id="rId78"/>
    <p:sldId id="694" r:id="rId79"/>
    <p:sldId id="695" r:id="rId80"/>
    <p:sldId id="546" r:id="rId81"/>
    <p:sldId id="547" r:id="rId82"/>
    <p:sldId id="556" r:id="rId83"/>
    <p:sldId id="362" r:id="rId84"/>
    <p:sldId id="696" r:id="rId85"/>
    <p:sldId id="697" r:id="rId86"/>
    <p:sldId id="698" r:id="rId87"/>
    <p:sldId id="551" r:id="rId88"/>
    <p:sldId id="552" r:id="rId89"/>
    <p:sldId id="699" r:id="rId90"/>
    <p:sldId id="700" r:id="rId91"/>
    <p:sldId id="701" r:id="rId92"/>
    <p:sldId id="702" r:id="rId93"/>
    <p:sldId id="703" r:id="rId94"/>
    <p:sldId id="533" r:id="rId95"/>
    <p:sldId id="704" r:id="rId96"/>
    <p:sldId id="705" r:id="rId97"/>
    <p:sldId id="534" r:id="rId98"/>
    <p:sldId id="706" r:id="rId99"/>
    <p:sldId id="707" r:id="rId100"/>
    <p:sldId id="539" r:id="rId101"/>
    <p:sldId id="708" r:id="rId102"/>
    <p:sldId id="508" r:id="rId10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34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sorterViewPr>
    <p:cViewPr>
      <p:scale>
        <a:sx n="20" d="100"/>
        <a:sy n="20" d="100"/>
      </p:scale>
      <p:origin x="0" y="-8"/>
    </p:cViewPr>
  </p:sorterViewPr>
  <p:notesViewPr>
    <p:cSldViewPr snapToGrid="0">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B06DDC77-09B5-4198-94FB-54063422628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 xmlns:a16="http://schemas.microsoft.com/office/drawing/2014/main" id="{B0E44427-EFDB-405E-AF5D-ACEADC3742FB}"/>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 xmlns:a16="http://schemas.microsoft.com/office/drawing/2014/main" id="{7FC70A67-4945-4A95-A0D4-6DF23E8A1379}"/>
              </a:ext>
            </a:extLst>
          </p:cNvPr>
          <p:cNvSpPr>
            <a:spLocks noGrp="1"/>
          </p:cNvSpPr>
          <p:nvPr>
            <p:ph type="sldNum" sz="quarter" idx="3"/>
          </p:nvPr>
        </p:nvSpPr>
        <p:spPr>
          <a:xfrm>
            <a:off x="1925637" y="9429750"/>
            <a:ext cx="2946400" cy="496888"/>
          </a:xfrm>
          <a:prstGeom prst="rect">
            <a:avLst/>
          </a:prstGeom>
        </p:spPr>
        <p:txBody>
          <a:bodyPr vert="horz" lIns="91440" tIns="45720" rIns="91440" bIns="45720" rtlCol="0" anchor="b"/>
          <a:lstStyle>
            <a:lvl1pPr algn="r">
              <a:defRPr sz="1200"/>
            </a:lvl1pPr>
          </a:lstStyle>
          <a:p>
            <a:pPr algn="ctr"/>
            <a:fld id="{18F5F396-3CEC-40E4-B92F-953DAF3D0100}" type="slidenum">
              <a:rPr kumimoji="1" lang="ja-JP" altLang="en-US" smtClean="0"/>
              <a:pPr algn="ctr"/>
              <a:t>‹#›</a:t>
            </a:fld>
            <a:endParaRPr kumimoji="1" lang="ja-JP" altLang="en-US" dirty="0"/>
          </a:p>
        </p:txBody>
      </p:sp>
    </p:spTree>
    <p:extLst>
      <p:ext uri="{BB962C8B-B14F-4D97-AF65-F5344CB8AC3E}">
        <p14:creationId xmlns:p14="http://schemas.microsoft.com/office/powerpoint/2010/main" val="37128947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496A98E-08DB-4CAE-972D-DCF962FF85C5}" type="datetimeFigureOut">
              <a:rPr kumimoji="1" lang="ja-JP" altLang="en-US" smtClean="0"/>
              <a:t>2020/3/26</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EA9566-1831-46C6-A54F-29032AE31F14}" type="slidenum">
              <a:rPr kumimoji="1" lang="ja-JP" altLang="en-US" smtClean="0"/>
              <a:t>‹#›</a:t>
            </a:fld>
            <a:endParaRPr kumimoji="1" lang="ja-JP" altLang="en-US"/>
          </a:p>
        </p:txBody>
      </p:sp>
    </p:spTree>
    <p:extLst>
      <p:ext uri="{BB962C8B-B14F-4D97-AF65-F5344CB8AC3E}">
        <p14:creationId xmlns:p14="http://schemas.microsoft.com/office/powerpoint/2010/main" val="22335169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5FBE64-AB91-4D15-82DA-2C3C727FC38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1436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F706C1F-A31D-43A9-9E3C-7F3E4A828D4B}"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a:xfrm>
            <a:off x="1371600" y="4323845"/>
            <a:ext cx="6400800" cy="365125"/>
          </a:xfrm>
        </p:spPr>
        <p:txBody>
          <a:bodyPr/>
          <a:lstStyle/>
          <a:p>
            <a:endParaRPr kumimoji="1" lang="ja-JP" altLang="en-US"/>
          </a:p>
        </p:txBody>
      </p:sp>
      <p:sp>
        <p:nvSpPr>
          <p:cNvPr id="6" name="Slide Number Placeholder 5"/>
          <p:cNvSpPr>
            <a:spLocks noGrp="1"/>
          </p:cNvSpPr>
          <p:nvPr>
            <p:ph type="sldNum" sz="quarter" idx="12"/>
          </p:nvPr>
        </p:nvSpPr>
        <p:spPr>
          <a:xfrm>
            <a:off x="8077200" y="1430866"/>
            <a:ext cx="2743200" cy="365125"/>
          </a:xfrm>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25320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F706C1F-A31D-43A9-9E3C-7F3E4A828D4B}"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157349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F706C1F-A31D-43A9-9E3C-7F3E4A828D4B}"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a:xfrm>
            <a:off x="685800" y="379941"/>
            <a:ext cx="6991492" cy="365125"/>
          </a:xfrm>
        </p:spPr>
        <p:txBody>
          <a:bodyPr/>
          <a:lstStyle/>
          <a:p>
            <a:endParaRPr kumimoji="1" lang="ja-JP" altLang="en-US"/>
          </a:p>
        </p:txBody>
      </p:sp>
      <p:sp>
        <p:nvSpPr>
          <p:cNvPr id="7" name="Slide Number Placeholder 6"/>
          <p:cNvSpPr>
            <a:spLocks noGrp="1"/>
          </p:cNvSpPr>
          <p:nvPr>
            <p:ph type="sldNum" sz="quarter" idx="12"/>
          </p:nvPr>
        </p:nvSpPr>
        <p:spPr>
          <a:xfrm>
            <a:off x="10862452" y="381000"/>
            <a:ext cx="643748" cy="365125"/>
          </a:xfrm>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416901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F706C1F-A31D-43A9-9E3C-7F3E4A828D4B}"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a:xfrm>
            <a:off x="685800" y="379941"/>
            <a:ext cx="6991492" cy="365125"/>
          </a:xfrm>
        </p:spPr>
        <p:txBody>
          <a:bodyPr/>
          <a:lstStyle/>
          <a:p>
            <a:endParaRPr kumimoji="1" lang="ja-JP" altLang="en-US"/>
          </a:p>
        </p:txBody>
      </p:sp>
      <p:sp>
        <p:nvSpPr>
          <p:cNvPr id="7" name="Slide Number Placeholder 6"/>
          <p:cNvSpPr>
            <a:spLocks noGrp="1"/>
          </p:cNvSpPr>
          <p:nvPr>
            <p:ph type="sldNum" sz="quarter" idx="12"/>
          </p:nvPr>
        </p:nvSpPr>
        <p:spPr>
          <a:xfrm>
            <a:off x="10862452" y="381000"/>
            <a:ext cx="643748" cy="365125"/>
          </a:xfrm>
        </p:spPr>
        <p:txBody>
          <a:bodyPr/>
          <a:lstStyle/>
          <a:p>
            <a:fld id="{20014E38-50F8-4EA1-86E8-A75BF57ADAD2}" type="slidenum">
              <a:rPr kumimoji="1" lang="ja-JP" altLang="en-US" smtClean="0"/>
              <a:t>‹#›</a:t>
            </a:fld>
            <a:endParaRPr kumimoji="1" lang="ja-JP"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8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F706C1F-A31D-43A9-9E3C-7F3E4A828D4B}"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a:xfrm>
            <a:off x="685800" y="378883"/>
            <a:ext cx="6991492" cy="365125"/>
          </a:xfrm>
        </p:spPr>
        <p:txBody>
          <a:bodyPr/>
          <a:lstStyle/>
          <a:p>
            <a:endParaRPr kumimoji="1" lang="ja-JP" altLang="en-US"/>
          </a:p>
        </p:txBody>
      </p:sp>
      <p:sp>
        <p:nvSpPr>
          <p:cNvPr id="7" name="Slide Number Placeholder 6"/>
          <p:cNvSpPr>
            <a:spLocks noGrp="1"/>
          </p:cNvSpPr>
          <p:nvPr>
            <p:ph type="sldNum" sz="quarter" idx="12"/>
          </p:nvPr>
        </p:nvSpPr>
        <p:spPr>
          <a:xfrm>
            <a:off x="10862452" y="381000"/>
            <a:ext cx="643748" cy="365125"/>
          </a:xfrm>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415876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F706C1F-A31D-43A9-9E3C-7F3E4A828D4B}" type="datetimeFigureOut">
              <a:rPr kumimoji="1" lang="ja-JP" altLang="en-US" smtClean="0"/>
              <a:t>2020/3/26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1318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F706C1F-A31D-43A9-9E3C-7F3E4A828D4B}" type="datetimeFigureOut">
              <a:rPr kumimoji="1" lang="ja-JP" altLang="en-US" smtClean="0"/>
              <a:t>2020/3/26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217699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706C1F-A31D-43A9-9E3C-7F3E4A828D4B}"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13094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F706C1F-A31D-43A9-9E3C-7F3E4A828D4B}"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a:xfrm>
            <a:off x="685800" y="381000"/>
            <a:ext cx="6991492" cy="365125"/>
          </a:xfrm>
        </p:spPr>
        <p:txBody>
          <a:bodyPr/>
          <a:lstStyle/>
          <a:p>
            <a:endParaRPr kumimoji="1" lang="ja-JP" altLang="en-US"/>
          </a:p>
        </p:txBody>
      </p:sp>
      <p:sp>
        <p:nvSpPr>
          <p:cNvPr id="6" name="Slide Number Placeholder 5"/>
          <p:cNvSpPr>
            <a:spLocks noGrp="1"/>
          </p:cNvSpPr>
          <p:nvPr>
            <p:ph type="sldNum" sz="quarter" idx="12"/>
          </p:nvPr>
        </p:nvSpPr>
        <p:spPr>
          <a:xfrm>
            <a:off x="10862452" y="381000"/>
            <a:ext cx="643748" cy="365125"/>
          </a:xfrm>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332991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706C1F-A31D-43A9-9E3C-7F3E4A828D4B}"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106701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F706C1F-A31D-43A9-9E3C-7F3E4A828D4B}"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a:xfrm>
            <a:off x="685800" y="381001"/>
            <a:ext cx="6991492" cy="364065"/>
          </a:xfrm>
        </p:spPr>
        <p:txBody>
          <a:bodyPr/>
          <a:lstStyle/>
          <a:p>
            <a:endParaRPr kumimoji="1" lang="ja-JP" altLang="en-US"/>
          </a:p>
        </p:txBody>
      </p:sp>
      <p:sp>
        <p:nvSpPr>
          <p:cNvPr id="6" name="Slide Number Placeholder 5"/>
          <p:cNvSpPr>
            <a:spLocks noGrp="1"/>
          </p:cNvSpPr>
          <p:nvPr>
            <p:ph type="sldNum" sz="quarter" idx="12"/>
          </p:nvPr>
        </p:nvSpPr>
        <p:spPr>
          <a:xfrm>
            <a:off x="10862452" y="381000"/>
            <a:ext cx="643748" cy="365125"/>
          </a:xfrm>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184077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F706C1F-A31D-43A9-9E3C-7F3E4A828D4B}"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302940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0" y="3132666"/>
            <a:ext cx="5311775"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132666"/>
            <a:ext cx="5334000"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F706C1F-A31D-43A9-9E3C-7F3E4A828D4B}" type="datetimeFigureOut">
              <a:rPr kumimoji="1" lang="ja-JP" altLang="en-US" smtClean="0"/>
              <a:t>2020/3/26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239496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F706C1F-A31D-43A9-9E3C-7F3E4A828D4B}" type="datetimeFigureOut">
              <a:rPr kumimoji="1" lang="ja-JP" altLang="en-US" smtClean="0"/>
              <a:t>2020/3/26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397500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06C1F-A31D-43A9-9E3C-7F3E4A828D4B}" type="datetimeFigureOut">
              <a:rPr kumimoji="1" lang="ja-JP" altLang="en-US" smtClean="0"/>
              <a:t>2020/3/26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99241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F706C1F-A31D-43A9-9E3C-7F3E4A828D4B}"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48777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F706C1F-A31D-43A9-9E3C-7F3E4A828D4B}"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310992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706C1F-A31D-43A9-9E3C-7F3E4A828D4B}" type="datetimeFigureOut">
              <a:rPr kumimoji="1" lang="ja-JP" altLang="en-US" smtClean="0"/>
              <a:t>2020/3/26</a:t>
            </a:fld>
            <a:endParaRPr kumimoji="1" lang="ja-JP"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0014E38-50F8-4EA1-86E8-A75BF57ADAD2}" type="slidenum">
              <a:rPr kumimoji="1" lang="ja-JP" altLang="en-US" smtClean="0"/>
              <a:t>‹#›</a:t>
            </a:fld>
            <a:endParaRPr kumimoji="1" lang="ja-JP" altLang="en-US"/>
          </a:p>
        </p:txBody>
      </p:sp>
    </p:spTree>
    <p:extLst>
      <p:ext uri="{BB962C8B-B14F-4D97-AF65-F5344CB8AC3E}">
        <p14:creationId xmlns:p14="http://schemas.microsoft.com/office/powerpoint/2010/main" val="414235858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kumimoji="1"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498CFBB-6CE2-4A25-9EFC-A369D8BFD80E}"/>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9695EAF1-BE93-41BE-8750-FD1127B75468}"/>
              </a:ext>
            </a:extLst>
          </p:cNvPr>
          <p:cNvSpPr>
            <a:spLocks noGrp="1"/>
          </p:cNvSpPr>
          <p:nvPr>
            <p:ph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48BDC173-DFF9-4C65-9E37-2F4AEED45BC3}"/>
              </a:ext>
            </a:extLst>
          </p:cNvPr>
          <p:cNvSpPr/>
          <p:nvPr/>
        </p:nvSpPr>
        <p:spPr>
          <a:xfrm>
            <a:off x="274166" y="345636"/>
            <a:ext cx="11538083" cy="5980213"/>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9900" dirty="0"/>
              <a:t>４時間目</a:t>
            </a:r>
          </a:p>
        </p:txBody>
      </p:sp>
    </p:spTree>
    <p:extLst>
      <p:ext uri="{BB962C8B-B14F-4D97-AF65-F5344CB8AC3E}">
        <p14:creationId xmlns:p14="http://schemas.microsoft.com/office/powerpoint/2010/main" val="15488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FDFE211-BA71-4CE1-9F13-94B6868D0A81}"/>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A6BD5AD2-089B-443E-907B-D7A03E8A42AC}"/>
              </a:ext>
            </a:extLst>
          </p:cNvPr>
          <p:cNvSpPr/>
          <p:nvPr/>
        </p:nvSpPr>
        <p:spPr>
          <a:xfrm>
            <a:off x="202294" y="411148"/>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女子</a:t>
            </a:r>
            <a:r>
              <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10000</a:t>
            </a: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ｍ予選</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転倒後、助け合いゴールし、</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抱き合い称え合う画像</a:t>
            </a:r>
          </a:p>
        </p:txBody>
      </p:sp>
      <p:sp>
        <p:nvSpPr>
          <p:cNvPr id="4" name="四角形: 角を丸くする 3">
            <a:extLst>
              <a:ext uri="{FF2B5EF4-FFF2-40B4-BE49-F238E27FC236}">
                <a16:creationId xmlns="" xmlns:a16="http://schemas.microsoft.com/office/drawing/2014/main" id="{5FC293C9-62B4-49C4-A02E-7E54E962C662}"/>
              </a:ext>
            </a:extLst>
          </p:cNvPr>
          <p:cNvSpPr/>
          <p:nvPr/>
        </p:nvSpPr>
        <p:spPr>
          <a:xfrm>
            <a:off x="1654699" y="3578010"/>
            <a:ext cx="9135820" cy="2009085"/>
          </a:xfrm>
          <a:prstGeom prst="roundRect">
            <a:avLst/>
          </a:prstGeom>
          <a:solidFill>
            <a:srgbClr val="00B050">
              <a:alpha val="7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フェアプレイ賞</a:t>
            </a:r>
          </a:p>
        </p:txBody>
      </p:sp>
    </p:spTree>
    <p:extLst>
      <p:ext uri="{BB962C8B-B14F-4D97-AF65-F5344CB8AC3E}">
        <p14:creationId xmlns:p14="http://schemas.microsoft.com/office/powerpoint/2010/main" val="189769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3603DD4-79E6-45D9-BB94-0B0597397E8A}"/>
              </a:ext>
            </a:extLst>
          </p:cNvPr>
          <p:cNvSpPr>
            <a:spLocks noGrp="1"/>
          </p:cNvSpPr>
          <p:nvPr>
            <p:ph type="title"/>
          </p:nvPr>
        </p:nvSpPr>
        <p:spPr>
          <a:xfrm>
            <a:off x="2895600" y="371686"/>
            <a:ext cx="8610600" cy="1293028"/>
          </a:xfrm>
        </p:spPr>
        <p:txBody>
          <a:bodyPr>
            <a:normAutofit/>
          </a:bodyPr>
          <a:lstStyle/>
          <a:p>
            <a:r>
              <a:rPr kumimoji="1" lang="ja-JP" altLang="en-US" sz="7200" dirty="0"/>
              <a:t>本時のねらい</a:t>
            </a:r>
          </a:p>
        </p:txBody>
      </p:sp>
      <p:sp>
        <p:nvSpPr>
          <p:cNvPr id="4" name="四角形: 角を丸くする 3">
            <a:extLst>
              <a:ext uri="{FF2B5EF4-FFF2-40B4-BE49-F238E27FC236}">
                <a16:creationId xmlns="" xmlns:a16="http://schemas.microsoft.com/office/drawing/2014/main" id="{897331B4-B558-46BF-8A63-D028B83B21C3}"/>
              </a:ext>
            </a:extLst>
          </p:cNvPr>
          <p:cNvSpPr/>
          <p:nvPr/>
        </p:nvSpPr>
        <p:spPr>
          <a:xfrm>
            <a:off x="520505" y="1664714"/>
            <a:ext cx="11451101" cy="2162903"/>
          </a:xfrm>
          <a:prstGeom prst="roundRect">
            <a:avLst/>
          </a:prstGeom>
          <a:solidFill>
            <a:srgbClr val="E127B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①ドーピング禁止の理由を説明</a:t>
            </a:r>
            <a:r>
              <a:rPr kumimoji="0"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することが</a:t>
            </a:r>
            <a:r>
              <a:rPr kumimoji="0" lang="ja-JP"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できる</a:t>
            </a:r>
          </a:p>
        </p:txBody>
      </p:sp>
      <p:sp>
        <p:nvSpPr>
          <p:cNvPr id="5" name="四角形: 角を丸くする 4">
            <a:extLst>
              <a:ext uri="{FF2B5EF4-FFF2-40B4-BE49-F238E27FC236}">
                <a16:creationId xmlns="" xmlns:a16="http://schemas.microsoft.com/office/drawing/2014/main" id="{4DB46094-A688-48DB-A645-02CF7B842256}"/>
              </a:ext>
            </a:extLst>
          </p:cNvPr>
          <p:cNvSpPr/>
          <p:nvPr/>
        </p:nvSpPr>
        <p:spPr>
          <a:xfrm>
            <a:off x="520505" y="3967090"/>
            <a:ext cx="11451101" cy="272209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②スポーツ倫理を学び、スポーツの価値について自分の考えを述べることができる</a:t>
            </a:r>
            <a:endPar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25986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986E64B-59F7-49D4-A73E-A24B06097F2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21A8F777-258E-4DB2-BDE1-9C7AE9D24D5C}"/>
              </a:ext>
            </a:extLst>
          </p:cNvPr>
          <p:cNvSpPr>
            <a:spLocks noGrp="1"/>
          </p:cNvSpPr>
          <p:nvPr>
            <p:ph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B11752FC-FA93-48EC-9B93-AAD87573B5C5}"/>
              </a:ext>
            </a:extLst>
          </p:cNvPr>
          <p:cNvSpPr/>
          <p:nvPr/>
        </p:nvSpPr>
        <p:spPr>
          <a:xfrm>
            <a:off x="461405" y="1144402"/>
            <a:ext cx="11448233" cy="4429154"/>
          </a:xfrm>
          <a:prstGeom prst="roundRect">
            <a:avLst/>
          </a:prstGeom>
          <a:solidFill>
            <a:srgbClr val="CE31E3"/>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学習ノートで振り返りを</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してください。</a:t>
            </a:r>
          </a:p>
        </p:txBody>
      </p:sp>
    </p:spTree>
    <p:extLst>
      <p:ext uri="{BB962C8B-B14F-4D97-AF65-F5344CB8AC3E}">
        <p14:creationId xmlns:p14="http://schemas.microsoft.com/office/powerpoint/2010/main" val="323587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 xmlns:a16="http://schemas.microsoft.com/office/drawing/2014/main" id="{AD1ACBBE-804C-45EC-A960-563D85808D0B}"/>
              </a:ext>
            </a:extLst>
          </p:cNvPr>
          <p:cNvSpPr/>
          <p:nvPr/>
        </p:nvSpPr>
        <p:spPr>
          <a:xfrm>
            <a:off x="5845276" y="2766038"/>
            <a:ext cx="6144430" cy="397883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女子</a:t>
            </a:r>
            <a:r>
              <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10000</a:t>
            </a: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ｍ予選</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転倒後、助け合いゴールし、</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抱き合い称え合う画像</a:t>
            </a:r>
          </a:p>
        </p:txBody>
      </p:sp>
      <p:sp>
        <p:nvSpPr>
          <p:cNvPr id="9" name="四角形: 角を丸くする 8">
            <a:extLst>
              <a:ext uri="{FF2B5EF4-FFF2-40B4-BE49-F238E27FC236}">
                <a16:creationId xmlns="" xmlns:a16="http://schemas.microsoft.com/office/drawing/2014/main" id="{66FDD514-451A-4630-8287-D62923A9CF64}"/>
              </a:ext>
            </a:extLst>
          </p:cNvPr>
          <p:cNvSpPr/>
          <p:nvPr/>
        </p:nvSpPr>
        <p:spPr>
          <a:xfrm>
            <a:off x="340673" y="1030111"/>
            <a:ext cx="5129340" cy="4797778"/>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バドミントン</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無気力試合の画像</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2" name="タイトル 1">
            <a:extLst>
              <a:ext uri="{FF2B5EF4-FFF2-40B4-BE49-F238E27FC236}">
                <a16:creationId xmlns="" xmlns:a16="http://schemas.microsoft.com/office/drawing/2014/main" id="{21951469-03AF-42EC-99AE-C10837396C04}"/>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 xmlns:a16="http://schemas.microsoft.com/office/drawing/2014/main" id="{A2313CB1-E0C2-4A26-AE07-B0530C225992}"/>
              </a:ext>
            </a:extLst>
          </p:cNvPr>
          <p:cNvSpPr>
            <a:spLocks noGrp="1"/>
          </p:cNvSpPr>
          <p:nvPr>
            <p:ph idx="1"/>
          </p:nvPr>
        </p:nvSpPr>
        <p:spPr/>
        <p:txBody>
          <a:bodyPr/>
          <a:lstStyle/>
          <a:p>
            <a:endParaRPr kumimoji="1" lang="ja-JP" altLang="en-US" dirty="0"/>
          </a:p>
        </p:txBody>
      </p:sp>
      <p:sp>
        <p:nvSpPr>
          <p:cNvPr id="6" name="爆発: 14 pt 5">
            <a:extLst>
              <a:ext uri="{FF2B5EF4-FFF2-40B4-BE49-F238E27FC236}">
                <a16:creationId xmlns="" xmlns:a16="http://schemas.microsoft.com/office/drawing/2014/main" id="{02164B78-C0ED-4945-B9B7-E7556AD121C0}"/>
              </a:ext>
            </a:extLst>
          </p:cNvPr>
          <p:cNvSpPr/>
          <p:nvPr/>
        </p:nvSpPr>
        <p:spPr>
          <a:xfrm>
            <a:off x="-34590" y="-165471"/>
            <a:ext cx="5812321" cy="4277647"/>
          </a:xfrm>
          <a:prstGeom prst="irregularSeal2">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失格処分</a:t>
            </a:r>
          </a:p>
        </p:txBody>
      </p:sp>
      <p:sp>
        <p:nvSpPr>
          <p:cNvPr id="7" name="思考の吹き出し: 雲形 6">
            <a:extLst>
              <a:ext uri="{FF2B5EF4-FFF2-40B4-BE49-F238E27FC236}">
                <a16:creationId xmlns="" xmlns:a16="http://schemas.microsoft.com/office/drawing/2014/main" id="{9ABCA5B9-FA2B-4C73-85BF-7FEEE62655F1}"/>
              </a:ext>
            </a:extLst>
          </p:cNvPr>
          <p:cNvSpPr/>
          <p:nvPr/>
        </p:nvSpPr>
        <p:spPr>
          <a:xfrm>
            <a:off x="1273429" y="55736"/>
            <a:ext cx="10551040" cy="3017694"/>
          </a:xfrm>
          <a:prstGeom prst="cloudCallout">
            <a:avLst>
              <a:gd name="adj1" fmla="val 903"/>
              <a:gd name="adj2" fmla="val 54116"/>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ＩＯＣは</a:t>
            </a:r>
            <a:r>
              <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a:t>
            </a: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人の</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決勝進出を認めた</a:t>
            </a:r>
          </a:p>
        </p:txBody>
      </p:sp>
      <p:sp>
        <p:nvSpPr>
          <p:cNvPr id="8" name="四角形: 角を丸くする 7">
            <a:extLst>
              <a:ext uri="{FF2B5EF4-FFF2-40B4-BE49-F238E27FC236}">
                <a16:creationId xmlns="" xmlns:a16="http://schemas.microsoft.com/office/drawing/2014/main" id="{6ADCE006-D22E-43FA-AC66-06279542B889}"/>
              </a:ext>
            </a:extLst>
          </p:cNvPr>
          <p:cNvSpPr/>
          <p:nvPr/>
        </p:nvSpPr>
        <p:spPr>
          <a:xfrm>
            <a:off x="367532" y="3429000"/>
            <a:ext cx="11540789" cy="3344433"/>
          </a:xfrm>
          <a:prstGeom prst="roundRect">
            <a:avLst/>
          </a:prstGeom>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これがオリンピズム</a:t>
            </a:r>
            <a:endParaRPr kumimoji="1" lang="en-US" altLang="ja-JP" sz="8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スポーツの価値の１つ</a:t>
            </a:r>
            <a:endParaRPr kumimoji="1" lang="en-US" altLang="ja-JP" sz="8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9799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4D78FF-0037-4E48-8A21-A2BCF5FCFCD4}"/>
              </a:ext>
            </a:extLst>
          </p:cNvPr>
          <p:cNvSpPr>
            <a:spLocks noGrp="1"/>
          </p:cNvSpPr>
          <p:nvPr>
            <p:ph type="title"/>
          </p:nvPr>
        </p:nvSpPr>
        <p:spPr/>
        <p:txBody>
          <a:bodyPr/>
          <a:lstStyle/>
          <a:p>
            <a:endParaRPr kumimoji="1" lang="ja-JP" altLang="en-US"/>
          </a:p>
        </p:txBody>
      </p:sp>
      <p:sp>
        <p:nvSpPr>
          <p:cNvPr id="7" name="四角形: 角を丸くする 6">
            <a:extLst>
              <a:ext uri="{FF2B5EF4-FFF2-40B4-BE49-F238E27FC236}">
                <a16:creationId xmlns="" xmlns:a16="http://schemas.microsoft.com/office/drawing/2014/main" id="{9225F945-0D11-4050-9772-6AEFD0A71897}"/>
              </a:ext>
            </a:extLst>
          </p:cNvPr>
          <p:cNvSpPr/>
          <p:nvPr/>
        </p:nvSpPr>
        <p:spPr>
          <a:xfrm>
            <a:off x="171246" y="0"/>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バドミントン</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無気力試合の画像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D99D9AE9-0C9A-4482-A05B-732F45899D28}"/>
              </a:ext>
            </a:extLst>
          </p:cNvPr>
          <p:cNvSpPr/>
          <p:nvPr/>
        </p:nvSpPr>
        <p:spPr>
          <a:xfrm>
            <a:off x="937406" y="4510291"/>
            <a:ext cx="10255092" cy="2126691"/>
          </a:xfrm>
          <a:prstGeom prst="roundRect">
            <a:avLst/>
          </a:prstGeom>
          <a:solidFill>
            <a:srgbClr val="00B050"/>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何をもめているんでしょう？</a:t>
            </a:r>
          </a:p>
        </p:txBody>
      </p:sp>
      <p:sp>
        <p:nvSpPr>
          <p:cNvPr id="4" name="コンテンツ プレースホルダー 3">
            <a:extLst>
              <a:ext uri="{FF2B5EF4-FFF2-40B4-BE49-F238E27FC236}">
                <a16:creationId xmlns="" xmlns:a16="http://schemas.microsoft.com/office/drawing/2014/main" id="{1228F1D6-422F-4589-BF5B-6494D8213B60}"/>
              </a:ext>
            </a:extLst>
          </p:cNvPr>
          <p:cNvSpPr>
            <a:spLocks noGrp="1"/>
          </p:cNvSpPr>
          <p:nvPr>
            <p:ph idx="1"/>
          </p:nvPr>
        </p:nvSpPr>
        <p:spPr/>
        <p:txBody>
          <a:bodyPr/>
          <a:lstStyle/>
          <a:p>
            <a:endParaRPr lang="ja-JP" altLang="en-US" dirty="0"/>
          </a:p>
        </p:txBody>
      </p:sp>
    </p:spTree>
    <p:extLst>
      <p:ext uri="{BB962C8B-B14F-4D97-AF65-F5344CB8AC3E}">
        <p14:creationId xmlns:p14="http://schemas.microsoft.com/office/powerpoint/2010/main" val="404496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58FAE5C-C7AB-46F3-9F42-8305A09B9ACC}"/>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054BE307-0C55-4D84-B184-4DD4F060AAAA}"/>
              </a:ext>
            </a:extLst>
          </p:cNvPr>
          <p:cNvSpPr/>
          <p:nvPr/>
        </p:nvSpPr>
        <p:spPr>
          <a:xfrm>
            <a:off x="202294" y="262136"/>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年リオ五輪バドミントン無気力試合の画像</a:t>
            </a:r>
          </a:p>
        </p:txBody>
      </p:sp>
      <p:sp>
        <p:nvSpPr>
          <p:cNvPr id="3" name="爆発: 8 pt 2">
            <a:extLst>
              <a:ext uri="{FF2B5EF4-FFF2-40B4-BE49-F238E27FC236}">
                <a16:creationId xmlns="" xmlns:a16="http://schemas.microsoft.com/office/drawing/2014/main" id="{F037A09A-491F-4FEA-901B-9895B5F364FC}"/>
              </a:ext>
            </a:extLst>
          </p:cNvPr>
          <p:cNvSpPr/>
          <p:nvPr/>
        </p:nvSpPr>
        <p:spPr>
          <a:xfrm>
            <a:off x="1416148" y="1350497"/>
            <a:ext cx="9852074" cy="5362727"/>
          </a:xfrm>
          <a:prstGeom prst="irregularSeal1">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無気力試合</a:t>
            </a:r>
          </a:p>
        </p:txBody>
      </p:sp>
    </p:spTree>
    <p:extLst>
      <p:ext uri="{BB962C8B-B14F-4D97-AF65-F5344CB8AC3E}">
        <p14:creationId xmlns:p14="http://schemas.microsoft.com/office/powerpoint/2010/main" val="3050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 xmlns:a16="http://schemas.microsoft.com/office/drawing/2014/main" id="{7067E26D-88B2-4023-BB58-E8E40C652A8C}"/>
              </a:ext>
            </a:extLst>
          </p:cNvPr>
          <p:cNvSpPr/>
          <p:nvPr/>
        </p:nvSpPr>
        <p:spPr>
          <a:xfrm>
            <a:off x="202294" y="262136"/>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バドミントン</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無気力試合の画像</a:t>
            </a:r>
          </a:p>
        </p:txBody>
      </p:sp>
      <p:sp>
        <p:nvSpPr>
          <p:cNvPr id="2" name="タイトル 1">
            <a:extLst>
              <a:ext uri="{FF2B5EF4-FFF2-40B4-BE49-F238E27FC236}">
                <a16:creationId xmlns="" xmlns:a16="http://schemas.microsoft.com/office/drawing/2014/main" id="{4C4D78FF-0037-4E48-8A21-A2BCF5FCFCD4}"/>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D99D9AE9-0C9A-4482-A05B-732F45899D28}"/>
              </a:ext>
            </a:extLst>
          </p:cNvPr>
          <p:cNvSpPr/>
          <p:nvPr/>
        </p:nvSpPr>
        <p:spPr>
          <a:xfrm>
            <a:off x="1010274" y="175022"/>
            <a:ext cx="10255092" cy="4077219"/>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決勝トーナメントで</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楽な相手とやるために</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わざと負けようとしている</a:t>
            </a:r>
          </a:p>
        </p:txBody>
      </p:sp>
      <p:sp>
        <p:nvSpPr>
          <p:cNvPr id="8" name="思考の吹き出し: 雲形 7">
            <a:extLst>
              <a:ext uri="{FF2B5EF4-FFF2-40B4-BE49-F238E27FC236}">
                <a16:creationId xmlns="" xmlns:a16="http://schemas.microsoft.com/office/drawing/2014/main" id="{0B431141-3245-4EF0-9067-9105A6D4B3BC}"/>
              </a:ext>
            </a:extLst>
          </p:cNvPr>
          <p:cNvSpPr/>
          <p:nvPr/>
        </p:nvSpPr>
        <p:spPr>
          <a:xfrm>
            <a:off x="926634" y="3612721"/>
            <a:ext cx="10020588" cy="2908855"/>
          </a:xfrm>
          <a:prstGeom prst="cloudCallout">
            <a:avLst>
              <a:gd name="adj1" fmla="val -19007"/>
              <a:gd name="adj2" fmla="val 40962"/>
            </a:avLst>
          </a:prstGeom>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この作戦、</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どうですか？</a:t>
            </a:r>
          </a:p>
        </p:txBody>
      </p:sp>
      <p:sp>
        <p:nvSpPr>
          <p:cNvPr id="7" name="爆発: 14 pt 6">
            <a:extLst>
              <a:ext uri="{FF2B5EF4-FFF2-40B4-BE49-F238E27FC236}">
                <a16:creationId xmlns="" xmlns:a16="http://schemas.microsoft.com/office/drawing/2014/main" id="{BA38B3F1-B803-440E-9C97-50DFD3089FDC}"/>
              </a:ext>
            </a:extLst>
          </p:cNvPr>
          <p:cNvSpPr/>
          <p:nvPr/>
        </p:nvSpPr>
        <p:spPr>
          <a:xfrm>
            <a:off x="471225" y="61708"/>
            <a:ext cx="11769393" cy="6748609"/>
          </a:xfrm>
          <a:prstGeom prst="irregularSeal2">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失格処分</a:t>
            </a:r>
          </a:p>
        </p:txBody>
      </p:sp>
      <p:sp>
        <p:nvSpPr>
          <p:cNvPr id="4" name="コンテンツ プレースホルダー 3">
            <a:extLst>
              <a:ext uri="{FF2B5EF4-FFF2-40B4-BE49-F238E27FC236}">
                <a16:creationId xmlns="" xmlns:a16="http://schemas.microsoft.com/office/drawing/2014/main" id="{924760BC-4649-4E58-B9D9-4AC43B5D5BDA}"/>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7559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4D78FF-0037-4E48-8A21-A2BCF5FCFCD4}"/>
              </a:ext>
            </a:extLst>
          </p:cNvPr>
          <p:cNvSpPr>
            <a:spLocks noGrp="1"/>
          </p:cNvSpPr>
          <p:nvPr>
            <p:ph type="title"/>
          </p:nvPr>
        </p:nvSpPr>
        <p:spPr>
          <a:xfrm>
            <a:off x="673178" y="338019"/>
            <a:ext cx="11382261" cy="1922737"/>
          </a:xfrm>
        </p:spPr>
        <p:txBody>
          <a:bodyPr>
            <a:normAutofit/>
          </a:bodyPr>
          <a:lstStyle/>
          <a:p>
            <a:r>
              <a:rPr lang="ja-JP" altLang="en-US" sz="6000" b="1" dirty="0"/>
              <a:t>どちら</a:t>
            </a:r>
            <a:r>
              <a:rPr kumimoji="1" lang="ja-JP" altLang="en-US" sz="6000" b="1" dirty="0"/>
              <a:t>もメダルを狙っていることは</a:t>
            </a:r>
            <a:r>
              <a:rPr kumimoji="1" lang="en-US" altLang="ja-JP" sz="6000" b="1" dirty="0"/>
              <a:t/>
            </a:r>
            <a:br>
              <a:rPr kumimoji="1" lang="en-US" altLang="ja-JP" sz="6000" b="1" dirty="0"/>
            </a:br>
            <a:r>
              <a:rPr kumimoji="1" lang="ja-JP" altLang="en-US" sz="6000" b="1" dirty="0"/>
              <a:t>同じなのですが</a:t>
            </a:r>
            <a:r>
              <a:rPr kumimoji="1" lang="en-US" altLang="ja-JP" sz="6000" b="1" dirty="0"/>
              <a:t>…</a:t>
            </a:r>
            <a:endParaRPr kumimoji="1" lang="ja-JP" altLang="en-US" sz="6000" b="1" dirty="0"/>
          </a:p>
        </p:txBody>
      </p:sp>
      <p:sp>
        <p:nvSpPr>
          <p:cNvPr id="6" name="四角形: 角を丸くする 5">
            <a:extLst>
              <a:ext uri="{FF2B5EF4-FFF2-40B4-BE49-F238E27FC236}">
                <a16:creationId xmlns="" xmlns:a16="http://schemas.microsoft.com/office/drawing/2014/main" id="{22FC8FBB-09A6-4436-AD69-1148149B6655}"/>
              </a:ext>
            </a:extLst>
          </p:cNvPr>
          <p:cNvSpPr/>
          <p:nvPr/>
        </p:nvSpPr>
        <p:spPr>
          <a:xfrm>
            <a:off x="83676" y="1506652"/>
            <a:ext cx="5961168" cy="372676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sz="2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年リオ五輪バドミントン無気力試合の画像</a:t>
            </a:r>
            <a:endPar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9" name="四角形: 角を丸くする 8">
            <a:extLst>
              <a:ext uri="{FF2B5EF4-FFF2-40B4-BE49-F238E27FC236}">
                <a16:creationId xmlns="" xmlns:a16="http://schemas.microsoft.com/office/drawing/2014/main" id="{4FFFBE83-8F5A-4EF5-989A-76173F7B4222}"/>
              </a:ext>
            </a:extLst>
          </p:cNvPr>
          <p:cNvSpPr/>
          <p:nvPr/>
        </p:nvSpPr>
        <p:spPr>
          <a:xfrm>
            <a:off x="6212194" y="3073241"/>
            <a:ext cx="5896130" cy="358088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年リオ五輪女子</a:t>
            </a:r>
            <a:r>
              <a:rPr kumimoji="1" lang="en-US" altLang="ja-JP"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10000</a:t>
            </a:r>
            <a:r>
              <a:rPr kumimoji="1" lang="ja-JP" altLang="en-US"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ｍ予選</a:t>
            </a:r>
            <a:endParaRPr kumimoji="1" lang="en-US" altLang="ja-JP"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転倒後、助け合いゴールし、抱き合い称え合う画像</a:t>
            </a:r>
            <a:endPar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7" name="思考の吹き出し: 雲形 6">
            <a:extLst>
              <a:ext uri="{FF2B5EF4-FFF2-40B4-BE49-F238E27FC236}">
                <a16:creationId xmlns="" xmlns:a16="http://schemas.microsoft.com/office/drawing/2014/main" id="{609C4E49-D8F2-4F36-AAE0-AF54468D2A05}"/>
              </a:ext>
            </a:extLst>
          </p:cNvPr>
          <p:cNvSpPr/>
          <p:nvPr/>
        </p:nvSpPr>
        <p:spPr>
          <a:xfrm>
            <a:off x="0" y="2016483"/>
            <a:ext cx="12191998" cy="3930754"/>
          </a:xfrm>
          <a:prstGeom prst="cloudCallout">
            <a:avLst>
              <a:gd name="adj1" fmla="val -21076"/>
              <a:gd name="adj2" fmla="val 458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フェアプレイって</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何だろう？</a:t>
            </a:r>
          </a:p>
        </p:txBody>
      </p:sp>
    </p:spTree>
    <p:extLst>
      <p:ext uri="{BB962C8B-B14F-4D97-AF65-F5344CB8AC3E}">
        <p14:creationId xmlns:p14="http://schemas.microsoft.com/office/powerpoint/2010/main" val="78830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 xmlns:a16="http://schemas.microsoft.com/office/drawing/2014/main" id="{56F5497A-2D3A-402A-A55D-0C8D2E4BD638}"/>
              </a:ext>
            </a:extLst>
          </p:cNvPr>
          <p:cNvSpPr/>
          <p:nvPr/>
        </p:nvSpPr>
        <p:spPr>
          <a:xfrm>
            <a:off x="202294" y="262136"/>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2014</a:t>
            </a: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年ソチ五輪女子フィギュアスケート</a:t>
            </a:r>
            <a:endPar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ＦＰ演技後、晴れやかな笑顔で観客に応える</a:t>
            </a:r>
            <a:endPar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浅田真央選手の画像</a:t>
            </a:r>
          </a:p>
        </p:txBody>
      </p:sp>
      <p:sp>
        <p:nvSpPr>
          <p:cNvPr id="9" name="四角形: 角を丸くする 8">
            <a:extLst>
              <a:ext uri="{FF2B5EF4-FFF2-40B4-BE49-F238E27FC236}">
                <a16:creationId xmlns="" xmlns:a16="http://schemas.microsoft.com/office/drawing/2014/main" id="{ABC24CBB-725F-46BC-AAC4-8D58CDEF78ED}"/>
              </a:ext>
            </a:extLst>
          </p:cNvPr>
          <p:cNvSpPr/>
          <p:nvPr/>
        </p:nvSpPr>
        <p:spPr>
          <a:xfrm>
            <a:off x="5822989" y="4830052"/>
            <a:ext cx="6153968" cy="1845629"/>
          </a:xfrm>
          <a:prstGeom prst="roundRect">
            <a:avLst/>
          </a:prstGeom>
          <a:solidFill>
            <a:srgbClr val="E127B0"/>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浅田真央選手</a:t>
            </a:r>
          </a:p>
        </p:txBody>
      </p:sp>
      <p:sp>
        <p:nvSpPr>
          <p:cNvPr id="3" name="吹き出し: 角を丸めた四角形 2">
            <a:extLst>
              <a:ext uri="{FF2B5EF4-FFF2-40B4-BE49-F238E27FC236}">
                <a16:creationId xmlns="" xmlns:a16="http://schemas.microsoft.com/office/drawing/2014/main" id="{48530F02-6BC4-4227-B16B-6D3A58E269A9}"/>
              </a:ext>
            </a:extLst>
          </p:cNvPr>
          <p:cNvSpPr/>
          <p:nvPr/>
        </p:nvSpPr>
        <p:spPr>
          <a:xfrm>
            <a:off x="6096000" y="2278966"/>
            <a:ext cx="5880957" cy="2053883"/>
          </a:xfrm>
          <a:prstGeom prst="wedgeRoundRectCallout">
            <a:avLst>
              <a:gd name="adj1" fmla="val -65694"/>
              <a:gd name="adj2" fmla="val -63283"/>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ソチ五輪</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金メダル候補</a:t>
            </a:r>
          </a:p>
        </p:txBody>
      </p:sp>
      <p:sp>
        <p:nvSpPr>
          <p:cNvPr id="5" name="コンテンツ プレースホルダー 4">
            <a:extLst>
              <a:ext uri="{FF2B5EF4-FFF2-40B4-BE49-F238E27FC236}">
                <a16:creationId xmlns="" xmlns:a16="http://schemas.microsoft.com/office/drawing/2014/main" id="{0A7E4233-7722-43DF-AE7B-92E9D49C7242}"/>
              </a:ext>
            </a:extLst>
          </p:cNvPr>
          <p:cNvSpPr>
            <a:spLocks noGrp="1"/>
          </p:cNvSpPr>
          <p:nvPr>
            <p:ph idx="1"/>
          </p:nvPr>
        </p:nvSpPr>
        <p:spPr/>
        <p:txBody>
          <a:bodyPr/>
          <a:lstStyle/>
          <a:p>
            <a:endParaRPr lang="ja-JP" altLang="en-US" dirty="0"/>
          </a:p>
        </p:txBody>
      </p:sp>
    </p:spTree>
    <p:extLst>
      <p:ext uri="{BB962C8B-B14F-4D97-AF65-F5344CB8AC3E}">
        <p14:creationId xmlns:p14="http://schemas.microsoft.com/office/powerpoint/2010/main" val="60379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 xmlns:a16="http://schemas.microsoft.com/office/drawing/2014/main" id="{52D030C6-8584-47C5-8FEF-1530C01BE814}"/>
              </a:ext>
            </a:extLst>
          </p:cNvPr>
          <p:cNvSpPr/>
          <p:nvPr/>
        </p:nvSpPr>
        <p:spPr>
          <a:xfrm>
            <a:off x="7301948" y="262136"/>
            <a:ext cx="4687758"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2014</a:t>
            </a: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年ソチ五輪</a:t>
            </a:r>
            <a:endPar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女子フィギュアスケート</a:t>
            </a:r>
            <a:endPar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ＳＰ演技後、浮かない顔で引き上げる</a:t>
            </a:r>
            <a:endPar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浅田真央選手の画像</a:t>
            </a:r>
            <a:endPar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4" name="四角形: 角を丸くする 3">
            <a:extLst>
              <a:ext uri="{FF2B5EF4-FFF2-40B4-BE49-F238E27FC236}">
                <a16:creationId xmlns="" xmlns:a16="http://schemas.microsoft.com/office/drawing/2014/main" id="{FBF9C259-E581-4253-97F6-3BEFA932F27E}"/>
              </a:ext>
            </a:extLst>
          </p:cNvPr>
          <p:cNvSpPr/>
          <p:nvPr/>
        </p:nvSpPr>
        <p:spPr>
          <a:xfrm>
            <a:off x="151465" y="101990"/>
            <a:ext cx="7511544" cy="3948297"/>
          </a:xfrm>
          <a:prstGeom prst="roundRect">
            <a:avLst/>
          </a:prstGeom>
          <a:solidFill>
            <a:srgbClr val="E127B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ＳＰでまさかの大失敗</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16</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位スタート</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もうメダルは無理</a:t>
            </a:r>
            <a:r>
              <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そして、ＦＰ</a:t>
            </a:r>
            <a:r>
              <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p:txBody>
      </p:sp>
      <p:sp>
        <p:nvSpPr>
          <p:cNvPr id="7" name="四角形: 角を丸くする 6">
            <a:extLst>
              <a:ext uri="{FF2B5EF4-FFF2-40B4-BE49-F238E27FC236}">
                <a16:creationId xmlns="" xmlns:a16="http://schemas.microsoft.com/office/drawing/2014/main" id="{5B1B9B26-6C48-47F4-9887-70B372ABD82B}"/>
              </a:ext>
            </a:extLst>
          </p:cNvPr>
          <p:cNvSpPr/>
          <p:nvPr/>
        </p:nvSpPr>
        <p:spPr>
          <a:xfrm>
            <a:off x="151464" y="4179314"/>
            <a:ext cx="11623194" cy="2625394"/>
          </a:xfrm>
          <a:prstGeom prst="roundRect">
            <a:avLst/>
          </a:prstGeom>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金メダルを目指してきた約</a:t>
            </a:r>
            <a:r>
              <a:rPr kumimoji="1" lang="en-US" altLang="ja-JP"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20</a:t>
            </a: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年間なのに</a:t>
            </a:r>
            <a:r>
              <a:rPr kumimoji="1" lang="en-US" altLang="ja-JP"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どんな気持ちで滑る？</a:t>
            </a:r>
          </a:p>
        </p:txBody>
      </p:sp>
    </p:spTree>
    <p:extLst>
      <p:ext uri="{BB962C8B-B14F-4D97-AF65-F5344CB8AC3E}">
        <p14:creationId xmlns:p14="http://schemas.microsoft.com/office/powerpoint/2010/main" val="260668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8" dur="500"/>
                                        <p:tgtEl>
                                          <p:spTgt spid="4">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 xmlns:a16="http://schemas.microsoft.com/office/drawing/2014/main" id="{2F743587-2374-4327-85D2-188FD037802D}"/>
              </a:ext>
            </a:extLst>
          </p:cNvPr>
          <p:cNvSpPr/>
          <p:nvPr/>
        </p:nvSpPr>
        <p:spPr>
          <a:xfrm>
            <a:off x="202294" y="262136"/>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2014</a:t>
            </a: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年ソチ五輪ＦＰ</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会心の演技をする</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浅田真央選手の画像</a:t>
            </a:r>
          </a:p>
        </p:txBody>
      </p:sp>
      <p:sp>
        <p:nvSpPr>
          <p:cNvPr id="2" name="タイトル 1">
            <a:extLst>
              <a:ext uri="{FF2B5EF4-FFF2-40B4-BE49-F238E27FC236}">
                <a16:creationId xmlns="" xmlns:a16="http://schemas.microsoft.com/office/drawing/2014/main" id="{255D4C7E-B1CB-47E2-9C9D-301E55BF7242}"/>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 xmlns:a16="http://schemas.microsoft.com/office/drawing/2014/main" id="{F7A3FE10-5E23-43CC-81E8-14AB5D4DCE41}"/>
              </a:ext>
            </a:extLst>
          </p:cNvPr>
          <p:cNvSpPr/>
          <p:nvPr/>
        </p:nvSpPr>
        <p:spPr>
          <a:xfrm>
            <a:off x="603153" y="468662"/>
            <a:ext cx="10985694" cy="4363950"/>
          </a:xfrm>
          <a:prstGeom prst="roundRect">
            <a:avLst/>
          </a:prstGeom>
          <a:solidFill>
            <a:srgbClr val="E127B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女子史上初となる全</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6</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種類、計</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8</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度の</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3</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回転ジャンプに成功！自己ベストを更新</a:t>
            </a:r>
          </a:p>
        </p:txBody>
      </p:sp>
      <p:sp>
        <p:nvSpPr>
          <p:cNvPr id="10" name="四角形: 角を丸くする 9">
            <a:extLst>
              <a:ext uri="{FF2B5EF4-FFF2-40B4-BE49-F238E27FC236}">
                <a16:creationId xmlns="" xmlns:a16="http://schemas.microsoft.com/office/drawing/2014/main" id="{D1CED27E-CFD0-4915-BF95-1EEF586A894C}"/>
              </a:ext>
            </a:extLst>
          </p:cNvPr>
          <p:cNvSpPr/>
          <p:nvPr/>
        </p:nvSpPr>
        <p:spPr>
          <a:xfrm>
            <a:off x="470191" y="4207363"/>
            <a:ext cx="11416911" cy="2537954"/>
          </a:xfrm>
          <a:prstGeom prst="roundRect">
            <a:avLst/>
          </a:prstGeom>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伝説のフリー</a:t>
            </a:r>
            <a:r>
              <a:rPr kumimoji="1" lang="en-US" altLang="ja-JP"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と呼ばれている</a:t>
            </a:r>
          </a:p>
        </p:txBody>
      </p:sp>
      <p:sp>
        <p:nvSpPr>
          <p:cNvPr id="4" name="コンテンツ プレースホルダー 3">
            <a:extLst>
              <a:ext uri="{FF2B5EF4-FFF2-40B4-BE49-F238E27FC236}">
                <a16:creationId xmlns="" xmlns:a16="http://schemas.microsoft.com/office/drawing/2014/main" id="{B982DA56-5705-4381-8C64-851DEB541B10}"/>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34662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893540F-BB8C-4C4E-A3F6-E42E5D46650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2DBEE138-F6D4-4ADB-A36F-C85B1FDFE10C}"/>
              </a:ext>
            </a:extLst>
          </p:cNvPr>
          <p:cNvSpPr>
            <a:spLocks noGrp="1"/>
          </p:cNvSpPr>
          <p:nvPr>
            <p:ph idx="1"/>
          </p:nvPr>
        </p:nvSpPr>
        <p:spPr/>
        <p:txBody>
          <a:bodyPr/>
          <a:lstStyle/>
          <a:p>
            <a:endParaRPr kumimoji="1" lang="ja-JP" altLang="en-US"/>
          </a:p>
        </p:txBody>
      </p:sp>
      <p:sp>
        <p:nvSpPr>
          <p:cNvPr id="7" name="四角形: 角を丸くする 6">
            <a:extLst>
              <a:ext uri="{FF2B5EF4-FFF2-40B4-BE49-F238E27FC236}">
                <a16:creationId xmlns="" xmlns:a16="http://schemas.microsoft.com/office/drawing/2014/main" id="{C31FB6ED-63C0-4EAB-B351-8D01F95FAF67}"/>
              </a:ext>
            </a:extLst>
          </p:cNvPr>
          <p:cNvSpPr/>
          <p:nvPr/>
        </p:nvSpPr>
        <p:spPr>
          <a:xfrm>
            <a:off x="1227888" y="262137"/>
            <a:ext cx="9750089"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2014</a:t>
            </a: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年ソチ五輪</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女子フィギュアスケート</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ＦＰ演技後、涙を浮かべる</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浅田真央選手の画像</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64A30EC2-7420-4C3D-ACFB-234301DCE2CF}"/>
              </a:ext>
            </a:extLst>
          </p:cNvPr>
          <p:cNvSpPr/>
          <p:nvPr/>
        </p:nvSpPr>
        <p:spPr>
          <a:xfrm>
            <a:off x="285658" y="4206622"/>
            <a:ext cx="11634550" cy="2600110"/>
          </a:xfrm>
          <a:prstGeom prst="roundRect">
            <a:avLst/>
          </a:prstGeom>
          <a:solidFill>
            <a:srgbClr val="E127B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金メダルのために約</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20</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年間</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捧げてきて、</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6</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位</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p:txBody>
      </p:sp>
    </p:spTree>
    <p:extLst>
      <p:ext uri="{BB962C8B-B14F-4D97-AF65-F5344CB8AC3E}">
        <p14:creationId xmlns:p14="http://schemas.microsoft.com/office/powerpoint/2010/main" val="99616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A5A5BA9-1019-4262-A1F2-9207E0996495}"/>
              </a:ext>
            </a:extLst>
          </p:cNvPr>
          <p:cNvSpPr>
            <a:spLocks noGrp="1"/>
          </p:cNvSpPr>
          <p:nvPr>
            <p:ph type="title"/>
          </p:nvPr>
        </p:nvSpPr>
        <p:spPr/>
        <p:txBody>
          <a:bodyPr/>
          <a:lstStyle/>
          <a:p>
            <a:endParaRPr kumimoji="1" lang="ja-JP" altLang="en-US"/>
          </a:p>
        </p:txBody>
      </p:sp>
      <p:sp>
        <p:nvSpPr>
          <p:cNvPr id="7" name="四角形: 角を丸くする 6">
            <a:extLst>
              <a:ext uri="{FF2B5EF4-FFF2-40B4-BE49-F238E27FC236}">
                <a16:creationId xmlns="" xmlns:a16="http://schemas.microsoft.com/office/drawing/2014/main" id="{DA7C4600-CED3-4947-ACB1-0F15D19B9D27}"/>
              </a:ext>
            </a:extLst>
          </p:cNvPr>
          <p:cNvSpPr/>
          <p:nvPr/>
        </p:nvSpPr>
        <p:spPr>
          <a:xfrm>
            <a:off x="1227889" y="81202"/>
            <a:ext cx="9750089"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2014</a:t>
            </a: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年ソチ五輪</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女子フィギュアスケート</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ＦＰ演技後、涙を浮かべる</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浅田真央選手の画像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0" name="四角形: 角を丸くする 9">
            <a:extLst>
              <a:ext uri="{FF2B5EF4-FFF2-40B4-BE49-F238E27FC236}">
                <a16:creationId xmlns="" xmlns:a16="http://schemas.microsoft.com/office/drawing/2014/main" id="{042AE94C-6E27-4BE9-9E02-937D3C3900E7}"/>
              </a:ext>
            </a:extLst>
          </p:cNvPr>
          <p:cNvSpPr/>
          <p:nvPr/>
        </p:nvSpPr>
        <p:spPr>
          <a:xfrm>
            <a:off x="1494724" y="4788166"/>
            <a:ext cx="9094898" cy="1979458"/>
          </a:xfrm>
          <a:prstGeom prst="roundRect">
            <a:avLst/>
          </a:prstGeom>
          <a:solidFill>
            <a:srgbClr val="E127B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悔し涙</a:t>
            </a:r>
            <a:r>
              <a:rPr kumimoji="1" lang="en-US" altLang="ja-JP"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en-US" altLang="ja-JP"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281538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13009A8-F4CC-41EB-A282-E08E2A6D9037}"/>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 xmlns:a16="http://schemas.microsoft.com/office/drawing/2014/main" id="{98A32972-64BF-4BF0-9E39-EF44614FC6E0}"/>
              </a:ext>
            </a:extLst>
          </p:cNvPr>
          <p:cNvSpPr>
            <a:spLocks noGrp="1"/>
          </p:cNvSpPr>
          <p:nvPr>
            <p:ph type="subTitle"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8BD514A2-A40A-4BD0-811F-C440D8C4A5D0}"/>
              </a:ext>
            </a:extLst>
          </p:cNvPr>
          <p:cNvSpPr/>
          <p:nvPr/>
        </p:nvSpPr>
        <p:spPr>
          <a:xfrm>
            <a:off x="407963" y="309490"/>
            <a:ext cx="11310425" cy="592249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学習ノート</a:t>
            </a:r>
            <a:r>
              <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　　　・今日の体調</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　　　・小単元名</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　　　・本時のねらい</a:t>
            </a:r>
          </a:p>
        </p:txBody>
      </p:sp>
    </p:spTree>
    <p:extLst>
      <p:ext uri="{BB962C8B-B14F-4D97-AF65-F5344CB8AC3E}">
        <p14:creationId xmlns:p14="http://schemas.microsoft.com/office/powerpoint/2010/main" val="51944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7D7D47E-7A2A-4BB8-AE26-2421AF7BFF8A}"/>
              </a:ext>
            </a:extLst>
          </p:cNvPr>
          <p:cNvSpPr>
            <a:spLocks noGrp="1"/>
          </p:cNvSpPr>
          <p:nvPr>
            <p:ph type="title"/>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2A115B54-5997-440C-A2A9-EB0F10781CB3}"/>
              </a:ext>
            </a:extLst>
          </p:cNvPr>
          <p:cNvSpPr/>
          <p:nvPr/>
        </p:nvSpPr>
        <p:spPr>
          <a:xfrm>
            <a:off x="202294" y="262136"/>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2014</a:t>
            </a: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年ソチ五輪</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女子フィギュアスケート</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ＦＰ演技後、晴れやかな笑顔で観客に応える浅田真央選手の画像</a:t>
            </a:r>
          </a:p>
        </p:txBody>
      </p:sp>
      <p:sp>
        <p:nvSpPr>
          <p:cNvPr id="10" name="四角形: 角を丸くする 9">
            <a:extLst>
              <a:ext uri="{FF2B5EF4-FFF2-40B4-BE49-F238E27FC236}">
                <a16:creationId xmlns="" xmlns:a16="http://schemas.microsoft.com/office/drawing/2014/main" id="{3AB60E9E-1CF4-4E99-8AD1-5782FC7A5CAE}"/>
              </a:ext>
            </a:extLst>
          </p:cNvPr>
          <p:cNvSpPr/>
          <p:nvPr/>
        </p:nvSpPr>
        <p:spPr>
          <a:xfrm>
            <a:off x="2895600" y="4318782"/>
            <a:ext cx="9099065" cy="2028194"/>
          </a:xfrm>
          <a:prstGeom prst="roundRect">
            <a:avLst/>
          </a:prstGeom>
          <a:solidFill>
            <a:srgbClr val="E127B0"/>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悲しそうですか？</a:t>
            </a:r>
          </a:p>
        </p:txBody>
      </p:sp>
      <p:sp>
        <p:nvSpPr>
          <p:cNvPr id="4" name="コンテンツ プレースホルダー 3">
            <a:extLst>
              <a:ext uri="{FF2B5EF4-FFF2-40B4-BE49-F238E27FC236}">
                <a16:creationId xmlns="" xmlns:a16="http://schemas.microsoft.com/office/drawing/2014/main" id="{5C948F1A-5744-495E-954B-0FAC13470319}"/>
              </a:ext>
            </a:extLst>
          </p:cNvPr>
          <p:cNvSpPr>
            <a:spLocks noGrp="1"/>
          </p:cNvSpPr>
          <p:nvPr>
            <p:ph idx="1"/>
          </p:nvPr>
        </p:nvSpPr>
        <p:spPr/>
        <p:txBody>
          <a:bodyPr/>
          <a:lstStyle/>
          <a:p>
            <a:endParaRPr lang="ja-JP" altLang="en-US" dirty="0"/>
          </a:p>
        </p:txBody>
      </p:sp>
    </p:spTree>
    <p:extLst>
      <p:ext uri="{BB962C8B-B14F-4D97-AF65-F5344CB8AC3E}">
        <p14:creationId xmlns:p14="http://schemas.microsoft.com/office/powerpoint/2010/main" val="317570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65AC467-EF81-4F61-864D-24F64B1BB186}"/>
              </a:ext>
            </a:extLst>
          </p:cNvPr>
          <p:cNvSpPr>
            <a:spLocks noGrp="1"/>
          </p:cNvSpPr>
          <p:nvPr>
            <p:ph type="title"/>
          </p:nvPr>
        </p:nvSpPr>
        <p:spPr/>
        <p:txBody>
          <a:bodyPr/>
          <a:lstStyle/>
          <a:p>
            <a:endParaRPr kumimoji="1" lang="ja-JP" altLang="en-US"/>
          </a:p>
        </p:txBody>
      </p:sp>
      <p:sp>
        <p:nvSpPr>
          <p:cNvPr id="7" name="四角形: 角を丸くする 6">
            <a:extLst>
              <a:ext uri="{FF2B5EF4-FFF2-40B4-BE49-F238E27FC236}">
                <a16:creationId xmlns="" xmlns:a16="http://schemas.microsoft.com/office/drawing/2014/main" id="{A061CFBF-EDEE-4433-B38F-40205DBE15D5}"/>
              </a:ext>
            </a:extLst>
          </p:cNvPr>
          <p:cNvSpPr/>
          <p:nvPr/>
        </p:nvSpPr>
        <p:spPr>
          <a:xfrm>
            <a:off x="202294" y="262137"/>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ＦＰ演技後、スタンディングオベーションで浅田真央選手を</a:t>
            </a:r>
            <a:endParaRPr kumimoji="1" lang="en-US" altLang="ja-JP" sz="6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称える観客の画像</a:t>
            </a:r>
            <a:endParaRPr kumimoji="1" lang="en-US" altLang="ja-JP" sz="6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B71198C2-200C-49EA-95E6-A3AE30D53433}"/>
              </a:ext>
            </a:extLst>
          </p:cNvPr>
          <p:cNvSpPr/>
          <p:nvPr/>
        </p:nvSpPr>
        <p:spPr>
          <a:xfrm>
            <a:off x="731446" y="4046750"/>
            <a:ext cx="11196767" cy="2374984"/>
          </a:xfrm>
          <a:prstGeom prst="roundRect">
            <a:avLst/>
          </a:prstGeom>
          <a:solidFill>
            <a:srgbClr val="E127B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メダルも獲っていないのに、</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超スタンディングオベーション</a:t>
            </a:r>
          </a:p>
        </p:txBody>
      </p:sp>
      <p:sp>
        <p:nvSpPr>
          <p:cNvPr id="4" name="コンテンツ プレースホルダー 3">
            <a:extLst>
              <a:ext uri="{FF2B5EF4-FFF2-40B4-BE49-F238E27FC236}">
                <a16:creationId xmlns="" xmlns:a16="http://schemas.microsoft.com/office/drawing/2014/main" id="{BBE379E9-40F2-448D-98AF-F705B56B8E90}"/>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59468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7D7D47E-7A2A-4BB8-AE26-2421AF7BFF8A}"/>
              </a:ext>
            </a:extLst>
          </p:cNvPr>
          <p:cNvSpPr>
            <a:spLocks noGrp="1"/>
          </p:cNvSpPr>
          <p:nvPr>
            <p:ph type="title"/>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E93F778D-B38D-46F7-B2F4-927AF3428C7B}"/>
              </a:ext>
            </a:extLst>
          </p:cNvPr>
          <p:cNvSpPr/>
          <p:nvPr/>
        </p:nvSpPr>
        <p:spPr>
          <a:xfrm>
            <a:off x="202294" y="136719"/>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2014</a:t>
            </a: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年ソチ五輪女子フィギュアスケート</a:t>
            </a:r>
            <a:endParaRPr kumimoji="1" lang="en-US" altLang="ja-JP"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ＦＰ演技後、晴れやかな笑顔で観客に応える浅田真央選手の画像</a:t>
            </a:r>
          </a:p>
        </p:txBody>
      </p:sp>
      <p:sp>
        <p:nvSpPr>
          <p:cNvPr id="3" name="思考の吹き出し: 雲形 2">
            <a:extLst>
              <a:ext uri="{FF2B5EF4-FFF2-40B4-BE49-F238E27FC236}">
                <a16:creationId xmlns="" xmlns:a16="http://schemas.microsoft.com/office/drawing/2014/main" id="{699B9877-ED28-4E91-9030-1C49DC541930}"/>
              </a:ext>
            </a:extLst>
          </p:cNvPr>
          <p:cNvSpPr/>
          <p:nvPr/>
        </p:nvSpPr>
        <p:spPr>
          <a:xfrm>
            <a:off x="1416523" y="2091392"/>
            <a:ext cx="10221084" cy="4390382"/>
          </a:xfrm>
          <a:prstGeom prst="cloudCallout">
            <a:avLst>
              <a:gd name="adj1" fmla="val -21076"/>
              <a:gd name="adj2" fmla="val 45867"/>
            </a:avLst>
          </a:prstGeom>
          <a:solidFill>
            <a:srgbClr val="E127B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スポーツの価値</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ってなんだろう？</a:t>
            </a:r>
          </a:p>
        </p:txBody>
      </p:sp>
    </p:spTree>
    <p:extLst>
      <p:ext uri="{BB962C8B-B14F-4D97-AF65-F5344CB8AC3E}">
        <p14:creationId xmlns:p14="http://schemas.microsoft.com/office/powerpoint/2010/main" val="131660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1DE4B2F-937F-425B-8F03-C47D6BF47F2F}"/>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37EF3B65-C440-4CB1-A80A-6B7DBF4490DB}"/>
              </a:ext>
            </a:extLst>
          </p:cNvPr>
          <p:cNvSpPr>
            <a:spLocks noGrp="1"/>
          </p:cNvSpPr>
          <p:nvPr>
            <p:ph idx="1"/>
          </p:nvPr>
        </p:nvSpPr>
        <p:spPr/>
        <p:txBody>
          <a:bodyPr>
            <a:normAutofit/>
          </a:bodyPr>
          <a:lstStyle/>
          <a:p>
            <a:pPr marL="0" indent="0" algn="ctr">
              <a:buNone/>
            </a:pPr>
            <a:r>
              <a:rPr kumimoji="1" lang="ja-JP" altLang="en-US" sz="7200" dirty="0"/>
              <a:t>少し話は変わりますが</a:t>
            </a:r>
            <a:r>
              <a:rPr kumimoji="1" lang="en-US" altLang="ja-JP" sz="7200" dirty="0"/>
              <a:t>…</a:t>
            </a:r>
            <a:endParaRPr kumimoji="1" lang="ja-JP" altLang="en-US" sz="7200" dirty="0"/>
          </a:p>
        </p:txBody>
      </p:sp>
    </p:spTree>
    <p:extLst>
      <p:ext uri="{BB962C8B-B14F-4D97-AF65-F5344CB8AC3E}">
        <p14:creationId xmlns:p14="http://schemas.microsoft.com/office/powerpoint/2010/main" val="74014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EA0E7F4-855B-4D2A-A009-FC34EDA811C5}"/>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 xmlns:a16="http://schemas.microsoft.com/office/drawing/2014/main" id="{CE998DA9-F42F-4631-A847-B34DDFAED9D4}"/>
              </a:ext>
            </a:extLst>
          </p:cNvPr>
          <p:cNvSpPr/>
          <p:nvPr/>
        </p:nvSpPr>
        <p:spPr>
          <a:xfrm>
            <a:off x="297492" y="486955"/>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ベン・ジョンソン選手の画像</a:t>
            </a:r>
          </a:p>
        </p:txBody>
      </p:sp>
      <p:sp>
        <p:nvSpPr>
          <p:cNvPr id="10" name="四角形: 角を丸くする 9">
            <a:extLst>
              <a:ext uri="{FF2B5EF4-FFF2-40B4-BE49-F238E27FC236}">
                <a16:creationId xmlns="" xmlns:a16="http://schemas.microsoft.com/office/drawing/2014/main" id="{2B51FE85-B003-4FDC-B8B1-8D0F7CBDA488}"/>
              </a:ext>
            </a:extLst>
          </p:cNvPr>
          <p:cNvSpPr/>
          <p:nvPr/>
        </p:nvSpPr>
        <p:spPr>
          <a:xfrm>
            <a:off x="4538220" y="168295"/>
            <a:ext cx="7510241" cy="1985875"/>
          </a:xfrm>
          <a:prstGeom prst="round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ベン・ジョンソン</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（カナダ）</a:t>
            </a:r>
          </a:p>
        </p:txBody>
      </p:sp>
      <p:sp>
        <p:nvSpPr>
          <p:cNvPr id="11" name="爆発: 14 pt 10">
            <a:extLst>
              <a:ext uri="{FF2B5EF4-FFF2-40B4-BE49-F238E27FC236}">
                <a16:creationId xmlns="" xmlns:a16="http://schemas.microsoft.com/office/drawing/2014/main" id="{26E272FA-E9B9-4DEF-A496-119AC2450543}"/>
              </a:ext>
            </a:extLst>
          </p:cNvPr>
          <p:cNvSpPr/>
          <p:nvPr/>
        </p:nvSpPr>
        <p:spPr>
          <a:xfrm>
            <a:off x="-281000" y="65487"/>
            <a:ext cx="12365904" cy="6858000"/>
          </a:xfrm>
          <a:prstGeom prst="irregularSeal2">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9.78</a:t>
            </a:r>
            <a:r>
              <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世界記録</a:t>
            </a:r>
            <a:r>
              <a:rPr kumimoji="1" lang="en-US" altLang="ja-JP"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（人類初</a:t>
            </a:r>
            <a:r>
              <a:rPr kumimoji="1" lang="en-US" altLang="ja-JP"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9.7</a:t>
            </a:r>
            <a:r>
              <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台）</a:t>
            </a:r>
            <a:endParaRPr kumimoji="1" lang="en-US" altLang="ja-JP"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金メダル</a:t>
            </a:r>
            <a:r>
              <a:rPr kumimoji="1" lang="en-US" altLang="ja-JP"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p:txBody>
      </p:sp>
      <p:sp>
        <p:nvSpPr>
          <p:cNvPr id="14" name="乗算記号 13">
            <a:extLst>
              <a:ext uri="{FF2B5EF4-FFF2-40B4-BE49-F238E27FC236}">
                <a16:creationId xmlns="" xmlns:a16="http://schemas.microsoft.com/office/drawing/2014/main" id="{C48AA481-A5C9-4871-82E3-6573CE84F9FE}"/>
              </a:ext>
            </a:extLst>
          </p:cNvPr>
          <p:cNvSpPr/>
          <p:nvPr/>
        </p:nvSpPr>
        <p:spPr>
          <a:xfrm>
            <a:off x="1062008" y="-217542"/>
            <a:ext cx="9563100" cy="7424058"/>
          </a:xfrm>
          <a:prstGeom prst="mathMultiply">
            <a:avLst>
              <a:gd name="adj1" fmla="val 16182"/>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289494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 xmlns:a16="http://schemas.microsoft.com/office/drawing/2014/main" id="{30C9B509-E938-460A-8A63-B1BD6340F29C}"/>
              </a:ext>
            </a:extLst>
          </p:cNvPr>
          <p:cNvSpPr/>
          <p:nvPr/>
        </p:nvSpPr>
        <p:spPr>
          <a:xfrm>
            <a:off x="1256200" y="136719"/>
            <a:ext cx="9644071" cy="366566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ドーピングをイメージさせる</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薬の画像</a:t>
            </a:r>
          </a:p>
        </p:txBody>
      </p:sp>
      <p:sp>
        <p:nvSpPr>
          <p:cNvPr id="9" name="四角形: 角を丸くする 8">
            <a:extLst>
              <a:ext uri="{FF2B5EF4-FFF2-40B4-BE49-F238E27FC236}">
                <a16:creationId xmlns="" xmlns:a16="http://schemas.microsoft.com/office/drawing/2014/main" id="{8C86E47F-AC96-4658-BD29-364FAD22885B}"/>
              </a:ext>
            </a:extLst>
          </p:cNvPr>
          <p:cNvSpPr/>
          <p:nvPr/>
        </p:nvSpPr>
        <p:spPr>
          <a:xfrm>
            <a:off x="471225" y="3429000"/>
            <a:ext cx="11214022" cy="317936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なぜ</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剥奪されたのでしょう？</a:t>
            </a:r>
          </a:p>
        </p:txBody>
      </p:sp>
      <p:sp>
        <p:nvSpPr>
          <p:cNvPr id="7" name="四角形: 角を丸くする 6">
            <a:extLst>
              <a:ext uri="{FF2B5EF4-FFF2-40B4-BE49-F238E27FC236}">
                <a16:creationId xmlns="" xmlns:a16="http://schemas.microsoft.com/office/drawing/2014/main" id="{C58BF4F1-AF92-4B89-8758-2D9B3E1CA131}"/>
              </a:ext>
            </a:extLst>
          </p:cNvPr>
          <p:cNvSpPr/>
          <p:nvPr/>
        </p:nvSpPr>
        <p:spPr>
          <a:xfrm>
            <a:off x="896902" y="3902528"/>
            <a:ext cx="10086449" cy="2805977"/>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ドーピングが発覚</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したから</a:t>
            </a:r>
          </a:p>
        </p:txBody>
      </p:sp>
      <p:sp>
        <p:nvSpPr>
          <p:cNvPr id="3" name="コンテンツ プレースホルダー 2">
            <a:extLst>
              <a:ext uri="{FF2B5EF4-FFF2-40B4-BE49-F238E27FC236}">
                <a16:creationId xmlns="" xmlns:a16="http://schemas.microsoft.com/office/drawing/2014/main" id="{0DF9B38C-1EAB-4E39-9C47-76DA7FF8B2D3}"/>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352576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E4D9E08-60F1-46FF-9765-85A6BF93422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E7E4C6EC-D780-47C3-BCD9-0FE8EFE2AD8C}"/>
              </a:ext>
            </a:extLst>
          </p:cNvPr>
          <p:cNvSpPr>
            <a:spLocks noGrp="1"/>
          </p:cNvSpPr>
          <p:nvPr>
            <p:ph idx="1"/>
          </p:nvPr>
        </p:nvSpPr>
        <p:spPr/>
        <p:txBody>
          <a:bodyPr/>
          <a:lstStyle/>
          <a:p>
            <a:endParaRPr kumimoji="1" lang="ja-JP" altLang="en-US"/>
          </a:p>
        </p:txBody>
      </p:sp>
      <p:sp>
        <p:nvSpPr>
          <p:cNvPr id="12" name="四角形: 角を丸くする 11">
            <a:extLst>
              <a:ext uri="{FF2B5EF4-FFF2-40B4-BE49-F238E27FC236}">
                <a16:creationId xmlns="" xmlns:a16="http://schemas.microsoft.com/office/drawing/2014/main" id="{66694AB7-4CC3-403D-9773-F81752C73587}"/>
              </a:ext>
            </a:extLst>
          </p:cNvPr>
          <p:cNvSpPr/>
          <p:nvPr/>
        </p:nvSpPr>
        <p:spPr>
          <a:xfrm>
            <a:off x="297492" y="3646995"/>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ベン・ジョンソン選手の画像</a:t>
            </a:r>
          </a:p>
        </p:txBody>
      </p:sp>
      <p:sp>
        <p:nvSpPr>
          <p:cNvPr id="13" name="四角形: 角を丸くする 12">
            <a:extLst>
              <a:ext uri="{FF2B5EF4-FFF2-40B4-BE49-F238E27FC236}">
                <a16:creationId xmlns="" xmlns:a16="http://schemas.microsoft.com/office/drawing/2014/main" id="{2FEAFDFA-465B-4DF0-B3CB-24C17AECCDAC}"/>
              </a:ext>
            </a:extLst>
          </p:cNvPr>
          <p:cNvSpPr/>
          <p:nvPr/>
        </p:nvSpPr>
        <p:spPr>
          <a:xfrm>
            <a:off x="260269" y="139511"/>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浅田真央選手の画像</a:t>
            </a:r>
          </a:p>
        </p:txBody>
      </p:sp>
      <p:sp>
        <p:nvSpPr>
          <p:cNvPr id="14" name="四角形: 角を丸くする 13">
            <a:extLst>
              <a:ext uri="{FF2B5EF4-FFF2-40B4-BE49-F238E27FC236}">
                <a16:creationId xmlns="" xmlns:a16="http://schemas.microsoft.com/office/drawing/2014/main" id="{D90818DC-860E-4F3B-80F5-33DD8A6DACAE}"/>
              </a:ext>
            </a:extLst>
          </p:cNvPr>
          <p:cNvSpPr/>
          <p:nvPr/>
        </p:nvSpPr>
        <p:spPr>
          <a:xfrm>
            <a:off x="5839351" y="139511"/>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フェアプレイ賞の画像</a:t>
            </a:r>
          </a:p>
        </p:txBody>
      </p:sp>
      <p:sp>
        <p:nvSpPr>
          <p:cNvPr id="15" name="四角形: 角を丸くする 14">
            <a:extLst>
              <a:ext uri="{FF2B5EF4-FFF2-40B4-BE49-F238E27FC236}">
                <a16:creationId xmlns="" xmlns:a16="http://schemas.microsoft.com/office/drawing/2014/main" id="{47ACE064-4823-4566-849B-50DF6863EBB8}"/>
              </a:ext>
            </a:extLst>
          </p:cNvPr>
          <p:cNvSpPr/>
          <p:nvPr/>
        </p:nvSpPr>
        <p:spPr>
          <a:xfrm>
            <a:off x="5926888" y="3636085"/>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無気力試合の画像</a:t>
            </a:r>
          </a:p>
        </p:txBody>
      </p:sp>
      <p:sp>
        <p:nvSpPr>
          <p:cNvPr id="9" name="四角形: 角を丸くする 8">
            <a:extLst>
              <a:ext uri="{FF2B5EF4-FFF2-40B4-BE49-F238E27FC236}">
                <a16:creationId xmlns="" xmlns:a16="http://schemas.microsoft.com/office/drawing/2014/main" id="{B13C7E96-E209-4850-AFD0-4AAF72819651}"/>
              </a:ext>
            </a:extLst>
          </p:cNvPr>
          <p:cNvSpPr/>
          <p:nvPr/>
        </p:nvSpPr>
        <p:spPr>
          <a:xfrm>
            <a:off x="1203161" y="1747109"/>
            <a:ext cx="10086449" cy="316393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a:t>
            </a:r>
          </a:p>
        </p:txBody>
      </p:sp>
      <p:sp>
        <p:nvSpPr>
          <p:cNvPr id="10" name="四角形: 角を丸くする 9">
            <a:extLst>
              <a:ext uri="{FF2B5EF4-FFF2-40B4-BE49-F238E27FC236}">
                <a16:creationId xmlns="" xmlns:a16="http://schemas.microsoft.com/office/drawing/2014/main" id="{93C2C377-CB15-45BB-941C-F614E91069C5}"/>
              </a:ext>
            </a:extLst>
          </p:cNvPr>
          <p:cNvSpPr/>
          <p:nvPr/>
        </p:nvSpPr>
        <p:spPr>
          <a:xfrm>
            <a:off x="776608" y="1615686"/>
            <a:ext cx="10739848" cy="3440236"/>
          </a:xfrm>
          <a:prstGeom prst="roundRect">
            <a:avLst/>
          </a:prstGeom>
          <a:solidFill>
            <a:srgbClr val="E127B0">
              <a:alpha val="82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a:t>
            </a: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倫理</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を学ぼう</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29016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0D865E9-F229-4B34-97D3-6A0FED15FF26}"/>
              </a:ext>
            </a:extLst>
          </p:cNvPr>
          <p:cNvSpPr>
            <a:spLocks noGrp="1"/>
          </p:cNvSpPr>
          <p:nvPr>
            <p:ph type="ctrTitle"/>
          </p:nvPr>
        </p:nvSpPr>
        <p:spPr>
          <a:xfrm>
            <a:off x="577708" y="792710"/>
            <a:ext cx="10944664" cy="2151393"/>
          </a:xfrm>
        </p:spPr>
        <p:txBody>
          <a:bodyPr>
            <a:normAutofit/>
          </a:bodyPr>
          <a:lstStyle/>
          <a:p>
            <a:r>
              <a:rPr kumimoji="1" lang="en-US" altLang="ja-JP" sz="7200" dirty="0"/>
              <a:t>4.</a:t>
            </a:r>
            <a:r>
              <a:rPr kumimoji="1" lang="ja-JP" altLang="en-US" sz="7200" dirty="0"/>
              <a:t>　オリンピックとドーピング</a:t>
            </a:r>
          </a:p>
        </p:txBody>
      </p:sp>
      <p:sp>
        <p:nvSpPr>
          <p:cNvPr id="3" name="字幕 2">
            <a:extLst>
              <a:ext uri="{FF2B5EF4-FFF2-40B4-BE49-F238E27FC236}">
                <a16:creationId xmlns="" xmlns:a16="http://schemas.microsoft.com/office/drawing/2014/main" id="{B4AEB47E-D9CF-4C14-85D2-538D4F4A8610}"/>
              </a:ext>
            </a:extLst>
          </p:cNvPr>
          <p:cNvSpPr>
            <a:spLocks noGrp="1"/>
          </p:cNvSpPr>
          <p:nvPr>
            <p:ph type="subTitle"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CD7C755F-F9E1-48F6-9EE8-E1529011C688}"/>
              </a:ext>
            </a:extLst>
          </p:cNvPr>
          <p:cNvSpPr/>
          <p:nvPr/>
        </p:nvSpPr>
        <p:spPr>
          <a:xfrm>
            <a:off x="201637" y="2944103"/>
            <a:ext cx="11788726" cy="3163936"/>
          </a:xfrm>
          <a:prstGeom prst="roundRect">
            <a:avLst/>
          </a:prstGeom>
          <a:solidFill>
            <a:srgbClr val="E127B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を通して</a:t>
            </a:r>
            <a:r>
              <a:rPr kumimoji="1" lang="ja-JP" altLang="en-US" sz="72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a:t>
            </a: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倫理</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を学ぶ</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倫理</a:t>
            </a:r>
            <a:r>
              <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人として守る道）</a:t>
            </a:r>
          </a:p>
        </p:txBody>
      </p:sp>
    </p:spTree>
    <p:extLst>
      <p:ext uri="{BB962C8B-B14F-4D97-AF65-F5344CB8AC3E}">
        <p14:creationId xmlns:p14="http://schemas.microsoft.com/office/powerpoint/2010/main" val="218394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3603DD4-79E6-45D9-BB94-0B0597397E8A}"/>
              </a:ext>
            </a:extLst>
          </p:cNvPr>
          <p:cNvSpPr>
            <a:spLocks noGrp="1"/>
          </p:cNvSpPr>
          <p:nvPr>
            <p:ph type="title"/>
          </p:nvPr>
        </p:nvSpPr>
        <p:spPr>
          <a:xfrm>
            <a:off x="2901210" y="276319"/>
            <a:ext cx="8610600" cy="1293028"/>
          </a:xfrm>
        </p:spPr>
        <p:txBody>
          <a:bodyPr>
            <a:normAutofit/>
          </a:bodyPr>
          <a:lstStyle/>
          <a:p>
            <a:r>
              <a:rPr kumimoji="1" lang="ja-JP" altLang="en-US" sz="7200" dirty="0"/>
              <a:t>本時のねらい</a:t>
            </a:r>
          </a:p>
        </p:txBody>
      </p:sp>
      <p:sp>
        <p:nvSpPr>
          <p:cNvPr id="4" name="四角形: 角を丸くする 3">
            <a:extLst>
              <a:ext uri="{FF2B5EF4-FFF2-40B4-BE49-F238E27FC236}">
                <a16:creationId xmlns="" xmlns:a16="http://schemas.microsoft.com/office/drawing/2014/main" id="{897331B4-B558-46BF-8A63-D028B83B21C3}"/>
              </a:ext>
            </a:extLst>
          </p:cNvPr>
          <p:cNvSpPr/>
          <p:nvPr/>
        </p:nvSpPr>
        <p:spPr>
          <a:xfrm>
            <a:off x="520505" y="1569347"/>
            <a:ext cx="11451101" cy="2258270"/>
          </a:xfrm>
          <a:prstGeom prst="roundRect">
            <a:avLst/>
          </a:prstGeom>
          <a:solidFill>
            <a:srgbClr val="E127B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①ドーピング禁止の理由を説明</a:t>
            </a:r>
            <a:r>
              <a:rPr kumimoji="0"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することが</a:t>
            </a:r>
            <a:r>
              <a:rPr kumimoji="0" lang="ja-JP"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できる</a:t>
            </a:r>
          </a:p>
        </p:txBody>
      </p:sp>
      <p:sp>
        <p:nvSpPr>
          <p:cNvPr id="5" name="四角形: 角を丸くする 4">
            <a:extLst>
              <a:ext uri="{FF2B5EF4-FFF2-40B4-BE49-F238E27FC236}">
                <a16:creationId xmlns="" xmlns:a16="http://schemas.microsoft.com/office/drawing/2014/main" id="{4DB46094-A688-48DB-A645-02CF7B842256}"/>
              </a:ext>
            </a:extLst>
          </p:cNvPr>
          <p:cNvSpPr/>
          <p:nvPr/>
        </p:nvSpPr>
        <p:spPr>
          <a:xfrm>
            <a:off x="520505" y="3967090"/>
            <a:ext cx="11451101" cy="272209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②スポーツ倫理を学び、スポーツの価値について自分の考えを述べることができる</a:t>
            </a:r>
            <a:endPar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09430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 xmlns:a16="http://schemas.microsoft.com/office/drawing/2014/main" id="{43EAB924-7983-49ED-BA09-BB53FF6BEAF3}"/>
              </a:ext>
            </a:extLst>
          </p:cNvPr>
          <p:cNvSpPr/>
          <p:nvPr/>
        </p:nvSpPr>
        <p:spPr>
          <a:xfrm>
            <a:off x="234346" y="2061092"/>
            <a:ext cx="4223115" cy="366566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禁止薬物</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リストの画像</a:t>
            </a:r>
          </a:p>
        </p:txBody>
      </p:sp>
      <p:sp>
        <p:nvSpPr>
          <p:cNvPr id="7" name="吹き出し: 角を丸めた四角形 6">
            <a:extLst>
              <a:ext uri="{FF2B5EF4-FFF2-40B4-BE49-F238E27FC236}">
                <a16:creationId xmlns="" xmlns:a16="http://schemas.microsoft.com/office/drawing/2014/main" id="{0252FF53-A1BC-44A6-8545-027702FD0E72}"/>
              </a:ext>
            </a:extLst>
          </p:cNvPr>
          <p:cNvSpPr/>
          <p:nvPr/>
        </p:nvSpPr>
        <p:spPr>
          <a:xfrm>
            <a:off x="4504681" y="2009524"/>
            <a:ext cx="7447472" cy="4779150"/>
          </a:xfrm>
          <a:prstGeom prst="wedgeRoundRectCallout">
            <a:avLst>
              <a:gd name="adj1" fmla="val -66816"/>
              <a:gd name="adj2" fmla="val 7869"/>
              <a:gd name="adj3" fmla="val 16667"/>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5" name="四角形: 角を丸くする 4">
            <a:extLst>
              <a:ext uri="{FF2B5EF4-FFF2-40B4-BE49-F238E27FC236}">
                <a16:creationId xmlns="" xmlns:a16="http://schemas.microsoft.com/office/drawing/2014/main" id="{801BC7AC-34FA-4ABE-98C0-4F2132773784}"/>
              </a:ext>
            </a:extLst>
          </p:cNvPr>
          <p:cNvSpPr/>
          <p:nvPr/>
        </p:nvSpPr>
        <p:spPr>
          <a:xfrm>
            <a:off x="196837" y="153160"/>
            <a:ext cx="11845637" cy="166300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ドーピングがダメな理由４つ</a:t>
            </a:r>
          </a:p>
        </p:txBody>
      </p:sp>
      <p:sp>
        <p:nvSpPr>
          <p:cNvPr id="8" name="四角形: 角を丸くする 7">
            <a:extLst>
              <a:ext uri="{FF2B5EF4-FFF2-40B4-BE49-F238E27FC236}">
                <a16:creationId xmlns="" xmlns:a16="http://schemas.microsoft.com/office/drawing/2014/main" id="{75FDCB7E-84FA-4773-8034-F45EB11571D7}"/>
              </a:ext>
            </a:extLst>
          </p:cNvPr>
          <p:cNvSpPr/>
          <p:nvPr/>
        </p:nvSpPr>
        <p:spPr>
          <a:xfrm>
            <a:off x="4755649" y="2215993"/>
            <a:ext cx="6945535" cy="4366212"/>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ドーピングを</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イメージさせる</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薬の画像</a:t>
            </a:r>
          </a:p>
        </p:txBody>
      </p:sp>
    </p:spTree>
    <p:extLst>
      <p:ext uri="{BB962C8B-B14F-4D97-AF65-F5344CB8AC3E}">
        <p14:creationId xmlns:p14="http://schemas.microsoft.com/office/powerpoint/2010/main" val="280688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6DD24A-8EE9-4F28-AD8B-659FE81CAD1E}"/>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C36B5693-F2F6-401A-B7D6-3C9DD220FE07}"/>
              </a:ext>
            </a:extLst>
          </p:cNvPr>
          <p:cNvSpPr>
            <a:spLocks noGrp="1"/>
          </p:cNvSpPr>
          <p:nvPr>
            <p:ph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A4BA5134-C6CB-4D04-A646-4D6F70996D56}"/>
              </a:ext>
            </a:extLst>
          </p:cNvPr>
          <p:cNvSpPr/>
          <p:nvPr/>
        </p:nvSpPr>
        <p:spPr>
          <a:xfrm>
            <a:off x="258052" y="380065"/>
            <a:ext cx="11718905" cy="6097870"/>
          </a:xfrm>
          <a:prstGeom prst="roundRect">
            <a:avLst/>
          </a:prstGeom>
          <a:solidFill>
            <a:srgbClr val="E127B0">
              <a:alpha val="8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これから３つのエピソードを話します。</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あとから関係してくるので</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感じたことを</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覚えておいてください。</a:t>
            </a:r>
          </a:p>
        </p:txBody>
      </p:sp>
    </p:spTree>
    <p:extLst>
      <p:ext uri="{BB962C8B-B14F-4D97-AF65-F5344CB8AC3E}">
        <p14:creationId xmlns:p14="http://schemas.microsoft.com/office/powerpoint/2010/main" val="495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DB9B288-BCAF-48FD-8DF9-8A0DD643B1F3}"/>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FE826FA5-FF0B-4902-8BA9-A5682A5E8DE1}"/>
              </a:ext>
            </a:extLst>
          </p:cNvPr>
          <p:cNvSpPr/>
          <p:nvPr/>
        </p:nvSpPr>
        <p:spPr>
          <a:xfrm>
            <a:off x="164124" y="77436"/>
            <a:ext cx="7650350" cy="2029379"/>
          </a:xfrm>
          <a:prstGeom prst="roundRect">
            <a:avLst/>
          </a:prstGeom>
          <a:solidFill>
            <a:srgbClr val="E127B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ハイディ・クリーガー</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（東ドイツ）</a:t>
            </a:r>
          </a:p>
        </p:txBody>
      </p:sp>
      <p:pic>
        <p:nvPicPr>
          <p:cNvPr id="7" name="図 6">
            <a:extLst>
              <a:ext uri="{FF2B5EF4-FFF2-40B4-BE49-F238E27FC236}">
                <a16:creationId xmlns="" xmlns:a16="http://schemas.microsoft.com/office/drawing/2014/main" id="{9D0CEAC2-966C-4E76-811E-B42DE58CFB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399" y="1846731"/>
            <a:ext cx="2656926" cy="2656926"/>
          </a:xfrm>
          <a:prstGeom prst="rect">
            <a:avLst/>
          </a:prstGeom>
        </p:spPr>
      </p:pic>
      <p:sp>
        <p:nvSpPr>
          <p:cNvPr id="8" name="吹き出し: 角を丸めた四角形 7">
            <a:extLst>
              <a:ext uri="{FF2B5EF4-FFF2-40B4-BE49-F238E27FC236}">
                <a16:creationId xmlns="" xmlns:a16="http://schemas.microsoft.com/office/drawing/2014/main" id="{BF03D2B0-B207-466D-8835-5A3522D7DAB6}"/>
              </a:ext>
            </a:extLst>
          </p:cNvPr>
          <p:cNvSpPr/>
          <p:nvPr/>
        </p:nvSpPr>
        <p:spPr>
          <a:xfrm>
            <a:off x="3027733" y="2252174"/>
            <a:ext cx="5176910" cy="1970615"/>
          </a:xfrm>
          <a:prstGeom prst="wedgeRoundRectCallout">
            <a:avLst>
              <a:gd name="adj1" fmla="val -64855"/>
              <a:gd name="adj2" fmla="val 726"/>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テストステロン</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（男性ホルモン）</a:t>
            </a:r>
          </a:p>
        </p:txBody>
      </p:sp>
      <p:sp>
        <p:nvSpPr>
          <p:cNvPr id="9" name="四角形: 角を丸くする 8">
            <a:extLst>
              <a:ext uri="{FF2B5EF4-FFF2-40B4-BE49-F238E27FC236}">
                <a16:creationId xmlns="" xmlns:a16="http://schemas.microsoft.com/office/drawing/2014/main" id="{5EACC12E-919A-4FC5-864F-9C07D9531B0F}"/>
              </a:ext>
            </a:extLst>
          </p:cNvPr>
          <p:cNvSpPr/>
          <p:nvPr/>
        </p:nvSpPr>
        <p:spPr>
          <a:xfrm>
            <a:off x="201399" y="4605826"/>
            <a:ext cx="8961120" cy="2117123"/>
          </a:xfrm>
          <a:prstGeom prst="roundRect">
            <a:avLst/>
          </a:prstGeom>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男性化してしまった</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p:txBody>
      </p:sp>
      <p:sp>
        <p:nvSpPr>
          <p:cNvPr id="11" name="四角形: 角を丸くする 10">
            <a:extLst>
              <a:ext uri="{FF2B5EF4-FFF2-40B4-BE49-F238E27FC236}">
                <a16:creationId xmlns="" xmlns:a16="http://schemas.microsoft.com/office/drawing/2014/main" id="{F56090A2-7966-4A4D-837D-AE2479FE5B42}"/>
              </a:ext>
            </a:extLst>
          </p:cNvPr>
          <p:cNvSpPr/>
          <p:nvPr/>
        </p:nvSpPr>
        <p:spPr>
          <a:xfrm>
            <a:off x="654478" y="4190596"/>
            <a:ext cx="10883043" cy="2589967"/>
          </a:xfrm>
          <a:prstGeom prst="roundRect">
            <a:avLst/>
          </a:prstGeom>
          <a:solidFill>
            <a:schemeClr val="bg1">
              <a:lumMod val="65000"/>
              <a:lumOff val="35000"/>
            </a:schemeClr>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性転換手術</a:t>
            </a:r>
            <a:r>
              <a:rPr kumimoji="1" lang="en-US" altLang="ja-JP"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アンドレアス・クリーガーに</a:t>
            </a:r>
            <a:endParaRPr kumimoji="1" lang="en-US" altLang="ja-JP"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2" name="四角形: 角を丸くする 11">
            <a:extLst>
              <a:ext uri="{FF2B5EF4-FFF2-40B4-BE49-F238E27FC236}">
                <a16:creationId xmlns="" xmlns:a16="http://schemas.microsoft.com/office/drawing/2014/main" id="{17A85769-41D7-4ABF-874D-2383F8F5D7B2}"/>
              </a:ext>
            </a:extLst>
          </p:cNvPr>
          <p:cNvSpPr/>
          <p:nvPr/>
        </p:nvSpPr>
        <p:spPr>
          <a:xfrm>
            <a:off x="7968885" y="317314"/>
            <a:ext cx="4223115" cy="3873282"/>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ハイディ・クリーガー選手の画像</a:t>
            </a:r>
          </a:p>
        </p:txBody>
      </p:sp>
      <p:sp>
        <p:nvSpPr>
          <p:cNvPr id="10" name="爆発: 8 pt 9">
            <a:extLst>
              <a:ext uri="{FF2B5EF4-FFF2-40B4-BE49-F238E27FC236}">
                <a16:creationId xmlns="" xmlns:a16="http://schemas.microsoft.com/office/drawing/2014/main" id="{436F99F6-4591-4CDE-95DA-C4082183C034}"/>
              </a:ext>
            </a:extLst>
          </p:cNvPr>
          <p:cNvSpPr/>
          <p:nvPr/>
        </p:nvSpPr>
        <p:spPr>
          <a:xfrm>
            <a:off x="1144833" y="791021"/>
            <a:ext cx="10883043" cy="3831504"/>
          </a:xfrm>
          <a:prstGeom prst="irregularSeal1">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人生が変わった</a:t>
            </a:r>
            <a:r>
              <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63185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C6B357D-AAE9-4AFD-A261-1368D58A35AD}"/>
              </a:ext>
            </a:extLst>
          </p:cNvPr>
          <p:cNvSpPr>
            <a:spLocks noGrp="1"/>
          </p:cNvSpPr>
          <p:nvPr>
            <p:ph type="title"/>
          </p:nvPr>
        </p:nvSpPr>
        <p:spPr/>
        <p:txBody>
          <a:bodyPr/>
          <a:lstStyle/>
          <a:p>
            <a:endParaRPr kumimoji="1" lang="ja-JP" altLang="en-US" dirty="0"/>
          </a:p>
        </p:txBody>
      </p:sp>
      <p:sp>
        <p:nvSpPr>
          <p:cNvPr id="4" name="四角形: 角を丸くする 3">
            <a:extLst>
              <a:ext uri="{FF2B5EF4-FFF2-40B4-BE49-F238E27FC236}">
                <a16:creationId xmlns="" xmlns:a16="http://schemas.microsoft.com/office/drawing/2014/main" id="{A900DF25-3DDC-440F-95D1-B5AE4FC3F408}"/>
              </a:ext>
            </a:extLst>
          </p:cNvPr>
          <p:cNvSpPr/>
          <p:nvPr/>
        </p:nvSpPr>
        <p:spPr>
          <a:xfrm>
            <a:off x="201953" y="61707"/>
            <a:ext cx="11108472" cy="135196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ドーピングで初めての</a:t>
            </a:r>
            <a:r>
              <a:rPr kumimoji="1" lang="ja-JP" altLang="en-US" sz="88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死者</a:t>
            </a:r>
            <a:endPar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pic>
        <p:nvPicPr>
          <p:cNvPr id="10" name="コンテンツ プレースホルダー 9">
            <a:extLst>
              <a:ext uri="{FF2B5EF4-FFF2-40B4-BE49-F238E27FC236}">
                <a16:creationId xmlns="" xmlns:a16="http://schemas.microsoft.com/office/drawing/2014/main" id="{DEBB3F1E-2A81-44A4-96D2-F612848951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3110" y="1978862"/>
            <a:ext cx="5840108" cy="5093341"/>
          </a:xfrm>
        </p:spPr>
      </p:pic>
      <p:sp>
        <p:nvSpPr>
          <p:cNvPr id="11" name="四角形: 角を丸くする 10">
            <a:extLst>
              <a:ext uri="{FF2B5EF4-FFF2-40B4-BE49-F238E27FC236}">
                <a16:creationId xmlns="" xmlns:a16="http://schemas.microsoft.com/office/drawing/2014/main" id="{7FA66E91-ACDC-4C82-B8DF-578D3C3EC8AB}"/>
              </a:ext>
            </a:extLst>
          </p:cNvPr>
          <p:cNvSpPr/>
          <p:nvPr/>
        </p:nvSpPr>
        <p:spPr>
          <a:xfrm>
            <a:off x="201953" y="1496346"/>
            <a:ext cx="8145453" cy="1056727"/>
          </a:xfrm>
          <a:prstGeom prst="roundRect">
            <a:avLst/>
          </a:prstGeom>
          <a:solidFill>
            <a:schemeClr val="accent2"/>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1960</a:t>
            </a: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年　第</a:t>
            </a:r>
            <a:r>
              <a:rPr kumimoji="1" lang="en-US" altLang="ja-JP"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17</a:t>
            </a: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回ローマ大会</a:t>
            </a:r>
          </a:p>
        </p:txBody>
      </p:sp>
      <p:sp>
        <p:nvSpPr>
          <p:cNvPr id="12" name="吹き出し: 角を丸めた四角形 11">
            <a:extLst>
              <a:ext uri="{FF2B5EF4-FFF2-40B4-BE49-F238E27FC236}">
                <a16:creationId xmlns="" xmlns:a16="http://schemas.microsoft.com/office/drawing/2014/main" id="{F3C015C9-ABBC-4D91-BA67-4C8A86150FCD}"/>
              </a:ext>
            </a:extLst>
          </p:cNvPr>
          <p:cNvSpPr/>
          <p:nvPr/>
        </p:nvSpPr>
        <p:spPr>
          <a:xfrm>
            <a:off x="201953" y="2668437"/>
            <a:ext cx="6961695" cy="3927895"/>
          </a:xfrm>
          <a:prstGeom prst="wedgeRoundRectCallout">
            <a:avLst>
              <a:gd name="adj1" fmla="val 65562"/>
              <a:gd name="adj2" fmla="val -18774"/>
              <a:gd name="adj3" fmla="val 16667"/>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レース中</a:t>
            </a: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死亡</a:t>
            </a:r>
            <a:r>
              <a:rPr kumimoji="1" lang="en-US" altLang="ja-JP"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原因は</a:t>
            </a:r>
            <a:endParaRPr kumimoji="1" lang="en-US" altLang="ja-JP"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pic>
        <p:nvPicPr>
          <p:cNvPr id="14" name="図 13">
            <a:extLst>
              <a:ext uri="{FF2B5EF4-FFF2-40B4-BE49-F238E27FC236}">
                <a16:creationId xmlns="" xmlns:a16="http://schemas.microsoft.com/office/drawing/2014/main" id="{6AD33F5B-CFB4-452F-9207-0BACCBEE5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052" y="3655652"/>
            <a:ext cx="3140641" cy="3140641"/>
          </a:xfrm>
          <a:prstGeom prst="rect">
            <a:avLst/>
          </a:prstGeom>
        </p:spPr>
      </p:pic>
      <p:sp>
        <p:nvSpPr>
          <p:cNvPr id="15" name="吹き出し: 角を丸めた四角形 14">
            <a:extLst>
              <a:ext uri="{FF2B5EF4-FFF2-40B4-BE49-F238E27FC236}">
                <a16:creationId xmlns="" xmlns:a16="http://schemas.microsoft.com/office/drawing/2014/main" id="{490668C6-C4A1-43BA-BE41-B2B4C9F5AB12}"/>
              </a:ext>
            </a:extLst>
          </p:cNvPr>
          <p:cNvSpPr/>
          <p:nvPr/>
        </p:nvSpPr>
        <p:spPr>
          <a:xfrm>
            <a:off x="5515155" y="4431439"/>
            <a:ext cx="6452658" cy="2233904"/>
          </a:xfrm>
          <a:prstGeom prst="wedgeRoundRectCallout">
            <a:avLst>
              <a:gd name="adj1" fmla="val -67696"/>
              <a:gd name="adj2" fmla="val -13087"/>
              <a:gd name="adj3" fmla="val 16667"/>
            </a:avLst>
          </a:prstGeom>
          <a:solidFill>
            <a:srgbClr val="E127B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興奮剤</a:t>
            </a:r>
          </a:p>
        </p:txBody>
      </p:sp>
    </p:spTree>
    <p:extLst>
      <p:ext uri="{BB962C8B-B14F-4D97-AF65-F5344CB8AC3E}">
        <p14:creationId xmlns:p14="http://schemas.microsoft.com/office/powerpoint/2010/main" val="149480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0814CD1-9FD6-4E7D-AC93-2CB4281C3886}"/>
              </a:ext>
            </a:extLst>
          </p:cNvPr>
          <p:cNvSpPr>
            <a:spLocks noGrp="1"/>
          </p:cNvSpPr>
          <p:nvPr>
            <p:ph type="title"/>
          </p:nvPr>
        </p:nvSpPr>
        <p:spPr/>
        <p:txBody>
          <a:bodyPr/>
          <a:lstStyle/>
          <a:p>
            <a:endParaRPr kumimoji="1" lang="ja-JP" altLang="en-US"/>
          </a:p>
        </p:txBody>
      </p:sp>
      <p:pic>
        <p:nvPicPr>
          <p:cNvPr id="5" name="コンテンツ プレースホルダー 9">
            <a:extLst>
              <a:ext uri="{FF2B5EF4-FFF2-40B4-BE49-F238E27FC236}">
                <a16:creationId xmlns="" xmlns:a16="http://schemas.microsoft.com/office/drawing/2014/main" id="{72D61618-3D56-4A00-8E9D-CD74F2598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4683" y="2955301"/>
            <a:ext cx="4616548" cy="4026236"/>
          </a:xfrm>
          <a:prstGeom prst="rect">
            <a:avLst/>
          </a:prstGeom>
        </p:spPr>
      </p:pic>
      <p:pic>
        <p:nvPicPr>
          <p:cNvPr id="7" name="コンテンツ プレースホルダー 6">
            <a:extLst>
              <a:ext uri="{FF2B5EF4-FFF2-40B4-BE49-F238E27FC236}">
                <a16:creationId xmlns="" xmlns:a16="http://schemas.microsoft.com/office/drawing/2014/main" id="{AE62BE07-44C6-4D76-9B92-C220E220D6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8343" y="2955301"/>
            <a:ext cx="4261619" cy="4261619"/>
          </a:xfrm>
        </p:spPr>
      </p:pic>
      <p:pic>
        <p:nvPicPr>
          <p:cNvPr id="9" name="図 8">
            <a:extLst>
              <a:ext uri="{FF2B5EF4-FFF2-40B4-BE49-F238E27FC236}">
                <a16:creationId xmlns="" xmlns:a16="http://schemas.microsoft.com/office/drawing/2014/main" id="{00C8E46D-5FC6-4AA8-8121-3AEB107B5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805" y="3035372"/>
            <a:ext cx="4101476" cy="4101476"/>
          </a:xfrm>
          <a:prstGeom prst="rect">
            <a:avLst/>
          </a:prstGeom>
        </p:spPr>
      </p:pic>
      <p:sp>
        <p:nvSpPr>
          <p:cNvPr id="11" name="四角形: 角を丸くする 10">
            <a:extLst>
              <a:ext uri="{FF2B5EF4-FFF2-40B4-BE49-F238E27FC236}">
                <a16:creationId xmlns="" xmlns:a16="http://schemas.microsoft.com/office/drawing/2014/main" id="{4AF3B4A2-7500-48C5-A3AA-AD3D10F86252}"/>
              </a:ext>
            </a:extLst>
          </p:cNvPr>
          <p:cNvSpPr/>
          <p:nvPr/>
        </p:nvSpPr>
        <p:spPr>
          <a:xfrm>
            <a:off x="201953" y="61707"/>
            <a:ext cx="10423038" cy="135196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ドーピングがダメな理由①</a:t>
            </a:r>
          </a:p>
        </p:txBody>
      </p:sp>
      <p:sp>
        <p:nvSpPr>
          <p:cNvPr id="8" name="吹き出し: 角を丸めた四角形 7">
            <a:extLst>
              <a:ext uri="{FF2B5EF4-FFF2-40B4-BE49-F238E27FC236}">
                <a16:creationId xmlns="" xmlns:a16="http://schemas.microsoft.com/office/drawing/2014/main" id="{BE427C72-A04B-4A0B-9204-053E5FDE5CAF}"/>
              </a:ext>
            </a:extLst>
          </p:cNvPr>
          <p:cNvSpPr/>
          <p:nvPr/>
        </p:nvSpPr>
        <p:spPr>
          <a:xfrm>
            <a:off x="353419" y="1457647"/>
            <a:ext cx="9228326" cy="1846535"/>
          </a:xfrm>
          <a:prstGeom prst="wedgeRoundRectCallout">
            <a:avLst>
              <a:gd name="adj1" fmla="val 39355"/>
              <a:gd name="adj2" fmla="val 76620"/>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心身への害</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があるから</a:t>
            </a:r>
          </a:p>
        </p:txBody>
      </p:sp>
    </p:spTree>
    <p:extLst>
      <p:ext uri="{BB962C8B-B14F-4D97-AF65-F5344CB8AC3E}">
        <p14:creationId xmlns:p14="http://schemas.microsoft.com/office/powerpoint/2010/main" val="64601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C6B357D-AAE9-4AFD-A261-1368D58A35AD}"/>
              </a:ext>
            </a:extLst>
          </p:cNvPr>
          <p:cNvSpPr>
            <a:spLocks noGrp="1"/>
          </p:cNvSpPr>
          <p:nvPr>
            <p:ph type="title"/>
          </p:nvPr>
        </p:nvSpPr>
        <p:spPr/>
        <p:txBody>
          <a:bodyPr/>
          <a:lstStyle/>
          <a:p>
            <a:endParaRPr kumimoji="1" lang="ja-JP" altLang="en-US"/>
          </a:p>
        </p:txBody>
      </p:sp>
      <p:pic>
        <p:nvPicPr>
          <p:cNvPr id="10" name="コンテンツ プレースホルダー 9">
            <a:extLst>
              <a:ext uri="{FF2B5EF4-FFF2-40B4-BE49-F238E27FC236}">
                <a16:creationId xmlns="" xmlns:a16="http://schemas.microsoft.com/office/drawing/2014/main" id="{DEBB3F1E-2A81-44A4-96D2-F612848951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1532" y="1103215"/>
            <a:ext cx="6749476" cy="5886429"/>
          </a:xfrm>
        </p:spPr>
      </p:pic>
      <p:pic>
        <p:nvPicPr>
          <p:cNvPr id="7" name="コンテンツ プレースホルダー 6">
            <a:extLst>
              <a:ext uri="{FF2B5EF4-FFF2-40B4-BE49-F238E27FC236}">
                <a16:creationId xmlns="" xmlns:a16="http://schemas.microsoft.com/office/drawing/2014/main" id="{ED53F9F4-ECAF-40AA-A731-21A6BFD8D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267" y="-67448"/>
            <a:ext cx="5993465" cy="5993465"/>
          </a:xfrm>
          <a:prstGeom prst="rect">
            <a:avLst/>
          </a:prstGeom>
        </p:spPr>
      </p:pic>
      <p:sp>
        <p:nvSpPr>
          <p:cNvPr id="11" name="四角形: 角を丸くする 10">
            <a:extLst>
              <a:ext uri="{FF2B5EF4-FFF2-40B4-BE49-F238E27FC236}">
                <a16:creationId xmlns="" xmlns:a16="http://schemas.microsoft.com/office/drawing/2014/main" id="{B71555FE-C6CB-4120-A7A3-329A216F07FF}"/>
              </a:ext>
            </a:extLst>
          </p:cNvPr>
          <p:cNvSpPr/>
          <p:nvPr/>
        </p:nvSpPr>
        <p:spPr>
          <a:xfrm>
            <a:off x="7783922" y="3015102"/>
            <a:ext cx="4223115" cy="366566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禁止薬物リストの画像</a:t>
            </a:r>
          </a:p>
        </p:txBody>
      </p:sp>
      <p:sp>
        <p:nvSpPr>
          <p:cNvPr id="8" name="四角形: 角を丸くする 7">
            <a:extLst>
              <a:ext uri="{FF2B5EF4-FFF2-40B4-BE49-F238E27FC236}">
                <a16:creationId xmlns="" xmlns:a16="http://schemas.microsoft.com/office/drawing/2014/main" id="{8638B4FD-8D69-418D-9626-CD523FD9B028}"/>
              </a:ext>
            </a:extLst>
          </p:cNvPr>
          <p:cNvSpPr/>
          <p:nvPr/>
        </p:nvSpPr>
        <p:spPr>
          <a:xfrm>
            <a:off x="176987" y="4668831"/>
            <a:ext cx="11664677" cy="1932009"/>
          </a:xfrm>
          <a:prstGeom prst="roundRect">
            <a:avLst/>
          </a:prstGeom>
          <a:solidFill>
            <a:schemeClr val="accent2"/>
          </a:solidFill>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このようなことをキッカケに、</a:t>
            </a:r>
          </a:p>
        </p:txBody>
      </p:sp>
      <p:sp>
        <p:nvSpPr>
          <p:cNvPr id="9" name="四角形: 角を丸くする 8">
            <a:extLst>
              <a:ext uri="{FF2B5EF4-FFF2-40B4-BE49-F238E27FC236}">
                <a16:creationId xmlns="" xmlns:a16="http://schemas.microsoft.com/office/drawing/2014/main" id="{6A93D432-D1E9-4440-AD5F-FAAB7CCBEC2B}"/>
              </a:ext>
            </a:extLst>
          </p:cNvPr>
          <p:cNvSpPr/>
          <p:nvPr/>
        </p:nvSpPr>
        <p:spPr>
          <a:xfrm>
            <a:off x="138693" y="348463"/>
            <a:ext cx="11664677" cy="403324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ＩＯＣ（国際オリンピック委員会）は</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使用禁止薬物をリスト化し、</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ドーピング検査を始めた</a:t>
            </a:r>
          </a:p>
        </p:txBody>
      </p:sp>
    </p:spTree>
    <p:extLst>
      <p:ext uri="{BB962C8B-B14F-4D97-AF65-F5344CB8AC3E}">
        <p14:creationId xmlns:p14="http://schemas.microsoft.com/office/powerpoint/2010/main" val="111918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xit" presetSubtype="10" fill="hold" grpId="0" nodeType="withEffect">
                                  <p:stCondLst>
                                    <p:cond delay="0"/>
                                  </p:stCondLst>
                                  <p:childTnLst>
                                    <p:animEffect transition="out" filter="randombar(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296E2993-797D-4E5F-B893-C823485D19FA}"/>
              </a:ext>
            </a:extLst>
          </p:cNvPr>
          <p:cNvSpPr/>
          <p:nvPr/>
        </p:nvSpPr>
        <p:spPr>
          <a:xfrm>
            <a:off x="258223" y="216451"/>
            <a:ext cx="10423038" cy="1351967"/>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主なドーピングの種類</a:t>
            </a:r>
          </a:p>
        </p:txBody>
      </p:sp>
      <p:sp>
        <p:nvSpPr>
          <p:cNvPr id="5" name="四角形: 角を丸くする 4">
            <a:extLst>
              <a:ext uri="{FF2B5EF4-FFF2-40B4-BE49-F238E27FC236}">
                <a16:creationId xmlns="" xmlns:a16="http://schemas.microsoft.com/office/drawing/2014/main" id="{00E91CF1-5427-4A9D-A2B0-8DBD2A51BE98}"/>
              </a:ext>
            </a:extLst>
          </p:cNvPr>
          <p:cNvSpPr/>
          <p:nvPr/>
        </p:nvSpPr>
        <p:spPr>
          <a:xfrm>
            <a:off x="6003235" y="2443945"/>
            <a:ext cx="6065664" cy="4366212"/>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ドーピングを</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イメージさせる</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薬の画像</a:t>
            </a:r>
          </a:p>
        </p:txBody>
      </p:sp>
      <p:sp>
        <p:nvSpPr>
          <p:cNvPr id="7" name="吹き出し: 角を丸めた四角形 6">
            <a:extLst>
              <a:ext uri="{FF2B5EF4-FFF2-40B4-BE49-F238E27FC236}">
                <a16:creationId xmlns="" xmlns:a16="http://schemas.microsoft.com/office/drawing/2014/main" id="{0DAD9932-B7C4-4572-9234-B972B1655FB8}"/>
              </a:ext>
            </a:extLst>
          </p:cNvPr>
          <p:cNvSpPr/>
          <p:nvPr/>
        </p:nvSpPr>
        <p:spPr>
          <a:xfrm>
            <a:off x="258223" y="1955409"/>
            <a:ext cx="6241051" cy="2941960"/>
          </a:xfrm>
          <a:prstGeom prst="wedgeRoundRectCallout">
            <a:avLst>
              <a:gd name="adj1" fmla="val 70681"/>
              <a:gd name="adj2" fmla="val 29817"/>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興奮剤</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筋肉増強剤</a:t>
            </a:r>
          </a:p>
        </p:txBody>
      </p:sp>
    </p:spTree>
    <p:extLst>
      <p:ext uri="{BB962C8B-B14F-4D97-AF65-F5344CB8AC3E}">
        <p14:creationId xmlns:p14="http://schemas.microsoft.com/office/powerpoint/2010/main" val="92315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296E2993-797D-4E5F-B893-C823485D19FA}"/>
              </a:ext>
            </a:extLst>
          </p:cNvPr>
          <p:cNvSpPr/>
          <p:nvPr/>
        </p:nvSpPr>
        <p:spPr>
          <a:xfrm>
            <a:off x="297491" y="98644"/>
            <a:ext cx="10423038" cy="1351967"/>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主なドーピングの種類</a:t>
            </a:r>
          </a:p>
        </p:txBody>
      </p:sp>
      <p:pic>
        <p:nvPicPr>
          <p:cNvPr id="5" name="図 4">
            <a:extLst>
              <a:ext uri="{FF2B5EF4-FFF2-40B4-BE49-F238E27FC236}">
                <a16:creationId xmlns="" xmlns:a16="http://schemas.microsoft.com/office/drawing/2014/main" id="{C300972C-9162-40D3-B9B3-3E817EF257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88648">
            <a:off x="7361452" y="2448008"/>
            <a:ext cx="4175691" cy="4175691"/>
          </a:xfrm>
          <a:prstGeom prst="rect">
            <a:avLst/>
          </a:prstGeom>
        </p:spPr>
      </p:pic>
      <p:pic>
        <p:nvPicPr>
          <p:cNvPr id="8" name="図 7">
            <a:extLst>
              <a:ext uri="{FF2B5EF4-FFF2-40B4-BE49-F238E27FC236}">
                <a16:creationId xmlns="" xmlns:a16="http://schemas.microsoft.com/office/drawing/2014/main" id="{78EB2724-CFA3-4DA5-9429-D949B1886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62769">
            <a:off x="10712001" y="2334081"/>
            <a:ext cx="1490746" cy="1612109"/>
          </a:xfrm>
          <a:prstGeom prst="rect">
            <a:avLst/>
          </a:prstGeom>
        </p:spPr>
      </p:pic>
      <p:sp>
        <p:nvSpPr>
          <p:cNvPr id="9" name="四角形: 角を丸くする 8">
            <a:extLst>
              <a:ext uri="{FF2B5EF4-FFF2-40B4-BE49-F238E27FC236}">
                <a16:creationId xmlns="" xmlns:a16="http://schemas.microsoft.com/office/drawing/2014/main" id="{6ED84BD3-7289-40B0-A6C4-094301619E58}"/>
              </a:ext>
            </a:extLst>
          </p:cNvPr>
          <p:cNvSpPr/>
          <p:nvPr/>
        </p:nvSpPr>
        <p:spPr>
          <a:xfrm>
            <a:off x="177710" y="4796816"/>
            <a:ext cx="7591815" cy="1918134"/>
          </a:xfrm>
          <a:prstGeom prst="roundRect">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血液</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a:t>
            </a:r>
          </a:p>
        </p:txBody>
      </p:sp>
      <p:sp>
        <p:nvSpPr>
          <p:cNvPr id="10" name="吹き出し: 角を丸めた四角形 9">
            <a:extLst>
              <a:ext uri="{FF2B5EF4-FFF2-40B4-BE49-F238E27FC236}">
                <a16:creationId xmlns="" xmlns:a16="http://schemas.microsoft.com/office/drawing/2014/main" id="{27984FFF-9D5E-4628-8BEB-439F7124A809}"/>
              </a:ext>
            </a:extLst>
          </p:cNvPr>
          <p:cNvSpPr/>
          <p:nvPr/>
        </p:nvSpPr>
        <p:spPr>
          <a:xfrm>
            <a:off x="216979" y="1541098"/>
            <a:ext cx="8465958" cy="3165231"/>
          </a:xfrm>
          <a:prstGeom prst="wedgeRoundRectCallout">
            <a:avLst>
              <a:gd name="adj1" fmla="val 66815"/>
              <a:gd name="adj2" fmla="val -16724"/>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あらかじめ血を抜いておき、</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競技直前で体内に戻して、</a:t>
            </a: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酸素量を増やす</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方法</a:t>
            </a:r>
          </a:p>
        </p:txBody>
      </p:sp>
    </p:spTree>
    <p:extLst>
      <p:ext uri="{BB962C8B-B14F-4D97-AF65-F5344CB8AC3E}">
        <p14:creationId xmlns:p14="http://schemas.microsoft.com/office/powerpoint/2010/main" val="283198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296E2993-797D-4E5F-B893-C823485D19FA}"/>
              </a:ext>
            </a:extLst>
          </p:cNvPr>
          <p:cNvSpPr/>
          <p:nvPr/>
        </p:nvSpPr>
        <p:spPr>
          <a:xfrm>
            <a:off x="258223" y="216451"/>
            <a:ext cx="10423038" cy="1351967"/>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主なドーピングの種類</a:t>
            </a:r>
          </a:p>
        </p:txBody>
      </p:sp>
      <p:sp>
        <p:nvSpPr>
          <p:cNvPr id="9" name="四角形: 角を丸くする 8">
            <a:extLst>
              <a:ext uri="{FF2B5EF4-FFF2-40B4-BE49-F238E27FC236}">
                <a16:creationId xmlns="" xmlns:a16="http://schemas.microsoft.com/office/drawing/2014/main" id="{6ED84BD3-7289-40B0-A6C4-094301619E58}"/>
              </a:ext>
            </a:extLst>
          </p:cNvPr>
          <p:cNvSpPr/>
          <p:nvPr/>
        </p:nvSpPr>
        <p:spPr>
          <a:xfrm>
            <a:off x="1296799" y="1715911"/>
            <a:ext cx="8919645" cy="2442082"/>
          </a:xfrm>
          <a:prstGeom prst="roundRect">
            <a:avLst/>
          </a:prstGeom>
          <a:solidFill>
            <a:srgbClr val="7030A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遺伝子ドーピング</a:t>
            </a:r>
          </a:p>
        </p:txBody>
      </p:sp>
      <p:sp>
        <p:nvSpPr>
          <p:cNvPr id="2" name="吹き出し: 角を丸めた四角形 1">
            <a:extLst>
              <a:ext uri="{FF2B5EF4-FFF2-40B4-BE49-F238E27FC236}">
                <a16:creationId xmlns="" xmlns:a16="http://schemas.microsoft.com/office/drawing/2014/main" id="{38AE3DDE-1A93-4248-AE29-7B784F6EFC6D}"/>
              </a:ext>
            </a:extLst>
          </p:cNvPr>
          <p:cNvSpPr/>
          <p:nvPr/>
        </p:nvSpPr>
        <p:spPr>
          <a:xfrm>
            <a:off x="1296799" y="3944901"/>
            <a:ext cx="10100602" cy="2442083"/>
          </a:xfrm>
          <a:prstGeom prst="wedgeRoundRectCallout">
            <a:avLst>
              <a:gd name="adj1" fmla="val 5230"/>
              <a:gd name="adj2" fmla="val -64407"/>
              <a:gd name="adj3" fmla="val 16667"/>
            </a:avLst>
          </a:prstGeom>
          <a:solidFill>
            <a:schemeClr val="accent3">
              <a:alpha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今の科学では、</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やろうと思えば可能</a:t>
            </a:r>
            <a:r>
              <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376044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DDADFB7-1DE1-45D0-8617-DF0C9033CC2B}"/>
              </a:ext>
            </a:extLst>
          </p:cNvPr>
          <p:cNvSpPr>
            <a:spLocks noGrp="1"/>
          </p:cNvSpPr>
          <p:nvPr>
            <p:ph type="title"/>
          </p:nvPr>
        </p:nvSpPr>
        <p:spPr>
          <a:xfrm>
            <a:off x="441072" y="725104"/>
            <a:ext cx="11309856" cy="1293028"/>
          </a:xfrm>
        </p:spPr>
        <p:txBody>
          <a:bodyPr>
            <a:noAutofit/>
          </a:bodyPr>
          <a:lstStyle/>
          <a:p>
            <a:endParaRPr kumimoji="1" lang="ja-JP" altLang="en-US" sz="5400" b="1" u="sng" dirty="0"/>
          </a:p>
        </p:txBody>
      </p:sp>
      <p:sp>
        <p:nvSpPr>
          <p:cNvPr id="4" name="四角形: 角を丸くする 3">
            <a:extLst>
              <a:ext uri="{FF2B5EF4-FFF2-40B4-BE49-F238E27FC236}">
                <a16:creationId xmlns="" xmlns:a16="http://schemas.microsoft.com/office/drawing/2014/main" id="{DED18431-C9AD-47EE-A9A9-CEDFFD1BB53A}"/>
              </a:ext>
            </a:extLst>
          </p:cNvPr>
          <p:cNvSpPr/>
          <p:nvPr/>
        </p:nvSpPr>
        <p:spPr>
          <a:xfrm>
            <a:off x="270291" y="112196"/>
            <a:ext cx="11651417" cy="2810045"/>
          </a:xfrm>
          <a:prstGeom prst="roundRect">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1999</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年　世界アンチ・ドーピング機構</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
            </a:r>
            <a:b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br>
            <a:r>
              <a:rPr kumimoji="1" lang="ja-JP" altLang="en-US" sz="115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（ＷＡＤＡ）</a:t>
            </a:r>
            <a:endPar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CFFDA7EE-A699-4ED9-864E-F8A1FEB84210}"/>
              </a:ext>
            </a:extLst>
          </p:cNvPr>
          <p:cNvSpPr/>
          <p:nvPr/>
        </p:nvSpPr>
        <p:spPr>
          <a:xfrm>
            <a:off x="1693663" y="3010462"/>
            <a:ext cx="8804671" cy="3633741"/>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ＷＡＤＡのロゴマーク</a:t>
            </a:r>
          </a:p>
        </p:txBody>
      </p:sp>
    </p:spTree>
    <p:extLst>
      <p:ext uri="{BB962C8B-B14F-4D97-AF65-F5344CB8AC3E}">
        <p14:creationId xmlns:p14="http://schemas.microsoft.com/office/powerpoint/2010/main" val="132997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14BA959-1344-4A96-9F6B-7DDA4BAF1C59}"/>
              </a:ext>
            </a:extLst>
          </p:cNvPr>
          <p:cNvSpPr>
            <a:spLocks noGrp="1"/>
          </p:cNvSpPr>
          <p:nvPr>
            <p:ph type="title"/>
          </p:nvPr>
        </p:nvSpPr>
        <p:spPr>
          <a:xfrm>
            <a:off x="1071474" y="779764"/>
            <a:ext cx="10939609" cy="1378613"/>
          </a:xfrm>
        </p:spPr>
        <p:txBody>
          <a:bodyPr>
            <a:normAutofit/>
          </a:bodyPr>
          <a:lstStyle/>
          <a:p>
            <a:endParaRPr kumimoji="1" lang="ja-JP" altLang="en-US" sz="6000" b="1" u="sng" dirty="0"/>
          </a:p>
        </p:txBody>
      </p:sp>
      <p:sp>
        <p:nvSpPr>
          <p:cNvPr id="6" name="四角形: 角を丸くする 5">
            <a:extLst>
              <a:ext uri="{FF2B5EF4-FFF2-40B4-BE49-F238E27FC236}">
                <a16:creationId xmlns="" xmlns:a16="http://schemas.microsoft.com/office/drawing/2014/main" id="{3272E244-0210-409A-997A-7BF4F0674D39}"/>
              </a:ext>
            </a:extLst>
          </p:cNvPr>
          <p:cNvSpPr/>
          <p:nvPr/>
        </p:nvSpPr>
        <p:spPr>
          <a:xfrm>
            <a:off x="270290" y="116859"/>
            <a:ext cx="11651417" cy="2822685"/>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2001</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年　日本アンチ・ドーピング機構</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
            </a:r>
            <a:b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br>
            <a:r>
              <a:rPr kumimoji="1" lang="ja-JP" altLang="en-US" sz="118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（ＪＡＤＡ）</a:t>
            </a:r>
            <a:endParaRPr kumimoji="1" lang="ja-JP" altLang="en-US" sz="72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8" name="四角形: 角を丸くする 7">
            <a:extLst>
              <a:ext uri="{FF2B5EF4-FFF2-40B4-BE49-F238E27FC236}">
                <a16:creationId xmlns="" xmlns:a16="http://schemas.microsoft.com/office/drawing/2014/main" id="{39875434-0D13-4CF0-95A4-24F05E82EC48}"/>
              </a:ext>
            </a:extLst>
          </p:cNvPr>
          <p:cNvSpPr/>
          <p:nvPr/>
        </p:nvSpPr>
        <p:spPr>
          <a:xfrm>
            <a:off x="1539386" y="3112466"/>
            <a:ext cx="9316278" cy="3633741"/>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ＷＡＤＡのロゴマーク、</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キャンペーンポスター</a:t>
            </a:r>
          </a:p>
        </p:txBody>
      </p:sp>
    </p:spTree>
    <p:extLst>
      <p:ext uri="{BB962C8B-B14F-4D97-AF65-F5344CB8AC3E}">
        <p14:creationId xmlns:p14="http://schemas.microsoft.com/office/powerpoint/2010/main" val="60056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3DC3C33-538F-4525-A000-CD139A4BC482}"/>
              </a:ext>
            </a:extLst>
          </p:cNvPr>
          <p:cNvSpPr>
            <a:spLocks noGrp="1"/>
          </p:cNvSpPr>
          <p:nvPr>
            <p:ph type="title"/>
          </p:nvPr>
        </p:nvSpPr>
        <p:spPr>
          <a:xfrm>
            <a:off x="1519311" y="344658"/>
            <a:ext cx="10451123" cy="2233248"/>
          </a:xfrm>
        </p:spPr>
        <p:txBody>
          <a:bodyPr>
            <a:normAutofit/>
          </a:bodyPr>
          <a:lstStyle/>
          <a:p>
            <a:endParaRPr kumimoji="1" lang="ja-JP" altLang="en-US" sz="6000" dirty="0"/>
          </a:p>
        </p:txBody>
      </p:sp>
      <p:sp>
        <p:nvSpPr>
          <p:cNvPr id="7" name="四角形: 角を丸くする 6">
            <a:extLst>
              <a:ext uri="{FF2B5EF4-FFF2-40B4-BE49-F238E27FC236}">
                <a16:creationId xmlns="" xmlns:a16="http://schemas.microsoft.com/office/drawing/2014/main" id="{A915E0A0-0F3D-4E62-BC27-711E79428F58}"/>
              </a:ext>
            </a:extLst>
          </p:cNvPr>
          <p:cNvSpPr/>
          <p:nvPr/>
        </p:nvSpPr>
        <p:spPr>
          <a:xfrm>
            <a:off x="198120" y="88109"/>
            <a:ext cx="11651417" cy="2822685"/>
          </a:xfrm>
          <a:prstGeom prst="roundRect">
            <a:avLst/>
          </a:prstGeom>
          <a:solidFill>
            <a:srgbClr val="00206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例：</a:t>
            </a:r>
            <a:r>
              <a:rPr kumimoji="1" lang="ja-JP" altLang="en-US" sz="66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ロシア</a:t>
            </a: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アンチドーピング機構</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96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ＲＵＳ</a:t>
            </a: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ＡＤＡ）</a:t>
            </a:r>
            <a:endPar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6" name="吹き出し: 角を丸めた四角形 5">
            <a:extLst>
              <a:ext uri="{FF2B5EF4-FFF2-40B4-BE49-F238E27FC236}">
                <a16:creationId xmlns="" xmlns:a16="http://schemas.microsoft.com/office/drawing/2014/main" id="{E0C473C4-639C-4575-859F-8BB2225E5C12}"/>
              </a:ext>
            </a:extLst>
          </p:cNvPr>
          <p:cNvSpPr/>
          <p:nvPr/>
        </p:nvSpPr>
        <p:spPr>
          <a:xfrm>
            <a:off x="198120" y="3517355"/>
            <a:ext cx="6513342" cy="3211556"/>
          </a:xfrm>
          <a:prstGeom prst="wedgeRoundRectCallout">
            <a:avLst>
              <a:gd name="adj1" fmla="val 8856"/>
              <a:gd name="adj2" fmla="val -73746"/>
              <a:gd name="adj3" fmla="val 16667"/>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各国に設置</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ないと国際大会に出れない</a:t>
            </a:r>
          </a:p>
        </p:txBody>
      </p:sp>
      <p:sp>
        <p:nvSpPr>
          <p:cNvPr id="9" name="四角形: 角を丸くする 8">
            <a:extLst>
              <a:ext uri="{FF2B5EF4-FFF2-40B4-BE49-F238E27FC236}">
                <a16:creationId xmlns="" xmlns:a16="http://schemas.microsoft.com/office/drawing/2014/main" id="{9E09098A-2565-4729-9B05-344E0EC83973}"/>
              </a:ext>
            </a:extLst>
          </p:cNvPr>
          <p:cNvSpPr/>
          <p:nvPr/>
        </p:nvSpPr>
        <p:spPr>
          <a:xfrm>
            <a:off x="6811156" y="3112062"/>
            <a:ext cx="5182723" cy="3633741"/>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ＲＵＳＡＤＡの</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看板画像</a:t>
            </a:r>
          </a:p>
        </p:txBody>
      </p:sp>
    </p:spTree>
    <p:extLst>
      <p:ext uri="{BB962C8B-B14F-4D97-AF65-F5344CB8AC3E}">
        <p14:creationId xmlns:p14="http://schemas.microsoft.com/office/powerpoint/2010/main" val="238070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FDFE211-BA71-4CE1-9F13-94B6868D0A81}"/>
              </a:ext>
            </a:extLst>
          </p:cNvPr>
          <p:cNvSpPr>
            <a:spLocks noGrp="1"/>
          </p:cNvSpPr>
          <p:nvPr>
            <p:ph type="title"/>
          </p:nvPr>
        </p:nvSpPr>
        <p:spPr/>
        <p:txBody>
          <a:bodyPr/>
          <a:lstStyle/>
          <a:p>
            <a:endParaRPr kumimoji="1" lang="ja-JP" altLang="en-US"/>
          </a:p>
        </p:txBody>
      </p:sp>
      <p:sp>
        <p:nvSpPr>
          <p:cNvPr id="7" name="四角形: 角を丸くする 6">
            <a:extLst>
              <a:ext uri="{FF2B5EF4-FFF2-40B4-BE49-F238E27FC236}">
                <a16:creationId xmlns="" xmlns:a16="http://schemas.microsoft.com/office/drawing/2014/main" id="{86742888-0EE2-4A89-9E9E-1C32173BFA87}"/>
              </a:ext>
            </a:extLst>
          </p:cNvPr>
          <p:cNvSpPr/>
          <p:nvPr/>
        </p:nvSpPr>
        <p:spPr>
          <a:xfrm>
            <a:off x="202294" y="113127"/>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女子</a:t>
            </a:r>
            <a:r>
              <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10000</a:t>
            </a: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ｍ予選</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ゴール後、抱き合う画像</a:t>
            </a:r>
          </a:p>
        </p:txBody>
      </p:sp>
      <p:sp>
        <p:nvSpPr>
          <p:cNvPr id="4" name="四角形: 角を丸くする 3">
            <a:extLst>
              <a:ext uri="{FF2B5EF4-FFF2-40B4-BE49-F238E27FC236}">
                <a16:creationId xmlns="" xmlns:a16="http://schemas.microsoft.com/office/drawing/2014/main" id="{5FC293C9-62B4-49C4-A02E-7E54E962C662}"/>
              </a:ext>
            </a:extLst>
          </p:cNvPr>
          <p:cNvSpPr/>
          <p:nvPr/>
        </p:nvSpPr>
        <p:spPr>
          <a:xfrm>
            <a:off x="397928" y="3111733"/>
            <a:ext cx="11591778" cy="3516923"/>
          </a:xfrm>
          <a:prstGeom prst="roundRect">
            <a:avLst/>
          </a:prstGeom>
          <a:solidFill>
            <a:srgbClr val="00B050">
              <a:alpha val="7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どんな意味が込められた</a:t>
            </a: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抱擁</a:t>
            </a: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でしょうか？</a:t>
            </a:r>
          </a:p>
        </p:txBody>
      </p:sp>
    </p:spTree>
    <p:extLst>
      <p:ext uri="{BB962C8B-B14F-4D97-AF65-F5344CB8AC3E}">
        <p14:creationId xmlns:p14="http://schemas.microsoft.com/office/powerpoint/2010/main" val="311667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CD78AA2-3069-4792-A97B-48F7C0F010A1}"/>
              </a:ext>
            </a:extLst>
          </p:cNvPr>
          <p:cNvSpPr>
            <a:spLocks noGrp="1"/>
          </p:cNvSpPr>
          <p:nvPr>
            <p:ph type="title"/>
          </p:nvPr>
        </p:nvSpPr>
        <p:spPr>
          <a:xfrm>
            <a:off x="2535637" y="0"/>
            <a:ext cx="9032271" cy="1524469"/>
          </a:xfrm>
        </p:spPr>
        <p:txBody>
          <a:bodyPr>
            <a:normAutofit/>
          </a:bodyPr>
          <a:lstStyle/>
          <a:p>
            <a:r>
              <a:rPr kumimoji="1" lang="ja-JP" altLang="en-US" sz="8000" dirty="0"/>
              <a:t>ちなみに</a:t>
            </a:r>
            <a:r>
              <a:rPr kumimoji="1" lang="en-US" altLang="ja-JP" sz="8000" dirty="0"/>
              <a:t>…</a:t>
            </a:r>
            <a:endParaRPr kumimoji="1" lang="ja-JP" altLang="en-US" sz="8000" dirty="0"/>
          </a:p>
        </p:txBody>
      </p:sp>
      <p:sp>
        <p:nvSpPr>
          <p:cNvPr id="6" name="四角形: 角を丸くする 5">
            <a:extLst>
              <a:ext uri="{FF2B5EF4-FFF2-40B4-BE49-F238E27FC236}">
                <a16:creationId xmlns="" xmlns:a16="http://schemas.microsoft.com/office/drawing/2014/main" id="{3E186DC2-C199-4077-9B69-91854449F28F}"/>
              </a:ext>
            </a:extLst>
          </p:cNvPr>
          <p:cNvSpPr/>
          <p:nvPr/>
        </p:nvSpPr>
        <p:spPr>
          <a:xfrm>
            <a:off x="624092" y="1295533"/>
            <a:ext cx="10880831" cy="3107083"/>
          </a:xfrm>
          <a:prstGeom prst="roundRect">
            <a:avLst/>
          </a:prstGeom>
          <a:solidFill>
            <a:srgbClr val="00B050">
              <a:alpha val="8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前回のリオ五輪ですが、何名ほどの選手がドーピング違反で出場禁止になったでしょうか？</a:t>
            </a:r>
          </a:p>
        </p:txBody>
      </p:sp>
      <p:sp>
        <p:nvSpPr>
          <p:cNvPr id="7" name="四角形: 角を丸くする 6">
            <a:extLst>
              <a:ext uri="{FF2B5EF4-FFF2-40B4-BE49-F238E27FC236}">
                <a16:creationId xmlns="" xmlns:a16="http://schemas.microsoft.com/office/drawing/2014/main" id="{12088FA4-646A-48F4-AB2A-1636192C4364}"/>
              </a:ext>
            </a:extLst>
          </p:cNvPr>
          <p:cNvSpPr/>
          <p:nvPr/>
        </p:nvSpPr>
        <p:spPr>
          <a:xfrm>
            <a:off x="624091" y="4497143"/>
            <a:ext cx="10880831" cy="2105048"/>
          </a:xfrm>
          <a:prstGeom prst="roundRect">
            <a:avLst/>
          </a:prstGeom>
          <a:solidFill>
            <a:srgbClr val="0070C0">
              <a:alpha val="8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①</a:t>
            </a: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5</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10</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名②</a:t>
            </a: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11</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50</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名</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③</a:t>
            </a: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50</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100</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名④</a:t>
            </a: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100</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名以上</a:t>
            </a:r>
          </a:p>
        </p:txBody>
      </p:sp>
      <p:sp>
        <p:nvSpPr>
          <p:cNvPr id="8" name="四角形: 角を丸くする 7">
            <a:extLst>
              <a:ext uri="{FF2B5EF4-FFF2-40B4-BE49-F238E27FC236}">
                <a16:creationId xmlns="" xmlns:a16="http://schemas.microsoft.com/office/drawing/2014/main" id="{792F9F27-13C8-4809-A5C2-01563132B4FD}"/>
              </a:ext>
            </a:extLst>
          </p:cNvPr>
          <p:cNvSpPr/>
          <p:nvPr/>
        </p:nvSpPr>
        <p:spPr>
          <a:xfrm>
            <a:off x="5809622" y="5429567"/>
            <a:ext cx="4566390" cy="1172624"/>
          </a:xfrm>
          <a:prstGeom prst="roundRect">
            <a:avLst/>
          </a:prstGeom>
          <a:noFill/>
          <a:ln w="2000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9" name="吹き出し: 角を丸めた四角形 8">
            <a:extLst>
              <a:ext uri="{FF2B5EF4-FFF2-40B4-BE49-F238E27FC236}">
                <a16:creationId xmlns="" xmlns:a16="http://schemas.microsoft.com/office/drawing/2014/main" id="{3580CA88-6C9D-47B8-B9DB-FDC5F761CD8E}"/>
              </a:ext>
            </a:extLst>
          </p:cNvPr>
          <p:cNvSpPr/>
          <p:nvPr/>
        </p:nvSpPr>
        <p:spPr>
          <a:xfrm>
            <a:off x="235613" y="1295533"/>
            <a:ext cx="7135916" cy="3538233"/>
          </a:xfrm>
          <a:prstGeom prst="wedgeRoundRectCallout">
            <a:avLst>
              <a:gd name="adj1" fmla="val 40531"/>
              <a:gd name="adj2" fmla="val 64853"/>
              <a:gd name="adj3" fmla="val 16667"/>
            </a:avLst>
          </a:prstGeom>
          <a:solidFill>
            <a:srgbClr val="C000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横行している</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ことがわかる</a:t>
            </a:r>
          </a:p>
        </p:txBody>
      </p:sp>
      <p:sp>
        <p:nvSpPr>
          <p:cNvPr id="4" name="コンテンツ プレースホルダー 3">
            <a:extLst>
              <a:ext uri="{FF2B5EF4-FFF2-40B4-BE49-F238E27FC236}">
                <a16:creationId xmlns="" xmlns:a16="http://schemas.microsoft.com/office/drawing/2014/main" id="{CA7340ED-EE05-4717-AFEF-1FF69C46948D}"/>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30566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9FA189D-89DB-46B4-BDE0-69CDFF14A48D}"/>
              </a:ext>
            </a:extLst>
          </p:cNvPr>
          <p:cNvSpPr>
            <a:spLocks noGrp="1"/>
          </p:cNvSpPr>
          <p:nvPr>
            <p:ph type="title"/>
          </p:nvPr>
        </p:nvSpPr>
        <p:spPr/>
        <p:txBody>
          <a:bodyPr/>
          <a:lstStyle/>
          <a:p>
            <a:endParaRPr kumimoji="1" lang="ja-JP" altLang="en-US"/>
          </a:p>
        </p:txBody>
      </p:sp>
      <p:sp>
        <p:nvSpPr>
          <p:cNvPr id="9" name="四角形: 角を丸くする 8">
            <a:extLst>
              <a:ext uri="{FF2B5EF4-FFF2-40B4-BE49-F238E27FC236}">
                <a16:creationId xmlns="" xmlns:a16="http://schemas.microsoft.com/office/drawing/2014/main" id="{DD4A5B49-8140-4CC3-96F2-48A40E922756}"/>
              </a:ext>
            </a:extLst>
          </p:cNvPr>
          <p:cNvSpPr/>
          <p:nvPr/>
        </p:nvSpPr>
        <p:spPr>
          <a:xfrm>
            <a:off x="986945" y="118737"/>
            <a:ext cx="10218110" cy="66205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ＷＡＤＡの公表している</a:t>
            </a:r>
            <a:r>
              <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2014</a:t>
            </a: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年の薬物違反者数のデータの画像</a:t>
            </a:r>
          </a:p>
        </p:txBody>
      </p:sp>
      <p:sp>
        <p:nvSpPr>
          <p:cNvPr id="4" name="コンテンツ プレースホルダー 3">
            <a:extLst>
              <a:ext uri="{FF2B5EF4-FFF2-40B4-BE49-F238E27FC236}">
                <a16:creationId xmlns="" xmlns:a16="http://schemas.microsoft.com/office/drawing/2014/main" id="{EFC24D71-1D74-4BE9-9A6A-FF16E262E179}"/>
              </a:ext>
            </a:extLst>
          </p:cNvPr>
          <p:cNvSpPr>
            <a:spLocks noGrp="1"/>
          </p:cNvSpPr>
          <p:nvPr>
            <p:ph idx="1"/>
          </p:nvPr>
        </p:nvSpPr>
        <p:spPr/>
        <p:txBody>
          <a:bodyPr/>
          <a:lstStyle/>
          <a:p>
            <a:endParaRPr lang="ja-JP" altLang="en-US" dirty="0"/>
          </a:p>
        </p:txBody>
      </p:sp>
    </p:spTree>
    <p:extLst>
      <p:ext uri="{BB962C8B-B14F-4D97-AF65-F5344CB8AC3E}">
        <p14:creationId xmlns:p14="http://schemas.microsoft.com/office/powerpoint/2010/main" val="158563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E1761D6-7841-46F0-87F3-C314B8077F0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9A352701-1DF2-4491-9CCD-21121C0400C1}"/>
              </a:ext>
            </a:extLst>
          </p:cNvPr>
          <p:cNvSpPr>
            <a:spLocks noGrp="1"/>
          </p:cNvSpPr>
          <p:nvPr>
            <p:ph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14F65434-2CEB-4908-80A5-FB7E53241713}"/>
              </a:ext>
            </a:extLst>
          </p:cNvPr>
          <p:cNvSpPr/>
          <p:nvPr/>
        </p:nvSpPr>
        <p:spPr>
          <a:xfrm>
            <a:off x="196343" y="467820"/>
            <a:ext cx="10423038" cy="135196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ドーピングがダメな理由②</a:t>
            </a:r>
          </a:p>
        </p:txBody>
      </p:sp>
      <p:pic>
        <p:nvPicPr>
          <p:cNvPr id="6" name="図 5">
            <a:extLst>
              <a:ext uri="{FF2B5EF4-FFF2-40B4-BE49-F238E27FC236}">
                <a16:creationId xmlns="" xmlns:a16="http://schemas.microsoft.com/office/drawing/2014/main" id="{BF5686FE-E34A-4E73-BA42-62173406C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538" y="4356186"/>
            <a:ext cx="2063661" cy="2063661"/>
          </a:xfrm>
          <a:prstGeom prst="rect">
            <a:avLst/>
          </a:prstGeom>
        </p:spPr>
      </p:pic>
      <p:pic>
        <p:nvPicPr>
          <p:cNvPr id="7" name="図 6">
            <a:extLst>
              <a:ext uri="{FF2B5EF4-FFF2-40B4-BE49-F238E27FC236}">
                <a16:creationId xmlns="" xmlns:a16="http://schemas.microsoft.com/office/drawing/2014/main" id="{34A24FEE-C02B-409B-B17F-07A05E629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2452" y="4292944"/>
            <a:ext cx="1919074" cy="1919074"/>
          </a:xfrm>
          <a:prstGeom prst="rect">
            <a:avLst/>
          </a:prstGeom>
        </p:spPr>
      </p:pic>
      <p:pic>
        <p:nvPicPr>
          <p:cNvPr id="8" name="コンテンツ プレースホルダー 6">
            <a:extLst>
              <a:ext uri="{FF2B5EF4-FFF2-40B4-BE49-F238E27FC236}">
                <a16:creationId xmlns="" xmlns:a16="http://schemas.microsoft.com/office/drawing/2014/main" id="{687F4B11-CEC0-4E1D-8A59-B7D292219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556" y="3646962"/>
            <a:ext cx="3211038" cy="3211038"/>
          </a:xfrm>
          <a:prstGeom prst="rect">
            <a:avLst/>
          </a:prstGeom>
        </p:spPr>
      </p:pic>
      <p:pic>
        <p:nvPicPr>
          <p:cNvPr id="9" name="図 8">
            <a:extLst>
              <a:ext uri="{FF2B5EF4-FFF2-40B4-BE49-F238E27FC236}">
                <a16:creationId xmlns="" xmlns:a16="http://schemas.microsoft.com/office/drawing/2014/main" id="{72831C32-0ED0-401C-BD96-107519C8FA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71114">
            <a:off x="8972517" y="4401822"/>
            <a:ext cx="768916" cy="831514"/>
          </a:xfrm>
          <a:prstGeom prst="rect">
            <a:avLst/>
          </a:prstGeom>
        </p:spPr>
      </p:pic>
    </p:spTree>
    <p:extLst>
      <p:ext uri="{BB962C8B-B14F-4D97-AF65-F5344CB8AC3E}">
        <p14:creationId xmlns:p14="http://schemas.microsoft.com/office/powerpoint/2010/main" val="44394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 xmlns:a16="http://schemas.microsoft.com/office/drawing/2014/main" id="{59F19C24-CE0D-4D14-959D-4CBABCACD09A}"/>
              </a:ext>
            </a:extLst>
          </p:cNvPr>
          <p:cNvSpPr/>
          <p:nvPr/>
        </p:nvSpPr>
        <p:spPr>
          <a:xfrm>
            <a:off x="1379663" y="3600559"/>
            <a:ext cx="1957827" cy="1755872"/>
          </a:xfrm>
          <a:prstGeom prst="ellipse">
            <a:avLst/>
          </a:prstGeom>
          <a:noFill/>
          <a:ln w="136525">
            <a:solidFill>
              <a:srgbClr val="E12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7" name="矢印: 下 6">
            <a:extLst>
              <a:ext uri="{FF2B5EF4-FFF2-40B4-BE49-F238E27FC236}">
                <a16:creationId xmlns="" xmlns:a16="http://schemas.microsoft.com/office/drawing/2014/main" id="{EFAF81E6-55E6-496C-B1B7-9482EEEB214B}"/>
              </a:ext>
            </a:extLst>
          </p:cNvPr>
          <p:cNvSpPr/>
          <p:nvPr/>
        </p:nvSpPr>
        <p:spPr>
          <a:xfrm rot="6598146">
            <a:off x="3612761" y="4022240"/>
            <a:ext cx="1946606" cy="2221487"/>
          </a:xfrm>
          <a:prstGeom prst="downArrow">
            <a:avLst/>
          </a:prstGeom>
          <a:solidFill>
            <a:srgbClr val="E127B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2" name="タイトル 1">
            <a:extLst>
              <a:ext uri="{FF2B5EF4-FFF2-40B4-BE49-F238E27FC236}">
                <a16:creationId xmlns="" xmlns:a16="http://schemas.microsoft.com/office/drawing/2014/main" id="{73827D73-45FC-4CA9-8E78-1BDDD1A033C3}"/>
              </a:ext>
            </a:extLst>
          </p:cNvPr>
          <p:cNvSpPr>
            <a:spLocks noGrp="1"/>
          </p:cNvSpPr>
          <p:nvPr>
            <p:ph type="title"/>
          </p:nvPr>
        </p:nvSpPr>
        <p:spPr>
          <a:xfrm>
            <a:off x="-1022459" y="4303164"/>
            <a:ext cx="10128325" cy="2106534"/>
          </a:xfrm>
        </p:spPr>
        <p:txBody>
          <a:bodyPr>
            <a:noAutofit/>
          </a:bodyPr>
          <a:lstStyle/>
          <a:p>
            <a:r>
              <a:rPr lang="en-US" altLang="ja-JP" sz="23900" b="1" dirty="0">
                <a:solidFill>
                  <a:srgbClr val="E127B0"/>
                </a:solidFill>
              </a:rPr>
              <a:t>!?</a:t>
            </a:r>
            <a:endParaRPr kumimoji="1" lang="ja-JP" altLang="en-US" sz="23900" b="1" dirty="0">
              <a:solidFill>
                <a:srgbClr val="E127B0"/>
              </a:solidFill>
            </a:endParaRPr>
          </a:p>
        </p:txBody>
      </p:sp>
      <p:sp>
        <p:nvSpPr>
          <p:cNvPr id="8" name="タイトル 1">
            <a:extLst>
              <a:ext uri="{FF2B5EF4-FFF2-40B4-BE49-F238E27FC236}">
                <a16:creationId xmlns="" xmlns:a16="http://schemas.microsoft.com/office/drawing/2014/main" id="{63438F2E-F5F4-4E70-B1D3-2E10B803C20E}"/>
              </a:ext>
            </a:extLst>
          </p:cNvPr>
          <p:cNvSpPr txBox="1">
            <a:spLocks/>
          </p:cNvSpPr>
          <p:nvPr/>
        </p:nvSpPr>
        <p:spPr>
          <a:xfrm>
            <a:off x="3210686" y="190740"/>
            <a:ext cx="8981314" cy="292831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kumimoji="1"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1" lang="en-US" altLang="ja-JP" sz="6000" b="0" i="0" u="none" strike="noStrike" kern="1200" cap="all"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j-cs"/>
              </a:rPr>
              <a:t>2004</a:t>
            </a:r>
            <a:r>
              <a:rPr kumimoji="1" lang="ja-JP" altLang="en-US" sz="6000" b="0" i="0" u="none" strike="noStrike" kern="1200" cap="all"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j-cs"/>
              </a:rPr>
              <a:t>年アテネ五輪</a:t>
            </a:r>
            <a:r>
              <a:rPr kumimoji="1" lang="en-US" altLang="ja-JP" sz="6000" b="0" i="0" u="none" strike="noStrike" kern="1200" cap="all"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j-cs"/>
              </a:rPr>
              <a:t/>
            </a:r>
            <a:br>
              <a:rPr kumimoji="1" lang="en-US" altLang="ja-JP" sz="6000" b="0" i="0" u="none" strike="noStrike" kern="1200" cap="all"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j-cs"/>
              </a:rPr>
            </a:br>
            <a:r>
              <a:rPr kumimoji="1" lang="ja-JP" altLang="en-US" sz="11500" b="0" i="0" u="none" strike="noStrike" kern="1200" cap="all" spc="0" normalizeH="0" baseline="0" noProof="0" dirty="0">
                <a:ln>
                  <a:noFill/>
                </a:ln>
                <a:solidFill>
                  <a:srgbClr val="FFC000"/>
                </a:solidFill>
                <a:effectLst/>
                <a:uLnTx/>
                <a:uFillTx/>
                <a:latin typeface="Century Gothic" panose="020B0502020202020204"/>
                <a:ea typeface="ＭＳ Ｐゴシック" panose="020B0600070205080204" pitchFamily="50" charset="-128"/>
                <a:cs typeface="+mj-cs"/>
              </a:rPr>
              <a:t>金</a:t>
            </a:r>
            <a:r>
              <a:rPr kumimoji="1" lang="ja-JP" altLang="en-US" sz="8000" b="0" i="0" u="none" strike="noStrike" kern="1200" cap="all"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j-cs"/>
              </a:rPr>
              <a:t>メダリスト</a:t>
            </a:r>
            <a:endParaRPr kumimoji="1" lang="ja-JP" altLang="en-US" sz="6000" b="0" i="0" u="none" strike="noStrike" kern="1200" cap="all"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j-cs"/>
            </a:endParaRPr>
          </a:p>
        </p:txBody>
      </p:sp>
      <p:sp>
        <p:nvSpPr>
          <p:cNvPr id="9" name="四角形: 角を丸くする 8">
            <a:extLst>
              <a:ext uri="{FF2B5EF4-FFF2-40B4-BE49-F238E27FC236}">
                <a16:creationId xmlns="" xmlns:a16="http://schemas.microsoft.com/office/drawing/2014/main" id="{188995A1-25E9-4360-809C-D708CBE6AFAD}"/>
              </a:ext>
            </a:extLst>
          </p:cNvPr>
          <p:cNvSpPr/>
          <p:nvPr/>
        </p:nvSpPr>
        <p:spPr>
          <a:xfrm>
            <a:off x="124352" y="235174"/>
            <a:ext cx="5816444" cy="1391673"/>
          </a:xfrm>
          <a:prstGeom prst="roundRect">
            <a:avLst/>
          </a:prstGeom>
          <a:solidFill>
            <a:schemeClr val="accent2"/>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室伏広治</a:t>
            </a:r>
          </a:p>
        </p:txBody>
      </p:sp>
      <p:sp>
        <p:nvSpPr>
          <p:cNvPr id="10" name="四角形: 角を丸くする 9">
            <a:extLst>
              <a:ext uri="{FF2B5EF4-FFF2-40B4-BE49-F238E27FC236}">
                <a16:creationId xmlns="" xmlns:a16="http://schemas.microsoft.com/office/drawing/2014/main" id="{BFA0AD19-77E8-4F26-85C6-B5DE9B8387B8}"/>
              </a:ext>
            </a:extLst>
          </p:cNvPr>
          <p:cNvSpPr/>
          <p:nvPr/>
        </p:nvSpPr>
        <p:spPr>
          <a:xfrm>
            <a:off x="3822" y="1842052"/>
            <a:ext cx="6502995" cy="4932481"/>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室伏広治選手が銀メダル、アヌシュ選手が金メダルを掛けている画像</a:t>
            </a:r>
          </a:p>
        </p:txBody>
      </p:sp>
      <p:sp>
        <p:nvSpPr>
          <p:cNvPr id="4" name="コンテンツ プレースホルダー 3">
            <a:extLst>
              <a:ext uri="{FF2B5EF4-FFF2-40B4-BE49-F238E27FC236}">
                <a16:creationId xmlns="" xmlns:a16="http://schemas.microsoft.com/office/drawing/2014/main" id="{120F5284-8141-4943-8572-2B7678157FBD}"/>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140257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49D45CE-FBFD-46B6-9AA2-AC001FC4460F}"/>
              </a:ext>
            </a:extLst>
          </p:cNvPr>
          <p:cNvSpPr>
            <a:spLocks noGrp="1"/>
          </p:cNvSpPr>
          <p:nvPr>
            <p:ph type="title"/>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D3A61D2F-E8A6-47C4-A6CD-5D4D65265EF1}"/>
              </a:ext>
            </a:extLst>
          </p:cNvPr>
          <p:cNvSpPr/>
          <p:nvPr/>
        </p:nvSpPr>
        <p:spPr>
          <a:xfrm>
            <a:off x="3750128" y="4397828"/>
            <a:ext cx="6417129" cy="2073729"/>
          </a:xfrm>
          <a:prstGeom prst="roundRect">
            <a:avLst/>
          </a:prstGeom>
          <a:noFill/>
          <a:ln w="155575">
            <a:solidFill>
              <a:srgbClr val="E12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18AFD108-4BE2-4E31-BA32-4080BD739F33}"/>
              </a:ext>
            </a:extLst>
          </p:cNvPr>
          <p:cNvSpPr/>
          <p:nvPr/>
        </p:nvSpPr>
        <p:spPr>
          <a:xfrm>
            <a:off x="2024743" y="278296"/>
            <a:ext cx="8142514" cy="6334539"/>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アヌシュ選手が薬物違反で室伏広治選手が繰り上げ金メダルと報じるニュース画像</a:t>
            </a:r>
          </a:p>
        </p:txBody>
      </p:sp>
    </p:spTree>
    <p:extLst>
      <p:ext uri="{BB962C8B-B14F-4D97-AF65-F5344CB8AC3E}">
        <p14:creationId xmlns:p14="http://schemas.microsoft.com/office/powerpoint/2010/main" val="191373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7FD9694-BD4C-41AD-BED0-CA7145EDAA60}"/>
              </a:ext>
            </a:extLst>
          </p:cNvPr>
          <p:cNvSpPr>
            <a:spLocks noGrp="1"/>
          </p:cNvSpPr>
          <p:nvPr>
            <p:ph type="title"/>
          </p:nvPr>
        </p:nvSpPr>
        <p:spPr>
          <a:xfrm>
            <a:off x="3614591" y="93492"/>
            <a:ext cx="8610600" cy="1293028"/>
          </a:xfrm>
        </p:spPr>
        <p:txBody>
          <a:bodyPr>
            <a:normAutofit/>
          </a:bodyPr>
          <a:lstStyle/>
          <a:p>
            <a:r>
              <a:rPr lang="ja-JP" altLang="en-US" sz="6600" dirty="0"/>
              <a:t>ア</a:t>
            </a:r>
            <a:r>
              <a:rPr kumimoji="1" lang="ja-JP" altLang="en-US" sz="6600" dirty="0"/>
              <a:t>ヌシュ選手</a:t>
            </a:r>
            <a:r>
              <a:rPr kumimoji="1" lang="ja-JP" altLang="en-US" sz="4800" dirty="0"/>
              <a:t>（</a:t>
            </a:r>
            <a:r>
              <a:rPr lang="ja-JP" altLang="en-US" sz="4800" dirty="0"/>
              <a:t>ハンガリー</a:t>
            </a:r>
            <a:r>
              <a:rPr kumimoji="1" lang="ja-JP" altLang="en-US" sz="4800" dirty="0"/>
              <a:t>）</a:t>
            </a:r>
            <a:endParaRPr kumimoji="1" lang="ja-JP" altLang="en-US" sz="6600" dirty="0"/>
          </a:p>
        </p:txBody>
      </p:sp>
      <p:sp>
        <p:nvSpPr>
          <p:cNvPr id="10" name="四角形: 角を丸くする 9">
            <a:extLst>
              <a:ext uri="{FF2B5EF4-FFF2-40B4-BE49-F238E27FC236}">
                <a16:creationId xmlns="" xmlns:a16="http://schemas.microsoft.com/office/drawing/2014/main" id="{6AAE2BD2-EB5E-4604-8032-FBAB9B920AAB}"/>
              </a:ext>
            </a:extLst>
          </p:cNvPr>
          <p:cNvSpPr/>
          <p:nvPr/>
        </p:nvSpPr>
        <p:spPr>
          <a:xfrm>
            <a:off x="60039" y="223501"/>
            <a:ext cx="3928865" cy="4666551"/>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アヌシュ選手が金メダルを掛けている画像</a:t>
            </a:r>
          </a:p>
        </p:txBody>
      </p:sp>
      <p:sp>
        <p:nvSpPr>
          <p:cNvPr id="8" name="吹き出し: 角を丸めた四角形 7">
            <a:extLst>
              <a:ext uri="{FF2B5EF4-FFF2-40B4-BE49-F238E27FC236}">
                <a16:creationId xmlns="" xmlns:a16="http://schemas.microsoft.com/office/drawing/2014/main" id="{612BF20D-6E9D-4929-BE4E-2E67CD91FA94}"/>
              </a:ext>
            </a:extLst>
          </p:cNvPr>
          <p:cNvSpPr/>
          <p:nvPr/>
        </p:nvSpPr>
        <p:spPr>
          <a:xfrm>
            <a:off x="1473129" y="4051848"/>
            <a:ext cx="6241051" cy="2729133"/>
          </a:xfrm>
          <a:prstGeom prst="wedgeRoundRectCallout">
            <a:avLst>
              <a:gd name="adj1" fmla="val -34730"/>
              <a:gd name="adj2" fmla="val -66268"/>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興奮剤</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筋肉増強剤</a:t>
            </a:r>
          </a:p>
        </p:txBody>
      </p:sp>
      <p:sp>
        <p:nvSpPr>
          <p:cNvPr id="7" name="吹き出し: 角を丸めた四角形 6">
            <a:extLst>
              <a:ext uri="{FF2B5EF4-FFF2-40B4-BE49-F238E27FC236}">
                <a16:creationId xmlns="" xmlns:a16="http://schemas.microsoft.com/office/drawing/2014/main" id="{2DDA4E37-AD71-4C20-BBF8-348FCEDCD691}"/>
              </a:ext>
            </a:extLst>
          </p:cNvPr>
          <p:cNvSpPr/>
          <p:nvPr/>
        </p:nvSpPr>
        <p:spPr>
          <a:xfrm>
            <a:off x="3614591" y="1445405"/>
            <a:ext cx="8463142" cy="2488672"/>
          </a:xfrm>
          <a:prstGeom prst="wedgeRoundRectCallout">
            <a:avLst>
              <a:gd name="adj1" fmla="val -13913"/>
              <a:gd name="adj2" fmla="val -37268"/>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尿検査を拒否</a:t>
            </a:r>
          </a:p>
        </p:txBody>
      </p:sp>
      <p:sp>
        <p:nvSpPr>
          <p:cNvPr id="9" name="吹き出し: 角を丸めた四角形 8">
            <a:extLst>
              <a:ext uri="{FF2B5EF4-FFF2-40B4-BE49-F238E27FC236}">
                <a16:creationId xmlns="" xmlns:a16="http://schemas.microsoft.com/office/drawing/2014/main" id="{20F5B9D6-F8EA-4CD9-ACE7-A277841229A3}"/>
              </a:ext>
            </a:extLst>
          </p:cNvPr>
          <p:cNvSpPr/>
          <p:nvPr/>
        </p:nvSpPr>
        <p:spPr>
          <a:xfrm>
            <a:off x="2047583" y="3992962"/>
            <a:ext cx="9487817" cy="2729133"/>
          </a:xfrm>
          <a:prstGeom prst="wedgeRoundRectCallout">
            <a:avLst>
              <a:gd name="adj1" fmla="val -475"/>
              <a:gd name="adj2" fmla="val -72846"/>
              <a:gd name="adj3" fmla="val 16667"/>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中には他人の尿を</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提出するものもいる</a:t>
            </a:r>
          </a:p>
        </p:txBody>
      </p:sp>
      <p:sp>
        <p:nvSpPr>
          <p:cNvPr id="4" name="コンテンツ プレースホルダー 3">
            <a:extLst>
              <a:ext uri="{FF2B5EF4-FFF2-40B4-BE49-F238E27FC236}">
                <a16:creationId xmlns="" xmlns:a16="http://schemas.microsoft.com/office/drawing/2014/main" id="{A88DF603-FFFD-4C8D-A6AC-1EDFB0E87257}"/>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5615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 xmlns:a16="http://schemas.microsoft.com/office/drawing/2014/main" id="{6C6C1657-E77E-4739-82B2-7600A04463F8}"/>
              </a:ext>
            </a:extLst>
          </p:cNvPr>
          <p:cNvSpPr/>
          <p:nvPr/>
        </p:nvSpPr>
        <p:spPr>
          <a:xfrm>
            <a:off x="86953" y="132445"/>
            <a:ext cx="5601400" cy="1391673"/>
          </a:xfrm>
          <a:prstGeom prst="roundRect">
            <a:avLst/>
          </a:prstGeom>
          <a:solidFill>
            <a:schemeClr val="accent2"/>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室伏広治</a:t>
            </a:r>
          </a:p>
        </p:txBody>
      </p:sp>
      <p:sp>
        <p:nvSpPr>
          <p:cNvPr id="7" name="四角形: 角を丸くする 6">
            <a:extLst>
              <a:ext uri="{FF2B5EF4-FFF2-40B4-BE49-F238E27FC236}">
                <a16:creationId xmlns="" xmlns:a16="http://schemas.microsoft.com/office/drawing/2014/main" id="{2C380EE1-BD7F-4707-8FBA-5610AFB0CC77}"/>
              </a:ext>
            </a:extLst>
          </p:cNvPr>
          <p:cNvSpPr/>
          <p:nvPr/>
        </p:nvSpPr>
        <p:spPr>
          <a:xfrm>
            <a:off x="182583" y="1672065"/>
            <a:ext cx="4753708" cy="4932481"/>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室伏広治選手の</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画像</a:t>
            </a:r>
          </a:p>
        </p:txBody>
      </p:sp>
      <p:sp>
        <p:nvSpPr>
          <p:cNvPr id="6" name="吹き出し: 角を丸めた四角形 5">
            <a:extLst>
              <a:ext uri="{FF2B5EF4-FFF2-40B4-BE49-F238E27FC236}">
                <a16:creationId xmlns="" xmlns:a16="http://schemas.microsoft.com/office/drawing/2014/main" id="{C5521606-F312-4CF6-A2AC-327399BA6232}"/>
              </a:ext>
            </a:extLst>
          </p:cNvPr>
          <p:cNvSpPr/>
          <p:nvPr/>
        </p:nvSpPr>
        <p:spPr>
          <a:xfrm>
            <a:off x="4979963" y="959278"/>
            <a:ext cx="7073128" cy="5554064"/>
          </a:xfrm>
          <a:prstGeom prst="wedgeRoundRectCallout">
            <a:avLst>
              <a:gd name="adj1" fmla="val -67288"/>
              <a:gd name="adj2" fmla="val -12500"/>
              <a:gd name="adj3" fmla="val 16667"/>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真面目にトレーニングをした人が</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正しい</a:t>
            </a:r>
            <a:r>
              <a:rPr kumimoji="1" lang="ja-JP" altLang="en-US" sz="88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評価</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を受けられるようにしなければならない</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3" name="コンテンツ プレースホルダー 2">
            <a:extLst>
              <a:ext uri="{FF2B5EF4-FFF2-40B4-BE49-F238E27FC236}">
                <a16:creationId xmlns="" xmlns:a16="http://schemas.microsoft.com/office/drawing/2014/main" id="{F7B9025D-999F-4E91-9CC2-F21202070958}"/>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63032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14F65434-2CEB-4908-80A5-FB7E53241713}"/>
              </a:ext>
            </a:extLst>
          </p:cNvPr>
          <p:cNvSpPr/>
          <p:nvPr/>
        </p:nvSpPr>
        <p:spPr>
          <a:xfrm>
            <a:off x="196343" y="280492"/>
            <a:ext cx="10423038" cy="153929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ドーピングがダメな理由②</a:t>
            </a:r>
          </a:p>
        </p:txBody>
      </p:sp>
      <p:sp>
        <p:nvSpPr>
          <p:cNvPr id="5" name="四角形: 角を丸くする 4">
            <a:extLst>
              <a:ext uri="{FF2B5EF4-FFF2-40B4-BE49-F238E27FC236}">
                <a16:creationId xmlns="" xmlns:a16="http://schemas.microsoft.com/office/drawing/2014/main" id="{4DBE2072-CA99-4CDD-AAFC-A95F3558905F}"/>
              </a:ext>
            </a:extLst>
          </p:cNvPr>
          <p:cNvSpPr/>
          <p:nvPr/>
        </p:nvSpPr>
        <p:spPr>
          <a:xfrm>
            <a:off x="319760" y="1956946"/>
            <a:ext cx="11539391" cy="2760095"/>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フェア</a:t>
            </a: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でないから</a:t>
            </a:r>
          </a:p>
        </p:txBody>
      </p:sp>
      <p:pic>
        <p:nvPicPr>
          <p:cNvPr id="6" name="図 5">
            <a:extLst>
              <a:ext uri="{FF2B5EF4-FFF2-40B4-BE49-F238E27FC236}">
                <a16:creationId xmlns="" xmlns:a16="http://schemas.microsoft.com/office/drawing/2014/main" id="{BF5686FE-E34A-4E73-BA42-62173406C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538" y="4356186"/>
            <a:ext cx="2063661" cy="2063661"/>
          </a:xfrm>
          <a:prstGeom prst="rect">
            <a:avLst/>
          </a:prstGeom>
        </p:spPr>
      </p:pic>
      <p:pic>
        <p:nvPicPr>
          <p:cNvPr id="7" name="図 6">
            <a:extLst>
              <a:ext uri="{FF2B5EF4-FFF2-40B4-BE49-F238E27FC236}">
                <a16:creationId xmlns="" xmlns:a16="http://schemas.microsoft.com/office/drawing/2014/main" id="{34A24FEE-C02B-409B-B17F-07A05E629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2452" y="4292944"/>
            <a:ext cx="1919074" cy="1919074"/>
          </a:xfrm>
          <a:prstGeom prst="rect">
            <a:avLst/>
          </a:prstGeom>
        </p:spPr>
      </p:pic>
      <p:pic>
        <p:nvPicPr>
          <p:cNvPr id="8" name="コンテンツ プレースホルダー 6">
            <a:extLst>
              <a:ext uri="{FF2B5EF4-FFF2-40B4-BE49-F238E27FC236}">
                <a16:creationId xmlns="" xmlns:a16="http://schemas.microsoft.com/office/drawing/2014/main" id="{687F4B11-CEC0-4E1D-8A59-B7D292219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556" y="3646962"/>
            <a:ext cx="3211038" cy="3211038"/>
          </a:xfrm>
          <a:prstGeom prst="rect">
            <a:avLst/>
          </a:prstGeom>
        </p:spPr>
      </p:pic>
      <p:pic>
        <p:nvPicPr>
          <p:cNvPr id="9" name="図 8">
            <a:extLst>
              <a:ext uri="{FF2B5EF4-FFF2-40B4-BE49-F238E27FC236}">
                <a16:creationId xmlns="" xmlns:a16="http://schemas.microsoft.com/office/drawing/2014/main" id="{72831C32-0ED0-401C-BD96-107519C8FA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71114">
            <a:off x="8972517" y="4401822"/>
            <a:ext cx="768916" cy="831514"/>
          </a:xfrm>
          <a:prstGeom prst="rect">
            <a:avLst/>
          </a:prstGeom>
        </p:spPr>
      </p:pic>
    </p:spTree>
    <p:extLst>
      <p:ext uri="{BB962C8B-B14F-4D97-AF65-F5344CB8AC3E}">
        <p14:creationId xmlns:p14="http://schemas.microsoft.com/office/powerpoint/2010/main" val="288867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 xmlns:a16="http://schemas.microsoft.com/office/drawing/2014/main" id="{0D9BC5D3-5884-4346-9594-D302EC3CB084}"/>
              </a:ext>
            </a:extLst>
          </p:cNvPr>
          <p:cNvSpPr>
            <a:spLocks noGrp="1"/>
          </p:cNvSpPr>
          <p:nvPr>
            <p:ph type="title"/>
          </p:nvPr>
        </p:nvSpPr>
        <p:spPr>
          <a:xfrm>
            <a:off x="5704409" y="401288"/>
            <a:ext cx="6400638" cy="1293028"/>
          </a:xfrm>
        </p:spPr>
        <p:txBody>
          <a:bodyPr>
            <a:normAutofit/>
          </a:bodyPr>
          <a:lstStyle/>
          <a:p>
            <a:r>
              <a:rPr lang="ja-JP" altLang="en-US" sz="6000" dirty="0"/>
              <a:t>東京五輪組織委員</a:t>
            </a:r>
          </a:p>
        </p:txBody>
      </p:sp>
      <p:sp>
        <p:nvSpPr>
          <p:cNvPr id="8" name="四角形: 角を丸くする 7">
            <a:extLst>
              <a:ext uri="{FF2B5EF4-FFF2-40B4-BE49-F238E27FC236}">
                <a16:creationId xmlns="" xmlns:a16="http://schemas.microsoft.com/office/drawing/2014/main" id="{6C6C1657-E77E-4739-82B2-7600A04463F8}"/>
              </a:ext>
            </a:extLst>
          </p:cNvPr>
          <p:cNvSpPr/>
          <p:nvPr/>
        </p:nvSpPr>
        <p:spPr>
          <a:xfrm>
            <a:off x="86953" y="132445"/>
            <a:ext cx="5730426" cy="156187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ドーピング撲滅</a:t>
            </a:r>
          </a:p>
        </p:txBody>
      </p:sp>
      <p:sp>
        <p:nvSpPr>
          <p:cNvPr id="6" name="四角形: 角を丸くする 5">
            <a:extLst>
              <a:ext uri="{FF2B5EF4-FFF2-40B4-BE49-F238E27FC236}">
                <a16:creationId xmlns="" xmlns:a16="http://schemas.microsoft.com/office/drawing/2014/main" id="{82F80392-DB41-4957-963A-4936C8B7AF14}"/>
              </a:ext>
            </a:extLst>
          </p:cNvPr>
          <p:cNvSpPr/>
          <p:nvPr/>
        </p:nvSpPr>
        <p:spPr>
          <a:xfrm>
            <a:off x="182583" y="1672065"/>
            <a:ext cx="4415833" cy="4932481"/>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室伏広治選手の</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画像</a:t>
            </a:r>
          </a:p>
        </p:txBody>
      </p:sp>
      <p:sp>
        <p:nvSpPr>
          <p:cNvPr id="11" name="吹き出し: 角を丸めた四角形 10">
            <a:extLst>
              <a:ext uri="{FF2B5EF4-FFF2-40B4-BE49-F238E27FC236}">
                <a16:creationId xmlns="" xmlns:a16="http://schemas.microsoft.com/office/drawing/2014/main" id="{078E6785-41C3-453A-BECC-298E43FDC2A3}"/>
              </a:ext>
            </a:extLst>
          </p:cNvPr>
          <p:cNvSpPr/>
          <p:nvPr/>
        </p:nvSpPr>
        <p:spPr>
          <a:xfrm>
            <a:off x="4869319" y="1565139"/>
            <a:ext cx="6964825" cy="5160416"/>
          </a:xfrm>
          <a:prstGeom prst="wedgeRoundRectCallout">
            <a:avLst>
              <a:gd name="adj1" fmla="val -73247"/>
              <a:gd name="adj2" fmla="val -12500"/>
              <a:gd name="adj3" fmla="val 16667"/>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一生懸命</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にやった人がその場でメダルをもらえるのが</a:t>
            </a:r>
            <a:r>
              <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番いい</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404918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14F65434-2CEB-4908-80A5-FB7E53241713}"/>
              </a:ext>
            </a:extLst>
          </p:cNvPr>
          <p:cNvSpPr/>
          <p:nvPr/>
        </p:nvSpPr>
        <p:spPr>
          <a:xfrm>
            <a:off x="196343" y="196160"/>
            <a:ext cx="10423038" cy="135196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ドーピングがダメな理由③</a:t>
            </a:r>
          </a:p>
        </p:txBody>
      </p:sp>
      <p:pic>
        <p:nvPicPr>
          <p:cNvPr id="6" name="図 5">
            <a:extLst>
              <a:ext uri="{FF2B5EF4-FFF2-40B4-BE49-F238E27FC236}">
                <a16:creationId xmlns="" xmlns:a16="http://schemas.microsoft.com/office/drawing/2014/main" id="{AB99DFB9-5430-4589-8FAF-888EB7197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84" y="2340635"/>
            <a:ext cx="3748586" cy="3748586"/>
          </a:xfrm>
          <a:prstGeom prst="rect">
            <a:avLst/>
          </a:prstGeom>
        </p:spPr>
      </p:pic>
      <p:pic>
        <p:nvPicPr>
          <p:cNvPr id="7" name="図 6">
            <a:extLst>
              <a:ext uri="{FF2B5EF4-FFF2-40B4-BE49-F238E27FC236}">
                <a16:creationId xmlns="" xmlns:a16="http://schemas.microsoft.com/office/drawing/2014/main" id="{1CB9CB98-5187-42E2-B838-9DAFB7F73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3646" y="2057626"/>
            <a:ext cx="4536882" cy="4536882"/>
          </a:xfrm>
          <a:prstGeom prst="rect">
            <a:avLst/>
          </a:prstGeom>
        </p:spPr>
      </p:pic>
      <p:pic>
        <p:nvPicPr>
          <p:cNvPr id="8" name="コンテンツ プレースホルダー 6">
            <a:extLst>
              <a:ext uri="{FF2B5EF4-FFF2-40B4-BE49-F238E27FC236}">
                <a16:creationId xmlns="" xmlns:a16="http://schemas.microsoft.com/office/drawing/2014/main" id="{B10BDDC1-992C-4595-A99B-3B4C7D55DE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399" y="1357678"/>
            <a:ext cx="5428488" cy="5428488"/>
          </a:xfrm>
          <a:prstGeom prst="rect">
            <a:avLst/>
          </a:prstGeom>
        </p:spPr>
      </p:pic>
      <p:pic>
        <p:nvPicPr>
          <p:cNvPr id="9" name="図 8">
            <a:extLst>
              <a:ext uri="{FF2B5EF4-FFF2-40B4-BE49-F238E27FC236}">
                <a16:creationId xmlns="" xmlns:a16="http://schemas.microsoft.com/office/drawing/2014/main" id="{4710197B-D050-4B53-AF51-861B3FB2DB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71114">
            <a:off x="10242686" y="2167401"/>
            <a:ext cx="1746570" cy="1888759"/>
          </a:xfrm>
          <a:prstGeom prst="rect">
            <a:avLst/>
          </a:prstGeom>
        </p:spPr>
      </p:pic>
      <p:sp>
        <p:nvSpPr>
          <p:cNvPr id="10" name="思考の吹き出し: 雲形 9">
            <a:extLst>
              <a:ext uri="{FF2B5EF4-FFF2-40B4-BE49-F238E27FC236}">
                <a16:creationId xmlns="" xmlns:a16="http://schemas.microsoft.com/office/drawing/2014/main" id="{8B2E311E-6FC4-47C3-83F4-D410F53DC5BD}"/>
              </a:ext>
            </a:extLst>
          </p:cNvPr>
          <p:cNvSpPr/>
          <p:nvPr/>
        </p:nvSpPr>
        <p:spPr>
          <a:xfrm>
            <a:off x="351124" y="1464692"/>
            <a:ext cx="11324116" cy="4994138"/>
          </a:xfrm>
          <a:prstGeom prst="cloudCallout">
            <a:avLst>
              <a:gd name="adj1" fmla="val -21076"/>
              <a:gd name="adj2" fmla="val 45867"/>
            </a:avLst>
          </a:prstGeom>
          <a:solidFill>
            <a:srgbClr val="E127B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「スポーツの価値」</a:t>
            </a:r>
            <a:r>
              <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という視点から考えてみようと思います。</a:t>
            </a:r>
            <a:endParaRPr kumimoji="1" lang="en-US" altLang="ja-JP"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299585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1727331-8922-42E4-91C8-56BB2B28CC4A}"/>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8F8EB487-2CB5-480A-B341-2FAF0150A47C}"/>
              </a:ext>
            </a:extLst>
          </p:cNvPr>
          <p:cNvSpPr>
            <a:spLocks noGrp="1"/>
          </p:cNvSpPr>
          <p:nvPr>
            <p:ph idx="1"/>
          </p:nvPr>
        </p:nvSpPr>
        <p:spPr/>
        <p:txBody>
          <a:bodyPr/>
          <a:lstStyle/>
          <a:p>
            <a:endParaRPr kumimoji="1" lang="ja-JP" altLang="en-US"/>
          </a:p>
        </p:txBody>
      </p:sp>
      <p:sp>
        <p:nvSpPr>
          <p:cNvPr id="8" name="四角形: 角を丸くする 7">
            <a:extLst>
              <a:ext uri="{FF2B5EF4-FFF2-40B4-BE49-F238E27FC236}">
                <a16:creationId xmlns="" xmlns:a16="http://schemas.microsoft.com/office/drawing/2014/main" id="{9C068A88-4C51-4894-A0C9-09AB37CBD2B2}"/>
              </a:ext>
            </a:extLst>
          </p:cNvPr>
          <p:cNvSpPr/>
          <p:nvPr/>
        </p:nvSpPr>
        <p:spPr>
          <a:xfrm>
            <a:off x="227179" y="64298"/>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a:t>
            </a:r>
            <a:endPar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女子</a:t>
            </a:r>
            <a:r>
              <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10000</a:t>
            </a: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ｍ予選</a:t>
            </a:r>
            <a:endPar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交錯して転倒した画像</a:t>
            </a:r>
          </a:p>
        </p:txBody>
      </p:sp>
      <p:sp>
        <p:nvSpPr>
          <p:cNvPr id="5" name="吹き出し: 角を丸めた四角形 4">
            <a:extLst>
              <a:ext uri="{FF2B5EF4-FFF2-40B4-BE49-F238E27FC236}">
                <a16:creationId xmlns="" xmlns:a16="http://schemas.microsoft.com/office/drawing/2014/main" id="{E0968F0D-4CE0-47A5-8879-05243DC25DE0}"/>
              </a:ext>
            </a:extLst>
          </p:cNvPr>
          <p:cNvSpPr/>
          <p:nvPr/>
        </p:nvSpPr>
        <p:spPr>
          <a:xfrm>
            <a:off x="2416194" y="513435"/>
            <a:ext cx="6288604" cy="1794903"/>
          </a:xfrm>
          <a:prstGeom prst="wedgeRoundRectCallout">
            <a:avLst>
              <a:gd name="adj1" fmla="val 63330"/>
              <a:gd name="adj2" fmla="val -8668"/>
              <a:gd name="adj3" fmla="val 16667"/>
            </a:avLst>
          </a:prstGeom>
          <a:solidFill>
            <a:srgbClr val="C00000"/>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ダゴスティノ選手</a:t>
            </a:r>
            <a:endParaRPr kumimoji="1" lang="en-US" altLang="ja-JP"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（アメリカ）</a:t>
            </a:r>
          </a:p>
        </p:txBody>
      </p:sp>
      <p:sp>
        <p:nvSpPr>
          <p:cNvPr id="6" name="吹き出し: 角を丸めた四角形 5">
            <a:extLst>
              <a:ext uri="{FF2B5EF4-FFF2-40B4-BE49-F238E27FC236}">
                <a16:creationId xmlns="" xmlns:a16="http://schemas.microsoft.com/office/drawing/2014/main" id="{8B5EDEB1-6FDB-4511-A73E-6821001ED693}"/>
              </a:ext>
            </a:extLst>
          </p:cNvPr>
          <p:cNvSpPr/>
          <p:nvPr/>
        </p:nvSpPr>
        <p:spPr>
          <a:xfrm>
            <a:off x="227179" y="2411719"/>
            <a:ext cx="6288604" cy="1794903"/>
          </a:xfrm>
          <a:prstGeom prst="wedgeRoundRectCallout">
            <a:avLst>
              <a:gd name="adj1" fmla="val 71478"/>
              <a:gd name="adj2" fmla="val 23449"/>
              <a:gd name="adj3" fmla="val 16667"/>
            </a:avLst>
          </a:prstGeom>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ハンブリン選手</a:t>
            </a:r>
            <a:endParaRPr kumimoji="1" lang="en-US" altLang="ja-JP"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（ニュージーランド）</a:t>
            </a:r>
          </a:p>
        </p:txBody>
      </p:sp>
      <p:sp>
        <p:nvSpPr>
          <p:cNvPr id="7" name="四角形: 角を丸くする 6">
            <a:extLst>
              <a:ext uri="{FF2B5EF4-FFF2-40B4-BE49-F238E27FC236}">
                <a16:creationId xmlns="" xmlns:a16="http://schemas.microsoft.com/office/drawing/2014/main" id="{4929C6B6-7668-4B10-91F3-3733F379C2E3}"/>
              </a:ext>
            </a:extLst>
          </p:cNvPr>
          <p:cNvSpPr/>
          <p:nvPr/>
        </p:nvSpPr>
        <p:spPr>
          <a:xfrm>
            <a:off x="227179" y="4599275"/>
            <a:ext cx="8040971" cy="2009085"/>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2016</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年リオ五輪</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女子</a:t>
            </a:r>
            <a:r>
              <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10000</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ｍ予選</a:t>
            </a:r>
          </a:p>
        </p:txBody>
      </p:sp>
    </p:spTree>
    <p:extLst>
      <p:ext uri="{BB962C8B-B14F-4D97-AF65-F5344CB8AC3E}">
        <p14:creationId xmlns:p14="http://schemas.microsoft.com/office/powerpoint/2010/main" val="384832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7D7D47E-7A2A-4BB8-AE26-2421AF7BFF8A}"/>
              </a:ext>
            </a:extLst>
          </p:cNvPr>
          <p:cNvSpPr>
            <a:spLocks noGrp="1"/>
          </p:cNvSpPr>
          <p:nvPr>
            <p:ph type="title"/>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58ABBC21-4EB3-4375-8B9E-96FB5D45805B}"/>
              </a:ext>
            </a:extLst>
          </p:cNvPr>
          <p:cNvSpPr/>
          <p:nvPr/>
        </p:nvSpPr>
        <p:spPr>
          <a:xfrm>
            <a:off x="202294" y="136719"/>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2014</a:t>
            </a: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年ソチ五輪女子フィギュアスケート</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ＦＰ演技後、笑顔で観客に応える浅田真央選手の画像</a:t>
            </a:r>
          </a:p>
        </p:txBody>
      </p:sp>
      <p:sp>
        <p:nvSpPr>
          <p:cNvPr id="3" name="思考の吹き出し: 雲形 2">
            <a:extLst>
              <a:ext uri="{FF2B5EF4-FFF2-40B4-BE49-F238E27FC236}">
                <a16:creationId xmlns="" xmlns:a16="http://schemas.microsoft.com/office/drawing/2014/main" id="{699B9877-ED28-4E91-9030-1C49DC541930}"/>
              </a:ext>
            </a:extLst>
          </p:cNvPr>
          <p:cNvSpPr/>
          <p:nvPr/>
        </p:nvSpPr>
        <p:spPr>
          <a:xfrm>
            <a:off x="527323" y="1744653"/>
            <a:ext cx="11290456" cy="4919808"/>
          </a:xfrm>
          <a:prstGeom prst="cloudCallout">
            <a:avLst>
              <a:gd name="adj1" fmla="val -21076"/>
              <a:gd name="adj2" fmla="val 45867"/>
            </a:avLst>
          </a:prstGeom>
          <a:solidFill>
            <a:srgbClr val="E127B0">
              <a:alpha val="8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みんなにとっての「スポーツの価値」</a:t>
            </a:r>
            <a:endParaRPr kumimoji="1" lang="en-US" altLang="ja-JP"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とは何ですか？</a:t>
            </a:r>
            <a:endParaRPr kumimoji="1" lang="en-US" altLang="ja-JP"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7753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 xmlns:a16="http://schemas.microsoft.com/office/drawing/2014/main" id="{3450FD69-3B77-4A81-9639-54D9472A48CA}"/>
              </a:ext>
            </a:extLst>
          </p:cNvPr>
          <p:cNvSpPr/>
          <p:nvPr/>
        </p:nvSpPr>
        <p:spPr>
          <a:xfrm>
            <a:off x="5975390" y="4596913"/>
            <a:ext cx="5407653" cy="153510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世界記録</a:t>
            </a:r>
          </a:p>
        </p:txBody>
      </p:sp>
      <p:sp>
        <p:nvSpPr>
          <p:cNvPr id="6" name="四角形: 角を丸くする 5">
            <a:extLst>
              <a:ext uri="{FF2B5EF4-FFF2-40B4-BE49-F238E27FC236}">
                <a16:creationId xmlns="" xmlns:a16="http://schemas.microsoft.com/office/drawing/2014/main" id="{36C335CE-C6A2-4891-9595-A600238DCAFA}"/>
              </a:ext>
            </a:extLst>
          </p:cNvPr>
          <p:cNvSpPr/>
          <p:nvPr/>
        </p:nvSpPr>
        <p:spPr>
          <a:xfrm>
            <a:off x="213174" y="4596913"/>
            <a:ext cx="5407653" cy="153510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五輪</a:t>
            </a:r>
            <a:r>
              <a:rPr kumimoji="1" lang="en-US" altLang="ja-JP"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4</a:t>
            </a: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連覇</a:t>
            </a:r>
          </a:p>
        </p:txBody>
      </p:sp>
      <p:sp>
        <p:nvSpPr>
          <p:cNvPr id="2" name="タイトル 1">
            <a:extLst>
              <a:ext uri="{FF2B5EF4-FFF2-40B4-BE49-F238E27FC236}">
                <a16:creationId xmlns="" xmlns:a16="http://schemas.microsoft.com/office/drawing/2014/main" id="{6AE3729A-7A98-449F-B898-7C16CB1BF401}"/>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 xmlns:a16="http://schemas.microsoft.com/office/drawing/2014/main" id="{3CA4F467-C347-482E-95A7-3E16E1C4F553}"/>
              </a:ext>
            </a:extLst>
          </p:cNvPr>
          <p:cNvSpPr/>
          <p:nvPr/>
        </p:nvSpPr>
        <p:spPr>
          <a:xfrm>
            <a:off x="202294" y="136719"/>
            <a:ext cx="5773096" cy="4041873"/>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フェルプス選手の世界記録を出したときの画像</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0" name="四角形: 角を丸くする 9">
            <a:extLst>
              <a:ext uri="{FF2B5EF4-FFF2-40B4-BE49-F238E27FC236}">
                <a16:creationId xmlns="" xmlns:a16="http://schemas.microsoft.com/office/drawing/2014/main" id="{9F2D57C0-C30C-4751-840D-ECEE652D39B3}"/>
              </a:ext>
            </a:extLst>
          </p:cNvPr>
          <p:cNvSpPr/>
          <p:nvPr/>
        </p:nvSpPr>
        <p:spPr>
          <a:xfrm>
            <a:off x="6208714" y="136719"/>
            <a:ext cx="5773096" cy="4041873"/>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ボルト選手の世界記録を出したときの画像</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4" name="四角形: 角を丸くする 13">
            <a:extLst>
              <a:ext uri="{FF2B5EF4-FFF2-40B4-BE49-F238E27FC236}">
                <a16:creationId xmlns="" xmlns:a16="http://schemas.microsoft.com/office/drawing/2014/main" id="{50099ADC-5EF0-46B1-B0BB-9F3AC2469822}"/>
              </a:ext>
            </a:extLst>
          </p:cNvPr>
          <p:cNvSpPr/>
          <p:nvPr/>
        </p:nvSpPr>
        <p:spPr>
          <a:xfrm>
            <a:off x="435618" y="2027678"/>
            <a:ext cx="10947425" cy="4596812"/>
          </a:xfrm>
          <a:prstGeom prst="roundRect">
            <a:avLst/>
          </a:prstGeom>
          <a:solidFill>
            <a:srgbClr val="002060"/>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すごい結果、記録を</a:t>
            </a:r>
            <a:endParaRPr kumimoji="1" lang="en-US" altLang="ja-JP"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出すこと</a:t>
            </a:r>
            <a:endParaRPr kumimoji="1" lang="en-US" altLang="ja-JP" sz="9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（そのために</a:t>
            </a: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努力すること</a:t>
            </a: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5" name="コンテンツ プレースホルダー 4">
            <a:extLst>
              <a:ext uri="{FF2B5EF4-FFF2-40B4-BE49-F238E27FC236}">
                <a16:creationId xmlns="" xmlns:a16="http://schemas.microsoft.com/office/drawing/2014/main" id="{38AFF200-59C1-4DC6-9F81-BB1D860DDBFE}"/>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86151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8379281-837F-4A89-957A-F9592D631EE3}"/>
              </a:ext>
            </a:extLst>
          </p:cNvPr>
          <p:cNvSpPr>
            <a:spLocks noGrp="1"/>
          </p:cNvSpPr>
          <p:nvPr>
            <p:ph type="title"/>
          </p:nvPr>
        </p:nvSpPr>
        <p:spPr/>
        <p:txBody>
          <a:bodyPr/>
          <a:lstStyle/>
          <a:p>
            <a:endParaRPr kumimoji="1" lang="ja-JP" altLang="en-US"/>
          </a:p>
        </p:txBody>
      </p:sp>
      <p:sp>
        <p:nvSpPr>
          <p:cNvPr id="10" name="四角形: 角を丸くする 9">
            <a:extLst>
              <a:ext uri="{FF2B5EF4-FFF2-40B4-BE49-F238E27FC236}">
                <a16:creationId xmlns="" xmlns:a16="http://schemas.microsoft.com/office/drawing/2014/main" id="{EC0867DB-7612-4699-9317-471AEF855DE5}"/>
              </a:ext>
            </a:extLst>
          </p:cNvPr>
          <p:cNvSpPr/>
          <p:nvPr/>
        </p:nvSpPr>
        <p:spPr>
          <a:xfrm>
            <a:off x="202294" y="136720"/>
            <a:ext cx="5773096" cy="3145740"/>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体操日本代表の</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団体金メダルの画像</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2" name="四角形: 角を丸くする 11">
            <a:extLst>
              <a:ext uri="{FF2B5EF4-FFF2-40B4-BE49-F238E27FC236}">
                <a16:creationId xmlns="" xmlns:a16="http://schemas.microsoft.com/office/drawing/2014/main" id="{5398716E-A99B-4921-9E0E-C2E5AEF6DC6A}"/>
              </a:ext>
            </a:extLst>
          </p:cNvPr>
          <p:cNvSpPr/>
          <p:nvPr/>
        </p:nvSpPr>
        <p:spPr>
          <a:xfrm>
            <a:off x="6096000" y="92287"/>
            <a:ext cx="5773096" cy="3190173"/>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卓球日本代表の</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団体銅メダルの画像</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4" name="四角形: 角を丸くする 13">
            <a:extLst>
              <a:ext uri="{FF2B5EF4-FFF2-40B4-BE49-F238E27FC236}">
                <a16:creationId xmlns="" xmlns:a16="http://schemas.microsoft.com/office/drawing/2014/main" id="{753EF002-8F9A-45A6-929C-E6834DC40425}"/>
              </a:ext>
            </a:extLst>
          </p:cNvPr>
          <p:cNvSpPr/>
          <p:nvPr/>
        </p:nvSpPr>
        <p:spPr>
          <a:xfrm>
            <a:off x="233201" y="3429406"/>
            <a:ext cx="5773096" cy="3394272"/>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リレー日本代表の</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団体銀メダルの画像</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5" name="四角形: 角を丸くする 14">
            <a:extLst>
              <a:ext uri="{FF2B5EF4-FFF2-40B4-BE49-F238E27FC236}">
                <a16:creationId xmlns="" xmlns:a16="http://schemas.microsoft.com/office/drawing/2014/main" id="{D95745D0-12B9-4A3E-9D0E-83FD200CAC6C}"/>
              </a:ext>
            </a:extLst>
          </p:cNvPr>
          <p:cNvSpPr/>
          <p:nvPr/>
        </p:nvSpPr>
        <p:spPr>
          <a:xfrm>
            <a:off x="6096000" y="3371441"/>
            <a:ext cx="5773096" cy="3394272"/>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錦織圭選手銅メダルの画像</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8" name="四角形: 角を丸くする 7">
            <a:extLst>
              <a:ext uri="{FF2B5EF4-FFF2-40B4-BE49-F238E27FC236}">
                <a16:creationId xmlns="" xmlns:a16="http://schemas.microsoft.com/office/drawing/2014/main" id="{A6DD21C4-746A-47FD-91DF-265D314429FF}"/>
              </a:ext>
            </a:extLst>
          </p:cNvPr>
          <p:cNvSpPr/>
          <p:nvPr/>
        </p:nvSpPr>
        <p:spPr>
          <a:xfrm>
            <a:off x="898947" y="1709647"/>
            <a:ext cx="10380555" cy="3530992"/>
          </a:xfrm>
          <a:prstGeom prst="roundRect">
            <a:avLst/>
          </a:prstGeom>
          <a:solidFill>
            <a:srgbClr val="0070C0">
              <a:alpha val="8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8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勝つ</a:t>
            </a: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ことから得る感動</a:t>
            </a:r>
          </a:p>
        </p:txBody>
      </p:sp>
    </p:spTree>
    <p:extLst>
      <p:ext uri="{BB962C8B-B14F-4D97-AF65-F5344CB8AC3E}">
        <p14:creationId xmlns:p14="http://schemas.microsoft.com/office/powerpoint/2010/main" val="285924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DEC57F1-74CE-4B20-A4D3-5C47FC9743AE}"/>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5C8562BE-6ED3-407B-8906-1F2F3ADAB0EB}"/>
              </a:ext>
            </a:extLst>
          </p:cNvPr>
          <p:cNvSpPr/>
          <p:nvPr/>
        </p:nvSpPr>
        <p:spPr>
          <a:xfrm>
            <a:off x="4499075" y="272623"/>
            <a:ext cx="7646726" cy="207727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エリック・ムサンバニ</a:t>
            </a:r>
            <a:endParaRPr kumimoji="1" lang="en-US" altLang="ja-JP"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（赤道ギニア）</a:t>
            </a:r>
            <a:endParaRPr kumimoji="1" lang="ja-JP" altLang="en-US" sz="54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7" name="四角形: 角を丸くする 6">
            <a:extLst>
              <a:ext uri="{FF2B5EF4-FFF2-40B4-BE49-F238E27FC236}">
                <a16:creationId xmlns="" xmlns:a16="http://schemas.microsoft.com/office/drawing/2014/main" id="{5098AD08-6124-4B26-BC96-9B5C606F89D8}"/>
              </a:ext>
            </a:extLst>
          </p:cNvPr>
          <p:cNvSpPr/>
          <p:nvPr/>
        </p:nvSpPr>
        <p:spPr>
          <a:xfrm>
            <a:off x="202294" y="136719"/>
            <a:ext cx="4251900" cy="644865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ムサンバニ選手の画像</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3" name="吹き出し: 角を丸めた四角形 2">
            <a:extLst>
              <a:ext uri="{FF2B5EF4-FFF2-40B4-BE49-F238E27FC236}">
                <a16:creationId xmlns="" xmlns:a16="http://schemas.microsoft.com/office/drawing/2014/main" id="{B2EEE090-F1BB-426A-A716-4DFD7BA40A2B}"/>
              </a:ext>
            </a:extLst>
          </p:cNvPr>
          <p:cNvSpPr/>
          <p:nvPr/>
        </p:nvSpPr>
        <p:spPr>
          <a:xfrm>
            <a:off x="4454194" y="2961983"/>
            <a:ext cx="7545202" cy="1912946"/>
          </a:xfrm>
          <a:prstGeom prst="wedgeRoundRectCallout">
            <a:avLst>
              <a:gd name="adj1" fmla="val -64068"/>
              <a:gd name="adj2" fmla="val -25613"/>
              <a:gd name="adj3" fmla="val 16667"/>
            </a:avLst>
          </a:prstGeom>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バスケットの選手</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8" name="コンテンツ プレースホルダー 7">
            <a:extLst>
              <a:ext uri="{FF2B5EF4-FFF2-40B4-BE49-F238E27FC236}">
                <a16:creationId xmlns="" xmlns:a16="http://schemas.microsoft.com/office/drawing/2014/main" id="{EDE9B176-EAC6-490C-8C95-156FE0311AC2}"/>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414591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CEC3358-2E56-4F84-8A91-56691FC20DF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31F8E74E-D641-42D2-89F3-3A5B87E5B66A}"/>
              </a:ext>
            </a:extLst>
          </p:cNvPr>
          <p:cNvSpPr>
            <a:spLocks noGrp="1"/>
          </p:cNvSpPr>
          <p:nvPr>
            <p:ph idx="1"/>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4B63965F-6B50-4371-A088-1FC6D3A6DD8E}"/>
              </a:ext>
            </a:extLst>
          </p:cNvPr>
          <p:cNvSpPr/>
          <p:nvPr/>
        </p:nvSpPr>
        <p:spPr>
          <a:xfrm>
            <a:off x="202294" y="1789043"/>
            <a:ext cx="11438414" cy="4796333"/>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ムサンバニ選手の画像</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5" name="吹き出し: 角を丸めた四角形 4">
            <a:extLst>
              <a:ext uri="{FF2B5EF4-FFF2-40B4-BE49-F238E27FC236}">
                <a16:creationId xmlns="" xmlns:a16="http://schemas.microsoft.com/office/drawing/2014/main" id="{F3B1D75B-4284-4380-8385-5E0B76409091}"/>
              </a:ext>
            </a:extLst>
          </p:cNvPr>
          <p:cNvSpPr/>
          <p:nvPr/>
        </p:nvSpPr>
        <p:spPr>
          <a:xfrm>
            <a:off x="274882" y="258051"/>
            <a:ext cx="11438414" cy="1424893"/>
          </a:xfrm>
          <a:prstGeom prst="wedgeRoundRectCallout">
            <a:avLst>
              <a:gd name="adj1" fmla="val -4495"/>
              <a:gd name="adj2" fmla="val 78866"/>
              <a:gd name="adj3" fmla="val 16667"/>
            </a:avLst>
          </a:prstGeom>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赤道ギニアには</a:t>
            </a: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15</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ｍプールしかない</a:t>
            </a:r>
          </a:p>
        </p:txBody>
      </p:sp>
    </p:spTree>
    <p:extLst>
      <p:ext uri="{BB962C8B-B14F-4D97-AF65-F5344CB8AC3E}">
        <p14:creationId xmlns:p14="http://schemas.microsoft.com/office/powerpoint/2010/main" val="339870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 xmlns:a16="http://schemas.microsoft.com/office/drawing/2014/main" id="{4ADC3E8B-49C3-48C8-8FB6-4E44477A7CB9}"/>
              </a:ext>
            </a:extLst>
          </p:cNvPr>
          <p:cNvSpPr/>
          <p:nvPr/>
        </p:nvSpPr>
        <p:spPr>
          <a:xfrm>
            <a:off x="1375340" y="4701025"/>
            <a:ext cx="3040520" cy="1733433"/>
          </a:xfrm>
          <a:prstGeom prst="roundRect">
            <a:avLst/>
          </a:prstGeom>
          <a:noFill/>
          <a:ln w="2222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7" name="四角形: 角を丸くする 6">
            <a:extLst>
              <a:ext uri="{FF2B5EF4-FFF2-40B4-BE49-F238E27FC236}">
                <a16:creationId xmlns="" xmlns:a16="http://schemas.microsoft.com/office/drawing/2014/main" id="{48F362A3-871D-4218-AEAF-3A338727234A}"/>
              </a:ext>
            </a:extLst>
          </p:cNvPr>
          <p:cNvSpPr/>
          <p:nvPr/>
        </p:nvSpPr>
        <p:spPr>
          <a:xfrm>
            <a:off x="7434877" y="4790700"/>
            <a:ext cx="3040520" cy="1733433"/>
          </a:xfrm>
          <a:prstGeom prst="roundRect">
            <a:avLst/>
          </a:prstGeom>
          <a:solidFill>
            <a:schemeClr val="bg1"/>
          </a:solidFill>
          <a:ln w="2222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0" name="四角形: 角を丸くする 9">
            <a:extLst>
              <a:ext uri="{FF2B5EF4-FFF2-40B4-BE49-F238E27FC236}">
                <a16:creationId xmlns="" xmlns:a16="http://schemas.microsoft.com/office/drawing/2014/main" id="{53EF65DE-C45F-479A-A409-BC75A2E7ADD7}"/>
              </a:ext>
            </a:extLst>
          </p:cNvPr>
          <p:cNvSpPr/>
          <p:nvPr/>
        </p:nvSpPr>
        <p:spPr>
          <a:xfrm>
            <a:off x="7434877" y="4790700"/>
            <a:ext cx="3040520" cy="1733433"/>
          </a:xfrm>
          <a:prstGeom prst="roundRect">
            <a:avLst/>
          </a:prstGeom>
          <a:noFill/>
          <a:ln w="2222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9" name="吹き出し: 角を丸めた四角形 8">
            <a:extLst>
              <a:ext uri="{FF2B5EF4-FFF2-40B4-BE49-F238E27FC236}">
                <a16:creationId xmlns="" xmlns:a16="http://schemas.microsoft.com/office/drawing/2014/main" id="{42FDDBD2-E1FC-44CE-8F66-E6E76E64333E}"/>
              </a:ext>
            </a:extLst>
          </p:cNvPr>
          <p:cNvSpPr/>
          <p:nvPr/>
        </p:nvSpPr>
        <p:spPr>
          <a:xfrm>
            <a:off x="4635580" y="3894431"/>
            <a:ext cx="3212087" cy="1486600"/>
          </a:xfrm>
          <a:prstGeom prst="wedgeRoundRectCallout">
            <a:avLst>
              <a:gd name="adj1" fmla="val 73076"/>
              <a:gd name="adj2" fmla="val 44764"/>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遅ッ</a:t>
            </a:r>
            <a:r>
              <a:rPr kumimoji="1" lang="en-US" altLang="ja-JP"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8" name="四角形: 角を丸くする 7">
            <a:extLst>
              <a:ext uri="{FF2B5EF4-FFF2-40B4-BE49-F238E27FC236}">
                <a16:creationId xmlns="" xmlns:a16="http://schemas.microsoft.com/office/drawing/2014/main" id="{1CF0226B-CF4E-46AD-9BBE-D1D7B80EB242}"/>
              </a:ext>
            </a:extLst>
          </p:cNvPr>
          <p:cNvSpPr/>
          <p:nvPr/>
        </p:nvSpPr>
        <p:spPr>
          <a:xfrm>
            <a:off x="398629" y="185421"/>
            <a:ext cx="11401345" cy="644865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ムサンバニ選手の画像</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5" name="吹き出し: 角を丸めた四角形 4">
            <a:extLst>
              <a:ext uri="{FF2B5EF4-FFF2-40B4-BE49-F238E27FC236}">
                <a16:creationId xmlns="" xmlns:a16="http://schemas.microsoft.com/office/drawing/2014/main" id="{41DFB2A4-DEF9-4D78-AC3D-276FDA82D30C}"/>
              </a:ext>
            </a:extLst>
          </p:cNvPr>
          <p:cNvSpPr/>
          <p:nvPr/>
        </p:nvSpPr>
        <p:spPr>
          <a:xfrm>
            <a:off x="308540" y="98211"/>
            <a:ext cx="7971548" cy="2347670"/>
          </a:xfrm>
          <a:prstGeom prst="wedgeRoundRectCallout">
            <a:avLst>
              <a:gd name="adj1" fmla="val 41165"/>
              <a:gd name="adj2" fmla="val 82409"/>
              <a:gd name="adj3" fmla="val 16667"/>
            </a:avLst>
          </a:prstGeom>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この日</a:t>
            </a:r>
            <a:r>
              <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100</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ｍを泳いだのが初めて</a:t>
            </a:r>
            <a:r>
              <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1319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7196F16-F25B-4B8C-9557-8E983DA3849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CAAEA8F9-9B11-440A-9643-F5E908FB8DEE}"/>
              </a:ext>
            </a:extLst>
          </p:cNvPr>
          <p:cNvSpPr>
            <a:spLocks noGrp="1"/>
          </p:cNvSpPr>
          <p:nvPr>
            <p:ph idx="1"/>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93278621-1E57-4A8A-80EA-265865CFE587}"/>
              </a:ext>
            </a:extLst>
          </p:cNvPr>
          <p:cNvSpPr/>
          <p:nvPr/>
        </p:nvSpPr>
        <p:spPr>
          <a:xfrm>
            <a:off x="572902" y="4560781"/>
            <a:ext cx="11046195" cy="2210267"/>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でも、大歓声</a:t>
            </a:r>
            <a:r>
              <a:rPr kumimoji="1" lang="en-US" altLang="ja-JP"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スタンディングオベーション</a:t>
            </a:r>
          </a:p>
        </p:txBody>
      </p:sp>
      <p:sp>
        <p:nvSpPr>
          <p:cNvPr id="6" name="四角形: 角を丸くする 5">
            <a:extLst>
              <a:ext uri="{FF2B5EF4-FFF2-40B4-BE49-F238E27FC236}">
                <a16:creationId xmlns="" xmlns:a16="http://schemas.microsoft.com/office/drawing/2014/main" id="{FCC5E1A6-425D-47CB-9BF8-F03EAF4C2B12}"/>
              </a:ext>
            </a:extLst>
          </p:cNvPr>
          <p:cNvSpPr/>
          <p:nvPr/>
        </p:nvSpPr>
        <p:spPr>
          <a:xfrm>
            <a:off x="202294" y="136720"/>
            <a:ext cx="11684906" cy="4338784"/>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ムサンバニ選手を称える観客の</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スタンディングオベーションの画像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9789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DEC57F1-74CE-4B20-A4D3-5C47FC9743AE}"/>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5C8562BE-6ED3-407B-8906-1F2F3ADAB0EB}"/>
              </a:ext>
            </a:extLst>
          </p:cNvPr>
          <p:cNvSpPr/>
          <p:nvPr/>
        </p:nvSpPr>
        <p:spPr>
          <a:xfrm>
            <a:off x="4493465" y="195379"/>
            <a:ext cx="7646726" cy="207727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エリック・ムサンバニ</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（赤道ギニア）</a:t>
            </a:r>
            <a:endPar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8" name="四角形: 角を丸くする 7">
            <a:extLst>
              <a:ext uri="{FF2B5EF4-FFF2-40B4-BE49-F238E27FC236}">
                <a16:creationId xmlns="" xmlns:a16="http://schemas.microsoft.com/office/drawing/2014/main" id="{0F653679-9583-4946-96F6-2D015F585500}"/>
              </a:ext>
            </a:extLst>
          </p:cNvPr>
          <p:cNvSpPr/>
          <p:nvPr/>
        </p:nvSpPr>
        <p:spPr>
          <a:xfrm>
            <a:off x="202294" y="136719"/>
            <a:ext cx="4251900" cy="644865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ムサンバニ選手の画像</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7" name="四角形: 角を丸くする 6">
            <a:extLst>
              <a:ext uri="{FF2B5EF4-FFF2-40B4-BE49-F238E27FC236}">
                <a16:creationId xmlns="" xmlns:a16="http://schemas.microsoft.com/office/drawing/2014/main" id="{DBE566F5-3E76-4A0A-B94D-3998BF9F0432}"/>
              </a:ext>
            </a:extLst>
          </p:cNvPr>
          <p:cNvSpPr/>
          <p:nvPr/>
        </p:nvSpPr>
        <p:spPr>
          <a:xfrm>
            <a:off x="286102" y="4140647"/>
            <a:ext cx="11713294" cy="2656248"/>
          </a:xfrm>
          <a:prstGeom prst="roundRect">
            <a:avLst/>
          </a:prstGeom>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8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挑戦</a:t>
            </a: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すること・勇気</a:t>
            </a:r>
          </a:p>
        </p:txBody>
      </p:sp>
      <p:sp>
        <p:nvSpPr>
          <p:cNvPr id="4" name="コンテンツ プレースホルダー 3">
            <a:extLst>
              <a:ext uri="{FF2B5EF4-FFF2-40B4-BE49-F238E27FC236}">
                <a16:creationId xmlns="" xmlns:a16="http://schemas.microsoft.com/office/drawing/2014/main" id="{6628BD81-ED68-404F-9E04-250692160F93}"/>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163140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C9C73E0-D0BD-43DC-8570-018905A94A40}"/>
              </a:ext>
            </a:extLst>
          </p:cNvPr>
          <p:cNvSpPr>
            <a:spLocks noGrp="1"/>
          </p:cNvSpPr>
          <p:nvPr>
            <p:ph type="title"/>
          </p:nvPr>
        </p:nvSpPr>
        <p:spPr>
          <a:xfrm>
            <a:off x="600235" y="538989"/>
            <a:ext cx="11098237" cy="1293028"/>
          </a:xfrm>
        </p:spPr>
        <p:txBody>
          <a:bodyPr>
            <a:noAutofit/>
          </a:bodyPr>
          <a:lstStyle/>
          <a:p>
            <a:r>
              <a:rPr kumimoji="1" lang="ja-JP" altLang="en-US" sz="6600" dirty="0"/>
              <a:t>オリンピックの父</a:t>
            </a:r>
            <a:r>
              <a:rPr kumimoji="1" lang="en-US" altLang="ja-JP" sz="6600" dirty="0"/>
              <a:t/>
            </a:r>
            <a:br>
              <a:rPr kumimoji="1" lang="en-US" altLang="ja-JP" sz="6600" dirty="0"/>
            </a:br>
            <a:r>
              <a:rPr kumimoji="1" lang="ja-JP" altLang="en-US" sz="6600" dirty="0"/>
              <a:t>クーベルタン</a:t>
            </a:r>
          </a:p>
        </p:txBody>
      </p:sp>
      <p:sp>
        <p:nvSpPr>
          <p:cNvPr id="3" name="コンテンツ プレースホルダー 2">
            <a:extLst>
              <a:ext uri="{FF2B5EF4-FFF2-40B4-BE49-F238E27FC236}">
                <a16:creationId xmlns="" xmlns:a16="http://schemas.microsoft.com/office/drawing/2014/main" id="{F4DC2AEB-E726-4C05-B6F7-4B0DA0439C18}"/>
              </a:ext>
            </a:extLst>
          </p:cNvPr>
          <p:cNvSpPr>
            <a:spLocks noGrp="1"/>
          </p:cNvSpPr>
          <p:nvPr>
            <p:ph idx="1"/>
          </p:nvPr>
        </p:nvSpPr>
        <p:spPr/>
        <p:txBody>
          <a:bodyPr/>
          <a:lstStyle/>
          <a:p>
            <a:endParaRPr kumimoji="1" lang="ja-JP" altLang="en-US" dirty="0"/>
          </a:p>
        </p:txBody>
      </p:sp>
      <p:sp>
        <p:nvSpPr>
          <p:cNvPr id="7" name="四角形: 角を丸くする 6">
            <a:extLst>
              <a:ext uri="{FF2B5EF4-FFF2-40B4-BE49-F238E27FC236}">
                <a16:creationId xmlns="" xmlns:a16="http://schemas.microsoft.com/office/drawing/2014/main" id="{081CA0C1-D059-4EBE-96FC-C5EC59B3AAB0}"/>
              </a:ext>
            </a:extLst>
          </p:cNvPr>
          <p:cNvSpPr/>
          <p:nvPr/>
        </p:nvSpPr>
        <p:spPr>
          <a:xfrm>
            <a:off x="891407" y="132570"/>
            <a:ext cx="4251900" cy="644865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クーベルタンの画像</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9" name="吹き出し: 角を丸めた四角形 8">
            <a:extLst>
              <a:ext uri="{FF2B5EF4-FFF2-40B4-BE49-F238E27FC236}">
                <a16:creationId xmlns="" xmlns:a16="http://schemas.microsoft.com/office/drawing/2014/main" id="{29904BFE-24F8-4B74-A1CA-C0EA51996CD3}"/>
              </a:ext>
            </a:extLst>
          </p:cNvPr>
          <p:cNvSpPr/>
          <p:nvPr/>
        </p:nvSpPr>
        <p:spPr>
          <a:xfrm>
            <a:off x="794866" y="3379760"/>
            <a:ext cx="11269366" cy="3201467"/>
          </a:xfrm>
          <a:prstGeom prst="wedgeRoundRectCallout">
            <a:avLst>
              <a:gd name="adj1" fmla="val -25183"/>
              <a:gd name="adj2" fmla="val -96003"/>
              <a:gd name="adj3" fmla="val 16667"/>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オリンピックは</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88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参加</a:t>
            </a: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することに意味がある」</a:t>
            </a:r>
          </a:p>
        </p:txBody>
      </p:sp>
    </p:spTree>
    <p:extLst>
      <p:ext uri="{BB962C8B-B14F-4D97-AF65-F5344CB8AC3E}">
        <p14:creationId xmlns:p14="http://schemas.microsoft.com/office/powerpoint/2010/main" val="18859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 xmlns:a16="http://schemas.microsoft.com/office/drawing/2014/main" id="{E1ED38AC-71A1-4FCE-A275-86556B6E188F}"/>
              </a:ext>
            </a:extLst>
          </p:cNvPr>
          <p:cNvSpPr/>
          <p:nvPr/>
        </p:nvSpPr>
        <p:spPr>
          <a:xfrm>
            <a:off x="3616872" y="153496"/>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浅田真央選手の画像</a:t>
            </a:r>
          </a:p>
        </p:txBody>
      </p:sp>
      <p:sp>
        <p:nvSpPr>
          <p:cNvPr id="10" name="四角形: 角を丸くする 9">
            <a:extLst>
              <a:ext uri="{FF2B5EF4-FFF2-40B4-BE49-F238E27FC236}">
                <a16:creationId xmlns="" xmlns:a16="http://schemas.microsoft.com/office/drawing/2014/main" id="{5A49DC8C-5570-479C-A879-F78ABA288CAF}"/>
              </a:ext>
            </a:extLst>
          </p:cNvPr>
          <p:cNvSpPr/>
          <p:nvPr/>
        </p:nvSpPr>
        <p:spPr>
          <a:xfrm>
            <a:off x="6635832" y="3568577"/>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フェアプレイ賞の画像</a:t>
            </a:r>
          </a:p>
        </p:txBody>
      </p:sp>
      <p:sp>
        <p:nvSpPr>
          <p:cNvPr id="11" name="四角形: 角を丸くする 10">
            <a:extLst>
              <a:ext uri="{FF2B5EF4-FFF2-40B4-BE49-F238E27FC236}">
                <a16:creationId xmlns="" xmlns:a16="http://schemas.microsoft.com/office/drawing/2014/main" id="{4ADC9129-E601-4B36-9D1C-A1E4CF5A5AC2}"/>
              </a:ext>
            </a:extLst>
          </p:cNvPr>
          <p:cNvSpPr/>
          <p:nvPr/>
        </p:nvSpPr>
        <p:spPr>
          <a:xfrm>
            <a:off x="1137744" y="3603817"/>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無気力試合の画像</a:t>
            </a:r>
          </a:p>
        </p:txBody>
      </p:sp>
      <p:sp>
        <p:nvSpPr>
          <p:cNvPr id="8" name="思考の吹き出し: 雲形 7">
            <a:extLst>
              <a:ext uri="{FF2B5EF4-FFF2-40B4-BE49-F238E27FC236}">
                <a16:creationId xmlns="" xmlns:a16="http://schemas.microsoft.com/office/drawing/2014/main" id="{86A84657-A81A-4465-AF79-BFD601F0C9CF}"/>
              </a:ext>
            </a:extLst>
          </p:cNvPr>
          <p:cNvSpPr/>
          <p:nvPr/>
        </p:nvSpPr>
        <p:spPr>
          <a:xfrm>
            <a:off x="597912" y="856738"/>
            <a:ext cx="11594088" cy="5276776"/>
          </a:xfrm>
          <a:prstGeom prst="cloudCallout">
            <a:avLst>
              <a:gd name="adj1" fmla="val -38791"/>
              <a:gd name="adj2" fmla="val 20006"/>
            </a:avLst>
          </a:prstGeom>
          <a:solidFill>
            <a:srgbClr val="E127B0">
              <a:alpha val="87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エピソードを１つ選んで、そこから感じた</a:t>
            </a:r>
            <a:endParaRPr kumimoji="1" lang="en-US" altLang="ja-JP" sz="54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「スポーツの価値」を</a:t>
            </a:r>
            <a:endParaRPr kumimoji="1" lang="en-US" altLang="ja-JP" sz="54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各自で考えてみましょう</a:t>
            </a:r>
          </a:p>
        </p:txBody>
      </p:sp>
    </p:spTree>
    <p:extLst>
      <p:ext uri="{BB962C8B-B14F-4D97-AF65-F5344CB8AC3E}">
        <p14:creationId xmlns:p14="http://schemas.microsoft.com/office/powerpoint/2010/main" val="10619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8191C46-E9A2-4736-938A-B0D5B10E12F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7F2D73E4-C8B0-463F-BC10-A429CB24527E}"/>
              </a:ext>
            </a:extLst>
          </p:cNvPr>
          <p:cNvSpPr>
            <a:spLocks noGrp="1"/>
          </p:cNvSpPr>
          <p:nvPr>
            <p:ph idx="1"/>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FD141F6B-721F-435D-A117-2BBE3C6BD724}"/>
              </a:ext>
            </a:extLst>
          </p:cNvPr>
          <p:cNvSpPr/>
          <p:nvPr/>
        </p:nvSpPr>
        <p:spPr>
          <a:xfrm>
            <a:off x="202294" y="283296"/>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女子</a:t>
            </a:r>
            <a:r>
              <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10000</a:t>
            </a: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ｍ予選</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交錯して転倒した画像</a:t>
            </a:r>
          </a:p>
        </p:txBody>
      </p:sp>
    </p:spTree>
    <p:extLst>
      <p:ext uri="{BB962C8B-B14F-4D97-AF65-F5344CB8AC3E}">
        <p14:creationId xmlns:p14="http://schemas.microsoft.com/office/powerpoint/2010/main" val="151469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4D78FF-0037-4E48-8A21-A2BCF5FCFCD4}"/>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5D1DE931-2657-466D-AE7D-85F53AF5B5F6}"/>
              </a:ext>
            </a:extLst>
          </p:cNvPr>
          <p:cNvSpPr/>
          <p:nvPr/>
        </p:nvSpPr>
        <p:spPr>
          <a:xfrm>
            <a:off x="711592" y="304801"/>
            <a:ext cx="10882496" cy="6437462"/>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dirty="0">
                <a:solidFill>
                  <a:prstClr val="black"/>
                </a:solidFill>
                <a:latin typeface="Century Gothic" panose="020B0502020202020204"/>
                <a:ea typeface="ＭＳ Ｐゴシック" panose="020B0600070205080204" pitchFamily="50" charset="-128"/>
              </a:rPr>
              <a:t>バドミントン無気力試合</a:t>
            </a: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の画像</a:t>
            </a:r>
          </a:p>
        </p:txBody>
      </p:sp>
      <p:sp>
        <p:nvSpPr>
          <p:cNvPr id="7" name="四角形: 角を丸くする 6">
            <a:extLst>
              <a:ext uri="{FF2B5EF4-FFF2-40B4-BE49-F238E27FC236}">
                <a16:creationId xmlns="" xmlns:a16="http://schemas.microsoft.com/office/drawing/2014/main" id="{8D4D7507-25EA-46B2-AA80-F1EFDF400FD2}"/>
              </a:ext>
            </a:extLst>
          </p:cNvPr>
          <p:cNvSpPr/>
          <p:nvPr/>
        </p:nvSpPr>
        <p:spPr>
          <a:xfrm>
            <a:off x="264942" y="1305100"/>
            <a:ext cx="11662116" cy="5437163"/>
          </a:xfrm>
          <a:prstGeom prst="roundRect">
            <a:avLst/>
          </a:prstGeom>
          <a:solidFill>
            <a:srgbClr val="00B050">
              <a:alpha val="7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例：バドの無気力試合</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「精一杯、最善を尽くすこと」の大切さ</a:t>
            </a: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を</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教えてくれるもの</a:t>
            </a:r>
          </a:p>
        </p:txBody>
      </p:sp>
    </p:spTree>
    <p:extLst>
      <p:ext uri="{BB962C8B-B14F-4D97-AF65-F5344CB8AC3E}">
        <p14:creationId xmlns:p14="http://schemas.microsoft.com/office/powerpoint/2010/main" val="411927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 xmlns:a16="http://schemas.microsoft.com/office/drawing/2014/main" id="{01744D0D-D5F5-420A-A496-62DF60B6678A}"/>
              </a:ext>
            </a:extLst>
          </p:cNvPr>
          <p:cNvSpPr/>
          <p:nvPr/>
        </p:nvSpPr>
        <p:spPr>
          <a:xfrm>
            <a:off x="3616872" y="153496"/>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浅田真央選手の画像</a:t>
            </a:r>
          </a:p>
        </p:txBody>
      </p:sp>
      <p:sp>
        <p:nvSpPr>
          <p:cNvPr id="9" name="四角形: 角を丸くする 8">
            <a:extLst>
              <a:ext uri="{FF2B5EF4-FFF2-40B4-BE49-F238E27FC236}">
                <a16:creationId xmlns="" xmlns:a16="http://schemas.microsoft.com/office/drawing/2014/main" id="{5BBAADDB-2881-452F-A714-4A9442AD4DE2}"/>
              </a:ext>
            </a:extLst>
          </p:cNvPr>
          <p:cNvSpPr/>
          <p:nvPr/>
        </p:nvSpPr>
        <p:spPr>
          <a:xfrm>
            <a:off x="6635832" y="3568577"/>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フェアプレイ賞の画像</a:t>
            </a:r>
          </a:p>
        </p:txBody>
      </p:sp>
      <p:sp>
        <p:nvSpPr>
          <p:cNvPr id="10" name="四角形: 角を丸くする 9">
            <a:extLst>
              <a:ext uri="{FF2B5EF4-FFF2-40B4-BE49-F238E27FC236}">
                <a16:creationId xmlns="" xmlns:a16="http://schemas.microsoft.com/office/drawing/2014/main" id="{61CFAD38-B837-4ED2-9ECC-4B512D0010CE}"/>
              </a:ext>
            </a:extLst>
          </p:cNvPr>
          <p:cNvSpPr/>
          <p:nvPr/>
        </p:nvSpPr>
        <p:spPr>
          <a:xfrm>
            <a:off x="1137744" y="3603817"/>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無気力試合の画像</a:t>
            </a:r>
          </a:p>
        </p:txBody>
      </p:sp>
    </p:spTree>
    <p:extLst>
      <p:ext uri="{BB962C8B-B14F-4D97-AF65-F5344CB8AC3E}">
        <p14:creationId xmlns:p14="http://schemas.microsoft.com/office/powerpoint/2010/main" val="237824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E8116F5-2A5A-480F-B4E9-68F7F09C973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39059C0F-1A20-4B5A-9CD9-E23BE95671D2}"/>
              </a:ext>
            </a:extLst>
          </p:cNvPr>
          <p:cNvSpPr>
            <a:spLocks noGrp="1"/>
          </p:cNvSpPr>
          <p:nvPr>
            <p:ph idx="1"/>
          </p:nvPr>
        </p:nvSpPr>
        <p:spPr/>
        <p:txBody>
          <a:bodyPr/>
          <a:lstStyle/>
          <a:p>
            <a:endParaRPr kumimoji="1" lang="ja-JP" altLang="en-US"/>
          </a:p>
        </p:txBody>
      </p:sp>
      <p:pic>
        <p:nvPicPr>
          <p:cNvPr id="7" name="図 6">
            <a:extLst>
              <a:ext uri="{FF2B5EF4-FFF2-40B4-BE49-F238E27FC236}">
                <a16:creationId xmlns="" xmlns:a16="http://schemas.microsoft.com/office/drawing/2014/main" id="{6362D18C-FD6F-4A6D-92CB-8A6D7A880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93" y="627359"/>
            <a:ext cx="5710610" cy="5710610"/>
          </a:xfrm>
          <a:prstGeom prst="rect">
            <a:avLst/>
          </a:prstGeom>
        </p:spPr>
      </p:pic>
      <p:pic>
        <p:nvPicPr>
          <p:cNvPr id="8" name="図 7">
            <a:extLst>
              <a:ext uri="{FF2B5EF4-FFF2-40B4-BE49-F238E27FC236}">
                <a16:creationId xmlns="" xmlns:a16="http://schemas.microsoft.com/office/drawing/2014/main" id="{873C6FE9-1BD0-4DB1-8D11-0CEEBA858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350" y="839158"/>
            <a:ext cx="5287012" cy="5287012"/>
          </a:xfrm>
          <a:prstGeom prst="rect">
            <a:avLst/>
          </a:prstGeom>
        </p:spPr>
      </p:pic>
      <p:pic>
        <p:nvPicPr>
          <p:cNvPr id="6" name="コンテンツ プレースホルダー 6">
            <a:extLst>
              <a:ext uri="{FF2B5EF4-FFF2-40B4-BE49-F238E27FC236}">
                <a16:creationId xmlns="" xmlns:a16="http://schemas.microsoft.com/office/drawing/2014/main" id="{A1D445E1-CDF1-4200-BF6D-03C3ABA2F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4522" y="399115"/>
            <a:ext cx="7189212" cy="7189212"/>
          </a:xfrm>
          <a:prstGeom prst="rect">
            <a:avLst/>
          </a:prstGeom>
        </p:spPr>
      </p:pic>
      <p:pic>
        <p:nvPicPr>
          <p:cNvPr id="9" name="図 8">
            <a:extLst>
              <a:ext uri="{FF2B5EF4-FFF2-40B4-BE49-F238E27FC236}">
                <a16:creationId xmlns="" xmlns:a16="http://schemas.microsoft.com/office/drawing/2014/main" id="{63990EC8-67F5-4247-9FD5-6051414CFD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71114">
            <a:off x="10553836" y="878076"/>
            <a:ext cx="1821936" cy="1970261"/>
          </a:xfrm>
          <a:prstGeom prst="rect">
            <a:avLst/>
          </a:prstGeom>
        </p:spPr>
      </p:pic>
      <p:sp>
        <p:nvSpPr>
          <p:cNvPr id="14" name="四角形: 角を丸くする 13">
            <a:extLst>
              <a:ext uri="{FF2B5EF4-FFF2-40B4-BE49-F238E27FC236}">
                <a16:creationId xmlns="" xmlns:a16="http://schemas.microsoft.com/office/drawing/2014/main" id="{155BD1A4-8B64-45DC-A227-8202CB7C7488}"/>
              </a:ext>
            </a:extLst>
          </p:cNvPr>
          <p:cNvSpPr/>
          <p:nvPr/>
        </p:nvSpPr>
        <p:spPr>
          <a:xfrm>
            <a:off x="3616872" y="153496"/>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浅田真央選手の画像</a:t>
            </a:r>
          </a:p>
        </p:txBody>
      </p:sp>
      <p:sp>
        <p:nvSpPr>
          <p:cNvPr id="15" name="四角形: 角を丸くする 14">
            <a:extLst>
              <a:ext uri="{FF2B5EF4-FFF2-40B4-BE49-F238E27FC236}">
                <a16:creationId xmlns="" xmlns:a16="http://schemas.microsoft.com/office/drawing/2014/main" id="{F7A76ED6-6A4C-4689-A795-B668B34C1E05}"/>
              </a:ext>
            </a:extLst>
          </p:cNvPr>
          <p:cNvSpPr/>
          <p:nvPr/>
        </p:nvSpPr>
        <p:spPr>
          <a:xfrm>
            <a:off x="6635832" y="3568577"/>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フェアプレイ賞の画像</a:t>
            </a:r>
          </a:p>
        </p:txBody>
      </p:sp>
      <p:sp>
        <p:nvSpPr>
          <p:cNvPr id="16" name="四角形: 角を丸くする 15">
            <a:extLst>
              <a:ext uri="{FF2B5EF4-FFF2-40B4-BE49-F238E27FC236}">
                <a16:creationId xmlns="" xmlns:a16="http://schemas.microsoft.com/office/drawing/2014/main" id="{2F7FF3AD-EF80-4EBF-ABA4-56BD8D8AE21B}"/>
              </a:ext>
            </a:extLst>
          </p:cNvPr>
          <p:cNvSpPr/>
          <p:nvPr/>
        </p:nvSpPr>
        <p:spPr>
          <a:xfrm>
            <a:off x="1137744" y="3603817"/>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無気力試合の画像</a:t>
            </a:r>
          </a:p>
        </p:txBody>
      </p:sp>
      <p:sp>
        <p:nvSpPr>
          <p:cNvPr id="13" name="思考の吹き出し: 雲形 12">
            <a:extLst>
              <a:ext uri="{FF2B5EF4-FFF2-40B4-BE49-F238E27FC236}">
                <a16:creationId xmlns="" xmlns:a16="http://schemas.microsoft.com/office/drawing/2014/main" id="{337627D6-9CB9-4018-BD35-AC658B5C78F6}"/>
              </a:ext>
            </a:extLst>
          </p:cNvPr>
          <p:cNvSpPr/>
          <p:nvPr/>
        </p:nvSpPr>
        <p:spPr>
          <a:xfrm>
            <a:off x="1137744" y="1145689"/>
            <a:ext cx="10255308" cy="4742906"/>
          </a:xfrm>
          <a:prstGeom prst="cloudCallout">
            <a:avLst>
              <a:gd name="adj1" fmla="val -21076"/>
              <a:gd name="adj2" fmla="val 45867"/>
            </a:avLst>
          </a:prstGeom>
          <a:solidFill>
            <a:srgbClr val="E127B0">
              <a:alpha val="8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もし、この選手たちがドーピングをしていたとしたら、同じ感動がありますか？</a:t>
            </a:r>
          </a:p>
        </p:txBody>
      </p:sp>
    </p:spTree>
    <p:extLst>
      <p:ext uri="{BB962C8B-B14F-4D97-AF65-F5344CB8AC3E}">
        <p14:creationId xmlns:p14="http://schemas.microsoft.com/office/powerpoint/2010/main" val="233642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14F65434-2CEB-4908-80A5-FB7E53241713}"/>
              </a:ext>
            </a:extLst>
          </p:cNvPr>
          <p:cNvSpPr/>
          <p:nvPr/>
        </p:nvSpPr>
        <p:spPr>
          <a:xfrm>
            <a:off x="196343" y="196160"/>
            <a:ext cx="10423038" cy="135196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ドーピングがダメな理由③</a:t>
            </a:r>
          </a:p>
        </p:txBody>
      </p:sp>
      <p:sp>
        <p:nvSpPr>
          <p:cNvPr id="5" name="四角形: 角を丸くする 4">
            <a:extLst>
              <a:ext uri="{FF2B5EF4-FFF2-40B4-BE49-F238E27FC236}">
                <a16:creationId xmlns="" xmlns:a16="http://schemas.microsoft.com/office/drawing/2014/main" id="{4DBE2072-CA99-4CDD-AAFC-A95F3558905F}"/>
              </a:ext>
            </a:extLst>
          </p:cNvPr>
          <p:cNvSpPr/>
          <p:nvPr/>
        </p:nvSpPr>
        <p:spPr>
          <a:xfrm>
            <a:off x="347809" y="1680320"/>
            <a:ext cx="11617927" cy="351975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スポーツの価値をすべて</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否定する行為</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だから</a:t>
            </a:r>
          </a:p>
        </p:txBody>
      </p:sp>
      <p:pic>
        <p:nvPicPr>
          <p:cNvPr id="6" name="図 5">
            <a:extLst>
              <a:ext uri="{FF2B5EF4-FFF2-40B4-BE49-F238E27FC236}">
                <a16:creationId xmlns="" xmlns:a16="http://schemas.microsoft.com/office/drawing/2014/main" id="{AB99DFB9-5430-4589-8FAF-888EB7197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024" y="4865459"/>
            <a:ext cx="2063661" cy="2063661"/>
          </a:xfrm>
          <a:prstGeom prst="rect">
            <a:avLst/>
          </a:prstGeom>
        </p:spPr>
      </p:pic>
      <p:pic>
        <p:nvPicPr>
          <p:cNvPr id="7" name="図 6">
            <a:extLst>
              <a:ext uri="{FF2B5EF4-FFF2-40B4-BE49-F238E27FC236}">
                <a16:creationId xmlns="" xmlns:a16="http://schemas.microsoft.com/office/drawing/2014/main" id="{1CB9CB98-5187-42E2-B838-9DAFB7F73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31091">
            <a:off x="6391871" y="4869240"/>
            <a:ext cx="1919074" cy="1919074"/>
          </a:xfrm>
          <a:prstGeom prst="rect">
            <a:avLst/>
          </a:prstGeom>
        </p:spPr>
      </p:pic>
      <p:pic>
        <p:nvPicPr>
          <p:cNvPr id="8" name="コンテンツ プレースホルダー 6">
            <a:extLst>
              <a:ext uri="{FF2B5EF4-FFF2-40B4-BE49-F238E27FC236}">
                <a16:creationId xmlns="" xmlns:a16="http://schemas.microsoft.com/office/drawing/2014/main" id="{B10BDDC1-992C-4595-A99B-3B4C7D55DE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6088" y="4223258"/>
            <a:ext cx="3211038" cy="3211038"/>
          </a:xfrm>
          <a:prstGeom prst="rect">
            <a:avLst/>
          </a:prstGeom>
        </p:spPr>
      </p:pic>
      <p:pic>
        <p:nvPicPr>
          <p:cNvPr id="9" name="図 8">
            <a:extLst>
              <a:ext uri="{FF2B5EF4-FFF2-40B4-BE49-F238E27FC236}">
                <a16:creationId xmlns="" xmlns:a16="http://schemas.microsoft.com/office/drawing/2014/main" id="{4710197B-D050-4B53-AF51-861B3FB2DB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71114">
            <a:off x="8282251" y="5261148"/>
            <a:ext cx="768916" cy="831514"/>
          </a:xfrm>
          <a:prstGeom prst="rect">
            <a:avLst/>
          </a:prstGeom>
        </p:spPr>
      </p:pic>
    </p:spTree>
    <p:extLst>
      <p:ext uri="{BB962C8B-B14F-4D97-AF65-F5344CB8AC3E}">
        <p14:creationId xmlns:p14="http://schemas.microsoft.com/office/powerpoint/2010/main" val="127922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考の吹き出し: 雲形 2">
            <a:extLst>
              <a:ext uri="{FF2B5EF4-FFF2-40B4-BE49-F238E27FC236}">
                <a16:creationId xmlns="" xmlns:a16="http://schemas.microsoft.com/office/drawing/2014/main" id="{DB889E00-B6B5-4A41-B810-89F3C0465852}"/>
              </a:ext>
            </a:extLst>
          </p:cNvPr>
          <p:cNvSpPr/>
          <p:nvPr/>
        </p:nvSpPr>
        <p:spPr>
          <a:xfrm>
            <a:off x="-47700" y="1431683"/>
            <a:ext cx="8581291" cy="3754280"/>
          </a:xfrm>
          <a:prstGeom prst="cloudCallout">
            <a:avLst>
              <a:gd name="adj1" fmla="val 58676"/>
              <a:gd name="adj2" fmla="val 28401"/>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憧れ</a:t>
            </a:r>
          </a:p>
        </p:txBody>
      </p:sp>
      <p:sp>
        <p:nvSpPr>
          <p:cNvPr id="2" name="タイトル 1">
            <a:extLst>
              <a:ext uri="{FF2B5EF4-FFF2-40B4-BE49-F238E27FC236}">
                <a16:creationId xmlns="" xmlns:a16="http://schemas.microsoft.com/office/drawing/2014/main" id="{3CA70BE7-07A6-4513-A483-D825D9A00B15}"/>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 xmlns:a16="http://schemas.microsoft.com/office/drawing/2014/main" id="{022ED30C-8E02-4CD4-B38B-3FB3B817C2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2743"/>
          <a:stretch/>
        </p:blipFill>
        <p:spPr>
          <a:xfrm>
            <a:off x="8876714" y="-441772"/>
            <a:ext cx="3315286" cy="7485839"/>
          </a:xfrm>
        </p:spPr>
      </p:pic>
      <p:sp>
        <p:nvSpPr>
          <p:cNvPr id="6" name="吹き出し: 角を丸めた四角形 5">
            <a:extLst>
              <a:ext uri="{FF2B5EF4-FFF2-40B4-BE49-F238E27FC236}">
                <a16:creationId xmlns="" xmlns:a16="http://schemas.microsoft.com/office/drawing/2014/main" id="{1757D60B-2AF5-4475-A3E4-F79E2FCB7475}"/>
              </a:ext>
            </a:extLst>
          </p:cNvPr>
          <p:cNvSpPr/>
          <p:nvPr/>
        </p:nvSpPr>
        <p:spPr>
          <a:xfrm>
            <a:off x="238928" y="1610015"/>
            <a:ext cx="8008034" cy="4149969"/>
          </a:xfrm>
          <a:prstGeom prst="wedgeRoundRectCallout">
            <a:avLst>
              <a:gd name="adj1" fmla="val 69724"/>
              <a:gd name="adj2" fmla="val -43078"/>
              <a:gd name="adj3" fmla="val 16667"/>
            </a:avLst>
          </a:prstGeom>
          <a:solidFill>
            <a:schemeClr val="bg1">
              <a:lumMod val="65000"/>
              <a:lumOff val="35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ドーピングしていたとしたら？</a:t>
            </a:r>
          </a:p>
        </p:txBody>
      </p:sp>
      <p:pic>
        <p:nvPicPr>
          <p:cNvPr id="7" name="図 6">
            <a:extLst>
              <a:ext uri="{FF2B5EF4-FFF2-40B4-BE49-F238E27FC236}">
                <a16:creationId xmlns="" xmlns:a16="http://schemas.microsoft.com/office/drawing/2014/main" id="{08687747-C5E1-41F8-A76B-4F3CBF20C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533" y="4843522"/>
            <a:ext cx="2063661" cy="2063661"/>
          </a:xfrm>
          <a:prstGeom prst="rect">
            <a:avLst/>
          </a:prstGeom>
        </p:spPr>
      </p:pic>
      <p:pic>
        <p:nvPicPr>
          <p:cNvPr id="8" name="図 7">
            <a:extLst>
              <a:ext uri="{FF2B5EF4-FFF2-40B4-BE49-F238E27FC236}">
                <a16:creationId xmlns="" xmlns:a16="http://schemas.microsoft.com/office/drawing/2014/main" id="{07FEF2CD-60D8-48EB-A419-93F74E86D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9122">
            <a:off x="6083308" y="4265582"/>
            <a:ext cx="2545204" cy="2545204"/>
          </a:xfrm>
          <a:prstGeom prst="rect">
            <a:avLst/>
          </a:prstGeom>
        </p:spPr>
      </p:pic>
      <p:pic>
        <p:nvPicPr>
          <p:cNvPr id="10" name="図 9">
            <a:extLst>
              <a:ext uri="{FF2B5EF4-FFF2-40B4-BE49-F238E27FC236}">
                <a16:creationId xmlns="" xmlns:a16="http://schemas.microsoft.com/office/drawing/2014/main" id="{F6389308-C54D-4D8C-9DF3-DF952419C8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71114">
            <a:off x="8500725" y="4563045"/>
            <a:ext cx="768916" cy="831514"/>
          </a:xfrm>
          <a:prstGeom prst="rect">
            <a:avLst/>
          </a:prstGeom>
        </p:spPr>
      </p:pic>
      <p:sp>
        <p:nvSpPr>
          <p:cNvPr id="11" name="四角形: 角を丸くする 10">
            <a:extLst>
              <a:ext uri="{FF2B5EF4-FFF2-40B4-BE49-F238E27FC236}">
                <a16:creationId xmlns="" xmlns:a16="http://schemas.microsoft.com/office/drawing/2014/main" id="{70B747A4-886F-43EE-BBB3-FED5446B18CB}"/>
              </a:ext>
            </a:extLst>
          </p:cNvPr>
          <p:cNvSpPr/>
          <p:nvPr/>
        </p:nvSpPr>
        <p:spPr>
          <a:xfrm>
            <a:off x="111319" y="95404"/>
            <a:ext cx="8960217" cy="135196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ドーピングがダメな理由④</a:t>
            </a:r>
          </a:p>
        </p:txBody>
      </p:sp>
      <p:pic>
        <p:nvPicPr>
          <p:cNvPr id="9" name="コンテンツ プレースホルダー 6">
            <a:extLst>
              <a:ext uri="{FF2B5EF4-FFF2-40B4-BE49-F238E27FC236}">
                <a16:creationId xmlns="" xmlns:a16="http://schemas.microsoft.com/office/drawing/2014/main" id="{417C0D04-43B0-4E8F-A7CD-6D977E78A5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4659" y="-40237"/>
            <a:ext cx="3211038" cy="3211038"/>
          </a:xfrm>
          <a:prstGeom prst="rect">
            <a:avLst/>
          </a:prstGeom>
        </p:spPr>
      </p:pic>
    </p:spTree>
    <p:extLst>
      <p:ext uri="{BB962C8B-B14F-4D97-AF65-F5344CB8AC3E}">
        <p14:creationId xmlns:p14="http://schemas.microsoft.com/office/powerpoint/2010/main" val="8791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CA70BE7-07A6-4513-A483-D825D9A00B15}"/>
              </a:ext>
            </a:extLst>
          </p:cNvPr>
          <p:cNvSpPr>
            <a:spLocks noGrp="1"/>
          </p:cNvSpPr>
          <p:nvPr>
            <p:ph type="title"/>
          </p:nvPr>
        </p:nvSpPr>
        <p:spPr>
          <a:xfrm>
            <a:off x="108056" y="259430"/>
            <a:ext cx="5682668" cy="1802362"/>
          </a:xfrm>
        </p:spPr>
        <p:txBody>
          <a:bodyPr>
            <a:normAutofit/>
          </a:bodyPr>
          <a:lstStyle/>
          <a:p>
            <a:r>
              <a:rPr kumimoji="1" lang="ja-JP" altLang="en-US" sz="11500" b="1" dirty="0"/>
              <a:t>悪影響</a:t>
            </a:r>
          </a:p>
        </p:txBody>
      </p:sp>
      <p:pic>
        <p:nvPicPr>
          <p:cNvPr id="5" name="コンテンツ プレースホルダー 4">
            <a:extLst>
              <a:ext uri="{FF2B5EF4-FFF2-40B4-BE49-F238E27FC236}">
                <a16:creationId xmlns="" xmlns:a16="http://schemas.microsoft.com/office/drawing/2014/main" id="{022ED30C-8E02-4CD4-B38B-3FB3B817C2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2743"/>
          <a:stretch/>
        </p:blipFill>
        <p:spPr>
          <a:xfrm>
            <a:off x="8876714" y="-441772"/>
            <a:ext cx="3315286" cy="7485839"/>
          </a:xfrm>
        </p:spPr>
      </p:pic>
      <p:sp>
        <p:nvSpPr>
          <p:cNvPr id="6" name="吹き出し: 角を丸めた四角形 5">
            <a:extLst>
              <a:ext uri="{FF2B5EF4-FFF2-40B4-BE49-F238E27FC236}">
                <a16:creationId xmlns="" xmlns:a16="http://schemas.microsoft.com/office/drawing/2014/main" id="{1757D60B-2AF5-4475-A3E4-F79E2FCB7475}"/>
              </a:ext>
            </a:extLst>
          </p:cNvPr>
          <p:cNvSpPr/>
          <p:nvPr/>
        </p:nvSpPr>
        <p:spPr>
          <a:xfrm>
            <a:off x="300697" y="4375052"/>
            <a:ext cx="8008034" cy="2223518"/>
          </a:xfrm>
          <a:prstGeom prst="wedgeRoundRectCallout">
            <a:avLst>
              <a:gd name="adj1" fmla="val 64367"/>
              <a:gd name="adj2" fmla="val -18580"/>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ドーピングしてもいいんだ</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と誤った認識</a:t>
            </a:r>
          </a:p>
        </p:txBody>
      </p:sp>
      <p:pic>
        <p:nvPicPr>
          <p:cNvPr id="7" name="図 6">
            <a:extLst>
              <a:ext uri="{FF2B5EF4-FFF2-40B4-BE49-F238E27FC236}">
                <a16:creationId xmlns="" xmlns:a16="http://schemas.microsoft.com/office/drawing/2014/main" id="{F6CAEFFB-C3C3-4E2E-A216-4F5601DF9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147" y="991212"/>
            <a:ext cx="1293028" cy="1293028"/>
          </a:xfrm>
          <a:prstGeom prst="rect">
            <a:avLst/>
          </a:prstGeom>
        </p:spPr>
      </p:pic>
      <p:pic>
        <p:nvPicPr>
          <p:cNvPr id="8" name="図 7">
            <a:extLst>
              <a:ext uri="{FF2B5EF4-FFF2-40B4-BE49-F238E27FC236}">
                <a16:creationId xmlns="" xmlns:a16="http://schemas.microsoft.com/office/drawing/2014/main" id="{B4BAE28C-A9E7-4D15-99A2-985FD00326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7135" y="289553"/>
            <a:ext cx="1919074" cy="1919074"/>
          </a:xfrm>
          <a:prstGeom prst="rect">
            <a:avLst/>
          </a:prstGeom>
        </p:spPr>
      </p:pic>
      <p:pic>
        <p:nvPicPr>
          <p:cNvPr id="9" name="コンテンツ プレースホルダー 6">
            <a:extLst>
              <a:ext uri="{FF2B5EF4-FFF2-40B4-BE49-F238E27FC236}">
                <a16:creationId xmlns="" xmlns:a16="http://schemas.microsoft.com/office/drawing/2014/main" id="{34103F09-350E-43B2-8FB0-08633983B5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2225" y="-194632"/>
            <a:ext cx="3211038" cy="3211038"/>
          </a:xfrm>
          <a:prstGeom prst="rect">
            <a:avLst/>
          </a:prstGeom>
        </p:spPr>
      </p:pic>
      <p:pic>
        <p:nvPicPr>
          <p:cNvPr id="10" name="図 9">
            <a:extLst>
              <a:ext uri="{FF2B5EF4-FFF2-40B4-BE49-F238E27FC236}">
                <a16:creationId xmlns="" xmlns:a16="http://schemas.microsoft.com/office/drawing/2014/main" id="{3496885C-220B-4137-BDE8-B570B709CA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71114">
            <a:off x="7806455" y="217855"/>
            <a:ext cx="768916" cy="831514"/>
          </a:xfrm>
          <a:prstGeom prst="rect">
            <a:avLst/>
          </a:prstGeom>
        </p:spPr>
      </p:pic>
      <p:pic>
        <p:nvPicPr>
          <p:cNvPr id="12" name="図 11">
            <a:extLst>
              <a:ext uri="{FF2B5EF4-FFF2-40B4-BE49-F238E27FC236}">
                <a16:creationId xmlns="" xmlns:a16="http://schemas.microsoft.com/office/drawing/2014/main" id="{5D7FD296-18C9-4DEE-849B-937EA73D17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4565" y="2345616"/>
            <a:ext cx="3948698" cy="4392435"/>
          </a:xfrm>
          <a:prstGeom prst="rect">
            <a:avLst/>
          </a:prstGeom>
        </p:spPr>
      </p:pic>
      <p:sp>
        <p:nvSpPr>
          <p:cNvPr id="11" name="吹き出し: 角を丸めた四角形 10">
            <a:extLst>
              <a:ext uri="{FF2B5EF4-FFF2-40B4-BE49-F238E27FC236}">
                <a16:creationId xmlns="" xmlns:a16="http://schemas.microsoft.com/office/drawing/2014/main" id="{33EE4C97-C48D-4626-A274-700E91F699F0}"/>
              </a:ext>
            </a:extLst>
          </p:cNvPr>
          <p:cNvSpPr/>
          <p:nvPr/>
        </p:nvSpPr>
        <p:spPr>
          <a:xfrm>
            <a:off x="316627" y="2208627"/>
            <a:ext cx="8008034" cy="2019590"/>
          </a:xfrm>
          <a:prstGeom prst="wedgeRoundRectCallout">
            <a:avLst>
              <a:gd name="adj1" fmla="val 66651"/>
              <a:gd name="adj2" fmla="val 58169"/>
              <a:gd name="adj3" fmla="val 16667"/>
            </a:avLst>
          </a:prstGeom>
          <a:solidFill>
            <a:srgbClr val="E127B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（落胆</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ショック</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p:txBody>
      </p:sp>
    </p:spTree>
    <p:extLst>
      <p:ext uri="{BB962C8B-B14F-4D97-AF65-F5344CB8AC3E}">
        <p14:creationId xmlns:p14="http://schemas.microsoft.com/office/powerpoint/2010/main" val="120669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E1761D6-7841-46F0-87F3-C314B8077F0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9A352701-1DF2-4491-9CCD-21121C0400C1}"/>
              </a:ext>
            </a:extLst>
          </p:cNvPr>
          <p:cNvSpPr>
            <a:spLocks noGrp="1"/>
          </p:cNvSpPr>
          <p:nvPr>
            <p:ph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14F65434-2CEB-4908-80A5-FB7E53241713}"/>
              </a:ext>
            </a:extLst>
          </p:cNvPr>
          <p:cNvSpPr/>
          <p:nvPr/>
        </p:nvSpPr>
        <p:spPr>
          <a:xfrm>
            <a:off x="196343" y="467820"/>
            <a:ext cx="10423038" cy="135196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ドーピングがダメな理由④</a:t>
            </a:r>
          </a:p>
        </p:txBody>
      </p:sp>
      <p:sp>
        <p:nvSpPr>
          <p:cNvPr id="5" name="四角形: 角を丸くする 4">
            <a:extLst>
              <a:ext uri="{FF2B5EF4-FFF2-40B4-BE49-F238E27FC236}">
                <a16:creationId xmlns="" xmlns:a16="http://schemas.microsoft.com/office/drawing/2014/main" id="{4DBE2072-CA99-4CDD-AAFC-A95F3558905F}"/>
              </a:ext>
            </a:extLst>
          </p:cNvPr>
          <p:cNvSpPr/>
          <p:nvPr/>
        </p:nvSpPr>
        <p:spPr>
          <a:xfrm>
            <a:off x="774895" y="1956946"/>
            <a:ext cx="10669871" cy="308126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青少年</a:t>
            </a: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に悪影響を</a:t>
            </a:r>
            <a:endParaRPr kumimoji="1" lang="en-US" altLang="ja-JP"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及ぼすから</a:t>
            </a:r>
          </a:p>
        </p:txBody>
      </p:sp>
      <p:pic>
        <p:nvPicPr>
          <p:cNvPr id="6" name="図 5">
            <a:extLst>
              <a:ext uri="{FF2B5EF4-FFF2-40B4-BE49-F238E27FC236}">
                <a16:creationId xmlns="" xmlns:a16="http://schemas.microsoft.com/office/drawing/2014/main" id="{737BEA84-AC1C-4F4B-8AE4-9B34CCFAD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732" y="4738676"/>
            <a:ext cx="2063661" cy="2063661"/>
          </a:xfrm>
          <a:prstGeom prst="rect">
            <a:avLst/>
          </a:prstGeom>
        </p:spPr>
      </p:pic>
      <p:pic>
        <p:nvPicPr>
          <p:cNvPr id="7" name="図 6">
            <a:extLst>
              <a:ext uri="{FF2B5EF4-FFF2-40B4-BE49-F238E27FC236}">
                <a16:creationId xmlns="" xmlns:a16="http://schemas.microsoft.com/office/drawing/2014/main" id="{7488BAD8-9274-4FD4-935B-278C0D35E1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3646" y="4675434"/>
            <a:ext cx="1919074" cy="1919074"/>
          </a:xfrm>
          <a:prstGeom prst="rect">
            <a:avLst/>
          </a:prstGeom>
        </p:spPr>
      </p:pic>
      <p:pic>
        <p:nvPicPr>
          <p:cNvPr id="8" name="コンテンツ プレースホルダー 6">
            <a:extLst>
              <a:ext uri="{FF2B5EF4-FFF2-40B4-BE49-F238E27FC236}">
                <a16:creationId xmlns="" xmlns:a16="http://schemas.microsoft.com/office/drawing/2014/main" id="{27E26350-6BC1-4568-ADFF-1D5DEC673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6053" y="4206622"/>
            <a:ext cx="3211038" cy="3211038"/>
          </a:xfrm>
          <a:prstGeom prst="rect">
            <a:avLst/>
          </a:prstGeom>
        </p:spPr>
      </p:pic>
      <p:pic>
        <p:nvPicPr>
          <p:cNvPr id="9" name="図 8">
            <a:extLst>
              <a:ext uri="{FF2B5EF4-FFF2-40B4-BE49-F238E27FC236}">
                <a16:creationId xmlns="" xmlns:a16="http://schemas.microsoft.com/office/drawing/2014/main" id="{A9648E3D-CE45-4D18-A6D1-CEB7E54DF7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71114">
            <a:off x="7973711" y="4784312"/>
            <a:ext cx="768916" cy="831514"/>
          </a:xfrm>
          <a:prstGeom prst="rect">
            <a:avLst/>
          </a:prstGeom>
        </p:spPr>
      </p:pic>
    </p:spTree>
    <p:extLst>
      <p:ext uri="{BB962C8B-B14F-4D97-AF65-F5344CB8AC3E}">
        <p14:creationId xmlns:p14="http://schemas.microsoft.com/office/powerpoint/2010/main" val="21458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 xmlns:a16="http://schemas.microsoft.com/office/drawing/2014/main" id="{F5305629-7AC0-47E8-B938-08736A1D2422}"/>
              </a:ext>
            </a:extLst>
          </p:cNvPr>
          <p:cNvSpPr/>
          <p:nvPr/>
        </p:nvSpPr>
        <p:spPr>
          <a:xfrm>
            <a:off x="356837" y="211570"/>
            <a:ext cx="5235579" cy="385684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ロゲ会長の画像</a:t>
            </a:r>
          </a:p>
        </p:txBody>
      </p:sp>
      <p:sp>
        <p:nvSpPr>
          <p:cNvPr id="2" name="タイトル 1">
            <a:extLst>
              <a:ext uri="{FF2B5EF4-FFF2-40B4-BE49-F238E27FC236}">
                <a16:creationId xmlns="" xmlns:a16="http://schemas.microsoft.com/office/drawing/2014/main" id="{6CEBB8BF-5410-4E4C-8558-DE4B8A737D20}"/>
              </a:ext>
            </a:extLst>
          </p:cNvPr>
          <p:cNvSpPr>
            <a:spLocks noGrp="1"/>
          </p:cNvSpPr>
          <p:nvPr>
            <p:ph type="title"/>
          </p:nvPr>
        </p:nvSpPr>
        <p:spPr>
          <a:xfrm>
            <a:off x="3378044" y="326807"/>
            <a:ext cx="8610600" cy="1293028"/>
          </a:xfrm>
        </p:spPr>
        <p:txBody>
          <a:bodyPr>
            <a:normAutofit/>
          </a:bodyPr>
          <a:lstStyle/>
          <a:p>
            <a:r>
              <a:rPr kumimoji="1" lang="ja-JP" altLang="en-US" sz="6600" dirty="0"/>
              <a:t>ロゲ会長（ＩＯＣ）</a:t>
            </a:r>
          </a:p>
        </p:txBody>
      </p:sp>
      <p:sp>
        <p:nvSpPr>
          <p:cNvPr id="6" name="吹き出し: 角を丸めた四角形 5">
            <a:extLst>
              <a:ext uri="{FF2B5EF4-FFF2-40B4-BE49-F238E27FC236}">
                <a16:creationId xmlns="" xmlns:a16="http://schemas.microsoft.com/office/drawing/2014/main" id="{35A04E72-8FCE-48EB-A555-7747C054B5CD}"/>
              </a:ext>
            </a:extLst>
          </p:cNvPr>
          <p:cNvSpPr/>
          <p:nvPr/>
        </p:nvSpPr>
        <p:spPr>
          <a:xfrm>
            <a:off x="1897627" y="2295613"/>
            <a:ext cx="10149220" cy="4399498"/>
          </a:xfrm>
          <a:prstGeom prst="wedgeRoundRectCallout">
            <a:avLst>
              <a:gd name="adj1" fmla="val -38775"/>
              <a:gd name="adj2" fmla="val -63299"/>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勝つこととチャンピオンになることの違いを学ぶことになるだろう。</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7" name="吹き出し: 角を丸めた四角形 6">
            <a:extLst>
              <a:ext uri="{FF2B5EF4-FFF2-40B4-BE49-F238E27FC236}">
                <a16:creationId xmlns="" xmlns:a16="http://schemas.microsoft.com/office/drawing/2014/main" id="{BD5BE80D-9C20-46E7-BA3B-FBD5907C9972}"/>
              </a:ext>
            </a:extLst>
          </p:cNvPr>
          <p:cNvSpPr/>
          <p:nvPr/>
        </p:nvSpPr>
        <p:spPr>
          <a:xfrm>
            <a:off x="1897627" y="2246932"/>
            <a:ext cx="10149220" cy="4399498"/>
          </a:xfrm>
          <a:prstGeom prst="wedgeRoundRectCallout">
            <a:avLst>
              <a:gd name="adj1" fmla="val -38775"/>
              <a:gd name="adj2" fmla="val -63299"/>
              <a:gd name="adj3" fmla="val 16667"/>
            </a:avLst>
          </a:prstGeom>
          <a:solidFill>
            <a:srgbClr val="0070C0"/>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勝って</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位になることは、単にゴールテープを</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番先に切るということだ。</a:t>
            </a:r>
          </a:p>
        </p:txBody>
      </p:sp>
      <p:sp>
        <p:nvSpPr>
          <p:cNvPr id="8" name="吹き出し: 角を丸めた四角形 7">
            <a:extLst>
              <a:ext uri="{FF2B5EF4-FFF2-40B4-BE49-F238E27FC236}">
                <a16:creationId xmlns="" xmlns:a16="http://schemas.microsoft.com/office/drawing/2014/main" id="{B5C285F8-DA6E-4B83-8698-31717B5561C7}"/>
              </a:ext>
            </a:extLst>
          </p:cNvPr>
          <p:cNvSpPr/>
          <p:nvPr/>
        </p:nvSpPr>
        <p:spPr>
          <a:xfrm>
            <a:off x="1897627" y="2246931"/>
            <a:ext cx="10149220" cy="4490863"/>
          </a:xfrm>
          <a:prstGeom prst="wedgeRoundRectCallout">
            <a:avLst>
              <a:gd name="adj1" fmla="val -38775"/>
              <a:gd name="adj2" fmla="val -63299"/>
              <a:gd name="adj3" fmla="val 16667"/>
            </a:avLst>
          </a:prstGeom>
          <a:solidFill>
            <a:srgbClr val="00B050"/>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チャンピオンになるためには、</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（中省略）</a:t>
            </a:r>
            <a:endParaRPr kumimoji="1" lang="en-US" altLang="ja-JP" sz="4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尊敬</a:t>
            </a: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されるような行動</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をとらなくてはならない</a:t>
            </a:r>
          </a:p>
        </p:txBody>
      </p:sp>
    </p:spTree>
    <p:extLst>
      <p:ext uri="{BB962C8B-B14F-4D97-AF65-F5344CB8AC3E}">
        <p14:creationId xmlns:p14="http://schemas.microsoft.com/office/powerpoint/2010/main" val="116508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386BAD9-641A-45A8-BEE3-C84F7F841506}"/>
              </a:ext>
            </a:extLst>
          </p:cNvPr>
          <p:cNvSpPr>
            <a:spLocks noGrp="1"/>
          </p:cNvSpPr>
          <p:nvPr>
            <p:ph type="title"/>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2E570A9D-C8F8-4946-8C6F-662B80913418}"/>
              </a:ext>
            </a:extLst>
          </p:cNvPr>
          <p:cNvSpPr/>
          <p:nvPr/>
        </p:nvSpPr>
        <p:spPr>
          <a:xfrm>
            <a:off x="253218" y="93241"/>
            <a:ext cx="9838841" cy="1158784"/>
          </a:xfrm>
          <a:prstGeom prst="roundRect">
            <a:avLst/>
          </a:prstGeom>
          <a:solidFill>
            <a:srgbClr val="00206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ペアでの理解を深める活動</a:t>
            </a:r>
          </a:p>
        </p:txBody>
      </p:sp>
      <p:sp>
        <p:nvSpPr>
          <p:cNvPr id="6" name="四角形: 角を丸くする 5">
            <a:extLst>
              <a:ext uri="{FF2B5EF4-FFF2-40B4-BE49-F238E27FC236}">
                <a16:creationId xmlns="" xmlns:a16="http://schemas.microsoft.com/office/drawing/2014/main" id="{461EDE35-4643-468A-BC19-D37B9C1AD409}"/>
              </a:ext>
            </a:extLst>
          </p:cNvPr>
          <p:cNvSpPr/>
          <p:nvPr/>
        </p:nvSpPr>
        <p:spPr>
          <a:xfrm>
            <a:off x="1750264" y="1364565"/>
            <a:ext cx="8825068" cy="141790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ブレインストーミング</a:t>
            </a:r>
          </a:p>
        </p:txBody>
      </p:sp>
      <p:sp>
        <p:nvSpPr>
          <p:cNvPr id="7" name="四角形: 角を丸くする 6">
            <a:extLst>
              <a:ext uri="{FF2B5EF4-FFF2-40B4-BE49-F238E27FC236}">
                <a16:creationId xmlns="" xmlns:a16="http://schemas.microsoft.com/office/drawing/2014/main" id="{37A0CBB0-8633-4F0F-8B8C-EFA6EEC4CE97}"/>
              </a:ext>
            </a:extLst>
          </p:cNvPr>
          <p:cNvSpPr/>
          <p:nvPr/>
        </p:nvSpPr>
        <p:spPr>
          <a:xfrm>
            <a:off x="253218" y="2945153"/>
            <a:ext cx="11746524" cy="3708865"/>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なぜドーピングが起こるの？</a:t>
            </a:r>
          </a:p>
        </p:txBody>
      </p:sp>
    </p:spTree>
    <p:extLst>
      <p:ext uri="{BB962C8B-B14F-4D97-AF65-F5344CB8AC3E}">
        <p14:creationId xmlns:p14="http://schemas.microsoft.com/office/powerpoint/2010/main" val="299718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997E1F4C-ADD9-49A9-BB46-38BA896F1DE1}"/>
              </a:ext>
            </a:extLst>
          </p:cNvPr>
          <p:cNvSpPr/>
          <p:nvPr/>
        </p:nvSpPr>
        <p:spPr>
          <a:xfrm>
            <a:off x="270048" y="2322463"/>
            <a:ext cx="5715626" cy="205319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個人</a:t>
            </a:r>
          </a:p>
        </p:txBody>
      </p:sp>
      <p:sp>
        <p:nvSpPr>
          <p:cNvPr id="5" name="四角形: 角を丸くする 4">
            <a:extLst>
              <a:ext uri="{FF2B5EF4-FFF2-40B4-BE49-F238E27FC236}">
                <a16:creationId xmlns="" xmlns:a16="http://schemas.microsoft.com/office/drawing/2014/main" id="{911A6185-B12D-4429-A805-1AD9FC681C10}"/>
              </a:ext>
            </a:extLst>
          </p:cNvPr>
          <p:cNvSpPr/>
          <p:nvPr/>
        </p:nvSpPr>
        <p:spPr>
          <a:xfrm>
            <a:off x="6096000" y="2322462"/>
            <a:ext cx="5715626" cy="2053193"/>
          </a:xfrm>
          <a:prstGeom prst="roundRect">
            <a:avLst/>
          </a:prstGeom>
          <a:solidFill>
            <a:srgbClr val="002060"/>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周囲</a:t>
            </a:r>
            <a:endParaRPr kumimoji="1" lang="en-US" altLang="ja-JP"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（チーム、スタッフなど）</a:t>
            </a:r>
          </a:p>
        </p:txBody>
      </p:sp>
      <p:sp>
        <p:nvSpPr>
          <p:cNvPr id="6" name="四角形: 角を丸くする 5">
            <a:extLst>
              <a:ext uri="{FF2B5EF4-FFF2-40B4-BE49-F238E27FC236}">
                <a16:creationId xmlns="" xmlns:a16="http://schemas.microsoft.com/office/drawing/2014/main" id="{EA222116-4017-4197-B579-052141BEE19E}"/>
              </a:ext>
            </a:extLst>
          </p:cNvPr>
          <p:cNvSpPr/>
          <p:nvPr/>
        </p:nvSpPr>
        <p:spPr>
          <a:xfrm>
            <a:off x="270048" y="4550495"/>
            <a:ext cx="5715626" cy="2053193"/>
          </a:xfrm>
          <a:prstGeom prst="roundRect">
            <a:avLst/>
          </a:prstGeom>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国</a:t>
            </a:r>
          </a:p>
        </p:txBody>
      </p:sp>
      <p:sp>
        <p:nvSpPr>
          <p:cNvPr id="7" name="四角形: 角を丸くする 6">
            <a:extLst>
              <a:ext uri="{FF2B5EF4-FFF2-40B4-BE49-F238E27FC236}">
                <a16:creationId xmlns="" xmlns:a16="http://schemas.microsoft.com/office/drawing/2014/main" id="{359FD3D9-5BD3-4342-A55E-B619CF801D00}"/>
              </a:ext>
            </a:extLst>
          </p:cNvPr>
          <p:cNvSpPr/>
          <p:nvPr/>
        </p:nvSpPr>
        <p:spPr>
          <a:xfrm>
            <a:off x="6096000" y="4550494"/>
            <a:ext cx="5715626" cy="2053193"/>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その他</a:t>
            </a:r>
          </a:p>
        </p:txBody>
      </p:sp>
      <p:sp>
        <p:nvSpPr>
          <p:cNvPr id="8" name="四角形: 角を丸くする 7">
            <a:extLst>
              <a:ext uri="{FF2B5EF4-FFF2-40B4-BE49-F238E27FC236}">
                <a16:creationId xmlns="" xmlns:a16="http://schemas.microsoft.com/office/drawing/2014/main" id="{876EC79F-3AEB-4069-B72E-A349FFC27C1D}"/>
              </a:ext>
            </a:extLst>
          </p:cNvPr>
          <p:cNvSpPr/>
          <p:nvPr/>
        </p:nvSpPr>
        <p:spPr>
          <a:xfrm>
            <a:off x="270048" y="180894"/>
            <a:ext cx="11678860" cy="187790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こういう視点で考えるといいかも</a:t>
            </a:r>
          </a:p>
        </p:txBody>
      </p:sp>
    </p:spTree>
    <p:extLst>
      <p:ext uri="{BB962C8B-B14F-4D97-AF65-F5344CB8AC3E}">
        <p14:creationId xmlns:p14="http://schemas.microsoft.com/office/powerpoint/2010/main" val="396322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22A418E-D032-4504-9480-666C9E7014B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9BE95660-C130-4932-9434-6920A2741462}"/>
              </a:ext>
            </a:extLst>
          </p:cNvPr>
          <p:cNvSpPr>
            <a:spLocks noGrp="1"/>
          </p:cNvSpPr>
          <p:nvPr>
            <p:ph idx="1"/>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DCE60FCB-C356-49E4-A27E-A2A5E7B90919}"/>
              </a:ext>
            </a:extLst>
          </p:cNvPr>
          <p:cNvSpPr/>
          <p:nvPr/>
        </p:nvSpPr>
        <p:spPr>
          <a:xfrm>
            <a:off x="202294" y="262136"/>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女子</a:t>
            </a:r>
            <a:r>
              <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10000</a:t>
            </a: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ｍ予選</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交錯して転倒後、</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助け合う画像</a:t>
            </a:r>
          </a:p>
        </p:txBody>
      </p:sp>
    </p:spTree>
    <p:extLst>
      <p:ext uri="{BB962C8B-B14F-4D97-AF65-F5344CB8AC3E}">
        <p14:creationId xmlns:p14="http://schemas.microsoft.com/office/powerpoint/2010/main" val="149480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997E1F4C-ADD9-49A9-BB46-38BA896F1DE1}"/>
              </a:ext>
            </a:extLst>
          </p:cNvPr>
          <p:cNvSpPr/>
          <p:nvPr/>
        </p:nvSpPr>
        <p:spPr>
          <a:xfrm>
            <a:off x="270048" y="2322463"/>
            <a:ext cx="5715626" cy="205319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個人</a:t>
            </a:r>
          </a:p>
        </p:txBody>
      </p:sp>
      <p:sp>
        <p:nvSpPr>
          <p:cNvPr id="5" name="四角形: 角を丸くする 4">
            <a:extLst>
              <a:ext uri="{FF2B5EF4-FFF2-40B4-BE49-F238E27FC236}">
                <a16:creationId xmlns="" xmlns:a16="http://schemas.microsoft.com/office/drawing/2014/main" id="{911A6185-B12D-4429-A805-1AD9FC681C10}"/>
              </a:ext>
            </a:extLst>
          </p:cNvPr>
          <p:cNvSpPr/>
          <p:nvPr/>
        </p:nvSpPr>
        <p:spPr>
          <a:xfrm>
            <a:off x="6096000" y="2322462"/>
            <a:ext cx="5715626" cy="2053193"/>
          </a:xfrm>
          <a:prstGeom prst="roundRect">
            <a:avLst/>
          </a:prstGeom>
          <a:solidFill>
            <a:srgbClr val="002060"/>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周囲</a:t>
            </a:r>
            <a:endParaRPr kumimoji="1" lang="en-US" altLang="ja-JP"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（チーム、スタッフなど）</a:t>
            </a:r>
          </a:p>
        </p:txBody>
      </p:sp>
      <p:sp>
        <p:nvSpPr>
          <p:cNvPr id="6" name="四角形: 角を丸くする 5">
            <a:extLst>
              <a:ext uri="{FF2B5EF4-FFF2-40B4-BE49-F238E27FC236}">
                <a16:creationId xmlns="" xmlns:a16="http://schemas.microsoft.com/office/drawing/2014/main" id="{EA222116-4017-4197-B579-052141BEE19E}"/>
              </a:ext>
            </a:extLst>
          </p:cNvPr>
          <p:cNvSpPr/>
          <p:nvPr/>
        </p:nvSpPr>
        <p:spPr>
          <a:xfrm>
            <a:off x="270048" y="4550495"/>
            <a:ext cx="5715626" cy="2053193"/>
          </a:xfrm>
          <a:prstGeom prst="roundRect">
            <a:avLst/>
          </a:prstGeom>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国</a:t>
            </a:r>
          </a:p>
        </p:txBody>
      </p:sp>
      <p:sp>
        <p:nvSpPr>
          <p:cNvPr id="7" name="四角形: 角を丸くする 6">
            <a:extLst>
              <a:ext uri="{FF2B5EF4-FFF2-40B4-BE49-F238E27FC236}">
                <a16:creationId xmlns="" xmlns:a16="http://schemas.microsoft.com/office/drawing/2014/main" id="{359FD3D9-5BD3-4342-A55E-B619CF801D00}"/>
              </a:ext>
            </a:extLst>
          </p:cNvPr>
          <p:cNvSpPr/>
          <p:nvPr/>
        </p:nvSpPr>
        <p:spPr>
          <a:xfrm>
            <a:off x="6096000" y="4550494"/>
            <a:ext cx="5715626" cy="2053193"/>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その他</a:t>
            </a:r>
          </a:p>
        </p:txBody>
      </p:sp>
      <p:sp>
        <p:nvSpPr>
          <p:cNvPr id="8" name="四角形: 角を丸くする 7">
            <a:extLst>
              <a:ext uri="{FF2B5EF4-FFF2-40B4-BE49-F238E27FC236}">
                <a16:creationId xmlns="" xmlns:a16="http://schemas.microsoft.com/office/drawing/2014/main" id="{876EC79F-3AEB-4069-B72E-A349FFC27C1D}"/>
              </a:ext>
            </a:extLst>
          </p:cNvPr>
          <p:cNvSpPr/>
          <p:nvPr/>
        </p:nvSpPr>
        <p:spPr>
          <a:xfrm>
            <a:off x="270048" y="180894"/>
            <a:ext cx="11678860" cy="1877908"/>
          </a:xfrm>
          <a:prstGeom prst="roundRect">
            <a:avLst/>
          </a:prstGeom>
          <a:solidFill>
            <a:srgbClr val="E127B0"/>
          </a:solidFill>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出てきた答えを分類してみよう</a:t>
            </a:r>
          </a:p>
        </p:txBody>
      </p:sp>
    </p:spTree>
    <p:extLst>
      <p:ext uri="{BB962C8B-B14F-4D97-AF65-F5344CB8AC3E}">
        <p14:creationId xmlns:p14="http://schemas.microsoft.com/office/powerpoint/2010/main" val="153550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8B28433-3F82-4F31-8DB3-D92DDA0E5E52}"/>
              </a:ext>
            </a:extLst>
          </p:cNvPr>
          <p:cNvSpPr>
            <a:spLocks noGrp="1"/>
          </p:cNvSpPr>
          <p:nvPr>
            <p:ph type="title"/>
          </p:nvPr>
        </p:nvSpPr>
        <p:spPr/>
        <p:txBody>
          <a:bodyPr/>
          <a:lstStyle/>
          <a:p>
            <a:endParaRPr kumimoji="1" lang="ja-JP" altLang="en-US"/>
          </a:p>
        </p:txBody>
      </p:sp>
      <p:sp>
        <p:nvSpPr>
          <p:cNvPr id="3" name="四角形: 角を丸くする 2">
            <a:extLst>
              <a:ext uri="{FF2B5EF4-FFF2-40B4-BE49-F238E27FC236}">
                <a16:creationId xmlns="" xmlns:a16="http://schemas.microsoft.com/office/drawing/2014/main" id="{E89EF63A-5653-487E-9DAD-FC7B0DFD437E}"/>
              </a:ext>
            </a:extLst>
          </p:cNvPr>
          <p:cNvSpPr/>
          <p:nvPr/>
        </p:nvSpPr>
        <p:spPr>
          <a:xfrm>
            <a:off x="711452" y="4152652"/>
            <a:ext cx="5396643" cy="126220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ツール・ド・フランス優勝</a:t>
            </a:r>
          </a:p>
        </p:txBody>
      </p:sp>
      <p:sp>
        <p:nvSpPr>
          <p:cNvPr id="9" name="四角形: 角を丸くする 8">
            <a:extLst>
              <a:ext uri="{FF2B5EF4-FFF2-40B4-BE49-F238E27FC236}">
                <a16:creationId xmlns="" xmlns:a16="http://schemas.microsoft.com/office/drawing/2014/main" id="{F2B7BC34-CD73-400F-A89E-063DBA8B16E0}"/>
              </a:ext>
            </a:extLst>
          </p:cNvPr>
          <p:cNvSpPr/>
          <p:nvPr/>
        </p:nvSpPr>
        <p:spPr>
          <a:xfrm>
            <a:off x="6755855" y="4141961"/>
            <a:ext cx="5396643" cy="126220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オリンピック金メダル</a:t>
            </a:r>
          </a:p>
        </p:txBody>
      </p:sp>
      <p:sp>
        <p:nvSpPr>
          <p:cNvPr id="10" name="四角形: 角を丸くする 9">
            <a:extLst>
              <a:ext uri="{FF2B5EF4-FFF2-40B4-BE49-F238E27FC236}">
                <a16:creationId xmlns="" xmlns:a16="http://schemas.microsoft.com/office/drawing/2014/main" id="{126D5EEE-1459-4D9D-ABEE-637631DADE67}"/>
              </a:ext>
            </a:extLst>
          </p:cNvPr>
          <p:cNvSpPr/>
          <p:nvPr/>
        </p:nvSpPr>
        <p:spPr>
          <a:xfrm>
            <a:off x="1487520" y="862421"/>
            <a:ext cx="10062916" cy="4562816"/>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タイラー・ハミルトン選手の画像</a:t>
            </a:r>
          </a:p>
        </p:txBody>
      </p:sp>
      <p:sp>
        <p:nvSpPr>
          <p:cNvPr id="8" name="四角形: 角を丸くする 7">
            <a:extLst>
              <a:ext uri="{FF2B5EF4-FFF2-40B4-BE49-F238E27FC236}">
                <a16:creationId xmlns="" xmlns:a16="http://schemas.microsoft.com/office/drawing/2014/main" id="{F3883DA1-A2F2-4C25-BD53-41A1E17C6541}"/>
              </a:ext>
            </a:extLst>
          </p:cNvPr>
          <p:cNvSpPr/>
          <p:nvPr/>
        </p:nvSpPr>
        <p:spPr>
          <a:xfrm>
            <a:off x="101912" y="37444"/>
            <a:ext cx="7448901" cy="2036801"/>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タイラー・ハミルトン（アメリカ）</a:t>
            </a:r>
          </a:p>
        </p:txBody>
      </p:sp>
      <p:sp>
        <p:nvSpPr>
          <p:cNvPr id="12" name="四角形: 角を丸くする 11">
            <a:extLst>
              <a:ext uri="{FF2B5EF4-FFF2-40B4-BE49-F238E27FC236}">
                <a16:creationId xmlns="" xmlns:a16="http://schemas.microsoft.com/office/drawing/2014/main" id="{35E28A00-7CDA-4A2B-968D-03C322FEECCE}"/>
              </a:ext>
            </a:extLst>
          </p:cNvPr>
          <p:cNvSpPr/>
          <p:nvPr/>
        </p:nvSpPr>
        <p:spPr>
          <a:xfrm>
            <a:off x="281426" y="3870758"/>
            <a:ext cx="11782600" cy="2813423"/>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ドーピングで</a:t>
            </a:r>
            <a:endParaRPr kumimoji="1" lang="en-US" altLang="ja-JP" sz="9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長年、世界の頂点に立った男</a:t>
            </a:r>
            <a:endPar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270808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8936FFE-9C47-49E8-B554-5AC1B7FD2856}"/>
              </a:ext>
            </a:extLst>
          </p:cNvPr>
          <p:cNvSpPr>
            <a:spLocks noGrp="1"/>
          </p:cNvSpPr>
          <p:nvPr>
            <p:ph type="title"/>
          </p:nvPr>
        </p:nvSpPr>
        <p:spPr/>
        <p:txBody>
          <a:bodyPr/>
          <a:lstStyle/>
          <a:p>
            <a:endParaRPr kumimoji="1" lang="ja-JP" altLang="en-US"/>
          </a:p>
        </p:txBody>
      </p:sp>
      <p:sp>
        <p:nvSpPr>
          <p:cNvPr id="7" name="四角形: 角を丸くする 6">
            <a:extLst>
              <a:ext uri="{FF2B5EF4-FFF2-40B4-BE49-F238E27FC236}">
                <a16:creationId xmlns="" xmlns:a16="http://schemas.microsoft.com/office/drawing/2014/main" id="{382A4738-B018-4EB9-A525-C8E97CD379A0}"/>
              </a:ext>
            </a:extLst>
          </p:cNvPr>
          <p:cNvSpPr/>
          <p:nvPr/>
        </p:nvSpPr>
        <p:spPr>
          <a:xfrm>
            <a:off x="4007824" y="2249940"/>
            <a:ext cx="8184175" cy="4562816"/>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タイラー・ハミルトン選手の画像</a:t>
            </a:r>
          </a:p>
        </p:txBody>
      </p:sp>
      <p:sp>
        <p:nvSpPr>
          <p:cNvPr id="8" name="四角形: 角を丸くする 7">
            <a:extLst>
              <a:ext uri="{FF2B5EF4-FFF2-40B4-BE49-F238E27FC236}">
                <a16:creationId xmlns="" xmlns:a16="http://schemas.microsoft.com/office/drawing/2014/main" id="{D1E2AD73-761C-4C81-834C-DC090045AC70}"/>
              </a:ext>
            </a:extLst>
          </p:cNvPr>
          <p:cNvSpPr/>
          <p:nvPr/>
        </p:nvSpPr>
        <p:spPr>
          <a:xfrm>
            <a:off x="135881" y="1959226"/>
            <a:ext cx="3686794" cy="465297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タイラー・ハミルトン選手の暴露本の</a:t>
            </a:r>
            <a:endParaRPr kumimoji="1" lang="en-US" altLang="ja-JP"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画像</a:t>
            </a:r>
          </a:p>
        </p:txBody>
      </p:sp>
      <p:sp>
        <p:nvSpPr>
          <p:cNvPr id="13" name="四角形: 角を丸くする 12">
            <a:extLst>
              <a:ext uri="{FF2B5EF4-FFF2-40B4-BE49-F238E27FC236}">
                <a16:creationId xmlns="" xmlns:a16="http://schemas.microsoft.com/office/drawing/2014/main" id="{8B7C94E7-1665-4202-813D-3F5D53C43AD8}"/>
              </a:ext>
            </a:extLst>
          </p:cNvPr>
          <p:cNvSpPr/>
          <p:nvPr/>
        </p:nvSpPr>
        <p:spPr>
          <a:xfrm>
            <a:off x="759656" y="3827902"/>
            <a:ext cx="10957560" cy="2590154"/>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なぜでしょうか？</a:t>
            </a:r>
          </a:p>
        </p:txBody>
      </p:sp>
      <p:sp>
        <p:nvSpPr>
          <p:cNvPr id="12" name="吹き出し: 角を丸めた四角形 11">
            <a:extLst>
              <a:ext uri="{FF2B5EF4-FFF2-40B4-BE49-F238E27FC236}">
                <a16:creationId xmlns="" xmlns:a16="http://schemas.microsoft.com/office/drawing/2014/main" id="{E79A4773-4987-466B-9C2F-7D1FCA41D456}"/>
              </a:ext>
            </a:extLst>
          </p:cNvPr>
          <p:cNvSpPr/>
          <p:nvPr/>
        </p:nvSpPr>
        <p:spPr>
          <a:xfrm>
            <a:off x="274881" y="145855"/>
            <a:ext cx="11626387" cy="1710994"/>
          </a:xfrm>
          <a:prstGeom prst="wedgeRoundRectCallout">
            <a:avLst>
              <a:gd name="adj1" fmla="val -3021"/>
              <a:gd name="adj2" fmla="val 89057"/>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8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7</a:t>
            </a:r>
            <a:r>
              <a:rPr kumimoji="1" lang="ja-JP" altLang="en-US" sz="88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年間</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見つかることはなかった</a:t>
            </a:r>
          </a:p>
        </p:txBody>
      </p:sp>
    </p:spTree>
    <p:extLst>
      <p:ext uri="{BB962C8B-B14F-4D97-AF65-F5344CB8AC3E}">
        <p14:creationId xmlns:p14="http://schemas.microsoft.com/office/powerpoint/2010/main" val="388919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8936FFE-9C47-49E8-B554-5AC1B7FD2856}"/>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C66361C0-14D5-43BF-B8D6-E5B2E092571D}"/>
              </a:ext>
            </a:extLst>
          </p:cNvPr>
          <p:cNvSpPr/>
          <p:nvPr/>
        </p:nvSpPr>
        <p:spPr>
          <a:xfrm>
            <a:off x="4007824" y="2249940"/>
            <a:ext cx="8184175" cy="4562816"/>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タイラー・ハミルトン選手の画像</a:t>
            </a:r>
          </a:p>
        </p:txBody>
      </p:sp>
      <p:sp>
        <p:nvSpPr>
          <p:cNvPr id="7" name="四角形: 角を丸くする 6">
            <a:extLst>
              <a:ext uri="{FF2B5EF4-FFF2-40B4-BE49-F238E27FC236}">
                <a16:creationId xmlns="" xmlns:a16="http://schemas.microsoft.com/office/drawing/2014/main" id="{FAF3EE50-44F4-4103-A212-DA36ACB02DB9}"/>
              </a:ext>
            </a:extLst>
          </p:cNvPr>
          <p:cNvSpPr/>
          <p:nvPr/>
        </p:nvSpPr>
        <p:spPr>
          <a:xfrm>
            <a:off x="135881" y="1959226"/>
            <a:ext cx="3686794" cy="465297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タイラー・ハミルトン選手の暴露本の画像</a:t>
            </a:r>
          </a:p>
        </p:txBody>
      </p:sp>
      <p:sp>
        <p:nvSpPr>
          <p:cNvPr id="12" name="吹き出し: 角を丸めた四角形 11">
            <a:extLst>
              <a:ext uri="{FF2B5EF4-FFF2-40B4-BE49-F238E27FC236}">
                <a16:creationId xmlns="" xmlns:a16="http://schemas.microsoft.com/office/drawing/2014/main" id="{E79A4773-4987-466B-9C2F-7D1FCA41D456}"/>
              </a:ext>
            </a:extLst>
          </p:cNvPr>
          <p:cNvSpPr/>
          <p:nvPr/>
        </p:nvSpPr>
        <p:spPr>
          <a:xfrm>
            <a:off x="274881" y="145854"/>
            <a:ext cx="10703529" cy="2961983"/>
          </a:xfrm>
          <a:prstGeom prst="wedgeRoundRectCallout">
            <a:avLst>
              <a:gd name="adj1" fmla="val -3021"/>
              <a:gd name="adj2" fmla="val 89057"/>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医師をはじめ、チームスタッフが</a:t>
            </a: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協力</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していたから</a:t>
            </a:r>
          </a:p>
        </p:txBody>
      </p:sp>
      <p:sp>
        <p:nvSpPr>
          <p:cNvPr id="4" name="コンテンツ プレースホルダー 3">
            <a:extLst>
              <a:ext uri="{FF2B5EF4-FFF2-40B4-BE49-F238E27FC236}">
                <a16:creationId xmlns="" xmlns:a16="http://schemas.microsoft.com/office/drawing/2014/main" id="{CB4B3B7D-3FB8-4258-9BB4-899B2048AF63}"/>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138517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2E90E76-3D09-440F-B470-3E7BD7B48D82}"/>
              </a:ext>
            </a:extLst>
          </p:cNvPr>
          <p:cNvSpPr>
            <a:spLocks noGrp="1"/>
          </p:cNvSpPr>
          <p:nvPr>
            <p:ph type="title"/>
          </p:nvPr>
        </p:nvSpPr>
        <p:spPr>
          <a:xfrm>
            <a:off x="3259684" y="152480"/>
            <a:ext cx="8610600" cy="1293028"/>
          </a:xfrm>
        </p:spPr>
        <p:txBody>
          <a:bodyPr>
            <a:normAutofit/>
          </a:bodyPr>
          <a:lstStyle/>
          <a:p>
            <a:r>
              <a:rPr kumimoji="1" lang="ja-JP" altLang="en-US" sz="7200" dirty="0"/>
              <a:t>スケジュール管理</a:t>
            </a:r>
          </a:p>
        </p:txBody>
      </p:sp>
      <p:sp>
        <p:nvSpPr>
          <p:cNvPr id="9" name="四角形: 角を丸くする 8">
            <a:extLst>
              <a:ext uri="{FF2B5EF4-FFF2-40B4-BE49-F238E27FC236}">
                <a16:creationId xmlns="" xmlns:a16="http://schemas.microsoft.com/office/drawing/2014/main" id="{CD59F4BC-002A-41BB-B400-89D3B7C1C560}"/>
              </a:ext>
            </a:extLst>
          </p:cNvPr>
          <p:cNvSpPr/>
          <p:nvPr/>
        </p:nvSpPr>
        <p:spPr>
          <a:xfrm>
            <a:off x="1701946" y="1597987"/>
            <a:ext cx="9011332" cy="489557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計画的なドーピングの手口がイメージできる、投薬のスケジュールが書かれた手帳の画像</a:t>
            </a:r>
          </a:p>
        </p:txBody>
      </p:sp>
      <p:pic>
        <p:nvPicPr>
          <p:cNvPr id="6" name="図 5">
            <a:extLst>
              <a:ext uri="{FF2B5EF4-FFF2-40B4-BE49-F238E27FC236}">
                <a16:creationId xmlns="" xmlns:a16="http://schemas.microsoft.com/office/drawing/2014/main" id="{95923B1B-7DE7-4DBA-A793-F9457A9A1851}"/>
              </a:ext>
            </a:extLst>
          </p:cNvPr>
          <p:cNvPicPr>
            <a:picLocks noChangeAspect="1"/>
          </p:cNvPicPr>
          <p:nvPr/>
        </p:nvPicPr>
        <p:blipFill rotWithShape="1">
          <a:blip r:embed="rId2">
            <a:extLst>
              <a:ext uri="{28A0092B-C50C-407E-A947-70E740481C1C}">
                <a14:useLocalDpi xmlns:a14="http://schemas.microsoft.com/office/drawing/2010/main" val="0"/>
              </a:ext>
            </a:extLst>
          </a:blip>
          <a:srcRect l="44769" b="25721"/>
          <a:stretch/>
        </p:blipFill>
        <p:spPr>
          <a:xfrm>
            <a:off x="567170" y="0"/>
            <a:ext cx="2744528" cy="2869809"/>
          </a:xfrm>
          <a:prstGeom prst="rect">
            <a:avLst/>
          </a:prstGeom>
        </p:spPr>
      </p:pic>
    </p:spTree>
    <p:extLst>
      <p:ext uri="{BB962C8B-B14F-4D97-AF65-F5344CB8AC3E}">
        <p14:creationId xmlns:p14="http://schemas.microsoft.com/office/powerpoint/2010/main" val="167009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8936FFE-9C47-49E8-B554-5AC1B7FD2856}"/>
              </a:ext>
            </a:extLst>
          </p:cNvPr>
          <p:cNvSpPr>
            <a:spLocks noGrp="1"/>
          </p:cNvSpPr>
          <p:nvPr>
            <p:ph type="title"/>
          </p:nvPr>
        </p:nvSpPr>
        <p:spPr/>
        <p:txBody>
          <a:bodyPr/>
          <a:lstStyle/>
          <a:p>
            <a:endParaRPr kumimoji="1" lang="ja-JP" altLang="en-US"/>
          </a:p>
        </p:txBody>
      </p:sp>
      <p:sp>
        <p:nvSpPr>
          <p:cNvPr id="7" name="四角形: 角を丸くする 6">
            <a:extLst>
              <a:ext uri="{FF2B5EF4-FFF2-40B4-BE49-F238E27FC236}">
                <a16:creationId xmlns="" xmlns:a16="http://schemas.microsoft.com/office/drawing/2014/main" id="{9FF04F05-E957-49E9-B4CE-6ED76062EC7D}"/>
              </a:ext>
            </a:extLst>
          </p:cNvPr>
          <p:cNvSpPr/>
          <p:nvPr/>
        </p:nvSpPr>
        <p:spPr>
          <a:xfrm>
            <a:off x="4007824" y="2249940"/>
            <a:ext cx="8184175" cy="4562816"/>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タイラー・ハミルトン選手の画像</a:t>
            </a:r>
          </a:p>
        </p:txBody>
      </p:sp>
      <p:sp>
        <p:nvSpPr>
          <p:cNvPr id="8" name="四角形: 角を丸くする 7">
            <a:extLst>
              <a:ext uri="{FF2B5EF4-FFF2-40B4-BE49-F238E27FC236}">
                <a16:creationId xmlns="" xmlns:a16="http://schemas.microsoft.com/office/drawing/2014/main" id="{F1D5ABA9-7C3A-403A-8039-F83A3D53EFE7}"/>
              </a:ext>
            </a:extLst>
          </p:cNvPr>
          <p:cNvSpPr/>
          <p:nvPr/>
        </p:nvSpPr>
        <p:spPr>
          <a:xfrm>
            <a:off x="135881" y="1959226"/>
            <a:ext cx="3686794" cy="4652977"/>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dirty="0">
              <a:solidFill>
                <a:prstClr val="black"/>
              </a:solidFill>
              <a:latin typeface="Century Gothic" panose="020B0502020202020204"/>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タイラー・ハミルトン選手の暴露本の画像</a:t>
            </a:r>
          </a:p>
        </p:txBody>
      </p:sp>
      <p:sp>
        <p:nvSpPr>
          <p:cNvPr id="12" name="吹き出し: 角を丸めた四角形 11">
            <a:extLst>
              <a:ext uri="{FF2B5EF4-FFF2-40B4-BE49-F238E27FC236}">
                <a16:creationId xmlns="" xmlns:a16="http://schemas.microsoft.com/office/drawing/2014/main" id="{E79A4773-4987-466B-9C2F-7D1FCA41D456}"/>
              </a:ext>
            </a:extLst>
          </p:cNvPr>
          <p:cNvSpPr/>
          <p:nvPr/>
        </p:nvSpPr>
        <p:spPr>
          <a:xfrm>
            <a:off x="274881" y="145854"/>
            <a:ext cx="10703529" cy="2961983"/>
          </a:xfrm>
          <a:prstGeom prst="wedgeRoundRectCallout">
            <a:avLst>
              <a:gd name="adj1" fmla="val -977"/>
              <a:gd name="adj2" fmla="val 72580"/>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医師をはじめ、チームスタッフが</a:t>
            </a: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協力</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していたから</a:t>
            </a:r>
          </a:p>
        </p:txBody>
      </p:sp>
      <p:sp>
        <p:nvSpPr>
          <p:cNvPr id="6" name="四角形: 角を丸くする 5">
            <a:extLst>
              <a:ext uri="{FF2B5EF4-FFF2-40B4-BE49-F238E27FC236}">
                <a16:creationId xmlns="" xmlns:a16="http://schemas.microsoft.com/office/drawing/2014/main" id="{0E52C7D1-AFF1-4733-861F-F2317B957663}"/>
              </a:ext>
            </a:extLst>
          </p:cNvPr>
          <p:cNvSpPr/>
          <p:nvPr/>
        </p:nvSpPr>
        <p:spPr>
          <a:xfrm>
            <a:off x="1378569" y="4135902"/>
            <a:ext cx="10234843" cy="2576244"/>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本人だけでなく周りも</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なぜ、ここまでするの？</a:t>
            </a:r>
          </a:p>
        </p:txBody>
      </p:sp>
    </p:spTree>
    <p:extLst>
      <p:ext uri="{BB962C8B-B14F-4D97-AF65-F5344CB8AC3E}">
        <p14:creationId xmlns:p14="http://schemas.microsoft.com/office/powerpoint/2010/main" val="276825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3574E5D-0AE2-4D2A-903B-95BAC4F70713}"/>
              </a:ext>
            </a:extLst>
          </p:cNvPr>
          <p:cNvSpPr>
            <a:spLocks noGrp="1"/>
          </p:cNvSpPr>
          <p:nvPr>
            <p:ph type="title"/>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A67E83CC-DAF5-4325-9FCB-90402AE82D05}"/>
              </a:ext>
            </a:extLst>
          </p:cNvPr>
          <p:cNvSpPr/>
          <p:nvPr/>
        </p:nvSpPr>
        <p:spPr>
          <a:xfrm>
            <a:off x="139263" y="138761"/>
            <a:ext cx="6673440" cy="1560740"/>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自転車チーム</a:t>
            </a:r>
          </a:p>
        </p:txBody>
      </p:sp>
      <p:sp>
        <p:nvSpPr>
          <p:cNvPr id="13" name="四角形: 角を丸くする 12">
            <a:extLst>
              <a:ext uri="{FF2B5EF4-FFF2-40B4-BE49-F238E27FC236}">
                <a16:creationId xmlns="" xmlns:a16="http://schemas.microsoft.com/office/drawing/2014/main" id="{CEFB36FA-4B2A-4B8B-80F1-0473C4B40819}"/>
              </a:ext>
            </a:extLst>
          </p:cNvPr>
          <p:cNvSpPr/>
          <p:nvPr/>
        </p:nvSpPr>
        <p:spPr>
          <a:xfrm>
            <a:off x="3425793" y="2020616"/>
            <a:ext cx="5392103" cy="3527116"/>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dirty="0">
              <a:solidFill>
                <a:prstClr val="black"/>
              </a:solidFill>
              <a:latin typeface="Century Gothic" panose="020B0502020202020204"/>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タイラー・ハミルトン選手の画像</a:t>
            </a:r>
          </a:p>
        </p:txBody>
      </p:sp>
      <p:pic>
        <p:nvPicPr>
          <p:cNvPr id="20" name="図 19">
            <a:extLst>
              <a:ext uri="{FF2B5EF4-FFF2-40B4-BE49-F238E27FC236}">
                <a16:creationId xmlns="" xmlns:a16="http://schemas.microsoft.com/office/drawing/2014/main" id="{2A6BB05F-85FC-457E-9D7D-0CF18FAFC69A}"/>
              </a:ext>
            </a:extLst>
          </p:cNvPr>
          <p:cNvPicPr>
            <a:picLocks noChangeAspect="1"/>
          </p:cNvPicPr>
          <p:nvPr/>
        </p:nvPicPr>
        <p:blipFill rotWithShape="1">
          <a:blip r:embed="rId2">
            <a:extLst>
              <a:ext uri="{28A0092B-C50C-407E-A947-70E740481C1C}">
                <a14:useLocalDpi xmlns:a14="http://schemas.microsoft.com/office/drawing/2010/main" val="0"/>
              </a:ext>
            </a:extLst>
          </a:blip>
          <a:srcRect b="23692"/>
          <a:stretch/>
        </p:blipFill>
        <p:spPr>
          <a:xfrm>
            <a:off x="7732798" y="1667021"/>
            <a:ext cx="5392103" cy="5233182"/>
          </a:xfrm>
          <a:prstGeom prst="rect">
            <a:avLst/>
          </a:prstGeom>
        </p:spPr>
      </p:pic>
      <p:pic>
        <p:nvPicPr>
          <p:cNvPr id="18" name="図 17">
            <a:extLst>
              <a:ext uri="{FF2B5EF4-FFF2-40B4-BE49-F238E27FC236}">
                <a16:creationId xmlns="" xmlns:a16="http://schemas.microsoft.com/office/drawing/2014/main" id="{104A05DA-D534-414E-9597-482CF2510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463" y="3275667"/>
            <a:ext cx="2871337" cy="2871337"/>
          </a:xfrm>
          <a:prstGeom prst="rect">
            <a:avLst/>
          </a:prstGeom>
        </p:spPr>
      </p:pic>
      <p:pic>
        <p:nvPicPr>
          <p:cNvPr id="21" name="図 20">
            <a:extLst>
              <a:ext uri="{FF2B5EF4-FFF2-40B4-BE49-F238E27FC236}">
                <a16:creationId xmlns="" xmlns:a16="http://schemas.microsoft.com/office/drawing/2014/main" id="{6DDADEC2-7ACA-40A6-AC4E-E1264A537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804" y="3543203"/>
            <a:ext cx="2871337" cy="2871337"/>
          </a:xfrm>
          <a:prstGeom prst="rect">
            <a:avLst/>
          </a:prstGeom>
        </p:spPr>
      </p:pic>
      <p:sp>
        <p:nvSpPr>
          <p:cNvPr id="11" name="吹き出し: 角を丸めた四角形 10">
            <a:extLst>
              <a:ext uri="{FF2B5EF4-FFF2-40B4-BE49-F238E27FC236}">
                <a16:creationId xmlns="" xmlns:a16="http://schemas.microsoft.com/office/drawing/2014/main" id="{420939DA-8CCA-453A-8227-E41185E35E59}"/>
              </a:ext>
            </a:extLst>
          </p:cNvPr>
          <p:cNvSpPr/>
          <p:nvPr/>
        </p:nvSpPr>
        <p:spPr>
          <a:xfrm>
            <a:off x="6437853" y="837055"/>
            <a:ext cx="5520905" cy="1127444"/>
          </a:xfrm>
          <a:prstGeom prst="wedgeRoundRectCallout">
            <a:avLst>
              <a:gd name="adj1" fmla="val -44001"/>
              <a:gd name="adj2" fmla="val 104373"/>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金メダリスト</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2" name="吹き出し: 角を丸めた四角形 11">
            <a:extLst>
              <a:ext uri="{FF2B5EF4-FFF2-40B4-BE49-F238E27FC236}">
                <a16:creationId xmlns="" xmlns:a16="http://schemas.microsoft.com/office/drawing/2014/main" id="{DE242185-0C39-4E32-9192-C871A22F5B4E}"/>
              </a:ext>
            </a:extLst>
          </p:cNvPr>
          <p:cNvSpPr/>
          <p:nvPr/>
        </p:nvSpPr>
        <p:spPr>
          <a:xfrm>
            <a:off x="4409521" y="4860842"/>
            <a:ext cx="5520905" cy="1796530"/>
          </a:xfrm>
          <a:prstGeom prst="wedgeRoundRectCallout">
            <a:avLst>
              <a:gd name="adj1" fmla="val 51311"/>
              <a:gd name="adj2" fmla="val -78248"/>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金メダリスト</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専属コーチ</a:t>
            </a:r>
          </a:p>
        </p:txBody>
      </p:sp>
      <p:pic>
        <p:nvPicPr>
          <p:cNvPr id="19" name="図 18">
            <a:extLst>
              <a:ext uri="{FF2B5EF4-FFF2-40B4-BE49-F238E27FC236}">
                <a16:creationId xmlns="" xmlns:a16="http://schemas.microsoft.com/office/drawing/2014/main" id="{EFDD546C-AE9A-436C-84B8-D911ACA0CD08}"/>
              </a:ext>
            </a:extLst>
          </p:cNvPr>
          <p:cNvPicPr>
            <a:picLocks noChangeAspect="1"/>
          </p:cNvPicPr>
          <p:nvPr/>
        </p:nvPicPr>
        <p:blipFill rotWithShape="1">
          <a:blip r:embed="rId4">
            <a:extLst>
              <a:ext uri="{28A0092B-C50C-407E-A947-70E740481C1C}">
                <a14:useLocalDpi xmlns:a14="http://schemas.microsoft.com/office/drawing/2010/main" val="0"/>
              </a:ext>
            </a:extLst>
          </a:blip>
          <a:srcRect l="44769" b="25721"/>
          <a:stretch/>
        </p:blipFill>
        <p:spPr>
          <a:xfrm>
            <a:off x="645834" y="3077046"/>
            <a:ext cx="3191796" cy="3337494"/>
          </a:xfrm>
          <a:prstGeom prst="rect">
            <a:avLst/>
          </a:prstGeom>
        </p:spPr>
      </p:pic>
      <p:pic>
        <p:nvPicPr>
          <p:cNvPr id="22" name="図 21">
            <a:extLst>
              <a:ext uri="{FF2B5EF4-FFF2-40B4-BE49-F238E27FC236}">
                <a16:creationId xmlns="" xmlns:a16="http://schemas.microsoft.com/office/drawing/2014/main" id="{2131E333-3EDD-4BF7-AF0B-2656D038A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491" y="4194706"/>
            <a:ext cx="2871337" cy="2871337"/>
          </a:xfrm>
          <a:prstGeom prst="rect">
            <a:avLst/>
          </a:prstGeom>
        </p:spPr>
      </p:pic>
      <p:sp>
        <p:nvSpPr>
          <p:cNvPr id="3" name="吹き出し: 角を丸めた四角形 2">
            <a:extLst>
              <a:ext uri="{FF2B5EF4-FFF2-40B4-BE49-F238E27FC236}">
                <a16:creationId xmlns="" xmlns:a16="http://schemas.microsoft.com/office/drawing/2014/main" id="{1D306C5D-BBBE-432D-B92A-33C7D6C5202B}"/>
              </a:ext>
            </a:extLst>
          </p:cNvPr>
          <p:cNvSpPr/>
          <p:nvPr/>
        </p:nvSpPr>
        <p:spPr>
          <a:xfrm>
            <a:off x="345057" y="1280517"/>
            <a:ext cx="4761782" cy="1796530"/>
          </a:xfrm>
          <a:prstGeom prst="wedgeRoundRectCallout">
            <a:avLst>
              <a:gd name="adj1" fmla="val -15147"/>
              <a:gd name="adj2" fmla="val 80849"/>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金メダリスト</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専属ドクター</a:t>
            </a:r>
          </a:p>
        </p:txBody>
      </p:sp>
    </p:spTree>
    <p:extLst>
      <p:ext uri="{BB962C8B-B14F-4D97-AF65-F5344CB8AC3E}">
        <p14:creationId xmlns:p14="http://schemas.microsoft.com/office/powerpoint/2010/main" val="275951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90">
                                          <p:stCondLst>
                                            <p:cond delay="0"/>
                                          </p:stCondLst>
                                        </p:cTn>
                                        <p:tgtEl>
                                          <p:spTgt spid="18"/>
                                        </p:tgtEl>
                                      </p:cBhvr>
                                    </p:animEffect>
                                    <p:anim calcmode="lin" valueType="num">
                                      <p:cBhvr>
                                        <p:cTn id="13"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8" dur="13">
                                          <p:stCondLst>
                                            <p:cond delay="325"/>
                                          </p:stCondLst>
                                        </p:cTn>
                                        <p:tgtEl>
                                          <p:spTgt spid="18"/>
                                        </p:tgtEl>
                                      </p:cBhvr>
                                      <p:to x="100000" y="60000"/>
                                    </p:animScale>
                                    <p:animScale>
                                      <p:cBhvr>
                                        <p:cTn id="19" dur="83" decel="50000">
                                          <p:stCondLst>
                                            <p:cond delay="338"/>
                                          </p:stCondLst>
                                        </p:cTn>
                                        <p:tgtEl>
                                          <p:spTgt spid="18"/>
                                        </p:tgtEl>
                                      </p:cBhvr>
                                      <p:to x="100000" y="100000"/>
                                    </p:animScale>
                                    <p:animScale>
                                      <p:cBhvr>
                                        <p:cTn id="20" dur="13">
                                          <p:stCondLst>
                                            <p:cond delay="656"/>
                                          </p:stCondLst>
                                        </p:cTn>
                                        <p:tgtEl>
                                          <p:spTgt spid="18"/>
                                        </p:tgtEl>
                                      </p:cBhvr>
                                      <p:to x="100000" y="80000"/>
                                    </p:animScale>
                                    <p:animScale>
                                      <p:cBhvr>
                                        <p:cTn id="21" dur="83" decel="50000">
                                          <p:stCondLst>
                                            <p:cond delay="669"/>
                                          </p:stCondLst>
                                        </p:cTn>
                                        <p:tgtEl>
                                          <p:spTgt spid="18"/>
                                        </p:tgtEl>
                                      </p:cBhvr>
                                      <p:to x="100000" y="100000"/>
                                    </p:animScale>
                                    <p:animScale>
                                      <p:cBhvr>
                                        <p:cTn id="22" dur="13">
                                          <p:stCondLst>
                                            <p:cond delay="821"/>
                                          </p:stCondLst>
                                        </p:cTn>
                                        <p:tgtEl>
                                          <p:spTgt spid="18"/>
                                        </p:tgtEl>
                                      </p:cBhvr>
                                      <p:to x="100000" y="90000"/>
                                    </p:animScale>
                                    <p:animScale>
                                      <p:cBhvr>
                                        <p:cTn id="23" dur="83" decel="50000">
                                          <p:stCondLst>
                                            <p:cond delay="834"/>
                                          </p:stCondLst>
                                        </p:cTn>
                                        <p:tgtEl>
                                          <p:spTgt spid="18"/>
                                        </p:tgtEl>
                                      </p:cBhvr>
                                      <p:to x="100000" y="100000"/>
                                    </p:animScale>
                                    <p:animScale>
                                      <p:cBhvr>
                                        <p:cTn id="24" dur="13">
                                          <p:stCondLst>
                                            <p:cond delay="904"/>
                                          </p:stCondLst>
                                        </p:cTn>
                                        <p:tgtEl>
                                          <p:spTgt spid="18"/>
                                        </p:tgtEl>
                                      </p:cBhvr>
                                      <p:to x="100000" y="95000"/>
                                    </p:animScale>
                                    <p:animScale>
                                      <p:cBhvr>
                                        <p:cTn id="25" dur="83" decel="50000">
                                          <p:stCondLst>
                                            <p:cond delay="917"/>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par>
                                <p:cTn id="31" presetID="26"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290">
                                          <p:stCondLst>
                                            <p:cond delay="0"/>
                                          </p:stCondLst>
                                        </p:cTn>
                                        <p:tgtEl>
                                          <p:spTgt spid="21"/>
                                        </p:tgtEl>
                                      </p:cBhvr>
                                    </p:animEffect>
                                    <p:anim calcmode="lin" valueType="num">
                                      <p:cBhvr>
                                        <p:cTn id="34"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39" dur="13">
                                          <p:stCondLst>
                                            <p:cond delay="325"/>
                                          </p:stCondLst>
                                        </p:cTn>
                                        <p:tgtEl>
                                          <p:spTgt spid="21"/>
                                        </p:tgtEl>
                                      </p:cBhvr>
                                      <p:to x="100000" y="60000"/>
                                    </p:animScale>
                                    <p:animScale>
                                      <p:cBhvr>
                                        <p:cTn id="40" dur="83" decel="50000">
                                          <p:stCondLst>
                                            <p:cond delay="338"/>
                                          </p:stCondLst>
                                        </p:cTn>
                                        <p:tgtEl>
                                          <p:spTgt spid="21"/>
                                        </p:tgtEl>
                                      </p:cBhvr>
                                      <p:to x="100000" y="100000"/>
                                    </p:animScale>
                                    <p:animScale>
                                      <p:cBhvr>
                                        <p:cTn id="41" dur="13">
                                          <p:stCondLst>
                                            <p:cond delay="656"/>
                                          </p:stCondLst>
                                        </p:cTn>
                                        <p:tgtEl>
                                          <p:spTgt spid="21"/>
                                        </p:tgtEl>
                                      </p:cBhvr>
                                      <p:to x="100000" y="80000"/>
                                    </p:animScale>
                                    <p:animScale>
                                      <p:cBhvr>
                                        <p:cTn id="42" dur="83" decel="50000">
                                          <p:stCondLst>
                                            <p:cond delay="669"/>
                                          </p:stCondLst>
                                        </p:cTn>
                                        <p:tgtEl>
                                          <p:spTgt spid="21"/>
                                        </p:tgtEl>
                                      </p:cBhvr>
                                      <p:to x="100000" y="100000"/>
                                    </p:animScale>
                                    <p:animScale>
                                      <p:cBhvr>
                                        <p:cTn id="43" dur="13">
                                          <p:stCondLst>
                                            <p:cond delay="821"/>
                                          </p:stCondLst>
                                        </p:cTn>
                                        <p:tgtEl>
                                          <p:spTgt spid="21"/>
                                        </p:tgtEl>
                                      </p:cBhvr>
                                      <p:to x="100000" y="90000"/>
                                    </p:animScale>
                                    <p:animScale>
                                      <p:cBhvr>
                                        <p:cTn id="44" dur="83" decel="50000">
                                          <p:stCondLst>
                                            <p:cond delay="834"/>
                                          </p:stCondLst>
                                        </p:cTn>
                                        <p:tgtEl>
                                          <p:spTgt spid="21"/>
                                        </p:tgtEl>
                                      </p:cBhvr>
                                      <p:to x="100000" y="100000"/>
                                    </p:animScale>
                                    <p:animScale>
                                      <p:cBhvr>
                                        <p:cTn id="45" dur="13">
                                          <p:stCondLst>
                                            <p:cond delay="904"/>
                                          </p:stCondLst>
                                        </p:cTn>
                                        <p:tgtEl>
                                          <p:spTgt spid="21"/>
                                        </p:tgtEl>
                                      </p:cBhvr>
                                      <p:to x="100000" y="95000"/>
                                    </p:animScale>
                                    <p:animScale>
                                      <p:cBhvr>
                                        <p:cTn id="46" dur="83" decel="50000">
                                          <p:stCondLst>
                                            <p:cond delay="917"/>
                                          </p:stCondLst>
                                        </p:cTn>
                                        <p:tgtEl>
                                          <p:spTgt spid="21"/>
                                        </p:tgtEl>
                                      </p:cBhvr>
                                      <p:to x="100000" y="100000"/>
                                    </p:animScale>
                                  </p:childTnLst>
                                </p:cTn>
                              </p:par>
                              <p:par>
                                <p:cTn id="47" presetID="14"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par>
                                <p:cTn id="50" presetID="26"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290">
                                          <p:stCondLst>
                                            <p:cond delay="0"/>
                                          </p:stCondLst>
                                        </p:cTn>
                                        <p:tgtEl>
                                          <p:spTgt spid="22"/>
                                        </p:tgtEl>
                                      </p:cBhvr>
                                    </p:animEffect>
                                    <p:anim calcmode="lin" valueType="num">
                                      <p:cBhvr>
                                        <p:cTn id="53"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58" dur="13">
                                          <p:stCondLst>
                                            <p:cond delay="325"/>
                                          </p:stCondLst>
                                        </p:cTn>
                                        <p:tgtEl>
                                          <p:spTgt spid="22"/>
                                        </p:tgtEl>
                                      </p:cBhvr>
                                      <p:to x="100000" y="60000"/>
                                    </p:animScale>
                                    <p:animScale>
                                      <p:cBhvr>
                                        <p:cTn id="59" dur="83" decel="50000">
                                          <p:stCondLst>
                                            <p:cond delay="338"/>
                                          </p:stCondLst>
                                        </p:cTn>
                                        <p:tgtEl>
                                          <p:spTgt spid="22"/>
                                        </p:tgtEl>
                                      </p:cBhvr>
                                      <p:to x="100000" y="100000"/>
                                    </p:animScale>
                                    <p:animScale>
                                      <p:cBhvr>
                                        <p:cTn id="60" dur="13">
                                          <p:stCondLst>
                                            <p:cond delay="656"/>
                                          </p:stCondLst>
                                        </p:cTn>
                                        <p:tgtEl>
                                          <p:spTgt spid="22"/>
                                        </p:tgtEl>
                                      </p:cBhvr>
                                      <p:to x="100000" y="80000"/>
                                    </p:animScale>
                                    <p:animScale>
                                      <p:cBhvr>
                                        <p:cTn id="61" dur="83" decel="50000">
                                          <p:stCondLst>
                                            <p:cond delay="669"/>
                                          </p:stCondLst>
                                        </p:cTn>
                                        <p:tgtEl>
                                          <p:spTgt spid="22"/>
                                        </p:tgtEl>
                                      </p:cBhvr>
                                      <p:to x="100000" y="100000"/>
                                    </p:animScale>
                                    <p:animScale>
                                      <p:cBhvr>
                                        <p:cTn id="62" dur="13">
                                          <p:stCondLst>
                                            <p:cond delay="821"/>
                                          </p:stCondLst>
                                        </p:cTn>
                                        <p:tgtEl>
                                          <p:spTgt spid="22"/>
                                        </p:tgtEl>
                                      </p:cBhvr>
                                      <p:to x="100000" y="90000"/>
                                    </p:animScale>
                                    <p:animScale>
                                      <p:cBhvr>
                                        <p:cTn id="63" dur="83" decel="50000">
                                          <p:stCondLst>
                                            <p:cond delay="834"/>
                                          </p:stCondLst>
                                        </p:cTn>
                                        <p:tgtEl>
                                          <p:spTgt spid="22"/>
                                        </p:tgtEl>
                                      </p:cBhvr>
                                      <p:to x="100000" y="100000"/>
                                    </p:animScale>
                                    <p:animScale>
                                      <p:cBhvr>
                                        <p:cTn id="64" dur="13">
                                          <p:stCondLst>
                                            <p:cond delay="904"/>
                                          </p:stCondLst>
                                        </p:cTn>
                                        <p:tgtEl>
                                          <p:spTgt spid="22"/>
                                        </p:tgtEl>
                                      </p:cBhvr>
                                      <p:to x="100000" y="95000"/>
                                    </p:animScale>
                                    <p:animScale>
                                      <p:cBhvr>
                                        <p:cTn id="65" dur="83" decel="50000">
                                          <p:stCondLst>
                                            <p:cond delay="917"/>
                                          </p:stCondLst>
                                        </p:cTn>
                                        <p:tgtEl>
                                          <p:spTgt spid="22"/>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randombar(horizontal)">
                                      <p:cBhvr>
                                        <p:cTn id="70" dur="500"/>
                                        <p:tgtEl>
                                          <p:spTgt spid="3"/>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randombar(horizontal)">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 xmlns:a16="http://schemas.microsoft.com/office/drawing/2014/main" id="{B6467B40-47B4-4E61-BB2B-77C6E5B1065D}"/>
              </a:ext>
            </a:extLst>
          </p:cNvPr>
          <p:cNvSpPr/>
          <p:nvPr/>
        </p:nvSpPr>
        <p:spPr>
          <a:xfrm>
            <a:off x="1097612" y="618978"/>
            <a:ext cx="10353822" cy="5075666"/>
          </a:xfrm>
          <a:prstGeom prst="roundRect">
            <a:avLst/>
          </a:prstGeom>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勝てば</a:t>
            </a: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名誉</a:t>
            </a: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と</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大きな</a:t>
            </a: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お金</a:t>
            </a: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が手に入るから</a:t>
            </a:r>
          </a:p>
        </p:txBody>
      </p:sp>
      <p:pic>
        <p:nvPicPr>
          <p:cNvPr id="3" name="図 2">
            <a:extLst>
              <a:ext uri="{FF2B5EF4-FFF2-40B4-BE49-F238E27FC236}">
                <a16:creationId xmlns="" xmlns:a16="http://schemas.microsoft.com/office/drawing/2014/main" id="{F2323814-E222-4670-9E73-378872CAE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66" y="3687271"/>
            <a:ext cx="3378773" cy="3378773"/>
          </a:xfrm>
          <a:prstGeom prst="rect">
            <a:avLst/>
          </a:prstGeom>
        </p:spPr>
      </p:pic>
      <p:pic>
        <p:nvPicPr>
          <p:cNvPr id="4" name="図 3">
            <a:extLst>
              <a:ext uri="{FF2B5EF4-FFF2-40B4-BE49-F238E27FC236}">
                <a16:creationId xmlns="" xmlns:a16="http://schemas.microsoft.com/office/drawing/2014/main" id="{D4DED574-84AE-4A96-8030-EDA5BE1E1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9819" y="-35766"/>
            <a:ext cx="2872181" cy="2398243"/>
          </a:xfrm>
          <a:prstGeom prst="rect">
            <a:avLst/>
          </a:prstGeom>
        </p:spPr>
      </p:pic>
    </p:spTree>
    <p:extLst>
      <p:ext uri="{BB962C8B-B14F-4D97-AF65-F5344CB8AC3E}">
        <p14:creationId xmlns:p14="http://schemas.microsoft.com/office/powerpoint/2010/main" val="68173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7F3B8A5-8C41-4DAD-ABEC-D40C3862A4D8}"/>
              </a:ext>
            </a:extLst>
          </p:cNvPr>
          <p:cNvSpPr>
            <a:spLocks noGrp="1"/>
          </p:cNvSpPr>
          <p:nvPr>
            <p:ph type="title"/>
          </p:nvPr>
        </p:nvSpPr>
        <p:spPr/>
        <p:txBody>
          <a:bodyPr/>
          <a:lstStyle/>
          <a:p>
            <a:endParaRPr kumimoji="1" lang="ja-JP" altLang="en-US"/>
          </a:p>
        </p:txBody>
      </p:sp>
      <p:sp>
        <p:nvSpPr>
          <p:cNvPr id="4" name="吹き出し: 角を丸めた四角形 3">
            <a:extLst>
              <a:ext uri="{FF2B5EF4-FFF2-40B4-BE49-F238E27FC236}">
                <a16:creationId xmlns="" xmlns:a16="http://schemas.microsoft.com/office/drawing/2014/main" id="{2D3C7EA2-F1E1-4077-9C1F-6B465628C7B6}"/>
              </a:ext>
            </a:extLst>
          </p:cNvPr>
          <p:cNvSpPr/>
          <p:nvPr/>
        </p:nvSpPr>
        <p:spPr>
          <a:xfrm>
            <a:off x="212004" y="182311"/>
            <a:ext cx="9835176" cy="1478196"/>
          </a:xfrm>
          <a:prstGeom prst="wedgeRoundRectCallout">
            <a:avLst>
              <a:gd name="adj1" fmla="val 39434"/>
              <a:gd name="adj2" fmla="val 29927"/>
              <a:gd name="adj3" fmla="val 16667"/>
            </a:avLst>
          </a:prstGeom>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世界のオリンピック報奨金　例</a:t>
            </a:r>
          </a:p>
        </p:txBody>
      </p:sp>
      <p:sp>
        <p:nvSpPr>
          <p:cNvPr id="10" name="四角形: 角を丸くする 9">
            <a:extLst>
              <a:ext uri="{FF2B5EF4-FFF2-40B4-BE49-F238E27FC236}">
                <a16:creationId xmlns="" xmlns:a16="http://schemas.microsoft.com/office/drawing/2014/main" id="{ED7E1B63-4542-486C-BF03-F8E60E5B0C27}"/>
              </a:ext>
            </a:extLst>
          </p:cNvPr>
          <p:cNvSpPr/>
          <p:nvPr/>
        </p:nvSpPr>
        <p:spPr>
          <a:xfrm>
            <a:off x="252441" y="1774813"/>
            <a:ext cx="11775003" cy="138733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シンガポール　</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2" name="テキスト ボックス 11">
            <a:extLst>
              <a:ext uri="{FF2B5EF4-FFF2-40B4-BE49-F238E27FC236}">
                <a16:creationId xmlns="" xmlns:a16="http://schemas.microsoft.com/office/drawing/2014/main" id="{2808465D-1C7B-43EB-9568-FC16859CA399}"/>
              </a:ext>
            </a:extLst>
          </p:cNvPr>
          <p:cNvSpPr txBox="1"/>
          <p:nvPr/>
        </p:nvSpPr>
        <p:spPr>
          <a:xfrm>
            <a:off x="5205908" y="1838712"/>
            <a:ext cx="4553067"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7000</a:t>
            </a:r>
            <a:r>
              <a:rPr kumimoji="1" lang="ja-JP" altLang="en-US" sz="8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万円</a:t>
            </a:r>
          </a:p>
        </p:txBody>
      </p:sp>
      <p:sp>
        <p:nvSpPr>
          <p:cNvPr id="18" name="四角形: 角を丸くする 17">
            <a:extLst>
              <a:ext uri="{FF2B5EF4-FFF2-40B4-BE49-F238E27FC236}">
                <a16:creationId xmlns="" xmlns:a16="http://schemas.microsoft.com/office/drawing/2014/main" id="{359DFB94-D2CF-42E8-8550-53AF863AB2E4}"/>
              </a:ext>
            </a:extLst>
          </p:cNvPr>
          <p:cNvSpPr/>
          <p:nvPr/>
        </p:nvSpPr>
        <p:spPr>
          <a:xfrm>
            <a:off x="348617" y="3276457"/>
            <a:ext cx="11494765" cy="349809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金メダルで一生、暮らしていける国もある</a:t>
            </a:r>
          </a:p>
        </p:txBody>
      </p:sp>
      <p:sp>
        <p:nvSpPr>
          <p:cNvPr id="9" name="四角形: 角を丸くする 8">
            <a:extLst>
              <a:ext uri="{FF2B5EF4-FFF2-40B4-BE49-F238E27FC236}">
                <a16:creationId xmlns="" xmlns:a16="http://schemas.microsoft.com/office/drawing/2014/main" id="{810D3B36-A633-44A3-A30B-6D42B06C6630}"/>
              </a:ext>
            </a:extLst>
          </p:cNvPr>
          <p:cNvSpPr/>
          <p:nvPr/>
        </p:nvSpPr>
        <p:spPr>
          <a:xfrm>
            <a:off x="9594247" y="1394092"/>
            <a:ext cx="2493399" cy="2148780"/>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シンガポールの国旗</a:t>
            </a:r>
            <a:endParaRPr kumimoji="1" lang="en-US" altLang="ja-JP"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の画像</a:t>
            </a:r>
          </a:p>
        </p:txBody>
      </p:sp>
      <p:sp>
        <p:nvSpPr>
          <p:cNvPr id="5" name="コンテンツ プレースホルダー 4">
            <a:extLst>
              <a:ext uri="{FF2B5EF4-FFF2-40B4-BE49-F238E27FC236}">
                <a16:creationId xmlns="" xmlns:a16="http://schemas.microsoft.com/office/drawing/2014/main" id="{7D1AFAD5-FCCA-4991-9DCC-B5A8834BCBCD}"/>
              </a:ext>
            </a:extLst>
          </p:cNvPr>
          <p:cNvSpPr>
            <a:spLocks noGrp="1"/>
          </p:cNvSpPr>
          <p:nvPr>
            <p:ph idx="1"/>
          </p:nvPr>
        </p:nvSpPr>
        <p:spPr>
          <a:xfrm>
            <a:off x="855134" y="1754718"/>
            <a:ext cx="10820400" cy="4024125"/>
          </a:xfrm>
        </p:spPr>
        <p:txBody>
          <a:bodyPr/>
          <a:lstStyle/>
          <a:p>
            <a:endParaRPr lang="ja-JP" altLang="en-US" dirty="0"/>
          </a:p>
        </p:txBody>
      </p:sp>
    </p:spTree>
    <p:extLst>
      <p:ext uri="{BB962C8B-B14F-4D97-AF65-F5344CB8AC3E}">
        <p14:creationId xmlns:p14="http://schemas.microsoft.com/office/powerpoint/2010/main" val="297818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1E70643-07B3-46EB-B128-20941027E454}"/>
              </a:ext>
            </a:extLst>
          </p:cNvPr>
          <p:cNvSpPr>
            <a:spLocks noGrp="1"/>
          </p:cNvSpPr>
          <p:nvPr>
            <p:ph type="title"/>
          </p:nvPr>
        </p:nvSpPr>
        <p:spPr/>
        <p:txBody>
          <a:bodyPr/>
          <a:lstStyle/>
          <a:p>
            <a:endParaRPr kumimoji="1" lang="ja-JP" altLang="en-US" dirty="0"/>
          </a:p>
        </p:txBody>
      </p:sp>
      <p:sp>
        <p:nvSpPr>
          <p:cNvPr id="11" name="四角形: 角を丸くする 10">
            <a:extLst>
              <a:ext uri="{FF2B5EF4-FFF2-40B4-BE49-F238E27FC236}">
                <a16:creationId xmlns="" xmlns:a16="http://schemas.microsoft.com/office/drawing/2014/main" id="{594B1D0C-A647-4956-A233-E8BE4855A11A}"/>
              </a:ext>
            </a:extLst>
          </p:cNvPr>
          <p:cNvSpPr/>
          <p:nvPr/>
        </p:nvSpPr>
        <p:spPr>
          <a:xfrm>
            <a:off x="246646" y="168007"/>
            <a:ext cx="11775190" cy="312586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スポーツ、オリンピックは</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ビッグ</a:t>
            </a: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ビジネス</a:t>
            </a:r>
            <a:endParaRPr kumimoji="1" lang="ja-JP" altLang="en-US" sz="88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6" name="四角形: 角を丸くする 15">
            <a:extLst>
              <a:ext uri="{FF2B5EF4-FFF2-40B4-BE49-F238E27FC236}">
                <a16:creationId xmlns="" xmlns:a16="http://schemas.microsoft.com/office/drawing/2014/main" id="{76D9795D-01CA-4E8C-A104-1041530DDEA3}"/>
              </a:ext>
            </a:extLst>
          </p:cNvPr>
          <p:cNvSpPr/>
          <p:nvPr/>
        </p:nvSpPr>
        <p:spPr>
          <a:xfrm>
            <a:off x="246646" y="4263459"/>
            <a:ext cx="11590824" cy="2470881"/>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不正を働いてでも、勝つという</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歪んだ考え方が生まれてしまった</a:t>
            </a:r>
          </a:p>
        </p:txBody>
      </p:sp>
      <p:sp>
        <p:nvSpPr>
          <p:cNvPr id="15" name="矢印: 下 14">
            <a:extLst>
              <a:ext uri="{FF2B5EF4-FFF2-40B4-BE49-F238E27FC236}">
                <a16:creationId xmlns="" xmlns:a16="http://schemas.microsoft.com/office/drawing/2014/main" id="{5954D2DB-732D-4BD2-A5AA-CE5C8B9D64BE}"/>
              </a:ext>
            </a:extLst>
          </p:cNvPr>
          <p:cNvSpPr/>
          <p:nvPr/>
        </p:nvSpPr>
        <p:spPr>
          <a:xfrm>
            <a:off x="4497540" y="3196942"/>
            <a:ext cx="3196920" cy="1442375"/>
          </a:xfrm>
          <a:prstGeom prst="downArrow">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241416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 xmlns:a16="http://schemas.microsoft.com/office/drawing/2014/main" id="{0BE18237-5491-45EF-B5B3-5F9F6B5E983F}"/>
              </a:ext>
            </a:extLst>
          </p:cNvPr>
          <p:cNvSpPr/>
          <p:nvPr/>
        </p:nvSpPr>
        <p:spPr>
          <a:xfrm>
            <a:off x="202294" y="262136"/>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女子</a:t>
            </a:r>
            <a:r>
              <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10000</a:t>
            </a: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ｍ予選</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交錯して転倒後、</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助け合う画像</a:t>
            </a:r>
          </a:p>
        </p:txBody>
      </p:sp>
      <p:sp>
        <p:nvSpPr>
          <p:cNvPr id="2" name="タイトル 1">
            <a:extLst>
              <a:ext uri="{FF2B5EF4-FFF2-40B4-BE49-F238E27FC236}">
                <a16:creationId xmlns="" xmlns:a16="http://schemas.microsoft.com/office/drawing/2014/main" id="{E149C09D-5587-4CA3-BDCC-F64C13CD129D}"/>
              </a:ext>
            </a:extLst>
          </p:cNvPr>
          <p:cNvSpPr>
            <a:spLocks noGrp="1"/>
          </p:cNvSpPr>
          <p:nvPr>
            <p:ph type="title"/>
          </p:nvPr>
        </p:nvSpPr>
        <p:spPr/>
        <p:txBody>
          <a:bodyPr/>
          <a:lstStyle/>
          <a:p>
            <a:endParaRPr kumimoji="1" lang="ja-JP" altLang="en-US"/>
          </a:p>
        </p:txBody>
      </p:sp>
      <p:sp>
        <p:nvSpPr>
          <p:cNvPr id="4" name="吹き出し: 角を丸めた四角形 3">
            <a:extLst>
              <a:ext uri="{FF2B5EF4-FFF2-40B4-BE49-F238E27FC236}">
                <a16:creationId xmlns="" xmlns:a16="http://schemas.microsoft.com/office/drawing/2014/main" id="{BD950521-3495-41DA-9201-795485DB3E0C}"/>
              </a:ext>
            </a:extLst>
          </p:cNvPr>
          <p:cNvSpPr/>
          <p:nvPr/>
        </p:nvSpPr>
        <p:spPr>
          <a:xfrm>
            <a:off x="6582943" y="835863"/>
            <a:ext cx="5426914" cy="2048746"/>
          </a:xfrm>
          <a:prstGeom prst="wedgeRoundRectCallout">
            <a:avLst>
              <a:gd name="adj1" fmla="val -20099"/>
              <a:gd name="adj2" fmla="val 90197"/>
              <a:gd name="adj3" fmla="val 16667"/>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「もう無理よ</a:t>
            </a:r>
            <a:r>
              <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p:txBody>
      </p:sp>
      <p:sp>
        <p:nvSpPr>
          <p:cNvPr id="6" name="吹き出し: 角を丸めた四角形 5">
            <a:extLst>
              <a:ext uri="{FF2B5EF4-FFF2-40B4-BE49-F238E27FC236}">
                <a16:creationId xmlns="" xmlns:a16="http://schemas.microsoft.com/office/drawing/2014/main" id="{ED050B55-6E94-40AB-AABF-7E541DD28143}"/>
              </a:ext>
            </a:extLst>
          </p:cNvPr>
          <p:cNvSpPr/>
          <p:nvPr/>
        </p:nvSpPr>
        <p:spPr>
          <a:xfrm>
            <a:off x="235332" y="88119"/>
            <a:ext cx="10874326" cy="2566488"/>
          </a:xfrm>
          <a:prstGeom prst="wedgeRoundRectCallout">
            <a:avLst>
              <a:gd name="adj1" fmla="val -1239"/>
              <a:gd name="adj2" fmla="val 68550"/>
              <a:gd name="adj3" fmla="val 16667"/>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「オリンピックなんだから、私たちはゴールしなくちゃいけない」</a:t>
            </a:r>
          </a:p>
        </p:txBody>
      </p:sp>
    </p:spTree>
    <p:extLst>
      <p:ext uri="{BB962C8B-B14F-4D97-AF65-F5344CB8AC3E}">
        <p14:creationId xmlns:p14="http://schemas.microsoft.com/office/powerpoint/2010/main" val="412069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C5618F1-D1BC-47DF-A097-B204EC5EEC4F}"/>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E15C9E65-6E10-4B6A-8D5D-66C2E4BFAB1E}"/>
              </a:ext>
            </a:extLst>
          </p:cNvPr>
          <p:cNvSpPr/>
          <p:nvPr/>
        </p:nvSpPr>
        <p:spPr>
          <a:xfrm>
            <a:off x="164124" y="77437"/>
            <a:ext cx="6723827" cy="1779498"/>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旧東ドイツ</a:t>
            </a:r>
            <a:endParaRPr kumimoji="1" lang="en-US" altLang="ja-JP"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7" name="四角形: 角を丸くする 6">
            <a:extLst>
              <a:ext uri="{FF2B5EF4-FFF2-40B4-BE49-F238E27FC236}">
                <a16:creationId xmlns="" xmlns:a16="http://schemas.microsoft.com/office/drawing/2014/main" id="{E50C3E5C-C71D-4935-9BE6-4179A08C53FB}"/>
              </a:ext>
            </a:extLst>
          </p:cNvPr>
          <p:cNvSpPr/>
          <p:nvPr/>
        </p:nvSpPr>
        <p:spPr>
          <a:xfrm>
            <a:off x="199137" y="3328004"/>
            <a:ext cx="11803104" cy="2945191"/>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1949</a:t>
            </a: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90</a:t>
            </a: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年に国家ぐるみのドーピングが発覚</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8" name="四角形: 角を丸くする 7">
            <a:extLst>
              <a:ext uri="{FF2B5EF4-FFF2-40B4-BE49-F238E27FC236}">
                <a16:creationId xmlns="" xmlns:a16="http://schemas.microsoft.com/office/drawing/2014/main" id="{14F67BE4-C97E-4446-AA9F-97E2ED560D14}"/>
              </a:ext>
            </a:extLst>
          </p:cNvPr>
          <p:cNvSpPr/>
          <p:nvPr/>
        </p:nvSpPr>
        <p:spPr>
          <a:xfrm>
            <a:off x="95003" y="2861007"/>
            <a:ext cx="12192000" cy="390144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国家政策</a:t>
            </a:r>
            <a:r>
              <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約</a:t>
            </a:r>
            <a:r>
              <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15,000</a:t>
            </a: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人の選手に</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禁止薬物を投与していた</a:t>
            </a:r>
          </a:p>
        </p:txBody>
      </p:sp>
      <p:sp>
        <p:nvSpPr>
          <p:cNvPr id="9" name="四角形: 角を丸くする 8">
            <a:extLst>
              <a:ext uri="{FF2B5EF4-FFF2-40B4-BE49-F238E27FC236}">
                <a16:creationId xmlns="" xmlns:a16="http://schemas.microsoft.com/office/drawing/2014/main" id="{249BD8B3-0C1F-491E-9C4E-431CA03CB4A2}"/>
              </a:ext>
            </a:extLst>
          </p:cNvPr>
          <p:cNvSpPr/>
          <p:nvPr/>
        </p:nvSpPr>
        <p:spPr>
          <a:xfrm>
            <a:off x="7126028" y="310424"/>
            <a:ext cx="4747920" cy="2528328"/>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旧東ドイツの国旗の画像</a:t>
            </a:r>
          </a:p>
        </p:txBody>
      </p:sp>
      <p:sp>
        <p:nvSpPr>
          <p:cNvPr id="4" name="コンテンツ プレースホルダー 3">
            <a:extLst>
              <a:ext uri="{FF2B5EF4-FFF2-40B4-BE49-F238E27FC236}">
                <a16:creationId xmlns="" xmlns:a16="http://schemas.microsoft.com/office/drawing/2014/main" id="{A9988216-5755-4173-89D0-B59AF200554F}"/>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102369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DB9B288-BCAF-48FD-8DF9-8A0DD643B1F3}"/>
              </a:ext>
            </a:extLst>
          </p:cNvPr>
          <p:cNvSpPr>
            <a:spLocks noGrp="1"/>
          </p:cNvSpPr>
          <p:nvPr>
            <p:ph type="title"/>
          </p:nvPr>
        </p:nvSpPr>
        <p:spPr/>
        <p:txBody>
          <a:bodyPr/>
          <a:lstStyle/>
          <a:p>
            <a:endParaRPr kumimoji="1" lang="ja-JP" altLang="en-US"/>
          </a:p>
        </p:txBody>
      </p:sp>
      <p:pic>
        <p:nvPicPr>
          <p:cNvPr id="7" name="図 6">
            <a:extLst>
              <a:ext uri="{FF2B5EF4-FFF2-40B4-BE49-F238E27FC236}">
                <a16:creationId xmlns="" xmlns:a16="http://schemas.microsoft.com/office/drawing/2014/main" id="{9D0CEAC2-966C-4E76-811E-B42DE58CFB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399" y="1846731"/>
            <a:ext cx="2656926" cy="2656926"/>
          </a:xfrm>
          <a:prstGeom prst="rect">
            <a:avLst/>
          </a:prstGeom>
        </p:spPr>
      </p:pic>
      <p:sp>
        <p:nvSpPr>
          <p:cNvPr id="11" name="四角形: 角を丸くする 10">
            <a:extLst>
              <a:ext uri="{FF2B5EF4-FFF2-40B4-BE49-F238E27FC236}">
                <a16:creationId xmlns="" xmlns:a16="http://schemas.microsoft.com/office/drawing/2014/main" id="{F56090A2-7966-4A4D-837D-AE2479FE5B42}"/>
              </a:ext>
            </a:extLst>
          </p:cNvPr>
          <p:cNvSpPr/>
          <p:nvPr/>
        </p:nvSpPr>
        <p:spPr>
          <a:xfrm>
            <a:off x="567058" y="4358827"/>
            <a:ext cx="10939142" cy="2421736"/>
          </a:xfrm>
          <a:prstGeom prst="roundRect">
            <a:avLst/>
          </a:prstGeom>
          <a:solidFill>
            <a:schemeClr val="bg1">
              <a:lumMod val="65000"/>
              <a:lumOff val="35000"/>
            </a:schemeClr>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性転換手術</a:t>
            </a:r>
            <a:r>
              <a:rPr kumimoji="1" lang="en-US" altLang="ja-JP"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アンドレアス・クリーガーに</a:t>
            </a:r>
            <a:endParaRPr kumimoji="1" lang="en-US" altLang="ja-JP"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9" name="四角形: 角を丸くする 8">
            <a:extLst>
              <a:ext uri="{FF2B5EF4-FFF2-40B4-BE49-F238E27FC236}">
                <a16:creationId xmlns="" xmlns:a16="http://schemas.microsoft.com/office/drawing/2014/main" id="{B7443E24-5FF3-48AC-B205-09635EB9A02C}"/>
              </a:ext>
            </a:extLst>
          </p:cNvPr>
          <p:cNvSpPr/>
          <p:nvPr/>
        </p:nvSpPr>
        <p:spPr>
          <a:xfrm>
            <a:off x="7826233" y="212035"/>
            <a:ext cx="4223115" cy="408770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ハイディ・クリーガー選手の画像</a:t>
            </a:r>
          </a:p>
        </p:txBody>
      </p:sp>
      <p:sp>
        <p:nvSpPr>
          <p:cNvPr id="6" name="四角形: 角を丸くする 5">
            <a:extLst>
              <a:ext uri="{FF2B5EF4-FFF2-40B4-BE49-F238E27FC236}">
                <a16:creationId xmlns="" xmlns:a16="http://schemas.microsoft.com/office/drawing/2014/main" id="{FE826FA5-FF0B-4902-8BA9-A5682A5E8DE1}"/>
              </a:ext>
            </a:extLst>
          </p:cNvPr>
          <p:cNvSpPr/>
          <p:nvPr/>
        </p:nvSpPr>
        <p:spPr>
          <a:xfrm>
            <a:off x="164124" y="77436"/>
            <a:ext cx="7650350" cy="2029379"/>
          </a:xfrm>
          <a:prstGeom prst="roundRect">
            <a:avLst/>
          </a:prstGeom>
          <a:solidFill>
            <a:srgbClr val="E127B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ハイディ・クリーガー</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（東ドイツ）</a:t>
            </a:r>
          </a:p>
        </p:txBody>
      </p:sp>
      <p:sp>
        <p:nvSpPr>
          <p:cNvPr id="8" name="吹き出し: 角を丸めた四角形 7">
            <a:extLst>
              <a:ext uri="{FF2B5EF4-FFF2-40B4-BE49-F238E27FC236}">
                <a16:creationId xmlns="" xmlns:a16="http://schemas.microsoft.com/office/drawing/2014/main" id="{BF03D2B0-B207-466D-8835-5A3522D7DAB6}"/>
              </a:ext>
            </a:extLst>
          </p:cNvPr>
          <p:cNvSpPr/>
          <p:nvPr/>
        </p:nvSpPr>
        <p:spPr>
          <a:xfrm>
            <a:off x="2966025" y="2270037"/>
            <a:ext cx="5176910" cy="1970615"/>
          </a:xfrm>
          <a:prstGeom prst="wedgeRoundRectCallout">
            <a:avLst>
              <a:gd name="adj1" fmla="val -64855"/>
              <a:gd name="adj2" fmla="val 726"/>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テストステロン</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（男性ホルモン）</a:t>
            </a:r>
          </a:p>
        </p:txBody>
      </p:sp>
      <p:sp>
        <p:nvSpPr>
          <p:cNvPr id="4" name="コンテンツ プレースホルダー 3">
            <a:extLst>
              <a:ext uri="{FF2B5EF4-FFF2-40B4-BE49-F238E27FC236}">
                <a16:creationId xmlns="" xmlns:a16="http://schemas.microsoft.com/office/drawing/2014/main" id="{CAE21CC7-7BED-4DD3-B026-03E2415B64FA}"/>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314913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9FA189D-89DB-46B4-BDE0-69CDFF14A48D}"/>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2520A9F3-EEBC-4047-A693-949A9F4DACC7}"/>
              </a:ext>
            </a:extLst>
          </p:cNvPr>
          <p:cNvSpPr/>
          <p:nvPr/>
        </p:nvSpPr>
        <p:spPr>
          <a:xfrm>
            <a:off x="1084729" y="118737"/>
            <a:ext cx="10218110" cy="66205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ＷＡＤＡの公表している</a:t>
            </a:r>
            <a:r>
              <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2014</a:t>
            </a: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年の薬物違反者数のデータの画像</a:t>
            </a:r>
          </a:p>
        </p:txBody>
      </p:sp>
    </p:spTree>
    <p:extLst>
      <p:ext uri="{BB962C8B-B14F-4D97-AF65-F5344CB8AC3E}">
        <p14:creationId xmlns:p14="http://schemas.microsoft.com/office/powerpoint/2010/main" val="391573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C07D2419-1DC8-4F52-A6B1-65A46178A073}"/>
              </a:ext>
            </a:extLst>
          </p:cNvPr>
          <p:cNvSpPr/>
          <p:nvPr/>
        </p:nvSpPr>
        <p:spPr>
          <a:xfrm>
            <a:off x="160950" y="76594"/>
            <a:ext cx="11870100" cy="158359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国家ぐるみのドーピング</a:t>
            </a:r>
          </a:p>
        </p:txBody>
      </p:sp>
      <p:sp>
        <p:nvSpPr>
          <p:cNvPr id="8" name="四角形: 角を丸くする 7">
            <a:extLst>
              <a:ext uri="{FF2B5EF4-FFF2-40B4-BE49-F238E27FC236}">
                <a16:creationId xmlns="" xmlns:a16="http://schemas.microsoft.com/office/drawing/2014/main" id="{EA15D1B0-20C9-4FF4-8580-CA5C7A6F90DD}"/>
              </a:ext>
            </a:extLst>
          </p:cNvPr>
          <p:cNvSpPr/>
          <p:nvPr/>
        </p:nvSpPr>
        <p:spPr>
          <a:xfrm>
            <a:off x="212023" y="1768332"/>
            <a:ext cx="4869885" cy="1779498"/>
          </a:xfrm>
          <a:prstGeom prst="roundRect">
            <a:avLst/>
          </a:prstGeom>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ロシア</a:t>
            </a:r>
            <a:endParaRPr kumimoji="1" lang="en-US" altLang="ja-JP"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3807EDED-9E75-44FF-8034-9383285C4F49}"/>
              </a:ext>
            </a:extLst>
          </p:cNvPr>
          <p:cNvSpPr/>
          <p:nvPr/>
        </p:nvSpPr>
        <p:spPr>
          <a:xfrm>
            <a:off x="333988" y="3795746"/>
            <a:ext cx="4747920" cy="2900746"/>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ロシアの国旗の画像</a:t>
            </a:r>
          </a:p>
        </p:txBody>
      </p:sp>
      <p:sp>
        <p:nvSpPr>
          <p:cNvPr id="9" name="四角形: 角を丸くする 8">
            <a:extLst>
              <a:ext uri="{FF2B5EF4-FFF2-40B4-BE49-F238E27FC236}">
                <a16:creationId xmlns="" xmlns:a16="http://schemas.microsoft.com/office/drawing/2014/main" id="{49389D6E-B7E1-40D2-9F63-153C23E19638}"/>
              </a:ext>
            </a:extLst>
          </p:cNvPr>
          <p:cNvSpPr/>
          <p:nvPr/>
        </p:nvSpPr>
        <p:spPr>
          <a:xfrm>
            <a:off x="5314122" y="1983782"/>
            <a:ext cx="6431255" cy="4712710"/>
          </a:xfrm>
          <a:prstGeom prst="roundRect">
            <a:avLst/>
          </a:prstGeom>
          <a:solidFill>
            <a:sysClr val="window" lastClr="FFFFFF"/>
          </a:solidFill>
          <a:ln w="381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ロシアのドーピング問題が起こった構図をまとめた図</a:t>
            </a:r>
            <a:endParaRPr kumimoji="0" lang="ja-JP" altLang="en-US" sz="6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15992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 xmlns:a16="http://schemas.microsoft.com/office/drawing/2014/main" id="{7B00369D-44E4-405D-97ED-3534AE9F0D97}"/>
              </a:ext>
            </a:extLst>
          </p:cNvPr>
          <p:cNvSpPr/>
          <p:nvPr/>
        </p:nvSpPr>
        <p:spPr>
          <a:xfrm>
            <a:off x="534832" y="63110"/>
            <a:ext cx="10958732" cy="336589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なぜ、国ぐるみで</a:t>
            </a:r>
            <a:endParaRPr kumimoji="1" lang="en-US" altLang="ja-JP"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ここまでするの？</a:t>
            </a:r>
          </a:p>
        </p:txBody>
      </p:sp>
      <p:sp>
        <p:nvSpPr>
          <p:cNvPr id="5" name="四角形: 角を丸くする 4">
            <a:extLst>
              <a:ext uri="{FF2B5EF4-FFF2-40B4-BE49-F238E27FC236}">
                <a16:creationId xmlns="" xmlns:a16="http://schemas.microsoft.com/office/drawing/2014/main" id="{A70E567E-A4E3-4C4E-9CBE-6D66450B3CFE}"/>
              </a:ext>
            </a:extLst>
          </p:cNvPr>
          <p:cNvSpPr/>
          <p:nvPr/>
        </p:nvSpPr>
        <p:spPr>
          <a:xfrm>
            <a:off x="6259623" y="3345913"/>
            <a:ext cx="4747920" cy="2900746"/>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ロシアの国旗の画像</a:t>
            </a:r>
          </a:p>
        </p:txBody>
      </p:sp>
      <p:sp>
        <p:nvSpPr>
          <p:cNvPr id="8" name="四角形: 角を丸くする 7">
            <a:extLst>
              <a:ext uri="{FF2B5EF4-FFF2-40B4-BE49-F238E27FC236}">
                <a16:creationId xmlns="" xmlns:a16="http://schemas.microsoft.com/office/drawing/2014/main" id="{AF8862E7-A955-4401-A7DC-8BD5E2A4069A}"/>
              </a:ext>
            </a:extLst>
          </p:cNvPr>
          <p:cNvSpPr/>
          <p:nvPr/>
        </p:nvSpPr>
        <p:spPr>
          <a:xfrm>
            <a:off x="1025682" y="3345913"/>
            <a:ext cx="4747920" cy="2900746"/>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旧東ドイツの国旗の画像</a:t>
            </a:r>
          </a:p>
        </p:txBody>
      </p:sp>
    </p:spTree>
    <p:extLst>
      <p:ext uri="{BB962C8B-B14F-4D97-AF65-F5344CB8AC3E}">
        <p14:creationId xmlns:p14="http://schemas.microsoft.com/office/powerpoint/2010/main" val="124391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 xmlns:a16="http://schemas.microsoft.com/office/drawing/2014/main" id="{EC36C300-115C-40FB-8FA0-A9C284725DB8}"/>
              </a:ext>
            </a:extLst>
          </p:cNvPr>
          <p:cNvSpPr/>
          <p:nvPr/>
        </p:nvSpPr>
        <p:spPr>
          <a:xfrm>
            <a:off x="180916" y="2919799"/>
            <a:ext cx="11671924" cy="3625262"/>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ロシアやドイツのアスリートの画像</a:t>
            </a:r>
          </a:p>
        </p:txBody>
      </p:sp>
      <p:sp>
        <p:nvSpPr>
          <p:cNvPr id="10" name="四角形: 角を丸くする 9">
            <a:extLst>
              <a:ext uri="{FF2B5EF4-FFF2-40B4-BE49-F238E27FC236}">
                <a16:creationId xmlns="" xmlns:a16="http://schemas.microsoft.com/office/drawing/2014/main" id="{F8BBC803-3460-4588-B5E7-EE5538065179}"/>
              </a:ext>
            </a:extLst>
          </p:cNvPr>
          <p:cNvSpPr/>
          <p:nvPr/>
        </p:nvSpPr>
        <p:spPr>
          <a:xfrm>
            <a:off x="180916" y="-9766"/>
            <a:ext cx="4402373" cy="2319692"/>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旧東ドイツの国旗の画像</a:t>
            </a:r>
          </a:p>
        </p:txBody>
      </p:sp>
      <p:sp>
        <p:nvSpPr>
          <p:cNvPr id="7" name="吹き出し: 角を丸めた四角形 6">
            <a:extLst>
              <a:ext uri="{FF2B5EF4-FFF2-40B4-BE49-F238E27FC236}">
                <a16:creationId xmlns="" xmlns:a16="http://schemas.microsoft.com/office/drawing/2014/main" id="{BCF79253-2765-46AE-9F6B-B295AB0440B4}"/>
              </a:ext>
            </a:extLst>
          </p:cNvPr>
          <p:cNvSpPr/>
          <p:nvPr/>
        </p:nvSpPr>
        <p:spPr>
          <a:xfrm>
            <a:off x="2248106" y="4358439"/>
            <a:ext cx="9762978" cy="2329128"/>
          </a:xfrm>
          <a:prstGeom prst="wedgeRoundRectCallout">
            <a:avLst>
              <a:gd name="adj1" fmla="val 3569"/>
              <a:gd name="adj2" fmla="val -81883"/>
              <a:gd name="adj3" fmla="val 16667"/>
            </a:avLst>
          </a:prstGeom>
          <a:solidFill>
            <a:srgbClr val="C0000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オリンピックは国力の</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アピールの場ではない</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70CAA1DB-CE66-4BFA-85C6-19633668CE15}"/>
              </a:ext>
            </a:extLst>
          </p:cNvPr>
          <p:cNvSpPr/>
          <p:nvPr/>
        </p:nvSpPr>
        <p:spPr>
          <a:xfrm>
            <a:off x="260038" y="170433"/>
            <a:ext cx="10213488" cy="3258567"/>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国家の</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権威</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138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国力</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の</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アピールの場にしてしまっている</a:t>
            </a:r>
          </a:p>
        </p:txBody>
      </p:sp>
    </p:spTree>
    <p:extLst>
      <p:ext uri="{BB962C8B-B14F-4D97-AF65-F5344CB8AC3E}">
        <p14:creationId xmlns:p14="http://schemas.microsoft.com/office/powerpoint/2010/main" val="184528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 xmlns:a16="http://schemas.microsoft.com/office/drawing/2014/main" id="{9D354C7E-E630-43DC-98EC-81B57183F17F}"/>
              </a:ext>
            </a:extLst>
          </p:cNvPr>
          <p:cNvSpPr/>
          <p:nvPr/>
        </p:nvSpPr>
        <p:spPr>
          <a:xfrm>
            <a:off x="260038" y="215347"/>
            <a:ext cx="11671924" cy="642730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ユリア・ステバノワ選手が</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ロシアの国家ぐるみのドーピングを告白するインタビューの画像</a:t>
            </a:r>
          </a:p>
        </p:txBody>
      </p:sp>
      <p:sp>
        <p:nvSpPr>
          <p:cNvPr id="2" name="タイトル 1">
            <a:extLst>
              <a:ext uri="{FF2B5EF4-FFF2-40B4-BE49-F238E27FC236}">
                <a16:creationId xmlns="" xmlns:a16="http://schemas.microsoft.com/office/drawing/2014/main" id="{8443999C-2066-4621-AB12-756AA2B44BE7}"/>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90F174CA-AA80-4ECF-AC02-BFD902AED381}"/>
              </a:ext>
            </a:extLst>
          </p:cNvPr>
          <p:cNvSpPr/>
          <p:nvPr/>
        </p:nvSpPr>
        <p:spPr>
          <a:xfrm>
            <a:off x="326596" y="379523"/>
            <a:ext cx="11779276" cy="5880808"/>
          </a:xfrm>
          <a:prstGeom prst="roundRect">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ドーピングは調整の一部で、</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コーチや医師から</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「飲め！」と命令</a:t>
            </a:r>
            <a:endParaRPr kumimoji="1" lang="en-US" altLang="ja-JP" sz="115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されることもありました。</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（ロシア／ユリア・ステバノア選手の告発）</a:t>
            </a:r>
            <a:endParaRPr kumimoji="1" lang="en-US" altLang="ja-JP" sz="4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8" name="コンテンツ プレースホルダー 7">
            <a:extLst>
              <a:ext uri="{FF2B5EF4-FFF2-40B4-BE49-F238E27FC236}">
                <a16:creationId xmlns="" xmlns:a16="http://schemas.microsoft.com/office/drawing/2014/main" id="{7672AEFB-195E-4661-A63A-4CBFB6D5B72F}"/>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127295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 xmlns:a16="http://schemas.microsoft.com/office/drawing/2014/main" id="{49FD89D6-0E80-4C96-878F-379C0CB47A73}"/>
              </a:ext>
            </a:extLst>
          </p:cNvPr>
          <p:cNvSpPr/>
          <p:nvPr/>
        </p:nvSpPr>
        <p:spPr>
          <a:xfrm>
            <a:off x="193480" y="379523"/>
            <a:ext cx="11671924" cy="642730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ユリア・ステバノワ選手が</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ロシアの国家ぐるみのドーピングを告白するインタビューの画像</a:t>
            </a:r>
          </a:p>
        </p:txBody>
      </p:sp>
      <p:sp>
        <p:nvSpPr>
          <p:cNvPr id="2" name="タイトル 1">
            <a:extLst>
              <a:ext uri="{FF2B5EF4-FFF2-40B4-BE49-F238E27FC236}">
                <a16:creationId xmlns="" xmlns:a16="http://schemas.microsoft.com/office/drawing/2014/main" id="{8443999C-2066-4621-AB12-756AA2B44BE7}"/>
              </a:ext>
            </a:extLst>
          </p:cNvPr>
          <p:cNvSpPr>
            <a:spLocks noGrp="1"/>
          </p:cNvSpPr>
          <p:nvPr>
            <p:ph type="title"/>
          </p:nvPr>
        </p:nvSpPr>
        <p:spPr/>
        <p:txBody>
          <a:bodyPr/>
          <a:lstStyle/>
          <a:p>
            <a:endParaRPr kumimoji="1" lang="ja-JP" altLang="en-US"/>
          </a:p>
        </p:txBody>
      </p:sp>
      <p:sp>
        <p:nvSpPr>
          <p:cNvPr id="7" name="四角形: 角を丸くする 6">
            <a:extLst>
              <a:ext uri="{FF2B5EF4-FFF2-40B4-BE49-F238E27FC236}">
                <a16:creationId xmlns="" xmlns:a16="http://schemas.microsoft.com/office/drawing/2014/main" id="{C20DC726-D365-464E-9F21-2511D02D9441}"/>
              </a:ext>
            </a:extLst>
          </p:cNvPr>
          <p:cNvSpPr/>
          <p:nvPr/>
        </p:nvSpPr>
        <p:spPr>
          <a:xfrm>
            <a:off x="223415" y="488596"/>
            <a:ext cx="11985638" cy="5880808"/>
          </a:xfrm>
          <a:prstGeom prst="roundRect">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もし、オリンピック選手に</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なりたいいのなら、</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ロシアでは唯一の道</a:t>
            </a: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でした。</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（ロシア／ユリア・ステバノア選手の告発）</a:t>
            </a:r>
            <a:endParaRPr kumimoji="1" lang="en-US" altLang="ja-JP" sz="4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424638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 xmlns:a16="http://schemas.microsoft.com/office/drawing/2014/main" id="{0EA3E525-B013-438B-B5BE-C9B3730D423F}"/>
              </a:ext>
            </a:extLst>
          </p:cNvPr>
          <p:cNvSpPr/>
          <p:nvPr/>
        </p:nvSpPr>
        <p:spPr>
          <a:xfrm>
            <a:off x="193480" y="379523"/>
            <a:ext cx="11671924" cy="642730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ユリア・ステバノワ選手が</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ロシアの国家ぐるみのドーピングを告白するインタビューの画像</a:t>
            </a:r>
          </a:p>
        </p:txBody>
      </p:sp>
      <p:sp>
        <p:nvSpPr>
          <p:cNvPr id="2" name="タイトル 1">
            <a:extLst>
              <a:ext uri="{FF2B5EF4-FFF2-40B4-BE49-F238E27FC236}">
                <a16:creationId xmlns="" xmlns:a16="http://schemas.microsoft.com/office/drawing/2014/main" id="{8443999C-2066-4621-AB12-756AA2B44BE7}"/>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0CF6667F-C52A-4458-BEE2-EDCF8A1863E2}"/>
              </a:ext>
            </a:extLst>
          </p:cNvPr>
          <p:cNvSpPr/>
          <p:nvPr/>
        </p:nvSpPr>
        <p:spPr>
          <a:xfrm>
            <a:off x="103181" y="595183"/>
            <a:ext cx="11985638" cy="5880808"/>
          </a:xfrm>
          <a:prstGeom prst="roundRect">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誰もが薬物を使っていると</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分かっていました。ロシアでは、</a:t>
            </a: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ドーピングは普通</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でしたから。</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（ロシア／ユリア・ステバノア選手の告発）</a:t>
            </a:r>
            <a:endParaRPr kumimoji="1" lang="en-US" altLang="ja-JP" sz="4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301964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 xmlns:a16="http://schemas.microsoft.com/office/drawing/2014/main" id="{CA331253-5F25-466F-A5FC-11720326B72A}"/>
              </a:ext>
            </a:extLst>
          </p:cNvPr>
          <p:cNvSpPr/>
          <p:nvPr/>
        </p:nvSpPr>
        <p:spPr>
          <a:xfrm>
            <a:off x="260038" y="215347"/>
            <a:ext cx="11671924" cy="642730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ユリア・ステバノワ選手のビタリーさん（元ＲＵＳＡＤＡ）がロシアの国家ぐるみのドーピングを告白するインタビューの画像</a:t>
            </a:r>
          </a:p>
        </p:txBody>
      </p:sp>
      <p:sp>
        <p:nvSpPr>
          <p:cNvPr id="2" name="タイトル 1">
            <a:extLst>
              <a:ext uri="{FF2B5EF4-FFF2-40B4-BE49-F238E27FC236}">
                <a16:creationId xmlns="" xmlns:a16="http://schemas.microsoft.com/office/drawing/2014/main" id="{C45D6BE9-85E4-4AD2-A3BE-E2306B2C5950}"/>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 xmlns:a16="http://schemas.microsoft.com/office/drawing/2014/main" id="{18CC2C7B-8B0D-4E3E-AB99-2D6B120E538F}"/>
              </a:ext>
            </a:extLst>
          </p:cNvPr>
          <p:cNvSpPr/>
          <p:nvPr/>
        </p:nvSpPr>
        <p:spPr>
          <a:xfrm>
            <a:off x="164123" y="348796"/>
            <a:ext cx="11863754" cy="6160408"/>
          </a:xfrm>
          <a:prstGeom prst="roundRect">
            <a:avLst/>
          </a:prstGeom>
          <a:solidFill>
            <a:srgbClr val="002060"/>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ＲＵＳＡＤＡで働いているとき、</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賄賂の提示</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を受けました。</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「ある選手を検査をしないでくれ」</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と、要請されたのです。</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（ユリア選手の夫で元ＲＵＳＡＤＡのビタリーさんの告発）</a:t>
            </a:r>
            <a:endParaRPr kumimoji="1" lang="en-US" altLang="ja-JP" sz="3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315705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0B72697-B79C-40C8-AB6F-8FBB43692EB2}"/>
              </a:ext>
            </a:extLst>
          </p:cNvPr>
          <p:cNvSpPr>
            <a:spLocks noGrp="1"/>
          </p:cNvSpPr>
          <p:nvPr>
            <p:ph type="title"/>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591E7C55-626C-4A92-B497-C56FB6955D87}"/>
              </a:ext>
            </a:extLst>
          </p:cNvPr>
          <p:cNvSpPr/>
          <p:nvPr/>
        </p:nvSpPr>
        <p:spPr>
          <a:xfrm>
            <a:off x="202294" y="262136"/>
            <a:ext cx="11787412" cy="633372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2016</a:t>
            </a: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年リオ五輪</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女子</a:t>
            </a:r>
            <a:r>
              <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10000</a:t>
            </a: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ｍ予選</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転倒後、助け合いゴールし、</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抱き合い称え合う画像</a:t>
            </a:r>
          </a:p>
        </p:txBody>
      </p:sp>
      <p:sp>
        <p:nvSpPr>
          <p:cNvPr id="5" name="コンテンツ プレースホルダー 4">
            <a:extLst>
              <a:ext uri="{FF2B5EF4-FFF2-40B4-BE49-F238E27FC236}">
                <a16:creationId xmlns="" xmlns:a16="http://schemas.microsoft.com/office/drawing/2014/main" id="{755DE04C-F616-44D7-99AB-6883A6A4E625}"/>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315565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B14374E9-85E9-4EC4-8CC7-A94EE4900256}"/>
              </a:ext>
            </a:extLst>
          </p:cNvPr>
          <p:cNvSpPr/>
          <p:nvPr/>
        </p:nvSpPr>
        <p:spPr>
          <a:xfrm>
            <a:off x="260038" y="215347"/>
            <a:ext cx="11671924" cy="642730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ユリア・ステバノワ選手ら夫妻が</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ロシアの国家ぐるみのドーピングを告白するインタビューの画像</a:t>
            </a:r>
          </a:p>
        </p:txBody>
      </p:sp>
      <p:sp>
        <p:nvSpPr>
          <p:cNvPr id="2" name="タイトル 1">
            <a:extLst>
              <a:ext uri="{FF2B5EF4-FFF2-40B4-BE49-F238E27FC236}">
                <a16:creationId xmlns="" xmlns:a16="http://schemas.microsoft.com/office/drawing/2014/main" id="{F2168379-D56E-43BB-AF88-E67AFFD4CB22}"/>
              </a:ext>
            </a:extLst>
          </p:cNvPr>
          <p:cNvSpPr>
            <a:spLocks noGrp="1"/>
          </p:cNvSpPr>
          <p:nvPr>
            <p:ph type="title"/>
          </p:nvPr>
        </p:nvSpPr>
        <p:spPr/>
        <p:txBody>
          <a:bodyPr/>
          <a:lstStyle/>
          <a:p>
            <a:endParaRPr kumimoji="1" lang="ja-JP" altLang="en-US"/>
          </a:p>
        </p:txBody>
      </p:sp>
      <p:sp>
        <p:nvSpPr>
          <p:cNvPr id="6" name="コンテンツ プレースホルダー 5">
            <a:extLst>
              <a:ext uri="{FF2B5EF4-FFF2-40B4-BE49-F238E27FC236}">
                <a16:creationId xmlns="" xmlns:a16="http://schemas.microsoft.com/office/drawing/2014/main" id="{7ADC034C-1E52-4E87-9A6F-A13723547147}"/>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69610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 xmlns:a16="http://schemas.microsoft.com/office/drawing/2014/main" id="{9B965662-6170-4486-B8AC-FCB129FC9E4F}"/>
              </a:ext>
            </a:extLst>
          </p:cNvPr>
          <p:cNvSpPr/>
          <p:nvPr/>
        </p:nvSpPr>
        <p:spPr>
          <a:xfrm>
            <a:off x="260038" y="265043"/>
            <a:ext cx="11671924" cy="642730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ユリア・ステバノワ選手ら夫妻が</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ロシアの国家ぐるみのドーピングを告白するインタビューの画像</a:t>
            </a:r>
          </a:p>
        </p:txBody>
      </p:sp>
      <p:sp>
        <p:nvSpPr>
          <p:cNvPr id="2" name="タイトル 1">
            <a:extLst>
              <a:ext uri="{FF2B5EF4-FFF2-40B4-BE49-F238E27FC236}">
                <a16:creationId xmlns="" xmlns:a16="http://schemas.microsoft.com/office/drawing/2014/main" id="{1343B8CA-2CF2-4D3E-A90B-A6DA1CAB111D}"/>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 xmlns:a16="http://schemas.microsoft.com/office/drawing/2014/main" id="{88ACCAED-5555-4277-9840-2E44BB856C87}"/>
              </a:ext>
            </a:extLst>
          </p:cNvPr>
          <p:cNvSpPr/>
          <p:nvPr/>
        </p:nvSpPr>
        <p:spPr>
          <a:xfrm>
            <a:off x="291905" y="577943"/>
            <a:ext cx="11608189" cy="570211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8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「この子がスポーツをやるようになって、</a:t>
            </a:r>
            <a:endParaRPr kumimoji="0" lang="en-US" altLang="ja-JP" sz="88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8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同じような将来を迎えてほしくない」</a:t>
            </a:r>
            <a:endParaRPr kumimoji="1" lang="en-US" altLang="ja-JP"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4" name="コンテンツ プレースホルダー 3">
            <a:extLst>
              <a:ext uri="{FF2B5EF4-FFF2-40B4-BE49-F238E27FC236}">
                <a16:creationId xmlns="" xmlns:a16="http://schemas.microsoft.com/office/drawing/2014/main" id="{355C7C8B-9633-4954-BCBE-DEF096774854}"/>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44883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 xmlns:a16="http://schemas.microsoft.com/office/drawing/2014/main" id="{8F5AB451-1F78-48E4-8AA3-B2105AFF2863}"/>
              </a:ext>
            </a:extLst>
          </p:cNvPr>
          <p:cNvSpPr/>
          <p:nvPr/>
        </p:nvSpPr>
        <p:spPr>
          <a:xfrm>
            <a:off x="260038" y="265043"/>
            <a:ext cx="11671924" cy="642730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ユリア・ステバノワ選手ら夫妻が</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ロシアの国家ぐるみのドーピングを告白するインタビューの画像</a:t>
            </a:r>
          </a:p>
        </p:txBody>
      </p:sp>
      <p:sp>
        <p:nvSpPr>
          <p:cNvPr id="2" name="タイトル 1">
            <a:extLst>
              <a:ext uri="{FF2B5EF4-FFF2-40B4-BE49-F238E27FC236}">
                <a16:creationId xmlns="" xmlns:a16="http://schemas.microsoft.com/office/drawing/2014/main" id="{F2168379-D56E-43BB-AF88-E67AFFD4CB22}"/>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 xmlns:a16="http://schemas.microsoft.com/office/drawing/2014/main" id="{C21F171C-D06A-43A9-A9CA-1D6879982B47}"/>
              </a:ext>
            </a:extLst>
          </p:cNvPr>
          <p:cNvSpPr/>
          <p:nvPr/>
        </p:nvSpPr>
        <p:spPr>
          <a:xfrm>
            <a:off x="103180" y="253218"/>
            <a:ext cx="11985638" cy="6085263"/>
          </a:xfrm>
          <a:prstGeom prst="roundRect">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ロシアは、</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メダルを取ることを最優先して、</a:t>
            </a:r>
            <a:r>
              <a:rPr kumimoji="1" lang="ja-JP" altLang="en-US" sz="9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フェアな競技や倫理は二の次、三の次。</a:t>
            </a:r>
            <a:endParaRPr kumimoji="1" lang="ja-JP" altLang="en-US" sz="88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 選手もそうなのです。</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4" name="コンテンツ プレースホルダー 3">
            <a:extLst>
              <a:ext uri="{FF2B5EF4-FFF2-40B4-BE49-F238E27FC236}">
                <a16:creationId xmlns="" xmlns:a16="http://schemas.microsoft.com/office/drawing/2014/main" id="{4A270434-D749-4F17-BBBC-2FDD2B8DAB2C}"/>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146608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D3A9111-0872-48AB-8258-BB8C5EB67D24}"/>
              </a:ext>
            </a:extLst>
          </p:cNvPr>
          <p:cNvSpPr>
            <a:spLocks noGrp="1"/>
          </p:cNvSpPr>
          <p:nvPr>
            <p:ph type="title"/>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AD05677B-6D77-4E63-9660-A8433AE0AEB2}"/>
              </a:ext>
            </a:extLst>
          </p:cNvPr>
          <p:cNvSpPr/>
          <p:nvPr/>
        </p:nvSpPr>
        <p:spPr>
          <a:xfrm>
            <a:off x="526772" y="171418"/>
            <a:ext cx="11378779" cy="3204001"/>
          </a:xfrm>
          <a:prstGeom prst="roundRect">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ドーピングはどうしてもなくならない</a:t>
            </a: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イタチごっこ状態</a:t>
            </a:r>
          </a:p>
        </p:txBody>
      </p:sp>
      <p:pic>
        <p:nvPicPr>
          <p:cNvPr id="7" name="図 6">
            <a:extLst>
              <a:ext uri="{FF2B5EF4-FFF2-40B4-BE49-F238E27FC236}">
                <a16:creationId xmlns="" xmlns:a16="http://schemas.microsoft.com/office/drawing/2014/main" id="{BFEDB92A-4A77-49BD-966C-3C8BECFF6C27}"/>
              </a:ext>
            </a:extLst>
          </p:cNvPr>
          <p:cNvPicPr>
            <a:picLocks noChangeAspect="1"/>
          </p:cNvPicPr>
          <p:nvPr/>
        </p:nvPicPr>
        <p:blipFill rotWithShape="1">
          <a:blip r:embed="rId2">
            <a:extLst>
              <a:ext uri="{28A0092B-C50C-407E-A947-70E740481C1C}">
                <a14:useLocalDpi xmlns:a14="http://schemas.microsoft.com/office/drawing/2010/main" val="0"/>
              </a:ext>
            </a:extLst>
          </a:blip>
          <a:srcRect l="44769" b="25721"/>
          <a:stretch/>
        </p:blipFill>
        <p:spPr>
          <a:xfrm>
            <a:off x="6699564" y="3018132"/>
            <a:ext cx="3457063" cy="3614870"/>
          </a:xfrm>
          <a:prstGeom prst="rect">
            <a:avLst/>
          </a:prstGeom>
        </p:spPr>
      </p:pic>
      <p:pic>
        <p:nvPicPr>
          <p:cNvPr id="11" name="図 10">
            <a:extLst>
              <a:ext uri="{FF2B5EF4-FFF2-40B4-BE49-F238E27FC236}">
                <a16:creationId xmlns="" xmlns:a16="http://schemas.microsoft.com/office/drawing/2014/main" id="{3A76F13E-A180-48FD-9121-736DC6388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869" y="3209650"/>
            <a:ext cx="2063661" cy="2063661"/>
          </a:xfrm>
          <a:prstGeom prst="rect">
            <a:avLst/>
          </a:prstGeom>
        </p:spPr>
      </p:pic>
      <p:pic>
        <p:nvPicPr>
          <p:cNvPr id="12" name="図 11">
            <a:extLst>
              <a:ext uri="{FF2B5EF4-FFF2-40B4-BE49-F238E27FC236}">
                <a16:creationId xmlns="" xmlns:a16="http://schemas.microsoft.com/office/drawing/2014/main" id="{FACFA422-0481-4099-8DD0-20F51BADC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4810" y="4713928"/>
            <a:ext cx="1919074" cy="1919074"/>
          </a:xfrm>
          <a:prstGeom prst="rect">
            <a:avLst/>
          </a:prstGeom>
        </p:spPr>
      </p:pic>
      <p:pic>
        <p:nvPicPr>
          <p:cNvPr id="14" name="図 13">
            <a:extLst>
              <a:ext uri="{FF2B5EF4-FFF2-40B4-BE49-F238E27FC236}">
                <a16:creationId xmlns="" xmlns:a16="http://schemas.microsoft.com/office/drawing/2014/main" id="{0FDB8DDF-38E9-4F4E-9E04-3E3B95066B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71114">
            <a:off x="8048471" y="4751905"/>
            <a:ext cx="768916" cy="831514"/>
          </a:xfrm>
          <a:prstGeom prst="rect">
            <a:avLst/>
          </a:prstGeom>
        </p:spPr>
      </p:pic>
      <p:sp>
        <p:nvSpPr>
          <p:cNvPr id="15" name="四角形: 角を丸くする 14">
            <a:extLst>
              <a:ext uri="{FF2B5EF4-FFF2-40B4-BE49-F238E27FC236}">
                <a16:creationId xmlns="" xmlns:a16="http://schemas.microsoft.com/office/drawing/2014/main" id="{E6CE0337-4737-497E-82F8-3A0B598EF818}"/>
              </a:ext>
            </a:extLst>
          </p:cNvPr>
          <p:cNvSpPr/>
          <p:nvPr/>
        </p:nvSpPr>
        <p:spPr>
          <a:xfrm>
            <a:off x="526771" y="3561679"/>
            <a:ext cx="11378780" cy="2628477"/>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これの抑止力の</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ヒントが</a:t>
            </a:r>
            <a:r>
              <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332731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9599FA3-04B1-424E-AE0B-189521B597B2}"/>
              </a:ext>
            </a:extLst>
          </p:cNvPr>
          <p:cNvSpPr>
            <a:spLocks noGrp="1"/>
          </p:cNvSpPr>
          <p:nvPr>
            <p:ph type="title"/>
          </p:nvPr>
        </p:nvSpPr>
        <p:spPr>
          <a:xfrm>
            <a:off x="1256599" y="123416"/>
            <a:ext cx="10249601" cy="2071144"/>
          </a:xfrm>
        </p:spPr>
        <p:txBody>
          <a:bodyPr>
            <a:normAutofit/>
          </a:bodyPr>
          <a:lstStyle/>
          <a:p>
            <a:r>
              <a:rPr kumimoji="1" lang="ja-JP" altLang="en-US" sz="11500" dirty="0"/>
              <a:t>日本にある</a:t>
            </a:r>
          </a:p>
        </p:txBody>
      </p:sp>
      <p:sp>
        <p:nvSpPr>
          <p:cNvPr id="3" name="コンテンツ プレースホルダー 2">
            <a:extLst>
              <a:ext uri="{FF2B5EF4-FFF2-40B4-BE49-F238E27FC236}">
                <a16:creationId xmlns="" xmlns:a16="http://schemas.microsoft.com/office/drawing/2014/main" id="{172D3E2F-AED2-498D-B892-9F38C5CD6463}"/>
              </a:ext>
            </a:extLst>
          </p:cNvPr>
          <p:cNvSpPr>
            <a:spLocks noGrp="1"/>
          </p:cNvSpPr>
          <p:nvPr>
            <p:ph idx="1"/>
          </p:nvPr>
        </p:nvSpPr>
        <p:spPr/>
        <p:txBody>
          <a:bodyPr/>
          <a:lstStyle/>
          <a:p>
            <a:endParaRPr kumimoji="1" lang="ja-JP" altLang="en-US" dirty="0"/>
          </a:p>
        </p:txBody>
      </p:sp>
      <p:sp>
        <p:nvSpPr>
          <p:cNvPr id="5" name="四角形: 角を丸くする 4">
            <a:extLst>
              <a:ext uri="{FF2B5EF4-FFF2-40B4-BE49-F238E27FC236}">
                <a16:creationId xmlns="" xmlns:a16="http://schemas.microsoft.com/office/drawing/2014/main" id="{FE476BA4-4BE4-451B-A772-626BD1CD4CC5}"/>
              </a:ext>
            </a:extLst>
          </p:cNvPr>
          <p:cNvSpPr/>
          <p:nvPr/>
        </p:nvSpPr>
        <p:spPr>
          <a:xfrm>
            <a:off x="2325510" y="1957023"/>
            <a:ext cx="7021689" cy="4601821"/>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日本の国旗</a:t>
            </a:r>
          </a:p>
        </p:txBody>
      </p:sp>
    </p:spTree>
    <p:extLst>
      <p:ext uri="{BB962C8B-B14F-4D97-AF65-F5344CB8AC3E}">
        <p14:creationId xmlns:p14="http://schemas.microsoft.com/office/powerpoint/2010/main" val="14398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 xmlns:a16="http://schemas.microsoft.com/office/drawing/2014/main" id="{24FC4265-ABC0-42A5-BDDC-908CEA845170}"/>
              </a:ext>
            </a:extLst>
          </p:cNvPr>
          <p:cNvSpPr/>
          <p:nvPr/>
        </p:nvSpPr>
        <p:spPr>
          <a:xfrm>
            <a:off x="8477956" y="441612"/>
            <a:ext cx="3356706" cy="1834233"/>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日本の国旗</a:t>
            </a:r>
          </a:p>
        </p:txBody>
      </p:sp>
      <p:sp>
        <p:nvSpPr>
          <p:cNvPr id="6" name="吹き出し: 角を丸めた四角形 5">
            <a:extLst>
              <a:ext uri="{FF2B5EF4-FFF2-40B4-BE49-F238E27FC236}">
                <a16:creationId xmlns="" xmlns:a16="http://schemas.microsoft.com/office/drawing/2014/main" id="{61583494-4776-46CC-A4FA-5BE842E6BC7B}"/>
              </a:ext>
            </a:extLst>
          </p:cNvPr>
          <p:cNvSpPr/>
          <p:nvPr/>
        </p:nvSpPr>
        <p:spPr>
          <a:xfrm>
            <a:off x="276306" y="3516510"/>
            <a:ext cx="10128739" cy="3129880"/>
          </a:xfrm>
          <a:prstGeom prst="wedgeRoundRectCallout">
            <a:avLst>
              <a:gd name="adj1" fmla="val 39028"/>
              <a:gd name="adj2" fmla="val -67599"/>
              <a:gd name="adj3" fmla="val 16667"/>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なんで金メダルじゃ</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ないんだ！</a:t>
            </a:r>
          </a:p>
        </p:txBody>
      </p:sp>
      <p:pic>
        <p:nvPicPr>
          <p:cNvPr id="8" name="コンテンツ プレースホルダー 7">
            <a:extLst>
              <a:ext uri="{FF2B5EF4-FFF2-40B4-BE49-F238E27FC236}">
                <a16:creationId xmlns="" xmlns:a16="http://schemas.microsoft.com/office/drawing/2014/main" id="{1D3FB7E5-ACDE-44DD-B5FD-2B0C9CF001E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54893" y="1985413"/>
            <a:ext cx="2815187" cy="2815187"/>
          </a:xfrm>
        </p:spPr>
      </p:pic>
      <p:pic>
        <p:nvPicPr>
          <p:cNvPr id="10" name="図 9">
            <a:extLst>
              <a:ext uri="{FF2B5EF4-FFF2-40B4-BE49-F238E27FC236}">
                <a16:creationId xmlns="" xmlns:a16="http://schemas.microsoft.com/office/drawing/2014/main" id="{8F23CC2D-CBB5-4341-85A6-8B9444F65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5820" y="3896354"/>
            <a:ext cx="2524755" cy="2524755"/>
          </a:xfrm>
          <a:prstGeom prst="rect">
            <a:avLst/>
          </a:prstGeom>
        </p:spPr>
      </p:pic>
      <p:sp>
        <p:nvSpPr>
          <p:cNvPr id="11" name="四角形: 角を丸くする 10">
            <a:extLst>
              <a:ext uri="{FF2B5EF4-FFF2-40B4-BE49-F238E27FC236}">
                <a16:creationId xmlns="" xmlns:a16="http://schemas.microsoft.com/office/drawing/2014/main" id="{65F88059-4740-4E2C-933A-4B7274C67A03}"/>
              </a:ext>
            </a:extLst>
          </p:cNvPr>
          <p:cNvSpPr/>
          <p:nvPr/>
        </p:nvSpPr>
        <p:spPr>
          <a:xfrm>
            <a:off x="790513" y="241948"/>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浅田真央選手の画像</a:t>
            </a:r>
          </a:p>
        </p:txBody>
      </p:sp>
      <p:pic>
        <p:nvPicPr>
          <p:cNvPr id="12" name="図 11">
            <a:extLst>
              <a:ext uri="{FF2B5EF4-FFF2-40B4-BE49-F238E27FC236}">
                <a16:creationId xmlns="" xmlns:a16="http://schemas.microsoft.com/office/drawing/2014/main" id="{626790CF-4246-4FA0-83D2-A0EAEC324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977" y="-227138"/>
            <a:ext cx="4323802" cy="3967089"/>
          </a:xfrm>
          <a:prstGeom prst="rect">
            <a:avLst/>
          </a:prstGeom>
        </p:spPr>
      </p:pic>
      <p:sp>
        <p:nvSpPr>
          <p:cNvPr id="17" name="乗算記号 16">
            <a:extLst>
              <a:ext uri="{FF2B5EF4-FFF2-40B4-BE49-F238E27FC236}">
                <a16:creationId xmlns="" xmlns:a16="http://schemas.microsoft.com/office/drawing/2014/main" id="{053005FE-0060-4EA7-B554-E48CDD5AA193}"/>
              </a:ext>
            </a:extLst>
          </p:cNvPr>
          <p:cNvSpPr/>
          <p:nvPr/>
        </p:nvSpPr>
        <p:spPr>
          <a:xfrm>
            <a:off x="3250747" y="133444"/>
            <a:ext cx="9480515" cy="7238027"/>
          </a:xfrm>
          <a:prstGeom prst="mathMultiply">
            <a:avLst>
              <a:gd name="adj1" fmla="val 19244"/>
            </a:avLst>
          </a:prstGeom>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28589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 xmlns:a16="http://schemas.microsoft.com/office/drawing/2014/main" id="{9A34334C-E00F-4203-BC46-FFAA9D764B15}"/>
              </a:ext>
            </a:extLst>
          </p:cNvPr>
          <p:cNvSpPr/>
          <p:nvPr/>
        </p:nvSpPr>
        <p:spPr>
          <a:xfrm>
            <a:off x="8477956" y="441612"/>
            <a:ext cx="3356706" cy="1834233"/>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日本の国旗</a:t>
            </a:r>
          </a:p>
        </p:txBody>
      </p:sp>
      <p:pic>
        <p:nvPicPr>
          <p:cNvPr id="11" name="図 10">
            <a:extLst>
              <a:ext uri="{FF2B5EF4-FFF2-40B4-BE49-F238E27FC236}">
                <a16:creationId xmlns="" xmlns:a16="http://schemas.microsoft.com/office/drawing/2014/main" id="{2729C066-9370-49A9-9453-90A59FE745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957648" y="211610"/>
            <a:ext cx="2141903" cy="2728538"/>
          </a:xfrm>
          <a:prstGeom prst="rect">
            <a:avLst/>
          </a:prstGeom>
        </p:spPr>
      </p:pic>
      <p:pic>
        <p:nvPicPr>
          <p:cNvPr id="14" name="図 13">
            <a:extLst>
              <a:ext uri="{FF2B5EF4-FFF2-40B4-BE49-F238E27FC236}">
                <a16:creationId xmlns="" xmlns:a16="http://schemas.microsoft.com/office/drawing/2014/main" id="{6264D488-B742-4681-AA14-AB2AFDD93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675" y="141071"/>
            <a:ext cx="2197275" cy="2799077"/>
          </a:xfrm>
          <a:prstGeom prst="rect">
            <a:avLst/>
          </a:prstGeom>
        </p:spPr>
      </p:pic>
      <p:pic>
        <p:nvPicPr>
          <p:cNvPr id="16" name="図 15">
            <a:extLst>
              <a:ext uri="{FF2B5EF4-FFF2-40B4-BE49-F238E27FC236}">
                <a16:creationId xmlns="" xmlns:a16="http://schemas.microsoft.com/office/drawing/2014/main" id="{00E5BDB5-7C0E-4FFE-A73E-2AAD943806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0966" y="1043515"/>
            <a:ext cx="2574388" cy="2574388"/>
          </a:xfrm>
          <a:prstGeom prst="rect">
            <a:avLst/>
          </a:prstGeom>
        </p:spPr>
      </p:pic>
      <p:pic>
        <p:nvPicPr>
          <p:cNvPr id="18" name="図 17">
            <a:extLst>
              <a:ext uri="{FF2B5EF4-FFF2-40B4-BE49-F238E27FC236}">
                <a16:creationId xmlns="" xmlns:a16="http://schemas.microsoft.com/office/drawing/2014/main" id="{66542C65-8A1B-477D-A078-8895DD7175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1700" y="3010687"/>
            <a:ext cx="5179255" cy="3929760"/>
          </a:xfrm>
          <a:prstGeom prst="rect">
            <a:avLst/>
          </a:prstGeom>
        </p:spPr>
      </p:pic>
      <p:sp>
        <p:nvSpPr>
          <p:cNvPr id="9" name="四角形: 角を丸くする 8">
            <a:extLst>
              <a:ext uri="{FF2B5EF4-FFF2-40B4-BE49-F238E27FC236}">
                <a16:creationId xmlns="" xmlns:a16="http://schemas.microsoft.com/office/drawing/2014/main" id="{29186038-8DB3-4DAE-8C03-8314F77F5CC5}"/>
              </a:ext>
            </a:extLst>
          </p:cNvPr>
          <p:cNvSpPr/>
          <p:nvPr/>
        </p:nvSpPr>
        <p:spPr>
          <a:xfrm>
            <a:off x="581843" y="150509"/>
            <a:ext cx="4958256" cy="3173685"/>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浅田真央選手の画像</a:t>
            </a:r>
          </a:p>
        </p:txBody>
      </p:sp>
      <p:sp>
        <p:nvSpPr>
          <p:cNvPr id="6" name="吹き出し: 角を丸めた四角形 5">
            <a:extLst>
              <a:ext uri="{FF2B5EF4-FFF2-40B4-BE49-F238E27FC236}">
                <a16:creationId xmlns="" xmlns:a16="http://schemas.microsoft.com/office/drawing/2014/main" id="{61583494-4776-46CC-A4FA-5BE842E6BC7B}"/>
              </a:ext>
            </a:extLst>
          </p:cNvPr>
          <p:cNvSpPr/>
          <p:nvPr/>
        </p:nvSpPr>
        <p:spPr>
          <a:xfrm>
            <a:off x="276306" y="3193366"/>
            <a:ext cx="10128739" cy="3514125"/>
          </a:xfrm>
          <a:prstGeom prst="wedgeRoundRectCallout">
            <a:avLst>
              <a:gd name="adj1" fmla="val 41250"/>
              <a:gd name="adj2" fmla="val -72543"/>
              <a:gd name="adj3" fmla="val 16667"/>
            </a:avLst>
          </a:prstGeom>
          <a:solidFill>
            <a:srgbClr val="E127B0">
              <a:alpha val="91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お疲れさま</a:t>
            </a:r>
            <a:endParaRPr kumimoji="1" lang="en-US" altLang="ja-JP"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感動をありがとう</a:t>
            </a:r>
          </a:p>
        </p:txBody>
      </p:sp>
    </p:spTree>
    <p:extLst>
      <p:ext uri="{BB962C8B-B14F-4D97-AF65-F5344CB8AC3E}">
        <p14:creationId xmlns:p14="http://schemas.microsoft.com/office/powerpoint/2010/main" val="140598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0F9678C-ECC0-4E65-A538-25BD7EBE6CE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37A8B380-99B9-44AE-BDCF-BFBDD6F02520}"/>
              </a:ext>
            </a:extLst>
          </p:cNvPr>
          <p:cNvSpPr>
            <a:spLocks noGrp="1"/>
          </p:cNvSpPr>
          <p:nvPr>
            <p:ph idx="1"/>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65925F6F-AC23-4C5A-9689-ED6A79E6DB72}"/>
              </a:ext>
            </a:extLst>
          </p:cNvPr>
          <p:cNvSpPr/>
          <p:nvPr/>
        </p:nvSpPr>
        <p:spPr>
          <a:xfrm>
            <a:off x="156889" y="4127062"/>
            <a:ext cx="11590824" cy="2576668"/>
          </a:xfrm>
          <a:prstGeom prst="roundRect">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不正を働いてでも、勝つことが大切という歪んだ考え方</a:t>
            </a:r>
          </a:p>
        </p:txBody>
      </p:sp>
      <p:sp>
        <p:nvSpPr>
          <p:cNvPr id="6" name="乗算記号 5">
            <a:extLst>
              <a:ext uri="{FF2B5EF4-FFF2-40B4-BE49-F238E27FC236}">
                <a16:creationId xmlns="" xmlns:a16="http://schemas.microsoft.com/office/drawing/2014/main" id="{8FADFF9A-8096-457E-97CD-57536C034A81}"/>
              </a:ext>
            </a:extLst>
          </p:cNvPr>
          <p:cNvSpPr/>
          <p:nvPr/>
        </p:nvSpPr>
        <p:spPr>
          <a:xfrm>
            <a:off x="3121585" y="3151162"/>
            <a:ext cx="5828743" cy="4274673"/>
          </a:xfrm>
          <a:prstGeom prst="mathMultiply">
            <a:avLst>
              <a:gd name="adj1" fmla="val 19252"/>
            </a:avLst>
          </a:prstGeom>
          <a:solidFill>
            <a:srgbClr val="00206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7" name="四角形: 角を丸くする 6">
            <a:extLst>
              <a:ext uri="{FF2B5EF4-FFF2-40B4-BE49-F238E27FC236}">
                <a16:creationId xmlns="" xmlns:a16="http://schemas.microsoft.com/office/drawing/2014/main" id="{520EEE77-D6BD-4DEB-BA9C-75811ECB23FB}"/>
              </a:ext>
            </a:extLst>
          </p:cNvPr>
          <p:cNvSpPr/>
          <p:nvPr/>
        </p:nvSpPr>
        <p:spPr>
          <a:xfrm>
            <a:off x="325368" y="253197"/>
            <a:ext cx="11354268" cy="3545080"/>
          </a:xfrm>
          <a:prstGeom prst="round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8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日本</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は世界で最も</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ドーピングが少ない国</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世界に誇れる高い</a:t>
            </a:r>
            <a:r>
              <a:rPr kumimoji="1" lang="ja-JP" altLang="en-US" sz="8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倫理観</a:t>
            </a:r>
            <a:endParaRPr kumimoji="1" lang="ja-JP" altLang="en-US" sz="2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8" name="四角形: 角を丸くする 7">
            <a:extLst>
              <a:ext uri="{FF2B5EF4-FFF2-40B4-BE49-F238E27FC236}">
                <a16:creationId xmlns="" xmlns:a16="http://schemas.microsoft.com/office/drawing/2014/main" id="{0ED1F81F-8E35-4B55-ADFD-0FE0EA4BB64A}"/>
              </a:ext>
            </a:extLst>
          </p:cNvPr>
          <p:cNvSpPr/>
          <p:nvPr/>
        </p:nvSpPr>
        <p:spPr>
          <a:xfrm>
            <a:off x="8950327" y="1661088"/>
            <a:ext cx="3084783" cy="1834233"/>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日本の国旗</a:t>
            </a:r>
          </a:p>
        </p:txBody>
      </p:sp>
    </p:spTree>
    <p:extLst>
      <p:ext uri="{BB962C8B-B14F-4D97-AF65-F5344CB8AC3E}">
        <p14:creationId xmlns:p14="http://schemas.microsoft.com/office/powerpoint/2010/main" val="140089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A1E1F36-F28E-4A3C-B675-DA8C94A2500C}"/>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 xmlns:a16="http://schemas.microsoft.com/office/drawing/2014/main" id="{AC763B67-1F89-4F95-B4F0-27CCE91A56BD}"/>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 xmlns:a16="http://schemas.microsoft.com/office/drawing/2014/main" id="{190460C9-FD4E-40A7-BF0B-A1DE25CB34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555057" y="3967684"/>
            <a:ext cx="2141903" cy="2728538"/>
          </a:xfrm>
          <a:prstGeom prst="rect">
            <a:avLst/>
          </a:prstGeom>
        </p:spPr>
      </p:pic>
      <p:pic>
        <p:nvPicPr>
          <p:cNvPr id="5" name="図 4">
            <a:extLst>
              <a:ext uri="{FF2B5EF4-FFF2-40B4-BE49-F238E27FC236}">
                <a16:creationId xmlns="" xmlns:a16="http://schemas.microsoft.com/office/drawing/2014/main" id="{A193DD59-DAFB-45F0-BDB0-853846B29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897145"/>
            <a:ext cx="2197275" cy="2799077"/>
          </a:xfrm>
          <a:prstGeom prst="rect">
            <a:avLst/>
          </a:prstGeom>
        </p:spPr>
      </p:pic>
      <p:pic>
        <p:nvPicPr>
          <p:cNvPr id="6" name="図 5">
            <a:extLst>
              <a:ext uri="{FF2B5EF4-FFF2-40B4-BE49-F238E27FC236}">
                <a16:creationId xmlns="" xmlns:a16="http://schemas.microsoft.com/office/drawing/2014/main" id="{4A7D7886-9328-406D-B40F-BA0FB79FEE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34524"/>
            <a:ext cx="3061698" cy="3061698"/>
          </a:xfrm>
          <a:prstGeom prst="rect">
            <a:avLst/>
          </a:prstGeom>
        </p:spPr>
      </p:pic>
      <p:pic>
        <p:nvPicPr>
          <p:cNvPr id="7" name="図 6">
            <a:extLst>
              <a:ext uri="{FF2B5EF4-FFF2-40B4-BE49-F238E27FC236}">
                <a16:creationId xmlns="" xmlns:a16="http://schemas.microsoft.com/office/drawing/2014/main" id="{F18F5300-77A4-41D8-8C48-2B0B0A2D0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3342" y="2564270"/>
            <a:ext cx="5767613" cy="4376177"/>
          </a:xfrm>
          <a:prstGeom prst="rect">
            <a:avLst/>
          </a:prstGeom>
        </p:spPr>
      </p:pic>
      <p:sp>
        <p:nvSpPr>
          <p:cNvPr id="9" name="四角形: 角を丸くする 8">
            <a:extLst>
              <a:ext uri="{FF2B5EF4-FFF2-40B4-BE49-F238E27FC236}">
                <a16:creationId xmlns="" xmlns:a16="http://schemas.microsoft.com/office/drawing/2014/main" id="{8ADC3449-642B-4CD6-9462-F27C1B6932E6}"/>
              </a:ext>
            </a:extLst>
          </p:cNvPr>
          <p:cNvSpPr/>
          <p:nvPr/>
        </p:nvSpPr>
        <p:spPr>
          <a:xfrm>
            <a:off x="203823" y="235612"/>
            <a:ext cx="11302377" cy="3608251"/>
          </a:xfrm>
          <a:prstGeom prst="roundRect">
            <a:avLst/>
          </a:prstGeom>
          <a:solidFill>
            <a:srgbClr val="E127B0"/>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国民の</a:t>
            </a: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倫理観</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が</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アスリートを</a:t>
            </a:r>
            <a:r>
              <a:rPr kumimoji="1" lang="ja-JP" altLang="en-US" sz="96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支えて</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いる</a:t>
            </a:r>
          </a:p>
        </p:txBody>
      </p:sp>
      <p:sp>
        <p:nvSpPr>
          <p:cNvPr id="10" name="四角形: 角を丸くする 9">
            <a:extLst>
              <a:ext uri="{FF2B5EF4-FFF2-40B4-BE49-F238E27FC236}">
                <a16:creationId xmlns="" xmlns:a16="http://schemas.microsoft.com/office/drawing/2014/main" id="{684ABFAF-F5E7-417F-8D9A-879289CF660C}"/>
              </a:ext>
            </a:extLst>
          </p:cNvPr>
          <p:cNvSpPr/>
          <p:nvPr/>
        </p:nvSpPr>
        <p:spPr>
          <a:xfrm>
            <a:off x="8808794" y="291747"/>
            <a:ext cx="3084783" cy="1834233"/>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日本の国旗</a:t>
            </a:r>
          </a:p>
        </p:txBody>
      </p:sp>
    </p:spTree>
    <p:extLst>
      <p:ext uri="{BB962C8B-B14F-4D97-AF65-F5344CB8AC3E}">
        <p14:creationId xmlns:p14="http://schemas.microsoft.com/office/powerpoint/2010/main" val="253281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 xmlns:a16="http://schemas.microsoft.com/office/drawing/2014/main" id="{FBFDB918-3F53-479E-B279-FADC511B5DB3}"/>
              </a:ext>
            </a:extLst>
          </p:cNvPr>
          <p:cNvSpPr/>
          <p:nvPr/>
        </p:nvSpPr>
        <p:spPr>
          <a:xfrm>
            <a:off x="909887" y="298253"/>
            <a:ext cx="10232913" cy="6261491"/>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浅田真央選手の画像</a:t>
            </a:r>
          </a:p>
        </p:txBody>
      </p:sp>
      <p:sp>
        <p:nvSpPr>
          <p:cNvPr id="2" name="タイトル 1">
            <a:extLst>
              <a:ext uri="{FF2B5EF4-FFF2-40B4-BE49-F238E27FC236}">
                <a16:creationId xmlns="" xmlns:a16="http://schemas.microsoft.com/office/drawing/2014/main" id="{CB37336B-9F75-435F-AE8F-0880186EA48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38D473B7-FAA7-4920-B74B-59857B035B87}"/>
              </a:ext>
            </a:extLst>
          </p:cNvPr>
          <p:cNvSpPr>
            <a:spLocks noGrp="1"/>
          </p:cNvSpPr>
          <p:nvPr>
            <p:ph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BBF0CAC6-BC81-483D-9ACF-BCEBA4A4F81D}"/>
              </a:ext>
            </a:extLst>
          </p:cNvPr>
          <p:cNvSpPr/>
          <p:nvPr/>
        </p:nvSpPr>
        <p:spPr>
          <a:xfrm>
            <a:off x="685800" y="298254"/>
            <a:ext cx="10681089" cy="6261491"/>
          </a:xfrm>
          <a:prstGeom prst="roundRect">
            <a:avLst/>
          </a:prstGeom>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みんながこのように</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「スポーツの価値」を学ぶことも「日本のスポーツを</a:t>
            </a: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支えて</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いる」ということ</a:t>
            </a:r>
          </a:p>
        </p:txBody>
      </p:sp>
    </p:spTree>
    <p:extLst>
      <p:ext uri="{BB962C8B-B14F-4D97-AF65-F5344CB8AC3E}">
        <p14:creationId xmlns:p14="http://schemas.microsoft.com/office/powerpoint/2010/main" val="217447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3_飛行機雲">
  <a:themeElements>
    <a:clrScheme name="飛行機雲">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飛行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行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accent3">
            <a:alpha val="50000"/>
          </a:schemeClr>
        </a:solidFill>
        <a:ln>
          <a:noFill/>
        </a:ln>
      </a:spPr>
      <a:bodyPr rtlCol="0" anchor="ctr"/>
      <a:lstStyle>
        <a:defPPr algn="ctr">
          <a:defRPr kumimoji="1" sz="6000" dirty="0"/>
        </a:defPPr>
      </a:lstStyle>
      <a:style>
        <a:lnRef idx="0">
          <a:scrgbClr r="0" g="0" b="0"/>
        </a:lnRef>
        <a:fillRef idx="0">
          <a:scrgbClr r="0" g="0" b="0"/>
        </a:fillRef>
        <a:effectRef idx="0">
          <a:scrgbClr r="0" g="0" b="0"/>
        </a:effectRef>
        <a:fontRef idx="minor">
          <a:schemeClr val="lt1"/>
        </a:fontRef>
      </a:style>
    </a:spDef>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飛行機雲</Template>
  <TotalTime>3200</TotalTime>
  <Words>2428</Words>
  <Application>Microsoft Office PowerPoint</Application>
  <PresentationFormat>ワイド画面</PresentationFormat>
  <Paragraphs>473</Paragraphs>
  <Slides>102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102</vt:i4>
      </vt:variant>
    </vt:vector>
  </HeadingPairs>
  <TitlesOfParts>
    <vt:vector size="108" baseType="lpstr">
      <vt:lpstr>ＭＳ Ｐゴシック</vt:lpstr>
      <vt:lpstr>游ゴシック</vt:lpstr>
      <vt:lpstr>Arial</vt:lpstr>
      <vt:lpstr>Century Gothic</vt:lpstr>
      <vt:lpstr>Times New Roman</vt:lpstr>
      <vt:lpstr>3_飛行機雲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どちらもメダルを狙っていることは 同じなのですが…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　オリンピックとドーピング</vt:lpstr>
      <vt:lpstr>本時のねらい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ちなみに…</vt:lpstr>
      <vt:lpstr>PowerPoint プレゼンテーション</vt:lpstr>
      <vt:lpstr>PowerPoint プレゼンテーション</vt:lpstr>
      <vt:lpstr>!?</vt:lpstr>
      <vt:lpstr>PowerPoint プレゼンテーション</vt:lpstr>
      <vt:lpstr>アヌシュ選手（ハンガリー）</vt:lpstr>
      <vt:lpstr>PowerPoint プレゼンテーション</vt:lpstr>
      <vt:lpstr>PowerPoint プレゼンテーション</vt:lpstr>
      <vt:lpstr>東京五輪組織委員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オリンピックの父 クーベルタン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悪影響</vt:lpstr>
      <vt:lpstr>PowerPoint プレゼンテーション</vt:lpstr>
      <vt:lpstr>ロゲ会長（ＩＯＣ）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スケジュール管理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日本にある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本時のねらい</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スポーツの始まりと変遷</dc:title>
  <dc:creator>t-hirano</dc:creator>
  <cp:lastModifiedBy>user</cp:lastModifiedBy>
  <cp:revision>257</cp:revision>
  <cp:lastPrinted>2020-03-05T03:04:05Z</cp:lastPrinted>
  <dcterms:created xsi:type="dcterms:W3CDTF">2019-05-22T02:19:39Z</dcterms:created>
  <dcterms:modified xsi:type="dcterms:W3CDTF">2020-03-26T00:32:05Z</dcterms:modified>
</cp:coreProperties>
</file>