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5"/>
  </p:notesMasterIdLst>
  <p:handoutMasterIdLst>
    <p:handoutMasterId r:id="rId36"/>
  </p:handoutMasterIdLst>
  <p:sldIdLst>
    <p:sldId id="887" r:id="rId2"/>
    <p:sldId id="709" r:id="rId3"/>
    <p:sldId id="710" r:id="rId4"/>
    <p:sldId id="891" r:id="rId5"/>
    <p:sldId id="260" r:id="rId6"/>
    <p:sldId id="711" r:id="rId7"/>
    <p:sldId id="712" r:id="rId8"/>
    <p:sldId id="894" r:id="rId9"/>
    <p:sldId id="262" r:id="rId10"/>
    <p:sldId id="713" r:id="rId11"/>
    <p:sldId id="714" r:id="rId12"/>
    <p:sldId id="263" r:id="rId13"/>
    <p:sldId id="264" r:id="rId14"/>
    <p:sldId id="265" r:id="rId15"/>
    <p:sldId id="715" r:id="rId16"/>
    <p:sldId id="268" r:id="rId17"/>
    <p:sldId id="716" r:id="rId18"/>
    <p:sldId id="717" r:id="rId19"/>
    <p:sldId id="718" r:id="rId20"/>
    <p:sldId id="719" r:id="rId21"/>
    <p:sldId id="274" r:id="rId22"/>
    <p:sldId id="720" r:id="rId23"/>
    <p:sldId id="721" r:id="rId24"/>
    <p:sldId id="892" r:id="rId25"/>
    <p:sldId id="722" r:id="rId26"/>
    <p:sldId id="723" r:id="rId27"/>
    <p:sldId id="724" r:id="rId28"/>
    <p:sldId id="725" r:id="rId29"/>
    <p:sldId id="726" r:id="rId30"/>
    <p:sldId id="727" r:id="rId31"/>
    <p:sldId id="527" r:id="rId32"/>
    <p:sldId id="728" r:id="rId33"/>
    <p:sldId id="529" r:id="rId3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34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297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xmlns="" id="{B06DDC77-09B5-4198-94FB-54063422628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xmlns="" id="{B0E44427-EFDB-405E-AF5D-ACEADC3742F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xmlns="" id="{7FC70A67-4945-4A95-A0D4-6DF23E8A13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925637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ctr"/>
            <a:fld id="{18F5F396-3CEC-40E4-B92F-953DAF3D0100}" type="slidenum">
              <a:rPr kumimoji="1" lang="ja-JP" altLang="en-US" smtClean="0"/>
              <a:pPr algn="ctr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1289473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6A98E-08DB-4CAE-972D-DCF962FF85C5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EA9566-1831-46C6-A54F-29032AE31F1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35169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466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35956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1096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62350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33699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91494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8071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6989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612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1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960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8359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66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653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67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697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5884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94B6D-16CB-4A5C-8869-C5249C826711}" type="datetimeFigureOut">
              <a:rPr kumimoji="1" lang="ja-JP" altLang="en-US" smtClean="0"/>
              <a:t>2020/3/26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A32F8-8804-4EA3-AC80-65D0EE01F3D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565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kumimoji="1"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5F22C0E-1E12-4E9B-A546-CF59DD07D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8762B4A6-47AC-4390-8724-A2EAB60B66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8F79F19D-2806-432D-97BD-0B10610F1CA4}"/>
              </a:ext>
            </a:extLst>
          </p:cNvPr>
          <p:cNvSpPr/>
          <p:nvPr/>
        </p:nvSpPr>
        <p:spPr>
          <a:xfrm>
            <a:off x="274166" y="345636"/>
            <a:ext cx="11538083" cy="5980213"/>
          </a:xfrm>
          <a:prstGeom prst="round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19900" dirty="0"/>
              <a:t>５時間目</a:t>
            </a:r>
          </a:p>
        </p:txBody>
      </p:sp>
    </p:spTree>
    <p:extLst>
      <p:ext uri="{BB962C8B-B14F-4D97-AF65-F5344CB8AC3E}">
        <p14:creationId xmlns:p14="http://schemas.microsoft.com/office/powerpoint/2010/main" val="28056891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A26C7D6-C8D1-45BC-AE61-583DC1C3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7E5A78CD-795A-46E5-A285-CFA90F66649C}"/>
              </a:ext>
            </a:extLst>
          </p:cNvPr>
          <p:cNvSpPr/>
          <p:nvPr/>
        </p:nvSpPr>
        <p:spPr>
          <a:xfrm>
            <a:off x="936260" y="71543"/>
            <a:ext cx="10569940" cy="13393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オリンピック誘致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C5DA878F-0DF9-4366-807F-EBF2EB4EEEC6}"/>
              </a:ext>
            </a:extLst>
          </p:cNvPr>
          <p:cNvSpPr/>
          <p:nvPr/>
        </p:nvSpPr>
        <p:spPr>
          <a:xfrm>
            <a:off x="72189" y="1734600"/>
            <a:ext cx="3847598" cy="48957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五輪招致のロゴ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（東京）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B78E6394-D24B-4F6B-BAEE-A3A80C6B1AE6}"/>
              </a:ext>
            </a:extLst>
          </p:cNvPr>
          <p:cNvSpPr/>
          <p:nvPr/>
        </p:nvSpPr>
        <p:spPr>
          <a:xfrm>
            <a:off x="4155039" y="1770906"/>
            <a:ext cx="3847598" cy="48957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五輪招致のロゴ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（マドリード）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1DED488F-F9C5-41AA-BC37-14E4F52FE49D}"/>
              </a:ext>
            </a:extLst>
          </p:cNvPr>
          <p:cNvSpPr/>
          <p:nvPr/>
        </p:nvSpPr>
        <p:spPr>
          <a:xfrm>
            <a:off x="8186487" y="1770906"/>
            <a:ext cx="3847598" cy="48957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五輪招致のロゴ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（イスタンブール）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B16673AE-8203-493F-9848-83168DC9E045}"/>
              </a:ext>
            </a:extLst>
          </p:cNvPr>
          <p:cNvSpPr/>
          <p:nvPr/>
        </p:nvSpPr>
        <p:spPr>
          <a:xfrm>
            <a:off x="1234587" y="1734600"/>
            <a:ext cx="10030265" cy="3149402"/>
          </a:xfrm>
          <a:prstGeom prst="roundRect">
            <a:avLst/>
          </a:prstGeom>
          <a:solidFill>
            <a:srgbClr val="D96F1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3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か国も誘致合戦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なぜ？</a:t>
            </a: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5376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88CF7BE-EF3C-4478-8822-DFA66C58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90" y="527323"/>
            <a:ext cx="9217395" cy="1541298"/>
          </a:xfrm>
        </p:spPr>
        <p:txBody>
          <a:bodyPr>
            <a:normAutofit/>
          </a:bodyPr>
          <a:lstStyle/>
          <a:p>
            <a:endParaRPr kumimoji="1" lang="ja-JP" altLang="en-US" sz="4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52F5B7C-4603-4DE8-A5A6-585F8F53D572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1984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ロサンゼルス五輪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05A2496F-BE74-43A0-A3AC-2B01F9D75B24}"/>
              </a:ext>
            </a:extLst>
          </p:cNvPr>
          <p:cNvSpPr/>
          <p:nvPr/>
        </p:nvSpPr>
        <p:spPr>
          <a:xfrm>
            <a:off x="140497" y="1634363"/>
            <a:ext cx="11766717" cy="48957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ロサンゼルス五輪の画像</a:t>
            </a:r>
          </a:p>
        </p:txBody>
      </p:sp>
      <p:sp>
        <p:nvSpPr>
          <p:cNvPr id="9" name="爆発: 8 pt 8">
            <a:extLst>
              <a:ext uri="{FF2B5EF4-FFF2-40B4-BE49-F238E27FC236}">
                <a16:creationId xmlns:a16="http://schemas.microsoft.com/office/drawing/2014/main" xmlns="" id="{D94ED4FA-5CBF-47DF-AC2F-26E12D0344BA}"/>
              </a:ext>
            </a:extLst>
          </p:cNvPr>
          <p:cNvSpPr/>
          <p:nvPr/>
        </p:nvSpPr>
        <p:spPr>
          <a:xfrm>
            <a:off x="140497" y="28135"/>
            <a:ext cx="12323298" cy="6858000"/>
          </a:xfrm>
          <a:prstGeom prst="irregularSeal1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黒字</a:t>
            </a:r>
            <a:r>
              <a:rPr kumimoji="1" lang="ja-JP" alt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</a:t>
            </a:r>
            <a:r>
              <a:rPr kumimoji="1" lang="en-US" altLang="ja-JP" sz="8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500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億円以上</a:t>
            </a:r>
            <a:endParaRPr kumimoji="1" lang="ja-JP" altLang="en-U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653C6EC1-10D2-479B-ABDE-11DD21BF2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237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784CA57-9604-48C6-A7D0-A8BC48172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E0D1EE2C-F886-4679-9E87-B2E27925EF0C}"/>
              </a:ext>
            </a:extLst>
          </p:cNvPr>
          <p:cNvSpPr/>
          <p:nvPr/>
        </p:nvSpPr>
        <p:spPr>
          <a:xfrm>
            <a:off x="853337" y="140916"/>
            <a:ext cx="10569940" cy="1339344"/>
          </a:xfrm>
          <a:prstGeom prst="roundRect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何が違ったのでしょう？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3BDB08BA-D3FB-446F-871C-11BB4E2BA935}"/>
              </a:ext>
            </a:extLst>
          </p:cNvPr>
          <p:cNvSpPr/>
          <p:nvPr/>
        </p:nvSpPr>
        <p:spPr>
          <a:xfrm>
            <a:off x="544855" y="4937759"/>
            <a:ext cx="5508839" cy="180878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モントリオール五輪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2500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億の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赤字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5512D3B3-7AD8-4E6C-8C3A-111791D632EC}"/>
              </a:ext>
            </a:extLst>
          </p:cNvPr>
          <p:cNvSpPr/>
          <p:nvPr/>
        </p:nvSpPr>
        <p:spPr>
          <a:xfrm>
            <a:off x="6138307" y="4937759"/>
            <a:ext cx="5749657" cy="177932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ロサンゼルス五輪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500</a:t>
            </a: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億以上の</a:t>
            </a:r>
            <a:r>
              <a:rPr kumimoji="1" lang="ja-JP" alt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黒字</a:t>
            </a:r>
            <a:endParaRPr kumimoji="1" lang="ja-JP" alt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B8BC70DD-42F2-4AEB-ABDC-341EF5DBB512}"/>
              </a:ext>
            </a:extLst>
          </p:cNvPr>
          <p:cNvSpPr/>
          <p:nvPr/>
        </p:nvSpPr>
        <p:spPr>
          <a:xfrm>
            <a:off x="643370" y="1748641"/>
            <a:ext cx="5126976" cy="30026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モントリオール五輪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0B188468-5C86-47AC-9067-CCF353615176}"/>
              </a:ext>
            </a:extLst>
          </p:cNvPr>
          <p:cNvSpPr/>
          <p:nvPr/>
        </p:nvSpPr>
        <p:spPr>
          <a:xfrm>
            <a:off x="5944031" y="1748641"/>
            <a:ext cx="5126976" cy="30026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ロサンゼルス五輪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</a:p>
        </p:txBody>
      </p:sp>
    </p:spTree>
    <p:extLst>
      <p:ext uri="{BB962C8B-B14F-4D97-AF65-F5344CB8AC3E}">
        <p14:creationId xmlns:p14="http://schemas.microsoft.com/office/powerpoint/2010/main" val="3752719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691F0481-4B74-43E7-BDB7-044A2DA10892}"/>
              </a:ext>
            </a:extLst>
          </p:cNvPr>
          <p:cNvSpPr/>
          <p:nvPr/>
        </p:nvSpPr>
        <p:spPr>
          <a:xfrm>
            <a:off x="110770" y="1800665"/>
            <a:ext cx="11766717" cy="48957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モントリオール五輪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88CF7BE-EF3C-4478-8822-DFA66C58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90" y="527323"/>
            <a:ext cx="9217395" cy="1541298"/>
          </a:xfrm>
        </p:spPr>
        <p:txBody>
          <a:bodyPr>
            <a:normAutofit/>
          </a:bodyPr>
          <a:lstStyle/>
          <a:p>
            <a:endParaRPr kumimoji="1" lang="ja-JP" altLang="en-US" sz="4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52F5B7C-4603-4DE8-A5A6-585F8F53D572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1976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モントリオール五輪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E1692877-CCFE-4D8C-8D58-35408FBF4817}"/>
              </a:ext>
            </a:extLst>
          </p:cNvPr>
          <p:cNvSpPr/>
          <p:nvPr/>
        </p:nvSpPr>
        <p:spPr>
          <a:xfrm>
            <a:off x="141148" y="1985212"/>
            <a:ext cx="11813837" cy="4569583"/>
          </a:xfrm>
          <a:prstGeom prst="roundRect">
            <a:avLst/>
          </a:prstGeom>
          <a:solidFill>
            <a:srgbClr val="D96F17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オリンピックは代々、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公的負担</a:t>
            </a:r>
            <a:r>
              <a:rPr kumimoji="1" lang="ja-JP" altLang="en-US" sz="115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税金</a:t>
            </a:r>
            <a:r>
              <a:rPr kumimoji="1" lang="ja-JP" altLang="en-US" sz="11500" b="0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）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で運営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</a:t>
            </a: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2500</a:t>
            </a: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億円の赤字</a:t>
            </a:r>
          </a:p>
        </p:txBody>
      </p:sp>
    </p:spTree>
    <p:extLst>
      <p:ext uri="{BB962C8B-B14F-4D97-AF65-F5344CB8AC3E}">
        <p14:creationId xmlns:p14="http://schemas.microsoft.com/office/powerpoint/2010/main" val="246917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88CF7BE-EF3C-4478-8822-DFA66C58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90" y="527323"/>
            <a:ext cx="9217395" cy="1541298"/>
          </a:xfrm>
        </p:spPr>
        <p:txBody>
          <a:bodyPr>
            <a:normAutofit/>
          </a:bodyPr>
          <a:lstStyle/>
          <a:p>
            <a:endParaRPr kumimoji="1" lang="ja-JP" altLang="en-US" sz="4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52F5B7C-4603-4DE8-A5A6-585F8F53D572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1984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ロサンゼルス五輪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AE6B31CB-15FD-41ED-9FBA-CADBC7E8A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8AA968E1-B420-42CF-9019-BA78A3D423A4}"/>
              </a:ext>
            </a:extLst>
          </p:cNvPr>
          <p:cNvSpPr/>
          <p:nvPr/>
        </p:nvSpPr>
        <p:spPr>
          <a:xfrm>
            <a:off x="237015" y="1696307"/>
            <a:ext cx="11717518" cy="4947782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ロサンゼルス五輪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57AE9BDF-F367-4AE4-AE68-0792A7393567}"/>
              </a:ext>
            </a:extLst>
          </p:cNvPr>
          <p:cNvSpPr/>
          <p:nvPr/>
        </p:nvSpPr>
        <p:spPr>
          <a:xfrm>
            <a:off x="237015" y="1879288"/>
            <a:ext cx="11717518" cy="4392486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完全に</a:t>
            </a:r>
            <a:r>
              <a:rPr kumimoji="1" lang="ja-JP" altLang="en-US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民営化</a:t>
            </a:r>
            <a:endParaRPr kumimoji="1" lang="en-US" altLang="ja-JP" sz="115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500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億円以上の黒字</a:t>
            </a:r>
            <a:endParaRPr kumimoji="1" lang="ja-JP" altLang="en-US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03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88CF7BE-EF3C-4478-8822-DFA66C58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90" y="527323"/>
            <a:ext cx="9217395" cy="1541298"/>
          </a:xfrm>
        </p:spPr>
        <p:txBody>
          <a:bodyPr>
            <a:normAutofit/>
          </a:bodyPr>
          <a:lstStyle/>
          <a:p>
            <a:endParaRPr kumimoji="1" lang="ja-JP" altLang="en-US" sz="4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52F5B7C-4603-4DE8-A5A6-585F8F53D572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1984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ロサンゼルス五輪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57AE9BDF-F367-4AE4-AE68-0792A7393567}"/>
              </a:ext>
            </a:extLst>
          </p:cNvPr>
          <p:cNvSpPr/>
          <p:nvPr/>
        </p:nvSpPr>
        <p:spPr>
          <a:xfrm>
            <a:off x="237241" y="2357856"/>
            <a:ext cx="11717518" cy="4392486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業種</a:t>
            </a:r>
            <a:r>
              <a:rPr kumimoji="1" lang="en-US" altLang="ja-JP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社、</a:t>
            </a:r>
            <a:endParaRPr kumimoji="1" lang="en-US" altLang="ja-JP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スポンサー契約</a:t>
            </a:r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51BDD994-3D7B-4664-B4DE-33756F7A9FCB}"/>
              </a:ext>
            </a:extLst>
          </p:cNvPr>
          <p:cNvSpPr/>
          <p:nvPr/>
        </p:nvSpPr>
        <p:spPr>
          <a:xfrm>
            <a:off x="8282077" y="1500921"/>
            <a:ext cx="3461914" cy="30026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ロサンゼルス五輪のロゴ</a:t>
            </a:r>
          </a:p>
        </p:txBody>
      </p:sp>
      <p:sp>
        <p:nvSpPr>
          <p:cNvPr id="6" name="吹き出し: 角を丸めた四角形 5">
            <a:extLst>
              <a:ext uri="{FF2B5EF4-FFF2-40B4-BE49-F238E27FC236}">
                <a16:creationId xmlns:a16="http://schemas.microsoft.com/office/drawing/2014/main" xmlns="" id="{75236069-C220-4F3E-8442-E535C730352C}"/>
              </a:ext>
            </a:extLst>
          </p:cNvPr>
          <p:cNvSpPr/>
          <p:nvPr/>
        </p:nvSpPr>
        <p:spPr>
          <a:xfrm>
            <a:off x="96843" y="1353757"/>
            <a:ext cx="7974466" cy="1571799"/>
          </a:xfrm>
          <a:prstGeom prst="wedgeRoundRectCallout">
            <a:avLst>
              <a:gd name="adj1" fmla="val 60317"/>
              <a:gd name="adj2" fmla="val 6466"/>
              <a:gd name="adj3" fmla="val 16667"/>
            </a:avLst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公式ロゴを使える、など</a:t>
            </a:r>
          </a:p>
        </p:txBody>
      </p:sp>
    </p:spTree>
    <p:extLst>
      <p:ext uri="{BB962C8B-B14F-4D97-AF65-F5344CB8AC3E}">
        <p14:creationId xmlns:p14="http://schemas.microsoft.com/office/powerpoint/2010/main" val="553735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52F5B7C-4603-4DE8-A5A6-585F8F53D572}"/>
              </a:ext>
            </a:extLst>
          </p:cNvPr>
          <p:cNvSpPr/>
          <p:nvPr/>
        </p:nvSpPr>
        <p:spPr>
          <a:xfrm>
            <a:off x="187815" y="161576"/>
            <a:ext cx="8372763" cy="1375513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例えば、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飲料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』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業界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E54E0BB4-8D8C-4D83-ADFB-B310B0771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792" y="1818688"/>
            <a:ext cx="3193156" cy="4877735"/>
          </a:xfrm>
          <a:prstGeom prst="rect">
            <a:avLst/>
          </a:prstGeom>
        </p:spPr>
      </p:pic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22F52DF4-88C7-4708-9032-EF01D86ACE3C}"/>
              </a:ext>
            </a:extLst>
          </p:cNvPr>
          <p:cNvSpPr/>
          <p:nvPr/>
        </p:nvSpPr>
        <p:spPr>
          <a:xfrm>
            <a:off x="6657750" y="2552982"/>
            <a:ext cx="4413257" cy="30026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コカ・コーラのロゴ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6494128C-FD2B-49DF-88DB-95A428CA4556}"/>
              </a:ext>
            </a:extLst>
          </p:cNvPr>
          <p:cNvSpPr/>
          <p:nvPr/>
        </p:nvSpPr>
        <p:spPr>
          <a:xfrm>
            <a:off x="0" y="2552982"/>
            <a:ext cx="4413257" cy="300267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ペプシのロゴ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xmlns="" id="{8DBE407A-7C67-435D-8975-10C50C06B528}"/>
              </a:ext>
            </a:extLst>
          </p:cNvPr>
          <p:cNvSpPr/>
          <p:nvPr/>
        </p:nvSpPr>
        <p:spPr>
          <a:xfrm>
            <a:off x="389218" y="679637"/>
            <a:ext cx="6067129" cy="2961983"/>
          </a:xfrm>
          <a:prstGeom prst="wedgeRoundRectCallout">
            <a:avLst>
              <a:gd name="adj1" fmla="val 61057"/>
              <a:gd name="adj2" fmla="val 38474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約</a:t>
            </a:r>
            <a:r>
              <a:rPr kumimoji="1" lang="en-US" altLang="ja-JP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25</a:t>
            </a:r>
            <a:r>
              <a:rPr kumimoji="1" lang="ja-JP" altLang="en-US" sz="115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円で落札</a:t>
            </a:r>
          </a:p>
        </p:txBody>
      </p:sp>
    </p:spTree>
    <p:extLst>
      <p:ext uri="{BB962C8B-B14F-4D97-AF65-F5344CB8AC3E}">
        <p14:creationId xmlns:p14="http://schemas.microsoft.com/office/powerpoint/2010/main" val="17413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52F5B7C-4603-4DE8-A5A6-585F8F53D572}"/>
              </a:ext>
            </a:extLst>
          </p:cNvPr>
          <p:cNvSpPr/>
          <p:nvPr/>
        </p:nvSpPr>
        <p:spPr>
          <a:xfrm>
            <a:off x="187816" y="161577"/>
            <a:ext cx="7811782" cy="13393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例えば、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飲料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』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業界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xmlns="" id="{E54E0BB4-8D8C-4D83-ADFB-B310B0771B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86" y="1500921"/>
            <a:ext cx="3193156" cy="4877735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3E21F834-6161-4ACF-955C-6D54F26CF8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496" y="1523362"/>
            <a:ext cx="3193156" cy="4877735"/>
          </a:xfrm>
          <a:prstGeom prst="rect">
            <a:avLst/>
          </a:prstGeom>
        </p:spPr>
      </p:pic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4B0AFB65-1A47-4090-8C47-1C8CF8CE0389}"/>
              </a:ext>
            </a:extLst>
          </p:cNvPr>
          <p:cNvSpPr/>
          <p:nvPr/>
        </p:nvSpPr>
        <p:spPr>
          <a:xfrm>
            <a:off x="4567333" y="2469611"/>
            <a:ext cx="1778338" cy="14926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コカ・コーラのロゴ</a:t>
            </a:r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37DC2913-B56D-4D61-9E9E-69A6A6041F01}"/>
              </a:ext>
            </a:extLst>
          </p:cNvPr>
          <p:cNvSpPr/>
          <p:nvPr/>
        </p:nvSpPr>
        <p:spPr>
          <a:xfrm>
            <a:off x="2051430" y="2538087"/>
            <a:ext cx="1778338" cy="149261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ペプシのロゴ</a:t>
            </a:r>
          </a:p>
        </p:txBody>
      </p:sp>
      <p:sp>
        <p:nvSpPr>
          <p:cNvPr id="16" name="四角形: 角を丸くする 15">
            <a:extLst>
              <a:ext uri="{FF2B5EF4-FFF2-40B4-BE49-F238E27FC236}">
                <a16:creationId xmlns:a16="http://schemas.microsoft.com/office/drawing/2014/main" xmlns="" id="{0AF16721-5C4A-4B25-B431-5622DB0D6F62}"/>
              </a:ext>
            </a:extLst>
          </p:cNvPr>
          <p:cNvSpPr/>
          <p:nvPr/>
        </p:nvSpPr>
        <p:spPr>
          <a:xfrm>
            <a:off x="4560483" y="4083105"/>
            <a:ext cx="1867181" cy="1650746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ロサンゼルス五輪のロゴ</a:t>
            </a: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xmlns="" id="{8E068B48-F42F-4E17-BD85-08DFB7B55ED1}"/>
              </a:ext>
            </a:extLst>
          </p:cNvPr>
          <p:cNvSpPr/>
          <p:nvPr/>
        </p:nvSpPr>
        <p:spPr>
          <a:xfrm>
            <a:off x="6807944" y="1328005"/>
            <a:ext cx="5196240" cy="4258460"/>
          </a:xfrm>
          <a:prstGeom prst="wedgeRoundRectCallout">
            <a:avLst>
              <a:gd name="adj1" fmla="val -61443"/>
              <a:gd name="adj2" fmla="val 3477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2BF0277B-8172-4757-8AEA-B9FB4440441A}"/>
              </a:ext>
            </a:extLst>
          </p:cNvPr>
          <p:cNvSpPr/>
          <p:nvPr/>
        </p:nvSpPr>
        <p:spPr>
          <a:xfrm>
            <a:off x="7311300" y="1751678"/>
            <a:ext cx="4125734" cy="328455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ロサンゼルス五輪のロゴ</a:t>
            </a:r>
          </a:p>
        </p:txBody>
      </p:sp>
    </p:spTree>
    <p:extLst>
      <p:ext uri="{BB962C8B-B14F-4D97-AF65-F5344CB8AC3E}">
        <p14:creationId xmlns:p14="http://schemas.microsoft.com/office/powerpoint/2010/main" val="475275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128A39B-76AE-4DBD-848B-18479B741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CF1628EF-5A02-40BA-8D57-4C7BF8F53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5" t="27043" r="1102" b="8707"/>
          <a:stretch/>
        </p:blipFill>
        <p:spPr>
          <a:xfrm>
            <a:off x="6563484" y="1567097"/>
            <a:ext cx="5032005" cy="4867361"/>
          </a:xfr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0769D6A1-0F5C-4A28-B110-8774C6F29C99}"/>
              </a:ext>
            </a:extLst>
          </p:cNvPr>
          <p:cNvSpPr/>
          <p:nvPr/>
        </p:nvSpPr>
        <p:spPr>
          <a:xfrm>
            <a:off x="187816" y="161577"/>
            <a:ext cx="7811782" cy="13393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例えば、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『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放映権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』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xmlns="" id="{F90E1349-FC23-4EFB-9568-2E830383F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717" y="1626232"/>
            <a:ext cx="5229692" cy="4997997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F2F47656-49A0-4186-9B4B-6AFD6603F029}"/>
              </a:ext>
            </a:extLst>
          </p:cNvPr>
          <p:cNvSpPr/>
          <p:nvPr/>
        </p:nvSpPr>
        <p:spPr>
          <a:xfrm>
            <a:off x="237241" y="1947216"/>
            <a:ext cx="11717518" cy="36742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ＡＢＣ放送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約</a:t>
            </a:r>
            <a:r>
              <a:rPr kumimoji="1" lang="en-US" altLang="ja-JP" sz="1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562</a:t>
            </a:r>
            <a:r>
              <a:rPr kumimoji="1" lang="ja-JP" altLang="en-US" sz="13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円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以上で落札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75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AA01280-4F3A-4BB8-817B-F90153AEA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pic>
        <p:nvPic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96627ED6-D5FE-4E17-9885-D361DC56F5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9" y="-38205"/>
            <a:ext cx="5172222" cy="6706286"/>
          </a:xfrm>
        </p:spPr>
      </p:pic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6AD109D-DF06-4C83-9E39-426FEDF118C6}"/>
              </a:ext>
            </a:extLst>
          </p:cNvPr>
          <p:cNvSpPr/>
          <p:nvPr/>
        </p:nvSpPr>
        <p:spPr>
          <a:xfrm>
            <a:off x="187816" y="161576"/>
            <a:ext cx="5523667" cy="1737561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他にも</a:t>
            </a: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C05E0478-FA3D-438F-9B4B-02B90A54C9D2}"/>
              </a:ext>
            </a:extLst>
          </p:cNvPr>
          <p:cNvSpPr/>
          <p:nvPr/>
        </p:nvSpPr>
        <p:spPr>
          <a:xfrm>
            <a:off x="0" y="1758462"/>
            <a:ext cx="8131126" cy="4909619"/>
          </a:xfrm>
          <a:prstGeom prst="wedgeRoundRectCallout">
            <a:avLst>
              <a:gd name="adj1" fmla="val 65280"/>
              <a:gd name="adj2" fmla="val 204"/>
              <a:gd name="adj3" fmla="val 16667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聖火ランナー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1km3000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ドルで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（１㌦約</a:t>
            </a: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250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円）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有料化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8975574D-84AA-4D93-BF7E-BD9EBF6E4B76}"/>
              </a:ext>
            </a:extLst>
          </p:cNvPr>
          <p:cNvSpPr/>
          <p:nvPr/>
        </p:nvSpPr>
        <p:spPr>
          <a:xfrm>
            <a:off x="199415" y="1691844"/>
            <a:ext cx="11306785" cy="3924886"/>
          </a:xfrm>
          <a:prstGeom prst="roundRect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様々な方法で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お金を生み出した</a:t>
            </a:r>
          </a:p>
        </p:txBody>
      </p:sp>
    </p:spTree>
    <p:extLst>
      <p:ext uri="{BB962C8B-B14F-4D97-AF65-F5344CB8AC3E}">
        <p14:creationId xmlns:p14="http://schemas.microsoft.com/office/powerpoint/2010/main" val="3651600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13009A8-F4CC-41EB-A282-E08E2A6D90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98A32972-64BF-4BF0-9E39-EF44614FC6E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8BD514A2-A40A-4BD0-811F-C440D8C4A5D0}"/>
              </a:ext>
            </a:extLst>
          </p:cNvPr>
          <p:cNvSpPr/>
          <p:nvPr/>
        </p:nvSpPr>
        <p:spPr>
          <a:xfrm>
            <a:off x="407963" y="309490"/>
            <a:ext cx="11310425" cy="5922498"/>
          </a:xfrm>
          <a:prstGeom prst="roundRect">
            <a:avLst/>
          </a:prstGeom>
          <a:solidFill>
            <a:srgbClr val="0BA51D"/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【</a:t>
            </a: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学習ノート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】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　　・今日の体調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　　・小単元名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　　　・本時のねらい</a:t>
            </a:r>
          </a:p>
        </p:txBody>
      </p:sp>
    </p:spTree>
    <p:extLst>
      <p:ext uri="{BB962C8B-B14F-4D97-AF65-F5344CB8AC3E}">
        <p14:creationId xmlns:p14="http://schemas.microsoft.com/office/powerpoint/2010/main" val="249872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88CF7BE-EF3C-4478-8822-DFA66C58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90" y="527323"/>
            <a:ext cx="9217395" cy="1541298"/>
          </a:xfrm>
        </p:spPr>
        <p:txBody>
          <a:bodyPr>
            <a:normAutofit/>
          </a:bodyPr>
          <a:lstStyle/>
          <a:p>
            <a:endParaRPr kumimoji="1" lang="ja-JP" altLang="en-US" sz="4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52F5B7C-4603-4DE8-A5A6-585F8F53D572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1984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ロサンゼルス五輪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CFE5E26D-C635-40B3-B9A5-30B532A2A4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A2C151F1-6E71-42D7-9E01-A81C1CF7AE99}"/>
              </a:ext>
            </a:extLst>
          </p:cNvPr>
          <p:cNvSpPr/>
          <p:nvPr/>
        </p:nvSpPr>
        <p:spPr>
          <a:xfrm>
            <a:off x="1275347" y="1748640"/>
            <a:ext cx="9795660" cy="402412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ロサンゼルス五輪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57AE9BDF-F367-4AE4-AE68-0792A7393567}"/>
              </a:ext>
            </a:extLst>
          </p:cNvPr>
          <p:cNvSpPr/>
          <p:nvPr/>
        </p:nvSpPr>
        <p:spPr>
          <a:xfrm>
            <a:off x="314418" y="1604188"/>
            <a:ext cx="11717518" cy="4929097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オリンピックが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6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商業化</a:t>
            </a: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へ</a:t>
            </a:r>
            <a:endParaRPr kumimoji="1" lang="en-US" altLang="ja-JP" sz="1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転換した大会</a:t>
            </a:r>
          </a:p>
        </p:txBody>
      </p:sp>
    </p:spTree>
    <p:extLst>
      <p:ext uri="{BB962C8B-B14F-4D97-AF65-F5344CB8AC3E}">
        <p14:creationId xmlns:p14="http://schemas.microsoft.com/office/powerpoint/2010/main" val="3855127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AE678AE1-E587-4ED3-99A6-52C2624FF755}"/>
              </a:ext>
            </a:extLst>
          </p:cNvPr>
          <p:cNvSpPr/>
          <p:nvPr/>
        </p:nvSpPr>
        <p:spPr>
          <a:xfrm>
            <a:off x="685800" y="1826816"/>
            <a:ext cx="11071007" cy="4267149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ロサンゼルス五輪</a:t>
            </a:r>
            <a:endParaRPr kumimoji="1" lang="en-US" altLang="ja-JP" sz="6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の画像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88CF7BE-EF3C-4478-8822-DFA66C58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90" y="527323"/>
            <a:ext cx="9217395" cy="1541298"/>
          </a:xfrm>
        </p:spPr>
        <p:txBody>
          <a:bodyPr>
            <a:normAutofit/>
          </a:bodyPr>
          <a:lstStyle/>
          <a:p>
            <a:endParaRPr kumimoji="1" lang="ja-JP" altLang="en-US" sz="4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52F5B7C-4603-4DE8-A5A6-585F8F53D572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1984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ロサンゼルス五輪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57AE9BDF-F367-4AE4-AE68-0792A7393567}"/>
              </a:ext>
            </a:extLst>
          </p:cNvPr>
          <p:cNvSpPr/>
          <p:nvPr/>
        </p:nvSpPr>
        <p:spPr>
          <a:xfrm>
            <a:off x="237015" y="1866666"/>
            <a:ext cx="11717518" cy="3985493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オリンピック＝黒字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</a:t>
            </a:r>
            <a:r>
              <a:rPr kumimoji="1" lang="ja-JP" alt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</a:t>
            </a: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的に豊か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になる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1F9F7350-9F6F-4211-A9C1-56A24F2AC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84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A26C7D6-C8D1-45BC-AE61-583DC1C3C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64FB822C-BAF3-4AD6-8559-DF06C80889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 dirty="0"/>
          </a:p>
        </p:txBody>
      </p:sp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29AB4A7A-3F49-4D83-9E3E-5EA6C4068ACF}"/>
              </a:ext>
            </a:extLst>
          </p:cNvPr>
          <p:cNvSpPr/>
          <p:nvPr/>
        </p:nvSpPr>
        <p:spPr>
          <a:xfrm>
            <a:off x="72189" y="1734600"/>
            <a:ext cx="3847598" cy="48957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五輪招致のロゴ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（東京）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1322AB38-990A-48AF-A928-B25104B47A42}"/>
              </a:ext>
            </a:extLst>
          </p:cNvPr>
          <p:cNvSpPr/>
          <p:nvPr/>
        </p:nvSpPr>
        <p:spPr>
          <a:xfrm>
            <a:off x="4155039" y="1770906"/>
            <a:ext cx="3847598" cy="48957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五輪招致のロゴ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（マドリード）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6FC5905C-C32A-4EED-9E93-8E38C49D010A}"/>
              </a:ext>
            </a:extLst>
          </p:cNvPr>
          <p:cNvSpPr/>
          <p:nvPr/>
        </p:nvSpPr>
        <p:spPr>
          <a:xfrm>
            <a:off x="8186487" y="1770906"/>
            <a:ext cx="3847598" cy="48957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五輪招致のロゴ</a:t>
            </a:r>
            <a:endParaRPr kumimoji="1" lang="en-US" altLang="ja-JP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（イスタンブール）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7E5A78CD-795A-46E5-A285-CFA90F66649C}"/>
              </a:ext>
            </a:extLst>
          </p:cNvPr>
          <p:cNvSpPr/>
          <p:nvPr/>
        </p:nvSpPr>
        <p:spPr>
          <a:xfrm>
            <a:off x="685800" y="11074"/>
            <a:ext cx="10569940" cy="1798707"/>
          </a:xfrm>
          <a:prstGeom prst="roundRect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誘致したくなるワケです</a:t>
            </a:r>
          </a:p>
        </p:txBody>
      </p:sp>
    </p:spTree>
    <p:extLst>
      <p:ext uri="{BB962C8B-B14F-4D97-AF65-F5344CB8AC3E}">
        <p14:creationId xmlns:p14="http://schemas.microsoft.com/office/powerpoint/2010/main" val="340174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83FA770C-5202-4C53-B0AD-34425E041E98}"/>
              </a:ext>
            </a:extLst>
          </p:cNvPr>
          <p:cNvSpPr/>
          <p:nvPr/>
        </p:nvSpPr>
        <p:spPr>
          <a:xfrm>
            <a:off x="1515269" y="158906"/>
            <a:ext cx="9949899" cy="6438842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五輪の負の遺産の画像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（使用されなくなった</a:t>
            </a:r>
            <a:r>
              <a:rPr kumimoji="1" lang="ja-JP" altLang="en-US" sz="600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体育館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10D99FB3-D27A-41C1-9BE2-447FC3DDE791}"/>
              </a:ext>
            </a:extLst>
          </p:cNvPr>
          <p:cNvSpPr/>
          <p:nvPr/>
        </p:nvSpPr>
        <p:spPr>
          <a:xfrm>
            <a:off x="148470" y="74500"/>
            <a:ext cx="5689622" cy="164175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しかし</a:t>
            </a: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272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83FA770C-5202-4C53-B0AD-34425E041E98}"/>
              </a:ext>
            </a:extLst>
          </p:cNvPr>
          <p:cNvSpPr/>
          <p:nvPr/>
        </p:nvSpPr>
        <p:spPr>
          <a:xfrm>
            <a:off x="1515269" y="158906"/>
            <a:ext cx="9949899" cy="6438842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五輪の負の遺産の画像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（使用されなくなった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dirty="0">
                <a:solidFill>
                  <a:prstClr val="black"/>
                </a:solidFill>
                <a:latin typeface="Century Gothic" panose="020B0502020202020204"/>
                <a:ea typeface="ＭＳ Ｐゴシック" panose="020B0600070205080204" pitchFamily="50" charset="-128"/>
              </a:rPr>
              <a:t>グラウンド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）</a:t>
            </a: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10D99FB3-D27A-41C1-9BE2-447FC3DDE791}"/>
              </a:ext>
            </a:extLst>
          </p:cNvPr>
          <p:cNvSpPr/>
          <p:nvPr/>
        </p:nvSpPr>
        <p:spPr>
          <a:xfrm>
            <a:off x="148470" y="74500"/>
            <a:ext cx="5689622" cy="1641758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しかし</a:t>
            </a:r>
            <a:r>
              <a:rPr kumimoji="1" lang="en-US" altLang="ja-JP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6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D8065E7F-C536-4944-8205-C67D21B62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B2106536-0F05-4D62-AA13-CE37FC7BED09}"/>
              </a:ext>
            </a:extLst>
          </p:cNvPr>
          <p:cNvSpPr/>
          <p:nvPr/>
        </p:nvSpPr>
        <p:spPr>
          <a:xfrm>
            <a:off x="1515269" y="158906"/>
            <a:ext cx="9949899" cy="6438842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五輪の負の遺産の画像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（使用されなくなった会場）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4C0CF57D-6C6E-41A2-8D62-C5CE673D0190}"/>
              </a:ext>
            </a:extLst>
          </p:cNvPr>
          <p:cNvSpPr/>
          <p:nvPr/>
        </p:nvSpPr>
        <p:spPr>
          <a:xfrm>
            <a:off x="482443" y="192431"/>
            <a:ext cx="11343289" cy="1922470"/>
          </a:xfrm>
          <a:prstGeom prst="roundRect">
            <a:avLst/>
          </a:prstGeom>
          <a:solidFill>
            <a:schemeClr val="tx1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近年、負の遺産もある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2D4847FF-7806-41EF-8F2A-69B81D95B5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21553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147C5BA-4B6C-4ACD-8A96-543E785B6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21567BE4-B1EE-4550-A346-8EFDC0A4FCE0}"/>
              </a:ext>
            </a:extLst>
          </p:cNvPr>
          <p:cNvSpPr/>
          <p:nvPr/>
        </p:nvSpPr>
        <p:spPr>
          <a:xfrm>
            <a:off x="431960" y="273327"/>
            <a:ext cx="11328080" cy="6438842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ブラジルのファベーラの画像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1CFF0E8-6955-4965-87CD-05BC95E48AB3}"/>
              </a:ext>
            </a:extLst>
          </p:cNvPr>
          <p:cNvSpPr/>
          <p:nvPr/>
        </p:nvSpPr>
        <p:spPr>
          <a:xfrm>
            <a:off x="178120" y="2467168"/>
            <a:ext cx="11328080" cy="292075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貧困層への支援が</a:t>
            </a:r>
            <a:endParaRPr kumimoji="1" lang="en-US" altLang="ja-JP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希薄になる懸念も</a:t>
            </a:r>
            <a:r>
              <a:rPr kumimoji="1" lang="en-US" altLang="ja-JP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8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499D33E-1A4C-426E-9BA5-044C3B756840}"/>
              </a:ext>
            </a:extLst>
          </p:cNvPr>
          <p:cNvSpPr/>
          <p:nvPr/>
        </p:nvSpPr>
        <p:spPr>
          <a:xfrm>
            <a:off x="37075" y="145831"/>
            <a:ext cx="6757620" cy="214720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2016</a:t>
            </a: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年リオ五輪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貧困街「ファベーラ」</a:t>
            </a:r>
          </a:p>
        </p:txBody>
      </p:sp>
      <p:sp>
        <p:nvSpPr>
          <p:cNvPr id="10" name="コンテンツ プレースホルダー 9">
            <a:extLst>
              <a:ext uri="{FF2B5EF4-FFF2-40B4-BE49-F238E27FC236}">
                <a16:creationId xmlns:a16="http://schemas.microsoft.com/office/drawing/2014/main" xmlns="" id="{C50A4BB3-E8CE-4F22-888C-9247975C2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19748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A9CE745-F23C-4F65-A6FA-B33B1237CE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xmlns="" id="{FCC67602-56F5-478F-BE1D-D20E47AA2F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393688C6-4F75-4ACD-842E-E51CF2ED07CC}"/>
              </a:ext>
            </a:extLst>
          </p:cNvPr>
          <p:cNvSpPr/>
          <p:nvPr/>
        </p:nvSpPr>
        <p:spPr>
          <a:xfrm>
            <a:off x="237241" y="257580"/>
            <a:ext cx="11717518" cy="6600419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東京五輪の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プロモーション画像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6064112F-F0B7-4D56-A798-917F3069A355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2020</a:t>
            </a:r>
            <a:r>
              <a:rPr kumimoji="1" lang="ja-JP" alt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東京オリ・パラ</a:t>
            </a:r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DD62D3EF-28D0-4081-A790-5F638BD82160}"/>
              </a:ext>
            </a:extLst>
          </p:cNvPr>
          <p:cNvSpPr/>
          <p:nvPr/>
        </p:nvSpPr>
        <p:spPr>
          <a:xfrm>
            <a:off x="167356" y="1803405"/>
            <a:ext cx="11717518" cy="2726370"/>
          </a:xfrm>
          <a:prstGeom prst="roundRect">
            <a:avLst/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経済への影響</a:t>
            </a:r>
            <a:endParaRPr kumimoji="1" lang="ja-JP" altLang="en-US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19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111DCC25-F468-48F1-B2C4-573BAD637BDE}"/>
              </a:ext>
            </a:extLst>
          </p:cNvPr>
          <p:cNvSpPr/>
          <p:nvPr/>
        </p:nvSpPr>
        <p:spPr>
          <a:xfrm>
            <a:off x="237241" y="257580"/>
            <a:ext cx="11717518" cy="6600419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東京五輪の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プロモーション画像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01C036E7-45F3-463A-AFCF-2E292AB20C4C}"/>
              </a:ext>
            </a:extLst>
          </p:cNvPr>
          <p:cNvSpPr/>
          <p:nvPr/>
        </p:nvSpPr>
        <p:spPr>
          <a:xfrm>
            <a:off x="237241" y="172706"/>
            <a:ext cx="11886082" cy="6512587"/>
          </a:xfrm>
          <a:prstGeom prst="roundRect">
            <a:avLst>
              <a:gd name="adj" fmla="val 8962"/>
            </a:avLst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経済的に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どんな良い影響が</a:t>
            </a:r>
            <a:endParaRPr kumimoji="1" lang="en-US" altLang="ja-JP" sz="9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考えられますか？</a:t>
            </a:r>
            <a:endParaRPr kumimoji="1" lang="ja-JP" alt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641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AF8754EE-A075-4F45-BAF9-CE53EDF38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E93859E-6A0A-4617-990F-143661F915B8}"/>
              </a:ext>
            </a:extLst>
          </p:cNvPr>
          <p:cNvSpPr/>
          <p:nvPr/>
        </p:nvSpPr>
        <p:spPr>
          <a:xfrm>
            <a:off x="255701" y="164048"/>
            <a:ext cx="11717518" cy="6600419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新国立競技場の画像</a:t>
            </a:r>
            <a:endParaRPr kumimoji="1" lang="en-US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xmlns="" id="{3806451A-293B-4515-8024-DFD2DDEB901E}"/>
              </a:ext>
            </a:extLst>
          </p:cNvPr>
          <p:cNvSpPr/>
          <p:nvPr/>
        </p:nvSpPr>
        <p:spPr>
          <a:xfrm>
            <a:off x="218781" y="93533"/>
            <a:ext cx="11073777" cy="2088685"/>
          </a:xfrm>
          <a:prstGeom prst="wedgeRoundRectCallout">
            <a:avLst>
              <a:gd name="adj1" fmla="val 5733"/>
              <a:gd name="adj2" fmla="val 90326"/>
              <a:gd name="adj3" fmla="val 16667"/>
            </a:avLst>
          </a:prstGeom>
          <a:solidFill>
            <a:srgbClr val="00206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オリンピック・スタジアム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2019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．</a:t>
            </a:r>
            <a:r>
              <a:rPr kumimoji="1" lang="en-US" altLang="ja-JP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12</a:t>
            </a:r>
            <a:r>
              <a:rPr kumimoji="1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完成予定</a:t>
            </a:r>
            <a:endParaRPr kumimoji="1" lang="ja-JP" altLang="en-US" sz="4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xmlns="" id="{2BCD2AD0-9CFB-4939-BE52-20B122E74403}"/>
              </a:ext>
            </a:extLst>
          </p:cNvPr>
          <p:cNvSpPr/>
          <p:nvPr/>
        </p:nvSpPr>
        <p:spPr>
          <a:xfrm>
            <a:off x="218781" y="2445879"/>
            <a:ext cx="3074179" cy="16380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712697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2BBB60CF-4DC7-490F-B0B2-83C6841C1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6349" y="1360230"/>
            <a:ext cx="10731578" cy="2802254"/>
          </a:xfrm>
        </p:spPr>
        <p:txBody>
          <a:bodyPr>
            <a:normAutofit/>
          </a:bodyPr>
          <a:lstStyle/>
          <a:p>
            <a:r>
              <a:rPr lang="en-US" altLang="ja-JP" sz="8000" dirty="0"/>
              <a:t>5.</a:t>
            </a:r>
            <a:r>
              <a:rPr lang="ja-JP" altLang="en-US" sz="8000" dirty="0"/>
              <a:t>スポーツの経済効果とスポーツ産業</a:t>
            </a:r>
            <a:endParaRPr kumimoji="1" lang="ja-JP" altLang="en-US" sz="8000" dirty="0"/>
          </a:p>
        </p:txBody>
      </p:sp>
    </p:spTree>
    <p:extLst>
      <p:ext uri="{BB962C8B-B14F-4D97-AF65-F5344CB8AC3E}">
        <p14:creationId xmlns:p14="http://schemas.microsoft.com/office/powerpoint/2010/main" val="2768489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9204989E-BCC6-43C8-BCB8-BEE68DD17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8" name="コンテンツ プレースホルダー 7">
            <a:extLst>
              <a:ext uri="{FF2B5EF4-FFF2-40B4-BE49-F238E27FC236}">
                <a16:creationId xmlns:a16="http://schemas.microsoft.com/office/drawing/2014/main" xmlns="" id="{F4AD642C-2989-4D54-986E-75055B9AF1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737" y="482276"/>
            <a:ext cx="1883043" cy="2018720"/>
          </a:xfr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623378AA-AC32-4F27-9D29-D7CFDCFA08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0" y="3319212"/>
            <a:ext cx="2435522" cy="2131082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4E0C1A3A-4EDE-4728-A26B-F54B2F4E1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30297" y="2860825"/>
            <a:ext cx="2791674" cy="3227779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xmlns="" id="{FF015BC6-EA43-4D0B-AF15-03E08F398FA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559" y="-59757"/>
            <a:ext cx="3080441" cy="274159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xmlns="" id="{213EABAA-78E2-406B-84FE-4522EC2EDF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7" y="228512"/>
            <a:ext cx="3647355" cy="2823053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xmlns="" id="{36550616-A2E3-495F-BC26-B0C835833D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80" y="-73644"/>
            <a:ext cx="3393388" cy="2663525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xmlns="" id="{15F01FB7-8B09-46BC-B08C-CEF20299EFE7}"/>
              </a:ext>
            </a:extLst>
          </p:cNvPr>
          <p:cNvSpPr/>
          <p:nvPr/>
        </p:nvSpPr>
        <p:spPr>
          <a:xfrm>
            <a:off x="8305180" y="2339498"/>
            <a:ext cx="3525923" cy="1406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建設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AFB50BE2-0641-4E37-9A51-847A94032AF2}"/>
              </a:ext>
            </a:extLst>
          </p:cNvPr>
          <p:cNvSpPr/>
          <p:nvPr/>
        </p:nvSpPr>
        <p:spPr>
          <a:xfrm>
            <a:off x="256963" y="2142332"/>
            <a:ext cx="3196745" cy="1406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警備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A302D81B-F3D9-4654-8A2E-95F1068A0384}"/>
              </a:ext>
            </a:extLst>
          </p:cNvPr>
          <p:cNvSpPr/>
          <p:nvPr/>
        </p:nvSpPr>
        <p:spPr>
          <a:xfrm>
            <a:off x="4131588" y="2165809"/>
            <a:ext cx="3525923" cy="1406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運送</a:t>
            </a:r>
          </a:p>
        </p:txBody>
      </p:sp>
      <p:sp>
        <p:nvSpPr>
          <p:cNvPr id="17" name="四角形: 角を丸くする 16">
            <a:extLst>
              <a:ext uri="{FF2B5EF4-FFF2-40B4-BE49-F238E27FC236}">
                <a16:creationId xmlns:a16="http://schemas.microsoft.com/office/drawing/2014/main" xmlns="" id="{F22FBF97-107F-44D7-AB15-BB900823CE2C}"/>
              </a:ext>
            </a:extLst>
          </p:cNvPr>
          <p:cNvSpPr/>
          <p:nvPr/>
        </p:nvSpPr>
        <p:spPr>
          <a:xfrm>
            <a:off x="482329" y="5305790"/>
            <a:ext cx="3525923" cy="1406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資材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F5EE4CCE-6A20-4E8E-8F02-210527D5D0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681" y="3598298"/>
            <a:ext cx="3810000" cy="3238500"/>
          </a:xfrm>
          <a:prstGeom prst="rect">
            <a:avLst/>
          </a:prstGeom>
        </p:spPr>
      </p:pic>
      <p:sp>
        <p:nvSpPr>
          <p:cNvPr id="19" name="四角形: 角を丸くする 18">
            <a:extLst>
              <a:ext uri="{FF2B5EF4-FFF2-40B4-BE49-F238E27FC236}">
                <a16:creationId xmlns:a16="http://schemas.microsoft.com/office/drawing/2014/main" xmlns="" id="{482AB1EE-E079-4FCD-BDEC-9BEFE8BE0769}"/>
              </a:ext>
            </a:extLst>
          </p:cNvPr>
          <p:cNvSpPr/>
          <p:nvPr/>
        </p:nvSpPr>
        <p:spPr>
          <a:xfrm>
            <a:off x="7869737" y="5450294"/>
            <a:ext cx="4197913" cy="124333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デザイナー</a:t>
            </a:r>
          </a:p>
        </p:txBody>
      </p:sp>
      <p:sp>
        <p:nvSpPr>
          <p:cNvPr id="3" name="雲 2">
            <a:extLst>
              <a:ext uri="{FF2B5EF4-FFF2-40B4-BE49-F238E27FC236}">
                <a16:creationId xmlns:a16="http://schemas.microsoft.com/office/drawing/2014/main" xmlns="" id="{3DF1B7D0-8EFC-4125-8B49-6B56D464B9C0}"/>
              </a:ext>
            </a:extLst>
          </p:cNvPr>
          <p:cNvSpPr/>
          <p:nvPr/>
        </p:nvSpPr>
        <p:spPr>
          <a:xfrm>
            <a:off x="491012" y="980867"/>
            <a:ext cx="11444025" cy="5208688"/>
          </a:xfrm>
          <a:prstGeom prst="cloud">
            <a:avLst/>
          </a:prstGeom>
          <a:solidFill>
            <a:schemeClr val="accent6">
              <a:alpha val="85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お金が回る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➡経済が活性化</a:t>
            </a:r>
          </a:p>
        </p:txBody>
      </p:sp>
    </p:spTree>
    <p:extLst>
      <p:ext uri="{BB962C8B-B14F-4D97-AF65-F5344CB8AC3E}">
        <p14:creationId xmlns:p14="http://schemas.microsoft.com/office/powerpoint/2010/main" val="2083180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01C036E7-45F3-463A-AFCF-2E292AB20C4C}"/>
              </a:ext>
            </a:extLst>
          </p:cNvPr>
          <p:cNvSpPr/>
          <p:nvPr/>
        </p:nvSpPr>
        <p:spPr>
          <a:xfrm>
            <a:off x="237241" y="27380"/>
            <a:ext cx="11717518" cy="4440527"/>
          </a:xfrm>
          <a:prstGeom prst="roundRect">
            <a:avLst>
              <a:gd name="adj" fmla="val 5896"/>
            </a:avLst>
          </a:prstGeom>
          <a:solidFill>
            <a:srgbClr val="00B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他に、どんな経済的に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良い影響が</a:t>
            </a:r>
            <a:endParaRPr kumimoji="1" lang="en-US" altLang="ja-JP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考えられますか？</a:t>
            </a:r>
            <a:endParaRPr kumimoji="1" lang="ja-JP" alt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吹き出し: 角を丸めた四角形 1">
            <a:extLst>
              <a:ext uri="{FF2B5EF4-FFF2-40B4-BE49-F238E27FC236}">
                <a16:creationId xmlns:a16="http://schemas.microsoft.com/office/drawing/2014/main" xmlns="" id="{96D60C3F-581E-4AC7-9414-155901080346}"/>
              </a:ext>
            </a:extLst>
          </p:cNvPr>
          <p:cNvSpPr/>
          <p:nvPr/>
        </p:nvSpPr>
        <p:spPr>
          <a:xfrm>
            <a:off x="872198" y="4235132"/>
            <a:ext cx="11082562" cy="2362618"/>
          </a:xfrm>
          <a:prstGeom prst="wedgeRoundRectCallout">
            <a:avLst>
              <a:gd name="adj1" fmla="val -35755"/>
              <a:gd name="adj2" fmla="val -44364"/>
              <a:gd name="adj3" fmla="val 16667"/>
            </a:avLst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オリ・パラによって</a:t>
            </a:r>
            <a:endParaRPr kumimoji="1" lang="en-US" altLang="ja-JP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生み出されるお金</a:t>
            </a:r>
          </a:p>
        </p:txBody>
      </p:sp>
    </p:spTree>
    <p:extLst>
      <p:ext uri="{BB962C8B-B14F-4D97-AF65-F5344CB8AC3E}">
        <p14:creationId xmlns:p14="http://schemas.microsoft.com/office/powerpoint/2010/main" val="3262414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C1A2D40D-14F3-48E4-A7B7-594B0037E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xmlns="" id="{9CA7D509-203D-4A25-B11E-58C8F7CCC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100" y="-267800"/>
            <a:ext cx="4290573" cy="335737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20F7381B-AE72-460C-8F82-908AE902C6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428" y="3216784"/>
            <a:ext cx="3685650" cy="3685650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xmlns="" id="{F357B1E1-1B54-4684-BA80-4965CDB1B5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145" y="4264270"/>
            <a:ext cx="3577345" cy="3577345"/>
          </a:xfrm>
          <a:prstGeom prst="rect">
            <a:avLst/>
          </a:prstGeom>
        </p:spPr>
      </p:pic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xmlns="" id="{EC2AC264-891B-4AE8-9A0D-08E346687DA7}"/>
              </a:ext>
            </a:extLst>
          </p:cNvPr>
          <p:cNvSpPr/>
          <p:nvPr/>
        </p:nvSpPr>
        <p:spPr>
          <a:xfrm>
            <a:off x="791919" y="2316020"/>
            <a:ext cx="4796393" cy="1406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入場料</a:t>
            </a:r>
          </a:p>
        </p:txBody>
      </p:sp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C5D3544A-9314-4BA4-B365-1018F3078518}"/>
              </a:ext>
            </a:extLst>
          </p:cNvPr>
          <p:cNvSpPr/>
          <p:nvPr/>
        </p:nvSpPr>
        <p:spPr>
          <a:xfrm>
            <a:off x="6192302" y="2313903"/>
            <a:ext cx="5207782" cy="140631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放映関係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2C8A20E2-E22B-40C2-800C-7DEEF620B876}"/>
              </a:ext>
            </a:extLst>
          </p:cNvPr>
          <p:cNvSpPr/>
          <p:nvPr/>
        </p:nvSpPr>
        <p:spPr>
          <a:xfrm>
            <a:off x="378510" y="5138146"/>
            <a:ext cx="4796393" cy="1406315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家電</a:t>
            </a:r>
          </a:p>
        </p:txBody>
      </p:sp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xmlns="" id="{558F165C-3CF4-4753-88B8-F151A399A4BD}"/>
              </a:ext>
            </a:extLst>
          </p:cNvPr>
          <p:cNvSpPr/>
          <p:nvPr/>
        </p:nvSpPr>
        <p:spPr>
          <a:xfrm>
            <a:off x="685800" y="53192"/>
            <a:ext cx="5103187" cy="2141368"/>
          </a:xfrm>
          <a:prstGeom prst="roundRect">
            <a:avLst>
              <a:gd name="adj" fmla="val 12516"/>
            </a:avLst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東京五輪のチケットの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イメージ画像</a:t>
            </a:r>
            <a:endParaRPr kumimoji="1" lang="en-US" altLang="ja-JP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xmlns="" id="{4534171A-801D-41EA-AF93-74D076F9F5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72525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xmlns="" id="{3E9647FC-F128-4D55-9D42-F98B2706D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187" y="1781754"/>
            <a:ext cx="4341998" cy="3294491"/>
          </a:xfrm>
          <a:prstGeom prst="rect">
            <a:avLst/>
          </a:prstGeom>
        </p:spPr>
      </p:pic>
      <p:pic>
        <p:nvPicPr>
          <p:cNvPr id="6" name="コンテンツ プレースホルダー 6">
            <a:extLst>
              <a:ext uri="{FF2B5EF4-FFF2-40B4-BE49-F238E27FC236}">
                <a16:creationId xmlns:a16="http://schemas.microsoft.com/office/drawing/2014/main" xmlns="" id="{CAD5E926-FBBC-43E3-86FA-B021F7CD1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7507" y="3994909"/>
            <a:ext cx="1541153" cy="2590173"/>
          </a:xfr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xmlns="" id="{DA974008-F7C1-489A-9EB5-A7E28D2070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907" y="4146013"/>
            <a:ext cx="3144809" cy="2287963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xmlns="" id="{73033C49-C03D-48BD-850C-9DC5133394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847" y="-253206"/>
            <a:ext cx="4274153" cy="2718361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xmlns="" id="{8156C1AC-0F00-43E7-BA49-B1CDBF46796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825" y="-253206"/>
            <a:ext cx="3302681" cy="2344904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xmlns="" id="{5B5A15EA-03E3-4934-969B-CBECEDA83A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812" y="106586"/>
            <a:ext cx="3930844" cy="4243826"/>
          </a:xfrm>
          <a:prstGeom prst="rect">
            <a:avLst/>
          </a:prstGeom>
        </p:spPr>
      </p:pic>
      <p:sp>
        <p:nvSpPr>
          <p:cNvPr id="13" name="四角形: 角を丸くする 12">
            <a:extLst>
              <a:ext uri="{FF2B5EF4-FFF2-40B4-BE49-F238E27FC236}">
                <a16:creationId xmlns:a16="http://schemas.microsoft.com/office/drawing/2014/main" xmlns="" id="{35DBA883-4682-41EB-8946-D8670CE72E00}"/>
              </a:ext>
            </a:extLst>
          </p:cNvPr>
          <p:cNvSpPr/>
          <p:nvPr/>
        </p:nvSpPr>
        <p:spPr>
          <a:xfrm>
            <a:off x="0" y="3883679"/>
            <a:ext cx="4094231" cy="140631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宿泊</a:t>
            </a: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F7DD5076-1A52-453F-B2F5-9215D8E91DA1}"/>
              </a:ext>
            </a:extLst>
          </p:cNvPr>
          <p:cNvSpPr/>
          <p:nvPr/>
        </p:nvSpPr>
        <p:spPr>
          <a:xfrm>
            <a:off x="8204203" y="2159933"/>
            <a:ext cx="3511743" cy="140631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交通</a:t>
            </a: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xmlns="" id="{C5EB4D45-DA3C-403E-8E48-AFA9E40A4C76}"/>
              </a:ext>
            </a:extLst>
          </p:cNvPr>
          <p:cNvSpPr/>
          <p:nvPr/>
        </p:nvSpPr>
        <p:spPr>
          <a:xfrm>
            <a:off x="4109972" y="5178765"/>
            <a:ext cx="4094231" cy="1406315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飲食</a:t>
            </a:r>
          </a:p>
        </p:txBody>
      </p:sp>
    </p:spTree>
    <p:extLst>
      <p:ext uri="{BB962C8B-B14F-4D97-AF65-F5344CB8AC3E}">
        <p14:creationId xmlns:p14="http://schemas.microsoft.com/office/powerpoint/2010/main" val="3506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四角形: 角を丸くする 5">
            <a:extLst>
              <a:ext uri="{FF2B5EF4-FFF2-40B4-BE49-F238E27FC236}">
                <a16:creationId xmlns:a16="http://schemas.microsoft.com/office/drawing/2014/main" xmlns="" id="{217D740A-53E9-4A19-A1BC-AA2A2B6602EB}"/>
              </a:ext>
            </a:extLst>
          </p:cNvPr>
          <p:cNvSpPr/>
          <p:nvPr/>
        </p:nvSpPr>
        <p:spPr>
          <a:xfrm>
            <a:off x="3101754" y="3532698"/>
            <a:ext cx="5528006" cy="2270853"/>
          </a:xfrm>
          <a:prstGeom prst="roundRect">
            <a:avLst/>
          </a:prstGeom>
          <a:solidFill>
            <a:srgbClr val="D96F17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経済？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4541846-9C1C-4FAB-B67A-69C50E6A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BDE5C09A-F9A2-4D45-B709-39CD16992433}"/>
              </a:ext>
            </a:extLst>
          </p:cNvPr>
          <p:cNvSpPr/>
          <p:nvPr/>
        </p:nvSpPr>
        <p:spPr>
          <a:xfrm>
            <a:off x="1260339" y="403905"/>
            <a:ext cx="9671322" cy="2148560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</a:t>
            </a:r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xmlns="" id="{73D3C6E2-C601-4DD4-98BD-903171DCDA6C}"/>
              </a:ext>
            </a:extLst>
          </p:cNvPr>
          <p:cNvSpPr/>
          <p:nvPr/>
        </p:nvSpPr>
        <p:spPr>
          <a:xfrm>
            <a:off x="4267200" y="1744606"/>
            <a:ext cx="3657600" cy="2726371"/>
          </a:xfrm>
          <a:prstGeom prst="mathMultiply">
            <a:avLst>
              <a:gd name="adj1" fmla="val 1590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77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xmlns="" id="{C971DB17-2E4A-455A-BD0B-73B0C7977BDE}"/>
              </a:ext>
            </a:extLst>
          </p:cNvPr>
          <p:cNvSpPr/>
          <p:nvPr/>
        </p:nvSpPr>
        <p:spPr>
          <a:xfrm>
            <a:off x="3331997" y="3822774"/>
            <a:ext cx="5528006" cy="2270853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産業？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74541846-9C1C-4FAB-B67A-69C50E6A2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BDE5C09A-F9A2-4D45-B709-39CD16992433}"/>
              </a:ext>
            </a:extLst>
          </p:cNvPr>
          <p:cNvSpPr/>
          <p:nvPr/>
        </p:nvSpPr>
        <p:spPr>
          <a:xfrm>
            <a:off x="1260339" y="403905"/>
            <a:ext cx="9671322" cy="2148560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</a:t>
            </a:r>
          </a:p>
        </p:txBody>
      </p:sp>
      <p:sp>
        <p:nvSpPr>
          <p:cNvPr id="5" name="乗算記号 4">
            <a:extLst>
              <a:ext uri="{FF2B5EF4-FFF2-40B4-BE49-F238E27FC236}">
                <a16:creationId xmlns:a16="http://schemas.microsoft.com/office/drawing/2014/main" xmlns="" id="{73D3C6E2-C601-4DD4-98BD-903171DCDA6C}"/>
              </a:ext>
            </a:extLst>
          </p:cNvPr>
          <p:cNvSpPr/>
          <p:nvPr/>
        </p:nvSpPr>
        <p:spPr>
          <a:xfrm>
            <a:off x="4267200" y="1744606"/>
            <a:ext cx="3657600" cy="2726371"/>
          </a:xfrm>
          <a:prstGeom prst="mathMultiply">
            <a:avLst>
              <a:gd name="adj1" fmla="val 1590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11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04512273-A437-44CE-9A4C-7D650053A7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8041" y="44878"/>
            <a:ext cx="8610600" cy="1293028"/>
          </a:xfrm>
        </p:spPr>
        <p:txBody>
          <a:bodyPr>
            <a:normAutofit/>
          </a:bodyPr>
          <a:lstStyle/>
          <a:p>
            <a:r>
              <a:rPr kumimoji="1" lang="ja-JP" altLang="en-US" sz="8000" dirty="0"/>
              <a:t>本時のねらい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xmlns="" id="{42CECB42-399C-485F-AF56-9AA34BB87E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62EA3C35-6F6E-4FA7-824F-140E4793FF1C}"/>
              </a:ext>
            </a:extLst>
          </p:cNvPr>
          <p:cNvSpPr/>
          <p:nvPr/>
        </p:nvSpPr>
        <p:spPr>
          <a:xfrm>
            <a:off x="179514" y="1181687"/>
            <a:ext cx="11842322" cy="2060787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①スポーツと経済、産業の繋がりを理解し、説明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することが</a:t>
            </a:r>
            <a:r>
              <a:rPr kumimoji="0" lang="ja-JP" altLang="ja-JP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できる。</a:t>
            </a:r>
          </a:p>
        </p:txBody>
      </p:sp>
      <p:sp>
        <p:nvSpPr>
          <p:cNvPr id="5" name="四角形: 角を丸くする 4">
            <a:extLst>
              <a:ext uri="{FF2B5EF4-FFF2-40B4-BE49-F238E27FC236}">
                <a16:creationId xmlns:a16="http://schemas.microsoft.com/office/drawing/2014/main" xmlns="" id="{E00A6D84-FF19-408F-80B3-22BD0401FFF4}"/>
              </a:ext>
            </a:extLst>
          </p:cNvPr>
          <p:cNvSpPr/>
          <p:nvPr/>
        </p:nvSpPr>
        <p:spPr>
          <a:xfrm>
            <a:off x="129960" y="3309791"/>
            <a:ext cx="11936754" cy="3427597"/>
          </a:xfrm>
          <a:prstGeom prst="roundRect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②スポーツ経済・産業がスポーツそのものの価値をおとしめる可能性があることを理解し、自分の考えを述べることができる</a:t>
            </a:r>
            <a:r>
              <a:rPr kumimoji="0" lang="ja-JP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。</a:t>
            </a:r>
            <a:endParaRPr kumimoji="0" lang="ja-JP" altLang="ja-JP" sz="6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14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BC1F324-9BC0-4D7E-8115-61243B50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BF0020E5-D205-48F5-BEC6-196C1DED2C63}"/>
              </a:ext>
            </a:extLst>
          </p:cNvPr>
          <p:cNvSpPr/>
          <p:nvPr/>
        </p:nvSpPr>
        <p:spPr>
          <a:xfrm>
            <a:off x="1047165" y="302927"/>
            <a:ext cx="10503445" cy="6125921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スポーツと</a:t>
            </a:r>
            <a:endParaRPr kumimoji="1" lang="en-US" altLang="ja-JP" sz="13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経済の関係</a:t>
            </a:r>
          </a:p>
        </p:txBody>
      </p:sp>
    </p:spTree>
    <p:extLst>
      <p:ext uri="{BB962C8B-B14F-4D97-AF65-F5344CB8AC3E}">
        <p14:creationId xmlns:p14="http://schemas.microsoft.com/office/powerpoint/2010/main" val="316415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FBC1F324-9BC0-4D7E-8115-61243B50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BF0020E5-D205-48F5-BEC6-196C1DED2C63}"/>
              </a:ext>
            </a:extLst>
          </p:cNvPr>
          <p:cNvSpPr/>
          <p:nvPr/>
        </p:nvSpPr>
        <p:spPr>
          <a:xfrm>
            <a:off x="1047165" y="302927"/>
            <a:ext cx="10503445" cy="6125921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3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オリンピックを例に説明</a:t>
            </a:r>
          </a:p>
        </p:txBody>
      </p:sp>
    </p:spTree>
    <p:extLst>
      <p:ext uri="{BB962C8B-B14F-4D97-AF65-F5344CB8AC3E}">
        <p14:creationId xmlns:p14="http://schemas.microsoft.com/office/powerpoint/2010/main" val="407785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xmlns="" id="{E88CF7BE-EF3C-4478-8822-DFA66C58A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7590" y="527323"/>
            <a:ext cx="9217395" cy="1541298"/>
          </a:xfrm>
        </p:spPr>
        <p:txBody>
          <a:bodyPr>
            <a:normAutofit/>
          </a:bodyPr>
          <a:lstStyle/>
          <a:p>
            <a:endParaRPr kumimoji="1" lang="ja-JP" altLang="en-US" sz="4800" dirty="0"/>
          </a:p>
        </p:txBody>
      </p:sp>
      <p:sp>
        <p:nvSpPr>
          <p:cNvPr id="8" name="四角形: 角を丸くする 7">
            <a:extLst>
              <a:ext uri="{FF2B5EF4-FFF2-40B4-BE49-F238E27FC236}">
                <a16:creationId xmlns:a16="http://schemas.microsoft.com/office/drawing/2014/main" xmlns="" id="{752F5B7C-4603-4DE8-A5A6-585F8F53D572}"/>
              </a:ext>
            </a:extLst>
          </p:cNvPr>
          <p:cNvSpPr/>
          <p:nvPr/>
        </p:nvSpPr>
        <p:spPr>
          <a:xfrm>
            <a:off x="187816" y="161577"/>
            <a:ext cx="10569940" cy="1339344"/>
          </a:xfrm>
          <a:prstGeom prst="roundRect">
            <a:avLst/>
          </a:prstGeom>
          <a:solidFill>
            <a:srgbClr val="00206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1976</a:t>
            </a:r>
            <a:r>
              <a:rPr kumimoji="1" lang="ja-JP" altLang="en-US" sz="6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　モントリオール五輪</a:t>
            </a:r>
          </a:p>
        </p:txBody>
      </p:sp>
      <p:sp>
        <p:nvSpPr>
          <p:cNvPr id="4" name="四角形: 角を丸くする 3">
            <a:extLst>
              <a:ext uri="{FF2B5EF4-FFF2-40B4-BE49-F238E27FC236}">
                <a16:creationId xmlns:a16="http://schemas.microsoft.com/office/drawing/2014/main" xmlns="" id="{F6FAABB0-60FC-4B12-A1EF-47A7DFAACE64}"/>
              </a:ext>
            </a:extLst>
          </p:cNvPr>
          <p:cNvSpPr/>
          <p:nvPr/>
        </p:nvSpPr>
        <p:spPr>
          <a:xfrm>
            <a:off x="110770" y="1800665"/>
            <a:ext cx="11766717" cy="4895758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モントリオール五輪の画像</a:t>
            </a:r>
          </a:p>
        </p:txBody>
      </p:sp>
      <p:sp>
        <p:nvSpPr>
          <p:cNvPr id="12" name="爆発: 8 pt 11">
            <a:extLst>
              <a:ext uri="{FF2B5EF4-FFF2-40B4-BE49-F238E27FC236}">
                <a16:creationId xmlns:a16="http://schemas.microsoft.com/office/drawing/2014/main" xmlns="" id="{2D979B59-FEBD-4473-880D-73842840D622}"/>
              </a:ext>
            </a:extLst>
          </p:cNvPr>
          <p:cNvSpPr/>
          <p:nvPr/>
        </p:nvSpPr>
        <p:spPr>
          <a:xfrm>
            <a:off x="1318589" y="523806"/>
            <a:ext cx="10080839" cy="6504217"/>
          </a:xfrm>
          <a:prstGeom prst="irregularSeal1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大赤字</a:t>
            </a:r>
            <a:r>
              <a:rPr kumimoji="1" lang="en-US" altLang="ja-JP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‼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2500</a:t>
            </a:r>
            <a:r>
              <a:rPr kumimoji="1" lang="ja-JP" altLang="en-US" sz="80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億円</a:t>
            </a:r>
            <a:endParaRPr kumimoji="1" lang="ja-JP" altLang="en-US" sz="4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吹き出し: 角を丸めた四角形 12">
            <a:extLst>
              <a:ext uri="{FF2B5EF4-FFF2-40B4-BE49-F238E27FC236}">
                <a16:creationId xmlns:a16="http://schemas.microsoft.com/office/drawing/2014/main" xmlns="" id="{FE347119-38BD-4D47-966A-77CED56E1F08}"/>
              </a:ext>
            </a:extLst>
          </p:cNvPr>
          <p:cNvSpPr/>
          <p:nvPr/>
        </p:nvSpPr>
        <p:spPr>
          <a:xfrm>
            <a:off x="462823" y="56462"/>
            <a:ext cx="11491710" cy="2320977"/>
          </a:xfrm>
          <a:prstGeom prst="wedgeRoundRectCallout">
            <a:avLst>
              <a:gd name="adj1" fmla="val -17276"/>
              <a:gd name="adj2" fmla="val 4685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「もうオリンピックなんて</a:t>
            </a:r>
            <a:endParaRPr kumimoji="1" lang="en-US" altLang="ja-JP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やってられない</a:t>
            </a:r>
            <a:r>
              <a:rPr kumimoji="1" lang="en-US" altLang="ja-JP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r>
              <a:rPr kumimoji="1" lang="ja-JP" altLang="en-US" sz="6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」</a:t>
            </a:r>
          </a:p>
        </p:txBody>
      </p:sp>
      <p:sp>
        <p:nvSpPr>
          <p:cNvPr id="3" name="吹き出し: 角を丸めた四角形 2">
            <a:extLst>
              <a:ext uri="{FF2B5EF4-FFF2-40B4-BE49-F238E27FC236}">
                <a16:creationId xmlns:a16="http://schemas.microsoft.com/office/drawing/2014/main" xmlns="" id="{BC452EA0-039C-43D1-B215-228CB45B9812}"/>
              </a:ext>
            </a:extLst>
          </p:cNvPr>
          <p:cNvSpPr/>
          <p:nvPr/>
        </p:nvSpPr>
        <p:spPr>
          <a:xfrm>
            <a:off x="8195130" y="4684266"/>
            <a:ext cx="3759403" cy="2012157"/>
          </a:xfrm>
          <a:prstGeom prst="wedgeRoundRectCallout">
            <a:avLst>
              <a:gd name="adj1" fmla="val -43802"/>
              <a:gd name="adj2" fmla="val -7563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今の価値で</a:t>
            </a:r>
            <a:endParaRPr kumimoji="1" lang="en-US" altLang="ja-JP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1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兆円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xmlns="" id="{283424EF-8455-44F6-A8F4-F9BECB25F371}"/>
              </a:ext>
            </a:extLst>
          </p:cNvPr>
          <p:cNvSpPr/>
          <p:nvPr/>
        </p:nvSpPr>
        <p:spPr>
          <a:xfrm>
            <a:off x="316372" y="5099027"/>
            <a:ext cx="7781987" cy="15973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返済に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30</a:t>
            </a:r>
            <a:r>
              <a:rPr kumimoji="1" lang="ja-JP" alt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年以上</a:t>
            </a:r>
            <a:r>
              <a:rPr kumimoji="1" lang="en-US" altLang="ja-JP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ＭＳ Ｐゴシック" panose="020B0600070205080204" pitchFamily="50" charset="-128"/>
                <a:cs typeface="+mn-cs"/>
              </a:rPr>
              <a:t>…</a:t>
            </a:r>
            <a:endParaRPr kumimoji="1" lang="ja-JP" alt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xmlns="" id="{6BF1B6C2-276D-4672-86A1-13224EDA3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3617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3" grpId="0" animBg="1"/>
      <p:bldP spid="14" grpId="0" animBg="1"/>
    </p:bldLst>
  </p:timing>
</p:sld>
</file>

<file path=ppt/theme/theme1.xml><?xml version="1.0" encoding="utf-8"?>
<a:theme xmlns:a="http://schemas.openxmlformats.org/drawingml/2006/main" name="2_飛行機雲">
  <a:themeElements>
    <a:clrScheme name="飛行機雲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飛行機雲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飛行機雲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飛行機雲</Template>
  <TotalTime>3202</TotalTime>
  <Words>533</Words>
  <Application>Microsoft Office PowerPoint</Application>
  <PresentationFormat>ワイド画面</PresentationFormat>
  <Paragraphs>156</Paragraphs>
  <Slides>33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33</vt:i4>
      </vt:variant>
    </vt:vector>
  </HeadingPairs>
  <TitlesOfParts>
    <vt:vector size="38" baseType="lpstr">
      <vt:lpstr>ＭＳ Ｐゴシック</vt:lpstr>
      <vt:lpstr>游ゴシック</vt:lpstr>
      <vt:lpstr>Arial</vt:lpstr>
      <vt:lpstr>Century Gothic</vt:lpstr>
      <vt:lpstr>2_飛行機雲</vt:lpstr>
      <vt:lpstr>PowerPoint プレゼンテーション</vt:lpstr>
      <vt:lpstr>PowerPoint プレゼンテーション</vt:lpstr>
      <vt:lpstr>5.スポーツの経済効果とスポーツ産業</vt:lpstr>
      <vt:lpstr>PowerPoint プレゼンテーション</vt:lpstr>
      <vt:lpstr>PowerPoint プレゼンテーション</vt:lpstr>
      <vt:lpstr>本時のねらい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スポーツの始まりと変遷</dc:title>
  <dc:creator>t-hirano</dc:creator>
  <cp:lastModifiedBy>user</cp:lastModifiedBy>
  <cp:revision>258</cp:revision>
  <cp:lastPrinted>2020-03-05T03:04:05Z</cp:lastPrinted>
  <dcterms:created xsi:type="dcterms:W3CDTF">2019-05-22T02:19:39Z</dcterms:created>
  <dcterms:modified xsi:type="dcterms:W3CDTF">2020-03-26T00:47:10Z</dcterms:modified>
</cp:coreProperties>
</file>