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531" r:id="rId2"/>
    <p:sldId id="530" r:id="rId3"/>
    <p:sldId id="729" r:id="rId4"/>
    <p:sldId id="730" r:id="rId5"/>
    <p:sldId id="731" r:id="rId6"/>
    <p:sldId id="439" r:id="rId7"/>
    <p:sldId id="440" r:id="rId8"/>
    <p:sldId id="732" r:id="rId9"/>
    <p:sldId id="443" r:id="rId10"/>
    <p:sldId id="431" r:id="rId11"/>
    <p:sldId id="733" r:id="rId12"/>
    <p:sldId id="540" r:id="rId13"/>
    <p:sldId id="734" r:id="rId14"/>
    <p:sldId id="735" r:id="rId15"/>
    <p:sldId id="736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="" xmlns:a16="http://schemas.microsoft.com/office/drawing/2014/main" id="{B06DDC77-09B5-4198-94FB-5406342262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B0E44427-EFDB-405E-AF5D-ACEADC3742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7FC70A67-4945-4A95-A0D4-6DF23E8A13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25637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8F5F396-3CEC-40E4-B92F-953DAF3D0100}" type="slidenum">
              <a:rPr kumimoji="1" lang="ja-JP" altLang="en-US" smtClean="0"/>
              <a:pPr algn="ctr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2894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6A98E-08DB-4CAE-972D-DCF962FF85C5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9566-1831-46C6-A54F-29032AE31F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5169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66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95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09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6235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36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9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07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698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12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1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60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35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66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53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6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69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88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56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3CCA8012-426E-4F3F-A545-DE83F2A5E7B6}"/>
              </a:ext>
            </a:extLst>
          </p:cNvPr>
          <p:cNvSpPr/>
          <p:nvPr/>
        </p:nvSpPr>
        <p:spPr>
          <a:xfrm>
            <a:off x="7357882" y="2333746"/>
            <a:ext cx="4286250" cy="1406315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広告費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831781F0-4353-42C7-8D0E-2B3357467894}"/>
              </a:ext>
            </a:extLst>
          </p:cNvPr>
          <p:cNvSpPr/>
          <p:nvPr/>
        </p:nvSpPr>
        <p:spPr>
          <a:xfrm>
            <a:off x="0" y="3429000"/>
            <a:ext cx="6505216" cy="1564257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関連グッズ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="" xmlns:a16="http://schemas.microsoft.com/office/drawing/2014/main" id="{E08714E6-2E95-4320-B80B-D639865C4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929" y="3995257"/>
            <a:ext cx="2752646" cy="2912853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="" xmlns:a16="http://schemas.microsoft.com/office/drawing/2014/main" id="{374830F5-DBB1-4D59-8C67-10D6E5F59E97}"/>
              </a:ext>
            </a:extLst>
          </p:cNvPr>
          <p:cNvSpPr/>
          <p:nvPr/>
        </p:nvSpPr>
        <p:spPr>
          <a:xfrm>
            <a:off x="2159779" y="5309859"/>
            <a:ext cx="6910806" cy="1406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新聞、メディア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5161280C-BF4B-45B8-8127-1843FAB987BF}"/>
              </a:ext>
            </a:extLst>
          </p:cNvPr>
          <p:cNvSpPr/>
          <p:nvPr/>
        </p:nvSpPr>
        <p:spPr>
          <a:xfrm>
            <a:off x="175432" y="201535"/>
            <a:ext cx="6048541" cy="3034260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東京五輪関連グッズ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794A99CC-D66D-4181-94BA-866CC621DBFC}"/>
              </a:ext>
            </a:extLst>
          </p:cNvPr>
          <p:cNvSpPr/>
          <p:nvPr/>
        </p:nvSpPr>
        <p:spPr>
          <a:xfrm>
            <a:off x="7054542" y="152775"/>
            <a:ext cx="4646346" cy="2090545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東京五輪関連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ポスターの画像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73A51E42-1B50-4D5E-8405-EEDA883A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96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686A0B45-D23D-4152-ADBE-BD1EF6C16EDA}"/>
              </a:ext>
            </a:extLst>
          </p:cNvPr>
          <p:cNvSpPr/>
          <p:nvPr/>
        </p:nvSpPr>
        <p:spPr>
          <a:xfrm>
            <a:off x="181642" y="700653"/>
            <a:ext cx="3288780" cy="4621843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横浜・Ｆ・マリノスの画像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D45F431C-984F-464E-8A43-4DC3ED076495}"/>
              </a:ext>
            </a:extLst>
          </p:cNvPr>
          <p:cNvSpPr/>
          <p:nvPr/>
        </p:nvSpPr>
        <p:spPr>
          <a:xfrm>
            <a:off x="3628739" y="700653"/>
            <a:ext cx="3632569" cy="4621843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DeNA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ベイスターズの画像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48455284-A06C-43CE-8E7A-63C83FE83ECD}"/>
              </a:ext>
            </a:extLst>
          </p:cNvPr>
          <p:cNvSpPr/>
          <p:nvPr/>
        </p:nvSpPr>
        <p:spPr>
          <a:xfrm>
            <a:off x="7419625" y="700652"/>
            <a:ext cx="4401166" cy="4621843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横浜ビーコルセアーズの画像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="" xmlns:a16="http://schemas.microsoft.com/office/drawing/2014/main" id="{7D06DEA2-3CDC-4EA0-AD27-8F369B495132}"/>
              </a:ext>
            </a:extLst>
          </p:cNvPr>
          <p:cNvSpPr/>
          <p:nvPr/>
        </p:nvSpPr>
        <p:spPr>
          <a:xfrm>
            <a:off x="181642" y="3248526"/>
            <a:ext cx="11828715" cy="3387411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神奈川が誇るプロチーム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経済効果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は？</a:t>
            </a:r>
          </a:p>
        </p:txBody>
      </p:sp>
    </p:spTree>
    <p:extLst>
      <p:ext uri="{BB962C8B-B14F-4D97-AF65-F5344CB8AC3E}">
        <p14:creationId xmlns:p14="http://schemas.microsoft.com/office/powerpoint/2010/main" val="13023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317011F7-5D69-4F26-A25A-2D9ACF60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B0A9B790-9BD8-48AE-A8EF-4DF948C85BED}"/>
              </a:ext>
            </a:extLst>
          </p:cNvPr>
          <p:cNvSpPr/>
          <p:nvPr/>
        </p:nvSpPr>
        <p:spPr>
          <a:xfrm>
            <a:off x="112632" y="121272"/>
            <a:ext cx="8709315" cy="12186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例</a:t>
            </a: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.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</a:t>
            </a:r>
            <a:r>
              <a:rPr kumimoji="1" lang="en-US" altLang="ja-JP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DeNA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ベイスターズ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62940179-4942-46C7-81D5-CFA06E94E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873" y="150148"/>
            <a:ext cx="3483595" cy="6349124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78E31BB8-6E84-4CE2-A048-15220411A20B}"/>
              </a:ext>
            </a:extLst>
          </p:cNvPr>
          <p:cNvSpPr/>
          <p:nvPr/>
        </p:nvSpPr>
        <p:spPr>
          <a:xfrm>
            <a:off x="256594" y="1458665"/>
            <a:ext cx="9239084" cy="5040608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横浜スタジアムや関内駅周辺の様子や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周辺の飲食店の画像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15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C67F2584-9EF0-4367-A093-D7A8FD34271A}"/>
              </a:ext>
            </a:extLst>
          </p:cNvPr>
          <p:cNvSpPr/>
          <p:nvPr/>
        </p:nvSpPr>
        <p:spPr>
          <a:xfrm>
            <a:off x="181642" y="1540043"/>
            <a:ext cx="11851685" cy="5040640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新横浜駅の応援広告や日産スタジアム周辺、スタンド応援の様子の画像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A1531102-A4E8-4E43-B6C3-E32CC639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="" xmlns:a16="http://schemas.microsoft.com/office/drawing/2014/main" id="{A784EC68-75F1-4F9A-990C-B7F989EF8173}"/>
              </a:ext>
            </a:extLst>
          </p:cNvPr>
          <p:cNvSpPr/>
          <p:nvPr/>
        </p:nvSpPr>
        <p:spPr>
          <a:xfrm>
            <a:off x="112632" y="121272"/>
            <a:ext cx="8709315" cy="12186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例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.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横浜・Ｆ・マリノス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="" xmlns:a16="http://schemas.microsoft.com/office/drawing/2014/main" id="{BBA44814-2407-41C0-B7C3-D22EA4B6C99B}"/>
              </a:ext>
            </a:extLst>
          </p:cNvPr>
          <p:cNvSpPr/>
          <p:nvPr/>
        </p:nvSpPr>
        <p:spPr>
          <a:xfrm>
            <a:off x="181642" y="1540043"/>
            <a:ext cx="11851685" cy="4897873"/>
          </a:xfrm>
          <a:prstGeom prst="roundRect">
            <a:avLst/>
          </a:prstGeom>
          <a:solidFill>
            <a:srgbClr val="D96F1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プロチームの本拠地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には多大な経済効果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がある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126C9041-02F2-4090-9A39-11D33C839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96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6C80ED29-BAB3-450F-AA80-5DD4E4285342}"/>
              </a:ext>
            </a:extLst>
          </p:cNvPr>
          <p:cNvSpPr/>
          <p:nvPr/>
        </p:nvSpPr>
        <p:spPr>
          <a:xfrm>
            <a:off x="260801" y="144968"/>
            <a:ext cx="3288780" cy="4621843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横浜・Ｆ・マリノスの画像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3A8F572A-F20A-4A4F-8089-BD0467B03EC0}"/>
              </a:ext>
            </a:extLst>
          </p:cNvPr>
          <p:cNvSpPr/>
          <p:nvPr/>
        </p:nvSpPr>
        <p:spPr>
          <a:xfrm>
            <a:off x="3782932" y="144967"/>
            <a:ext cx="3632569" cy="4621843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DeNA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ベイスターズの画像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="" xmlns:a16="http://schemas.microsoft.com/office/drawing/2014/main" id="{36DEB94E-274E-4C2D-9017-4D2B1BFE35DC}"/>
              </a:ext>
            </a:extLst>
          </p:cNvPr>
          <p:cNvSpPr/>
          <p:nvPr/>
        </p:nvSpPr>
        <p:spPr>
          <a:xfrm>
            <a:off x="7648852" y="144967"/>
            <a:ext cx="4401166" cy="4621843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横浜ビーコルセアーズの画像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9028A5CA-82A0-40DE-A44B-0CC8404F1881}"/>
              </a:ext>
            </a:extLst>
          </p:cNvPr>
          <p:cNvSpPr/>
          <p:nvPr/>
        </p:nvSpPr>
        <p:spPr>
          <a:xfrm>
            <a:off x="396115" y="210034"/>
            <a:ext cx="11653903" cy="6437932"/>
          </a:xfrm>
          <a:prstGeom prst="roundRect">
            <a:avLst/>
          </a:prstGeom>
          <a:solidFill>
            <a:srgbClr val="D96F1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みなさんの生活も、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巡り巡って恩恵を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受けているかも？</a:t>
            </a:r>
          </a:p>
        </p:txBody>
      </p:sp>
    </p:spTree>
    <p:extLst>
      <p:ext uri="{BB962C8B-B14F-4D97-AF65-F5344CB8AC3E}">
        <p14:creationId xmlns:p14="http://schemas.microsoft.com/office/powerpoint/2010/main" val="41665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815C08FA-8666-4F30-9444-BE077490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563AA078-C3CD-4A19-90C1-15736D33F3A0}"/>
              </a:ext>
            </a:extLst>
          </p:cNvPr>
          <p:cNvSpPr/>
          <p:nvPr/>
        </p:nvSpPr>
        <p:spPr>
          <a:xfrm>
            <a:off x="137192" y="90771"/>
            <a:ext cx="11828715" cy="6282111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ウサイン・ボルト選手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20410B33-CB62-4507-85A8-D6C59E34A2E3}"/>
              </a:ext>
            </a:extLst>
          </p:cNvPr>
          <p:cNvSpPr/>
          <p:nvPr/>
        </p:nvSpPr>
        <p:spPr>
          <a:xfrm>
            <a:off x="2225243" y="4442362"/>
            <a:ext cx="9785114" cy="2197453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ウサイン・ボルト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BB151071-BB95-4596-84DE-B4FE97E7E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26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A0AA2911-5B04-430E-B98E-44D6ECC2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810CC5C1-53DB-4361-BD05-3A4C10E69D0F}"/>
              </a:ext>
            </a:extLst>
          </p:cNvPr>
          <p:cNvSpPr/>
          <p:nvPr/>
        </p:nvSpPr>
        <p:spPr>
          <a:xfrm>
            <a:off x="137192" y="90771"/>
            <a:ext cx="11828715" cy="6282111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ウサイン・ボルト選手が契約しているメーカーのシューズ画像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="" xmlns:a16="http://schemas.microsoft.com/office/drawing/2014/main" id="{9723F421-36AD-4DEB-9EFC-82545D44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399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="" xmlns:a16="http://schemas.microsoft.com/office/drawing/2014/main" id="{314B6142-A4CD-401F-AD15-8E9022AC5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1786726"/>
            <a:ext cx="3025561" cy="28091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="" xmlns:a16="http://schemas.microsoft.com/office/drawing/2014/main" id="{E427D04C-DF11-45E0-934E-382664563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522" y="311881"/>
            <a:ext cx="2067606" cy="57892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="" xmlns:a16="http://schemas.microsoft.com/office/drawing/2014/main" id="{625300DE-FF94-458C-A6CC-E60E54E28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98" y="43710"/>
            <a:ext cx="2678774" cy="210788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="" xmlns:a16="http://schemas.microsoft.com/office/drawing/2014/main" id="{49756FEA-0D7B-4BCD-BF41-76ADF4C8F9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34" y="-27218"/>
            <a:ext cx="3827764" cy="2417727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BB0F6962-55E3-431F-8F32-135A89C3175B}"/>
              </a:ext>
            </a:extLst>
          </p:cNvPr>
          <p:cNvSpPr/>
          <p:nvPr/>
        </p:nvSpPr>
        <p:spPr>
          <a:xfrm>
            <a:off x="6541046" y="4512228"/>
            <a:ext cx="4410025" cy="1779967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観光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D073562F-CAC7-4372-9BB1-7099E115EE21}"/>
              </a:ext>
            </a:extLst>
          </p:cNvPr>
          <p:cNvSpPr/>
          <p:nvPr/>
        </p:nvSpPr>
        <p:spPr>
          <a:xfrm>
            <a:off x="129668" y="73769"/>
            <a:ext cx="4023466" cy="1815216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お土産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02AD04B1-73CF-4EDA-A9AA-155149173699}"/>
              </a:ext>
            </a:extLst>
          </p:cNvPr>
          <p:cNvSpPr/>
          <p:nvPr/>
        </p:nvSpPr>
        <p:spPr>
          <a:xfrm>
            <a:off x="220381" y="1989972"/>
            <a:ext cx="3288780" cy="4621843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外国人が好みそうな日本らしいお土産の画像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（髷のカツラ、漢字入りＴシャツ）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id="{8E9AC43F-3043-4E17-8B55-1D536DA7B2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19" y="1786726"/>
            <a:ext cx="2903401" cy="28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="" xmlns:a16="http://schemas.microsoft.com/office/drawing/2014/main" id="{85628431-A625-4687-B2B3-999DAF48F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3" y="1"/>
            <a:ext cx="3364471" cy="323409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="" xmlns:a16="http://schemas.microsoft.com/office/drawing/2014/main" id="{6ED7814F-DA2C-4567-B8B3-86CAB9A23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56" y="4151264"/>
            <a:ext cx="2641288" cy="26412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25318340-3D59-4180-A3A7-F21D5C476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98" y="4081668"/>
            <a:ext cx="2882917" cy="288291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="" xmlns:a16="http://schemas.microsoft.com/office/drawing/2014/main" id="{E87EAE95-91C3-42E8-AB41-3DA4E1910C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94" y="34391"/>
            <a:ext cx="2563118" cy="290027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="" xmlns:a16="http://schemas.microsoft.com/office/drawing/2014/main" id="{2F45341E-9A54-4646-98C2-E72BD41E2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08" y="89756"/>
            <a:ext cx="2795442" cy="375857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="" xmlns:a16="http://schemas.microsoft.com/office/drawing/2014/main" id="{2D0945E2-44C8-44CE-A9F0-CFCF017E0A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3" y="3230788"/>
            <a:ext cx="2241120" cy="224112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="" xmlns:a16="http://schemas.microsoft.com/office/drawing/2014/main" id="{54FFC1E7-546A-48B4-AB23-532558C81A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88" y="0"/>
            <a:ext cx="3292310" cy="366321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="" xmlns:a16="http://schemas.microsoft.com/office/drawing/2014/main" id="{8AA5E04C-B155-4506-B0A7-1BD155E34E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10" y="4527082"/>
            <a:ext cx="1985803" cy="224112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="" xmlns:a16="http://schemas.microsoft.com/office/drawing/2014/main" id="{F2C74E9A-66D7-470D-8B2A-3DAAE948971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60"/>
          <a:stretch/>
        </p:blipFill>
        <p:spPr>
          <a:xfrm>
            <a:off x="3603307" y="4381465"/>
            <a:ext cx="2492693" cy="2468938"/>
          </a:xfrm>
          <a:prstGeom prst="rect">
            <a:avLst/>
          </a:prstGeom>
        </p:spPr>
      </p:pic>
      <p:sp>
        <p:nvSpPr>
          <p:cNvPr id="27" name="四角形: 角を丸くする 26">
            <a:extLst>
              <a:ext uri="{FF2B5EF4-FFF2-40B4-BE49-F238E27FC236}">
                <a16:creationId xmlns="" xmlns:a16="http://schemas.microsoft.com/office/drawing/2014/main" id="{A10D622F-901F-4A9D-9626-043D0C8199FE}"/>
              </a:ext>
            </a:extLst>
          </p:cNvPr>
          <p:cNvSpPr/>
          <p:nvPr/>
        </p:nvSpPr>
        <p:spPr>
          <a:xfrm>
            <a:off x="2633381" y="2433153"/>
            <a:ext cx="7006534" cy="180355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影響を受け</a:t>
            </a:r>
            <a:r>
              <a:rPr kumimoji="1" lang="en-US" altLang="ja-JP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endParaRPr kumimoji="1" lang="ja-JP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90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EAF0B1EF-7BE0-49A3-85C1-88954EE69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57" y="4535764"/>
            <a:ext cx="2225226" cy="2354737"/>
          </a:xfrm>
          <a:prstGeom prst="rect">
            <a:avLst/>
          </a:prstGeom>
        </p:spPr>
      </p:pic>
      <p:pic>
        <p:nvPicPr>
          <p:cNvPr id="5" name="コンテンツ プレースホルダー 7">
            <a:extLst>
              <a:ext uri="{FF2B5EF4-FFF2-40B4-BE49-F238E27FC236}">
                <a16:creationId xmlns="" xmlns:a16="http://schemas.microsoft.com/office/drawing/2014/main" id="{F25CF184-0F91-473C-A0CA-45A68021E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31" y="4688874"/>
            <a:ext cx="1850713" cy="198406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="" xmlns:a16="http://schemas.microsoft.com/office/drawing/2014/main" id="{73D91E52-2A06-481B-9053-736E2D368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99" y="5208745"/>
            <a:ext cx="1766568" cy="154574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38758719-A917-4CF9-BB87-682EE15BE1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396" y="4901854"/>
            <a:ext cx="1828777" cy="211446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="" xmlns:a16="http://schemas.microsoft.com/office/drawing/2014/main" id="{B1F430D5-D8A2-4716-B1C5-D72980C456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75" y="4580683"/>
            <a:ext cx="2438612" cy="21703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="" xmlns:a16="http://schemas.microsoft.com/office/drawing/2014/main" id="{2B49628A-B78E-4435-B05C-B9AAF82CA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7" y="3124850"/>
            <a:ext cx="2487828" cy="192557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4F7961DE-C32C-48F2-9777-E5756A1F83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6" y="168897"/>
            <a:ext cx="2903194" cy="2278764"/>
          </a:xfrm>
          <a:prstGeom prst="rect">
            <a:avLst/>
          </a:prstGeom>
        </p:spPr>
      </p:pic>
      <p:pic>
        <p:nvPicPr>
          <p:cNvPr id="13" name="コンテンツ プレースホルダー 6">
            <a:extLst>
              <a:ext uri="{FF2B5EF4-FFF2-40B4-BE49-F238E27FC236}">
                <a16:creationId xmlns="" xmlns:a16="http://schemas.microsoft.com/office/drawing/2014/main" id="{7E94591F-7D17-487C-A318-8274C86681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922" y="2678645"/>
            <a:ext cx="892922" cy="150070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="" xmlns:a16="http://schemas.microsoft.com/office/drawing/2014/main" id="{A4F2AB83-7D5A-4FA9-BFB2-F925BACD3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48" y="2114316"/>
            <a:ext cx="2549662" cy="18549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="" xmlns:a16="http://schemas.microsoft.com/office/drawing/2014/main" id="{6F7E53B3-9E77-47DE-97B0-F93C9C45C7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434" y="22843"/>
            <a:ext cx="3288480" cy="2091473"/>
          </a:xfrm>
          <a:prstGeom prst="rect">
            <a:avLst/>
          </a:prstGeom>
        </p:spPr>
      </p:pic>
      <p:pic>
        <p:nvPicPr>
          <p:cNvPr id="18" name="コンテンツ プレースホルダー 4">
            <a:extLst>
              <a:ext uri="{FF2B5EF4-FFF2-40B4-BE49-F238E27FC236}">
                <a16:creationId xmlns="" xmlns:a16="http://schemas.microsoft.com/office/drawing/2014/main" id="{735A4482-DCB4-4332-9A04-9F363079A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06" y="2528714"/>
            <a:ext cx="2639926" cy="1918346"/>
          </a:xfrm>
        </p:spPr>
      </p:pic>
      <p:pic>
        <p:nvPicPr>
          <p:cNvPr id="19" name="図 18">
            <a:extLst>
              <a:ext uri="{FF2B5EF4-FFF2-40B4-BE49-F238E27FC236}">
                <a16:creationId xmlns="" xmlns:a16="http://schemas.microsoft.com/office/drawing/2014/main" id="{2B0128E5-E82E-4EF8-A428-E92BF75597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34742" y="185066"/>
            <a:ext cx="3222054" cy="2148960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="" xmlns:a16="http://schemas.microsoft.com/office/drawing/2014/main" id="{62C0B31C-E537-4758-9283-9EE8093DC7D7}"/>
              </a:ext>
            </a:extLst>
          </p:cNvPr>
          <p:cNvSpPr/>
          <p:nvPr/>
        </p:nvSpPr>
        <p:spPr>
          <a:xfrm>
            <a:off x="323614" y="195220"/>
            <a:ext cx="11717518" cy="2776859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経済効果</a:t>
            </a:r>
            <a:endParaRPr kumimoji="1" lang="en-US" altLang="ja-JP" sz="1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="" xmlns:a16="http://schemas.microsoft.com/office/drawing/2014/main" id="{430DEFAB-2E87-4F64-95EA-A89BDB087264}"/>
              </a:ext>
            </a:extLst>
          </p:cNvPr>
          <p:cNvSpPr/>
          <p:nvPr/>
        </p:nvSpPr>
        <p:spPr>
          <a:xfrm>
            <a:off x="322156" y="3065675"/>
            <a:ext cx="11717518" cy="3672358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オリ・パラにより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➡</a:t>
            </a:r>
            <a:r>
              <a:rPr kumimoji="1" lang="ja-JP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的に豊か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になる</a:t>
            </a:r>
            <a:endParaRPr kumimoji="1" lang="ja-JP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A9CE745-F23C-4F65-A6FA-B33B1237C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FCC67602-56F5-478F-BE1D-D20E47AA2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DD62D3EF-28D0-4081-A790-5F638BD82160}"/>
              </a:ext>
            </a:extLst>
          </p:cNvPr>
          <p:cNvSpPr/>
          <p:nvPr/>
        </p:nvSpPr>
        <p:spPr>
          <a:xfrm>
            <a:off x="289000" y="225082"/>
            <a:ext cx="11717518" cy="64711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東京オリ・パラによる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経済効果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3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32</a:t>
            </a:r>
            <a:r>
              <a:rPr kumimoji="1" lang="ja-JP" altLang="en-US" sz="239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兆</a:t>
            </a:r>
            <a:r>
              <a:rPr kumimoji="1" lang="ja-JP" altLang="en-US" sz="2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円</a:t>
            </a:r>
          </a:p>
        </p:txBody>
      </p:sp>
    </p:spTree>
    <p:extLst>
      <p:ext uri="{BB962C8B-B14F-4D97-AF65-F5344CB8AC3E}">
        <p14:creationId xmlns:p14="http://schemas.microsoft.com/office/powerpoint/2010/main" val="24160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EB44AFFE-6595-4442-AED4-7F524AA2CBA0}"/>
              </a:ext>
            </a:extLst>
          </p:cNvPr>
          <p:cNvSpPr/>
          <p:nvPr/>
        </p:nvSpPr>
        <p:spPr>
          <a:xfrm>
            <a:off x="156251" y="96997"/>
            <a:ext cx="7032340" cy="1711082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直接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効果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="" xmlns:a16="http://schemas.microsoft.com/office/drawing/2014/main" id="{2D2BD3AE-29D6-4D39-BC50-DD1F3701DF67}"/>
              </a:ext>
            </a:extLst>
          </p:cNvPr>
          <p:cNvSpPr/>
          <p:nvPr/>
        </p:nvSpPr>
        <p:spPr>
          <a:xfrm>
            <a:off x="7814520" y="1867057"/>
            <a:ext cx="4016968" cy="1406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入場料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A2D8305F-DD8D-47E7-9D01-CF248EC97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31" y="1511433"/>
            <a:ext cx="3494766" cy="3110341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="" xmlns:a16="http://schemas.microsoft.com/office/drawing/2014/main" id="{9C1085C6-028B-46C1-8759-C392D2DE394E}"/>
              </a:ext>
            </a:extLst>
          </p:cNvPr>
          <p:cNvSpPr/>
          <p:nvPr/>
        </p:nvSpPr>
        <p:spPr>
          <a:xfrm>
            <a:off x="789493" y="1808079"/>
            <a:ext cx="3681785" cy="130708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建設費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="" xmlns:a16="http://schemas.microsoft.com/office/drawing/2014/main" id="{B2BBE9A6-4399-4F70-9B69-775989594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96" y="3394580"/>
            <a:ext cx="3207992" cy="3463419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="" xmlns:a16="http://schemas.microsoft.com/office/drawing/2014/main" id="{A7231BE5-4680-4B91-838E-3DE95EAE6542}"/>
              </a:ext>
            </a:extLst>
          </p:cNvPr>
          <p:cNvSpPr/>
          <p:nvPr/>
        </p:nvSpPr>
        <p:spPr>
          <a:xfrm>
            <a:off x="6133261" y="5283799"/>
            <a:ext cx="4094231" cy="140631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宿泊費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="" xmlns:a16="http://schemas.microsoft.com/office/drawing/2014/main" id="{E8B37E48-9124-408B-A1E5-78D2464DD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6" y="3281240"/>
            <a:ext cx="3144809" cy="2287963"/>
          </a:xfrm>
          <a:prstGeom prst="rect">
            <a:avLst/>
          </a:prstGeom>
        </p:spPr>
      </p:pic>
      <p:sp>
        <p:nvSpPr>
          <p:cNvPr id="20" name="四角形: 角を丸くする 19">
            <a:extLst>
              <a:ext uri="{FF2B5EF4-FFF2-40B4-BE49-F238E27FC236}">
                <a16:creationId xmlns="" xmlns:a16="http://schemas.microsoft.com/office/drawing/2014/main" id="{63BBE5A3-D783-4D4D-BBCE-432F1D4D5D00}"/>
              </a:ext>
            </a:extLst>
          </p:cNvPr>
          <p:cNvSpPr/>
          <p:nvPr/>
        </p:nvSpPr>
        <p:spPr>
          <a:xfrm>
            <a:off x="1" y="5380018"/>
            <a:ext cx="3838036" cy="1292447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飲食費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="" xmlns:a16="http://schemas.microsoft.com/office/drawing/2014/main" id="{CD72C28E-98E4-4C7D-A211-0C8D4E94AE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36" y="4754401"/>
            <a:ext cx="2635938" cy="1664935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DEB70B2A-2A99-42E7-B2F3-A3060E456255}"/>
              </a:ext>
            </a:extLst>
          </p:cNvPr>
          <p:cNvSpPr/>
          <p:nvPr/>
        </p:nvSpPr>
        <p:spPr>
          <a:xfrm>
            <a:off x="7604497" y="272864"/>
            <a:ext cx="4241164" cy="1426308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東京五輪のチケットの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イメージ画像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0D93C777-D867-404C-80B6-2ADD3C495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>
            <a:extLst>
              <a:ext uri="{FF2B5EF4-FFF2-40B4-BE49-F238E27FC236}">
                <a16:creationId xmlns="" xmlns:a16="http://schemas.microsoft.com/office/drawing/2014/main" id="{C9A28BA2-490F-4161-9CD3-463D05BCF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6" y="1709897"/>
            <a:ext cx="3136386" cy="3136386"/>
          </a:xfrm>
        </p:spPr>
      </p:pic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EB44AFFE-6595-4442-AED4-7F524AA2CBA0}"/>
              </a:ext>
            </a:extLst>
          </p:cNvPr>
          <p:cNvSpPr/>
          <p:nvPr/>
        </p:nvSpPr>
        <p:spPr>
          <a:xfrm>
            <a:off x="156207" y="54844"/>
            <a:ext cx="6143615" cy="1862972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波及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効果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="" xmlns:a16="http://schemas.microsoft.com/office/drawing/2014/main" id="{F0734035-8B59-4301-8F98-27DE3F798016}"/>
              </a:ext>
            </a:extLst>
          </p:cNvPr>
          <p:cNvSpPr/>
          <p:nvPr/>
        </p:nvSpPr>
        <p:spPr>
          <a:xfrm>
            <a:off x="203857" y="4504242"/>
            <a:ext cx="5696657" cy="1389029"/>
          </a:xfrm>
          <a:prstGeom prst="roundRect">
            <a:avLst/>
          </a:prstGeom>
          <a:solidFill>
            <a:srgbClr val="D96F1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食材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="" xmlns:a16="http://schemas.microsoft.com/office/drawing/2014/main" id="{EFF9891E-A08C-4DC9-970F-3884DD80AA3C}"/>
              </a:ext>
            </a:extLst>
          </p:cNvPr>
          <p:cNvSpPr/>
          <p:nvPr/>
        </p:nvSpPr>
        <p:spPr>
          <a:xfrm>
            <a:off x="6186970" y="4504241"/>
            <a:ext cx="5696657" cy="1389029"/>
          </a:xfrm>
          <a:prstGeom prst="roundRect">
            <a:avLst/>
          </a:prstGeom>
          <a:solidFill>
            <a:srgbClr val="D96F1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運搬、流通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="" xmlns:a16="http://schemas.microsoft.com/office/drawing/2014/main" id="{996660B1-48A4-4430-A2EB-122986050007}"/>
              </a:ext>
            </a:extLst>
          </p:cNvPr>
          <p:cNvSpPr/>
          <p:nvPr/>
        </p:nvSpPr>
        <p:spPr>
          <a:xfrm>
            <a:off x="4886584" y="3278090"/>
            <a:ext cx="2288805" cy="1643020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="" xmlns:a16="http://schemas.microsoft.com/office/drawing/2014/main" id="{D20D48F5-CC99-4A8F-80F3-7F00C45A6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45" y="2805716"/>
            <a:ext cx="2703159" cy="2121754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="" xmlns:a16="http://schemas.microsoft.com/office/drawing/2014/main" id="{7922785C-2C40-41BA-A54E-F6E195BC95D6}"/>
              </a:ext>
            </a:extLst>
          </p:cNvPr>
          <p:cNvSpPr/>
          <p:nvPr/>
        </p:nvSpPr>
        <p:spPr>
          <a:xfrm>
            <a:off x="2765644" y="1992643"/>
            <a:ext cx="6269654" cy="1617639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飲食</a:t>
            </a:r>
            <a:endParaRPr kumimoji="1" lang="en-US" altLang="ja-JP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9" name="コンテンツ プレースホルダー 6">
            <a:extLst>
              <a:ext uri="{FF2B5EF4-FFF2-40B4-BE49-F238E27FC236}">
                <a16:creationId xmlns="" xmlns:a16="http://schemas.microsoft.com/office/drawing/2014/main" id="{580959A9-60E7-4A94-9F22-C3C182B3F6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71" y="347937"/>
            <a:ext cx="1573057" cy="264379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6AAD57B2-9FF6-42FE-B5D8-5F1BFA4BC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40" y="655454"/>
            <a:ext cx="3026228" cy="220169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="" xmlns:a16="http://schemas.microsoft.com/office/drawing/2014/main" id="{DB242AB8-F50C-47E9-9B7C-C26942571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6" y="4921110"/>
            <a:ext cx="2314239" cy="217018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="" xmlns:a16="http://schemas.microsoft.com/office/drawing/2014/main" id="{12B63D81-00CC-4218-BE03-74D068C678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26" y="4839172"/>
            <a:ext cx="3030663" cy="20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310D9220-F2BA-404E-8D0C-5FC8151B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="" xmlns:a16="http://schemas.microsoft.com/office/drawing/2014/main" id="{07F92069-DD8F-439D-AF3E-BD5FDA4C2661}"/>
              </a:ext>
            </a:extLst>
          </p:cNvPr>
          <p:cNvSpPr/>
          <p:nvPr/>
        </p:nvSpPr>
        <p:spPr>
          <a:xfrm>
            <a:off x="156251" y="183925"/>
            <a:ext cx="11828715" cy="1748392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サッカーのワールドカップなども同じ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28E33E7D-50AD-4C0F-AC23-A14FB9D0F518}"/>
              </a:ext>
            </a:extLst>
          </p:cNvPr>
          <p:cNvSpPr/>
          <p:nvPr/>
        </p:nvSpPr>
        <p:spPr>
          <a:xfrm>
            <a:off x="156251" y="2223818"/>
            <a:ext cx="11828715" cy="4412591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サッカーワールドカップ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="" xmlns:a16="http://schemas.microsoft.com/office/drawing/2014/main" id="{F1F43A81-1CA9-4275-A0F6-844FA5829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83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E02F9E45-EA56-4EDC-8A40-FBD73E3B2892}"/>
              </a:ext>
            </a:extLst>
          </p:cNvPr>
          <p:cNvSpPr/>
          <p:nvPr/>
        </p:nvSpPr>
        <p:spPr>
          <a:xfrm>
            <a:off x="181640" y="2000326"/>
            <a:ext cx="11828715" cy="4412591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南アフリカ開催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サッカーワールドカップ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B77C9F7B-E3DA-4F0D-8961-E53CA7BF18C6}"/>
              </a:ext>
            </a:extLst>
          </p:cNvPr>
          <p:cNvSpPr/>
          <p:nvPr/>
        </p:nvSpPr>
        <p:spPr>
          <a:xfrm>
            <a:off x="111144" y="134636"/>
            <a:ext cx="11899213" cy="1430438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2010</a:t>
            </a: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　南アフリカサッカーＷ杯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1B6064CC-686E-4882-B300-47699DBAA4BE}"/>
              </a:ext>
            </a:extLst>
          </p:cNvPr>
          <p:cNvSpPr/>
          <p:nvPr/>
        </p:nvSpPr>
        <p:spPr>
          <a:xfrm>
            <a:off x="146392" y="1689879"/>
            <a:ext cx="11828715" cy="4659311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直接効果、波及効果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新規雇用者　</a:t>
            </a:r>
            <a:r>
              <a:rPr kumimoji="1" lang="en-US" altLang="ja-JP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8</a:t>
            </a:r>
            <a:r>
              <a:rPr kumimoji="1" lang="ja-JP" altLang="en-US" sz="8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万人</a:t>
            </a:r>
            <a:endParaRPr kumimoji="1" lang="en-US" altLang="ja-JP" sz="8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インフラ整備</a:t>
            </a:r>
          </a:p>
        </p:txBody>
      </p:sp>
      <p:sp>
        <p:nvSpPr>
          <p:cNvPr id="10" name="爆発: 8 pt 9">
            <a:extLst>
              <a:ext uri="{FF2B5EF4-FFF2-40B4-BE49-F238E27FC236}">
                <a16:creationId xmlns="" xmlns:a16="http://schemas.microsoft.com/office/drawing/2014/main" id="{43F6F561-98DE-4D37-AFDC-BE0D603CE0FA}"/>
              </a:ext>
            </a:extLst>
          </p:cNvPr>
          <p:cNvSpPr/>
          <p:nvPr/>
        </p:nvSpPr>
        <p:spPr>
          <a:xfrm>
            <a:off x="295449" y="-90865"/>
            <a:ext cx="11601099" cy="681422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国が元気に</a:t>
            </a:r>
            <a:r>
              <a:rPr kumimoji="1" lang="en-US" altLang="ja-JP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‼</a:t>
            </a:r>
            <a:endParaRPr kumimoji="1" lang="ja-JP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86D2BC88-75E8-46CC-81E8-83F2E4338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112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2_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飛行機雲</Template>
  <TotalTime>3202</TotalTime>
  <Words>239</Words>
  <Application>Microsoft Office PowerPoint</Application>
  <PresentationFormat>ワイド画面</PresentationFormat>
  <Paragraphs>63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ＭＳ Ｐゴシック</vt:lpstr>
      <vt:lpstr>游ゴシック</vt:lpstr>
      <vt:lpstr>Arial</vt:lpstr>
      <vt:lpstr>Century Gothic</vt:lpstr>
      <vt:lpstr>2_飛行機雲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スポーツの始まりと変遷</dc:title>
  <dc:creator>t-hirano</dc:creator>
  <cp:lastModifiedBy>user</cp:lastModifiedBy>
  <cp:revision>259</cp:revision>
  <cp:lastPrinted>2020-03-05T03:04:05Z</cp:lastPrinted>
  <dcterms:created xsi:type="dcterms:W3CDTF">2019-05-22T02:19:39Z</dcterms:created>
  <dcterms:modified xsi:type="dcterms:W3CDTF">2020-03-26T00:53:41Z</dcterms:modified>
</cp:coreProperties>
</file>