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0"/>
  </p:notesMasterIdLst>
  <p:handoutMasterIdLst>
    <p:handoutMasterId r:id="rId51"/>
  </p:handoutMasterIdLst>
  <p:sldIdLst>
    <p:sldId id="401" r:id="rId2"/>
    <p:sldId id="737" r:id="rId3"/>
    <p:sldId id="738" r:id="rId4"/>
    <p:sldId id="739" r:id="rId5"/>
    <p:sldId id="406" r:id="rId6"/>
    <p:sldId id="740" r:id="rId7"/>
    <p:sldId id="741" r:id="rId8"/>
    <p:sldId id="409" r:id="rId9"/>
    <p:sldId id="742" r:id="rId10"/>
    <p:sldId id="410" r:id="rId11"/>
    <p:sldId id="743" r:id="rId12"/>
    <p:sldId id="744" r:id="rId13"/>
    <p:sldId id="413" r:id="rId14"/>
    <p:sldId id="420" r:id="rId15"/>
    <p:sldId id="417" r:id="rId16"/>
    <p:sldId id="745" r:id="rId17"/>
    <p:sldId id="746" r:id="rId18"/>
    <p:sldId id="273" r:id="rId19"/>
    <p:sldId id="747" r:id="rId20"/>
    <p:sldId id="748" r:id="rId21"/>
    <p:sldId id="749" r:id="rId22"/>
    <p:sldId id="750" r:id="rId23"/>
    <p:sldId id="751" r:id="rId24"/>
    <p:sldId id="752" r:id="rId25"/>
    <p:sldId id="753" r:id="rId26"/>
    <p:sldId id="754" r:id="rId27"/>
    <p:sldId id="755" r:id="rId28"/>
    <p:sldId id="756" r:id="rId29"/>
    <p:sldId id="757" r:id="rId30"/>
    <p:sldId id="758" r:id="rId31"/>
    <p:sldId id="759" r:id="rId32"/>
    <p:sldId id="760" r:id="rId33"/>
    <p:sldId id="761" r:id="rId34"/>
    <p:sldId id="762" r:id="rId35"/>
    <p:sldId id="763" r:id="rId36"/>
    <p:sldId id="764" r:id="rId37"/>
    <p:sldId id="765" r:id="rId38"/>
    <p:sldId id="766" r:id="rId39"/>
    <p:sldId id="767" r:id="rId40"/>
    <p:sldId id="768" r:id="rId41"/>
    <p:sldId id="769" r:id="rId42"/>
    <p:sldId id="770" r:id="rId43"/>
    <p:sldId id="771" r:id="rId44"/>
    <p:sldId id="772" r:id="rId45"/>
    <p:sldId id="773" r:id="rId46"/>
    <p:sldId id="774" r:id="rId47"/>
    <p:sldId id="775" r:id="rId48"/>
    <p:sldId id="776" r:id="rId4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xmlns="" id="{B06DDC77-09B5-4198-94FB-5406342262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B0E44427-EFDB-405E-AF5D-ACEADC3742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7FC70A67-4945-4A95-A0D4-6DF23E8A13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25637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18F5F396-3CEC-40E4-B92F-953DAF3D0100}" type="slidenum">
              <a:rPr kumimoji="1" lang="ja-JP" altLang="en-US" smtClean="0"/>
              <a:pPr algn="ctr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2894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6A98E-08DB-4CAE-972D-DCF962FF85C5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A9566-1831-46C6-A54F-29032AE31F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5169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66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95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09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6235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36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9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07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698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12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1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60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35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66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53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6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69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88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56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A40DDFA-D260-4991-8C6D-509371AC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6220973D-AAE6-4ED1-B69B-F2B0B85908D3}"/>
              </a:ext>
            </a:extLst>
          </p:cNvPr>
          <p:cNvSpPr/>
          <p:nvPr/>
        </p:nvSpPr>
        <p:spPr>
          <a:xfrm>
            <a:off x="555739" y="137027"/>
            <a:ext cx="11828715" cy="6282111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ウサイン・ボルト選手の契約しているメーカーのポスター画像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FB792F16-B302-4E34-8C29-337A4093FD09}"/>
              </a:ext>
            </a:extLst>
          </p:cNvPr>
          <p:cNvSpPr/>
          <p:nvPr/>
        </p:nvSpPr>
        <p:spPr>
          <a:xfrm>
            <a:off x="370254" y="525967"/>
            <a:ext cx="12014200" cy="5806065"/>
          </a:xfrm>
          <a:prstGeom prst="roundRect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プーマと契約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推定年俸</a:t>
            </a:r>
            <a:r>
              <a:rPr kumimoji="1" lang="ja-JP" altLang="en-US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約</a:t>
            </a:r>
            <a:r>
              <a:rPr kumimoji="1" lang="en-US" altLang="ja-JP" sz="1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1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億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円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83E2B5DE-DDD6-4C18-827D-3A766F9AD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2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5341BEF-8AF9-44F6-AD25-DEF39727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E4B1F1C7-94A0-4A07-A3BD-115C71302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48" y="307137"/>
            <a:ext cx="5630302" cy="6425452"/>
          </a:xfrm>
        </p:spPr>
      </p:pic>
      <p:sp>
        <p:nvSpPr>
          <p:cNvPr id="3" name="矢印: 下 2">
            <a:extLst>
              <a:ext uri="{FF2B5EF4-FFF2-40B4-BE49-F238E27FC236}">
                <a16:creationId xmlns:a16="http://schemas.microsoft.com/office/drawing/2014/main" xmlns="" id="{62049061-AB98-4B46-A5C4-FE77B3B69185}"/>
              </a:ext>
            </a:extLst>
          </p:cNvPr>
          <p:cNvSpPr/>
          <p:nvPr/>
        </p:nvSpPr>
        <p:spPr>
          <a:xfrm rot="19115126">
            <a:off x="1946099" y="1312695"/>
            <a:ext cx="2294415" cy="2574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8B059EC9-B36E-4273-B134-1E7B1282F97D}"/>
              </a:ext>
            </a:extLst>
          </p:cNvPr>
          <p:cNvSpPr/>
          <p:nvPr/>
        </p:nvSpPr>
        <p:spPr>
          <a:xfrm>
            <a:off x="8702918" y="125411"/>
            <a:ext cx="3173730" cy="20562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188049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12DC3CD5-2C2C-4267-9E85-B9EF7BDCF241}"/>
              </a:ext>
            </a:extLst>
          </p:cNvPr>
          <p:cNvSpPr/>
          <p:nvPr/>
        </p:nvSpPr>
        <p:spPr>
          <a:xfrm>
            <a:off x="155866" y="527392"/>
            <a:ext cx="11606320" cy="6221878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大手新聞社、数社のロゴ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xmlns="" id="{036B83C3-9BB5-4EEE-9B9D-1F30754E6FB4}"/>
              </a:ext>
            </a:extLst>
          </p:cNvPr>
          <p:cNvSpPr/>
          <p:nvPr/>
        </p:nvSpPr>
        <p:spPr>
          <a:xfrm>
            <a:off x="685799" y="1257081"/>
            <a:ext cx="10546453" cy="4762500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どうやったら売れる？</a:t>
            </a:r>
          </a:p>
        </p:txBody>
      </p:sp>
    </p:spTree>
    <p:extLst>
      <p:ext uri="{BB962C8B-B14F-4D97-AF65-F5344CB8AC3E}">
        <p14:creationId xmlns:p14="http://schemas.microsoft.com/office/powerpoint/2010/main" val="7860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xmlns="" id="{FD469483-7CA2-45DF-90DE-7F1A4608C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329293"/>
            <a:ext cx="2552700" cy="3099707"/>
          </a:xfr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83A6F074-27A8-4CD7-AB76-F796A01D86A3}"/>
              </a:ext>
            </a:extLst>
          </p:cNvPr>
          <p:cNvSpPr/>
          <p:nvPr/>
        </p:nvSpPr>
        <p:spPr>
          <a:xfrm>
            <a:off x="292839" y="299190"/>
            <a:ext cx="9346461" cy="1578610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朝日新聞社のロゴ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xmlns="" id="{E0CAC18F-5E41-4686-9395-2C918364B0CD}"/>
              </a:ext>
            </a:extLst>
          </p:cNvPr>
          <p:cNvSpPr/>
          <p:nvPr/>
        </p:nvSpPr>
        <p:spPr>
          <a:xfrm>
            <a:off x="1944736" y="2675882"/>
            <a:ext cx="9542297" cy="3938091"/>
          </a:xfrm>
          <a:prstGeom prst="wedgeRoundRectCallout">
            <a:avLst>
              <a:gd name="adj1" fmla="val -40410"/>
              <a:gd name="adj2" fmla="val -759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約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100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年前、あることを考え付きました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何でしょう？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xmlns="" id="{72072E5B-DF2D-4BFE-8B44-203367056B26}"/>
              </a:ext>
            </a:extLst>
          </p:cNvPr>
          <p:cNvSpPr/>
          <p:nvPr/>
        </p:nvSpPr>
        <p:spPr>
          <a:xfrm>
            <a:off x="173904" y="2260756"/>
            <a:ext cx="11824421" cy="4453388"/>
          </a:xfrm>
          <a:prstGeom prst="wedgeRoundRectCallout">
            <a:avLst>
              <a:gd name="adj1" fmla="val -2688"/>
              <a:gd name="adj2" fmla="val -63025"/>
              <a:gd name="adj3" fmla="val 16667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人気のある</a:t>
            </a:r>
            <a:r>
              <a:rPr kumimoji="1" lang="ja-JP" altLang="en-US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野球</a:t>
            </a: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の全国大会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を開催して、それを記事にすれば売れるんじゃないか？</a:t>
            </a:r>
          </a:p>
        </p:txBody>
      </p:sp>
    </p:spTree>
    <p:extLst>
      <p:ext uri="{BB962C8B-B14F-4D97-AF65-F5344CB8AC3E}">
        <p14:creationId xmlns:p14="http://schemas.microsoft.com/office/powerpoint/2010/main" val="351134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5FF3C68-D31A-4808-AB88-20781A8E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547A90BD-B516-4FA1-9B25-0D7D5FDD4E1D}"/>
              </a:ext>
            </a:extLst>
          </p:cNvPr>
          <p:cNvSpPr/>
          <p:nvPr/>
        </p:nvSpPr>
        <p:spPr>
          <a:xfrm>
            <a:off x="998806" y="3853240"/>
            <a:ext cx="10255348" cy="2590800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夏の</a:t>
            </a:r>
            <a:r>
              <a:rPr kumimoji="1" lang="ja-JP" altLang="en-US" sz="1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甲子園</a:t>
            </a:r>
            <a:endParaRPr kumimoji="1" lang="ja-JP" altLang="en-US" sz="115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xmlns="" id="{1E21E689-7B6D-4E20-87CF-F058045542CA}"/>
              </a:ext>
            </a:extLst>
          </p:cNvPr>
          <p:cNvSpPr/>
          <p:nvPr/>
        </p:nvSpPr>
        <p:spPr>
          <a:xfrm>
            <a:off x="998806" y="1223889"/>
            <a:ext cx="2170253" cy="2205111"/>
          </a:xfrm>
          <a:prstGeom prst="ellipse">
            <a:avLst/>
          </a:prstGeom>
          <a:noFill/>
          <a:ln w="184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xmlns="" id="{3D913CF8-C7D3-4226-81FE-0B01C89585FB}"/>
              </a:ext>
            </a:extLst>
          </p:cNvPr>
          <p:cNvSpPr/>
          <p:nvPr/>
        </p:nvSpPr>
        <p:spPr>
          <a:xfrm>
            <a:off x="7937816" y="521614"/>
            <a:ext cx="2170253" cy="2205111"/>
          </a:xfrm>
          <a:prstGeom prst="ellipse">
            <a:avLst/>
          </a:prstGeom>
          <a:noFill/>
          <a:ln w="184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440A07E5-15E2-4813-BD72-DB3E4BB4C216}"/>
              </a:ext>
            </a:extLst>
          </p:cNvPr>
          <p:cNvSpPr/>
          <p:nvPr/>
        </p:nvSpPr>
        <p:spPr>
          <a:xfrm>
            <a:off x="466312" y="357019"/>
            <a:ext cx="11259375" cy="3400764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甲子園大会と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朝日新聞社の社旗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203FD2F4-DF67-41A9-B6B5-6480D4ADC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705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A147393E-0ACC-45BB-89E9-EB997CFA4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31749"/>
            <a:ext cx="6858000" cy="6858000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266A5A1A-4559-4B64-95DC-A5747F5D46F0}"/>
              </a:ext>
            </a:extLst>
          </p:cNvPr>
          <p:cNvSpPr/>
          <p:nvPr/>
        </p:nvSpPr>
        <p:spPr>
          <a:xfrm>
            <a:off x="168295" y="199325"/>
            <a:ext cx="6692510" cy="1910684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なぜ全国大会？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BC67D91B-D0B1-464C-9BFF-4DC71C1C0C8E}"/>
              </a:ext>
            </a:extLst>
          </p:cNvPr>
          <p:cNvSpPr/>
          <p:nvPr/>
        </p:nvSpPr>
        <p:spPr>
          <a:xfrm>
            <a:off x="213173" y="2277585"/>
            <a:ext cx="11797443" cy="4381090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➡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どの都道府県でも新聞を買ってもらえる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ように、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という策略</a:t>
            </a:r>
          </a:p>
        </p:txBody>
      </p:sp>
    </p:spTree>
    <p:extLst>
      <p:ext uri="{BB962C8B-B14F-4D97-AF65-F5344CB8AC3E}">
        <p14:creationId xmlns:p14="http://schemas.microsoft.com/office/powerpoint/2010/main" val="315852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157D13B-473B-450C-AEA0-6AC5CA5D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470C58F5-1545-4BA3-83DF-5D192B2F8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2" y="333375"/>
            <a:ext cx="2898279" cy="3095625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1F537813-A841-49E3-8542-DE5D6BE94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50" y="152401"/>
            <a:ext cx="3276599" cy="327659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09AEED30-7FF0-43CA-8D0C-7C783A983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3619500"/>
            <a:ext cx="3238500" cy="32385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31C94E5F-FAB3-491E-A678-375B421AC4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2" y="3752850"/>
            <a:ext cx="2934367" cy="310515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FAB102C4-9EE6-4401-8E0A-4F1FD6FEF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31749"/>
            <a:ext cx="6858000" cy="6858000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41A828F4-903D-4E19-8525-AAF6E8B6DB01}"/>
              </a:ext>
            </a:extLst>
          </p:cNvPr>
          <p:cNvSpPr/>
          <p:nvPr/>
        </p:nvSpPr>
        <p:spPr>
          <a:xfrm>
            <a:off x="1896118" y="1666115"/>
            <a:ext cx="8888948" cy="3445635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全国的に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バンバン売れた</a:t>
            </a:r>
          </a:p>
        </p:txBody>
      </p:sp>
    </p:spTree>
    <p:extLst>
      <p:ext uri="{BB962C8B-B14F-4D97-AF65-F5344CB8AC3E}">
        <p14:creationId xmlns:p14="http://schemas.microsoft.com/office/powerpoint/2010/main" val="42184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1CF8C1B-8707-45B7-8DF6-A9532B1D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4DFBC3EC-811C-456B-9D6E-CEC4E9A94CBF}"/>
              </a:ext>
            </a:extLst>
          </p:cNvPr>
          <p:cNvSpPr/>
          <p:nvPr/>
        </p:nvSpPr>
        <p:spPr>
          <a:xfrm>
            <a:off x="990016" y="108444"/>
            <a:ext cx="10952282" cy="1404457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甲子園（高校野球）を商品化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8AF628BC-43BE-476E-A31E-14A9FC86ADA9}"/>
              </a:ext>
            </a:extLst>
          </p:cNvPr>
          <p:cNvSpPr/>
          <p:nvPr/>
        </p:nvSpPr>
        <p:spPr>
          <a:xfrm>
            <a:off x="2232823" y="1410887"/>
            <a:ext cx="8969161" cy="219343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スポーツ産業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5922C5A8-FC18-4985-B8F1-E63F510ED541}"/>
              </a:ext>
            </a:extLst>
          </p:cNvPr>
          <p:cNvSpPr/>
          <p:nvPr/>
        </p:nvSpPr>
        <p:spPr>
          <a:xfrm>
            <a:off x="541503" y="1310679"/>
            <a:ext cx="1888586" cy="16048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例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92A52392-6F7F-447D-B941-E645BA47F972}"/>
              </a:ext>
            </a:extLst>
          </p:cNvPr>
          <p:cNvSpPr/>
          <p:nvPr/>
        </p:nvSpPr>
        <p:spPr>
          <a:xfrm>
            <a:off x="48208" y="3704533"/>
            <a:ext cx="11997102" cy="3203474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甲子園大会関連グッズの画像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1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1CF8C1B-8707-45B7-8DF6-A9532B1D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F7E52D44-45B1-4276-BEBE-D7581D31840C}"/>
              </a:ext>
            </a:extLst>
          </p:cNvPr>
          <p:cNvSpPr/>
          <p:nvPr/>
        </p:nvSpPr>
        <p:spPr>
          <a:xfrm>
            <a:off x="72948" y="67852"/>
            <a:ext cx="7437120" cy="139304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スポーツ産業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6F9268EE-76D2-4323-A585-21D77386F040}"/>
              </a:ext>
            </a:extLst>
          </p:cNvPr>
          <p:cNvSpPr/>
          <p:nvPr/>
        </p:nvSpPr>
        <p:spPr>
          <a:xfrm>
            <a:off x="1447800" y="1486314"/>
            <a:ext cx="9296400" cy="1164558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例：高校野球を商品化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D4F4B0AB-87A5-4D04-B648-784D3767AF2F}"/>
              </a:ext>
            </a:extLst>
          </p:cNvPr>
          <p:cNvSpPr/>
          <p:nvPr/>
        </p:nvSpPr>
        <p:spPr>
          <a:xfrm>
            <a:off x="0" y="2753922"/>
            <a:ext cx="11997102" cy="3781789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高校野球関連書籍の画像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3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D94C137-3868-4375-BA76-E337BE37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0777563E-571B-4BD6-909C-B151B9A1936F}"/>
              </a:ext>
            </a:extLst>
          </p:cNvPr>
          <p:cNvSpPr/>
          <p:nvPr/>
        </p:nvSpPr>
        <p:spPr>
          <a:xfrm>
            <a:off x="105191" y="287739"/>
            <a:ext cx="11997102" cy="6083081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甲子園大会の画像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高校野球関連グッズや書籍の画像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B8506DCB-D1A3-47E1-B62D-27B0885A6857}"/>
              </a:ext>
            </a:extLst>
          </p:cNvPr>
          <p:cNvSpPr/>
          <p:nvPr/>
        </p:nvSpPr>
        <p:spPr>
          <a:xfrm>
            <a:off x="244983" y="986846"/>
            <a:ext cx="11717518" cy="3507523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スポーツと産業は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大きく関わっている</a:t>
            </a:r>
          </a:p>
        </p:txBody>
      </p:sp>
    </p:spTree>
    <p:extLst>
      <p:ext uri="{BB962C8B-B14F-4D97-AF65-F5344CB8AC3E}">
        <p14:creationId xmlns:p14="http://schemas.microsoft.com/office/powerpoint/2010/main" val="32366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B5FAA9DA-682F-41AD-A6E7-7DD85A738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779523BE-B868-4CEF-B49A-A7A2704B2D91}"/>
              </a:ext>
            </a:extLst>
          </p:cNvPr>
          <p:cNvSpPr/>
          <p:nvPr/>
        </p:nvSpPr>
        <p:spPr>
          <a:xfrm>
            <a:off x="213172" y="171450"/>
            <a:ext cx="6933734" cy="1489055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スポーツ産業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xmlns="" id="{7CA45CC3-0A2B-4800-BFA6-1BAD8CAFE5C7}"/>
              </a:ext>
            </a:extLst>
          </p:cNvPr>
          <p:cNvSpPr/>
          <p:nvPr/>
        </p:nvSpPr>
        <p:spPr>
          <a:xfrm>
            <a:off x="213171" y="1844592"/>
            <a:ext cx="11713297" cy="4735722"/>
          </a:xfrm>
          <a:prstGeom prst="wedgeRoundRectCallout">
            <a:avLst>
              <a:gd name="adj1" fmla="val 3266"/>
              <a:gd name="adj2" fmla="val -6163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他にどんなものが</a:t>
            </a:r>
            <a:endParaRPr kumimoji="1" lang="en-US" altLang="ja-JP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あるかな？</a:t>
            </a:r>
          </a:p>
        </p:txBody>
      </p:sp>
    </p:spTree>
    <p:extLst>
      <p:ext uri="{BB962C8B-B14F-4D97-AF65-F5344CB8AC3E}">
        <p14:creationId xmlns:p14="http://schemas.microsoft.com/office/powerpoint/2010/main" val="12499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8AE038C-1E47-426F-B054-3190C1BC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2C94BFA1-2CA9-492A-BB08-B7DBD0309EA0}"/>
              </a:ext>
            </a:extLst>
          </p:cNvPr>
          <p:cNvSpPr/>
          <p:nvPr/>
        </p:nvSpPr>
        <p:spPr>
          <a:xfrm>
            <a:off x="330200" y="3867150"/>
            <a:ext cx="11613914" cy="28765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ウサイン・ボルト＝最速の男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最速の男の靴＝プーマ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3FEDC65C-A7F6-437A-981F-CB5F1A7A8A99}"/>
              </a:ext>
            </a:extLst>
          </p:cNvPr>
          <p:cNvSpPr/>
          <p:nvPr/>
        </p:nvSpPr>
        <p:spPr>
          <a:xfrm>
            <a:off x="5429416" y="253102"/>
            <a:ext cx="6279129" cy="3375626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ウサイン・ボルト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選手の画像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ABA7FA17-A7EF-4802-8381-1CA8444B1D93}"/>
              </a:ext>
            </a:extLst>
          </p:cNvPr>
          <p:cNvSpPr/>
          <p:nvPr/>
        </p:nvSpPr>
        <p:spPr>
          <a:xfrm>
            <a:off x="137192" y="90772"/>
            <a:ext cx="5089879" cy="3537956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ウサイン・ボルト選手の契約しているメーカーのロゴ画像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A6D660DB-7D34-4C16-AD2F-0757B938C85D}"/>
              </a:ext>
            </a:extLst>
          </p:cNvPr>
          <p:cNvSpPr/>
          <p:nvPr/>
        </p:nvSpPr>
        <p:spPr>
          <a:xfrm>
            <a:off x="339537" y="2962976"/>
            <a:ext cx="11512926" cy="3427597"/>
          </a:xfrm>
          <a:prstGeom prst="roundRect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スポーツメーカーとしては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最高の</a:t>
            </a:r>
            <a:r>
              <a:rPr kumimoji="1" lang="ja-JP" altLang="en-US" sz="13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宣伝</a:t>
            </a:r>
            <a:endParaRPr kumimoji="1" lang="en-US" altLang="ja-JP" sz="8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0330C6AE-4DFF-47CC-B92B-0A65631E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9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386BAD9-641A-45A8-BEE3-C84F7F84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2E570A9D-C8F8-4946-8C6F-662B80913418}"/>
              </a:ext>
            </a:extLst>
          </p:cNvPr>
          <p:cNvSpPr/>
          <p:nvPr/>
        </p:nvSpPr>
        <p:spPr>
          <a:xfrm>
            <a:off x="253218" y="93241"/>
            <a:ext cx="8932985" cy="115878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ペアでの理解を深める活動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461EDE35-4643-468A-BC19-D37B9C1AD409}"/>
              </a:ext>
            </a:extLst>
          </p:cNvPr>
          <p:cNvSpPr/>
          <p:nvPr/>
        </p:nvSpPr>
        <p:spPr>
          <a:xfrm>
            <a:off x="1110744" y="1291309"/>
            <a:ext cx="9475807" cy="11587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ブレインストーミング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xmlns="" id="{603D75BD-5FC8-4862-AF76-039E1CCE956D}"/>
              </a:ext>
            </a:extLst>
          </p:cNvPr>
          <p:cNvSpPr/>
          <p:nvPr/>
        </p:nvSpPr>
        <p:spPr>
          <a:xfrm>
            <a:off x="160814" y="2584337"/>
            <a:ext cx="11870371" cy="4141137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『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スポーツ産業</a:t>
            </a:r>
            <a:r>
              <a:rPr kumimoji="1" lang="en-US" altLang="ja-JP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他にはどのようなものがありますか？</a:t>
            </a:r>
          </a:p>
        </p:txBody>
      </p:sp>
    </p:spTree>
    <p:extLst>
      <p:ext uri="{BB962C8B-B14F-4D97-AF65-F5344CB8AC3E}">
        <p14:creationId xmlns:p14="http://schemas.microsoft.com/office/powerpoint/2010/main" val="16967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779523BE-B868-4CEF-B49A-A7A2704B2D91}"/>
              </a:ext>
            </a:extLst>
          </p:cNvPr>
          <p:cNvSpPr/>
          <p:nvPr/>
        </p:nvSpPr>
        <p:spPr>
          <a:xfrm>
            <a:off x="213172" y="171451"/>
            <a:ext cx="6815927" cy="1293028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スポーツ産業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xmlns="" id="{4DBA4EE4-FAD2-448B-BD50-25DCCB8D8206}"/>
              </a:ext>
            </a:extLst>
          </p:cNvPr>
          <p:cNvSpPr/>
          <p:nvPr/>
        </p:nvSpPr>
        <p:spPr>
          <a:xfrm>
            <a:off x="3517354" y="684398"/>
            <a:ext cx="5048834" cy="355662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①スポーツサービス・情報産業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xmlns="" id="{1133BF55-649B-422E-A5E3-69BA93394BAC}"/>
              </a:ext>
            </a:extLst>
          </p:cNvPr>
          <p:cNvSpPr/>
          <p:nvPr/>
        </p:nvSpPr>
        <p:spPr>
          <a:xfrm>
            <a:off x="40204" y="3301377"/>
            <a:ext cx="5048834" cy="3556623"/>
          </a:xfrm>
          <a:prstGeom prst="ellips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②スポーツ用品産業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xmlns="" id="{D3B0E814-492F-43FF-A039-EA81EE9C2F47}"/>
              </a:ext>
            </a:extLst>
          </p:cNvPr>
          <p:cNvSpPr/>
          <p:nvPr/>
        </p:nvSpPr>
        <p:spPr>
          <a:xfrm>
            <a:off x="7102962" y="3301376"/>
            <a:ext cx="5048834" cy="355662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③スポーツ施設・空間産業</a:t>
            </a:r>
          </a:p>
        </p:txBody>
      </p:sp>
    </p:spTree>
    <p:extLst>
      <p:ext uri="{BB962C8B-B14F-4D97-AF65-F5344CB8AC3E}">
        <p14:creationId xmlns:p14="http://schemas.microsoft.com/office/powerpoint/2010/main" val="24145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xmlns="" id="{93DF2725-8A51-4ECD-9AC7-9E3C61633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21" y="143678"/>
            <a:ext cx="2218820" cy="2455126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xmlns="" id="{7C1D533C-4CE8-4A12-B0F9-931087CE8B51}"/>
              </a:ext>
            </a:extLst>
          </p:cNvPr>
          <p:cNvSpPr/>
          <p:nvPr/>
        </p:nvSpPr>
        <p:spPr>
          <a:xfrm>
            <a:off x="179514" y="44879"/>
            <a:ext cx="5048834" cy="355662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①スポーツサービス・情報産業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xmlns="" id="{B55188E1-CBA7-4503-AED6-6266F02EC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46" y="352843"/>
            <a:ext cx="2182696" cy="2182696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CAD1F9C2-994B-4310-87F8-9CB2E07B1358}"/>
              </a:ext>
            </a:extLst>
          </p:cNvPr>
          <p:cNvSpPr/>
          <p:nvPr/>
        </p:nvSpPr>
        <p:spPr>
          <a:xfrm>
            <a:off x="4594348" y="2427183"/>
            <a:ext cx="3895640" cy="119489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雑誌・新聞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3D505ECA-A1B3-422F-85AB-B4E895804E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3" y="3091007"/>
            <a:ext cx="2814081" cy="2796493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xmlns="" id="{41B857E3-DF41-4468-9196-566C3685B592}"/>
              </a:ext>
            </a:extLst>
          </p:cNvPr>
          <p:cNvSpPr/>
          <p:nvPr/>
        </p:nvSpPr>
        <p:spPr>
          <a:xfrm>
            <a:off x="82743" y="5412540"/>
            <a:ext cx="3332231" cy="119489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テレビ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xmlns="" id="{4D11C481-38CC-4961-AB8B-03CDE7B7F8D3}"/>
              </a:ext>
            </a:extLst>
          </p:cNvPr>
          <p:cNvSpPr/>
          <p:nvPr/>
        </p:nvSpPr>
        <p:spPr>
          <a:xfrm>
            <a:off x="3997671" y="5605239"/>
            <a:ext cx="4196658" cy="119489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インターネット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C81BC986-5C1C-4339-8C6D-A74ECD5F1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574" y="29916"/>
            <a:ext cx="1991709" cy="3556623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xmlns="" id="{958CAC7E-C357-4F38-A627-ED4EDB249767}"/>
              </a:ext>
            </a:extLst>
          </p:cNvPr>
          <p:cNvSpPr/>
          <p:nvPr/>
        </p:nvSpPr>
        <p:spPr>
          <a:xfrm>
            <a:off x="8777025" y="2367575"/>
            <a:ext cx="3332232" cy="119489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トレーナー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9AA8BCBF-6EA3-4A0B-862E-242BEF289E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1"/>
          <a:stretch/>
        </p:blipFill>
        <p:spPr>
          <a:xfrm>
            <a:off x="8456275" y="3586539"/>
            <a:ext cx="3652982" cy="330221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xmlns="" id="{8F12552D-46E7-4066-BEB6-95CD6F574C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97" y="3463340"/>
            <a:ext cx="2361162" cy="2562998"/>
          </a:xfrm>
          <a:prstGeom prst="rect">
            <a:avLst/>
          </a:prstGeom>
        </p:spPr>
      </p:pic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xmlns="" id="{E744B0A9-6D18-407A-B132-E6FF88B6FC3F}"/>
              </a:ext>
            </a:extLst>
          </p:cNvPr>
          <p:cNvSpPr/>
          <p:nvPr/>
        </p:nvSpPr>
        <p:spPr>
          <a:xfrm>
            <a:off x="8657310" y="5601271"/>
            <a:ext cx="3332232" cy="119489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コーチ</a:t>
            </a:r>
          </a:p>
        </p:txBody>
      </p:sp>
    </p:spTree>
    <p:extLst>
      <p:ext uri="{BB962C8B-B14F-4D97-AF65-F5344CB8AC3E}">
        <p14:creationId xmlns:p14="http://schemas.microsoft.com/office/powerpoint/2010/main" val="22838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17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xmlns="" id="{BEC8F23A-13A3-463F-B5D8-0198D04AFBC4}"/>
              </a:ext>
            </a:extLst>
          </p:cNvPr>
          <p:cNvSpPr/>
          <p:nvPr/>
        </p:nvSpPr>
        <p:spPr>
          <a:xfrm>
            <a:off x="129961" y="115001"/>
            <a:ext cx="5048834" cy="3556623"/>
          </a:xfrm>
          <a:prstGeom prst="ellips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②スポーツ用品産業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7ED6FF2B-AE7A-47B7-9F54-E0E91A58E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59" y="312865"/>
            <a:ext cx="3251590" cy="325159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B84793DE-FD32-4266-819E-02353337E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05" y="2437231"/>
            <a:ext cx="2526385" cy="388830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0C7C3ECD-D100-4C79-9B27-1C0DEA194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7" y="2415989"/>
            <a:ext cx="2511270" cy="251127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D679788F-871D-41FA-8FEE-B732E26CF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7" y="2996693"/>
            <a:ext cx="2080289" cy="355662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2FA8556A-4224-4210-A790-0FB21BC6CB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64" y="3671623"/>
            <a:ext cx="2954591" cy="295459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xmlns="" id="{1AC30AAE-BEF5-4EAA-9ECB-9B331B353D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5" y="4764135"/>
            <a:ext cx="1789181" cy="178918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xmlns="" id="{4910CD87-F2C9-4871-9C29-BE49ABD544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9014" y="4620705"/>
            <a:ext cx="2127377" cy="200550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xmlns="" id="{34719FEA-BA8E-42A5-8D0B-80C4E610AA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3762" y="976108"/>
            <a:ext cx="1077085" cy="107708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xmlns="" id="{F38DCF0C-34D0-443C-B184-451AC29461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06" y="502718"/>
            <a:ext cx="2661220" cy="26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F09A1A8-327A-4E6D-A58F-267E1C3C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xmlns="" id="{0FC40BCA-E6E5-48E8-AC98-B515EA259037}"/>
              </a:ext>
            </a:extLst>
          </p:cNvPr>
          <p:cNvSpPr/>
          <p:nvPr/>
        </p:nvSpPr>
        <p:spPr>
          <a:xfrm>
            <a:off x="107521" y="131830"/>
            <a:ext cx="5048834" cy="3556623"/>
          </a:xfrm>
          <a:prstGeom prst="ellips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③スポーツ施設・空間産業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5AF4659A-FCE1-4239-833C-BFD497BE5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34" y="1910140"/>
            <a:ext cx="4302178" cy="397951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D2B702AC-97E5-4AB3-8169-49F0BBACE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8" y="3211446"/>
            <a:ext cx="3844999" cy="374406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71F88452-7AE6-47A2-899C-6AE159259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202" y="9241"/>
            <a:ext cx="2776851" cy="228125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C3612CD8-7307-4E67-833F-DEB2C171A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03" y="3211446"/>
            <a:ext cx="3913153" cy="3575644"/>
          </a:xfrm>
          <a:prstGeom prst="rect">
            <a:avLst/>
          </a:prstGeom>
        </p:spPr>
      </p:pic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8575EF8B-1DE1-4DFF-8F4A-2C9E7009A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16" y="-1153866"/>
            <a:ext cx="4567191" cy="3996293"/>
          </a:xfr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764EE28E-4E0E-4F78-87AF-EF116DD973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180" y="2426670"/>
            <a:ext cx="4036794" cy="43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2E570A9D-C8F8-4946-8C6F-662B80913418}"/>
              </a:ext>
            </a:extLst>
          </p:cNvPr>
          <p:cNvSpPr/>
          <p:nvPr/>
        </p:nvSpPr>
        <p:spPr>
          <a:xfrm>
            <a:off x="253218" y="93241"/>
            <a:ext cx="8932985" cy="115878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ペアでの理解を深める活動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461EDE35-4643-468A-BC19-D37B9C1AD409}"/>
              </a:ext>
            </a:extLst>
          </p:cNvPr>
          <p:cNvSpPr/>
          <p:nvPr/>
        </p:nvSpPr>
        <p:spPr>
          <a:xfrm>
            <a:off x="1110744" y="1291309"/>
            <a:ext cx="9475807" cy="11587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ブレインストーミング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="" xmlns:a16="http://schemas.microsoft.com/office/drawing/2014/main" id="{603D75BD-5FC8-4862-AF76-039E1CCE956D}"/>
              </a:ext>
            </a:extLst>
          </p:cNvPr>
          <p:cNvSpPr/>
          <p:nvPr/>
        </p:nvSpPr>
        <p:spPr>
          <a:xfrm>
            <a:off x="145855" y="2584337"/>
            <a:ext cx="11870371" cy="4180421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グループで</a:t>
            </a:r>
            <a:endParaRPr kumimoji="1" lang="en-US" altLang="ja-JP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分けてみよう</a:t>
            </a:r>
            <a:endParaRPr kumimoji="1" lang="ja-JP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46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779523BE-B868-4CEF-B49A-A7A2704B2D91}"/>
              </a:ext>
            </a:extLst>
          </p:cNvPr>
          <p:cNvSpPr/>
          <p:nvPr/>
        </p:nvSpPr>
        <p:spPr>
          <a:xfrm>
            <a:off x="213172" y="171451"/>
            <a:ext cx="6815927" cy="1293028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スポーツ産業</a:t>
            </a:r>
          </a:p>
        </p:txBody>
      </p:sp>
      <p:sp>
        <p:nvSpPr>
          <p:cNvPr id="6" name="楕円 5">
            <a:extLst>
              <a:ext uri="{FF2B5EF4-FFF2-40B4-BE49-F238E27FC236}">
                <a16:creationId xmlns="" xmlns:a16="http://schemas.microsoft.com/office/drawing/2014/main" id="{4DBA4EE4-FAD2-448B-BD50-25DCCB8D8206}"/>
              </a:ext>
            </a:extLst>
          </p:cNvPr>
          <p:cNvSpPr/>
          <p:nvPr/>
        </p:nvSpPr>
        <p:spPr>
          <a:xfrm>
            <a:off x="3517354" y="684398"/>
            <a:ext cx="5048834" cy="355662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①スポーツサービス・情報産業</a:t>
            </a:r>
          </a:p>
        </p:txBody>
      </p:sp>
      <p:sp>
        <p:nvSpPr>
          <p:cNvPr id="7" name="楕円 6">
            <a:extLst>
              <a:ext uri="{FF2B5EF4-FFF2-40B4-BE49-F238E27FC236}">
                <a16:creationId xmlns="" xmlns:a16="http://schemas.microsoft.com/office/drawing/2014/main" id="{1133BF55-649B-422E-A5E3-69BA93394BAC}"/>
              </a:ext>
            </a:extLst>
          </p:cNvPr>
          <p:cNvSpPr/>
          <p:nvPr/>
        </p:nvSpPr>
        <p:spPr>
          <a:xfrm>
            <a:off x="40204" y="3301377"/>
            <a:ext cx="5048834" cy="3556623"/>
          </a:xfrm>
          <a:prstGeom prst="ellips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②スポーツ用品産業</a:t>
            </a:r>
          </a:p>
        </p:txBody>
      </p:sp>
      <p:sp>
        <p:nvSpPr>
          <p:cNvPr id="8" name="楕円 7">
            <a:extLst>
              <a:ext uri="{FF2B5EF4-FFF2-40B4-BE49-F238E27FC236}">
                <a16:creationId xmlns="" xmlns:a16="http://schemas.microsoft.com/office/drawing/2014/main" id="{D3B0E814-492F-43FF-A039-EA81EE9C2F47}"/>
              </a:ext>
            </a:extLst>
          </p:cNvPr>
          <p:cNvSpPr/>
          <p:nvPr/>
        </p:nvSpPr>
        <p:spPr>
          <a:xfrm>
            <a:off x="7102962" y="3301376"/>
            <a:ext cx="5048834" cy="355662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③スポーツ施設・空間産業</a:t>
            </a:r>
          </a:p>
        </p:txBody>
      </p:sp>
    </p:spTree>
    <p:extLst>
      <p:ext uri="{BB962C8B-B14F-4D97-AF65-F5344CB8AC3E}">
        <p14:creationId xmlns:p14="http://schemas.microsoft.com/office/powerpoint/2010/main" val="28037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779523BE-B868-4CEF-B49A-A7A2704B2D91}"/>
              </a:ext>
            </a:extLst>
          </p:cNvPr>
          <p:cNvSpPr/>
          <p:nvPr/>
        </p:nvSpPr>
        <p:spPr>
          <a:xfrm>
            <a:off x="213172" y="171451"/>
            <a:ext cx="6815927" cy="1293028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スポーツ産業</a:t>
            </a:r>
          </a:p>
        </p:txBody>
      </p:sp>
      <p:sp>
        <p:nvSpPr>
          <p:cNvPr id="6" name="楕円 5">
            <a:extLst>
              <a:ext uri="{FF2B5EF4-FFF2-40B4-BE49-F238E27FC236}">
                <a16:creationId xmlns="" xmlns:a16="http://schemas.microsoft.com/office/drawing/2014/main" id="{4DBA4EE4-FAD2-448B-BD50-25DCCB8D8206}"/>
              </a:ext>
            </a:extLst>
          </p:cNvPr>
          <p:cNvSpPr/>
          <p:nvPr/>
        </p:nvSpPr>
        <p:spPr>
          <a:xfrm>
            <a:off x="3461083" y="1190835"/>
            <a:ext cx="5048834" cy="355662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①スポーツサービス・情報産業</a:t>
            </a:r>
          </a:p>
        </p:txBody>
      </p:sp>
      <p:sp>
        <p:nvSpPr>
          <p:cNvPr id="7" name="楕円 6">
            <a:extLst>
              <a:ext uri="{FF2B5EF4-FFF2-40B4-BE49-F238E27FC236}">
                <a16:creationId xmlns="" xmlns:a16="http://schemas.microsoft.com/office/drawing/2014/main" id="{1133BF55-649B-422E-A5E3-69BA93394BAC}"/>
              </a:ext>
            </a:extLst>
          </p:cNvPr>
          <p:cNvSpPr/>
          <p:nvPr/>
        </p:nvSpPr>
        <p:spPr>
          <a:xfrm>
            <a:off x="1545447" y="3301375"/>
            <a:ext cx="5048834" cy="3556623"/>
          </a:xfrm>
          <a:prstGeom prst="ellips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②スポーツ用品産業</a:t>
            </a:r>
          </a:p>
        </p:txBody>
      </p:sp>
      <p:sp>
        <p:nvSpPr>
          <p:cNvPr id="8" name="楕円 7">
            <a:extLst>
              <a:ext uri="{FF2B5EF4-FFF2-40B4-BE49-F238E27FC236}">
                <a16:creationId xmlns="" xmlns:a16="http://schemas.microsoft.com/office/drawing/2014/main" id="{D3B0E814-492F-43FF-A039-EA81EE9C2F47}"/>
              </a:ext>
            </a:extLst>
          </p:cNvPr>
          <p:cNvSpPr/>
          <p:nvPr/>
        </p:nvSpPr>
        <p:spPr>
          <a:xfrm>
            <a:off x="5822802" y="3301377"/>
            <a:ext cx="5048834" cy="355662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③スポーツ施設・空間産業</a:t>
            </a:r>
          </a:p>
        </p:txBody>
      </p:sp>
    </p:spTree>
    <p:extLst>
      <p:ext uri="{BB962C8B-B14F-4D97-AF65-F5344CB8AC3E}">
        <p14:creationId xmlns:p14="http://schemas.microsoft.com/office/powerpoint/2010/main" val="16569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779523BE-B868-4CEF-B49A-A7A2704B2D91}"/>
              </a:ext>
            </a:extLst>
          </p:cNvPr>
          <p:cNvSpPr/>
          <p:nvPr/>
        </p:nvSpPr>
        <p:spPr>
          <a:xfrm>
            <a:off x="213172" y="171451"/>
            <a:ext cx="6815927" cy="1293028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スポーツ産業</a:t>
            </a:r>
          </a:p>
        </p:txBody>
      </p:sp>
      <p:sp>
        <p:nvSpPr>
          <p:cNvPr id="6" name="楕円 5">
            <a:extLst>
              <a:ext uri="{FF2B5EF4-FFF2-40B4-BE49-F238E27FC236}">
                <a16:creationId xmlns="" xmlns:a16="http://schemas.microsoft.com/office/drawing/2014/main" id="{4DBA4EE4-FAD2-448B-BD50-25DCCB8D8206}"/>
              </a:ext>
            </a:extLst>
          </p:cNvPr>
          <p:cNvSpPr/>
          <p:nvPr/>
        </p:nvSpPr>
        <p:spPr>
          <a:xfrm>
            <a:off x="3455646" y="1312697"/>
            <a:ext cx="5048834" cy="3556623"/>
          </a:xfrm>
          <a:prstGeom prst="ellipse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①スポーツサービス・情報産業</a:t>
            </a:r>
          </a:p>
        </p:txBody>
      </p:sp>
      <p:sp>
        <p:nvSpPr>
          <p:cNvPr id="7" name="楕円 6">
            <a:extLst>
              <a:ext uri="{FF2B5EF4-FFF2-40B4-BE49-F238E27FC236}">
                <a16:creationId xmlns="" xmlns:a16="http://schemas.microsoft.com/office/drawing/2014/main" id="{1133BF55-649B-422E-A5E3-69BA93394BAC}"/>
              </a:ext>
            </a:extLst>
          </p:cNvPr>
          <p:cNvSpPr/>
          <p:nvPr/>
        </p:nvSpPr>
        <p:spPr>
          <a:xfrm>
            <a:off x="1526806" y="3129926"/>
            <a:ext cx="5048834" cy="3556623"/>
          </a:xfrm>
          <a:prstGeom prst="ellipse">
            <a:avLst/>
          </a:prstGeom>
          <a:solidFill>
            <a:srgbClr val="00B050">
              <a:alpha val="8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②スポーツ用品産業</a:t>
            </a:r>
          </a:p>
        </p:txBody>
      </p:sp>
      <p:sp>
        <p:nvSpPr>
          <p:cNvPr id="8" name="楕円 7">
            <a:extLst>
              <a:ext uri="{FF2B5EF4-FFF2-40B4-BE49-F238E27FC236}">
                <a16:creationId xmlns="" xmlns:a16="http://schemas.microsoft.com/office/drawing/2014/main" id="{D3B0E814-492F-43FF-A039-EA81EE9C2F47}"/>
              </a:ext>
            </a:extLst>
          </p:cNvPr>
          <p:cNvSpPr/>
          <p:nvPr/>
        </p:nvSpPr>
        <p:spPr>
          <a:xfrm>
            <a:off x="5745387" y="3129926"/>
            <a:ext cx="5048834" cy="3556623"/>
          </a:xfrm>
          <a:prstGeom prst="ellipse">
            <a:avLst/>
          </a:prstGeom>
          <a:solidFill>
            <a:srgbClr val="0070C0">
              <a:alpha val="8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③スポーツ施設・空間産業</a:t>
            </a: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="" xmlns:a16="http://schemas.microsoft.com/office/drawing/2014/main" id="{92DB8E11-9EDD-4A72-842D-B21A04DEF98D}"/>
              </a:ext>
            </a:extLst>
          </p:cNvPr>
          <p:cNvSpPr/>
          <p:nvPr/>
        </p:nvSpPr>
        <p:spPr>
          <a:xfrm>
            <a:off x="213172" y="1368795"/>
            <a:ext cx="3736138" cy="1424893"/>
          </a:xfrm>
          <a:prstGeom prst="wedgeRoundRectCallout">
            <a:avLst>
              <a:gd name="adj1" fmla="val 48236"/>
              <a:gd name="adj2" fmla="val 98721"/>
              <a:gd name="adj3" fmla="val 16667"/>
            </a:avLst>
          </a:prstGeom>
          <a:solidFill>
            <a:srgbClr val="D96F1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通信販売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="" xmlns:a16="http://schemas.microsoft.com/office/drawing/2014/main" id="{672EC524-17AE-48C9-A9EF-3E8EF32DDB69}"/>
              </a:ext>
            </a:extLst>
          </p:cNvPr>
          <p:cNvSpPr/>
          <p:nvPr/>
        </p:nvSpPr>
        <p:spPr>
          <a:xfrm>
            <a:off x="7691995" y="1026596"/>
            <a:ext cx="4286833" cy="1688554"/>
          </a:xfrm>
          <a:prstGeom prst="wedgeRoundRectCallout">
            <a:avLst>
              <a:gd name="adj1" fmla="val -44825"/>
              <a:gd name="adj2" fmla="val 95865"/>
              <a:gd name="adj3" fmla="val 16667"/>
            </a:avLst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スポーツジム・フィットネスクラブ</a:t>
            </a:r>
          </a:p>
        </p:txBody>
      </p:sp>
      <p:pic>
        <p:nvPicPr>
          <p:cNvPr id="10" name="図 9">
            <a:extLst>
              <a:ext uri="{FF2B5EF4-FFF2-40B4-BE49-F238E27FC236}">
                <a16:creationId xmlns="" xmlns:a16="http://schemas.microsoft.com/office/drawing/2014/main" id="{95B05219-61B2-49F5-9083-DCD06967D7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2" y="2465666"/>
            <a:ext cx="1836484" cy="199346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="" xmlns:a16="http://schemas.microsoft.com/office/drawing/2014/main" id="{EA950870-8BE1-4E6B-A76C-FBC8413BB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2" y="3811000"/>
            <a:ext cx="1498259" cy="149825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B80D1B8D-C478-47F4-B2D0-28524150D6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15" y="4580743"/>
            <a:ext cx="1241129" cy="212193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="" xmlns:a16="http://schemas.microsoft.com/office/drawing/2014/main" id="{648586CE-9D2C-4142-B65A-A66F3D4324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812" y="2465666"/>
            <a:ext cx="2306353" cy="31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四角形: 角を丸くする 13">
            <a:extLst>
              <a:ext uri="{FF2B5EF4-FFF2-40B4-BE49-F238E27FC236}">
                <a16:creationId xmlns="" xmlns:a16="http://schemas.microsoft.com/office/drawing/2014/main" id="{67C16B24-6748-4E04-B8AD-5A443DBE81F0}"/>
              </a:ext>
            </a:extLst>
          </p:cNvPr>
          <p:cNvSpPr/>
          <p:nvPr/>
        </p:nvSpPr>
        <p:spPr>
          <a:xfrm>
            <a:off x="0" y="1697942"/>
            <a:ext cx="11997102" cy="5233603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日産スタジアムの画像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BD272507-C273-41BE-9E64-6A1476B005A4}"/>
              </a:ext>
            </a:extLst>
          </p:cNvPr>
          <p:cNvSpPr/>
          <p:nvPr/>
        </p:nvSpPr>
        <p:spPr>
          <a:xfrm>
            <a:off x="213172" y="171451"/>
            <a:ext cx="7073979" cy="1293028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横浜国際総合競技場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38B7D3E0-098B-4D1E-BC56-A7893D637EF2}"/>
              </a:ext>
            </a:extLst>
          </p:cNvPr>
          <p:cNvSpPr/>
          <p:nvPr/>
        </p:nvSpPr>
        <p:spPr>
          <a:xfrm>
            <a:off x="98872" y="2167715"/>
            <a:ext cx="7025125" cy="15474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日産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スタジアム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A587F03A-7C8F-4A58-A728-19C94CEFF16D}"/>
              </a:ext>
            </a:extLst>
          </p:cNvPr>
          <p:cNvSpPr/>
          <p:nvPr/>
        </p:nvSpPr>
        <p:spPr>
          <a:xfrm>
            <a:off x="798978" y="3889855"/>
            <a:ext cx="10805626" cy="2146562"/>
          </a:xfrm>
          <a:prstGeom prst="roundRect">
            <a:avLst/>
          </a:prstGeom>
          <a:solidFill>
            <a:srgbClr val="D96F1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ネーミングライツ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0C092AAC-FB2C-49FB-BAAC-5C42DD3939D2}"/>
              </a:ext>
            </a:extLst>
          </p:cNvPr>
          <p:cNvSpPr/>
          <p:nvPr/>
        </p:nvSpPr>
        <p:spPr>
          <a:xfrm>
            <a:off x="7726819" y="301862"/>
            <a:ext cx="3877785" cy="129302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宣伝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="" xmlns:a16="http://schemas.microsoft.com/office/drawing/2014/main" id="{44BA51C3-9058-4D01-8C3C-6F60465D3D32}"/>
              </a:ext>
            </a:extLst>
          </p:cNvPr>
          <p:cNvSpPr/>
          <p:nvPr/>
        </p:nvSpPr>
        <p:spPr>
          <a:xfrm>
            <a:off x="7238297" y="1697942"/>
            <a:ext cx="4854831" cy="137154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イメージアップ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="" xmlns:a16="http://schemas.microsoft.com/office/drawing/2014/main" id="{DE64F535-AFEE-4A8B-ACEA-CDE51F428487}"/>
              </a:ext>
            </a:extLst>
          </p:cNvPr>
          <p:cNvSpPr/>
          <p:nvPr/>
        </p:nvSpPr>
        <p:spPr>
          <a:xfrm>
            <a:off x="2475915" y="1283007"/>
            <a:ext cx="2062426" cy="1293028"/>
          </a:xfrm>
          <a:prstGeom prst="downArrow">
            <a:avLst/>
          </a:prstGeom>
          <a:solidFill>
            <a:srgbClr val="D96F1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891AC45C-CD3A-4D00-A8A9-5359091F1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8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E1F1EB4-B6A0-45BF-BDC8-6D7F2572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B5109807-6D97-4799-B148-5CA21BF7E892}"/>
              </a:ext>
            </a:extLst>
          </p:cNvPr>
          <p:cNvSpPr/>
          <p:nvPr/>
        </p:nvSpPr>
        <p:spPr>
          <a:xfrm>
            <a:off x="3100137" y="2194560"/>
            <a:ext cx="6923649" cy="3537956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吉田沙保里選手が契約していた警備会社のロゴ画像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4C7D4DFC-0818-471D-B7D4-039808260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76" y="764373"/>
            <a:ext cx="3040576" cy="524237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23C4FF9C-8D54-4517-AA97-45E8AE134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957" y="626225"/>
            <a:ext cx="5124091" cy="5592460"/>
          </a:xfrm>
          <a:prstGeom prst="rect">
            <a:avLst/>
          </a:prstGeom>
        </p:spPr>
      </p:pic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xmlns="" id="{5B07A010-3F51-4D80-ADD8-9D037D22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2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779523BE-B868-4CEF-B49A-A7A2704B2D91}"/>
              </a:ext>
            </a:extLst>
          </p:cNvPr>
          <p:cNvSpPr/>
          <p:nvPr/>
        </p:nvSpPr>
        <p:spPr>
          <a:xfrm>
            <a:off x="213172" y="171451"/>
            <a:ext cx="6815927" cy="1293028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スポーツ産業</a:t>
            </a:r>
          </a:p>
        </p:txBody>
      </p:sp>
      <p:sp>
        <p:nvSpPr>
          <p:cNvPr id="6" name="楕円 5">
            <a:extLst>
              <a:ext uri="{FF2B5EF4-FFF2-40B4-BE49-F238E27FC236}">
                <a16:creationId xmlns="" xmlns:a16="http://schemas.microsoft.com/office/drawing/2014/main" id="{4DBA4EE4-FAD2-448B-BD50-25DCCB8D8206}"/>
              </a:ext>
            </a:extLst>
          </p:cNvPr>
          <p:cNvSpPr/>
          <p:nvPr/>
        </p:nvSpPr>
        <p:spPr>
          <a:xfrm>
            <a:off x="3455646" y="1312697"/>
            <a:ext cx="5048834" cy="3556623"/>
          </a:xfrm>
          <a:prstGeom prst="ellipse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①スポーツサービス・情報産業</a:t>
            </a:r>
          </a:p>
        </p:txBody>
      </p:sp>
      <p:sp>
        <p:nvSpPr>
          <p:cNvPr id="7" name="楕円 6">
            <a:extLst>
              <a:ext uri="{FF2B5EF4-FFF2-40B4-BE49-F238E27FC236}">
                <a16:creationId xmlns="" xmlns:a16="http://schemas.microsoft.com/office/drawing/2014/main" id="{1133BF55-649B-422E-A5E3-69BA93394BAC}"/>
              </a:ext>
            </a:extLst>
          </p:cNvPr>
          <p:cNvSpPr/>
          <p:nvPr/>
        </p:nvSpPr>
        <p:spPr>
          <a:xfrm>
            <a:off x="1526806" y="3129926"/>
            <a:ext cx="5048834" cy="3556623"/>
          </a:xfrm>
          <a:prstGeom prst="ellipse">
            <a:avLst/>
          </a:prstGeom>
          <a:solidFill>
            <a:srgbClr val="00B050">
              <a:alpha val="8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②スポーツ用品産業</a:t>
            </a:r>
          </a:p>
        </p:txBody>
      </p:sp>
      <p:sp>
        <p:nvSpPr>
          <p:cNvPr id="8" name="楕円 7">
            <a:extLst>
              <a:ext uri="{FF2B5EF4-FFF2-40B4-BE49-F238E27FC236}">
                <a16:creationId xmlns="" xmlns:a16="http://schemas.microsoft.com/office/drawing/2014/main" id="{D3B0E814-492F-43FF-A039-EA81EE9C2F47}"/>
              </a:ext>
            </a:extLst>
          </p:cNvPr>
          <p:cNvSpPr/>
          <p:nvPr/>
        </p:nvSpPr>
        <p:spPr>
          <a:xfrm>
            <a:off x="5745387" y="3129926"/>
            <a:ext cx="5048834" cy="3556623"/>
          </a:xfrm>
          <a:prstGeom prst="ellipse">
            <a:avLst/>
          </a:prstGeom>
          <a:solidFill>
            <a:srgbClr val="0070C0">
              <a:alpha val="8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③スポーツ施設・空間産業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="" xmlns:a16="http://schemas.microsoft.com/office/drawing/2014/main" id="{A572DDE9-3194-4299-969F-74437C9E2DDF}"/>
              </a:ext>
            </a:extLst>
          </p:cNvPr>
          <p:cNvSpPr/>
          <p:nvPr/>
        </p:nvSpPr>
        <p:spPr>
          <a:xfrm>
            <a:off x="7691995" y="1026596"/>
            <a:ext cx="4286833" cy="1688554"/>
          </a:xfrm>
          <a:prstGeom prst="wedgeRoundRectCallout">
            <a:avLst>
              <a:gd name="adj1" fmla="val -44825"/>
              <a:gd name="adj2" fmla="val 95865"/>
              <a:gd name="adj3" fmla="val 16667"/>
            </a:avLst>
          </a:prstGeom>
          <a:solidFill>
            <a:srgbClr val="D96F1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ネーミングライツ</a:t>
            </a:r>
          </a:p>
        </p:txBody>
      </p:sp>
    </p:spTree>
    <p:extLst>
      <p:ext uri="{BB962C8B-B14F-4D97-AF65-F5344CB8AC3E}">
        <p14:creationId xmlns:p14="http://schemas.microsoft.com/office/powerpoint/2010/main" val="2844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779523BE-B868-4CEF-B49A-A7A2704B2D91}"/>
              </a:ext>
            </a:extLst>
          </p:cNvPr>
          <p:cNvSpPr/>
          <p:nvPr/>
        </p:nvSpPr>
        <p:spPr>
          <a:xfrm>
            <a:off x="213172" y="171451"/>
            <a:ext cx="6815927" cy="1293028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スポーツ産業</a:t>
            </a:r>
          </a:p>
        </p:txBody>
      </p:sp>
      <p:sp>
        <p:nvSpPr>
          <p:cNvPr id="6" name="楕円 5">
            <a:extLst>
              <a:ext uri="{FF2B5EF4-FFF2-40B4-BE49-F238E27FC236}">
                <a16:creationId xmlns="" xmlns:a16="http://schemas.microsoft.com/office/drawing/2014/main" id="{4DBA4EE4-FAD2-448B-BD50-25DCCB8D8206}"/>
              </a:ext>
            </a:extLst>
          </p:cNvPr>
          <p:cNvSpPr/>
          <p:nvPr/>
        </p:nvSpPr>
        <p:spPr>
          <a:xfrm>
            <a:off x="3455646" y="1312697"/>
            <a:ext cx="5048834" cy="3556623"/>
          </a:xfrm>
          <a:prstGeom prst="ellipse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①スポーツサービス・情報産業</a:t>
            </a:r>
          </a:p>
        </p:txBody>
      </p:sp>
      <p:sp>
        <p:nvSpPr>
          <p:cNvPr id="7" name="楕円 6">
            <a:extLst>
              <a:ext uri="{FF2B5EF4-FFF2-40B4-BE49-F238E27FC236}">
                <a16:creationId xmlns="" xmlns:a16="http://schemas.microsoft.com/office/drawing/2014/main" id="{1133BF55-649B-422E-A5E3-69BA93394BAC}"/>
              </a:ext>
            </a:extLst>
          </p:cNvPr>
          <p:cNvSpPr/>
          <p:nvPr/>
        </p:nvSpPr>
        <p:spPr>
          <a:xfrm>
            <a:off x="1526806" y="3129926"/>
            <a:ext cx="5048834" cy="3556623"/>
          </a:xfrm>
          <a:prstGeom prst="ellipse">
            <a:avLst/>
          </a:prstGeom>
          <a:solidFill>
            <a:srgbClr val="00B050">
              <a:alpha val="8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②スポーツ用品産業</a:t>
            </a:r>
          </a:p>
        </p:txBody>
      </p:sp>
      <p:sp>
        <p:nvSpPr>
          <p:cNvPr id="8" name="楕円 7">
            <a:extLst>
              <a:ext uri="{FF2B5EF4-FFF2-40B4-BE49-F238E27FC236}">
                <a16:creationId xmlns="" xmlns:a16="http://schemas.microsoft.com/office/drawing/2014/main" id="{D3B0E814-492F-43FF-A039-EA81EE9C2F47}"/>
              </a:ext>
            </a:extLst>
          </p:cNvPr>
          <p:cNvSpPr/>
          <p:nvPr/>
        </p:nvSpPr>
        <p:spPr>
          <a:xfrm>
            <a:off x="5745387" y="3129926"/>
            <a:ext cx="5048834" cy="3556623"/>
          </a:xfrm>
          <a:prstGeom prst="ellipse">
            <a:avLst/>
          </a:prstGeom>
          <a:solidFill>
            <a:srgbClr val="0070C0">
              <a:alpha val="8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③スポーツ施設・空間産業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="" xmlns:a16="http://schemas.microsoft.com/office/drawing/2014/main" id="{4258C45E-8661-4C6F-B725-B9DD45FBC28C}"/>
              </a:ext>
            </a:extLst>
          </p:cNvPr>
          <p:cNvSpPr/>
          <p:nvPr/>
        </p:nvSpPr>
        <p:spPr>
          <a:xfrm>
            <a:off x="5431705" y="3935109"/>
            <a:ext cx="1525870" cy="1228550"/>
          </a:xfrm>
          <a:prstGeom prst="ellipse">
            <a:avLst/>
          </a:prstGeom>
          <a:noFill/>
          <a:ln w="136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="" xmlns:a16="http://schemas.microsoft.com/office/drawing/2014/main" id="{123896F4-D6C8-4700-817B-647878515201}"/>
              </a:ext>
            </a:extLst>
          </p:cNvPr>
          <p:cNvSpPr/>
          <p:nvPr/>
        </p:nvSpPr>
        <p:spPr>
          <a:xfrm>
            <a:off x="847082" y="1646481"/>
            <a:ext cx="10810115" cy="1859024"/>
          </a:xfrm>
          <a:prstGeom prst="roundRect">
            <a:avLst/>
          </a:prstGeom>
          <a:solidFill>
            <a:srgbClr val="D96F1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プロチーム</a:t>
            </a:r>
          </a:p>
        </p:txBody>
      </p:sp>
    </p:spTree>
    <p:extLst>
      <p:ext uri="{BB962C8B-B14F-4D97-AF65-F5344CB8AC3E}">
        <p14:creationId xmlns:p14="http://schemas.microsoft.com/office/powerpoint/2010/main" val="5858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楕円 5">
            <a:extLst>
              <a:ext uri="{FF2B5EF4-FFF2-40B4-BE49-F238E27FC236}">
                <a16:creationId xmlns="" xmlns:a16="http://schemas.microsoft.com/office/drawing/2014/main" id="{4DBA4EE4-FAD2-448B-BD50-25DCCB8D8206}"/>
              </a:ext>
            </a:extLst>
          </p:cNvPr>
          <p:cNvSpPr/>
          <p:nvPr/>
        </p:nvSpPr>
        <p:spPr>
          <a:xfrm>
            <a:off x="3455646" y="1312697"/>
            <a:ext cx="5048834" cy="3556623"/>
          </a:xfrm>
          <a:prstGeom prst="ellipse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①スポーツサービス・情報産業</a:t>
            </a:r>
          </a:p>
        </p:txBody>
      </p:sp>
      <p:sp>
        <p:nvSpPr>
          <p:cNvPr id="7" name="楕円 6">
            <a:extLst>
              <a:ext uri="{FF2B5EF4-FFF2-40B4-BE49-F238E27FC236}">
                <a16:creationId xmlns="" xmlns:a16="http://schemas.microsoft.com/office/drawing/2014/main" id="{1133BF55-649B-422E-A5E3-69BA93394BAC}"/>
              </a:ext>
            </a:extLst>
          </p:cNvPr>
          <p:cNvSpPr/>
          <p:nvPr/>
        </p:nvSpPr>
        <p:spPr>
          <a:xfrm>
            <a:off x="1526806" y="3129926"/>
            <a:ext cx="5048834" cy="3556623"/>
          </a:xfrm>
          <a:prstGeom prst="ellipse">
            <a:avLst/>
          </a:prstGeom>
          <a:solidFill>
            <a:srgbClr val="00B050">
              <a:alpha val="8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②スポーツ用品産業</a:t>
            </a:r>
          </a:p>
        </p:txBody>
      </p:sp>
      <p:sp>
        <p:nvSpPr>
          <p:cNvPr id="8" name="楕円 7">
            <a:extLst>
              <a:ext uri="{FF2B5EF4-FFF2-40B4-BE49-F238E27FC236}">
                <a16:creationId xmlns="" xmlns:a16="http://schemas.microsoft.com/office/drawing/2014/main" id="{D3B0E814-492F-43FF-A039-EA81EE9C2F47}"/>
              </a:ext>
            </a:extLst>
          </p:cNvPr>
          <p:cNvSpPr/>
          <p:nvPr/>
        </p:nvSpPr>
        <p:spPr>
          <a:xfrm>
            <a:off x="5745387" y="3129926"/>
            <a:ext cx="5048834" cy="3556623"/>
          </a:xfrm>
          <a:prstGeom prst="ellipse">
            <a:avLst/>
          </a:prstGeom>
          <a:solidFill>
            <a:srgbClr val="0070C0">
              <a:alpha val="8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③スポーツ施設・空間産業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="" xmlns:a16="http://schemas.microsoft.com/office/drawing/2014/main" id="{4258C45E-8661-4C6F-B725-B9DD45FBC28C}"/>
              </a:ext>
            </a:extLst>
          </p:cNvPr>
          <p:cNvSpPr/>
          <p:nvPr/>
        </p:nvSpPr>
        <p:spPr>
          <a:xfrm>
            <a:off x="5431705" y="3935109"/>
            <a:ext cx="1525870" cy="1228550"/>
          </a:xfrm>
          <a:prstGeom prst="ellipse">
            <a:avLst/>
          </a:prstGeom>
          <a:noFill/>
          <a:ln w="136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="" xmlns:a16="http://schemas.microsoft.com/office/drawing/2014/main" id="{123896F4-D6C8-4700-817B-647878515201}"/>
              </a:ext>
            </a:extLst>
          </p:cNvPr>
          <p:cNvSpPr/>
          <p:nvPr/>
        </p:nvSpPr>
        <p:spPr>
          <a:xfrm>
            <a:off x="71360" y="123591"/>
            <a:ext cx="8198444" cy="1483445"/>
          </a:xfrm>
          <a:prstGeom prst="roundRect">
            <a:avLst/>
          </a:prstGeom>
          <a:solidFill>
            <a:srgbClr val="D96F1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プロチーム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="" xmlns:a16="http://schemas.microsoft.com/office/drawing/2014/main" id="{80AD67AB-3054-4B8D-B38D-48FE7824633A}"/>
              </a:ext>
            </a:extLst>
          </p:cNvPr>
          <p:cNvSpPr/>
          <p:nvPr/>
        </p:nvSpPr>
        <p:spPr>
          <a:xfrm>
            <a:off x="3406222" y="787696"/>
            <a:ext cx="5054550" cy="2819196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横浜スタジアムでの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試合の画像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="" xmlns:a16="http://schemas.microsoft.com/office/drawing/2014/main" id="{385A0FD0-D4A8-4747-8E12-D047222392F1}"/>
              </a:ext>
            </a:extLst>
          </p:cNvPr>
          <p:cNvSpPr/>
          <p:nvPr/>
        </p:nvSpPr>
        <p:spPr>
          <a:xfrm>
            <a:off x="220314" y="3772555"/>
            <a:ext cx="5054550" cy="2819196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横浜スタジアムでの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グッズ販売の画像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="" xmlns:a16="http://schemas.microsoft.com/office/drawing/2014/main" id="{17354227-7C09-4ED1-AA78-5A8EC36BA074}"/>
              </a:ext>
            </a:extLst>
          </p:cNvPr>
          <p:cNvSpPr/>
          <p:nvPr/>
        </p:nvSpPr>
        <p:spPr>
          <a:xfrm>
            <a:off x="6846229" y="3754061"/>
            <a:ext cx="5054550" cy="2819196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横浜スタジアムでの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野球塾の画像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B81CA275-92DE-47C8-B235-734527F00959}"/>
              </a:ext>
            </a:extLst>
          </p:cNvPr>
          <p:cNvSpPr/>
          <p:nvPr/>
        </p:nvSpPr>
        <p:spPr>
          <a:xfrm>
            <a:off x="639681" y="1196619"/>
            <a:ext cx="10680764" cy="5151872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横浜スタジアムでの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イベントの画像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（ファン感謝デーなど）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70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779523BE-B868-4CEF-B49A-A7A2704B2D91}"/>
              </a:ext>
            </a:extLst>
          </p:cNvPr>
          <p:cNvSpPr/>
          <p:nvPr/>
        </p:nvSpPr>
        <p:spPr>
          <a:xfrm>
            <a:off x="213172" y="171451"/>
            <a:ext cx="6815927" cy="1293028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スポーツ産業</a:t>
            </a:r>
          </a:p>
        </p:txBody>
      </p:sp>
      <p:sp>
        <p:nvSpPr>
          <p:cNvPr id="6" name="楕円 5">
            <a:extLst>
              <a:ext uri="{FF2B5EF4-FFF2-40B4-BE49-F238E27FC236}">
                <a16:creationId xmlns="" xmlns:a16="http://schemas.microsoft.com/office/drawing/2014/main" id="{4DBA4EE4-FAD2-448B-BD50-25DCCB8D8206}"/>
              </a:ext>
            </a:extLst>
          </p:cNvPr>
          <p:cNvSpPr/>
          <p:nvPr/>
        </p:nvSpPr>
        <p:spPr>
          <a:xfrm>
            <a:off x="3455646" y="1312697"/>
            <a:ext cx="5048834" cy="3556623"/>
          </a:xfrm>
          <a:prstGeom prst="ellipse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①スポーツサービス・情報産業</a:t>
            </a:r>
          </a:p>
        </p:txBody>
      </p:sp>
      <p:sp>
        <p:nvSpPr>
          <p:cNvPr id="7" name="楕円 6">
            <a:extLst>
              <a:ext uri="{FF2B5EF4-FFF2-40B4-BE49-F238E27FC236}">
                <a16:creationId xmlns="" xmlns:a16="http://schemas.microsoft.com/office/drawing/2014/main" id="{1133BF55-649B-422E-A5E3-69BA93394BAC}"/>
              </a:ext>
            </a:extLst>
          </p:cNvPr>
          <p:cNvSpPr/>
          <p:nvPr/>
        </p:nvSpPr>
        <p:spPr>
          <a:xfrm>
            <a:off x="1526806" y="3129926"/>
            <a:ext cx="5048834" cy="3556623"/>
          </a:xfrm>
          <a:prstGeom prst="ellipse">
            <a:avLst/>
          </a:prstGeom>
          <a:solidFill>
            <a:srgbClr val="00B050">
              <a:alpha val="8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②スポーツ用品産業</a:t>
            </a:r>
          </a:p>
        </p:txBody>
      </p:sp>
      <p:sp>
        <p:nvSpPr>
          <p:cNvPr id="8" name="楕円 7">
            <a:extLst>
              <a:ext uri="{FF2B5EF4-FFF2-40B4-BE49-F238E27FC236}">
                <a16:creationId xmlns="" xmlns:a16="http://schemas.microsoft.com/office/drawing/2014/main" id="{D3B0E814-492F-43FF-A039-EA81EE9C2F47}"/>
              </a:ext>
            </a:extLst>
          </p:cNvPr>
          <p:cNvSpPr/>
          <p:nvPr/>
        </p:nvSpPr>
        <p:spPr>
          <a:xfrm>
            <a:off x="5745387" y="3129926"/>
            <a:ext cx="5048834" cy="3556623"/>
          </a:xfrm>
          <a:prstGeom prst="ellipse">
            <a:avLst/>
          </a:prstGeom>
          <a:solidFill>
            <a:srgbClr val="0070C0">
              <a:alpha val="8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③スポーツ施設・空間産業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="" xmlns:a16="http://schemas.microsoft.com/office/drawing/2014/main" id="{4258C45E-8661-4C6F-B725-B9DD45FBC28C}"/>
              </a:ext>
            </a:extLst>
          </p:cNvPr>
          <p:cNvSpPr/>
          <p:nvPr/>
        </p:nvSpPr>
        <p:spPr>
          <a:xfrm>
            <a:off x="5431705" y="3935109"/>
            <a:ext cx="1525870" cy="1228550"/>
          </a:xfrm>
          <a:prstGeom prst="ellipse">
            <a:avLst/>
          </a:prstGeom>
          <a:noFill/>
          <a:ln w="136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="" xmlns:a16="http://schemas.microsoft.com/office/drawing/2014/main" id="{123896F4-D6C8-4700-817B-647878515201}"/>
              </a:ext>
            </a:extLst>
          </p:cNvPr>
          <p:cNvSpPr/>
          <p:nvPr/>
        </p:nvSpPr>
        <p:spPr>
          <a:xfrm>
            <a:off x="847082" y="1646481"/>
            <a:ext cx="10810115" cy="1859024"/>
          </a:xfrm>
          <a:prstGeom prst="roundRect">
            <a:avLst/>
          </a:prstGeom>
          <a:solidFill>
            <a:srgbClr val="D96F1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スポーツツーリズム</a:t>
            </a:r>
          </a:p>
        </p:txBody>
      </p:sp>
    </p:spTree>
    <p:extLst>
      <p:ext uri="{BB962C8B-B14F-4D97-AF65-F5344CB8AC3E}">
        <p14:creationId xmlns:p14="http://schemas.microsoft.com/office/powerpoint/2010/main" val="13438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50302C1E-1430-420B-BFCF-6FE493E3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204ABCA0-3346-4CC8-91B5-8216C0E9C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057D0B90-915F-47FA-ABA4-F3FF5FB64E1E}"/>
              </a:ext>
            </a:extLst>
          </p:cNvPr>
          <p:cNvSpPr/>
          <p:nvPr/>
        </p:nvSpPr>
        <p:spPr>
          <a:xfrm>
            <a:off x="112197" y="159845"/>
            <a:ext cx="10810115" cy="1460762"/>
          </a:xfrm>
          <a:prstGeom prst="roundRect">
            <a:avLst/>
          </a:prstGeom>
          <a:solidFill>
            <a:srgbClr val="D96F1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スポーツツーリズム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DBA89CE9-3E9F-4101-8E4E-E607A75670E8}"/>
              </a:ext>
            </a:extLst>
          </p:cNvPr>
          <p:cNvSpPr/>
          <p:nvPr/>
        </p:nvSpPr>
        <p:spPr>
          <a:xfrm>
            <a:off x="318529" y="1744653"/>
            <a:ext cx="11717518" cy="4953502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スポーツイベントやプログラムなど、</a:t>
            </a: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スポーツを観光資源にすること</a:t>
            </a:r>
            <a:endParaRPr kumimoji="1" lang="ja-JP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85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四角形: 角を丸くする 13">
            <a:extLst>
              <a:ext uri="{FF2B5EF4-FFF2-40B4-BE49-F238E27FC236}">
                <a16:creationId xmlns="" xmlns:a16="http://schemas.microsoft.com/office/drawing/2014/main" id="{48728B8D-A91A-4A09-AC80-FD06DA528BFF}"/>
              </a:ext>
            </a:extLst>
          </p:cNvPr>
          <p:cNvSpPr/>
          <p:nvPr/>
        </p:nvSpPr>
        <p:spPr>
          <a:xfrm>
            <a:off x="6554244" y="1734362"/>
            <a:ext cx="5054550" cy="2819196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ホノルルマラソン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1EF70931-932C-4DBD-90C2-B4F5563A5F74}"/>
              </a:ext>
            </a:extLst>
          </p:cNvPr>
          <p:cNvSpPr/>
          <p:nvPr/>
        </p:nvSpPr>
        <p:spPr>
          <a:xfrm>
            <a:off x="262153" y="1716542"/>
            <a:ext cx="5054550" cy="2819196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東京マラソン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057D0B90-915F-47FA-ABA4-F3FF5FB64E1E}"/>
              </a:ext>
            </a:extLst>
          </p:cNvPr>
          <p:cNvSpPr/>
          <p:nvPr/>
        </p:nvSpPr>
        <p:spPr>
          <a:xfrm>
            <a:off x="112197" y="159845"/>
            <a:ext cx="10810115" cy="1460762"/>
          </a:xfrm>
          <a:prstGeom prst="roundRect">
            <a:avLst/>
          </a:prstGeom>
          <a:solidFill>
            <a:srgbClr val="D96F1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スポーツツーリズム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C235DD73-7A2E-4409-861E-BA6A20C97A7D}"/>
              </a:ext>
            </a:extLst>
          </p:cNvPr>
          <p:cNvSpPr/>
          <p:nvPr/>
        </p:nvSpPr>
        <p:spPr>
          <a:xfrm>
            <a:off x="166450" y="5283044"/>
            <a:ext cx="5150253" cy="1347759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東京マラソン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37A152B6-4F30-4DFA-9F20-2204CA960DA4}"/>
              </a:ext>
            </a:extLst>
          </p:cNvPr>
          <p:cNvSpPr/>
          <p:nvPr/>
        </p:nvSpPr>
        <p:spPr>
          <a:xfrm>
            <a:off x="5918356" y="5283044"/>
            <a:ext cx="5907136" cy="1347759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ホノルルマラソン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="" xmlns:a16="http://schemas.microsoft.com/office/drawing/2014/main" id="{235947ED-03C6-41B3-93E5-39E8F4409572}"/>
              </a:ext>
            </a:extLst>
          </p:cNvPr>
          <p:cNvSpPr/>
          <p:nvPr/>
        </p:nvSpPr>
        <p:spPr>
          <a:xfrm>
            <a:off x="357479" y="4129406"/>
            <a:ext cx="6620425" cy="12041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約３万人の参加</a:t>
            </a: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="" xmlns:a16="http://schemas.microsoft.com/office/drawing/2014/main" id="{AC65DF69-CC8C-4D93-8178-A995927A41D0}"/>
              </a:ext>
            </a:extLst>
          </p:cNvPr>
          <p:cNvSpPr/>
          <p:nvPr/>
        </p:nvSpPr>
        <p:spPr>
          <a:xfrm>
            <a:off x="7420318" y="3840480"/>
            <a:ext cx="4523153" cy="1328809"/>
          </a:xfrm>
          <a:prstGeom prst="wedgeRoundRectCallout">
            <a:avLst>
              <a:gd name="adj1" fmla="val -38695"/>
              <a:gd name="adj2" fmla="val 7732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半分が日本人</a:t>
            </a:r>
          </a:p>
        </p:txBody>
      </p:sp>
      <p:sp>
        <p:nvSpPr>
          <p:cNvPr id="13" name="思考の吹き出し: 雲形 12">
            <a:extLst>
              <a:ext uri="{FF2B5EF4-FFF2-40B4-BE49-F238E27FC236}">
                <a16:creationId xmlns="" xmlns:a16="http://schemas.microsoft.com/office/drawing/2014/main" id="{DAA6BD01-72C1-4945-8563-A9A046D06630}"/>
              </a:ext>
            </a:extLst>
          </p:cNvPr>
          <p:cNvSpPr/>
          <p:nvPr/>
        </p:nvSpPr>
        <p:spPr>
          <a:xfrm>
            <a:off x="690943" y="1032503"/>
            <a:ext cx="10810114" cy="4187274"/>
          </a:xfrm>
          <a:prstGeom prst="cloudCallout">
            <a:avLst>
              <a:gd name="adj1" fmla="val -18778"/>
              <a:gd name="adj2" fmla="val 47333"/>
            </a:avLst>
          </a:prstGeom>
          <a:solidFill>
            <a:srgbClr val="00B0F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する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スポーツツーリズム</a:t>
            </a:r>
          </a:p>
        </p:txBody>
      </p:sp>
    </p:spTree>
    <p:extLst>
      <p:ext uri="{BB962C8B-B14F-4D97-AF65-F5344CB8AC3E}">
        <p14:creationId xmlns:p14="http://schemas.microsoft.com/office/powerpoint/2010/main" val="29683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  <p:bldP spid="3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057D0B90-915F-47FA-ABA4-F3FF5FB64E1E}"/>
              </a:ext>
            </a:extLst>
          </p:cNvPr>
          <p:cNvSpPr/>
          <p:nvPr/>
        </p:nvSpPr>
        <p:spPr>
          <a:xfrm>
            <a:off x="112197" y="159845"/>
            <a:ext cx="10810115" cy="1460762"/>
          </a:xfrm>
          <a:prstGeom prst="roundRect">
            <a:avLst/>
          </a:prstGeom>
          <a:solidFill>
            <a:srgbClr val="D96F1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スポーツツーリズム</a:t>
            </a: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="" xmlns:a16="http://schemas.microsoft.com/office/drawing/2014/main" id="{4595B7F5-5E19-4C0D-860E-830E79A0C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7" y="1647567"/>
            <a:ext cx="3096829" cy="206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C235DD73-7A2E-4409-861E-BA6A20C97A7D}"/>
              </a:ext>
            </a:extLst>
          </p:cNvPr>
          <p:cNvSpPr/>
          <p:nvPr/>
        </p:nvSpPr>
        <p:spPr>
          <a:xfrm>
            <a:off x="112197" y="4951562"/>
            <a:ext cx="5257448" cy="167924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FB2DE516-00A7-4D0A-8396-41C9A90B8567}"/>
              </a:ext>
            </a:extLst>
          </p:cNvPr>
          <p:cNvSpPr/>
          <p:nvPr/>
        </p:nvSpPr>
        <p:spPr>
          <a:xfrm>
            <a:off x="5830644" y="1576263"/>
            <a:ext cx="5780538" cy="167924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ワールドカップ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6ACD9E15-BA9E-4472-916F-D24C61E8F179}"/>
              </a:ext>
            </a:extLst>
          </p:cNvPr>
          <p:cNvSpPr/>
          <p:nvPr/>
        </p:nvSpPr>
        <p:spPr>
          <a:xfrm>
            <a:off x="112197" y="2053029"/>
            <a:ext cx="4910635" cy="2724576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五輪の画像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="" xmlns:a16="http://schemas.microsoft.com/office/drawing/2014/main" id="{FE3CDDBA-2A11-47BA-B681-446F0152CD4F}"/>
              </a:ext>
            </a:extLst>
          </p:cNvPr>
          <p:cNvSpPr/>
          <p:nvPr/>
        </p:nvSpPr>
        <p:spPr>
          <a:xfrm>
            <a:off x="6682340" y="3800564"/>
            <a:ext cx="5236976" cy="2724576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ラグビーワールドカップのロゴ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思考の吹き出し: 雲形 16">
            <a:extLst>
              <a:ext uri="{FF2B5EF4-FFF2-40B4-BE49-F238E27FC236}">
                <a16:creationId xmlns="" xmlns:a16="http://schemas.microsoft.com/office/drawing/2014/main" id="{C82C9E6E-B060-4950-883B-43862C9F30EE}"/>
              </a:ext>
            </a:extLst>
          </p:cNvPr>
          <p:cNvSpPr/>
          <p:nvPr/>
        </p:nvSpPr>
        <p:spPr>
          <a:xfrm>
            <a:off x="440665" y="1476165"/>
            <a:ext cx="11037986" cy="4471909"/>
          </a:xfrm>
          <a:prstGeom prst="cloudCallout">
            <a:avLst>
              <a:gd name="adj1" fmla="val -18778"/>
              <a:gd name="adj2" fmla="val 47333"/>
            </a:avLst>
          </a:prstGeom>
          <a:solidFill>
            <a:srgbClr val="00B0F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みる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スポーツツーリズム</a:t>
            </a:r>
          </a:p>
        </p:txBody>
      </p:sp>
    </p:spTree>
    <p:extLst>
      <p:ext uri="{BB962C8B-B14F-4D97-AF65-F5344CB8AC3E}">
        <p14:creationId xmlns:p14="http://schemas.microsoft.com/office/powerpoint/2010/main" val="261783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057D0B90-915F-47FA-ABA4-F3FF5FB64E1E}"/>
              </a:ext>
            </a:extLst>
          </p:cNvPr>
          <p:cNvSpPr/>
          <p:nvPr/>
        </p:nvSpPr>
        <p:spPr>
          <a:xfrm>
            <a:off x="639301" y="62047"/>
            <a:ext cx="10810115" cy="1460762"/>
          </a:xfrm>
          <a:prstGeom prst="roundRect">
            <a:avLst/>
          </a:prstGeom>
          <a:solidFill>
            <a:srgbClr val="D96F1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スポーツツーリズム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C235DD73-7A2E-4409-861E-BA6A20C97A7D}"/>
              </a:ext>
            </a:extLst>
          </p:cNvPr>
          <p:cNvSpPr/>
          <p:nvPr/>
        </p:nvSpPr>
        <p:spPr>
          <a:xfrm>
            <a:off x="112198" y="4360985"/>
            <a:ext cx="11864322" cy="2432503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広島にタイからの観光客が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激増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した、なぜでしょう？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A5F0D675-BB33-4C2C-BEC6-ABF7684FA5FE}"/>
              </a:ext>
            </a:extLst>
          </p:cNvPr>
          <p:cNvSpPr/>
          <p:nvPr/>
        </p:nvSpPr>
        <p:spPr>
          <a:xfrm>
            <a:off x="62118" y="1636409"/>
            <a:ext cx="11997102" cy="2432503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サンフレッチェ広島の画像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2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057D0B90-915F-47FA-ABA4-F3FF5FB64E1E}"/>
              </a:ext>
            </a:extLst>
          </p:cNvPr>
          <p:cNvSpPr/>
          <p:nvPr/>
        </p:nvSpPr>
        <p:spPr>
          <a:xfrm>
            <a:off x="112197" y="159845"/>
            <a:ext cx="10810115" cy="1460762"/>
          </a:xfrm>
          <a:prstGeom prst="roundRect">
            <a:avLst/>
          </a:prstGeom>
          <a:solidFill>
            <a:srgbClr val="D96F1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スポーツツーリズム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C235DD73-7A2E-4409-861E-BA6A20C97A7D}"/>
              </a:ext>
            </a:extLst>
          </p:cNvPr>
          <p:cNvSpPr/>
          <p:nvPr/>
        </p:nvSpPr>
        <p:spPr>
          <a:xfrm>
            <a:off x="112198" y="4557932"/>
            <a:ext cx="11864322" cy="2235556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広島にタイからの観光客が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激増した、なぜでしょう？</a:t>
            </a:r>
          </a:p>
        </p:txBody>
      </p:sp>
      <p:sp>
        <p:nvSpPr>
          <p:cNvPr id="11" name="矢印: 下 10">
            <a:extLst>
              <a:ext uri="{FF2B5EF4-FFF2-40B4-BE49-F238E27FC236}">
                <a16:creationId xmlns="" xmlns:a16="http://schemas.microsoft.com/office/drawing/2014/main" id="{359C06F5-EB0F-4B9B-B9FC-A6D1B403C1E5}"/>
              </a:ext>
            </a:extLst>
          </p:cNvPr>
          <p:cNvSpPr/>
          <p:nvPr/>
        </p:nvSpPr>
        <p:spPr>
          <a:xfrm>
            <a:off x="4707857" y="4392080"/>
            <a:ext cx="2465055" cy="1246797"/>
          </a:xfrm>
          <a:prstGeom prst="downArrow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="" xmlns:a16="http://schemas.microsoft.com/office/drawing/2014/main" id="{96214C1B-A795-477C-980B-C5230A1106E0}"/>
              </a:ext>
            </a:extLst>
          </p:cNvPr>
          <p:cNvSpPr/>
          <p:nvPr/>
        </p:nvSpPr>
        <p:spPr>
          <a:xfrm>
            <a:off x="369704" y="466995"/>
            <a:ext cx="11093117" cy="4980931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ティーラシン選手の画像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C766BC49-1987-4B1D-9D65-BD26476989A6}"/>
              </a:ext>
            </a:extLst>
          </p:cNvPr>
          <p:cNvSpPr/>
          <p:nvPr/>
        </p:nvSpPr>
        <p:spPr>
          <a:xfrm>
            <a:off x="511206" y="2317905"/>
            <a:ext cx="10810115" cy="22355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タイの英雄・ティーラシン選手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の加入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A121A21C-CE8B-4254-8DAD-84B9B62CC69B}"/>
              </a:ext>
            </a:extLst>
          </p:cNvPr>
          <p:cNvSpPr/>
          <p:nvPr/>
        </p:nvSpPr>
        <p:spPr>
          <a:xfrm>
            <a:off x="159616" y="4768465"/>
            <a:ext cx="11769486" cy="2020769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タイでティーラシン応援ツアーが大人気</a:t>
            </a: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="" xmlns:a16="http://schemas.microsoft.com/office/drawing/2014/main" id="{E3BE2294-C11D-4E53-A962-71BE56A78904}"/>
              </a:ext>
            </a:extLst>
          </p:cNvPr>
          <p:cNvSpPr/>
          <p:nvPr/>
        </p:nvSpPr>
        <p:spPr>
          <a:xfrm>
            <a:off x="159616" y="1410074"/>
            <a:ext cx="11455212" cy="4571685"/>
          </a:xfrm>
          <a:prstGeom prst="cloudCallout">
            <a:avLst>
              <a:gd name="adj1" fmla="val -18778"/>
              <a:gd name="adj2" fmla="val 47333"/>
            </a:avLst>
          </a:prstGeom>
          <a:solidFill>
            <a:srgbClr val="00B0F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みる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スポーツツーリズム</a:t>
            </a:r>
          </a:p>
        </p:txBody>
      </p:sp>
    </p:spTree>
    <p:extLst>
      <p:ext uri="{BB962C8B-B14F-4D97-AF65-F5344CB8AC3E}">
        <p14:creationId xmlns:p14="http://schemas.microsoft.com/office/powerpoint/2010/main" val="37221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9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7B302AE-0206-4D8D-8166-5A76B92D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22325C78-066E-473D-A109-6F64998DABBA}"/>
              </a:ext>
            </a:extLst>
          </p:cNvPr>
          <p:cNvSpPr/>
          <p:nvPr/>
        </p:nvSpPr>
        <p:spPr>
          <a:xfrm>
            <a:off x="351732" y="583421"/>
            <a:ext cx="11488536" cy="5510206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大谷翔平選手の応援ツアーの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ポスター画像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76D94D04-0D67-4974-AF20-9BB92E57A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01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B525FAA-1BE9-446D-AD36-A6B49B33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48482591-A509-4846-BC6C-95FA87AA8B79}"/>
              </a:ext>
            </a:extLst>
          </p:cNvPr>
          <p:cNvSpPr/>
          <p:nvPr/>
        </p:nvSpPr>
        <p:spPr>
          <a:xfrm>
            <a:off x="172407" y="4414925"/>
            <a:ext cx="6065709" cy="20576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吉田沙保里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54780823-4001-4BD9-94A9-C0B8759A0BFD}"/>
              </a:ext>
            </a:extLst>
          </p:cNvPr>
          <p:cNvSpPr/>
          <p:nvPr/>
        </p:nvSpPr>
        <p:spPr>
          <a:xfrm>
            <a:off x="366440" y="250716"/>
            <a:ext cx="11606320" cy="6221878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吉田沙保里選手が契約していた警備会社のＣＭ画像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CF83A658-DBCC-45E7-AF7E-2AFA80D9DD1A}"/>
              </a:ext>
            </a:extLst>
          </p:cNvPr>
          <p:cNvSpPr/>
          <p:nvPr/>
        </p:nvSpPr>
        <p:spPr>
          <a:xfrm>
            <a:off x="172407" y="4414925"/>
            <a:ext cx="8342006" cy="20576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霊長類最強女子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3DD4F904-FAD4-4B5D-A9E0-15111D317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68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D94C137-3868-4375-BA76-E337BE37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FED9946C-B7FA-45C1-8480-75E1365E4505}"/>
              </a:ext>
            </a:extLst>
          </p:cNvPr>
          <p:cNvSpPr/>
          <p:nvPr/>
        </p:nvSpPr>
        <p:spPr>
          <a:xfrm>
            <a:off x="1969477" y="236728"/>
            <a:ext cx="8328074" cy="6195802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甲子園大会優勝時の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思考の吹き出し: 雲形 2">
            <a:extLst>
              <a:ext uri="{FF2B5EF4-FFF2-40B4-BE49-F238E27FC236}">
                <a16:creationId xmlns="" xmlns:a16="http://schemas.microsoft.com/office/drawing/2014/main" id="{63432564-1261-40D5-B91A-29688BB48BA3}"/>
              </a:ext>
            </a:extLst>
          </p:cNvPr>
          <p:cNvSpPr/>
          <p:nvPr/>
        </p:nvSpPr>
        <p:spPr>
          <a:xfrm>
            <a:off x="189979" y="72627"/>
            <a:ext cx="4914199" cy="2810818"/>
          </a:xfrm>
          <a:prstGeom prst="cloudCallout">
            <a:avLst>
              <a:gd name="adj1" fmla="val -18778"/>
              <a:gd name="adj2" fmla="val 4733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感動</a:t>
            </a:r>
          </a:p>
        </p:txBody>
      </p:sp>
      <p:sp>
        <p:nvSpPr>
          <p:cNvPr id="13" name="思考の吹き出し: 雲形 12">
            <a:extLst>
              <a:ext uri="{FF2B5EF4-FFF2-40B4-BE49-F238E27FC236}">
                <a16:creationId xmlns="" xmlns:a16="http://schemas.microsoft.com/office/drawing/2014/main" id="{5E46A0F9-E4B4-4DE4-85DC-CEB4AC306128}"/>
              </a:ext>
            </a:extLst>
          </p:cNvPr>
          <p:cNvSpPr/>
          <p:nvPr/>
        </p:nvSpPr>
        <p:spPr>
          <a:xfrm>
            <a:off x="6984401" y="181013"/>
            <a:ext cx="4914199" cy="2810818"/>
          </a:xfrm>
          <a:prstGeom prst="cloudCallout">
            <a:avLst>
              <a:gd name="adj1" fmla="val -18778"/>
              <a:gd name="adj2" fmla="val 47333"/>
            </a:avLst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勇気</a:t>
            </a:r>
          </a:p>
        </p:txBody>
      </p:sp>
      <p:sp>
        <p:nvSpPr>
          <p:cNvPr id="14" name="思考の吹き出し: 雲形 13">
            <a:extLst>
              <a:ext uri="{FF2B5EF4-FFF2-40B4-BE49-F238E27FC236}">
                <a16:creationId xmlns="" xmlns:a16="http://schemas.microsoft.com/office/drawing/2014/main" id="{1B3E900D-D20E-4396-B8B6-4B66576E2C3B}"/>
              </a:ext>
            </a:extLst>
          </p:cNvPr>
          <p:cNvSpPr/>
          <p:nvPr/>
        </p:nvSpPr>
        <p:spPr>
          <a:xfrm>
            <a:off x="189978" y="3621712"/>
            <a:ext cx="4914199" cy="2810818"/>
          </a:xfrm>
          <a:prstGeom prst="cloudCallout">
            <a:avLst>
              <a:gd name="adj1" fmla="val -18778"/>
              <a:gd name="adj2" fmla="val 47333"/>
            </a:avLst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友情</a:t>
            </a:r>
          </a:p>
        </p:txBody>
      </p:sp>
      <p:sp>
        <p:nvSpPr>
          <p:cNvPr id="15" name="思考の吹き出し: 雲形 14">
            <a:extLst>
              <a:ext uri="{FF2B5EF4-FFF2-40B4-BE49-F238E27FC236}">
                <a16:creationId xmlns="" xmlns:a16="http://schemas.microsoft.com/office/drawing/2014/main" id="{70F1A4D0-7DFF-4B5B-B894-D8A31B6BB6B7}"/>
              </a:ext>
            </a:extLst>
          </p:cNvPr>
          <p:cNvSpPr/>
          <p:nvPr/>
        </p:nvSpPr>
        <p:spPr>
          <a:xfrm>
            <a:off x="3386658" y="1524611"/>
            <a:ext cx="4914199" cy="2810818"/>
          </a:xfrm>
          <a:prstGeom prst="cloudCallout">
            <a:avLst>
              <a:gd name="adj1" fmla="val -18778"/>
              <a:gd name="adj2" fmla="val 47333"/>
            </a:avLst>
          </a:prstGeom>
          <a:solidFill>
            <a:srgbClr val="D96F17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奇跡</a:t>
            </a:r>
          </a:p>
        </p:txBody>
      </p:sp>
      <p:sp>
        <p:nvSpPr>
          <p:cNvPr id="16" name="思考の吹き出し: 雲形 15">
            <a:extLst>
              <a:ext uri="{FF2B5EF4-FFF2-40B4-BE49-F238E27FC236}">
                <a16:creationId xmlns="" xmlns:a16="http://schemas.microsoft.com/office/drawing/2014/main" id="{FF51F492-A308-486D-8FE3-0E5A9D121A53}"/>
              </a:ext>
            </a:extLst>
          </p:cNvPr>
          <p:cNvSpPr/>
          <p:nvPr/>
        </p:nvSpPr>
        <p:spPr>
          <a:xfrm>
            <a:off x="6719008" y="3382867"/>
            <a:ext cx="4914199" cy="2810818"/>
          </a:xfrm>
          <a:prstGeom prst="cloudCallout">
            <a:avLst>
              <a:gd name="adj1" fmla="val -18778"/>
              <a:gd name="adj2" fmla="val 47333"/>
            </a:avLst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ドラマチック</a:t>
            </a:r>
          </a:p>
        </p:txBody>
      </p:sp>
    </p:spTree>
    <p:extLst>
      <p:ext uri="{BB962C8B-B14F-4D97-AF65-F5344CB8AC3E}">
        <p14:creationId xmlns:p14="http://schemas.microsoft.com/office/powerpoint/2010/main" val="24237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674938A7-3B21-4DCA-A73F-EEEE5FD7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="" xmlns:a16="http://schemas.microsoft.com/office/drawing/2014/main" id="{1E46E53F-4314-4316-BA29-A0D4E9099AAE}"/>
              </a:ext>
            </a:extLst>
          </p:cNvPr>
          <p:cNvSpPr/>
          <p:nvPr/>
        </p:nvSpPr>
        <p:spPr>
          <a:xfrm>
            <a:off x="197949" y="83713"/>
            <a:ext cx="11488536" cy="5510206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炎天下で野球をする画像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="" xmlns:a16="http://schemas.microsoft.com/office/drawing/2014/main" id="{551D76AA-5E51-4D8F-8E64-73E409420591}"/>
              </a:ext>
            </a:extLst>
          </p:cNvPr>
          <p:cNvSpPr/>
          <p:nvPr/>
        </p:nvSpPr>
        <p:spPr>
          <a:xfrm>
            <a:off x="5707569" y="3752788"/>
            <a:ext cx="6286482" cy="3241754"/>
          </a:xfrm>
          <a:prstGeom prst="wedgeRoundRectCallout">
            <a:avLst>
              <a:gd name="adj1" fmla="val -37778"/>
              <a:gd name="adj2" fmla="val -62135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過酷で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危険</a:t>
            </a:r>
            <a:r>
              <a:rPr kumimoji="1" lang="en-US" altLang="ja-JP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⁉</a:t>
            </a:r>
            <a:endParaRPr kumimoji="1" lang="ja-JP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思考の吹き出し: 雲形 3">
            <a:extLst>
              <a:ext uri="{FF2B5EF4-FFF2-40B4-BE49-F238E27FC236}">
                <a16:creationId xmlns="" xmlns:a16="http://schemas.microsoft.com/office/drawing/2014/main" id="{74FB5136-7063-4295-ACA3-0C87B20A3B3F}"/>
              </a:ext>
            </a:extLst>
          </p:cNvPr>
          <p:cNvSpPr/>
          <p:nvPr/>
        </p:nvSpPr>
        <p:spPr>
          <a:xfrm>
            <a:off x="251610" y="3734972"/>
            <a:ext cx="5690607" cy="3123028"/>
          </a:xfrm>
          <a:prstGeom prst="cloudCallout">
            <a:avLst>
              <a:gd name="adj1" fmla="val 65062"/>
              <a:gd name="adj2" fmla="val -61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なぜ？</a:t>
            </a:r>
          </a:p>
        </p:txBody>
      </p:sp>
    </p:spTree>
    <p:extLst>
      <p:ext uri="{BB962C8B-B14F-4D97-AF65-F5344CB8AC3E}">
        <p14:creationId xmlns:p14="http://schemas.microsoft.com/office/powerpoint/2010/main" val="100912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0B9B52E-6348-4D6F-85CF-6095E199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0B1B08FC-D825-4A21-B9C2-011E113BC80F}"/>
              </a:ext>
            </a:extLst>
          </p:cNvPr>
          <p:cNvSpPr/>
          <p:nvPr/>
        </p:nvSpPr>
        <p:spPr>
          <a:xfrm>
            <a:off x="441954" y="518094"/>
            <a:ext cx="11488536" cy="6339906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炎天下で野球をする画像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="" xmlns:a16="http://schemas.microsoft.com/office/drawing/2014/main" id="{2843C5B9-B9C0-4C8A-996D-0B4F0BBA2FA6}"/>
              </a:ext>
            </a:extLst>
          </p:cNvPr>
          <p:cNvSpPr/>
          <p:nvPr/>
        </p:nvSpPr>
        <p:spPr>
          <a:xfrm>
            <a:off x="104276" y="134912"/>
            <a:ext cx="6286482" cy="2090342"/>
          </a:xfrm>
          <a:prstGeom prst="wedgeRoundRectCallout">
            <a:avLst>
              <a:gd name="adj1" fmla="val -14419"/>
              <a:gd name="adj2" fmla="val -3342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いろんな都合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72B5458F-79A5-47E7-A8E3-3C876E679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36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A6728AC1-8091-41A1-92B9-5895263E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88E369FA-EE86-4738-A4A1-7BF99AE3E279}"/>
              </a:ext>
            </a:extLst>
          </p:cNvPr>
          <p:cNvSpPr/>
          <p:nvPr/>
        </p:nvSpPr>
        <p:spPr>
          <a:xfrm>
            <a:off x="239024" y="171450"/>
            <a:ext cx="11488536" cy="5218697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大船渡高校・佐々木朗希選手の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登板回避の是非を問う新聞記事、ネットニュースの画像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E9646BFB-1A51-4D88-9CB1-8AC685E7CCB2}"/>
              </a:ext>
            </a:extLst>
          </p:cNvPr>
          <p:cNvSpPr/>
          <p:nvPr/>
        </p:nvSpPr>
        <p:spPr>
          <a:xfrm>
            <a:off x="3436667" y="4800600"/>
            <a:ext cx="8610600" cy="1885950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佐々木朗希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選手</a:t>
            </a:r>
            <a:endParaRPr kumimoji="1" lang="ja-JP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8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996D155C-59CF-49D7-BE08-3453ED07FA13}"/>
              </a:ext>
            </a:extLst>
          </p:cNvPr>
          <p:cNvSpPr/>
          <p:nvPr/>
        </p:nvSpPr>
        <p:spPr>
          <a:xfrm>
            <a:off x="157137" y="383182"/>
            <a:ext cx="3247023" cy="6339906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斎藤佑樹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選手の画像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（大会中の投球数が多かった投手）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A7E1FE77-7443-4078-AEEA-AE1B6A140545}"/>
              </a:ext>
            </a:extLst>
          </p:cNvPr>
          <p:cNvSpPr/>
          <p:nvPr/>
        </p:nvSpPr>
        <p:spPr>
          <a:xfrm>
            <a:off x="3520696" y="383182"/>
            <a:ext cx="3247023" cy="6339906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吉田輝星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lvl="0" algn="ctr"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選手の画像</a:t>
            </a:r>
            <a:r>
              <a:rPr kumimoji="1" lang="ja-JP" altLang="en-US" sz="2800" dirty="0">
                <a:solidFill>
                  <a:prstClr val="black"/>
                </a:solidFill>
              </a:rPr>
              <a:t>（大会中の投球数が多かった投手）</a:t>
            </a:r>
            <a:endParaRPr kumimoji="1" lang="en-US" altLang="ja-JP" sz="2800" dirty="0">
              <a:solidFill>
                <a:prstClr val="black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="" xmlns:a16="http://schemas.microsoft.com/office/drawing/2014/main" id="{1AAC8DF6-B890-4306-B8B7-232A58F83546}"/>
              </a:ext>
            </a:extLst>
          </p:cNvPr>
          <p:cNvSpPr/>
          <p:nvPr/>
        </p:nvSpPr>
        <p:spPr>
          <a:xfrm>
            <a:off x="6884255" y="337105"/>
            <a:ext cx="5045347" cy="6339906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佐々木朗希選手の画像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="" xmlns:a16="http://schemas.microsoft.com/office/drawing/2014/main" id="{A3F323E6-FCCA-499C-B762-321AD6ADC6B1}"/>
              </a:ext>
            </a:extLst>
          </p:cNvPr>
          <p:cNvSpPr/>
          <p:nvPr/>
        </p:nvSpPr>
        <p:spPr>
          <a:xfrm>
            <a:off x="2185867" y="285556"/>
            <a:ext cx="7881283" cy="2584253"/>
          </a:xfrm>
          <a:prstGeom prst="wedgeRoundRectCallout">
            <a:avLst>
              <a:gd name="adj1" fmla="val -14419"/>
              <a:gd name="adj2" fmla="val -3342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誰のため？</a:t>
            </a:r>
          </a:p>
        </p:txBody>
      </p:sp>
    </p:spTree>
    <p:extLst>
      <p:ext uri="{BB962C8B-B14F-4D97-AF65-F5344CB8AC3E}">
        <p14:creationId xmlns:p14="http://schemas.microsoft.com/office/powerpoint/2010/main" val="119190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AC464F8-DF2B-4C52-82B6-BF3118D6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1BBEC7C-BB37-454D-B5D2-8FCB649C8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5AF24564-F307-4046-9214-6F7405D68241}"/>
              </a:ext>
            </a:extLst>
          </p:cNvPr>
          <p:cNvSpPr/>
          <p:nvPr/>
        </p:nvSpPr>
        <p:spPr>
          <a:xfrm>
            <a:off x="185983" y="154191"/>
            <a:ext cx="5419234" cy="166722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64A2AC42-FA14-4A73-A7E3-0CF82DC997DD}"/>
              </a:ext>
            </a:extLst>
          </p:cNvPr>
          <p:cNvSpPr/>
          <p:nvPr/>
        </p:nvSpPr>
        <p:spPr>
          <a:xfrm>
            <a:off x="6532397" y="114300"/>
            <a:ext cx="5528006" cy="1667224"/>
          </a:xfrm>
          <a:prstGeom prst="roundRect">
            <a:avLst/>
          </a:prstGeom>
          <a:solidFill>
            <a:srgbClr val="D96F1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産業</a:t>
            </a:r>
          </a:p>
        </p:txBody>
      </p:sp>
      <p:sp>
        <p:nvSpPr>
          <p:cNvPr id="6" name="乗算記号 5">
            <a:extLst>
              <a:ext uri="{FF2B5EF4-FFF2-40B4-BE49-F238E27FC236}">
                <a16:creationId xmlns="" xmlns:a16="http://schemas.microsoft.com/office/drawing/2014/main" id="{A7864824-34CC-491B-8FF3-0310E3DCB2D1}"/>
              </a:ext>
            </a:extLst>
          </p:cNvPr>
          <p:cNvSpPr/>
          <p:nvPr/>
        </p:nvSpPr>
        <p:spPr>
          <a:xfrm>
            <a:off x="4895518" y="5715"/>
            <a:ext cx="2410156" cy="1964175"/>
          </a:xfrm>
          <a:prstGeom prst="mathMultiply">
            <a:avLst>
              <a:gd name="adj1" fmla="val 15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CEF0BF7C-9230-4E82-97F1-24D512E4EBD6}"/>
              </a:ext>
            </a:extLst>
          </p:cNvPr>
          <p:cNvSpPr/>
          <p:nvPr/>
        </p:nvSpPr>
        <p:spPr>
          <a:xfrm>
            <a:off x="185983" y="1930001"/>
            <a:ext cx="11813413" cy="4813700"/>
          </a:xfrm>
          <a:prstGeom prst="roundRect">
            <a:avLst/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誤った「スポーツの価値観」を持ってしまうと、</a:t>
            </a: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産業がスポーツそのものの価値をおとしめること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に繋がってしまう</a:t>
            </a: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634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476986BD-BED7-4226-8C2F-45B66216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673905AD-A974-49C2-AE43-73AD25B6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077750"/>
            <a:ext cx="10820400" cy="24557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kumimoji="1" lang="ja-JP" altLang="en-US" sz="9600" dirty="0"/>
              <a:t>あなたは</a:t>
            </a:r>
            <a:endParaRPr kumimoji="1" lang="en-US" altLang="ja-JP" sz="9600" dirty="0"/>
          </a:p>
          <a:p>
            <a:pPr marL="0" indent="0" algn="ctr">
              <a:buNone/>
            </a:pPr>
            <a:r>
              <a:rPr kumimoji="1" lang="ja-JP" altLang="en-US" sz="9600" dirty="0"/>
              <a:t>どう考えますか？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A341CDF2-303A-4CC9-A6AE-794500C6CA75}"/>
              </a:ext>
            </a:extLst>
          </p:cNvPr>
          <p:cNvSpPr/>
          <p:nvPr/>
        </p:nvSpPr>
        <p:spPr>
          <a:xfrm>
            <a:off x="185982" y="154191"/>
            <a:ext cx="11701217" cy="166722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スポーツと経済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032291A5-7855-4423-BC00-A0E70CD6D386}"/>
              </a:ext>
            </a:extLst>
          </p:cNvPr>
          <p:cNvSpPr/>
          <p:nvPr/>
        </p:nvSpPr>
        <p:spPr>
          <a:xfrm>
            <a:off x="185982" y="1958574"/>
            <a:ext cx="11701217" cy="166722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スポーツと産業</a:t>
            </a:r>
          </a:p>
        </p:txBody>
      </p:sp>
    </p:spTree>
    <p:extLst>
      <p:ext uri="{BB962C8B-B14F-4D97-AF65-F5344CB8AC3E}">
        <p14:creationId xmlns:p14="http://schemas.microsoft.com/office/powerpoint/2010/main" val="16808251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04512273-A437-44CE-9A4C-7D650053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041" y="44878"/>
            <a:ext cx="8610600" cy="1293028"/>
          </a:xfrm>
        </p:spPr>
        <p:txBody>
          <a:bodyPr>
            <a:normAutofit/>
          </a:bodyPr>
          <a:lstStyle/>
          <a:p>
            <a:r>
              <a:rPr kumimoji="1" lang="ja-JP" altLang="en-US" sz="8000" dirty="0"/>
              <a:t>本時のねらい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42CECB42-399C-485F-AF56-9AA34BB8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62EA3C35-6F6E-4FA7-824F-140E4793FF1C}"/>
              </a:ext>
            </a:extLst>
          </p:cNvPr>
          <p:cNvSpPr/>
          <p:nvPr/>
        </p:nvSpPr>
        <p:spPr>
          <a:xfrm>
            <a:off x="179514" y="1181687"/>
            <a:ext cx="11842322" cy="2060787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①スポーツと経済、産業の繋がりを理解し、説明</a:t>
            </a: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することが</a:t>
            </a:r>
            <a:r>
              <a:rPr kumimoji="0" lang="ja-JP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できる。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E00A6D84-FF19-408F-80B3-22BD0401FFF4}"/>
              </a:ext>
            </a:extLst>
          </p:cNvPr>
          <p:cNvSpPr/>
          <p:nvPr/>
        </p:nvSpPr>
        <p:spPr>
          <a:xfrm>
            <a:off x="129960" y="3309791"/>
            <a:ext cx="11936754" cy="3427597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②スポーツ経済・産業がスポーツそのものの価値をおとしめる可能性があることを理解し、自分の考えを述べることができる</a:t>
            </a: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。</a:t>
            </a:r>
            <a:endParaRPr kumimoji="0" lang="ja-JP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15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986E64B-59F7-49D4-A73E-A24B0609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21A8F777-258E-4DB2-BDE1-9C7AE9D24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B11752FC-FA93-48EC-9B93-AAD87573B5C5}"/>
              </a:ext>
            </a:extLst>
          </p:cNvPr>
          <p:cNvSpPr/>
          <p:nvPr/>
        </p:nvSpPr>
        <p:spPr>
          <a:xfrm>
            <a:off x="461405" y="1144402"/>
            <a:ext cx="11448233" cy="442915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学習ノートで振り返りをしてください。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3328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13CD9A4-8DDF-4E01-9454-A98DB084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A855050D-B100-4DF7-B95C-C006FE1BB2BC}"/>
              </a:ext>
            </a:extLst>
          </p:cNvPr>
          <p:cNvSpPr/>
          <p:nvPr/>
        </p:nvSpPr>
        <p:spPr>
          <a:xfrm>
            <a:off x="346311" y="3640923"/>
            <a:ext cx="11613914" cy="306982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霊長類最強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＝絶対守ってくれる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33CF64D3-FB7D-445B-B7DD-B4B876CBAE5D}"/>
              </a:ext>
            </a:extLst>
          </p:cNvPr>
          <p:cNvSpPr/>
          <p:nvPr/>
        </p:nvSpPr>
        <p:spPr>
          <a:xfrm>
            <a:off x="255240" y="135052"/>
            <a:ext cx="11512926" cy="32939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警備会社としては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最高の</a:t>
            </a:r>
            <a:r>
              <a:rPr kumimoji="1" lang="ja-JP" altLang="en-US" sz="13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宣伝</a:t>
            </a:r>
            <a:endParaRPr kumimoji="1" lang="en-US" altLang="ja-JP" sz="8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2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EA7990C-BBEC-48B9-A94F-E3BE9FB3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EC03D36D-0506-4157-AC41-87A1F243B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3089D157-0DA8-4CB3-BAF0-33B8CFF9AA38}"/>
              </a:ext>
            </a:extLst>
          </p:cNvPr>
          <p:cNvSpPr/>
          <p:nvPr/>
        </p:nvSpPr>
        <p:spPr>
          <a:xfrm>
            <a:off x="234725" y="197625"/>
            <a:ext cx="5638752" cy="2545733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大きな宣伝効果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➡企業として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メリットあり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594E810E-6B14-46D3-B977-93C3F2CB4B1C}"/>
              </a:ext>
            </a:extLst>
          </p:cNvPr>
          <p:cNvSpPr/>
          <p:nvPr/>
        </p:nvSpPr>
        <p:spPr>
          <a:xfrm>
            <a:off x="6086285" y="134850"/>
            <a:ext cx="5747073" cy="2608508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大きな収入源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➡選手として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メリットあり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267E73BA-44EA-4FDC-A44E-AC3C88538C78}"/>
              </a:ext>
            </a:extLst>
          </p:cNvPr>
          <p:cNvSpPr/>
          <p:nvPr/>
        </p:nvSpPr>
        <p:spPr>
          <a:xfrm>
            <a:off x="289043" y="2927990"/>
            <a:ext cx="11613914" cy="3624606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スポーツと経済は</a:t>
            </a:r>
            <a:endParaRPr kumimoji="1" lang="en-US" altLang="ja-JP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繋がっている</a:t>
            </a:r>
            <a:endParaRPr kumimoji="1" lang="en-US" altLang="ja-JP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xmlns="" id="{A712C204-1C08-42DF-AE44-FA7BA2878AA4}"/>
              </a:ext>
            </a:extLst>
          </p:cNvPr>
          <p:cNvSpPr/>
          <p:nvPr/>
        </p:nvSpPr>
        <p:spPr>
          <a:xfrm>
            <a:off x="315279" y="441827"/>
            <a:ext cx="11606320" cy="6221878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ベン・ジョンソン選手の画像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5B445A1-7B6D-46C5-B66F-79B3A7C2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F75BA7F4-9778-40C7-B48F-2A351D0E3941}"/>
              </a:ext>
            </a:extLst>
          </p:cNvPr>
          <p:cNvSpPr/>
          <p:nvPr/>
        </p:nvSpPr>
        <p:spPr>
          <a:xfrm>
            <a:off x="4210050" y="5187950"/>
            <a:ext cx="7734064" cy="1555750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ベン・ジョンソン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F678BE3A-9788-4238-B6BB-925DCD996FAE}"/>
              </a:ext>
            </a:extLst>
          </p:cNvPr>
          <p:cNvSpPr/>
          <p:nvPr/>
        </p:nvSpPr>
        <p:spPr>
          <a:xfrm>
            <a:off x="187816" y="161577"/>
            <a:ext cx="6708284" cy="133934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1988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　ソウル五輪</a:t>
            </a:r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xmlns="" id="{952AC5A3-83E7-4D69-A9B2-A95572899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4" y="127259"/>
            <a:ext cx="4861096" cy="6169852"/>
          </a:xfr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ABE6A37D-9622-4863-B946-7A5456350E11}"/>
              </a:ext>
            </a:extLst>
          </p:cNvPr>
          <p:cNvSpPr txBox="1"/>
          <p:nvPr/>
        </p:nvSpPr>
        <p:spPr>
          <a:xfrm>
            <a:off x="1574800" y="2482850"/>
            <a:ext cx="2247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ＣＭ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E13748F5-BC35-4D16-82C9-BF773606A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119" y="1075958"/>
            <a:ext cx="5520153" cy="5520153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3155DCE3-A674-4A46-8FED-6256CE0E529E}"/>
              </a:ext>
            </a:extLst>
          </p:cNvPr>
          <p:cNvSpPr/>
          <p:nvPr/>
        </p:nvSpPr>
        <p:spPr>
          <a:xfrm>
            <a:off x="330200" y="1410887"/>
            <a:ext cx="11613914" cy="4236004"/>
          </a:xfrm>
          <a:prstGeom prst="roundRect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これらを継続するには？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➡</a:t>
            </a: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勝ち続け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なければならない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爆発: 8 pt 8">
            <a:extLst>
              <a:ext uri="{FF2B5EF4-FFF2-40B4-BE49-F238E27FC236}">
                <a16:creationId xmlns:a16="http://schemas.microsoft.com/office/drawing/2014/main" xmlns="" id="{8475544A-8958-48B0-AAF9-93F6996F879E}"/>
              </a:ext>
            </a:extLst>
          </p:cNvPr>
          <p:cNvSpPr/>
          <p:nvPr/>
        </p:nvSpPr>
        <p:spPr>
          <a:xfrm>
            <a:off x="44879" y="56099"/>
            <a:ext cx="12147121" cy="6801902"/>
          </a:xfrm>
          <a:prstGeom prst="irregularSeal1">
            <a:avLst/>
          </a:prstGeom>
          <a:solidFill>
            <a:schemeClr val="tx1">
              <a:lumMod val="85000"/>
              <a:lumOff val="1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ドーピングに</a:t>
            </a:r>
            <a:endParaRPr kumimoji="1" lang="en-US" altLang="ja-JP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手を染める</a:t>
            </a:r>
          </a:p>
        </p:txBody>
      </p:sp>
    </p:spTree>
    <p:extLst>
      <p:ext uri="{BB962C8B-B14F-4D97-AF65-F5344CB8AC3E}">
        <p14:creationId xmlns:p14="http://schemas.microsoft.com/office/powerpoint/2010/main" val="9897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AC464F8-DF2B-4C52-82B6-BF3118D6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1BBEC7C-BB37-454D-B5D2-8FCB649C8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5AF24564-F307-4046-9214-6F7405D68241}"/>
              </a:ext>
            </a:extLst>
          </p:cNvPr>
          <p:cNvSpPr/>
          <p:nvPr/>
        </p:nvSpPr>
        <p:spPr>
          <a:xfrm>
            <a:off x="132688" y="114300"/>
            <a:ext cx="5419234" cy="191467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64A2AC42-FA14-4A73-A7E3-0CF82DC997DD}"/>
              </a:ext>
            </a:extLst>
          </p:cNvPr>
          <p:cNvSpPr/>
          <p:nvPr/>
        </p:nvSpPr>
        <p:spPr>
          <a:xfrm>
            <a:off x="6531306" y="114300"/>
            <a:ext cx="5528006" cy="1914678"/>
          </a:xfrm>
          <a:prstGeom prst="roundRect">
            <a:avLst/>
          </a:prstGeom>
          <a:solidFill>
            <a:srgbClr val="D96F1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経済</a:t>
            </a:r>
          </a:p>
        </p:txBody>
      </p:sp>
      <p:sp>
        <p:nvSpPr>
          <p:cNvPr id="6" name="乗算記号 5">
            <a:extLst>
              <a:ext uri="{FF2B5EF4-FFF2-40B4-BE49-F238E27FC236}">
                <a16:creationId xmlns:a16="http://schemas.microsoft.com/office/drawing/2014/main" xmlns="" id="{A7864824-34CC-491B-8FF3-0310E3DCB2D1}"/>
              </a:ext>
            </a:extLst>
          </p:cNvPr>
          <p:cNvSpPr/>
          <p:nvPr/>
        </p:nvSpPr>
        <p:spPr>
          <a:xfrm>
            <a:off x="4890922" y="89551"/>
            <a:ext cx="2410156" cy="1964175"/>
          </a:xfrm>
          <a:prstGeom prst="mathMultiply">
            <a:avLst>
              <a:gd name="adj1" fmla="val 15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CEF0BF7C-9230-4E82-97F1-24D512E4EBD6}"/>
              </a:ext>
            </a:extLst>
          </p:cNvPr>
          <p:cNvSpPr/>
          <p:nvPr/>
        </p:nvSpPr>
        <p:spPr>
          <a:xfrm>
            <a:off x="132688" y="2078475"/>
            <a:ext cx="11866708" cy="46652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誤った「スポーツの価値観」を持ってしまうと、</a:t>
            </a: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経済がスポーツそのものの価値をおとしめる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ことに繋がってしまう</a:t>
            </a: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3009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BF0020E5-D205-48F5-BEC6-196C1DED2C63}"/>
              </a:ext>
            </a:extLst>
          </p:cNvPr>
          <p:cNvSpPr/>
          <p:nvPr/>
        </p:nvSpPr>
        <p:spPr>
          <a:xfrm>
            <a:off x="901310" y="274878"/>
            <a:ext cx="10503445" cy="6125921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スポーツと</a:t>
            </a:r>
            <a:endParaRPr kumimoji="1" lang="en-US" altLang="ja-JP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産業の関係</a:t>
            </a:r>
          </a:p>
        </p:txBody>
      </p:sp>
    </p:spTree>
    <p:extLst>
      <p:ext uri="{BB962C8B-B14F-4D97-AF65-F5344CB8AC3E}">
        <p14:creationId xmlns:p14="http://schemas.microsoft.com/office/powerpoint/2010/main" val="25746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飛行機雲</Template>
  <TotalTime>3201</TotalTime>
  <Words>871</Words>
  <Application>Microsoft Office PowerPoint</Application>
  <PresentationFormat>ワイド画面</PresentationFormat>
  <Paragraphs>213</Paragraphs>
  <Slides>48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3" baseType="lpstr">
      <vt:lpstr>ＭＳ Ｐゴシック</vt:lpstr>
      <vt:lpstr>游ゴシック</vt:lpstr>
      <vt:lpstr>Arial</vt:lpstr>
      <vt:lpstr>Century Gothic</vt:lpstr>
      <vt:lpstr>2_飛行機雲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本時のねらい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スポーツの始まりと変遷</dc:title>
  <dc:creator>t-hirano</dc:creator>
  <cp:lastModifiedBy>user</cp:lastModifiedBy>
  <cp:revision>259</cp:revision>
  <cp:lastPrinted>2020-03-05T03:04:05Z</cp:lastPrinted>
  <dcterms:created xsi:type="dcterms:W3CDTF">2019-05-22T02:19:39Z</dcterms:created>
  <dcterms:modified xsi:type="dcterms:W3CDTF">2020-03-26T01:49:20Z</dcterms:modified>
</cp:coreProperties>
</file>