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2" r:id="rId5"/>
    <p:sldMasterId id="2147483699" r:id="rId6"/>
    <p:sldMasterId id="2147483726" r:id="rId7"/>
  </p:sldMasterIdLst>
  <p:notesMasterIdLst>
    <p:notesMasterId r:id="rId32"/>
  </p:notesMasterIdLst>
  <p:sldIdLst>
    <p:sldId id="2147482845" r:id="rId8"/>
    <p:sldId id="2147483614" r:id="rId9"/>
    <p:sldId id="2147482837" r:id="rId10"/>
    <p:sldId id="2147483003" r:id="rId11"/>
    <p:sldId id="2147379842" r:id="rId12"/>
    <p:sldId id="2147477246" r:id="rId13"/>
    <p:sldId id="2147379846" r:id="rId14"/>
    <p:sldId id="2147477248" r:id="rId15"/>
    <p:sldId id="2147379848" r:id="rId16"/>
    <p:sldId id="2147483001" r:id="rId17"/>
    <p:sldId id="2147482999" r:id="rId18"/>
    <p:sldId id="2147379852" r:id="rId19"/>
    <p:sldId id="2147482995" r:id="rId20"/>
    <p:sldId id="2147379855" r:id="rId21"/>
    <p:sldId id="2147482996" r:id="rId22"/>
    <p:sldId id="2147483615" r:id="rId23"/>
    <p:sldId id="2147483004" r:id="rId24"/>
    <p:sldId id="2147482840" r:id="rId25"/>
    <p:sldId id="2147482891" r:id="rId26"/>
    <p:sldId id="2147482892" r:id="rId27"/>
    <p:sldId id="2147482893" r:id="rId28"/>
    <p:sldId id="2147482897" r:id="rId29"/>
    <p:sldId id="2147482885" r:id="rId30"/>
    <p:sldId id="2147482886"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517B6-5300-480B-A212-6D61778263AA}" v="5" dt="2026-01-21T09:49:58.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60"/>
  </p:normalViewPr>
  <p:slideViewPr>
    <p:cSldViewPr snapToGrid="0">
      <p:cViewPr varScale="1">
        <p:scale>
          <a:sx n="78" d="100"/>
          <a:sy n="78" d="100"/>
        </p:scale>
        <p:origin x="974" y="62"/>
      </p:cViewPr>
      <p:guideLst/>
    </p:cSldViewPr>
  </p:slideViewPr>
  <p:notesTextViewPr>
    <p:cViewPr>
      <p:scale>
        <a:sx n="1" d="1"/>
        <a:sy n="1" d="1"/>
      </p:scale>
      <p:origin x="0" y="0"/>
    </p:cViewPr>
  </p:notesTextViewPr>
  <p:sorterViewPr>
    <p:cViewPr>
      <p:scale>
        <a:sx n="100" d="100"/>
        <a:sy n="100" d="100"/>
      </p:scale>
      <p:origin x="0" y="-13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DFC6C-0273-433C-98B3-D69B6F1530CE}"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12741-B0AB-43C4-B597-8A61E07F499A}" type="slidenum">
              <a:rPr kumimoji="1" lang="ja-JP" altLang="en-US" smtClean="0"/>
              <a:t>‹#›</a:t>
            </a:fld>
            <a:endParaRPr kumimoji="1" lang="ja-JP" altLang="en-US"/>
          </a:p>
        </p:txBody>
      </p:sp>
    </p:spTree>
    <p:extLst>
      <p:ext uri="{BB962C8B-B14F-4D97-AF65-F5344CB8AC3E}">
        <p14:creationId xmlns:p14="http://schemas.microsoft.com/office/powerpoint/2010/main" val="766434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各社へ確認</a:t>
            </a:r>
          </a:p>
        </p:txBody>
      </p:sp>
      <p:sp>
        <p:nvSpPr>
          <p:cNvPr id="4" name="スライド番号プレースホルダー 3"/>
          <p:cNvSpPr>
            <a:spLocks noGrp="1"/>
          </p:cNvSpPr>
          <p:nvPr>
            <p:ph type="sldNum" sz="quarter" idx="5"/>
          </p:nvPr>
        </p:nvSpPr>
        <p:spPr/>
        <p:txBody>
          <a:bodyPr/>
          <a:lstStyle/>
          <a:p>
            <a:pPr marL="0" marR="0" lvl="0" indent="0" algn="r" defTabSz="946322" rtl="0" eaLnBrk="1" fontAlgn="auto" latinLnBrk="0" hangingPunct="1">
              <a:lnSpc>
                <a:spcPct val="100000"/>
              </a:lnSpc>
              <a:spcBef>
                <a:spcPts val="0"/>
              </a:spcBef>
              <a:spcAft>
                <a:spcPts val="0"/>
              </a:spcAft>
              <a:buClrTx/>
              <a:buSzTx/>
              <a:buFontTx/>
              <a:buNone/>
              <a:tabLst/>
              <a:defRPr/>
            </a:pPr>
            <a:fld id="{4EE76904-0626-4C65-A1E6-3083CD2C98A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46322"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4719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46322" rtl="0" eaLnBrk="1" fontAlgn="auto" latinLnBrk="0" hangingPunct="1">
              <a:lnSpc>
                <a:spcPct val="100000"/>
              </a:lnSpc>
              <a:spcBef>
                <a:spcPts val="0"/>
              </a:spcBef>
              <a:spcAft>
                <a:spcPts val="0"/>
              </a:spcAft>
              <a:buClrTx/>
              <a:buSzTx/>
              <a:buFontTx/>
              <a:buNone/>
              <a:tabLst/>
              <a:defRPr/>
            </a:pPr>
            <a:fld id="{4EE76904-0626-4C65-A1E6-3083CD2C98A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46322"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236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834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0155E40-7DFC-48AF-B826-255FC1997835}" type="slidenum">
              <a:rPr kumimoji="1" lang="ja-JP" altLang="en-US" smtClean="0"/>
              <a:t>22</a:t>
            </a:fld>
            <a:endParaRPr kumimoji="1" lang="ja-JP" altLang="en-US"/>
          </a:p>
        </p:txBody>
      </p:sp>
    </p:spTree>
    <p:extLst>
      <p:ext uri="{BB962C8B-B14F-4D97-AF65-F5344CB8AC3E}">
        <p14:creationId xmlns:p14="http://schemas.microsoft.com/office/powerpoint/2010/main" val="2205569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1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3.xml"/><Relationship Id="rId4" Type="http://schemas.openxmlformats.org/officeDocument/2006/relationships/image" Target="../media/image29.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24.w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24.w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7" y="359097"/>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79543" y="1359897"/>
            <a:ext cx="2210727"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179665" y="2714141"/>
            <a:ext cx="9832671"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userDrawn="1">
            <p:ph type="title" hasCustomPrompt="1"/>
          </p:nvPr>
        </p:nvSpPr>
        <p:spPr>
          <a:xfrm>
            <a:off x="1179664" y="2714141"/>
            <a:ext cx="9852293" cy="914439"/>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userDrawn="1">
            <p:ph sz="quarter" idx="14" hasCustomPrompt="1"/>
          </p:nvPr>
        </p:nvSpPr>
        <p:spPr>
          <a:xfrm>
            <a:off x="1179664" y="3763721"/>
            <a:ext cx="9852293" cy="391903"/>
          </a:xfrm>
          <a:prstGeom prst="rect">
            <a:avLst/>
          </a:prstGeom>
        </p:spPr>
        <p:txBody>
          <a:bodyPr lIns="0" tIns="0" rIns="0" bIns="0" anchor="ctr" anchorCtr="0"/>
          <a:lstStyle>
            <a:lvl1pPr>
              <a:defRPr sz="171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userDrawn="1">
            <p:ph sz="quarter" idx="15" hasCustomPrompt="1"/>
          </p:nvPr>
        </p:nvSpPr>
        <p:spPr>
          <a:xfrm>
            <a:off x="4053249" y="4931489"/>
            <a:ext cx="4105123"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userDrawn="1">
            <p:ph sz="quarter" idx="16" hasCustomPrompt="1"/>
          </p:nvPr>
        </p:nvSpPr>
        <p:spPr>
          <a:xfrm>
            <a:off x="4053249" y="5192757"/>
            <a:ext cx="4105123"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403277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通常（リードなし）">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5" y="196674"/>
            <a:ext cx="1188664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391"/>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5" y="257881"/>
            <a:ext cx="10591216" cy="587854"/>
          </a:xfrm>
          <a:prstGeom prst="rect">
            <a:avLst/>
          </a:prstGeom>
        </p:spPr>
        <p:txBody>
          <a:bodyPr lIns="252000" tIns="36000" rIns="0" bIns="0" anchor="ctr" anchorCtr="0"/>
          <a:lstStyle>
            <a:lvl1pPr algn="l">
              <a:defRPr sz="2052"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9" name="テキスト ボックス 8">
            <a:extLst>
              <a:ext uri="{FF2B5EF4-FFF2-40B4-BE49-F238E27FC236}">
                <a16:creationId xmlns:a16="http://schemas.microsoft.com/office/drawing/2014/main" id="{CC9A8891-9227-4B3F-ADF3-FF5C29E6852A}"/>
              </a:ext>
            </a:extLst>
          </p:cNvPr>
          <p:cNvSpPr txBox="1"/>
          <p:nvPr userDrawn="1"/>
        </p:nvSpPr>
        <p:spPr>
          <a:xfrm>
            <a:off x="11723275" y="6436828"/>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1368" b="0" smtClean="0">
                <a:latin typeface="+mn-ea"/>
                <a:ea typeface="+mn-ea"/>
                <a:cs typeface="Arial" panose="020B0604020202020204" pitchFamily="34" charset="0"/>
              </a:rPr>
              <a:pPr algn="ctr"/>
              <a:t>‹#›</a:t>
            </a:fld>
            <a:endParaRPr kumimoji="1" lang="ja-JP" altLang="en-US" sz="1710" b="0">
              <a:latin typeface="+mn-ea"/>
              <a:ea typeface="+mn-ea"/>
              <a:cs typeface="Arial" panose="020B0604020202020204" pitchFamily="34" charset="0"/>
            </a:endParaRPr>
          </a:p>
        </p:txBody>
      </p:sp>
    </p:spTree>
    <p:extLst>
      <p:ext uri="{BB962C8B-B14F-4D97-AF65-F5344CB8AC3E}">
        <p14:creationId xmlns:p14="http://schemas.microsoft.com/office/powerpoint/2010/main" val="229188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292687" y="39916"/>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duotone>
              <a:prstClr val="black"/>
              <a:schemeClr val="accent1">
                <a:tint val="45000"/>
                <a:satMod val="400000"/>
              </a:schemeClr>
            </a:duotone>
            <a:alphaModFix/>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a:ext>
            </a:extLst>
          </a:blip>
          <a:stretch>
            <a:fillRect/>
          </a:stretch>
        </p:blipFill>
        <p:spPr>
          <a:xfrm>
            <a:off x="215900" y="54178"/>
            <a:ext cx="10995069"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186440" y="265361"/>
            <a:ext cx="401953" cy="3205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545099" y="-3090"/>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15901" y="88683"/>
            <a:ext cx="9066356"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Tree>
    <p:extLst>
      <p:ext uri="{BB962C8B-B14F-4D97-AF65-F5344CB8AC3E}">
        <p14:creationId xmlns:p14="http://schemas.microsoft.com/office/powerpoint/2010/main" val="61670237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8" y="359098"/>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9541" y="1359898"/>
            <a:ext cx="2210728"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179666" y="2714142"/>
            <a:ext cx="9832671" cy="1441483"/>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158759" y="2718649"/>
            <a:ext cx="9852293" cy="914439"/>
          </a:xfrm>
          <a:prstGeom prst="rect">
            <a:avLst/>
          </a:prstGeom>
        </p:spPr>
        <p:txBody>
          <a:bodyPr lIns="0" tIns="72000" rIns="0" bIns="0" anchor="ctr" anchorCtr="0">
            <a:normAutofit/>
          </a:bodyPr>
          <a:lstStyle>
            <a:lvl1pPr>
              <a:defRPr lang="ja-JP" altLang="en-US" sz="3015"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23"/>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179664" y="3763721"/>
            <a:ext cx="9852293" cy="391903"/>
          </a:xfrm>
          <a:prstGeom prst="rect">
            <a:avLst/>
          </a:prstGeom>
        </p:spPr>
        <p:txBody>
          <a:bodyPr lIns="0" tIns="0" rIns="0" bIns="0" anchor="ctr" anchorCtr="0"/>
          <a:lstStyle>
            <a:lvl1pPr>
              <a:defRPr sz="1675"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4053249" y="4931489"/>
            <a:ext cx="4105123" cy="261268"/>
          </a:xfrm>
          <a:prstGeom prst="rect">
            <a:avLst/>
          </a:prstGeom>
        </p:spPr>
        <p:txBody>
          <a:bodyPr lIns="0" tIns="0" rIns="0" bIns="0" anchor="ctr" anchorCtr="0"/>
          <a:lstStyle>
            <a:lvl1pPr>
              <a:defRPr sz="1507"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4053249" y="5192757"/>
            <a:ext cx="4105123" cy="261268"/>
          </a:xfrm>
          <a:prstGeom prst="rect">
            <a:avLst/>
          </a:prstGeom>
        </p:spPr>
        <p:txBody>
          <a:bodyPr lIns="0" tIns="0" rIns="0" bIns="0" anchor="ctr" anchorCtr="0"/>
          <a:lstStyle>
            <a:lvl1pPr>
              <a:defRPr sz="1507"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773711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451458" y="359098"/>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179666" y="2645195"/>
            <a:ext cx="9832671"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179664" y="2645195"/>
            <a:ext cx="9852293" cy="1567610"/>
          </a:xfrm>
          <a:prstGeom prst="rect">
            <a:avLst/>
          </a:prstGeom>
        </p:spPr>
        <p:txBody>
          <a:bodyPr lIns="0" tIns="72000" rIns="0" bIns="0" anchor="ctr" anchorCtr="0">
            <a:normAutofit/>
          </a:bodyPr>
          <a:lstStyle>
            <a:lvl1pPr>
              <a:defRPr lang="ja-JP" altLang="en-US" sz="3015"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23"/>
              </a:spcBef>
              <a:buFontTx/>
            </a:pPr>
            <a:r>
              <a:rPr kumimoji="1" lang="ja-JP" altLang="en-US"/>
              <a:t>中扉タイトル</a:t>
            </a:r>
          </a:p>
        </p:txBody>
      </p:sp>
      <p:sp>
        <p:nvSpPr>
          <p:cNvPr id="9" name="テキスト ボックス 8">
            <a:extLst>
              <a:ext uri="{FF2B5EF4-FFF2-40B4-BE49-F238E27FC236}">
                <a16:creationId xmlns:a16="http://schemas.microsoft.com/office/drawing/2014/main" id="{0B57D504-5725-4128-8470-AEE7DD75A64A}"/>
              </a:ext>
            </a:extLst>
          </p:cNvPr>
          <p:cNvSpPr txBox="1"/>
          <p:nvPr userDrawn="1"/>
        </p:nvSpPr>
        <p:spPr>
          <a:xfrm>
            <a:off x="11677955" y="6531417"/>
            <a:ext cx="410512" cy="326585"/>
          </a:xfrm>
          <a:prstGeom prst="rect">
            <a:avLst/>
          </a:prstGeom>
          <a:noFill/>
        </p:spPr>
        <p:txBody>
          <a:bodyPr wrap="none" lIns="0" tIns="0" rIns="0" bIns="0" rtlCol="0" anchor="b" anchorCtr="0">
            <a:noAutofit/>
          </a:bodyPr>
          <a:lstStyle/>
          <a:p>
            <a:pPr algn="ctr"/>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EF0990A4-10BB-9731-B093-9049B1A7D5D5}"/>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042027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27623" y="196674"/>
            <a:ext cx="11772989" cy="721514"/>
            <a:chOff x="111919" y="216797"/>
            <a:chExt cx="10324361" cy="795336"/>
          </a:xfrm>
        </p:grpSpPr>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1229331" y="1620609"/>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7"/>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229331" y="1620609"/>
            <a:ext cx="9852293" cy="4572197"/>
          </a:xfrm>
          <a:prstGeom prst="rect">
            <a:avLst/>
          </a:prstGeom>
        </p:spPr>
        <p:txBody>
          <a:bodyPr lIns="360000" tIns="0" rIns="0" bIns="0"/>
          <a:lstStyle>
            <a:lvl1pPr marL="622173" indent="-622173" algn="l">
              <a:lnSpc>
                <a:spcPct val="100000"/>
              </a:lnSpc>
              <a:spcBef>
                <a:spcPts val="837"/>
              </a:spcBef>
              <a:spcAft>
                <a:spcPts val="0"/>
              </a:spcAft>
              <a:buClr>
                <a:schemeClr val="bg2"/>
              </a:buClr>
              <a:buFont typeface="+mj-lt"/>
              <a:buAutoNum type="arabicPeriod"/>
              <a:defRPr sz="335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617283" y="6400783"/>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84647" y="257881"/>
            <a:ext cx="10591216" cy="587854"/>
          </a:xfrm>
          <a:prstGeom prst="rect">
            <a:avLst/>
          </a:prstGeom>
        </p:spPr>
        <p:txBody>
          <a:bodyPr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222370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B5C6647D-479B-4947-92DB-56E92BE1F1B1}"/>
              </a:ext>
            </a:extLst>
          </p:cNvPr>
          <p:cNvGraphicFramePr>
            <a:graphicFrameLocks noChangeAspect="1"/>
          </p:cNvGraphicFramePr>
          <p:nvPr userDrawn="1">
            <p:custDataLst>
              <p:tags r:id="rId1"/>
            </p:custDataLst>
            <p:extLst>
              <p:ext uri="{D42A27DB-BD31-4B8C-83A1-F6EECF244321}">
                <p14:modId xmlns:p14="http://schemas.microsoft.com/office/powerpoint/2010/main" val="3007799639"/>
              </p:ext>
            </p:ext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3" imgW="473" imgH="476" progId="TCLayout.ActiveDocument.1">
                  <p:embed/>
                </p:oleObj>
              </mc:Choice>
              <mc:Fallback>
                <p:oleObj name="think-cell スライド" r:id="rId3" imgW="473" imgH="476" progId="TCLayout.ActiveDocument.1">
                  <p:embed/>
                  <p:pic>
                    <p:nvPicPr>
                      <p:cNvPr id="3" name="オブジェクト 2" hidden="1">
                        <a:extLst>
                          <a:ext uri="{FF2B5EF4-FFF2-40B4-BE49-F238E27FC236}">
                            <a16:creationId xmlns:a16="http://schemas.microsoft.com/office/drawing/2014/main" id="{B5C6647D-479B-4947-92DB-56E92BE1F1B1}"/>
                          </a:ext>
                        </a:extLst>
                      </p:cNvPr>
                      <p:cNvPicPr/>
                      <p:nvPr/>
                    </p:nvPicPr>
                    <p:blipFill>
                      <a:blip r:embed="rId4"/>
                      <a:stretch>
                        <a:fillRect/>
                      </a:stretch>
                    </p:blipFill>
                    <p:spPr>
                      <a:xfrm>
                        <a:off x="1955" y="1588"/>
                        <a:ext cx="1955" cy="1588"/>
                      </a:xfrm>
                      <a:prstGeom prst="rect">
                        <a:avLst/>
                      </a:prstGeom>
                    </p:spPr>
                  </p:pic>
                </p:oleObj>
              </mc:Fallback>
            </mc:AlternateContent>
          </a:graphicData>
        </a:graphic>
      </p:graphicFrame>
      <p:pic>
        <p:nvPicPr>
          <p:cNvPr id="12" name="Picture 11" descr="ç°å¢ç">
            <a:extLst>
              <a:ext uri="{FF2B5EF4-FFF2-40B4-BE49-F238E27FC236}">
                <a16:creationId xmlns:a16="http://schemas.microsoft.com/office/drawing/2014/main" id="{FEBA2C73-3D7D-4CA4-8842-2B390360D1D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52952" y="272857"/>
            <a:ext cx="661313"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3" y="196674"/>
            <a:ext cx="11772989" cy="721514"/>
            <a:chOff x="111919" y="216797"/>
            <a:chExt cx="10324361" cy="795336"/>
          </a:xfrm>
        </p:grpSpPr>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5" y="257881"/>
            <a:ext cx="10591216" cy="587854"/>
          </a:xfrm>
          <a:prstGeom prst="rect">
            <a:avLst/>
          </a:prstGeom>
        </p:spPr>
        <p:txBody>
          <a:bodyPr vert="horz"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84646" y="1007809"/>
            <a:ext cx="11822711" cy="606343"/>
          </a:xfrm>
          <a:prstGeom prst="rect">
            <a:avLst/>
          </a:prstGeom>
          <a:ln w="19050">
            <a:solidFill>
              <a:schemeClr val="tx2"/>
            </a:solidFill>
          </a:ln>
        </p:spPr>
        <p:txBody>
          <a:bodyPr wrap="square" lIns="180000" tIns="180000" rIns="180000" bIns="144000" anchor="t" anchorCtr="0">
            <a:spAutoFit/>
          </a:bodyPr>
          <a:lstStyle>
            <a:lvl1pPr marL="239297" indent="-239297" algn="l">
              <a:lnSpc>
                <a:spcPct val="100000"/>
              </a:lnSpc>
              <a:spcBef>
                <a:spcPts val="502"/>
              </a:spcBef>
              <a:spcAft>
                <a:spcPts val="0"/>
              </a:spcAft>
              <a:buFont typeface="Wingdings" panose="05000000000000000000" pitchFamily="2" charset="2"/>
              <a:buChar char="n"/>
              <a:defRPr sz="1675"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1677955" y="6531417"/>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1938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1617283" y="6400783"/>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84645" y="29271"/>
            <a:ext cx="10591216" cy="228610"/>
          </a:xfrm>
          <a:prstGeom prst="rect">
            <a:avLst/>
          </a:prstGeom>
        </p:spPr>
        <p:txBody>
          <a:bodyPr lIns="0" tIns="0" rIns="0" bIns="0" anchor="ctr" anchorCtr="0"/>
          <a:lstStyle>
            <a:lvl1pPr algn="l">
              <a:defRPr sz="1172"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27623" y="196674"/>
            <a:ext cx="11772989" cy="721514"/>
            <a:chOff x="111919" y="216797"/>
            <a:chExt cx="10324361" cy="795336"/>
          </a:xfrm>
        </p:grpSpPr>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07"/>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7"/>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84645" y="486491"/>
            <a:ext cx="10591216" cy="359244"/>
          </a:xfrm>
          <a:prstGeom prst="rect">
            <a:avLst/>
          </a:prstGeom>
        </p:spPr>
        <p:txBody>
          <a:bodyPr lIns="252000" tIns="0" rIns="0" bIns="0" anchor="ctr" anchorCtr="0"/>
          <a:lstStyle>
            <a:lvl1pPr algn="l">
              <a:defRPr sz="201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84645" y="257881"/>
            <a:ext cx="10591216" cy="228610"/>
          </a:xfrm>
          <a:prstGeom prst="rect">
            <a:avLst/>
          </a:prstGeom>
        </p:spPr>
        <p:txBody>
          <a:bodyPr lIns="252000" tIns="0" rIns="0" bIns="0" anchor="ctr" anchorCtr="0"/>
          <a:lstStyle>
            <a:lvl1pPr algn="l">
              <a:defRPr sz="1172"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84646" y="1007809"/>
            <a:ext cx="11822711" cy="606343"/>
          </a:xfrm>
          <a:prstGeom prst="rect">
            <a:avLst/>
          </a:prstGeom>
          <a:ln w="19050">
            <a:solidFill>
              <a:schemeClr val="tx2"/>
            </a:solidFill>
          </a:ln>
        </p:spPr>
        <p:txBody>
          <a:bodyPr wrap="square" lIns="180000" tIns="180000" rIns="180000" bIns="144000" anchor="t" anchorCtr="0">
            <a:spAutoFit/>
          </a:bodyPr>
          <a:lstStyle>
            <a:lvl1pPr marL="239297" indent="-239297" algn="l">
              <a:lnSpc>
                <a:spcPct val="100000"/>
              </a:lnSpc>
              <a:spcBef>
                <a:spcPts val="502"/>
              </a:spcBef>
              <a:spcAft>
                <a:spcPts val="0"/>
              </a:spcAft>
              <a:buFont typeface="Wingdings" panose="05000000000000000000" pitchFamily="2" charset="2"/>
              <a:buChar char="n"/>
              <a:defRPr sz="1675"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226641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84646" y="172145"/>
            <a:ext cx="11083831" cy="293927"/>
          </a:xfrm>
          <a:prstGeom prst="rect">
            <a:avLst/>
          </a:prstGeom>
        </p:spPr>
        <p:txBody>
          <a:bodyPr lIns="72000" tIns="36000" rIns="0" bIns="0" anchor="ctr" anchorCtr="0"/>
          <a:lstStyle>
            <a:lvl1pPr algn="l">
              <a:defRPr sz="1507"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84645" y="531390"/>
            <a:ext cx="11822752" cy="449899"/>
          </a:xfrm>
          <a:prstGeom prst="rect">
            <a:avLst/>
          </a:prstGeom>
          <a:ln w="19050">
            <a:solidFill>
              <a:schemeClr val="tx2"/>
            </a:solidFill>
          </a:ln>
        </p:spPr>
        <p:txBody>
          <a:bodyPr lIns="144000" tIns="144000" rIns="144000" bIns="108000" anchor="t" anchorCtr="0">
            <a:spAutoFit/>
          </a:bodyPr>
          <a:lstStyle>
            <a:lvl1pPr marL="159532" indent="-159532" algn="l">
              <a:lnSpc>
                <a:spcPct val="100000"/>
              </a:lnSpc>
              <a:spcBef>
                <a:spcPts val="502"/>
              </a:spcBef>
              <a:buFont typeface="Wingdings" panose="05000000000000000000" pitchFamily="2" charset="2"/>
              <a:buChar char="n"/>
              <a:defRPr sz="1172"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204559" y="456664"/>
            <a:ext cx="11781701"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572" b="6659"/>
          <a:stretch/>
        </p:blipFill>
        <p:spPr bwMode="auto">
          <a:xfrm>
            <a:off x="11562339" y="137950"/>
            <a:ext cx="453775"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1617283" y="6400783"/>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3647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84646" y="172145"/>
            <a:ext cx="11305457" cy="293927"/>
          </a:xfrm>
          <a:prstGeom prst="rect">
            <a:avLst/>
          </a:prstGeom>
        </p:spPr>
        <p:txBody>
          <a:bodyPr lIns="72000" tIns="36000" rIns="0" bIns="0" anchor="ctr" anchorCtr="0"/>
          <a:lstStyle>
            <a:lvl1pPr algn="l">
              <a:defRPr sz="1507"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a:stretch>
            <a:fillRect/>
          </a:stretch>
        </p:blipFill>
        <p:spPr>
          <a:xfrm>
            <a:off x="184646" y="6368680"/>
            <a:ext cx="11822711"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94319" y="6368680"/>
            <a:ext cx="1327611" cy="326585"/>
          </a:xfrm>
          <a:prstGeom prst="rect">
            <a:avLst/>
          </a:prstGeom>
          <a:noFill/>
        </p:spPr>
        <p:txBody>
          <a:bodyPr wrap="square" lIns="90439" tIns="0" rIns="0" bIns="0" rtlCol="0" anchor="ctr">
            <a:noAutofit/>
          </a:bodyPr>
          <a:lstStyle/>
          <a:p>
            <a:r>
              <a:rPr lang="ja-JP" altLang="en-US" sz="1005"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81509" y="2173436"/>
            <a:ext cx="6180735" cy="261268"/>
          </a:xfrm>
          <a:prstGeom prst="rect">
            <a:avLst/>
          </a:prstGeom>
          <a:noFill/>
        </p:spPr>
        <p:txBody>
          <a:bodyPr wrap="square" lIns="0" tIns="0" bIns="60293"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2. </a:t>
            </a:r>
            <a:r>
              <a:rPr lang="ja-JP" altLang="en-US" sz="1266"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629332" y="5458321"/>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84647" y="2432672"/>
            <a:ext cx="6177596"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483199" y="1236261"/>
            <a:ext cx="10855143" cy="653171"/>
          </a:xfrm>
        </p:spPr>
        <p:txBody>
          <a:bodyPr lIns="108000" tIns="36000" rIns="0" bIns="0" anchor="t" anchorCtr="0">
            <a:noAutofit/>
          </a:bodyPr>
          <a:lstStyle>
            <a:lvl1pPr marL="206619" indent="-206619" algn="l">
              <a:lnSpc>
                <a:spcPct val="120000"/>
              </a:lnSpc>
              <a:spcBef>
                <a:spcPts val="0"/>
              </a:spcBef>
              <a:buFont typeface="+mj-ea"/>
              <a:buAutoNum type="circleNumDbPlain"/>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483199" y="1236261"/>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84648" y="1399554"/>
            <a:ext cx="1298553" cy="326585"/>
          </a:xfrm>
          <a:prstGeom prst="rect">
            <a:avLst/>
          </a:prstGeom>
          <a:noFill/>
        </p:spPr>
        <p:txBody>
          <a:bodyPr wrap="square" lIns="0" tIns="0" rIns="0" bIns="0" rtlCol="0" anchor="ctr">
            <a:noAutofit/>
          </a:bodyPr>
          <a:lstStyle/>
          <a:p>
            <a:r>
              <a:rPr lang="en-US" altLang="ja-JP" sz="1266" b="1">
                <a:solidFill>
                  <a:schemeClr val="bg2"/>
                </a:solidFill>
                <a:latin typeface="Meiryo UI" panose="020B0604030504040204" pitchFamily="50" charset="-128"/>
                <a:ea typeface="Meiryo UI" panose="020B0604030504040204" pitchFamily="50" charset="-128"/>
              </a:rPr>
              <a:t>1. </a:t>
            </a:r>
            <a:r>
              <a:rPr lang="ja-JP" altLang="en-US" sz="1266"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391295" y="6368680"/>
            <a:ext cx="10591216" cy="326585"/>
          </a:xfrm>
        </p:spPr>
        <p:txBody>
          <a:bodyPr lIns="0" tIns="18000" rIns="108000" bIns="0" anchor="ctr">
            <a:noAutofit/>
          </a:bodyPr>
          <a:lstStyle>
            <a:lvl1pPr marL="0" indent="0" algn="l">
              <a:buNone/>
              <a:defRPr sz="1005"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97471" y="5458321"/>
            <a:ext cx="1108383" cy="228610"/>
          </a:xfrm>
          <a:prstGeom prst="rect">
            <a:avLst/>
          </a:prstGeom>
          <a:noFill/>
        </p:spPr>
        <p:txBody>
          <a:bodyPr wrap="none" lIns="0" tIns="0" rIns="0" bIns="0" rtlCol="0" anchor="ctr">
            <a:noAutofit/>
          </a:bodyPr>
          <a:lstStyle/>
          <a:p>
            <a:pPr algn="dist"/>
            <a:r>
              <a:rPr lang="ja-JP" altLang="en-US" sz="108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629332" y="5717548"/>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629332" y="5976775"/>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97471" y="5976775"/>
            <a:ext cx="1108383" cy="228610"/>
          </a:xfrm>
          <a:prstGeom prst="rect">
            <a:avLst/>
          </a:prstGeom>
          <a:noFill/>
        </p:spPr>
        <p:txBody>
          <a:bodyPr wrap="none" lIns="0" tIns="0" rIns="0" bIns="0" rtlCol="0" anchor="ctr">
            <a:noAutofit/>
          </a:bodyPr>
          <a:lstStyle/>
          <a:p>
            <a:pPr algn="dist"/>
            <a:r>
              <a:rPr lang="ja-JP" altLang="en-US" sz="108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81508" y="447261"/>
            <a:ext cx="11804752"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81507" y="447261"/>
            <a:ext cx="11001453"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08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84646" y="2432672"/>
            <a:ext cx="6157684"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849985" y="2432674"/>
            <a:ext cx="5157368"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6834902" y="2432672"/>
            <a:ext cx="517245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97470" y="5717548"/>
            <a:ext cx="1108383" cy="228610"/>
          </a:xfrm>
          <a:prstGeom prst="rect">
            <a:avLst/>
          </a:prstGeom>
          <a:noFill/>
        </p:spPr>
        <p:txBody>
          <a:bodyPr wrap="none" lIns="0" tIns="0" rIns="0" bIns="0" rtlCol="0" anchor="ctr">
            <a:noAutofit/>
          </a:bodyPr>
          <a:lstStyle/>
          <a:p>
            <a:pPr algn="dist" defTabSz="150226">
              <a:tabLst/>
            </a:pPr>
            <a:r>
              <a:rPr lang="ja-JP" altLang="en-US" sz="1085">
                <a:solidFill>
                  <a:schemeClr val="tx1"/>
                </a:solidFill>
                <a:latin typeface="Meiryo UI" panose="020B0604030504040204" pitchFamily="50" charset="-128"/>
                <a:ea typeface="Meiryo UI"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81508" y="5113933"/>
            <a:ext cx="6385992" cy="261268"/>
          </a:xfrm>
          <a:prstGeom prst="rect">
            <a:avLst/>
          </a:prstGeom>
          <a:noFill/>
        </p:spPr>
        <p:txBody>
          <a:bodyPr wrap="square" lIns="0" tIns="0" bIns="60293"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3. </a:t>
            </a:r>
            <a:r>
              <a:rPr lang="ja-JP" altLang="en-US" sz="1266"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204559" y="5375201"/>
            <a:ext cx="636293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a:stretch>
            <a:fillRect/>
          </a:stretch>
        </p:blipFill>
        <p:spPr>
          <a:xfrm>
            <a:off x="184646" y="808024"/>
            <a:ext cx="11822708"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84646" y="808024"/>
            <a:ext cx="11801612" cy="326585"/>
          </a:xfrm>
        </p:spPr>
        <p:txBody>
          <a:bodyPr lIns="108000" tIns="36000" rIns="108000" bIns="0" anchor="ctr">
            <a:noAutofit/>
          </a:bodyPr>
          <a:lstStyle>
            <a:lvl1pPr marL="0" indent="0" algn="l">
              <a:buNone/>
              <a:defRPr sz="1172"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2959" y="132843"/>
            <a:ext cx="827535"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7137346" y="2173436"/>
            <a:ext cx="4844044" cy="261268"/>
          </a:xfrm>
        </p:spPr>
        <p:txBody>
          <a:bodyPr lIns="0" tIns="0" rIns="0" bIns="72000" anchor="b" anchorCtr="0">
            <a:normAutofit/>
          </a:bodyPr>
          <a:lstStyle>
            <a:lvl1pPr marL="0" indent="0" algn="l">
              <a:buNone/>
              <a:defRPr sz="1266"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849987" y="2173436"/>
            <a:ext cx="5131403" cy="261268"/>
          </a:xfrm>
          <a:prstGeom prst="rect">
            <a:avLst/>
          </a:prstGeom>
          <a:noFill/>
        </p:spPr>
        <p:txBody>
          <a:bodyPr wrap="square" lIns="0" tIns="0" bIns="60293" rtlCol="0" anchor="b" anchorCtr="0">
            <a:noAutofit/>
          </a:bodyPr>
          <a:lstStyle/>
          <a:p>
            <a:pPr algn="l"/>
            <a:r>
              <a:rPr lang="en-US" altLang="ja-JP" sz="1266" b="1">
                <a:solidFill>
                  <a:schemeClr val="bg2"/>
                </a:solidFill>
                <a:latin typeface="Meiryo UI" panose="020B0604030504040204" pitchFamily="50" charset="-128"/>
                <a:ea typeface="Meiryo UI" panose="020B0604030504040204" pitchFamily="50" charset="-128"/>
              </a:rPr>
              <a:t>4. </a:t>
            </a:r>
          </a:p>
        </p:txBody>
      </p:sp>
      <p:sp>
        <p:nvSpPr>
          <p:cNvPr id="3" name="正方形/長方形 2"/>
          <p:cNvSpPr/>
          <p:nvPr userDrawn="1"/>
        </p:nvSpPr>
        <p:spPr>
          <a:xfrm>
            <a:off x="11707675" y="6500822"/>
            <a:ext cx="444352" cy="348109"/>
          </a:xfrm>
          <a:prstGeom prst="rect">
            <a:avLst/>
          </a:prstGeom>
        </p:spPr>
        <p:txBody>
          <a:bodyPr wrap="none">
            <a:spAutoFit/>
          </a:bodyPr>
          <a:lstStyle/>
          <a:p>
            <a:fld id="{9C1B02FA-3B43-4965-97B5-C29D405C4738}" type="slidenum">
              <a:rPr kumimoji="1" lang="ja-JP" altLang="en-US" sz="1662" b="0" smtClean="0">
                <a:latin typeface="Arial" panose="020B0604020202020204" pitchFamily="34" charset="0"/>
                <a:ea typeface="メイリオ" panose="020B0604030504040204" pitchFamily="50" charset="-128"/>
                <a:cs typeface="Arial" panose="020B0604020202020204" pitchFamily="34" charset="0"/>
              </a:rPr>
              <a:pPr/>
              <a:t>‹#›</a:t>
            </a:fld>
            <a:endParaRPr lang="ja-JP" altLang="en-US" sz="1662"/>
          </a:p>
        </p:txBody>
      </p:sp>
    </p:spTree>
    <p:extLst>
      <p:ext uri="{BB962C8B-B14F-4D97-AF65-F5344CB8AC3E}">
        <p14:creationId xmlns:p14="http://schemas.microsoft.com/office/powerpoint/2010/main" val="3197734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8" y="359098"/>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4990636" y="3120326"/>
            <a:ext cx="2210728"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userDrawn="1"/>
        </p:nvSpPr>
        <p:spPr>
          <a:xfrm>
            <a:off x="11453286" y="6314239"/>
            <a:ext cx="444352" cy="348109"/>
          </a:xfrm>
          <a:prstGeom prst="rect">
            <a:avLst/>
          </a:prstGeom>
        </p:spPr>
        <p:txBody>
          <a:bodyPr wrap="none">
            <a:spAutoFit/>
          </a:bodyPr>
          <a:lstStyle/>
          <a:p>
            <a:fld id="{9C1B02FA-3B43-4965-97B5-C29D405C4738}" type="slidenum">
              <a:rPr kumimoji="1" lang="ja-JP" altLang="en-US" sz="1662" b="0" smtClean="0">
                <a:latin typeface="Arial" panose="020B0604020202020204" pitchFamily="34" charset="0"/>
                <a:ea typeface="メイリオ" panose="020B0604030504040204" pitchFamily="50" charset="-128"/>
                <a:cs typeface="Arial" panose="020B0604020202020204" pitchFamily="34" charset="0"/>
              </a:rPr>
              <a:pPr/>
              <a:t>‹#›</a:t>
            </a:fld>
            <a:endParaRPr lang="ja-JP" altLang="en-US" sz="1662"/>
          </a:p>
        </p:txBody>
      </p:sp>
    </p:spTree>
    <p:extLst>
      <p:ext uri="{BB962C8B-B14F-4D97-AF65-F5344CB8AC3E}">
        <p14:creationId xmlns:p14="http://schemas.microsoft.com/office/powerpoint/2010/main" val="412258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451457" y="359097"/>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179665" y="2645195"/>
            <a:ext cx="9832671"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179664" y="2645195"/>
            <a:ext cx="9852293" cy="1567610"/>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1616000" y="6480000"/>
            <a:ext cx="410512" cy="324000"/>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8310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415CC879-8893-4ACA-BC53-E5C16947C50D}"/>
              </a:ext>
            </a:extLst>
          </p:cNvPr>
          <p:cNvGrpSpPr/>
          <p:nvPr userDrawn="1"/>
        </p:nvGrpSpPr>
        <p:grpSpPr>
          <a:xfrm>
            <a:off x="243565" y="339772"/>
            <a:ext cx="11200291" cy="719363"/>
            <a:chOff x="213594" y="302433"/>
            <a:chExt cx="9822130" cy="792964"/>
          </a:xfrm>
        </p:grpSpPr>
        <p:sp>
          <p:nvSpPr>
            <p:cNvPr id="12" name="フリーフォーム: 図形 11">
              <a:extLst>
                <a:ext uri="{FF2B5EF4-FFF2-40B4-BE49-F238E27FC236}">
                  <a16:creationId xmlns:a16="http://schemas.microsoft.com/office/drawing/2014/main" id="{65FC17B1-25BE-4588-AF23-0BACCC17A073}"/>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21"/>
            </a:p>
          </p:txBody>
        </p:sp>
        <p:cxnSp>
          <p:nvCxnSpPr>
            <p:cNvPr id="13" name="直線コネクタ 12">
              <a:extLst>
                <a:ext uri="{FF2B5EF4-FFF2-40B4-BE49-F238E27FC236}">
                  <a16:creationId xmlns:a16="http://schemas.microsoft.com/office/drawing/2014/main" id="{4ACDB6E1-0019-4594-BA57-355CD944730E}"/>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CFD28A3-FFD3-44EF-BD7B-AA8133ABDF9A}"/>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353495" y="424232"/>
            <a:ext cx="10180703" cy="587854"/>
          </a:xfrm>
          <a:prstGeom prst="rect">
            <a:avLst/>
          </a:prstGeom>
        </p:spPr>
        <p:txBody>
          <a:bodyPr lIns="252000" tIns="36000" rIns="0" bIns="0" anchor="ctr" anchorCtr="0"/>
          <a:lstStyle>
            <a:lvl1pPr>
              <a:defRPr sz="2211"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p:ph sz="quarter" idx="16" hasCustomPrompt="1"/>
          </p:nvPr>
        </p:nvSpPr>
        <p:spPr>
          <a:xfrm>
            <a:off x="654080" y="1012089"/>
            <a:ext cx="10714369" cy="783805"/>
          </a:xfrm>
          <a:prstGeom prst="rect">
            <a:avLst/>
          </a:prstGeom>
        </p:spPr>
        <p:txBody>
          <a:bodyPr lIns="0" tIns="144000" rIns="0" bIns="0" anchor="t"/>
          <a:lstStyle>
            <a:lvl1pPr marL="0" marR="0" indent="0" algn="l" defTabSz="721864" rtl="0" eaLnBrk="1" fontAlgn="auto" latinLnBrk="0" hangingPunct="1">
              <a:lnSpc>
                <a:spcPct val="100000"/>
              </a:lnSpc>
              <a:spcBef>
                <a:spcPts val="0"/>
              </a:spcBef>
              <a:spcAft>
                <a:spcPts val="474"/>
              </a:spcAft>
              <a:buClrTx/>
              <a:buSzTx/>
              <a:buFontTx/>
              <a:buNone/>
              <a:tabLst/>
              <a:defRPr sz="1263" b="1">
                <a:solidFill>
                  <a:srgbClr val="009C89"/>
                </a:solidFill>
                <a:latin typeface="Meiryo UI" panose="020B0604030504040204" pitchFamily="50" charset="-128"/>
                <a:ea typeface="Meiryo UI" panose="020B0604030504040204" pitchFamily="50" charset="-128"/>
              </a:defRPr>
            </a:lvl1pPr>
            <a:lvl2pPr marL="360932" indent="0">
              <a:buFontTx/>
              <a:buNone/>
              <a:defRPr/>
            </a:lvl2pPr>
            <a:lvl3pPr marL="721864" indent="0">
              <a:buFontTx/>
              <a:buNone/>
              <a:defRPr/>
            </a:lvl3pPr>
            <a:lvl4pPr marL="1082796" indent="0">
              <a:buFontTx/>
              <a:buNone/>
              <a:defRPr/>
            </a:lvl4pPr>
            <a:lvl5pPr marL="1443728" indent="0">
              <a:buFontTx/>
              <a:buNone/>
              <a:defRPr/>
            </a:lvl5pPr>
          </a:lstStyle>
          <a:p>
            <a:pPr marL="0" marR="0" lvl="0" indent="0" algn="l" defTabSz="721864" rtl="0" eaLnBrk="1" fontAlgn="auto" latinLnBrk="0" hangingPunct="1">
              <a:lnSpc>
                <a:spcPct val="90000"/>
              </a:lnSpc>
              <a:spcBef>
                <a:spcPts val="789"/>
              </a:spcBef>
              <a:spcAft>
                <a:spcPts val="0"/>
              </a:spcAft>
              <a:buClrTx/>
              <a:buSzTx/>
              <a:buFontTx/>
              <a:buNone/>
              <a:tabLst/>
              <a:defRPr/>
            </a:pPr>
            <a:r>
              <a:rPr kumimoji="1" lang="ja-JP" altLang="en-US"/>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509287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353498" y="332656"/>
            <a:ext cx="11419439" cy="587854"/>
          </a:xfrm>
          <a:prstGeom prst="rect">
            <a:avLst/>
          </a:prstGeom>
          <a:solidFill>
            <a:schemeClr val="accent1">
              <a:lumMod val="75000"/>
              <a:lumOff val="25000"/>
            </a:schemeClr>
          </a:solidFill>
        </p:spPr>
        <p:txBody>
          <a:bodyPr lIns="252000" tIns="36000" rIns="0" bIns="0" anchor="ctr" anchorCtr="0"/>
          <a:lstStyle>
            <a:lvl1pPr>
              <a:defRPr sz="2211"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userDrawn="1">
            <p:ph sz="quarter" idx="16" hasCustomPrompt="1"/>
          </p:nvPr>
        </p:nvSpPr>
        <p:spPr>
          <a:xfrm>
            <a:off x="654081" y="1012090"/>
            <a:ext cx="10714369" cy="783805"/>
          </a:xfrm>
          <a:prstGeom prst="rect">
            <a:avLst/>
          </a:prstGeom>
        </p:spPr>
        <p:txBody>
          <a:bodyPr lIns="0" tIns="144000" rIns="0" bIns="0" anchor="t"/>
          <a:lstStyle>
            <a:lvl1pPr marL="0" marR="0" indent="0" algn="l" defTabSz="721861" rtl="0" eaLnBrk="1" fontAlgn="auto" latinLnBrk="0" hangingPunct="1">
              <a:lnSpc>
                <a:spcPct val="100000"/>
              </a:lnSpc>
              <a:spcBef>
                <a:spcPts val="0"/>
              </a:spcBef>
              <a:spcAft>
                <a:spcPts val="474"/>
              </a:spcAft>
              <a:buClrTx/>
              <a:buSzTx/>
              <a:buFontTx/>
              <a:buNone/>
              <a:tabLst/>
              <a:defRPr sz="1263" b="1">
                <a:solidFill>
                  <a:schemeClr val="tx1"/>
                </a:solidFill>
                <a:latin typeface="Meiryo UI" panose="020B0604030504040204" pitchFamily="50" charset="-128"/>
                <a:ea typeface="Meiryo UI" panose="020B0604030504040204" pitchFamily="50" charset="-128"/>
              </a:defRPr>
            </a:lvl1pPr>
            <a:lvl2pPr marL="360930" indent="0">
              <a:buFontTx/>
              <a:buNone/>
              <a:defRPr/>
            </a:lvl2pPr>
            <a:lvl3pPr marL="721861" indent="0">
              <a:buFontTx/>
              <a:buNone/>
              <a:defRPr/>
            </a:lvl3pPr>
            <a:lvl4pPr marL="1082789" indent="0">
              <a:buFontTx/>
              <a:buNone/>
              <a:defRPr/>
            </a:lvl4pPr>
            <a:lvl5pPr marL="1443720" indent="0">
              <a:buFontTx/>
              <a:buNone/>
              <a:defRPr/>
            </a:lvl5pPr>
          </a:lstStyle>
          <a:p>
            <a:pPr marL="0" marR="0" lvl="0" indent="0" algn="l" defTabSz="721861" rtl="0" eaLnBrk="1" fontAlgn="auto" latinLnBrk="0" hangingPunct="1">
              <a:lnSpc>
                <a:spcPct val="90000"/>
              </a:lnSpc>
              <a:spcBef>
                <a:spcPts val="789"/>
              </a:spcBef>
              <a:spcAft>
                <a:spcPts val="0"/>
              </a:spcAft>
              <a:buClrTx/>
              <a:buSzTx/>
              <a:buFontTx/>
              <a:buNone/>
              <a:tabLst/>
              <a:defRPr/>
            </a:pPr>
            <a:r>
              <a:rPr kumimoji="1" lang="ja-JP" altLang="en-US"/>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311107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内容説明用スライド_タイトルのみ+リー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12486" y="273942"/>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99087" y="354183"/>
            <a:ext cx="10723701" cy="461267"/>
          </a:xfrm>
          <a:prstGeom prst="rect">
            <a:avLst/>
          </a:prstGeom>
        </p:spPr>
      </p:pic>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11122788" y="6368597"/>
            <a:ext cx="391973" cy="261090"/>
          </a:xfrm>
          <a:prstGeom prst="rect">
            <a:avLst/>
          </a:prstGeom>
          <a:noFill/>
        </p:spPr>
        <p:txBody>
          <a:bodyPr wrap="none" lIns="0" tIns="0" rIns="0" bIns="0" rtlCol="0" anchor="ctr" anchorCtr="0">
            <a:noAutofit/>
          </a:bodyPr>
          <a:lstStyle/>
          <a:p>
            <a:pPr algn="r"/>
            <a:fld id="{9C1B02FA-3B43-4965-97B5-C29D405C4738}" type="slidenum">
              <a:rPr kumimoji="1" lang="ja-JP" altLang="en-US" sz="869"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869" b="0">
              <a:latin typeface="Arial" panose="020B0604020202020204" pitchFamily="34" charset="0"/>
              <a:ea typeface="メイリオ" panose="020B0604030504040204" pitchFamily="50" charset="-128"/>
              <a:cs typeface="Arial" panose="020B0604020202020204" pitchFamily="34" charset="0"/>
            </a:endParaRPr>
          </a:p>
        </p:txBody>
      </p: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9089" y="354183"/>
            <a:ext cx="8794985" cy="457525"/>
          </a:xfrm>
          <a:prstGeom prst="rect">
            <a:avLst/>
          </a:prstGeom>
        </p:spPr>
        <p:txBody>
          <a:bodyPr lIns="252000" tIns="36000" rIns="0" bIns="0" anchor="ctr">
            <a:normAutofit/>
          </a:bodyPr>
          <a:lstStyle>
            <a:lvl1pPr marL="0" indent="0">
              <a:buNone/>
              <a:defRPr sz="1736"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コンテンツ プレースホルダー 18">
            <a:extLst>
              <a:ext uri="{FF2B5EF4-FFF2-40B4-BE49-F238E27FC236}">
                <a16:creationId xmlns:a16="http://schemas.microsoft.com/office/drawing/2014/main" id="{D6CEC8E5-ABD9-4156-8E4A-955E63649379}"/>
              </a:ext>
            </a:extLst>
          </p:cNvPr>
          <p:cNvSpPr>
            <a:spLocks noGrp="1"/>
          </p:cNvSpPr>
          <p:nvPr>
            <p:ph sz="quarter" idx="16" hasCustomPrompt="1"/>
          </p:nvPr>
        </p:nvSpPr>
        <p:spPr>
          <a:xfrm>
            <a:off x="677034" y="823887"/>
            <a:ext cx="9897695" cy="589919"/>
          </a:xfrm>
          <a:prstGeom prst="rect">
            <a:avLst/>
          </a:prstGeom>
        </p:spPr>
        <p:txBody>
          <a:bodyPr lIns="0" tIns="108000" rIns="0" bIns="0" anchor="t"/>
          <a:lstStyle>
            <a:lvl1pPr marL="0" marR="0" indent="0" algn="l" defTabSz="721864" rtl="0" eaLnBrk="1" fontAlgn="auto" latinLnBrk="0" hangingPunct="1">
              <a:lnSpc>
                <a:spcPct val="100000"/>
              </a:lnSpc>
              <a:spcBef>
                <a:spcPts val="0"/>
              </a:spcBef>
              <a:spcAft>
                <a:spcPts val="0"/>
              </a:spcAft>
              <a:buClrTx/>
              <a:buSzTx/>
              <a:buFontTx/>
              <a:buNone/>
              <a:tabLst/>
              <a:defRPr sz="947" b="1">
                <a:solidFill>
                  <a:srgbClr val="009C89"/>
                </a:solidFill>
                <a:latin typeface="Meiryo UI" panose="020B0604030504040204" pitchFamily="50" charset="-128"/>
                <a:ea typeface="Meiryo UI" panose="020B0604030504040204" pitchFamily="50" charset="-128"/>
              </a:defRPr>
            </a:lvl1pPr>
            <a:lvl2pPr marL="360932" indent="0">
              <a:buFontTx/>
              <a:buNone/>
              <a:defRPr/>
            </a:lvl2pPr>
            <a:lvl3pPr marL="721864" indent="0">
              <a:buFontTx/>
              <a:buNone/>
              <a:defRPr/>
            </a:lvl3pPr>
            <a:lvl4pPr marL="1082796" indent="0">
              <a:buFontTx/>
              <a:buNone/>
              <a:defRPr/>
            </a:lvl4pPr>
            <a:lvl5pPr marL="1443728" indent="0">
              <a:buFontTx/>
              <a:buNone/>
              <a:defRPr/>
            </a:lvl5pPr>
          </a:lstStyle>
          <a:p>
            <a:pPr marL="0" marR="0" lvl="0" indent="0" algn="l" defTabSz="721864" rtl="0" eaLnBrk="1" fontAlgn="auto" latinLnBrk="0" hangingPunct="1">
              <a:lnSpc>
                <a:spcPct val="90000"/>
              </a:lnSpc>
              <a:spcBef>
                <a:spcPts val="789"/>
              </a:spcBef>
              <a:spcAft>
                <a:spcPts val="0"/>
              </a:spcAft>
              <a:buClrTx/>
              <a:buSzTx/>
              <a:buFontTx/>
              <a:buNone/>
              <a:tabLst/>
              <a:defRPr/>
            </a:pPr>
            <a:r>
              <a:rPr kumimoji="1" lang="ja-JP" altLang="en-US"/>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07691" y="532084"/>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433916" y="262409"/>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500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内容説明用スライド_タイトルのみ">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12486" y="273942"/>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99087" y="354183"/>
            <a:ext cx="10723701"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07691" y="532084"/>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433916" y="262409"/>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11122788" y="6368597"/>
            <a:ext cx="391973" cy="261090"/>
          </a:xfrm>
          <a:prstGeom prst="rect">
            <a:avLst/>
          </a:prstGeom>
          <a:noFill/>
        </p:spPr>
        <p:txBody>
          <a:bodyPr wrap="none" lIns="0" tIns="0" rIns="0" bIns="0" rtlCol="0" anchor="ctr" anchorCtr="0">
            <a:noAutofit/>
          </a:bodyPr>
          <a:lstStyle/>
          <a:p>
            <a:pPr algn="r"/>
            <a:fld id="{9C1B02FA-3B43-4965-97B5-C29D405C4738}" type="slidenum">
              <a:rPr kumimoji="1" lang="ja-JP" altLang="en-US" sz="869"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869" b="0">
              <a:latin typeface="Arial" panose="020B0604020202020204" pitchFamily="34" charset="0"/>
              <a:ea typeface="メイリオ" panose="020B0604030504040204" pitchFamily="50" charset="-128"/>
              <a:cs typeface="Arial" panose="020B0604020202020204" pitchFamily="34" charset="0"/>
            </a:endParaRPr>
          </a:p>
        </p:txBody>
      </p: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9089" y="354183"/>
            <a:ext cx="8794985" cy="457525"/>
          </a:xfrm>
          <a:prstGeom prst="rect">
            <a:avLst/>
          </a:prstGeom>
        </p:spPr>
        <p:txBody>
          <a:bodyPr lIns="252000" tIns="36000" rIns="0" bIns="0" anchor="ctr">
            <a:normAutofit/>
          </a:bodyPr>
          <a:lstStyle>
            <a:lvl1pPr marL="0" indent="0">
              <a:buNone/>
              <a:defRPr sz="1736"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Tree>
    <p:extLst>
      <p:ext uri="{BB962C8B-B14F-4D97-AF65-F5344CB8AC3E}">
        <p14:creationId xmlns:p14="http://schemas.microsoft.com/office/powerpoint/2010/main" val="3749991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目次用スライド">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08499E0-6698-7242-8365-20FF5A758AA5}"/>
              </a:ext>
            </a:extLst>
          </p:cNvPr>
          <p:cNvSpPr txBox="1"/>
          <p:nvPr userDrawn="1"/>
        </p:nvSpPr>
        <p:spPr>
          <a:xfrm>
            <a:off x="1" y="6609925"/>
            <a:ext cx="12192000" cy="219932"/>
          </a:xfrm>
          <a:prstGeom prst="rect">
            <a:avLst/>
          </a:prstGeom>
          <a:noFill/>
        </p:spPr>
        <p:txBody>
          <a:bodyPr wrap="square" rtlCol="0">
            <a:spAutoFit/>
          </a:bodyPr>
          <a:lstStyle/>
          <a:p>
            <a:pPr algn="r"/>
            <a:fld id="{38434F60-59C2-5746-B363-8E311F3EE048}" type="slidenum">
              <a:rPr lang="en-US" altLang="ja-JP" sz="829" b="0" smtClean="0">
                <a:ln w="2540">
                  <a:solidFill>
                    <a:schemeClr val="bg2">
                      <a:lumMod val="75000"/>
                    </a:schemeClr>
                  </a:solidFill>
                </a:ln>
                <a:solidFill>
                  <a:schemeClr val="tx1"/>
                </a:solidFill>
                <a:latin typeface="Meiryo" panose="020B0604030504040204" pitchFamily="34" charset="-128"/>
                <a:ea typeface="Meiryo" panose="020B0604030504040204" pitchFamily="34" charset="-128"/>
              </a:rPr>
              <a:t>‹#›</a:t>
            </a:fld>
            <a:endParaRPr lang="ja-JP" altLang="en-US" sz="829" b="0">
              <a:ln w="2540">
                <a:solidFill>
                  <a:schemeClr val="bg2">
                    <a:lumMod val="75000"/>
                  </a:schemeClr>
                </a:solidFill>
              </a:ln>
              <a:solidFill>
                <a:schemeClr val="tx1"/>
              </a:solidFill>
              <a:latin typeface="Meiryo" panose="020B0604030504040204" pitchFamily="34" charset="-128"/>
              <a:ea typeface="Meiryo" panose="020B0604030504040204" pitchFamily="34" charset="-128"/>
            </a:endParaRPr>
          </a:p>
        </p:txBody>
      </p:sp>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82848" y="133064"/>
            <a:ext cx="734169" cy="598234"/>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99088" y="354181"/>
            <a:ext cx="10919625" cy="461266"/>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07693" y="532084"/>
            <a:ext cx="442148" cy="352637"/>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629840" y="262411"/>
            <a:ext cx="780272" cy="623779"/>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527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内容説明用スライド-1">
    <p:spTree>
      <p:nvGrpSpPr>
        <p:cNvPr id="1" name=""/>
        <p:cNvGrpSpPr/>
        <p:nvPr/>
      </p:nvGrpSpPr>
      <p:grpSpPr>
        <a:xfrm>
          <a:off x="0" y="0"/>
          <a:ext cx="0" cy="0"/>
          <a:chOff x="0" y="0"/>
          <a:chExt cx="0" cy="0"/>
        </a:xfrm>
      </p:grpSpPr>
      <p:pic>
        <p:nvPicPr>
          <p:cNvPr id="10" name="Picture 11" descr="ç°å¢ç">
            <a:extLst>
              <a:ext uri="{FF2B5EF4-FFF2-40B4-BE49-F238E27FC236}">
                <a16:creationId xmlns:a16="http://schemas.microsoft.com/office/drawing/2014/main" id="{60E486B8-662B-314A-9026-A2BE09EFE3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82849" y="133064"/>
            <a:ext cx="734169" cy="59823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8933A530-EA13-4E40-8853-24895B93ACAC}"/>
              </a:ext>
            </a:extLst>
          </p:cNvPr>
          <p:cNvGrpSpPr/>
          <p:nvPr userDrawn="1"/>
        </p:nvGrpSpPr>
        <p:grpSpPr>
          <a:xfrm>
            <a:off x="307690" y="285663"/>
            <a:ext cx="11586973" cy="899980"/>
            <a:chOff x="269828" y="1704549"/>
            <a:chExt cx="10161233" cy="1425716"/>
          </a:xfrm>
        </p:grpSpPr>
        <p:pic>
          <p:nvPicPr>
            <p:cNvPr id="7" name="グラフィックス 6">
              <a:extLst>
                <a:ext uri="{FF2B5EF4-FFF2-40B4-BE49-F238E27FC236}">
                  <a16:creationId xmlns:a16="http://schemas.microsoft.com/office/drawing/2014/main" id="{1965654B-C214-044C-9754-691F56B1A74E}"/>
                </a:ext>
              </a:extLst>
            </p:cNvPr>
            <p:cNvPicPr>
              <a:picLocks noChangeAspect="1"/>
            </p:cNvPicPr>
            <p:nvPr/>
          </p:nvPicPr>
          <p:blipFill>
            <a:blip/>
            <a:stretch>
              <a:fillRect/>
            </a:stretch>
          </p:blipFill>
          <p:spPr>
            <a:xfrm>
              <a:off x="341713" y="1816883"/>
              <a:ext cx="9997200" cy="1224147"/>
            </a:xfrm>
            <a:prstGeom prst="rect">
              <a:avLst/>
            </a:prstGeom>
          </p:spPr>
        </p:pic>
        <p:cxnSp>
          <p:nvCxnSpPr>
            <p:cNvPr id="8" name="直線コネクタ 7">
              <a:extLst>
                <a:ext uri="{FF2B5EF4-FFF2-40B4-BE49-F238E27FC236}">
                  <a16:creationId xmlns:a16="http://schemas.microsoft.com/office/drawing/2014/main" id="{803ACE90-2131-A448-9D2B-E09F626D0747}"/>
                </a:ext>
              </a:extLst>
            </p:cNvPr>
            <p:cNvCxnSpPr/>
            <p:nvPr/>
          </p:nvCxnSpPr>
          <p:spPr>
            <a:xfrm>
              <a:off x="269828" y="2691065"/>
              <a:ext cx="438100" cy="439200"/>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92973B8-A1E0-8249-B6B2-09ED50D99913}"/>
                </a:ext>
              </a:extLst>
            </p:cNvPr>
            <p:cNvCxnSpPr>
              <a:cxnSpLocks/>
            </p:cNvCxnSpPr>
            <p:nvPr/>
          </p:nvCxnSpPr>
          <p:spPr>
            <a:xfrm>
              <a:off x="9321870" y="1704549"/>
              <a:ext cx="1109191" cy="1111976"/>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008499E0-6698-7242-8365-20FF5A758AA5}"/>
              </a:ext>
            </a:extLst>
          </p:cNvPr>
          <p:cNvSpPr txBox="1"/>
          <p:nvPr userDrawn="1"/>
        </p:nvSpPr>
        <p:spPr>
          <a:xfrm>
            <a:off x="1" y="6609927"/>
            <a:ext cx="12192000" cy="212687"/>
          </a:xfrm>
          <a:prstGeom prst="rect">
            <a:avLst/>
          </a:prstGeom>
          <a:noFill/>
        </p:spPr>
        <p:txBody>
          <a:bodyPr wrap="square" rtlCol="0">
            <a:spAutoFit/>
          </a:bodyPr>
          <a:lstStyle/>
          <a:p>
            <a:pPr algn="r"/>
            <a:fld id="{38434F60-59C2-5746-B363-8E311F3EE048}" type="slidenum">
              <a:rPr lang="en-US" altLang="ja-JP" sz="782" b="0" smtClean="0">
                <a:ln w="2540">
                  <a:solidFill>
                    <a:schemeClr val="bg2">
                      <a:lumMod val="75000"/>
                    </a:schemeClr>
                  </a:solidFill>
                </a:ln>
                <a:solidFill>
                  <a:schemeClr val="tx1"/>
                </a:solidFill>
                <a:latin typeface="Meiryo" panose="020B0604030504040204" pitchFamily="34" charset="-128"/>
                <a:ea typeface="Meiryo" panose="020B0604030504040204" pitchFamily="34" charset="-128"/>
              </a:rPr>
              <a:t>‹#›</a:t>
            </a:fld>
            <a:endParaRPr lang="ja-JP" altLang="en-US" sz="782" b="0">
              <a:ln w="2540">
                <a:solidFill>
                  <a:schemeClr val="bg2">
                    <a:lumMod val="75000"/>
                  </a:schemeClr>
                </a:solidFill>
              </a:ln>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78216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191"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91" b="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415CC879-8893-4ACA-BC53-E5C16947C50D}"/>
              </a:ext>
            </a:extLst>
          </p:cNvPr>
          <p:cNvGrpSpPr/>
          <p:nvPr userDrawn="1"/>
        </p:nvGrpSpPr>
        <p:grpSpPr>
          <a:xfrm>
            <a:off x="243567" y="339772"/>
            <a:ext cx="11200291" cy="719363"/>
            <a:chOff x="213594" y="302433"/>
            <a:chExt cx="9822130" cy="792964"/>
          </a:xfrm>
        </p:grpSpPr>
        <p:sp>
          <p:nvSpPr>
            <p:cNvPr id="12" name="フリーフォーム: 図形 11">
              <a:extLst>
                <a:ext uri="{FF2B5EF4-FFF2-40B4-BE49-F238E27FC236}">
                  <a16:creationId xmlns:a16="http://schemas.microsoft.com/office/drawing/2014/main" id="{65FC17B1-25BE-4588-AF23-0BACCC17A073}"/>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38"/>
            </a:p>
          </p:txBody>
        </p:sp>
        <p:cxnSp>
          <p:nvCxnSpPr>
            <p:cNvPr id="13" name="直線コネクタ 12">
              <a:extLst>
                <a:ext uri="{FF2B5EF4-FFF2-40B4-BE49-F238E27FC236}">
                  <a16:creationId xmlns:a16="http://schemas.microsoft.com/office/drawing/2014/main" id="{4ACDB6E1-0019-4594-BA57-355CD944730E}"/>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CFD28A3-FFD3-44EF-BD7B-AA8133ABDF9A}"/>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353497" y="424232"/>
            <a:ext cx="10180703" cy="587854"/>
          </a:xfrm>
          <a:prstGeom prst="rect">
            <a:avLst/>
          </a:prstGeom>
        </p:spPr>
        <p:txBody>
          <a:bodyPr lIns="252000" tIns="36000" rIns="0" bIns="0" anchor="ctr" anchorCtr="0"/>
          <a:lstStyle>
            <a:lvl1pPr>
              <a:defRPr sz="2084"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p:ph sz="quarter" idx="16" hasCustomPrompt="1"/>
          </p:nvPr>
        </p:nvSpPr>
        <p:spPr>
          <a:xfrm>
            <a:off x="654081" y="1012090"/>
            <a:ext cx="10714369" cy="783805"/>
          </a:xfrm>
          <a:prstGeom prst="rect">
            <a:avLst/>
          </a:prstGeom>
        </p:spPr>
        <p:txBody>
          <a:bodyPr lIns="0" tIns="144000" rIns="0" bIns="0" anchor="t"/>
          <a:lstStyle>
            <a:lvl1pPr marL="0" marR="0" indent="0" algn="l" defTabSz="680492" rtl="0" eaLnBrk="1" fontAlgn="auto" latinLnBrk="0" hangingPunct="1">
              <a:lnSpc>
                <a:spcPct val="100000"/>
              </a:lnSpc>
              <a:spcBef>
                <a:spcPts val="0"/>
              </a:spcBef>
              <a:spcAft>
                <a:spcPts val="446"/>
              </a:spcAft>
              <a:buClrTx/>
              <a:buSzTx/>
              <a:buFontTx/>
              <a:buNone/>
              <a:tabLst/>
              <a:defRPr sz="1191" b="1">
                <a:solidFill>
                  <a:srgbClr val="009C89"/>
                </a:solidFill>
                <a:latin typeface="Meiryo UI" panose="020B0604030504040204" pitchFamily="50" charset="-128"/>
                <a:ea typeface="Meiryo UI" panose="020B0604030504040204" pitchFamily="50" charset="-128"/>
              </a:defRPr>
            </a:lvl1pPr>
            <a:lvl2pPr marL="340246" indent="0">
              <a:buFontTx/>
              <a:buNone/>
              <a:defRPr/>
            </a:lvl2pPr>
            <a:lvl3pPr marL="680492" indent="0">
              <a:buFontTx/>
              <a:buNone/>
              <a:defRPr/>
            </a:lvl3pPr>
            <a:lvl4pPr marL="1020738" indent="0">
              <a:buFontTx/>
              <a:buNone/>
              <a:defRPr/>
            </a:lvl4pPr>
            <a:lvl5pPr marL="1360984" indent="0">
              <a:buFontTx/>
              <a:buNone/>
              <a:defRPr/>
            </a:lvl5pPr>
          </a:lstStyle>
          <a:p>
            <a:pPr marL="0" marR="0" lvl="0" indent="0" algn="l" defTabSz="680492" rtl="0" eaLnBrk="1" fontAlgn="auto" latinLnBrk="0" hangingPunct="1">
              <a:lnSpc>
                <a:spcPct val="90000"/>
              </a:lnSpc>
              <a:spcBef>
                <a:spcPts val="744"/>
              </a:spcBef>
              <a:spcAft>
                <a:spcPts val="0"/>
              </a:spcAft>
              <a:buClrTx/>
              <a:buSzTx/>
              <a:buFontTx/>
              <a:buNone/>
              <a:tabLst/>
              <a:defRPr/>
            </a:pPr>
            <a:r>
              <a:rPr kumimoji="1" lang="ja-JP" altLang="en-US"/>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18657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内容説明用スライド_タイトルのみ">
    <p:spTree>
      <p:nvGrpSpPr>
        <p:cNvPr id="1" name=""/>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AC2DE318-3373-45C5-B5ED-FC4A4125DD10}"/>
              </a:ext>
            </a:extLst>
          </p:cNvPr>
          <p:cNvGrpSpPr/>
          <p:nvPr userDrawn="1"/>
        </p:nvGrpSpPr>
        <p:grpSpPr>
          <a:xfrm>
            <a:off x="243565" y="339772"/>
            <a:ext cx="11200291" cy="719363"/>
            <a:chOff x="213594" y="302433"/>
            <a:chExt cx="9822130" cy="792964"/>
          </a:xfrm>
        </p:grpSpPr>
        <p:sp>
          <p:nvSpPr>
            <p:cNvPr id="30" name="フリーフォーム: 図形 29">
              <a:extLst>
                <a:ext uri="{FF2B5EF4-FFF2-40B4-BE49-F238E27FC236}">
                  <a16:creationId xmlns:a16="http://schemas.microsoft.com/office/drawing/2014/main" id="{2E2E24A4-3B37-4043-BFA7-B097B261A74B}"/>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21"/>
            </a:p>
          </p:txBody>
        </p:sp>
        <p:cxnSp>
          <p:nvCxnSpPr>
            <p:cNvPr id="24" name="直線コネクタ 23">
              <a:extLst>
                <a:ext uri="{FF2B5EF4-FFF2-40B4-BE49-F238E27FC236}">
                  <a16:creationId xmlns:a16="http://schemas.microsoft.com/office/drawing/2014/main" id="{D3CD85D1-03BA-48DE-917C-C0364BBEB90D}"/>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0692A14-C278-4BFD-8589-93D84C87BBEF}"/>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タイトル 97">
            <a:extLst>
              <a:ext uri="{FF2B5EF4-FFF2-40B4-BE49-F238E27FC236}">
                <a16:creationId xmlns:a16="http://schemas.microsoft.com/office/drawing/2014/main" id="{72170A6F-3936-4E64-8D54-81889E100275}"/>
              </a:ext>
            </a:extLst>
          </p:cNvPr>
          <p:cNvSpPr>
            <a:spLocks noGrp="1"/>
          </p:cNvSpPr>
          <p:nvPr userDrawn="1">
            <p:ph type="title" hasCustomPrompt="1"/>
          </p:nvPr>
        </p:nvSpPr>
        <p:spPr>
          <a:xfrm>
            <a:off x="353495" y="419806"/>
            <a:ext cx="10180703" cy="587854"/>
          </a:xfrm>
          <a:prstGeom prst="rect">
            <a:avLst/>
          </a:prstGeom>
        </p:spPr>
        <p:txBody>
          <a:bodyPr lIns="252000" tIns="36000" rIns="0" bIns="0" anchor="ctr" anchorCtr="0"/>
          <a:lstStyle>
            <a:lvl1pPr>
              <a:defRPr sz="2211"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32" name="テキスト ボックス 31">
            <a:extLst>
              <a:ext uri="{FF2B5EF4-FFF2-40B4-BE49-F238E27FC236}">
                <a16:creationId xmlns:a16="http://schemas.microsoft.com/office/drawing/2014/main" id="{25669791-F91A-490D-AE90-D7F0E46D1A25}"/>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69142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内容説明用スライド_タイトル+リード">
    <p:spTree>
      <p:nvGrpSpPr>
        <p:cNvPr id="1" name=""/>
        <p:cNvGrpSpPr/>
        <p:nvPr/>
      </p:nvGrpSpPr>
      <p:grpSpPr>
        <a:xfrm>
          <a:off x="0" y="0"/>
          <a:ext cx="0" cy="0"/>
          <a:chOff x="0" y="0"/>
          <a:chExt cx="0" cy="0"/>
        </a:xfrm>
      </p:grpSpPr>
      <p:sp>
        <p:nvSpPr>
          <p:cNvPr id="24" name="フリーフォーム: 図形 23">
            <a:extLst>
              <a:ext uri="{FF2B5EF4-FFF2-40B4-BE49-F238E27FC236}">
                <a16:creationId xmlns:a16="http://schemas.microsoft.com/office/drawing/2014/main" id="{D316A16E-8584-4903-990B-BD95BBA90F63}"/>
              </a:ext>
            </a:extLst>
          </p:cNvPr>
          <p:cNvSpPr/>
          <p:nvPr userDrawn="1"/>
        </p:nvSpPr>
        <p:spPr>
          <a:xfrm>
            <a:off x="348062" y="419807"/>
            <a:ext cx="11040007" cy="587854"/>
          </a:xfrm>
          <a:custGeom>
            <a:avLst/>
            <a:gdLst>
              <a:gd name="connsiteX0" fmla="*/ 68294 w 9681568"/>
              <a:gd name="connsiteY0" fmla="*/ 0 h 648000"/>
              <a:gd name="connsiteX1" fmla="*/ 9033568 w 9681568"/>
              <a:gd name="connsiteY1" fmla="*/ 0 h 648000"/>
              <a:gd name="connsiteX2" fmla="*/ 9681568 w 9681568"/>
              <a:gd name="connsiteY2" fmla="*/ 648000 h 648000"/>
              <a:gd name="connsiteX3" fmla="*/ 264751 w 9681568"/>
              <a:gd name="connsiteY3" fmla="*/ 648000 h 648000"/>
              <a:gd name="connsiteX4" fmla="*/ 0 w 9681568"/>
              <a:gd name="connsiteY4" fmla="*/ 446523 h 648000"/>
              <a:gd name="connsiteX5" fmla="*/ 0 w 9681568"/>
              <a:gd name="connsiteY5" fmla="*/ 51957 h 648000"/>
              <a:gd name="connsiteX6" fmla="*/ 68294 w 9681568"/>
              <a:gd name="connsiteY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568" h="648000">
                <a:moveTo>
                  <a:pt x="68294" y="0"/>
                </a:moveTo>
                <a:lnTo>
                  <a:pt x="9033568" y="0"/>
                </a:lnTo>
                <a:lnTo>
                  <a:pt x="9681568" y="648000"/>
                </a:lnTo>
                <a:lnTo>
                  <a:pt x="264751" y="648000"/>
                </a:lnTo>
                <a:lnTo>
                  <a:pt x="0" y="446523"/>
                </a:lnTo>
                <a:lnTo>
                  <a:pt x="0" y="51957"/>
                </a:lnTo>
                <a:cubicBezTo>
                  <a:pt x="0" y="23262"/>
                  <a:pt x="30576" y="0"/>
                  <a:pt x="6829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21"/>
          </a:p>
        </p:txBody>
      </p:sp>
      <p:sp>
        <p:nvSpPr>
          <p:cNvPr id="25" name="フリーフォーム: 図形 24">
            <a:extLst>
              <a:ext uri="{FF2B5EF4-FFF2-40B4-BE49-F238E27FC236}">
                <a16:creationId xmlns:a16="http://schemas.microsoft.com/office/drawing/2014/main" id="{6389BA14-3C27-49E0-95D8-73EE985B7C86}"/>
              </a:ext>
            </a:extLst>
          </p:cNvPr>
          <p:cNvSpPr/>
          <p:nvPr userDrawn="1"/>
        </p:nvSpPr>
        <p:spPr>
          <a:xfrm flipV="1">
            <a:off x="348062" y="648417"/>
            <a:ext cx="11040007" cy="359244"/>
          </a:xfrm>
          <a:custGeom>
            <a:avLst/>
            <a:gdLst>
              <a:gd name="connsiteX0" fmla="*/ 0 w 9681568"/>
              <a:gd name="connsiteY0" fmla="*/ 396000 h 396000"/>
              <a:gd name="connsiteX1" fmla="*/ 9285568 w 9681568"/>
              <a:gd name="connsiteY1" fmla="*/ 396000 h 396000"/>
              <a:gd name="connsiteX2" fmla="*/ 9681568 w 9681568"/>
              <a:gd name="connsiteY2" fmla="*/ 0 h 396000"/>
              <a:gd name="connsiteX3" fmla="*/ 206973 w 9681568"/>
              <a:gd name="connsiteY3" fmla="*/ 0 h 396000"/>
              <a:gd name="connsiteX4" fmla="*/ 0 w 9681568"/>
              <a:gd name="connsiteY4" fmla="*/ 206973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568" h="396000">
                <a:moveTo>
                  <a:pt x="0" y="396000"/>
                </a:moveTo>
                <a:lnTo>
                  <a:pt x="9285568" y="396000"/>
                </a:lnTo>
                <a:lnTo>
                  <a:pt x="9681568" y="0"/>
                </a:lnTo>
                <a:lnTo>
                  <a:pt x="206973" y="0"/>
                </a:lnTo>
                <a:lnTo>
                  <a:pt x="0" y="206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36"/>
          </a:p>
        </p:txBody>
      </p:sp>
      <p:cxnSp>
        <p:nvCxnSpPr>
          <p:cNvPr id="27" name="直線コネクタ 26">
            <a:extLst>
              <a:ext uri="{FF2B5EF4-FFF2-40B4-BE49-F238E27FC236}">
                <a16:creationId xmlns:a16="http://schemas.microsoft.com/office/drawing/2014/main" id="{10FB6288-8694-4998-AA2F-C2FF933481A4}"/>
              </a:ext>
            </a:extLst>
          </p:cNvPr>
          <p:cNvCxnSpPr>
            <a:cxnSpLocks/>
          </p:cNvCxnSpPr>
          <p:nvPr userDrawn="1"/>
        </p:nvCxnSpPr>
        <p:spPr>
          <a:xfrm>
            <a:off x="243565" y="732551"/>
            <a:ext cx="410512" cy="3265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493546D-0948-4393-9D11-8785B20C3062}"/>
              </a:ext>
            </a:extLst>
          </p:cNvPr>
          <p:cNvCxnSpPr>
            <a:cxnSpLocks/>
          </p:cNvCxnSpPr>
          <p:nvPr userDrawn="1"/>
        </p:nvCxnSpPr>
        <p:spPr>
          <a:xfrm>
            <a:off x="10539627" y="339772"/>
            <a:ext cx="904227" cy="719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18">
            <a:extLst>
              <a:ext uri="{FF2B5EF4-FFF2-40B4-BE49-F238E27FC236}">
                <a16:creationId xmlns:a16="http://schemas.microsoft.com/office/drawing/2014/main" id="{D5428008-C93C-447D-8ECA-E6DC6C99CFF5}"/>
              </a:ext>
            </a:extLst>
          </p:cNvPr>
          <p:cNvSpPr>
            <a:spLocks noGrp="1"/>
          </p:cNvSpPr>
          <p:nvPr userDrawn="1">
            <p:ph sz="quarter" idx="14" hasCustomPrompt="1"/>
          </p:nvPr>
        </p:nvSpPr>
        <p:spPr bwMode="white">
          <a:xfrm>
            <a:off x="353494" y="419807"/>
            <a:ext cx="10180703" cy="228610"/>
          </a:xfrm>
          <a:prstGeom prst="rect">
            <a:avLst/>
          </a:prstGeom>
        </p:spPr>
        <p:txBody>
          <a:bodyPr lIns="180000" tIns="36000" rIns="0" bIns="0" anchor="ctr"/>
          <a:lstStyle>
            <a:lvl1pPr marL="0" indent="0" algn="l">
              <a:buFontTx/>
              <a:buNone/>
              <a:defRPr sz="947" b="1">
                <a:solidFill>
                  <a:schemeClr val="bg1"/>
                </a:solidFill>
                <a:latin typeface="Meiryo UI" panose="020B0604030504040204" pitchFamily="50" charset="-128"/>
                <a:ea typeface="Meiryo UI" panose="020B0604030504040204" pitchFamily="50" charset="-128"/>
              </a:defRPr>
            </a:lvl1pPr>
            <a:lvl2pPr marL="360932" indent="0">
              <a:buFontTx/>
              <a:buNone/>
              <a:defRPr/>
            </a:lvl2pPr>
            <a:lvl3pPr marL="721864" indent="0">
              <a:buFontTx/>
              <a:buNone/>
              <a:defRPr/>
            </a:lvl3pPr>
            <a:lvl4pPr marL="1082796" indent="0">
              <a:buFontTx/>
              <a:buNone/>
              <a:defRPr/>
            </a:lvl4pPr>
            <a:lvl5pPr marL="1443728" indent="0">
              <a:buFontTx/>
              <a:buNone/>
              <a:defRPr/>
            </a:lvl5pPr>
          </a:lstStyle>
          <a:p>
            <a:pPr lvl="0"/>
            <a:r>
              <a:rPr kumimoji="1" lang="ja-JP" altLang="en-US"/>
              <a:t>第</a:t>
            </a:r>
            <a:r>
              <a:rPr kumimoji="1" lang="en-US" altLang="ja-JP"/>
              <a:t>1</a:t>
            </a:r>
            <a:r>
              <a:rPr kumimoji="1" lang="ja-JP" altLang="en-US"/>
              <a:t>階層（例：章タイトル）</a:t>
            </a:r>
          </a:p>
        </p:txBody>
      </p:sp>
      <p:sp>
        <p:nvSpPr>
          <p:cNvPr id="30" name="コンテンツ プレースホルダー 18">
            <a:extLst>
              <a:ext uri="{FF2B5EF4-FFF2-40B4-BE49-F238E27FC236}">
                <a16:creationId xmlns:a16="http://schemas.microsoft.com/office/drawing/2014/main" id="{8E325FC6-CFEA-4EF4-9D97-941D22CFC145}"/>
              </a:ext>
            </a:extLst>
          </p:cNvPr>
          <p:cNvSpPr>
            <a:spLocks noGrp="1"/>
          </p:cNvSpPr>
          <p:nvPr userDrawn="1">
            <p:ph sz="quarter" idx="15" hasCustomPrompt="1"/>
          </p:nvPr>
        </p:nvSpPr>
        <p:spPr bwMode="white">
          <a:xfrm>
            <a:off x="353494" y="191741"/>
            <a:ext cx="10180703" cy="228610"/>
          </a:xfrm>
          <a:prstGeom prst="rect">
            <a:avLst/>
          </a:prstGeom>
        </p:spPr>
        <p:txBody>
          <a:bodyPr lIns="72000" tIns="36000" rIns="0" bIns="0" anchor="ctr"/>
          <a:lstStyle>
            <a:lvl1pPr marL="0" indent="0" algn="l">
              <a:buFontTx/>
              <a:buNone/>
              <a:defRPr sz="947" b="1">
                <a:solidFill>
                  <a:schemeClr val="accent1"/>
                </a:solidFill>
                <a:latin typeface="Meiryo UI" panose="020B0604030504040204" pitchFamily="50" charset="-128"/>
                <a:ea typeface="Meiryo UI" panose="020B0604030504040204" pitchFamily="50" charset="-128"/>
              </a:defRPr>
            </a:lvl1pPr>
            <a:lvl2pPr marL="360932" indent="0">
              <a:buFontTx/>
              <a:buNone/>
              <a:defRPr/>
            </a:lvl2pPr>
            <a:lvl3pPr marL="721864" indent="0">
              <a:buFontTx/>
              <a:buNone/>
              <a:defRPr/>
            </a:lvl3pPr>
            <a:lvl4pPr marL="1082796" indent="0">
              <a:buFontTx/>
              <a:buNone/>
              <a:defRPr/>
            </a:lvl4pPr>
            <a:lvl5pPr marL="1443728" indent="0">
              <a:buFontTx/>
              <a:buNone/>
              <a:defRPr/>
            </a:lvl5pPr>
          </a:lstStyle>
          <a:p>
            <a:pPr lvl="0"/>
            <a:r>
              <a:rPr kumimoji="1" lang="ja-JP" altLang="en-US"/>
              <a:t>第</a:t>
            </a:r>
            <a:r>
              <a:rPr kumimoji="1" lang="en-US" altLang="ja-JP"/>
              <a:t>2</a:t>
            </a:r>
            <a:r>
              <a:rPr kumimoji="1" lang="ja-JP" altLang="en-US"/>
              <a:t>階層（例：表タイトル）</a:t>
            </a:r>
          </a:p>
        </p:txBody>
      </p:sp>
      <p:sp>
        <p:nvSpPr>
          <p:cNvPr id="32" name="コンテンツ プレースホルダー 18">
            <a:extLst>
              <a:ext uri="{FF2B5EF4-FFF2-40B4-BE49-F238E27FC236}">
                <a16:creationId xmlns:a16="http://schemas.microsoft.com/office/drawing/2014/main" id="{B0601DCF-F450-4DBC-97BF-9C8A2C2B569B}"/>
              </a:ext>
            </a:extLst>
          </p:cNvPr>
          <p:cNvSpPr>
            <a:spLocks noGrp="1"/>
          </p:cNvSpPr>
          <p:nvPr userDrawn="1">
            <p:ph sz="quarter" idx="16" hasCustomPrompt="1"/>
          </p:nvPr>
        </p:nvSpPr>
        <p:spPr>
          <a:xfrm>
            <a:off x="654080" y="1012089"/>
            <a:ext cx="10714369" cy="783805"/>
          </a:xfrm>
          <a:prstGeom prst="rect">
            <a:avLst/>
          </a:prstGeom>
        </p:spPr>
        <p:txBody>
          <a:bodyPr lIns="0" tIns="144000" rIns="0" bIns="0" anchor="t"/>
          <a:lstStyle>
            <a:lvl1pPr marL="0" marR="0" indent="0" algn="l" defTabSz="721864" rtl="0" eaLnBrk="1" fontAlgn="auto" latinLnBrk="0" hangingPunct="1">
              <a:lnSpc>
                <a:spcPct val="100000"/>
              </a:lnSpc>
              <a:spcBef>
                <a:spcPts val="0"/>
              </a:spcBef>
              <a:spcAft>
                <a:spcPts val="474"/>
              </a:spcAft>
              <a:buClrTx/>
              <a:buSzTx/>
              <a:buFontTx/>
              <a:buNone/>
              <a:tabLst/>
              <a:defRPr sz="1263" b="1">
                <a:solidFill>
                  <a:srgbClr val="009C89"/>
                </a:solidFill>
                <a:latin typeface="Meiryo UI" panose="020B0604030504040204" pitchFamily="50" charset="-128"/>
                <a:ea typeface="Meiryo UI" panose="020B0604030504040204" pitchFamily="50" charset="-128"/>
              </a:defRPr>
            </a:lvl1pPr>
            <a:lvl2pPr marL="360932" indent="0">
              <a:buFontTx/>
              <a:buNone/>
              <a:defRPr/>
            </a:lvl2pPr>
            <a:lvl3pPr marL="721864" indent="0">
              <a:buFontTx/>
              <a:buNone/>
              <a:defRPr/>
            </a:lvl3pPr>
            <a:lvl4pPr marL="1082796" indent="0">
              <a:buFontTx/>
              <a:buNone/>
              <a:defRPr/>
            </a:lvl4pPr>
            <a:lvl5pPr marL="1443728" indent="0">
              <a:buFontTx/>
              <a:buNone/>
              <a:defRPr/>
            </a:lvl5pPr>
          </a:lstStyle>
          <a:p>
            <a:pPr marL="0" marR="0" lvl="0" indent="0" algn="l" defTabSz="721864" rtl="0" eaLnBrk="1" fontAlgn="auto" latinLnBrk="0" hangingPunct="1">
              <a:lnSpc>
                <a:spcPct val="90000"/>
              </a:lnSpc>
              <a:spcBef>
                <a:spcPts val="789"/>
              </a:spcBef>
              <a:spcAft>
                <a:spcPts val="0"/>
              </a:spcAft>
              <a:buClrTx/>
              <a:buSzTx/>
              <a:buFontTx/>
              <a:buNone/>
              <a:tabLst/>
              <a:defRPr/>
            </a:pPr>
            <a:r>
              <a:rPr kumimoji="1" lang="ja-JP" altLang="en-US"/>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
        <p:nvSpPr>
          <p:cNvPr id="33" name="テキスト ボックス 32">
            <a:extLst>
              <a:ext uri="{FF2B5EF4-FFF2-40B4-BE49-F238E27FC236}">
                <a16:creationId xmlns:a16="http://schemas.microsoft.com/office/drawing/2014/main" id="{D6203B00-3C4D-4A50-AD59-A9017DC5CA98}"/>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
        <p:nvSpPr>
          <p:cNvPr id="16" name="タイトル 97">
            <a:extLst>
              <a:ext uri="{FF2B5EF4-FFF2-40B4-BE49-F238E27FC236}">
                <a16:creationId xmlns:a16="http://schemas.microsoft.com/office/drawing/2014/main" id="{E903700A-BA7D-4341-BD66-3F77B7227C1F}"/>
              </a:ext>
            </a:extLst>
          </p:cNvPr>
          <p:cNvSpPr>
            <a:spLocks noGrp="1"/>
          </p:cNvSpPr>
          <p:nvPr>
            <p:ph type="title" hasCustomPrompt="1"/>
          </p:nvPr>
        </p:nvSpPr>
        <p:spPr>
          <a:xfrm>
            <a:off x="353495" y="648417"/>
            <a:ext cx="10186135" cy="359244"/>
          </a:xfrm>
          <a:prstGeom prst="rect">
            <a:avLst/>
          </a:prstGeom>
        </p:spPr>
        <p:txBody>
          <a:bodyPr lIns="252000" tIns="36000" rIns="0" bIns="0" anchor="ctr" anchorCtr="0"/>
          <a:lstStyle>
            <a:lvl1pPr>
              <a:defRPr sz="1736"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974379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内容説明用スライド">
    <p:spTree>
      <p:nvGrpSpPr>
        <p:cNvPr id="1" name=""/>
        <p:cNvGrpSpPr/>
        <p:nvPr/>
      </p:nvGrpSpPr>
      <p:grpSpPr>
        <a:xfrm>
          <a:off x="0" y="0"/>
          <a:ext cx="0" cy="0"/>
          <a:chOff x="0" y="0"/>
          <a:chExt cx="0" cy="0"/>
        </a:xfrm>
      </p:grpSpPr>
      <p:sp>
        <p:nvSpPr>
          <p:cNvPr id="99" name="テキスト ボックス 98">
            <a:extLst>
              <a:ext uri="{FF2B5EF4-FFF2-40B4-BE49-F238E27FC236}">
                <a16:creationId xmlns:a16="http://schemas.microsoft.com/office/drawing/2014/main" id="{7455FDF7-D502-4354-BBBF-F7B81E7A92BC}"/>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4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grpSp>
        <p:nvGrpSpPr>
          <p:cNvPr id="15" name="グループ化 14">
            <a:extLst>
              <a:ext uri="{FF2B5EF4-FFF2-40B4-BE49-F238E27FC236}">
                <a16:creationId xmlns:a16="http://schemas.microsoft.com/office/drawing/2014/main" id="{BB44DCFF-9840-43B5-A765-993332EAC29C}"/>
              </a:ext>
            </a:extLst>
          </p:cNvPr>
          <p:cNvGrpSpPr/>
          <p:nvPr userDrawn="1"/>
        </p:nvGrpSpPr>
        <p:grpSpPr>
          <a:xfrm>
            <a:off x="243564" y="339772"/>
            <a:ext cx="11200291" cy="719363"/>
            <a:chOff x="218356" y="2187666"/>
            <a:chExt cx="9822130" cy="792964"/>
          </a:xfrm>
        </p:grpSpPr>
        <p:sp>
          <p:nvSpPr>
            <p:cNvPr id="16" name="フリーフォーム: 図形 15">
              <a:extLst>
                <a:ext uri="{FF2B5EF4-FFF2-40B4-BE49-F238E27FC236}">
                  <a16:creationId xmlns:a16="http://schemas.microsoft.com/office/drawing/2014/main" id="{FDE73132-D310-448E-A036-E8C3F616277B}"/>
                </a:ext>
              </a:extLst>
            </p:cNvPr>
            <p:cNvSpPr/>
            <p:nvPr userDrawn="1"/>
          </p:nvSpPr>
          <p:spPr>
            <a:xfrm>
              <a:off x="309996" y="2275892"/>
              <a:ext cx="9681568" cy="648000"/>
            </a:xfrm>
            <a:custGeom>
              <a:avLst/>
              <a:gdLst>
                <a:gd name="connsiteX0" fmla="*/ 68294 w 9681568"/>
                <a:gd name="connsiteY0" fmla="*/ 0 h 648000"/>
                <a:gd name="connsiteX1" fmla="*/ 9033568 w 9681568"/>
                <a:gd name="connsiteY1" fmla="*/ 0 h 648000"/>
                <a:gd name="connsiteX2" fmla="*/ 9681568 w 9681568"/>
                <a:gd name="connsiteY2" fmla="*/ 648000 h 648000"/>
                <a:gd name="connsiteX3" fmla="*/ 264751 w 9681568"/>
                <a:gd name="connsiteY3" fmla="*/ 648000 h 648000"/>
                <a:gd name="connsiteX4" fmla="*/ 0 w 9681568"/>
                <a:gd name="connsiteY4" fmla="*/ 446523 h 648000"/>
                <a:gd name="connsiteX5" fmla="*/ 0 w 9681568"/>
                <a:gd name="connsiteY5" fmla="*/ 51957 h 648000"/>
                <a:gd name="connsiteX6" fmla="*/ 68294 w 9681568"/>
                <a:gd name="connsiteY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568" h="648000">
                  <a:moveTo>
                    <a:pt x="68294" y="0"/>
                  </a:moveTo>
                  <a:lnTo>
                    <a:pt x="9033568" y="0"/>
                  </a:lnTo>
                  <a:lnTo>
                    <a:pt x="9681568" y="648000"/>
                  </a:lnTo>
                  <a:lnTo>
                    <a:pt x="264751" y="648000"/>
                  </a:lnTo>
                  <a:lnTo>
                    <a:pt x="0" y="446523"/>
                  </a:lnTo>
                  <a:lnTo>
                    <a:pt x="0" y="51957"/>
                  </a:lnTo>
                  <a:cubicBezTo>
                    <a:pt x="0" y="23262"/>
                    <a:pt x="30576" y="0"/>
                    <a:pt x="6829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7"/>
            </a:p>
          </p:txBody>
        </p:sp>
        <p:sp>
          <p:nvSpPr>
            <p:cNvPr id="17" name="フリーフォーム: 図形 16">
              <a:extLst>
                <a:ext uri="{FF2B5EF4-FFF2-40B4-BE49-F238E27FC236}">
                  <a16:creationId xmlns:a16="http://schemas.microsoft.com/office/drawing/2014/main" id="{7B773A8B-6EB7-4F64-BA88-F72E7744A559}"/>
                </a:ext>
              </a:extLst>
            </p:cNvPr>
            <p:cNvSpPr/>
            <p:nvPr userDrawn="1"/>
          </p:nvSpPr>
          <p:spPr>
            <a:xfrm flipV="1">
              <a:off x="309996" y="2527892"/>
              <a:ext cx="9681568" cy="396000"/>
            </a:xfrm>
            <a:custGeom>
              <a:avLst/>
              <a:gdLst>
                <a:gd name="connsiteX0" fmla="*/ 0 w 9681568"/>
                <a:gd name="connsiteY0" fmla="*/ 396000 h 396000"/>
                <a:gd name="connsiteX1" fmla="*/ 9285568 w 9681568"/>
                <a:gd name="connsiteY1" fmla="*/ 396000 h 396000"/>
                <a:gd name="connsiteX2" fmla="*/ 9681568 w 9681568"/>
                <a:gd name="connsiteY2" fmla="*/ 0 h 396000"/>
                <a:gd name="connsiteX3" fmla="*/ 206973 w 9681568"/>
                <a:gd name="connsiteY3" fmla="*/ 0 h 396000"/>
                <a:gd name="connsiteX4" fmla="*/ 0 w 9681568"/>
                <a:gd name="connsiteY4" fmla="*/ 206973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568" h="396000">
                  <a:moveTo>
                    <a:pt x="0" y="396000"/>
                  </a:moveTo>
                  <a:lnTo>
                    <a:pt x="9285568" y="396000"/>
                  </a:lnTo>
                  <a:lnTo>
                    <a:pt x="9681568" y="0"/>
                  </a:lnTo>
                  <a:lnTo>
                    <a:pt x="206973" y="0"/>
                  </a:lnTo>
                  <a:lnTo>
                    <a:pt x="0" y="206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43"/>
            </a:p>
          </p:txBody>
        </p:sp>
        <p:cxnSp>
          <p:nvCxnSpPr>
            <p:cNvPr id="18" name="直線コネクタ 17">
              <a:extLst>
                <a:ext uri="{FF2B5EF4-FFF2-40B4-BE49-F238E27FC236}">
                  <a16:creationId xmlns:a16="http://schemas.microsoft.com/office/drawing/2014/main" id="{DD2D1282-6F99-4A95-9BDC-0048DD51F309}"/>
                </a:ext>
              </a:extLst>
            </p:cNvPr>
            <p:cNvCxnSpPr>
              <a:cxnSpLocks/>
            </p:cNvCxnSpPr>
            <p:nvPr userDrawn="1"/>
          </p:nvCxnSpPr>
          <p:spPr>
            <a:xfrm>
              <a:off x="218356" y="2620630"/>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2A3B294-5ACE-449A-B2EE-9AC0A8AC2506}"/>
                </a:ext>
              </a:extLst>
            </p:cNvPr>
            <p:cNvCxnSpPr>
              <a:cxnSpLocks/>
            </p:cNvCxnSpPr>
            <p:nvPr userDrawn="1"/>
          </p:nvCxnSpPr>
          <p:spPr>
            <a:xfrm>
              <a:off x="9247522" y="2187666"/>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コンテンツ プレースホルダー 18">
            <a:extLst>
              <a:ext uri="{FF2B5EF4-FFF2-40B4-BE49-F238E27FC236}">
                <a16:creationId xmlns:a16="http://schemas.microsoft.com/office/drawing/2014/main" id="{A29F1BF5-21A9-4C9F-A42D-6863A1A558CC}"/>
              </a:ext>
            </a:extLst>
          </p:cNvPr>
          <p:cNvSpPr>
            <a:spLocks noGrp="1"/>
          </p:cNvSpPr>
          <p:nvPr>
            <p:ph sz="quarter" idx="14" hasCustomPrompt="1"/>
          </p:nvPr>
        </p:nvSpPr>
        <p:spPr bwMode="white">
          <a:xfrm>
            <a:off x="353494" y="419807"/>
            <a:ext cx="10180703" cy="228610"/>
          </a:xfrm>
          <a:prstGeom prst="rect">
            <a:avLst/>
          </a:prstGeom>
        </p:spPr>
        <p:txBody>
          <a:bodyPr lIns="180000" tIns="36000" rIns="0" bIns="0" anchor="ctr"/>
          <a:lstStyle>
            <a:lvl1pPr marL="0" marR="0" indent="0" algn="l" defTabSz="765752" rtl="0" eaLnBrk="1" fontAlgn="auto" latinLnBrk="0" hangingPunct="1">
              <a:lnSpc>
                <a:spcPct val="90000"/>
              </a:lnSpc>
              <a:spcBef>
                <a:spcPts val="837"/>
              </a:spcBef>
              <a:spcAft>
                <a:spcPts val="0"/>
              </a:spcAft>
              <a:buClrTx/>
              <a:buSzTx/>
              <a:buFontTx/>
              <a:buNone/>
              <a:tabLst/>
              <a:defRPr sz="1005" b="1">
                <a:solidFill>
                  <a:schemeClr val="bg1"/>
                </a:solidFill>
                <a:latin typeface="Meiryo UI" panose="020B0604030504040204" pitchFamily="50" charset="-128"/>
                <a:ea typeface="Meiryo UI" panose="020B0604030504040204" pitchFamily="50" charset="-128"/>
              </a:defRPr>
            </a:lvl1pPr>
            <a:lvl2pPr marL="382876" indent="0">
              <a:buFontTx/>
              <a:buNone/>
              <a:defRPr/>
            </a:lvl2pPr>
            <a:lvl3pPr marL="765752" indent="0">
              <a:buFontTx/>
              <a:buNone/>
              <a:defRPr/>
            </a:lvl3pPr>
            <a:lvl4pPr marL="1148628" indent="0">
              <a:buFontTx/>
              <a:buNone/>
              <a:defRPr/>
            </a:lvl4pPr>
            <a:lvl5pPr marL="1531503" indent="0">
              <a:buFontTx/>
              <a:buNone/>
              <a:defRPr/>
            </a:lvl5pPr>
          </a:lstStyle>
          <a:p>
            <a:pPr marL="0" marR="0" lvl="0" indent="0" algn="l" defTabSz="765752" rtl="0" eaLnBrk="1" fontAlgn="auto" latinLnBrk="0" hangingPunct="1">
              <a:lnSpc>
                <a:spcPct val="90000"/>
              </a:lnSpc>
              <a:spcBef>
                <a:spcPts val="837"/>
              </a:spcBef>
              <a:spcAft>
                <a:spcPts val="0"/>
              </a:spcAft>
              <a:buClrTx/>
              <a:buSzTx/>
              <a:buFontTx/>
              <a:buNone/>
              <a:tabLst/>
              <a:defRPr/>
            </a:pPr>
            <a:r>
              <a:rPr kumimoji="1" lang="ja-JP" altLang="en-US"/>
              <a:t>第</a:t>
            </a:r>
            <a:r>
              <a:rPr kumimoji="1" lang="en-US" altLang="ja-JP"/>
              <a:t>1</a:t>
            </a:r>
            <a:r>
              <a:rPr kumimoji="1" lang="ja-JP" altLang="en-US"/>
              <a:t>階層（例：章タイトル）</a:t>
            </a:r>
          </a:p>
        </p:txBody>
      </p:sp>
      <p:sp>
        <p:nvSpPr>
          <p:cNvPr id="21" name="コンテンツ プレースホルダー 18">
            <a:extLst>
              <a:ext uri="{FF2B5EF4-FFF2-40B4-BE49-F238E27FC236}">
                <a16:creationId xmlns:a16="http://schemas.microsoft.com/office/drawing/2014/main" id="{D98872D5-07FB-4058-92B2-D941A324AEFB}"/>
              </a:ext>
            </a:extLst>
          </p:cNvPr>
          <p:cNvSpPr>
            <a:spLocks noGrp="1"/>
          </p:cNvSpPr>
          <p:nvPr>
            <p:ph sz="quarter" idx="15" hasCustomPrompt="1"/>
          </p:nvPr>
        </p:nvSpPr>
        <p:spPr bwMode="white">
          <a:xfrm>
            <a:off x="353494" y="191741"/>
            <a:ext cx="10180703" cy="228610"/>
          </a:xfrm>
          <a:prstGeom prst="rect">
            <a:avLst/>
          </a:prstGeom>
        </p:spPr>
        <p:txBody>
          <a:bodyPr lIns="72000" tIns="36000" rIns="0" bIns="0" anchor="ctr"/>
          <a:lstStyle>
            <a:lvl1pPr marL="0" indent="0" algn="l">
              <a:buFontTx/>
              <a:buNone/>
              <a:defRPr sz="1005" b="1">
                <a:solidFill>
                  <a:schemeClr val="accent1"/>
                </a:solidFill>
                <a:latin typeface="Meiryo UI" panose="020B0604030504040204" pitchFamily="50" charset="-128"/>
                <a:ea typeface="Meiryo UI" panose="020B0604030504040204" pitchFamily="50" charset="-128"/>
              </a:defRPr>
            </a:lvl1pPr>
            <a:lvl2pPr marL="382876" indent="0">
              <a:buFontTx/>
              <a:buNone/>
              <a:defRPr/>
            </a:lvl2pPr>
            <a:lvl3pPr marL="765752" indent="0">
              <a:buFontTx/>
              <a:buNone/>
              <a:defRPr/>
            </a:lvl3pPr>
            <a:lvl4pPr marL="1148628" indent="0">
              <a:buFontTx/>
              <a:buNone/>
              <a:defRPr/>
            </a:lvl4pPr>
            <a:lvl5pPr marL="1531503" indent="0">
              <a:buFontTx/>
              <a:buNone/>
              <a:defRPr/>
            </a:lvl5pPr>
          </a:lstStyle>
          <a:p>
            <a:pPr lvl="0"/>
            <a:r>
              <a:rPr kumimoji="1" lang="ja-JP" altLang="en-US"/>
              <a:t>第</a:t>
            </a:r>
            <a:r>
              <a:rPr kumimoji="1" lang="en-US" altLang="ja-JP"/>
              <a:t>2</a:t>
            </a:r>
            <a:r>
              <a:rPr kumimoji="1" lang="ja-JP" altLang="en-US"/>
              <a:t>階層（例：表タイトル）</a:t>
            </a:r>
          </a:p>
        </p:txBody>
      </p:sp>
      <p:sp>
        <p:nvSpPr>
          <p:cNvPr id="22" name="タイトル 97">
            <a:extLst>
              <a:ext uri="{FF2B5EF4-FFF2-40B4-BE49-F238E27FC236}">
                <a16:creationId xmlns:a16="http://schemas.microsoft.com/office/drawing/2014/main" id="{00A61ED2-0EA3-4684-9979-E10DD2CC909F}"/>
              </a:ext>
            </a:extLst>
          </p:cNvPr>
          <p:cNvSpPr>
            <a:spLocks noGrp="1"/>
          </p:cNvSpPr>
          <p:nvPr>
            <p:ph type="title" hasCustomPrompt="1"/>
          </p:nvPr>
        </p:nvSpPr>
        <p:spPr>
          <a:xfrm>
            <a:off x="353494" y="648417"/>
            <a:ext cx="10186135" cy="359244"/>
          </a:xfrm>
          <a:prstGeom prst="rect">
            <a:avLst/>
          </a:prstGeom>
        </p:spPr>
        <p:txBody>
          <a:bodyPr lIns="252000" tIns="36000" rIns="0" bIns="0" anchor="ctr" anchorCtr="0"/>
          <a:lstStyle>
            <a:lvl1pPr>
              <a:defRPr sz="1843"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84415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27624" y="196674"/>
            <a:ext cx="11886641"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1229331" y="1620609"/>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229331" y="1620609"/>
            <a:ext cx="9852293" cy="4572197"/>
          </a:xfrm>
          <a:prstGeom prst="rect">
            <a:avLst/>
          </a:prstGeom>
        </p:spPr>
        <p:txBody>
          <a:bodyPr lIns="360000" tIns="0" rIns="0" bIns="0"/>
          <a:lstStyle>
            <a:lvl1pPr marL="635371" indent="-635371" algn="l">
              <a:lnSpc>
                <a:spcPct val="100000"/>
              </a:lnSpc>
              <a:spcBef>
                <a:spcPts val="855"/>
              </a:spcBef>
              <a:spcAft>
                <a:spcPts val="0"/>
              </a:spcAft>
              <a:buClr>
                <a:schemeClr val="bg2"/>
              </a:buClr>
              <a:buFont typeface="+mj-lt"/>
              <a:buAutoNum type="arabicPeriod"/>
              <a:defRPr sz="3421"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617283" y="6400782"/>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84645" y="257881"/>
            <a:ext cx="10591216" cy="587854"/>
          </a:xfrm>
          <a:prstGeom prst="rect">
            <a:avLst/>
          </a:prstGeom>
        </p:spPr>
        <p:txBody>
          <a:bodyPr lIns="252000" tIns="36000" rIns="0" bIns="0" anchor="ctr" anchorCtr="0"/>
          <a:lstStyle>
            <a:lvl1pPr algn="l">
              <a:defRPr sz="239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931595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通常">
    <p:spTree>
      <p:nvGrpSpPr>
        <p:cNvPr id="1" name=""/>
        <p:cNvGrpSpPr/>
        <p:nvPr/>
      </p:nvGrpSpPr>
      <p:grpSpPr>
        <a:xfrm>
          <a:off x="0" y="0"/>
          <a:ext cx="0" cy="0"/>
          <a:chOff x="0" y="0"/>
          <a:chExt cx="0" cy="0"/>
        </a:xfrm>
      </p:grpSpPr>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84646" y="1007807"/>
            <a:ext cx="11822711" cy="1218690"/>
          </a:xfrm>
          <a:prstGeom prst="rect">
            <a:avLst/>
          </a:prstGeom>
          <a:ln w="19050">
            <a:solidFill>
              <a:schemeClr val="tx2"/>
            </a:solidFill>
          </a:ln>
        </p:spPr>
        <p:txBody>
          <a:bodyPr lIns="180000" tIns="180000" rIns="180000" bIns="144000">
            <a:spAutoFit/>
          </a:bodyPr>
          <a:lstStyle>
            <a:lvl1pPr marL="215555" indent="-215555" algn="l">
              <a:lnSpc>
                <a:spcPct val="100000"/>
              </a:lnSpc>
              <a:spcBef>
                <a:spcPts val="474"/>
              </a:spcBef>
              <a:buFont typeface="Wingdings" panose="05000000000000000000" pitchFamily="2" charset="2"/>
              <a:buChar char="n"/>
              <a:defRPr sz="1579"/>
            </a:lvl1pPr>
            <a:lvl2pPr marL="353411" indent="-137855" algn="l">
              <a:lnSpc>
                <a:spcPct val="100000"/>
              </a:lnSpc>
              <a:spcBef>
                <a:spcPts val="316"/>
              </a:spcBef>
              <a:buFont typeface="Arial" panose="020B0604020202020204" pitchFamily="34" charset="0"/>
              <a:buChar char="•"/>
              <a:defRPr sz="1421"/>
            </a:lvl2pPr>
            <a:lvl3pPr marL="545154" indent="-184225" algn="l">
              <a:lnSpc>
                <a:spcPct val="100000"/>
              </a:lnSpc>
              <a:spcBef>
                <a:spcPts val="158"/>
              </a:spcBef>
              <a:buFont typeface="Wingdings" panose="05000000000000000000" pitchFamily="2" charset="2"/>
              <a:buChar char="ü"/>
              <a:defRPr sz="1263"/>
            </a:lvl3pPr>
            <a:lvl4pPr marL="714340" indent="-170439" algn="l">
              <a:lnSpc>
                <a:spcPct val="100000"/>
              </a:lnSpc>
              <a:spcBef>
                <a:spcPts val="158"/>
              </a:spcBef>
              <a:buFont typeface="Meiryo UI" panose="020B0604030504040204" pitchFamily="50" charset="-128"/>
              <a:buChar char="※"/>
              <a:defRPr sz="947"/>
            </a:lvl4pPr>
            <a:lvl5pPr algn="l">
              <a:defRPr sz="1579"/>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pic>
        <p:nvPicPr>
          <p:cNvPr id="2" name="Picture 11" descr="ç°å¢ç">
            <a:extLst>
              <a:ext uri="{FF2B5EF4-FFF2-40B4-BE49-F238E27FC236}">
                <a16:creationId xmlns:a16="http://schemas.microsoft.com/office/drawing/2014/main" id="{6125DF3D-9292-0F5E-91DA-C16C1C6B1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13820" y="256766"/>
            <a:ext cx="661313" cy="50793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A08E7E2A-B2B4-FD0D-75D2-DE0FA546F80A}"/>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5833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通常_内容説明用スライド_タイトル上つめ">
    <p:spTree>
      <p:nvGrpSpPr>
        <p:cNvPr id="1" name=""/>
        <p:cNvGrpSpPr/>
        <p:nvPr/>
      </p:nvGrpSpPr>
      <p:grpSpPr>
        <a:xfrm>
          <a:off x="0" y="0"/>
          <a:ext cx="0" cy="0"/>
          <a:chOff x="0" y="0"/>
          <a:chExt cx="0" cy="0"/>
        </a:xfrm>
      </p:grpSpPr>
      <p:pic>
        <p:nvPicPr>
          <p:cNvPr id="14" name="グラフィックス 3">
            <a:extLst>
              <a:ext uri="{FF2B5EF4-FFF2-40B4-BE49-F238E27FC236}">
                <a16:creationId xmlns:a16="http://schemas.microsoft.com/office/drawing/2014/main" id="{811FCF21-9829-77CA-F074-BF547B00EB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768" y="352423"/>
            <a:ext cx="10723701" cy="461267"/>
          </a:xfrm>
          <a:prstGeom prst="rect">
            <a:avLst/>
          </a:prstGeom>
        </p:spPr>
      </p:pic>
      <p:sp>
        <p:nvSpPr>
          <p:cNvPr id="2" name="テキスト ボックス 1">
            <a:extLst>
              <a:ext uri="{FF2B5EF4-FFF2-40B4-BE49-F238E27FC236}">
                <a16:creationId xmlns:a16="http://schemas.microsoft.com/office/drawing/2014/main" id="{890C0C16-F21D-B77F-3F6D-DB121689F1E1}"/>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pic>
        <p:nvPicPr>
          <p:cNvPr id="13" name="Picture 11" descr="ç°å¢ç">
            <a:extLst>
              <a:ext uri="{FF2B5EF4-FFF2-40B4-BE49-F238E27FC236}">
                <a16:creationId xmlns:a16="http://schemas.microsoft.com/office/drawing/2014/main" id="{2A811B43-6572-3B99-CF27-3EAA1C5F7E63}"/>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136167" y="272182"/>
            <a:ext cx="659964" cy="53776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3572F621-070C-DCC1-7B7E-AF2370E1DF10}"/>
              </a:ext>
            </a:extLst>
          </p:cNvPr>
          <p:cNvCxnSpPr>
            <a:cxnSpLocks/>
          </p:cNvCxnSpPr>
          <p:nvPr userDrawn="1"/>
        </p:nvCxnSpPr>
        <p:spPr>
          <a:xfrm>
            <a:off x="431373" y="530324"/>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B958F4E-4E61-F52F-B28A-7615716773BA}"/>
              </a:ext>
            </a:extLst>
          </p:cNvPr>
          <p:cNvCxnSpPr>
            <a:cxnSpLocks/>
          </p:cNvCxnSpPr>
          <p:nvPr userDrawn="1"/>
        </p:nvCxnSpPr>
        <p:spPr>
          <a:xfrm>
            <a:off x="10557597" y="260648"/>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13">
            <a:extLst>
              <a:ext uri="{FF2B5EF4-FFF2-40B4-BE49-F238E27FC236}">
                <a16:creationId xmlns:a16="http://schemas.microsoft.com/office/drawing/2014/main" id="{1D606DE9-E5D5-04F9-82A5-397D5BC1EDA3}"/>
              </a:ext>
            </a:extLst>
          </p:cNvPr>
          <p:cNvSpPr>
            <a:spLocks noGrp="1"/>
          </p:cNvSpPr>
          <p:nvPr>
            <p:ph sz="quarter" idx="11" hasCustomPrompt="1"/>
          </p:nvPr>
        </p:nvSpPr>
        <p:spPr bwMode="white">
          <a:xfrm>
            <a:off x="522771" y="352423"/>
            <a:ext cx="10034827" cy="437759"/>
          </a:xfrm>
          <a:prstGeom prst="rect">
            <a:avLst/>
          </a:prstGeom>
        </p:spPr>
        <p:txBody>
          <a:bodyPr lIns="252000" tIns="36000" rIns="0" bIns="0" anchor="ctr">
            <a:normAutofit/>
          </a:bodyPr>
          <a:lstStyle>
            <a:lvl1pPr marL="0" indent="0" algn="l">
              <a:buNone/>
              <a:defRPr sz="18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a:t>
            </a:r>
          </a:p>
        </p:txBody>
      </p:sp>
    </p:spTree>
    <p:extLst>
      <p:ext uri="{BB962C8B-B14F-4D97-AF65-F5344CB8AC3E}">
        <p14:creationId xmlns:p14="http://schemas.microsoft.com/office/powerpoint/2010/main" val="2245638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36167" y="272182"/>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768" y="352423"/>
            <a:ext cx="10723701"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431373" y="530324"/>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557597" y="260648"/>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522771" y="352423"/>
            <a:ext cx="10034827" cy="457525"/>
          </a:xfrm>
          <a:prstGeom prst="rect">
            <a:avLst/>
          </a:prstGeom>
        </p:spPr>
        <p:txBody>
          <a:bodyPr lIns="252000" tIns="36000" rIns="0" bIns="0" anchor="ctr">
            <a:normAutofit/>
          </a:bodyPr>
          <a:lstStyle>
            <a:lvl1pPr marL="0" indent="0" algn="l">
              <a:buNone/>
              <a:defRPr sz="18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334434" y="1007810"/>
            <a:ext cx="11523133" cy="328479"/>
          </a:xfrm>
          <a:prstGeom prst="rect">
            <a:avLst/>
          </a:prstGeom>
          <a:ln w="19050">
            <a:solidFill>
              <a:schemeClr val="tx2"/>
            </a:solidFill>
          </a:ln>
        </p:spPr>
        <p:txBody>
          <a:bodyPr wrap="square" lIns="180000" tIns="36000" rIns="180000" bIns="36000" anchor="t" anchorCtr="0">
            <a:spAutoFit/>
          </a:bodyPr>
          <a:lstStyle>
            <a:lvl1pPr marL="225581" indent="-225581" algn="l">
              <a:lnSpc>
                <a:spcPct val="100000"/>
              </a:lnSpc>
              <a:spcBef>
                <a:spcPts val="0"/>
              </a:spcBef>
              <a:spcAft>
                <a:spcPts val="0"/>
              </a:spcAft>
              <a:buFont typeface="Wingdings" panose="05000000000000000000" pitchFamily="2" charset="2"/>
              <a:buChar char="n"/>
              <a:defRPr sz="1662"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2" name="テキスト ボックス 1">
            <a:extLst>
              <a:ext uri="{FF2B5EF4-FFF2-40B4-BE49-F238E27FC236}">
                <a16:creationId xmlns:a16="http://schemas.microsoft.com/office/drawing/2014/main" id="{E0760C19-A603-2E31-C334-3EA8E1730773}"/>
              </a:ext>
            </a:extLst>
          </p:cNvPr>
          <p:cNvSpPr txBox="1"/>
          <p:nvPr userDrawn="1"/>
        </p:nvSpPr>
        <p:spPr>
          <a:xfrm>
            <a:off x="11772933" y="6581630"/>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25608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16632"/>
            <a:ext cx="10972800" cy="576064"/>
          </a:xfrm>
        </p:spPr>
        <p:txBody>
          <a:bodyPr/>
          <a:lstStyle/>
          <a:p>
            <a:r>
              <a:rPr kumimoji="1" lang="ja-JP" altLang="en-US"/>
              <a:t>マスター タイトルの書式設定</a:t>
            </a:r>
          </a:p>
        </p:txBody>
      </p:sp>
      <p:cxnSp>
        <p:nvCxnSpPr>
          <p:cNvPr id="7" name="直線コネクタ 6">
            <a:extLst>
              <a:ext uri="{FF2B5EF4-FFF2-40B4-BE49-F238E27FC236}">
                <a16:creationId xmlns:a16="http://schemas.microsoft.com/office/drawing/2014/main" id="{F97EE2A3-847D-047B-4AAF-3D74CE84E392}"/>
              </a:ext>
            </a:extLst>
          </p:cNvPr>
          <p:cNvCxnSpPr>
            <a:cxnSpLocks/>
          </p:cNvCxnSpPr>
          <p:nvPr userDrawn="1"/>
        </p:nvCxnSpPr>
        <p:spPr>
          <a:xfrm>
            <a:off x="0" y="692696"/>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1195BC7B-3222-0E04-A835-561DD51ECDAB}"/>
              </a:ext>
            </a:extLst>
          </p:cNvPr>
          <p:cNvSpPr>
            <a:spLocks noGrp="1"/>
          </p:cNvSpPr>
          <p:nvPr>
            <p:ph type="sldNum" sz="quarter" idx="12"/>
          </p:nvPr>
        </p:nvSpPr>
        <p:spPr>
          <a:xfrm>
            <a:off x="11508117" y="6525347"/>
            <a:ext cx="2844800" cy="365125"/>
          </a:xfrm>
        </p:spPr>
        <p:txBody>
          <a:bodyPr/>
          <a:lstStyle/>
          <a:p>
            <a:fld id="{A6D01C6D-80EB-490D-8A1D-E86D9EEBEE2C}" type="slidenum">
              <a:rPr kumimoji="1" lang="ja-JP" altLang="en-US" smtClean="0"/>
              <a:t>‹#›</a:t>
            </a:fld>
            <a:endParaRPr kumimoji="1" lang="ja-JP" altLang="en-US"/>
          </a:p>
        </p:txBody>
      </p:sp>
    </p:spTree>
    <p:extLst>
      <p:ext uri="{BB962C8B-B14F-4D97-AF65-F5344CB8AC3E}">
        <p14:creationId xmlns:p14="http://schemas.microsoft.com/office/powerpoint/2010/main" val="2914105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36167" y="133282"/>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769" y="213521"/>
            <a:ext cx="10880232" cy="619243"/>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456833" y="487466"/>
            <a:ext cx="400215" cy="411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749979" y="145097"/>
            <a:ext cx="693663" cy="710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867205" y="2447441"/>
            <a:ext cx="10034827" cy="457525"/>
          </a:xfrm>
          <a:prstGeom prst="rect">
            <a:avLst/>
          </a:prstGeom>
        </p:spPr>
        <p:txBody>
          <a:bodyPr lIns="252000" tIns="36000" rIns="0" bIns="0" anchor="ctr">
            <a:normAutofit/>
          </a:bodyPr>
          <a:lstStyle>
            <a:lvl1pPr marL="0" indent="0">
              <a:buNone/>
              <a:defRPr sz="1846"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11711183" y="-28437"/>
            <a:ext cx="410512" cy="326585"/>
          </a:xfrm>
          <a:prstGeom prst="rect">
            <a:avLst/>
          </a:prstGeom>
          <a:noFill/>
        </p:spPr>
        <p:txBody>
          <a:bodyPr wrap="none" lIns="0" tIns="0" rIns="0" bIns="0" rtlCol="0" anchor="b" anchorCtr="0">
            <a:noAutofit/>
          </a:bodyPr>
          <a:lstStyle/>
          <a:p>
            <a:pPr algn="r"/>
            <a:fld id="{9C1B02FA-3B43-4965-97B5-C29D405C4738}" type="slidenum">
              <a:rPr kumimoji="1" lang="ja-JP" altLang="en-US" sz="1662"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108"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19144627-CBB6-47AA-E606-D9C000A08A48}"/>
              </a:ext>
            </a:extLst>
          </p:cNvPr>
          <p:cNvSpPr txBox="1"/>
          <p:nvPr userDrawn="1"/>
        </p:nvSpPr>
        <p:spPr>
          <a:xfrm>
            <a:off x="11772933" y="6597352"/>
            <a:ext cx="261968"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63"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92456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AA7CE3A-F9C8-472C-B353-E08719025F61}"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D01C6D-80EB-490D-8A1D-E86D9EEBEE2C}" type="slidenum">
              <a:rPr kumimoji="1" lang="ja-JP" altLang="en-US" smtClean="0"/>
              <a:t>‹#›</a:t>
            </a:fld>
            <a:endParaRPr kumimoji="1" lang="ja-JP" altLang="en-US"/>
          </a:p>
        </p:txBody>
      </p:sp>
    </p:spTree>
    <p:extLst>
      <p:ext uri="{BB962C8B-B14F-4D97-AF65-F5344CB8AC3E}">
        <p14:creationId xmlns:p14="http://schemas.microsoft.com/office/powerpoint/2010/main" val="476765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5" y="196674"/>
            <a:ext cx="1188664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62"/>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5" y="257881"/>
            <a:ext cx="10591216" cy="587854"/>
          </a:xfrm>
          <a:prstGeom prst="rect">
            <a:avLst/>
          </a:prstGeom>
        </p:spPr>
        <p:txBody>
          <a:bodyPr lIns="252000" tIns="36000" rIns="0" bIns="0" anchor="ctr" anchorCtr="0"/>
          <a:lstStyle>
            <a:lvl1pPr algn="l">
              <a:defRPr sz="2211"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1617283" y="6400784"/>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94"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84646" y="1007807"/>
            <a:ext cx="11822711" cy="1218690"/>
          </a:xfrm>
          <a:prstGeom prst="rect">
            <a:avLst/>
          </a:prstGeom>
          <a:ln w="19050">
            <a:solidFill>
              <a:schemeClr val="tx2"/>
            </a:solidFill>
          </a:ln>
        </p:spPr>
        <p:txBody>
          <a:bodyPr lIns="180000" tIns="180000" rIns="180000" bIns="144000">
            <a:spAutoFit/>
          </a:bodyPr>
          <a:lstStyle>
            <a:lvl1pPr marL="215555" indent="-215555" algn="l">
              <a:lnSpc>
                <a:spcPct val="100000"/>
              </a:lnSpc>
              <a:spcBef>
                <a:spcPts val="474"/>
              </a:spcBef>
              <a:buFont typeface="Wingdings" panose="05000000000000000000" pitchFamily="2" charset="2"/>
              <a:buChar char="n"/>
              <a:defRPr sz="1579"/>
            </a:lvl1pPr>
            <a:lvl2pPr marL="353411" indent="-137855" algn="l">
              <a:lnSpc>
                <a:spcPct val="100000"/>
              </a:lnSpc>
              <a:spcBef>
                <a:spcPts val="316"/>
              </a:spcBef>
              <a:buFont typeface="Arial" panose="020B0604020202020204" pitchFamily="34" charset="0"/>
              <a:buChar char="•"/>
              <a:defRPr sz="1421"/>
            </a:lvl2pPr>
            <a:lvl3pPr marL="545154" indent="-184225" algn="l">
              <a:lnSpc>
                <a:spcPct val="100000"/>
              </a:lnSpc>
              <a:spcBef>
                <a:spcPts val="158"/>
              </a:spcBef>
              <a:buFont typeface="Wingdings" panose="05000000000000000000" pitchFamily="2" charset="2"/>
              <a:buChar char="ü"/>
              <a:defRPr sz="1263"/>
            </a:lvl3pPr>
            <a:lvl4pPr marL="714340" indent="-170439" algn="l">
              <a:lnSpc>
                <a:spcPct val="100000"/>
              </a:lnSpc>
              <a:spcBef>
                <a:spcPts val="158"/>
              </a:spcBef>
              <a:buFont typeface="Meiryo UI" panose="020B0604030504040204" pitchFamily="50" charset="-128"/>
              <a:buChar char="※"/>
              <a:defRPr sz="947"/>
            </a:lvl4pPr>
            <a:lvl5pPr algn="l">
              <a:defRPr sz="1579"/>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892967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36166" y="272180"/>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768" y="352421"/>
            <a:ext cx="10723701"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431371" y="530322"/>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557596" y="260648"/>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522769" y="352421"/>
            <a:ext cx="10034827" cy="457525"/>
          </a:xfrm>
          <a:prstGeom prst="rect">
            <a:avLst/>
          </a:prstGeom>
        </p:spPr>
        <p:txBody>
          <a:bodyPr lIns="252000" tIns="36000" rIns="0" bIns="0" anchor="ctr">
            <a:normAutofit/>
          </a:bodyPr>
          <a:lstStyle>
            <a:lvl1pPr marL="0" indent="0">
              <a:lnSpc>
                <a:spcPct val="100000"/>
              </a:lnSpc>
              <a:spcBef>
                <a:spcPts val="0"/>
              </a:spcBef>
              <a:buNone/>
              <a:defRPr sz="2000" b="1" i="0" baseline="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11711181" y="-28437"/>
            <a:ext cx="410512"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48926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省内共通）">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7" y="359097"/>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801201" y="5715295"/>
            <a:ext cx="6699428"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4979543" y="1359897"/>
            <a:ext cx="2210727"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179665" y="2714141"/>
            <a:ext cx="9832671"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179664" y="2714141"/>
            <a:ext cx="9852293" cy="914439"/>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179664" y="3763721"/>
            <a:ext cx="9852293" cy="391903"/>
          </a:xfrm>
          <a:prstGeom prst="rect">
            <a:avLst/>
          </a:prstGeom>
        </p:spPr>
        <p:txBody>
          <a:bodyPr lIns="0" tIns="0" rIns="0" bIns="0" anchor="ctr" anchorCtr="0"/>
          <a:lstStyle>
            <a:lvl1pPr>
              <a:defRPr sz="171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4053249" y="4931489"/>
            <a:ext cx="4105123"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4053249" y="5192757"/>
            <a:ext cx="4105123"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616481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表紙（再循局用）">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7" y="359097"/>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0635" y="5659946"/>
            <a:ext cx="2210727"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179665" y="2714141"/>
            <a:ext cx="9832671"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179664" y="2714141"/>
            <a:ext cx="9852293" cy="914439"/>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179664" y="3763721"/>
            <a:ext cx="9852293" cy="391903"/>
          </a:xfrm>
          <a:prstGeom prst="rect">
            <a:avLst/>
          </a:prstGeom>
        </p:spPr>
        <p:txBody>
          <a:bodyPr lIns="0" tIns="0" rIns="0" bIns="0" anchor="ctr" anchorCtr="0"/>
          <a:lstStyle>
            <a:lvl1pPr>
              <a:defRPr sz="171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4053249" y="4931489"/>
            <a:ext cx="4105123"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4053249" y="5192757"/>
            <a:ext cx="4105123"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pic>
        <p:nvPicPr>
          <p:cNvPr id="17"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304246" y="990731"/>
            <a:ext cx="249310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5299849" y="966614"/>
            <a:ext cx="1611924" cy="111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2"/>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013247" y="980728"/>
            <a:ext cx="3450572" cy="10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73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4" y="196674"/>
            <a:ext cx="1188664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5" y="257881"/>
            <a:ext cx="10591216" cy="587854"/>
          </a:xfrm>
          <a:prstGeom prst="rect">
            <a:avLst/>
          </a:prstGeom>
        </p:spPr>
        <p:txBody>
          <a:bodyPr lIns="252000" tIns="36000" rIns="0" bIns="0" anchor="ctr" anchorCtr="0"/>
          <a:lstStyle>
            <a:lvl1pPr algn="l">
              <a:defRPr sz="239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1617283" y="6400782"/>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84646" y="1007807"/>
            <a:ext cx="11822711" cy="1311258"/>
          </a:xfrm>
          <a:prstGeom prst="rect">
            <a:avLst/>
          </a:prstGeom>
          <a:ln w="19050">
            <a:solidFill>
              <a:schemeClr val="tx2"/>
            </a:solidFill>
          </a:ln>
        </p:spPr>
        <p:txBody>
          <a:bodyPr lIns="180000" tIns="180000" rIns="180000" bIns="144000">
            <a:spAutoFit/>
          </a:bodyPr>
          <a:lstStyle>
            <a:lvl1pPr marL="233512" indent="-233512" algn="l">
              <a:lnSpc>
                <a:spcPct val="100000"/>
              </a:lnSpc>
              <a:spcBef>
                <a:spcPts val="513"/>
              </a:spcBef>
              <a:buFont typeface="Wingdings" panose="05000000000000000000" pitchFamily="2" charset="2"/>
              <a:buChar char="n"/>
              <a:defRPr sz="1710"/>
            </a:lvl1pPr>
            <a:lvl2pPr marL="382852" indent="-149339" algn="l">
              <a:lnSpc>
                <a:spcPct val="100000"/>
              </a:lnSpc>
              <a:spcBef>
                <a:spcPts val="342"/>
              </a:spcBef>
              <a:buFont typeface="Arial" panose="020B0604020202020204" pitchFamily="34" charset="0"/>
              <a:buChar char="•"/>
              <a:defRPr sz="1539"/>
            </a:lvl2pPr>
            <a:lvl3pPr marL="590569" indent="-199572" algn="l">
              <a:lnSpc>
                <a:spcPct val="100000"/>
              </a:lnSpc>
              <a:spcBef>
                <a:spcPts val="171"/>
              </a:spcBef>
              <a:buFont typeface="Wingdings" panose="05000000000000000000" pitchFamily="2" charset="2"/>
              <a:buChar char="ü"/>
              <a:defRPr sz="1368"/>
            </a:lvl3pPr>
            <a:lvl4pPr marL="773849" indent="-184638" algn="l">
              <a:lnSpc>
                <a:spcPct val="100000"/>
              </a:lnSpc>
              <a:spcBef>
                <a:spcPts val="171"/>
              </a:spcBef>
              <a:buFont typeface="Meiryo UI" panose="020B0604030504040204" pitchFamily="50" charset="-128"/>
              <a:buChar char="※"/>
              <a:defRPr sz="1026"/>
            </a:lvl4pPr>
            <a:lvl5pPr algn="l">
              <a:defRPr sz="1710"/>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128707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7" y="359097"/>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10800000">
            <a:off x="4990637" y="3120325"/>
            <a:ext cx="2210727"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371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裏表紙_出力用">
    <p:spTree>
      <p:nvGrpSpPr>
        <p:cNvPr id="1" name=""/>
        <p:cNvGrpSpPr/>
        <p:nvPr/>
      </p:nvGrpSpPr>
      <p:grpSpPr>
        <a:xfrm>
          <a:off x="0" y="0"/>
          <a:ext cx="0" cy="0"/>
          <a:chOff x="0" y="0"/>
          <a:chExt cx="0" cy="0"/>
        </a:xfrm>
      </p:grpSpPr>
      <p:pic>
        <p:nvPicPr>
          <p:cNvPr id="3" name="Picture 11" descr="ç°å¢ç">
            <a:extLst>
              <a:ext uri="{FF2B5EF4-FFF2-40B4-BE49-F238E27FC236}">
                <a16:creationId xmlns:a16="http://schemas.microsoft.com/office/drawing/2014/main" id="{CD100471-1EDD-4161-8484-6C512DF6789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13556" y="2875373"/>
            <a:ext cx="1597113" cy="1301398"/>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06FC97B0-55FB-4107-8E24-B3EC1A557AEC}"/>
              </a:ext>
            </a:extLst>
          </p:cNvPr>
          <p:cNvPicPr>
            <a:picLocks/>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4968" y="359097"/>
            <a:ext cx="11412240" cy="6139807"/>
          </a:xfrm>
          <a:prstGeom prst="rect">
            <a:avLst/>
          </a:prstGeom>
        </p:spPr>
      </p:pic>
    </p:spTree>
    <p:extLst>
      <p:ext uri="{BB962C8B-B14F-4D97-AF65-F5344CB8AC3E}">
        <p14:creationId xmlns:p14="http://schemas.microsoft.com/office/powerpoint/2010/main" val="3570434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451457" y="359097"/>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179665" y="2645195"/>
            <a:ext cx="9832671"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179664" y="2645195"/>
            <a:ext cx="9852293" cy="1567610"/>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26751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27624" y="196674"/>
            <a:ext cx="11886641"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1007436" y="980728"/>
            <a:ext cx="221896" cy="5544616"/>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07437" y="1268761"/>
            <a:ext cx="10177129"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84645" y="257881"/>
            <a:ext cx="10591216" cy="587854"/>
          </a:xfrm>
          <a:prstGeom prst="rect">
            <a:avLst/>
          </a:prstGeom>
        </p:spPr>
        <p:txBody>
          <a:bodyPr lIns="252000" tIns="36000" rIns="0" bIns="0" anchor="ctr" anchorCtr="0"/>
          <a:lstStyle>
            <a:lvl1pPr algn="l">
              <a:defRPr sz="239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3" name="テキスト ボックス 12">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61526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84645" y="29271"/>
            <a:ext cx="10591216" cy="228610"/>
          </a:xfrm>
          <a:prstGeom prst="rect">
            <a:avLst/>
          </a:prstGeom>
        </p:spPr>
        <p:txBody>
          <a:bodyPr lIns="0" tIns="0" rIns="0" bIns="0" anchor="ctr" anchorCtr="0"/>
          <a:lstStyle>
            <a:lvl1pPr algn="l">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27624" y="196674"/>
            <a:ext cx="11886641"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39"/>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84645" y="486491"/>
            <a:ext cx="10591216" cy="359244"/>
          </a:xfrm>
          <a:prstGeom prst="rect">
            <a:avLst/>
          </a:prstGeom>
        </p:spPr>
        <p:txBody>
          <a:bodyPr lIns="252000" tIns="0" rIns="0" bIns="0" anchor="ctr" anchorCtr="0"/>
          <a:lstStyle>
            <a:lvl1pPr algn="l">
              <a:defRPr sz="2052"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84645" y="257881"/>
            <a:ext cx="10591216" cy="228610"/>
          </a:xfrm>
          <a:prstGeom prst="rect">
            <a:avLst/>
          </a:prstGeom>
        </p:spPr>
        <p:txBody>
          <a:bodyPr lIns="252000" tIns="0" rIns="0" bIns="0" anchor="ctr" anchorCtr="0"/>
          <a:lstStyle>
            <a:lvl1pPr algn="l">
              <a:defRPr sz="1197"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84646" y="1007808"/>
            <a:ext cx="11822711" cy="59031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71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4" name="テキスト ボックス 13">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57756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説明用スライド_タイトル+リード">
    <p:spTree>
      <p:nvGrpSpPr>
        <p:cNvPr id="1" name=""/>
        <p:cNvGrpSpPr/>
        <p:nvPr/>
      </p:nvGrpSpPr>
      <p:grpSpPr>
        <a:xfrm>
          <a:off x="0" y="0"/>
          <a:ext cx="0" cy="0"/>
          <a:chOff x="0" y="0"/>
          <a:chExt cx="0" cy="0"/>
        </a:xfrm>
      </p:grpSpPr>
      <p:pic>
        <p:nvPicPr>
          <p:cNvPr id="18" name="Picture 11" descr="ç°å¢ç">
            <a:extLst>
              <a:ext uri="{FF2B5EF4-FFF2-40B4-BE49-F238E27FC236}">
                <a16:creationId xmlns:a16="http://schemas.microsoft.com/office/drawing/2014/main" id="{8E434909-6A5F-4794-A61C-E8E786C3A5E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012485" y="273940"/>
            <a:ext cx="659964" cy="537767"/>
          </a:xfrm>
          <a:prstGeom prst="rect">
            <a:avLst/>
          </a:prstGeom>
          <a:noFill/>
          <a:extLst>
            <a:ext uri="{909E8E84-426E-40DD-AFC4-6F175D3DCCD1}">
              <a14:hiddenFill xmlns:a14="http://schemas.microsoft.com/office/drawing/2010/main">
                <a:solidFill>
                  <a:srgbClr val="FFFFFF"/>
                </a:solidFill>
              </a14:hiddenFill>
            </a:ext>
          </a:extLst>
        </p:spPr>
      </p:pic>
      <p:sp>
        <p:nvSpPr>
          <p:cNvPr id="2" name="グラフィックス 6">
            <a:extLst>
              <a:ext uri="{FF2B5EF4-FFF2-40B4-BE49-F238E27FC236}">
                <a16:creationId xmlns:a16="http://schemas.microsoft.com/office/drawing/2014/main" id="{1965654B-C214-044C-9754-691F56B1A74E}"/>
              </a:ext>
            </a:extLst>
          </p:cNvPr>
          <p:cNvSpPr/>
          <p:nvPr/>
        </p:nvSpPr>
        <p:spPr>
          <a:xfrm>
            <a:off x="389660" y="359888"/>
            <a:ext cx="11145080" cy="1112491"/>
          </a:xfrm>
          <a:custGeom>
            <a:avLst/>
            <a:gdLst>
              <a:gd name="connsiteX0" fmla="*/ 9785917 w 9786287"/>
              <a:gd name="connsiteY0" fmla="*/ 1166514 h 1249650"/>
              <a:gd name="connsiteX1" fmla="*/ 9785917 w 9786287"/>
              <a:gd name="connsiteY1" fmla="*/ 913523 h 1249650"/>
              <a:gd name="connsiteX2" fmla="*/ 8906147 w 9786287"/>
              <a:gd name="connsiteY2" fmla="*/ 12500 h 1249650"/>
              <a:gd name="connsiteX3" fmla="*/ 82801 w 9786287"/>
              <a:gd name="connsiteY3" fmla="*/ 12500 h 1249650"/>
              <a:gd name="connsiteX4" fmla="*/ 12205 w 9786287"/>
              <a:gd name="connsiteY4" fmla="*/ 84801 h 1249650"/>
              <a:gd name="connsiteX5" fmla="*/ 12205 w 9786287"/>
              <a:gd name="connsiteY5" fmla="*/ 970395 h 1249650"/>
              <a:gd name="connsiteX6" fmla="*/ 273671 w 9786287"/>
              <a:gd name="connsiteY6" fmla="*/ 1238815 h 1249650"/>
              <a:gd name="connsiteX7" fmla="*/ 9715322 w 9786287"/>
              <a:gd name="connsiteY7" fmla="*/ 1238815 h 1249650"/>
              <a:gd name="connsiteX8" fmla="*/ 9785917 w 9786287"/>
              <a:gd name="connsiteY8" fmla="*/ 1166514 h 1249650"/>
              <a:gd name="connsiteX0" fmla="*/ 9773712 w 9773712"/>
              <a:gd name="connsiteY0" fmla="*/ 1154014 h 1226315"/>
              <a:gd name="connsiteX1" fmla="*/ 9773712 w 9773712"/>
              <a:gd name="connsiteY1" fmla="*/ 901023 h 1226315"/>
              <a:gd name="connsiteX2" fmla="*/ 8874892 w 9773712"/>
              <a:gd name="connsiteY2" fmla="*/ 0 h 1226315"/>
              <a:gd name="connsiteX3" fmla="*/ 70596 w 9773712"/>
              <a:gd name="connsiteY3" fmla="*/ 0 h 1226315"/>
              <a:gd name="connsiteX4" fmla="*/ 0 w 9773712"/>
              <a:gd name="connsiteY4" fmla="*/ 72301 h 1226315"/>
              <a:gd name="connsiteX5" fmla="*/ 0 w 9773712"/>
              <a:gd name="connsiteY5" fmla="*/ 957895 h 1226315"/>
              <a:gd name="connsiteX6" fmla="*/ 261466 w 9773712"/>
              <a:gd name="connsiteY6" fmla="*/ 1226315 h 1226315"/>
              <a:gd name="connsiteX7" fmla="*/ 9703117 w 9773712"/>
              <a:gd name="connsiteY7" fmla="*/ 1226315 h 1226315"/>
              <a:gd name="connsiteX8" fmla="*/ 9773712 w 9773712"/>
              <a:gd name="connsiteY8" fmla="*/ 1154014 h 122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3712" h="1226315">
                <a:moveTo>
                  <a:pt x="9773712" y="1154014"/>
                </a:moveTo>
                <a:lnTo>
                  <a:pt x="9773712" y="901023"/>
                </a:lnTo>
                <a:lnTo>
                  <a:pt x="8874892" y="0"/>
                </a:lnTo>
                <a:lnTo>
                  <a:pt x="70596" y="0"/>
                </a:lnTo>
                <a:cubicBezTo>
                  <a:pt x="70596" y="0"/>
                  <a:pt x="0" y="0"/>
                  <a:pt x="0" y="72301"/>
                </a:cubicBezTo>
                <a:lnTo>
                  <a:pt x="0" y="957895"/>
                </a:lnTo>
                <a:lnTo>
                  <a:pt x="261466" y="1226315"/>
                </a:lnTo>
                <a:lnTo>
                  <a:pt x="9703117" y="1226315"/>
                </a:lnTo>
                <a:cubicBezTo>
                  <a:pt x="9703117" y="1226315"/>
                  <a:pt x="9773712" y="1226315"/>
                  <a:pt x="9773712" y="1154014"/>
                </a:cubicBezTo>
              </a:path>
            </a:pathLst>
          </a:custGeom>
          <a:solidFill>
            <a:schemeClr val="tx2"/>
          </a:solidFill>
          <a:ln w="12449" cap="flat">
            <a:noFill/>
            <a:prstDash val="solid"/>
            <a:miter/>
          </a:ln>
        </p:spPr>
        <p:txBody>
          <a:bodyPr rtlCol="0" anchor="ctr"/>
          <a:lstStyle/>
          <a:p>
            <a:endParaRPr lang="ja-JP" altLang="en-US" sz="1539"/>
          </a:p>
        </p:txBody>
      </p:sp>
      <p:sp>
        <p:nvSpPr>
          <p:cNvPr id="13" name="フリーフォーム: 図形 12">
            <a:extLst>
              <a:ext uri="{FF2B5EF4-FFF2-40B4-BE49-F238E27FC236}">
                <a16:creationId xmlns:a16="http://schemas.microsoft.com/office/drawing/2014/main" id="{907E3C10-5296-4CB5-BB5A-480E93F86B9E}"/>
              </a:ext>
            </a:extLst>
          </p:cNvPr>
          <p:cNvSpPr/>
          <p:nvPr userDrawn="1"/>
        </p:nvSpPr>
        <p:spPr>
          <a:xfrm>
            <a:off x="394714" y="354179"/>
            <a:ext cx="10693841" cy="457526"/>
          </a:xfrm>
          <a:custGeom>
            <a:avLst/>
            <a:gdLst>
              <a:gd name="connsiteX0" fmla="*/ 70596 w 9377998"/>
              <a:gd name="connsiteY0" fmla="*/ 0 h 504338"/>
              <a:gd name="connsiteX1" fmla="*/ 8874893 w 9377998"/>
              <a:gd name="connsiteY1" fmla="*/ 0 h 504338"/>
              <a:gd name="connsiteX2" fmla="*/ 9377998 w 9377998"/>
              <a:gd name="connsiteY2" fmla="*/ 504338 h 504338"/>
              <a:gd name="connsiteX3" fmla="*/ 0 w 9377998"/>
              <a:gd name="connsiteY3" fmla="*/ 504338 h 504338"/>
              <a:gd name="connsiteX4" fmla="*/ 0 w 9377998"/>
              <a:gd name="connsiteY4" fmla="*/ 72301 h 504338"/>
              <a:gd name="connsiteX5" fmla="*/ 70596 w 9377998"/>
              <a:gd name="connsiteY5" fmla="*/ 0 h 50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7998" h="504338">
                <a:moveTo>
                  <a:pt x="70596" y="0"/>
                </a:moveTo>
                <a:lnTo>
                  <a:pt x="8874893" y="0"/>
                </a:lnTo>
                <a:lnTo>
                  <a:pt x="9377998" y="504338"/>
                </a:lnTo>
                <a:lnTo>
                  <a:pt x="0" y="504338"/>
                </a:lnTo>
                <a:lnTo>
                  <a:pt x="0" y="72301"/>
                </a:lnTo>
                <a:cubicBezTo>
                  <a:pt x="0" y="0"/>
                  <a:pt x="70596" y="0"/>
                  <a:pt x="70596" y="0"/>
                </a:cubicBezTo>
                <a:close/>
              </a:path>
            </a:pathLst>
          </a:custGeom>
          <a:solidFill>
            <a:schemeClr val="bg2"/>
          </a:solidFill>
          <a:ln w="12449" cap="flat">
            <a:noFill/>
            <a:prstDash val="solid"/>
            <a:miter/>
          </a:ln>
        </p:spPr>
        <p:txBody>
          <a:bodyPr rtlCol="0" anchor="ctr"/>
          <a:lstStyle/>
          <a:p>
            <a:endParaRPr lang="ja-JP" altLang="en-US" sz="1539"/>
          </a:p>
        </p:txBody>
      </p:sp>
      <p:cxnSp>
        <p:nvCxnSpPr>
          <p:cNvPr id="8" name="直線コネクタ 7">
            <a:extLst>
              <a:ext uri="{FF2B5EF4-FFF2-40B4-BE49-F238E27FC236}">
                <a16:creationId xmlns:a16="http://schemas.microsoft.com/office/drawing/2014/main" id="{803ACE90-2131-A448-9D2B-E09F626D0747}"/>
              </a:ext>
            </a:extLst>
          </p:cNvPr>
          <p:cNvCxnSpPr/>
          <p:nvPr/>
        </p:nvCxnSpPr>
        <p:spPr>
          <a:xfrm>
            <a:off x="307688" y="1152929"/>
            <a:ext cx="499571" cy="3984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コンテンツ プレースホルダー 13">
            <a:extLst>
              <a:ext uri="{FF2B5EF4-FFF2-40B4-BE49-F238E27FC236}">
                <a16:creationId xmlns:a16="http://schemas.microsoft.com/office/drawing/2014/main" id="{D4C153BA-B45D-364C-B23F-1393DDE80303}"/>
              </a:ext>
            </a:extLst>
          </p:cNvPr>
          <p:cNvSpPr>
            <a:spLocks noGrp="1"/>
          </p:cNvSpPr>
          <p:nvPr userDrawn="1">
            <p:ph sz="quarter" idx="11" hasCustomPrompt="1"/>
          </p:nvPr>
        </p:nvSpPr>
        <p:spPr bwMode="white">
          <a:xfrm>
            <a:off x="1439672" y="1080475"/>
            <a:ext cx="8718387" cy="391903"/>
          </a:xfrm>
          <a:prstGeom prst="rect">
            <a:avLst/>
          </a:prstGeom>
        </p:spPr>
        <p:txBody>
          <a:bodyPr lIns="0" tIns="36000" rIns="0" bIns="0">
            <a:normAutofit/>
          </a:bodyPr>
          <a:lstStyle>
            <a:lvl1pPr marL="0" indent="0">
              <a:buNone/>
              <a:defRPr sz="2224"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20" name="コンテンツ プレースホルダー 18">
            <a:extLst>
              <a:ext uri="{FF2B5EF4-FFF2-40B4-BE49-F238E27FC236}">
                <a16:creationId xmlns:a16="http://schemas.microsoft.com/office/drawing/2014/main" id="{D75D4F64-90C7-412B-97EC-C060B99937CE}"/>
              </a:ext>
            </a:extLst>
          </p:cNvPr>
          <p:cNvSpPr>
            <a:spLocks noGrp="1"/>
          </p:cNvSpPr>
          <p:nvPr>
            <p:ph sz="quarter" idx="15" hasCustomPrompt="1"/>
          </p:nvPr>
        </p:nvSpPr>
        <p:spPr bwMode="white">
          <a:xfrm>
            <a:off x="1439673" y="811399"/>
            <a:ext cx="4434313" cy="242348"/>
          </a:xfrm>
          <a:prstGeom prst="rect">
            <a:avLst/>
          </a:prstGeom>
        </p:spPr>
        <p:txBody>
          <a:bodyPr lIns="0" tIns="108000" rIns="0" bIns="0" anchor="ctr"/>
          <a:lstStyle>
            <a:lvl1pPr marL="0" indent="0" algn="l">
              <a:buFontTx/>
              <a:buNone/>
              <a:defRPr sz="1197" b="0">
                <a:solidFill>
                  <a:schemeClr val="bg1"/>
                </a:solidFill>
                <a:latin typeface="Meiryo UI" panose="020B0604030504040204" pitchFamily="50" charset="-128"/>
                <a:ea typeface="Meiryo UI" panose="020B0604030504040204" pitchFamily="50" charset="-128"/>
              </a:defRPr>
            </a:lvl1pPr>
            <a:lvl2pPr marL="390997" indent="0">
              <a:buFontTx/>
              <a:buNone/>
              <a:defRPr/>
            </a:lvl2pPr>
            <a:lvl3pPr marL="781995" indent="0">
              <a:buFontTx/>
              <a:buNone/>
              <a:defRPr/>
            </a:lvl3pPr>
            <a:lvl4pPr marL="1172992" indent="0">
              <a:buFontTx/>
              <a:buNone/>
              <a:defRPr/>
            </a:lvl4pPr>
            <a:lvl5pPr marL="1563990" indent="0">
              <a:buFontTx/>
              <a:buNone/>
              <a:defRPr/>
            </a:lvl5pPr>
          </a:lstStyle>
          <a:p>
            <a:pPr lvl="0"/>
            <a:r>
              <a:rPr kumimoji="1" lang="ja-JP" altLang="en-US"/>
              <a:t>キャッチコピー</a:t>
            </a:r>
          </a:p>
        </p:txBody>
      </p:sp>
      <p:cxnSp>
        <p:nvCxnSpPr>
          <p:cNvPr id="9" name="直線コネクタ 8">
            <a:extLst>
              <a:ext uri="{FF2B5EF4-FFF2-40B4-BE49-F238E27FC236}">
                <a16:creationId xmlns:a16="http://schemas.microsoft.com/office/drawing/2014/main" id="{492973B8-A1E0-8249-B6B2-09ED50D99913}"/>
              </a:ext>
            </a:extLst>
          </p:cNvPr>
          <p:cNvCxnSpPr>
            <a:cxnSpLocks/>
          </p:cNvCxnSpPr>
          <p:nvPr/>
        </p:nvCxnSpPr>
        <p:spPr>
          <a:xfrm>
            <a:off x="10380072" y="257980"/>
            <a:ext cx="1264824" cy="10087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コンテンツ プレースホルダー 18">
            <a:extLst>
              <a:ext uri="{FF2B5EF4-FFF2-40B4-BE49-F238E27FC236}">
                <a16:creationId xmlns:a16="http://schemas.microsoft.com/office/drawing/2014/main" id="{4C7E5A18-52F4-4252-BE43-0A15ED485D53}"/>
              </a:ext>
            </a:extLst>
          </p:cNvPr>
          <p:cNvSpPr>
            <a:spLocks noGrp="1"/>
          </p:cNvSpPr>
          <p:nvPr>
            <p:ph sz="quarter" idx="14" hasCustomPrompt="1"/>
          </p:nvPr>
        </p:nvSpPr>
        <p:spPr bwMode="white">
          <a:xfrm>
            <a:off x="399088" y="354179"/>
            <a:ext cx="10213049" cy="457220"/>
          </a:xfrm>
          <a:prstGeom prst="rect">
            <a:avLst/>
          </a:prstGeom>
        </p:spPr>
        <p:txBody>
          <a:bodyPr lIns="216000" tIns="36000" rIns="0" bIns="0" anchor="ctr"/>
          <a:lstStyle>
            <a:lvl1pPr marL="0" indent="0" algn="l">
              <a:buFontTx/>
              <a:buNone/>
              <a:defRPr sz="1026" b="1">
                <a:solidFill>
                  <a:schemeClr val="bg1"/>
                </a:solidFill>
                <a:latin typeface="Meiryo UI" panose="020B0604030504040204" pitchFamily="50" charset="-128"/>
                <a:ea typeface="Meiryo UI" panose="020B0604030504040204" pitchFamily="50" charset="-128"/>
              </a:defRPr>
            </a:lvl1pPr>
            <a:lvl2pPr marL="390997" indent="0">
              <a:buFontTx/>
              <a:buNone/>
              <a:defRPr/>
            </a:lvl2pPr>
            <a:lvl3pPr marL="781995" indent="0">
              <a:buFontTx/>
              <a:buNone/>
              <a:defRPr/>
            </a:lvl3pPr>
            <a:lvl4pPr marL="1172992" indent="0">
              <a:buFontTx/>
              <a:buNone/>
              <a:defRPr/>
            </a:lvl4pPr>
            <a:lvl5pPr marL="1563990" indent="0">
              <a:buFontTx/>
              <a:buNone/>
              <a:defRPr/>
            </a:lvl5pPr>
          </a:lstStyle>
          <a:p>
            <a:pPr lvl="0"/>
            <a:r>
              <a:rPr kumimoji="1" lang="ja-JP" altLang="en-US"/>
              <a:t>マスタータイトル</a:t>
            </a:r>
          </a:p>
        </p:txBody>
      </p:sp>
      <p:sp>
        <p:nvSpPr>
          <p:cNvPr id="12" name="コンテンツ プレースホルダー 18">
            <a:extLst>
              <a:ext uri="{FF2B5EF4-FFF2-40B4-BE49-F238E27FC236}">
                <a16:creationId xmlns:a16="http://schemas.microsoft.com/office/drawing/2014/main" id="{B4DBCBEC-A414-449D-9C4C-798C6F5A9203}"/>
              </a:ext>
            </a:extLst>
          </p:cNvPr>
          <p:cNvSpPr>
            <a:spLocks noGrp="1"/>
          </p:cNvSpPr>
          <p:nvPr>
            <p:ph sz="quarter" idx="16" hasCustomPrompt="1"/>
          </p:nvPr>
        </p:nvSpPr>
        <p:spPr>
          <a:xfrm>
            <a:off x="1363072" y="1758962"/>
            <a:ext cx="8908480" cy="589919"/>
          </a:xfrm>
          <a:prstGeom prst="rect">
            <a:avLst/>
          </a:prstGeom>
        </p:spPr>
        <p:txBody>
          <a:bodyPr lIns="0" tIns="108000" rIns="0" bIns="0" anchor="t"/>
          <a:lstStyle>
            <a:lvl1pPr marL="0" marR="0" indent="0" algn="l" defTabSz="781995" rtl="0" eaLnBrk="1" fontAlgn="auto" latinLnBrk="0" hangingPunct="1">
              <a:lnSpc>
                <a:spcPct val="100000"/>
              </a:lnSpc>
              <a:spcBef>
                <a:spcPts val="0"/>
              </a:spcBef>
              <a:spcAft>
                <a:spcPts val="0"/>
              </a:spcAft>
              <a:buClrTx/>
              <a:buSzTx/>
              <a:buFontTx/>
              <a:buNone/>
              <a:tabLst/>
              <a:defRPr sz="1026" b="1">
                <a:solidFill>
                  <a:srgbClr val="009C89"/>
                </a:solidFill>
                <a:latin typeface="Meiryo UI" panose="020B0604030504040204" pitchFamily="50" charset="-128"/>
                <a:ea typeface="Meiryo UI" panose="020B0604030504040204" pitchFamily="50" charset="-128"/>
              </a:defRPr>
            </a:lvl1pPr>
            <a:lvl2pPr marL="390997" indent="0">
              <a:buFontTx/>
              <a:buNone/>
              <a:defRPr/>
            </a:lvl2pPr>
            <a:lvl3pPr marL="781995" indent="0">
              <a:buFontTx/>
              <a:buNone/>
              <a:defRPr/>
            </a:lvl3pPr>
            <a:lvl4pPr marL="1172992" indent="0">
              <a:buFontTx/>
              <a:buNone/>
              <a:defRPr/>
            </a:lvl4pPr>
            <a:lvl5pPr marL="1563990" indent="0">
              <a:buFontTx/>
              <a:buNone/>
              <a:defRPr/>
            </a:lvl5pPr>
          </a:lstStyle>
          <a:p>
            <a:pPr marL="0" marR="0" lvl="0" indent="0" algn="l" defTabSz="781995" rtl="0" eaLnBrk="1" fontAlgn="auto" latinLnBrk="0" hangingPunct="1">
              <a:lnSpc>
                <a:spcPct val="90000"/>
              </a:lnSpc>
              <a:spcBef>
                <a:spcPts val="855"/>
              </a:spcBef>
              <a:spcAft>
                <a:spcPts val="0"/>
              </a:spcAft>
              <a:buClrTx/>
              <a:buSzTx/>
              <a:buFontTx/>
              <a:buNone/>
              <a:tabLst/>
              <a:defRPr/>
            </a:pPr>
            <a:r>
              <a:rPr kumimoji="1" lang="ja-JP" altLang="en-US"/>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
        <p:nvSpPr>
          <p:cNvPr id="15" name="コンテンツ プレースホルダー 2">
            <a:extLst>
              <a:ext uri="{FF2B5EF4-FFF2-40B4-BE49-F238E27FC236}">
                <a16:creationId xmlns:a16="http://schemas.microsoft.com/office/drawing/2014/main" id="{B57596C9-B115-4FE6-93CC-51E6F05D87FF}"/>
              </a:ext>
            </a:extLst>
          </p:cNvPr>
          <p:cNvSpPr>
            <a:spLocks noGrp="1"/>
          </p:cNvSpPr>
          <p:nvPr>
            <p:ph sz="quarter" idx="10" hasCustomPrompt="1"/>
          </p:nvPr>
        </p:nvSpPr>
        <p:spPr>
          <a:xfrm>
            <a:off x="657261" y="811705"/>
            <a:ext cx="782411" cy="660672"/>
          </a:xfrm>
          <a:prstGeom prst="rect">
            <a:avLst/>
          </a:prstGeom>
        </p:spPr>
        <p:txBody>
          <a:bodyPr lIns="0" tIns="144000" rIns="0" bIns="0" anchor="ctr">
            <a:normAutofit/>
          </a:bodyPr>
          <a:lstStyle>
            <a:lvl1pPr marL="0" indent="0">
              <a:buNone/>
              <a:defRPr sz="4276" b="1" i="0">
                <a:solidFill>
                  <a:schemeClr val="bg1"/>
                </a:solidFill>
                <a:latin typeface="Arial" panose="020B0604020202020204" pitchFamily="34" charset="0"/>
                <a:ea typeface="Meiryo" panose="020B0604030504040204" pitchFamily="34" charset="-128"/>
                <a:cs typeface="Arial" panose="020B0604020202020204" pitchFamily="34" charset="0"/>
              </a:defRPr>
            </a:lvl1pPr>
          </a:lstStyle>
          <a:p>
            <a:r>
              <a:rPr kumimoji="1" lang="en-US" altLang="ja-JP"/>
              <a:t>1</a:t>
            </a:r>
            <a:endParaRPr kumimoji="1" lang="ja-JP" altLang="en-US"/>
          </a:p>
        </p:txBody>
      </p:sp>
      <p:sp>
        <p:nvSpPr>
          <p:cNvPr id="16" name="テキスト ボックス 15">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71592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292757" y="116633"/>
            <a:ext cx="11083831" cy="293927"/>
          </a:xfrm>
          <a:prstGeom prst="rect">
            <a:avLst/>
          </a:prstGeom>
        </p:spPr>
        <p:txBody>
          <a:bodyPr lIns="72000" tIns="36000" rIns="0" bIns="0" anchor="ctr" anchorCtr="0"/>
          <a:lstStyle>
            <a:lvl1pPr algn="l">
              <a:defRPr sz="1539"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84645" y="531389"/>
            <a:ext cx="11822752" cy="438679"/>
          </a:xfrm>
          <a:prstGeom prst="rect">
            <a:avLst/>
          </a:prstGeom>
          <a:ln w="19050">
            <a:solidFill>
              <a:schemeClr val="tx2"/>
            </a:solidFill>
          </a:ln>
        </p:spPr>
        <p:txBody>
          <a:bodyPr lIns="144000" tIns="144000" rIns="144000" bIns="108000" anchor="t" anchorCtr="0">
            <a:spAutoFit/>
          </a:bodyPr>
          <a:lstStyle>
            <a:lvl1pPr marL="162916" indent="-162916" algn="l">
              <a:lnSpc>
                <a:spcPct val="100000"/>
              </a:lnSpc>
              <a:spcBef>
                <a:spcPts val="513"/>
              </a:spcBef>
              <a:buFont typeface="Wingdings" panose="05000000000000000000" pitchFamily="2" charset="2"/>
              <a:buChar char="n"/>
              <a:defRPr sz="1197"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204559" y="456664"/>
            <a:ext cx="11781701"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562339" y="137950"/>
            <a:ext cx="453775" cy="29893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DFA1F2F-14B9-4F01-A5B6-2EF2AFAA50B7}"/>
              </a:ext>
            </a:extLst>
          </p:cNvPr>
          <p:cNvSpPr txBox="1"/>
          <p:nvPr userDrawn="1"/>
        </p:nvSpPr>
        <p:spPr>
          <a:xfrm>
            <a:off x="11771917" y="1"/>
            <a:ext cx="410512" cy="260648"/>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32497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292687" y="39916"/>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duotone>
              <a:prstClr val="black"/>
              <a:schemeClr val="accent1">
                <a:tint val="45000"/>
                <a:satMod val="400000"/>
              </a:schemeClr>
            </a:duotone>
            <a:alphaModFix/>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a:ext>
            </a:extLst>
          </a:blip>
          <a:stretch>
            <a:fillRect/>
          </a:stretch>
        </p:blipFill>
        <p:spPr>
          <a:xfrm>
            <a:off x="215900" y="54178"/>
            <a:ext cx="10995069"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186440" y="265361"/>
            <a:ext cx="401953" cy="3205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545099" y="-3090"/>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15901" y="88683"/>
            <a:ext cx="9066356"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Tree>
    <p:extLst>
      <p:ext uri="{BB962C8B-B14F-4D97-AF65-F5344CB8AC3E}">
        <p14:creationId xmlns:p14="http://schemas.microsoft.com/office/powerpoint/2010/main" val="388722465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36166" y="272180"/>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768" y="352421"/>
            <a:ext cx="10723701"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431371" y="530322"/>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557596" y="260648"/>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522769" y="352421"/>
            <a:ext cx="8794987"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479045"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066691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プラ_内容説明用スライド_タイトルのみ">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stretch>
            <a:fillRect/>
          </a:stretch>
        </p:blipFill>
        <p:spPr>
          <a:xfrm>
            <a:off x="1230985" y="260649"/>
            <a:ext cx="10049592" cy="640135"/>
          </a:xfrm>
          <a:prstGeom prst="rect">
            <a:avLst/>
          </a:prstGeom>
        </p:spPr>
      </p:pic>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292687" y="298946"/>
            <a:ext cx="659964" cy="53776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543606" y="354182"/>
            <a:ext cx="7028935"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pic>
        <p:nvPicPr>
          <p:cNvPr id="15" name="図 14">
            <a:extLst>
              <a:ext uri="{FF2B5EF4-FFF2-40B4-BE49-F238E27FC236}">
                <a16:creationId xmlns:a16="http://schemas.microsoft.com/office/drawing/2014/main" id="{E3FD0292-C091-43A1-9252-D1D0C6352D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27241" y="429075"/>
            <a:ext cx="991636" cy="303281"/>
          </a:xfrm>
          <a:prstGeom prst="rect">
            <a:avLst/>
          </a:prstGeom>
        </p:spPr>
      </p:pic>
      <p:sp>
        <p:nvSpPr>
          <p:cNvPr id="8" name="テキスト ボックス 7">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02992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1617283" y="6400782"/>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84645" y="29271"/>
            <a:ext cx="10591216" cy="228610"/>
          </a:xfrm>
          <a:prstGeom prst="rect">
            <a:avLst/>
          </a:prstGeom>
        </p:spPr>
        <p:txBody>
          <a:bodyPr lIns="0" tIns="0" rIns="0" bIns="0" anchor="ctr" anchorCtr="0"/>
          <a:lstStyle>
            <a:lvl1pPr algn="l">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27624" y="196674"/>
            <a:ext cx="11886641"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39"/>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84645" y="486491"/>
            <a:ext cx="10591216" cy="359244"/>
          </a:xfrm>
          <a:prstGeom prst="rect">
            <a:avLst/>
          </a:prstGeom>
        </p:spPr>
        <p:txBody>
          <a:bodyPr lIns="252000" tIns="0" rIns="0" bIns="0" anchor="ctr" anchorCtr="0"/>
          <a:lstStyle>
            <a:lvl1pPr algn="l">
              <a:defRPr sz="2052"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84645" y="257881"/>
            <a:ext cx="10591216" cy="228610"/>
          </a:xfrm>
          <a:prstGeom prst="rect">
            <a:avLst/>
          </a:prstGeom>
        </p:spPr>
        <p:txBody>
          <a:bodyPr lIns="252000" tIns="0" rIns="0" bIns="0" anchor="ctr" anchorCtr="0"/>
          <a:lstStyle>
            <a:lvl1pPr algn="l">
              <a:defRPr sz="1197"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84646" y="1007807"/>
            <a:ext cx="11822711" cy="1311258"/>
          </a:xfrm>
          <a:prstGeom prst="rect">
            <a:avLst/>
          </a:prstGeom>
          <a:ln w="19050">
            <a:solidFill>
              <a:schemeClr val="tx2"/>
            </a:solidFill>
          </a:ln>
        </p:spPr>
        <p:txBody>
          <a:bodyPr lIns="180000" tIns="180000" rIns="180000" bIns="144000">
            <a:spAutoFit/>
          </a:bodyPr>
          <a:lstStyle>
            <a:lvl1pPr marL="233512" indent="-233512" algn="l">
              <a:lnSpc>
                <a:spcPct val="100000"/>
              </a:lnSpc>
              <a:spcBef>
                <a:spcPts val="513"/>
              </a:spcBef>
              <a:buFont typeface="Wingdings" panose="05000000000000000000" pitchFamily="2" charset="2"/>
              <a:buChar char="n"/>
              <a:defRPr sz="1710"/>
            </a:lvl1pPr>
            <a:lvl2pPr marL="382852" indent="-149339" algn="l">
              <a:lnSpc>
                <a:spcPct val="100000"/>
              </a:lnSpc>
              <a:spcBef>
                <a:spcPts val="342"/>
              </a:spcBef>
              <a:buFont typeface="Arial" panose="020B0604020202020204" pitchFamily="34" charset="0"/>
              <a:buChar char="•"/>
              <a:defRPr sz="1539"/>
            </a:lvl2pPr>
            <a:lvl3pPr marL="590569" indent="-199572" algn="l">
              <a:lnSpc>
                <a:spcPct val="100000"/>
              </a:lnSpc>
              <a:spcBef>
                <a:spcPts val="171"/>
              </a:spcBef>
              <a:buFont typeface="Wingdings" panose="05000000000000000000" pitchFamily="2" charset="2"/>
              <a:buChar char="ü"/>
              <a:defRPr sz="1368"/>
            </a:lvl3pPr>
            <a:lvl4pPr marL="773849" indent="-184638" algn="l">
              <a:lnSpc>
                <a:spcPct val="100000"/>
              </a:lnSpc>
              <a:spcBef>
                <a:spcPts val="171"/>
              </a:spcBef>
              <a:buFont typeface="Meiryo UI" panose="020B0604030504040204" pitchFamily="50" charset="-128"/>
              <a:buChar char="※"/>
              <a:defRPr sz="1026"/>
            </a:lvl4pPr>
            <a:lvl5pPr algn="l">
              <a:defRPr sz="1710"/>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337869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プラ_内容説明用スライド_タイトル上つめ">
    <p:spTree>
      <p:nvGrpSpPr>
        <p:cNvPr id="1" name=""/>
        <p:cNvGrpSpPr/>
        <p:nvPr/>
      </p:nvGrpSpPr>
      <p:grpSpPr>
        <a:xfrm>
          <a:off x="0" y="0"/>
          <a:ext cx="0" cy="0"/>
          <a:chOff x="0" y="0"/>
          <a:chExt cx="0" cy="0"/>
        </a:xfrm>
      </p:grpSpPr>
      <p:pic>
        <p:nvPicPr>
          <p:cNvPr id="21" name="図 20"/>
          <p:cNvPicPr>
            <a:picLocks noChangeAspect="1"/>
          </p:cNvPicPr>
          <p:nvPr userDrawn="1"/>
        </p:nvPicPr>
        <p:blipFill>
          <a:blip r:embed="rId2"/>
          <a:stretch>
            <a:fillRect/>
          </a:stretch>
        </p:blipFill>
        <p:spPr>
          <a:xfrm>
            <a:off x="1379262" y="-19447"/>
            <a:ext cx="9997325" cy="640135"/>
          </a:xfrm>
          <a:prstGeom prst="rect">
            <a:avLst/>
          </a:prstGeom>
        </p:spPr>
      </p:pic>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1279464" y="99984"/>
            <a:ext cx="492453" cy="401272"/>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639617" y="78123"/>
            <a:ext cx="7028935" cy="46808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8" name="テキスト ボックス 7">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pic>
        <p:nvPicPr>
          <p:cNvPr id="9" name="図 8">
            <a:extLst>
              <a:ext uri="{FF2B5EF4-FFF2-40B4-BE49-F238E27FC236}">
                <a16:creationId xmlns:a16="http://schemas.microsoft.com/office/drawing/2014/main" id="{E3FD0292-C091-43A1-9252-D1D0C6352D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0915" y="148980"/>
            <a:ext cx="991636" cy="303281"/>
          </a:xfrm>
          <a:prstGeom prst="rect">
            <a:avLst/>
          </a:prstGeom>
        </p:spPr>
      </p:pic>
    </p:spTree>
    <p:extLst>
      <p:ext uri="{BB962C8B-B14F-4D97-AF65-F5344CB8AC3E}">
        <p14:creationId xmlns:p14="http://schemas.microsoft.com/office/powerpoint/2010/main" val="4261255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リサ室_内容説明用スライド_タイトルのみ">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stretch>
            <a:fillRect/>
          </a:stretch>
        </p:blipFill>
        <p:spPr>
          <a:xfrm>
            <a:off x="1173679" y="260649"/>
            <a:ext cx="10160437" cy="640135"/>
          </a:xfrm>
          <a:prstGeom prst="rect">
            <a:avLst/>
          </a:prstGeom>
        </p:spPr>
      </p:pic>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292687" y="273941"/>
            <a:ext cx="659964" cy="53776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357161" y="354182"/>
            <a:ext cx="7028935"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15706" y="391293"/>
            <a:ext cx="840343" cy="37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20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リサ室_内容説明用スライド_タイトル上つめ">
    <p:spTree>
      <p:nvGrpSpPr>
        <p:cNvPr id="1" name=""/>
        <p:cNvGrpSpPr/>
        <p:nvPr/>
      </p:nvGrpSpPr>
      <p:grpSpPr>
        <a:xfrm>
          <a:off x="0" y="0"/>
          <a:ext cx="0" cy="0"/>
          <a:chOff x="0" y="0"/>
          <a:chExt cx="0" cy="0"/>
        </a:xfrm>
      </p:grpSpPr>
      <p:pic>
        <p:nvPicPr>
          <p:cNvPr id="21" name="図 20"/>
          <p:cNvPicPr>
            <a:picLocks noChangeAspect="1"/>
          </p:cNvPicPr>
          <p:nvPr userDrawn="1"/>
        </p:nvPicPr>
        <p:blipFill>
          <a:blip r:embed="rId2"/>
          <a:stretch>
            <a:fillRect/>
          </a:stretch>
        </p:blipFill>
        <p:spPr>
          <a:xfrm>
            <a:off x="1335056" y="-19447"/>
            <a:ext cx="9945521" cy="640135"/>
          </a:xfrm>
          <a:prstGeom prst="rect">
            <a:avLst/>
          </a:prstGeom>
        </p:spPr>
      </p:pic>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250115" y="102447"/>
            <a:ext cx="475583" cy="387525"/>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261150" y="88683"/>
            <a:ext cx="7028935" cy="459997"/>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35361" y="169836"/>
            <a:ext cx="840343" cy="37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59741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復興_内容説明用スライド_タイトルのみ（フォーマット落とし込み）">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stretch>
            <a:fillRect/>
          </a:stretch>
        </p:blipFill>
        <p:spPr>
          <a:xfrm>
            <a:off x="1487487" y="260649"/>
            <a:ext cx="9654607" cy="640135"/>
          </a:xfrm>
          <a:prstGeom prst="rect">
            <a:avLst/>
          </a:prstGeom>
        </p:spPr>
      </p:pic>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100666" y="273941"/>
            <a:ext cx="659964" cy="53776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165139" y="354182"/>
            <a:ext cx="7028935"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24088" y="260649"/>
            <a:ext cx="971379" cy="66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05106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復興_内容説明用スライド_タイトルのみ上つめ（フォーマット落とし込み）">
    <p:spTree>
      <p:nvGrpSpPr>
        <p:cNvPr id="1" name=""/>
        <p:cNvGrpSpPr/>
        <p:nvPr/>
      </p:nvGrpSpPr>
      <p:grpSpPr>
        <a:xfrm>
          <a:off x="0" y="0"/>
          <a:ext cx="0" cy="0"/>
          <a:chOff x="0" y="0"/>
          <a:chExt cx="0" cy="0"/>
        </a:xfrm>
      </p:grpSpPr>
      <p:pic>
        <p:nvPicPr>
          <p:cNvPr id="21" name="図 20"/>
          <p:cNvPicPr>
            <a:picLocks noChangeAspect="1"/>
          </p:cNvPicPr>
          <p:nvPr userDrawn="1"/>
        </p:nvPicPr>
        <p:blipFill>
          <a:blip r:embed="rId2"/>
          <a:stretch>
            <a:fillRect/>
          </a:stretch>
        </p:blipFill>
        <p:spPr>
          <a:xfrm>
            <a:off x="1487488" y="44625"/>
            <a:ext cx="9601067" cy="640135"/>
          </a:xfrm>
          <a:prstGeom prst="rect">
            <a:avLst/>
          </a:prstGeom>
        </p:spPr>
      </p:pic>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196677" y="103987"/>
            <a:ext cx="659964" cy="53776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069129" y="152754"/>
            <a:ext cx="7028935"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pic>
        <p:nvPicPr>
          <p:cNvPr id="23"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21240" y="44625"/>
            <a:ext cx="971379" cy="66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72621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DFA1F2F-14B9-4F01-A5B6-2EF2AFAA50B7}"/>
              </a:ext>
            </a:extLst>
          </p:cNvPr>
          <p:cNvSpPr txBox="1"/>
          <p:nvPr userDrawn="1"/>
        </p:nvSpPr>
        <p:spPr>
          <a:xfrm>
            <a:off x="11771917" y="1"/>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2271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84645" y="172144"/>
            <a:ext cx="11305456" cy="293927"/>
          </a:xfrm>
          <a:prstGeom prst="rect">
            <a:avLst/>
          </a:prstGeom>
        </p:spPr>
        <p:txBody>
          <a:bodyPr lIns="72000" tIns="36000" rIns="0" bIns="0" anchor="ctr" anchorCtr="0"/>
          <a:lstStyle>
            <a:lvl1pPr algn="l">
              <a:defRPr sz="1539"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84646" y="6368679"/>
            <a:ext cx="11822711"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94319" y="6368679"/>
            <a:ext cx="1327612" cy="326585"/>
          </a:xfrm>
          <a:prstGeom prst="rect">
            <a:avLst/>
          </a:prstGeom>
          <a:noFill/>
        </p:spPr>
        <p:txBody>
          <a:bodyPr wrap="square" lIns="92365" tIns="0" rIns="0" bIns="0" rtlCol="0" anchor="ctr">
            <a:noAutofit/>
          </a:bodyPr>
          <a:lstStyle/>
          <a:p>
            <a:r>
              <a:rPr lang="ja-JP" altLang="en-US" sz="1026"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81509" y="2173436"/>
            <a:ext cx="6180735"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2. </a:t>
            </a:r>
            <a:r>
              <a:rPr lang="ja-JP" altLang="en-US" sz="1292"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629331" y="5458321"/>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84645" y="2432672"/>
            <a:ext cx="61775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483200" y="1236260"/>
            <a:ext cx="10855141" cy="653171"/>
          </a:xfrm>
        </p:spPr>
        <p:txBody>
          <a:bodyPr lIns="108000" tIns="36000" rIns="0" bIns="0" anchor="t" anchorCtr="0">
            <a:noAutofit/>
          </a:bodyPr>
          <a:lstStyle>
            <a:lvl1pPr marL="211002" indent="-211002" algn="l">
              <a:lnSpc>
                <a:spcPct val="120000"/>
              </a:lnSpc>
              <a:spcBef>
                <a:spcPts val="0"/>
              </a:spcBef>
              <a:buFont typeface="+mj-ea"/>
              <a:buAutoNum type="circleNumDbPlain"/>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483199" y="1236260"/>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84646" y="1399553"/>
            <a:ext cx="1298553" cy="326585"/>
          </a:xfrm>
          <a:prstGeom prst="rect">
            <a:avLst/>
          </a:prstGeom>
          <a:noFill/>
        </p:spPr>
        <p:txBody>
          <a:bodyPr wrap="square" lIns="0" tIns="0" rIns="0" bIns="0" rtlCol="0" anchor="ctr">
            <a:noAutofit/>
          </a:bodyPr>
          <a:lstStyle/>
          <a:p>
            <a:r>
              <a:rPr lang="en-US" altLang="ja-JP" sz="1292" b="1">
                <a:solidFill>
                  <a:schemeClr val="bg2"/>
                </a:solidFill>
                <a:latin typeface="Meiryo UI" panose="020B0604030504040204" pitchFamily="50" charset="-128"/>
                <a:ea typeface="Meiryo UI" panose="020B0604030504040204" pitchFamily="50" charset="-128"/>
              </a:rPr>
              <a:t>1. </a:t>
            </a:r>
            <a:r>
              <a:rPr lang="ja-JP" altLang="en-US" sz="1292"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391293" y="6368679"/>
            <a:ext cx="10591216" cy="326585"/>
          </a:xfrm>
        </p:spPr>
        <p:txBody>
          <a:bodyPr lIns="0" tIns="18000" rIns="108000" bIns="0" anchor="ctr">
            <a:noAutofit/>
          </a:bodyPr>
          <a:lstStyle>
            <a:lvl1pPr marL="0" indent="0" algn="l">
              <a:buNone/>
              <a:defRPr sz="1026"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97470" y="5458321"/>
            <a:ext cx="1108383"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629331" y="5717548"/>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629331" y="5976775"/>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97470" y="5976775"/>
            <a:ext cx="1108383"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81508" y="447260"/>
            <a:ext cx="11804752"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81507" y="447260"/>
            <a:ext cx="11001453"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07">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84646" y="2432672"/>
            <a:ext cx="6157684"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849986" y="2432673"/>
            <a:ext cx="5157369"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6834901" y="2432672"/>
            <a:ext cx="517245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97469" y="5717548"/>
            <a:ext cx="1108383" cy="228610"/>
          </a:xfrm>
          <a:prstGeom prst="rect">
            <a:avLst/>
          </a:prstGeom>
          <a:noFill/>
        </p:spPr>
        <p:txBody>
          <a:bodyPr wrap="none" lIns="0" tIns="0" rIns="0" bIns="0" rtlCol="0" anchor="ctr">
            <a:noAutofit/>
          </a:bodyPr>
          <a:lstStyle/>
          <a:p>
            <a:pPr algn="dist" defTabSz="153413">
              <a:tabLst/>
            </a:pPr>
            <a:r>
              <a:rPr lang="ja-JP" altLang="en-US" sz="1107">
                <a:solidFill>
                  <a:schemeClr val="tx1"/>
                </a:solidFill>
                <a:latin typeface="Meiryo UI" panose="020B0604030504040204" pitchFamily="50" charset="-128"/>
                <a:ea typeface="Meiryo UI"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81509" y="5113933"/>
            <a:ext cx="6385991"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3. </a:t>
            </a:r>
            <a:r>
              <a:rPr lang="ja-JP" altLang="en-US" sz="1292"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204559" y="5375201"/>
            <a:ext cx="636294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84645" y="808024"/>
            <a:ext cx="11822708"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84646" y="808024"/>
            <a:ext cx="11801612" cy="326585"/>
          </a:xfrm>
        </p:spPr>
        <p:txBody>
          <a:bodyPr lIns="108000" tIns="36000" rIns="108000" bIns="0" anchor="ctr">
            <a:noAutofit/>
          </a:bodyPr>
          <a:lstStyle>
            <a:lvl1pPr marL="0" indent="0" algn="l">
              <a:buNone/>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11182959" y="132843"/>
            <a:ext cx="827535"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7137346" y="2173436"/>
            <a:ext cx="4844044" cy="261268"/>
          </a:xfrm>
        </p:spPr>
        <p:txBody>
          <a:bodyPr lIns="0" tIns="0" rIns="0" bIns="72000" anchor="b" anchorCtr="0">
            <a:normAutofit/>
          </a:bodyPr>
          <a:lstStyle>
            <a:lvl1pPr marL="0" indent="0" algn="l">
              <a:buNone/>
              <a:defRPr sz="1292"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849987" y="2173436"/>
            <a:ext cx="5131403" cy="261268"/>
          </a:xfrm>
          <a:prstGeom prst="rect">
            <a:avLst/>
          </a:prstGeom>
          <a:noFill/>
        </p:spPr>
        <p:txBody>
          <a:bodyPr wrap="square" lIns="0" tIns="0" bIns="61577" rtlCol="0" anchor="b" anchorCtr="0">
            <a:noAutofit/>
          </a:bodyPr>
          <a:lstStyle/>
          <a:p>
            <a:pPr algn="l"/>
            <a:r>
              <a:rPr lang="en-US" altLang="ja-JP" sz="1292" b="1">
                <a:solidFill>
                  <a:schemeClr val="bg2"/>
                </a:solidFill>
                <a:latin typeface="Meiryo UI" panose="020B0604030504040204" pitchFamily="50" charset="-128"/>
                <a:ea typeface="Meiryo UI" panose="020B0604030504040204" pitchFamily="50" charset="-128"/>
              </a:rPr>
              <a:t>4. </a:t>
            </a:r>
          </a:p>
        </p:txBody>
      </p:sp>
    </p:spTree>
    <p:extLst>
      <p:ext uri="{BB962C8B-B14F-4D97-AF65-F5344CB8AC3E}">
        <p14:creationId xmlns:p14="http://schemas.microsoft.com/office/powerpoint/2010/main" val="3400281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0751840" y="0"/>
            <a:ext cx="1440160" cy="360040"/>
          </a:xfrm>
        </p:spPr>
        <p:txBody>
          <a:bodyPr/>
          <a:lstStyle>
            <a:lvl1pPr algn="r">
              <a:defRPr sz="1400"/>
            </a:lvl1pPr>
          </a:lstStyle>
          <a:p>
            <a:endParaRPr lang="ja-JP" altLang="en-US"/>
          </a:p>
        </p:txBody>
      </p:sp>
    </p:spTree>
    <p:extLst>
      <p:ext uri="{BB962C8B-B14F-4D97-AF65-F5344CB8AC3E}">
        <p14:creationId xmlns:p14="http://schemas.microsoft.com/office/powerpoint/2010/main" val="2697800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36166" y="272180"/>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768" y="352421"/>
            <a:ext cx="10723701"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431371" y="530322"/>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557596" y="260648"/>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522769" y="352421"/>
            <a:ext cx="8794987"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11337867" y="-83604"/>
            <a:ext cx="578571" cy="457182"/>
          </a:xfrm>
          <a:prstGeom prst="rect">
            <a:avLst/>
          </a:prstGeom>
          <a:noFill/>
        </p:spPr>
        <p:txBody>
          <a:bodyPr wrap="none" lIns="0" tIns="0" rIns="0" bIns="0" rtlCol="0" anchor="b"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878779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DBDE3E13-1483-BD29-D1DC-94E8C7C8C4E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100666" y="8442"/>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3">
            <a:extLst>
              <a:ext uri="{FF2B5EF4-FFF2-40B4-BE49-F238E27FC236}">
                <a16:creationId xmlns:a16="http://schemas.microsoft.com/office/drawing/2014/main" id="{EAE2C5CD-C759-0A66-8D3A-B531297A00E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7268" y="88683"/>
            <a:ext cx="10723701" cy="461267"/>
          </a:xfrm>
          <a:prstGeom prst="rect">
            <a:avLst/>
          </a:prstGeom>
        </p:spPr>
      </p:pic>
      <p:cxnSp>
        <p:nvCxnSpPr>
          <p:cNvPr id="9" name="直線コネクタ 8">
            <a:extLst>
              <a:ext uri="{FF2B5EF4-FFF2-40B4-BE49-F238E27FC236}">
                <a16:creationId xmlns:a16="http://schemas.microsoft.com/office/drawing/2014/main" id="{726F469A-D31D-D919-8B59-7F05669EF9F2}"/>
              </a:ext>
            </a:extLst>
          </p:cNvPr>
          <p:cNvCxnSpPr>
            <a:cxnSpLocks/>
          </p:cNvCxnSpPr>
          <p:nvPr userDrawn="1"/>
        </p:nvCxnSpPr>
        <p:spPr>
          <a:xfrm>
            <a:off x="395871" y="266584"/>
            <a:ext cx="442148"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960D155-F20D-6D82-3F30-93946AC7FD7A}"/>
              </a:ext>
            </a:extLst>
          </p:cNvPr>
          <p:cNvCxnSpPr>
            <a:cxnSpLocks/>
          </p:cNvCxnSpPr>
          <p:nvPr userDrawn="1"/>
        </p:nvCxnSpPr>
        <p:spPr>
          <a:xfrm>
            <a:off x="10522096" y="-3090"/>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13">
            <a:extLst>
              <a:ext uri="{FF2B5EF4-FFF2-40B4-BE49-F238E27FC236}">
                <a16:creationId xmlns:a16="http://schemas.microsoft.com/office/drawing/2014/main" id="{7022AD43-5C27-C7C4-313C-1A778ADF4CAD}"/>
              </a:ext>
            </a:extLst>
          </p:cNvPr>
          <p:cNvSpPr>
            <a:spLocks noGrp="1"/>
          </p:cNvSpPr>
          <p:nvPr>
            <p:ph sz="quarter" idx="13" hasCustomPrompt="1"/>
          </p:nvPr>
        </p:nvSpPr>
        <p:spPr bwMode="white">
          <a:xfrm>
            <a:off x="487269" y="88683"/>
            <a:ext cx="8794987"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2" name="テキスト ボックス 11">
            <a:extLst>
              <a:ext uri="{FF2B5EF4-FFF2-40B4-BE49-F238E27FC236}">
                <a16:creationId xmlns:a16="http://schemas.microsoft.com/office/drawing/2014/main" id="{6A07A87F-F977-206C-C2E4-6B4679795432}"/>
              </a:ext>
            </a:extLst>
          </p:cNvPr>
          <p:cNvSpPr txBox="1"/>
          <p:nvPr userDrawn="1"/>
        </p:nvSpPr>
        <p:spPr>
          <a:xfrm>
            <a:off x="11771917" y="2346"/>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25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84644" y="172144"/>
            <a:ext cx="11285067" cy="293927"/>
          </a:xfrm>
          <a:prstGeom prst="rect">
            <a:avLst/>
          </a:prstGeom>
          <a:solidFill>
            <a:schemeClr val="bg2"/>
          </a:solidFill>
        </p:spPr>
        <p:txBody>
          <a:bodyPr lIns="72000" tIns="0" rIns="72000" bIns="0" anchor="ctr" anchorCtr="0"/>
          <a:lstStyle>
            <a:lvl1pPr algn="l">
              <a:defRPr sz="1539"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562339" y="137950"/>
            <a:ext cx="453775"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1617283" y="6400782"/>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84646" y="531387"/>
            <a:ext cx="11822711" cy="980054"/>
          </a:xfrm>
          <a:prstGeom prst="rect">
            <a:avLst/>
          </a:prstGeom>
          <a:ln w="19050">
            <a:solidFill>
              <a:schemeClr val="tx2"/>
            </a:solidFill>
          </a:ln>
        </p:spPr>
        <p:txBody>
          <a:bodyPr lIns="144000" tIns="144000" rIns="144000" bIns="108000">
            <a:spAutoFit/>
          </a:bodyPr>
          <a:lstStyle>
            <a:lvl1pPr marL="163172" indent="-163172" algn="l">
              <a:lnSpc>
                <a:spcPct val="100000"/>
              </a:lnSpc>
              <a:spcBef>
                <a:spcPts val="513"/>
              </a:spcBef>
              <a:buFont typeface="Wingdings" panose="05000000000000000000" pitchFamily="2" charset="2"/>
              <a:buChar char="n"/>
              <a:defRPr sz="1197"/>
            </a:lvl1pPr>
            <a:lvl2pPr marL="257950" indent="-86888" algn="l">
              <a:lnSpc>
                <a:spcPct val="100000"/>
              </a:lnSpc>
              <a:spcBef>
                <a:spcPts val="342"/>
              </a:spcBef>
              <a:buFont typeface="Arial" panose="020B0604020202020204" pitchFamily="34" charset="0"/>
              <a:buChar char="•"/>
              <a:defRPr sz="1026"/>
            </a:lvl2pPr>
            <a:lvl3pPr marL="420865" indent="-154770" algn="l">
              <a:lnSpc>
                <a:spcPct val="100000"/>
              </a:lnSpc>
              <a:spcBef>
                <a:spcPts val="171"/>
              </a:spcBef>
              <a:buFont typeface="Wingdings" panose="05000000000000000000" pitchFamily="2" charset="2"/>
              <a:buChar char="ü"/>
              <a:defRPr sz="941"/>
            </a:lvl3pPr>
            <a:lvl4pPr marL="567489" indent="-141194" algn="l">
              <a:lnSpc>
                <a:spcPct val="100000"/>
              </a:lnSpc>
              <a:spcBef>
                <a:spcPts val="171"/>
              </a:spcBef>
              <a:buFont typeface="Meiryo UI" panose="020B0604030504040204" pitchFamily="50" charset="-128"/>
              <a:buChar char="※"/>
              <a:tabLst>
                <a:tab pos="418150" algn="l"/>
              </a:tabLst>
              <a:defRPr sz="855"/>
            </a:lvl4pPr>
            <a:lvl5pPr algn="l">
              <a:defRPr sz="1710"/>
            </a:lvl5pPr>
          </a:lstStyle>
          <a:p>
            <a:pPr lvl="0"/>
            <a:r>
              <a:rPr kumimoji="1" lang="ja-JP" altLang="en-US"/>
              <a:t>リード文レベルあり（</a:t>
            </a:r>
            <a:r>
              <a:rPr kumimoji="1" lang="en-US" altLang="ja-JP"/>
              <a:t>Tab</a:t>
            </a:r>
            <a:r>
              <a:rPr kumimoji="1" lang="ja-JP" altLang="en-US"/>
              <a:t>キーで第</a:t>
            </a:r>
            <a:r>
              <a:rPr kumimoji="1" lang="en-US" altLang="ja-JP"/>
              <a:t>4</a:t>
            </a:r>
            <a:r>
              <a:rPr kumimoji="1" lang="ja-JP" altLang="en-US"/>
              <a:t>レベルまで選べます）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046382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内容説明用スライド_タイトル">
    <p:spTree>
      <p:nvGrpSpPr>
        <p:cNvPr id="1" name=""/>
        <p:cNvGrpSpPr/>
        <p:nvPr/>
      </p:nvGrpSpPr>
      <p:grpSpPr>
        <a:xfrm>
          <a:off x="0" y="0"/>
          <a:ext cx="0" cy="0"/>
          <a:chOff x="0" y="0"/>
          <a:chExt cx="0" cy="0"/>
        </a:xfrm>
      </p:grpSpPr>
      <p:pic>
        <p:nvPicPr>
          <p:cNvPr id="4" name="Picture 11" descr="ç°å¢ç">
            <a:extLst>
              <a:ext uri="{FF2B5EF4-FFF2-40B4-BE49-F238E27FC236}">
                <a16:creationId xmlns:a16="http://schemas.microsoft.com/office/drawing/2014/main" id="{98D58FA4-4484-485A-A90F-74BA9F25F11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33518" y="11995"/>
            <a:ext cx="573857" cy="440765"/>
          </a:xfrm>
          <a:prstGeom prst="rect">
            <a:avLst/>
          </a:prstGeom>
          <a:noFill/>
          <a:extLst>
            <a:ext uri="{909E8E84-426E-40DD-AFC4-6F175D3DCCD1}">
              <a14:hiddenFill xmlns:a14="http://schemas.microsoft.com/office/drawing/2010/main">
                <a:solidFill>
                  <a:srgbClr val="FFFFFF"/>
                </a:solidFill>
              </a14:hiddenFill>
            </a:ext>
          </a:extLst>
        </p:spPr>
      </p:pic>
      <p:sp>
        <p:nvSpPr>
          <p:cNvPr id="33" name="フリーフォーム: 図形 32">
            <a:extLst>
              <a:ext uri="{FF2B5EF4-FFF2-40B4-BE49-F238E27FC236}">
                <a16:creationId xmlns:a16="http://schemas.microsoft.com/office/drawing/2014/main" id="{C0597E0F-D350-49EE-BDE1-2EC32D6E4635}"/>
              </a:ext>
            </a:extLst>
          </p:cNvPr>
          <p:cNvSpPr/>
          <p:nvPr userDrawn="1"/>
        </p:nvSpPr>
        <p:spPr>
          <a:xfrm>
            <a:off x="356619" y="30092"/>
            <a:ext cx="10933879" cy="403242"/>
          </a:xfrm>
          <a:custGeom>
            <a:avLst/>
            <a:gdLst>
              <a:gd name="connsiteX0" fmla="*/ 3105471 w 9588500"/>
              <a:gd name="connsiteY0" fmla="*/ 0 h 444500"/>
              <a:gd name="connsiteX1" fmla="*/ 3123785 w 9588500"/>
              <a:gd name="connsiteY1" fmla="*/ 2662 h 444500"/>
              <a:gd name="connsiteX2" fmla="*/ 5721705 w 9588500"/>
              <a:gd name="connsiteY2" fmla="*/ 7985 h 444500"/>
              <a:gd name="connsiteX3" fmla="*/ 9156821 w 9588500"/>
              <a:gd name="connsiteY3" fmla="*/ 7985 h 444500"/>
              <a:gd name="connsiteX4" fmla="*/ 9588500 w 9588500"/>
              <a:gd name="connsiteY4" fmla="*/ 444500 h 444500"/>
              <a:gd name="connsiteX5" fmla="*/ 6156000 w 9588500"/>
              <a:gd name="connsiteY5" fmla="*/ 444500 h 444500"/>
              <a:gd name="connsiteX6" fmla="*/ 1627298 w 9588500"/>
              <a:gd name="connsiteY6" fmla="*/ 444500 h 444500"/>
              <a:gd name="connsiteX7" fmla="*/ 1347361 w 9588500"/>
              <a:gd name="connsiteY7" fmla="*/ 444500 h 444500"/>
              <a:gd name="connsiteX8" fmla="*/ 915682 w 9588500"/>
              <a:gd name="connsiteY8" fmla="*/ 444500 h 444500"/>
              <a:gd name="connsiteX9" fmla="*/ 260970 w 9588500"/>
              <a:gd name="connsiteY9" fmla="*/ 444500 h 444500"/>
              <a:gd name="connsiteX10" fmla="*/ 207168 w 9588500"/>
              <a:gd name="connsiteY10" fmla="*/ 444500 h 444500"/>
              <a:gd name="connsiteX11" fmla="*/ 167439 w 9588500"/>
              <a:gd name="connsiteY11" fmla="*/ 444500 h 444500"/>
              <a:gd name="connsiteX12" fmla="*/ 109537 w 9588500"/>
              <a:gd name="connsiteY12" fmla="*/ 444500 h 444500"/>
              <a:gd name="connsiteX13" fmla="*/ 44756 w 9588500"/>
              <a:gd name="connsiteY13" fmla="*/ 362819 h 444500"/>
              <a:gd name="connsiteX14" fmla="*/ 40552 w 9588500"/>
              <a:gd name="connsiteY14" fmla="*/ 358328 h 444500"/>
              <a:gd name="connsiteX15" fmla="*/ 34011 w 9588500"/>
              <a:gd name="connsiteY15" fmla="*/ 351341 h 444500"/>
              <a:gd name="connsiteX16" fmla="*/ 26581 w 9588500"/>
              <a:gd name="connsiteY16" fmla="*/ 339904 h 444500"/>
              <a:gd name="connsiteX17" fmla="*/ 0 w 9588500"/>
              <a:gd name="connsiteY17" fmla="*/ 306388 h 444500"/>
              <a:gd name="connsiteX18" fmla="*/ 0 w 9588500"/>
              <a:gd name="connsiteY18" fmla="*/ 268829 h 444500"/>
              <a:gd name="connsiteX19" fmla="*/ 0 w 9588500"/>
              <a:gd name="connsiteY19" fmla="*/ 230188 h 444500"/>
              <a:gd name="connsiteX20" fmla="*/ 0 w 9588500"/>
              <a:gd name="connsiteY20" fmla="*/ 198544 h 444500"/>
              <a:gd name="connsiteX21" fmla="*/ 0 w 9588500"/>
              <a:gd name="connsiteY21" fmla="*/ 55895 h 444500"/>
              <a:gd name="connsiteX22" fmla="*/ 47092 w 9588500"/>
              <a:gd name="connsiteY22" fmla="*/ 7985 h 444500"/>
              <a:gd name="connsiteX23" fmla="*/ 1245328 w 9588500"/>
              <a:gd name="connsiteY23" fmla="*/ 7985 h 444500"/>
              <a:gd name="connsiteX24" fmla="*/ 1920317 w 9588500"/>
              <a:gd name="connsiteY24" fmla="*/ 7985 h 444500"/>
              <a:gd name="connsiteX25" fmla="*/ 3108087 w 9588500"/>
              <a:gd name="connsiteY25" fmla="*/ 5323 h 444500"/>
              <a:gd name="connsiteX26" fmla="*/ 3108087 w 9588500"/>
              <a:gd name="connsiteY26" fmla="*/ 2662 h 444500"/>
              <a:gd name="connsiteX27" fmla="*/ 3105471 w 9588500"/>
              <a:gd name="connsiteY27"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88500" h="444500">
                <a:moveTo>
                  <a:pt x="3105471" y="0"/>
                </a:moveTo>
                <a:cubicBezTo>
                  <a:pt x="3123785" y="0"/>
                  <a:pt x="3105471" y="2662"/>
                  <a:pt x="3123785" y="2662"/>
                </a:cubicBezTo>
                <a:cubicBezTo>
                  <a:pt x="5721705" y="7985"/>
                  <a:pt x="5721705" y="7985"/>
                  <a:pt x="5721705" y="7985"/>
                </a:cubicBezTo>
                <a:cubicBezTo>
                  <a:pt x="9156821" y="7985"/>
                  <a:pt x="9156821" y="7985"/>
                  <a:pt x="9156821" y="7985"/>
                </a:cubicBezTo>
                <a:cubicBezTo>
                  <a:pt x="9588500" y="444500"/>
                  <a:pt x="9588500" y="444500"/>
                  <a:pt x="9588500" y="444500"/>
                </a:cubicBezTo>
                <a:cubicBezTo>
                  <a:pt x="6156000" y="444500"/>
                  <a:pt x="6156000" y="444500"/>
                  <a:pt x="6156000" y="444500"/>
                </a:cubicBezTo>
                <a:cubicBezTo>
                  <a:pt x="1627298" y="444500"/>
                  <a:pt x="1627298" y="444500"/>
                  <a:pt x="1627298" y="444500"/>
                </a:cubicBezTo>
                <a:cubicBezTo>
                  <a:pt x="1347361" y="444500"/>
                  <a:pt x="1347361" y="444500"/>
                  <a:pt x="1347361" y="444500"/>
                </a:cubicBezTo>
                <a:cubicBezTo>
                  <a:pt x="915682" y="444500"/>
                  <a:pt x="915682" y="444500"/>
                  <a:pt x="915682" y="444500"/>
                </a:cubicBezTo>
                <a:cubicBezTo>
                  <a:pt x="541561" y="444500"/>
                  <a:pt x="354500" y="444500"/>
                  <a:pt x="260970" y="444500"/>
                </a:cubicBezTo>
                <a:lnTo>
                  <a:pt x="207168" y="444500"/>
                </a:lnTo>
                <a:lnTo>
                  <a:pt x="167439" y="444500"/>
                </a:lnTo>
                <a:lnTo>
                  <a:pt x="109537" y="444500"/>
                </a:lnTo>
                <a:lnTo>
                  <a:pt x="44756" y="362819"/>
                </a:lnTo>
                <a:lnTo>
                  <a:pt x="40552" y="358328"/>
                </a:lnTo>
                <a:cubicBezTo>
                  <a:pt x="34011" y="351341"/>
                  <a:pt x="34011" y="351341"/>
                  <a:pt x="34011" y="351341"/>
                </a:cubicBezTo>
                <a:lnTo>
                  <a:pt x="26581" y="339904"/>
                </a:lnTo>
                <a:lnTo>
                  <a:pt x="0" y="306388"/>
                </a:lnTo>
                <a:lnTo>
                  <a:pt x="0" y="268829"/>
                </a:lnTo>
                <a:lnTo>
                  <a:pt x="0" y="230188"/>
                </a:lnTo>
                <a:lnTo>
                  <a:pt x="0" y="198544"/>
                </a:lnTo>
                <a:cubicBezTo>
                  <a:pt x="0" y="55895"/>
                  <a:pt x="0" y="55895"/>
                  <a:pt x="0" y="55895"/>
                </a:cubicBezTo>
                <a:cubicBezTo>
                  <a:pt x="0" y="29278"/>
                  <a:pt x="20930" y="7985"/>
                  <a:pt x="47092" y="7985"/>
                </a:cubicBezTo>
                <a:cubicBezTo>
                  <a:pt x="1245328" y="7985"/>
                  <a:pt x="1245328" y="7985"/>
                  <a:pt x="1245328" y="7985"/>
                </a:cubicBezTo>
                <a:cubicBezTo>
                  <a:pt x="1920317" y="7985"/>
                  <a:pt x="1920317" y="7985"/>
                  <a:pt x="1920317" y="7985"/>
                </a:cubicBezTo>
                <a:cubicBezTo>
                  <a:pt x="3108087" y="5323"/>
                  <a:pt x="3108087" y="5323"/>
                  <a:pt x="3108087" y="5323"/>
                </a:cubicBezTo>
                <a:cubicBezTo>
                  <a:pt x="3126401" y="5323"/>
                  <a:pt x="3092390" y="5323"/>
                  <a:pt x="3108087" y="2662"/>
                </a:cubicBezTo>
                <a:cubicBezTo>
                  <a:pt x="3123785" y="2662"/>
                  <a:pt x="3089773" y="0"/>
                  <a:pt x="31054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8" name="タイトル 97">
            <a:extLst>
              <a:ext uri="{FF2B5EF4-FFF2-40B4-BE49-F238E27FC236}">
                <a16:creationId xmlns:a16="http://schemas.microsoft.com/office/drawing/2014/main" id="{6172FA8E-6A5B-43B0-AD5A-B1C79C9D0B32}"/>
              </a:ext>
            </a:extLst>
          </p:cNvPr>
          <p:cNvSpPr>
            <a:spLocks noGrp="1"/>
          </p:cNvSpPr>
          <p:nvPr userDrawn="1">
            <p:ph type="title" hasCustomPrompt="1"/>
          </p:nvPr>
        </p:nvSpPr>
        <p:spPr>
          <a:xfrm>
            <a:off x="353494" y="38735"/>
            <a:ext cx="10422865" cy="391903"/>
          </a:xfrm>
          <a:prstGeom prst="rect">
            <a:avLst/>
          </a:prstGeom>
        </p:spPr>
        <p:txBody>
          <a:bodyPr lIns="252000" tIns="108000" rIns="0" bIns="0" anchor="ctr" anchorCtr="0"/>
          <a:lstStyle>
            <a:lvl1pPr>
              <a:defRPr sz="1368" b="1">
                <a:solidFill>
                  <a:schemeClr val="bg1"/>
                </a:solidFill>
                <a:latin typeface="Meiryo UI" panose="020B0604030504040204" pitchFamily="50" charset="-128"/>
                <a:ea typeface="Meiryo UI" panose="020B0604030504040204" pitchFamily="50" charset="-128"/>
              </a:defRPr>
            </a:lvl1pPr>
          </a:lstStyle>
          <a:p>
            <a:r>
              <a:rPr kumimoji="1" lang="ja-JP" altLang="en-US"/>
              <a:t>メインタイトル</a:t>
            </a:r>
          </a:p>
        </p:txBody>
      </p:sp>
      <p:sp>
        <p:nvSpPr>
          <p:cNvPr id="35" name="フリーフォーム: 図形 34">
            <a:extLst>
              <a:ext uri="{FF2B5EF4-FFF2-40B4-BE49-F238E27FC236}">
                <a16:creationId xmlns:a16="http://schemas.microsoft.com/office/drawing/2014/main" id="{D6381CA9-1F50-4C0F-BB2B-084B46D4E4AC}"/>
              </a:ext>
            </a:extLst>
          </p:cNvPr>
          <p:cNvSpPr/>
          <p:nvPr userDrawn="1"/>
        </p:nvSpPr>
        <p:spPr>
          <a:xfrm>
            <a:off x="266079" y="228108"/>
            <a:ext cx="285141" cy="261297"/>
          </a:xfrm>
          <a:custGeom>
            <a:avLst/>
            <a:gdLst>
              <a:gd name="connsiteX0" fmla="*/ 0 w 271463"/>
              <a:gd name="connsiteY0" fmla="*/ 0 h 314325"/>
              <a:gd name="connsiteX1" fmla="*/ 271463 w 271463"/>
              <a:gd name="connsiteY1" fmla="*/ 314325 h 314325"/>
            </a:gdLst>
            <a:ahLst/>
            <a:cxnLst>
              <a:cxn ang="0">
                <a:pos x="connsiteX0" y="connsiteY0"/>
              </a:cxn>
              <a:cxn ang="0">
                <a:pos x="connsiteX1" y="connsiteY1"/>
              </a:cxn>
            </a:cxnLst>
            <a:rect l="l" t="t" r="r" b="b"/>
            <a:pathLst>
              <a:path w="271463" h="314325">
                <a:moveTo>
                  <a:pt x="0" y="0"/>
                </a:moveTo>
                <a:lnTo>
                  <a:pt x="271463" y="3143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36" name="フリーフォーム: 図形 35">
            <a:extLst>
              <a:ext uri="{FF2B5EF4-FFF2-40B4-BE49-F238E27FC236}">
                <a16:creationId xmlns:a16="http://schemas.microsoft.com/office/drawing/2014/main" id="{2E63B970-02C1-4006-829A-C75F05FD3E85}"/>
              </a:ext>
            </a:extLst>
          </p:cNvPr>
          <p:cNvSpPr/>
          <p:nvPr userDrawn="1"/>
        </p:nvSpPr>
        <p:spPr>
          <a:xfrm>
            <a:off x="10776359" y="11994"/>
            <a:ext cx="574781" cy="477410"/>
          </a:xfrm>
          <a:custGeom>
            <a:avLst/>
            <a:gdLst>
              <a:gd name="connsiteX0" fmla="*/ 0 w 271463"/>
              <a:gd name="connsiteY0" fmla="*/ 0 h 314325"/>
              <a:gd name="connsiteX1" fmla="*/ 271463 w 271463"/>
              <a:gd name="connsiteY1" fmla="*/ 314325 h 314325"/>
            </a:gdLst>
            <a:ahLst/>
            <a:cxnLst>
              <a:cxn ang="0">
                <a:pos x="connsiteX0" y="connsiteY0"/>
              </a:cxn>
              <a:cxn ang="0">
                <a:pos x="connsiteX1" y="connsiteY1"/>
              </a:cxn>
            </a:cxnLst>
            <a:rect l="l" t="t" r="r" b="b"/>
            <a:pathLst>
              <a:path w="271463" h="314325">
                <a:moveTo>
                  <a:pt x="0" y="0"/>
                </a:moveTo>
                <a:lnTo>
                  <a:pt x="271463" y="3143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テキスト ボックス 8">
            <a:extLst>
              <a:ext uri="{FF2B5EF4-FFF2-40B4-BE49-F238E27FC236}">
                <a16:creationId xmlns:a16="http://schemas.microsoft.com/office/drawing/2014/main" id="{5477FACE-287E-4585-800E-09DF04C8A6FB}"/>
              </a:ext>
            </a:extLst>
          </p:cNvPr>
          <p:cNvSpPr txBox="1"/>
          <p:nvPr userDrawn="1"/>
        </p:nvSpPr>
        <p:spPr>
          <a:xfrm>
            <a:off x="11617219" y="-15155"/>
            <a:ext cx="574781" cy="373910"/>
          </a:xfrm>
          <a:prstGeom prst="rect">
            <a:avLst/>
          </a:prstGeom>
          <a:noFill/>
        </p:spPr>
        <p:txBody>
          <a:bodyPr wrap="none" lIns="0" tIns="0" rIns="0" bIns="0" rtlCol="0" anchor="ctr" anchorCtr="0">
            <a:noAutofit/>
          </a:bodyPr>
          <a:lstStyle/>
          <a:p>
            <a:pPr algn="ctr"/>
            <a:fld id="{9C1B02FA-3B43-4965-97B5-C29D405C4738}" type="slidenum">
              <a:rPr kumimoji="1" lang="ja-JP" altLang="en-US" sz="20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20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34802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5" name="Picture 11" descr="ç°å¢ç">
            <a:extLst>
              <a:ext uri="{FF2B5EF4-FFF2-40B4-BE49-F238E27FC236}">
                <a16:creationId xmlns:a16="http://schemas.microsoft.com/office/drawing/2014/main" id="{D0B7C32D-1882-80C5-D4C4-E54041A6BD2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1503766" y="152074"/>
            <a:ext cx="530585" cy="329519"/>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1E5E9FA6-689B-9B08-F250-90BECD5F58B5}"/>
              </a:ext>
            </a:extLst>
          </p:cNvPr>
          <p:cNvSpPr txBox="1">
            <a:spLocks/>
          </p:cNvSpPr>
          <p:nvPr userDrawn="1"/>
        </p:nvSpPr>
        <p:spPr>
          <a:xfrm>
            <a:off x="185783" y="147744"/>
            <a:ext cx="11263085" cy="324000"/>
          </a:xfrm>
          <a:prstGeom prst="rect">
            <a:avLst/>
          </a:prstGeom>
          <a:solidFill>
            <a:srgbClr val="00584E"/>
          </a:solidFill>
        </p:spPr>
        <p:txBody>
          <a:bodyPr lIns="72000" tIns="0" rIns="72000" bIns="0" anchor="ctr" anchorCtr="0"/>
          <a:lstStyle>
            <a:lvl1pPr algn="l" defTabSz="1007985" rtl="0" eaLnBrk="1" latinLnBrk="0" hangingPunct="1">
              <a:lnSpc>
                <a:spcPct val="90000"/>
              </a:lnSpc>
              <a:spcBef>
                <a:spcPct val="0"/>
              </a:spcBef>
              <a:buNone/>
              <a:defRPr kumimoji="1" sz="1801" b="1" kern="1200">
                <a:solidFill>
                  <a:schemeClr val="bg1"/>
                </a:solidFill>
                <a:latin typeface="Meiryo UI" panose="020B0604030504040204" pitchFamily="50" charset="-128"/>
                <a:ea typeface="Meiryo UI" panose="020B0604030504040204" pitchFamily="50" charset="-128"/>
                <a:cs typeface="+mj-cs"/>
              </a:defRPr>
            </a:lvl1pPr>
          </a:lstStyle>
          <a:p>
            <a:pPr marL="0" marR="0" lvl="0" indent="0" algn="l" defTabSz="1007985" rtl="0" eaLnBrk="1" fontAlgn="auto" latinLnBrk="0" hangingPunct="1">
              <a:lnSpc>
                <a:spcPct val="90000"/>
              </a:lnSpc>
              <a:spcBef>
                <a:spcPct val="0"/>
              </a:spcBef>
              <a:spcAft>
                <a:spcPts val="0"/>
              </a:spcAft>
              <a:buClrTx/>
              <a:buSzTx/>
              <a:buFontTx/>
              <a:buNone/>
              <a:tabLst/>
              <a:defRPr/>
            </a:pPr>
            <a:endParaRPr kumimoji="1" lang="ja-JP" altLang="en-US" sz="1801" b="1" i="0" u="none" strike="noStrike" kern="1200" cap="none" spc="0" normalizeH="0" baseline="0" noProof="0">
              <a:ln>
                <a:noFill/>
              </a:ln>
              <a:solidFill>
                <a:sysClr val="window" lastClr="FFFFFF"/>
              </a:solidFill>
              <a:effectLst/>
              <a:uLnTx/>
              <a:uFillTx/>
            </a:endParaRPr>
          </a:p>
        </p:txBody>
      </p:sp>
      <p:sp>
        <p:nvSpPr>
          <p:cNvPr id="12" name="タイトル 5">
            <a:extLst>
              <a:ext uri="{FF2B5EF4-FFF2-40B4-BE49-F238E27FC236}">
                <a16:creationId xmlns:a16="http://schemas.microsoft.com/office/drawing/2014/main" id="{E5D83B22-CE4E-2118-03EC-4D1950D646E7}"/>
              </a:ext>
            </a:extLst>
          </p:cNvPr>
          <p:cNvSpPr txBox="1">
            <a:spLocks/>
          </p:cNvSpPr>
          <p:nvPr userDrawn="1"/>
        </p:nvSpPr>
        <p:spPr>
          <a:xfrm>
            <a:off x="183174" y="148966"/>
            <a:ext cx="11263085" cy="324000"/>
          </a:xfrm>
          <a:prstGeom prst="rect">
            <a:avLst/>
          </a:prstGeom>
          <a:noFill/>
        </p:spPr>
        <p:txBody>
          <a:bodyPr lIns="72000" tIns="0" rIns="72000" bIns="0" anchor="ctr" anchorCtr="0"/>
          <a:lstStyle>
            <a:lvl1pPr algn="l" defTabSz="1007985" rtl="0" eaLnBrk="1" latinLnBrk="0" hangingPunct="1">
              <a:lnSpc>
                <a:spcPct val="90000"/>
              </a:lnSpc>
              <a:spcBef>
                <a:spcPct val="0"/>
              </a:spcBef>
              <a:buNone/>
              <a:defRPr kumimoji="1" sz="1801" b="1" kern="1200">
                <a:solidFill>
                  <a:schemeClr val="bg1"/>
                </a:solidFill>
                <a:latin typeface="Meiryo UI" panose="020B0604030504040204" pitchFamily="50" charset="-128"/>
                <a:ea typeface="Meiryo UI" panose="020B0604030504040204" pitchFamily="50" charset="-128"/>
                <a:cs typeface="+mj-cs"/>
              </a:defRPr>
            </a:lvl1pPr>
          </a:lstStyle>
          <a:p>
            <a:pPr marL="0" marR="0" lvl="0" indent="0" algn="l" defTabSz="1007985" rtl="0" eaLnBrk="1" fontAlgn="auto" latinLnBrk="0" hangingPunct="1">
              <a:lnSpc>
                <a:spcPct val="90000"/>
              </a:lnSpc>
              <a:spcBef>
                <a:spcPct val="0"/>
              </a:spcBef>
              <a:spcAft>
                <a:spcPts val="0"/>
              </a:spcAft>
              <a:buClrTx/>
              <a:buSzTx/>
              <a:buFontTx/>
              <a:buNone/>
              <a:tabLst/>
              <a:defRPr/>
            </a:pPr>
            <a:endParaRPr kumimoji="1" lang="ja-JP" altLang="en-US" sz="1801" b="1" i="0" u="none" strike="noStrike" kern="1200" cap="none" spc="0" normalizeH="0" baseline="0" noProof="0">
              <a:ln>
                <a:noFill/>
              </a:ln>
              <a:solidFill>
                <a:schemeClr val="bg1"/>
              </a:solidFill>
              <a:effectLst/>
              <a:uLnTx/>
              <a:uFillTx/>
            </a:endParaRPr>
          </a:p>
        </p:txBody>
      </p:sp>
      <p:sp>
        <p:nvSpPr>
          <p:cNvPr id="2" name="タイトル 5">
            <a:extLst>
              <a:ext uri="{FF2B5EF4-FFF2-40B4-BE49-F238E27FC236}">
                <a16:creationId xmlns:a16="http://schemas.microsoft.com/office/drawing/2014/main" id="{A4529B5D-F118-A4EA-5878-BE9FA0F46F2C}"/>
              </a:ext>
            </a:extLst>
          </p:cNvPr>
          <p:cNvSpPr txBox="1">
            <a:spLocks/>
          </p:cNvSpPr>
          <p:nvPr userDrawn="1"/>
        </p:nvSpPr>
        <p:spPr>
          <a:xfrm>
            <a:off x="188182" y="150951"/>
            <a:ext cx="11263085" cy="324000"/>
          </a:xfrm>
          <a:prstGeom prst="rect">
            <a:avLst/>
          </a:prstGeom>
          <a:solidFill>
            <a:srgbClr val="00584E"/>
          </a:solidFill>
        </p:spPr>
        <p:txBody>
          <a:bodyPr lIns="72000" tIns="0" rIns="72000" bIns="0" anchor="ctr" anchorCtr="0"/>
          <a:lstStyle>
            <a:lvl1pPr algn="l" defTabSz="1007985" rtl="0" eaLnBrk="1" latinLnBrk="0" hangingPunct="1">
              <a:lnSpc>
                <a:spcPct val="90000"/>
              </a:lnSpc>
              <a:spcBef>
                <a:spcPct val="0"/>
              </a:spcBef>
              <a:buNone/>
              <a:defRPr kumimoji="1" sz="1801" b="1" kern="1200">
                <a:solidFill>
                  <a:schemeClr val="bg1"/>
                </a:solidFill>
                <a:latin typeface="Meiryo UI" panose="020B0604030504040204" pitchFamily="50" charset="-128"/>
                <a:ea typeface="Meiryo UI" panose="020B0604030504040204" pitchFamily="50" charset="-128"/>
                <a:cs typeface="+mj-cs"/>
              </a:defRPr>
            </a:lvl1pPr>
          </a:lstStyle>
          <a:p>
            <a:endParaRPr kumimoji="1" lang="ja-JP" altLang="en-US" sz="1800"/>
          </a:p>
        </p:txBody>
      </p:sp>
    </p:spTree>
    <p:extLst>
      <p:ext uri="{BB962C8B-B14F-4D97-AF65-F5344CB8AC3E}">
        <p14:creationId xmlns:p14="http://schemas.microsoft.com/office/powerpoint/2010/main" val="373821105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16632"/>
            <a:ext cx="10972800" cy="576064"/>
          </a:xfrm>
        </p:spPr>
        <p:txBody>
          <a:bodyPr/>
          <a:lstStyle/>
          <a:p>
            <a:r>
              <a:rPr kumimoji="1" lang="ja-JP" altLang="en-US" dirty="0"/>
              <a:t>マスター タイトルの書式設定</a:t>
            </a:r>
          </a:p>
        </p:txBody>
      </p:sp>
      <p:cxnSp>
        <p:nvCxnSpPr>
          <p:cNvPr id="7" name="直線コネクタ 6">
            <a:extLst>
              <a:ext uri="{FF2B5EF4-FFF2-40B4-BE49-F238E27FC236}">
                <a16:creationId xmlns:a16="http://schemas.microsoft.com/office/drawing/2014/main" id="{F97EE2A3-847D-047B-4AAF-3D74CE84E392}"/>
              </a:ext>
            </a:extLst>
          </p:cNvPr>
          <p:cNvCxnSpPr>
            <a:cxnSpLocks/>
          </p:cNvCxnSpPr>
          <p:nvPr userDrawn="1"/>
        </p:nvCxnSpPr>
        <p:spPr>
          <a:xfrm>
            <a:off x="0" y="692696"/>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1195BC7B-3222-0E04-A835-561DD51ECDAB}"/>
              </a:ext>
            </a:extLst>
          </p:cNvPr>
          <p:cNvSpPr>
            <a:spLocks noGrp="1"/>
          </p:cNvSpPr>
          <p:nvPr>
            <p:ph type="sldNum" sz="quarter" idx="12"/>
          </p:nvPr>
        </p:nvSpPr>
        <p:spPr>
          <a:xfrm>
            <a:off x="9395883" y="6525346"/>
            <a:ext cx="2844800" cy="365125"/>
          </a:xfrm>
        </p:spPr>
        <p:txBody>
          <a:bodyPr/>
          <a:lstStyle/>
          <a:p>
            <a:fld id="{A6D01C6D-80EB-490D-8A1D-E86D9EEBEE2C}" type="slidenum">
              <a:rPr kumimoji="1" lang="ja-JP" altLang="en-US" smtClean="0"/>
              <a:t>‹#›</a:t>
            </a:fld>
            <a:endParaRPr kumimoji="1" lang="ja-JP" altLang="en-US" dirty="0"/>
          </a:p>
        </p:txBody>
      </p:sp>
    </p:spTree>
    <p:extLst>
      <p:ext uri="{BB962C8B-B14F-4D97-AF65-F5344CB8AC3E}">
        <p14:creationId xmlns:p14="http://schemas.microsoft.com/office/powerpoint/2010/main" val="2366441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通常">
    <p:spTree>
      <p:nvGrpSpPr>
        <p:cNvPr id="1" name=""/>
        <p:cNvGrpSpPr/>
        <p:nvPr/>
      </p:nvGrpSpPr>
      <p:grpSpPr>
        <a:xfrm>
          <a:off x="0" y="0"/>
          <a:ext cx="0" cy="0"/>
          <a:chOff x="0" y="0"/>
          <a:chExt cx="0" cy="0"/>
        </a:xfrm>
      </p:grpSpPr>
      <p:pic>
        <p:nvPicPr>
          <p:cNvPr id="10" name="Picture 11" descr="ç°å¢ç">
            <a:extLst>
              <a:ext uri="{FF2B5EF4-FFF2-40B4-BE49-F238E27FC236}">
                <a16:creationId xmlns:a16="http://schemas.microsoft.com/office/drawing/2014/main" id="{BDCC4FCE-FC3F-4D5F-86B2-B4CC2CDCC2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73133" y="278674"/>
            <a:ext cx="816000" cy="59086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リーフォーム: 図形 10">
            <a:extLst>
              <a:ext uri="{FF2B5EF4-FFF2-40B4-BE49-F238E27FC236}">
                <a16:creationId xmlns:a16="http://schemas.microsoft.com/office/drawing/2014/main" id="{B2663459-CA1D-426F-970E-65B6213B0C80}"/>
              </a:ext>
            </a:extLst>
          </p:cNvPr>
          <p:cNvSpPr/>
          <p:nvPr userDrawn="1"/>
        </p:nvSpPr>
        <p:spPr>
          <a:xfrm>
            <a:off x="243843" y="286104"/>
            <a:ext cx="11043071" cy="576000"/>
          </a:xfrm>
          <a:custGeom>
            <a:avLst/>
            <a:gdLst>
              <a:gd name="connsiteX0" fmla="*/ 54902 w 8282303"/>
              <a:gd name="connsiteY0" fmla="*/ 0 h 576000"/>
              <a:gd name="connsiteX1" fmla="*/ 7704525 w 8282303"/>
              <a:gd name="connsiteY1" fmla="*/ 0 h 576000"/>
              <a:gd name="connsiteX2" fmla="*/ 7705564 w 8282303"/>
              <a:gd name="connsiteY2" fmla="*/ 1125 h 576000"/>
              <a:gd name="connsiteX3" fmla="*/ 7707249 w 8282303"/>
              <a:gd name="connsiteY3" fmla="*/ 2950 h 576000"/>
              <a:gd name="connsiteX4" fmla="*/ 7707249 w 8282303"/>
              <a:gd name="connsiteY4" fmla="*/ 946 h 576000"/>
              <a:gd name="connsiteX5" fmla="*/ 8282303 w 8282303"/>
              <a:gd name="connsiteY5" fmla="*/ 576000 h 576000"/>
              <a:gd name="connsiteX6" fmla="*/ 7707250 w 8282303"/>
              <a:gd name="connsiteY6" fmla="*/ 576000 h 576000"/>
              <a:gd name="connsiteX7" fmla="*/ 7707249 w 8282303"/>
              <a:gd name="connsiteY7" fmla="*/ 576000 h 576000"/>
              <a:gd name="connsiteX8" fmla="*/ 7689685 w 8282303"/>
              <a:gd name="connsiteY8" fmla="*/ 576000 h 576000"/>
              <a:gd name="connsiteX9" fmla="*/ 705256 w 8282303"/>
              <a:gd name="connsiteY9" fmla="*/ 576000 h 576000"/>
              <a:gd name="connsiteX10" fmla="*/ 499960 w 8282303"/>
              <a:gd name="connsiteY10" fmla="*/ 576000 h 576000"/>
              <a:gd name="connsiteX11" fmla="*/ 295599 w 8282303"/>
              <a:gd name="connsiteY11" fmla="*/ 576000 h 576000"/>
              <a:gd name="connsiteX12" fmla="*/ 218627 w 8282303"/>
              <a:gd name="connsiteY12" fmla="*/ 576000 h 576000"/>
              <a:gd name="connsiteX13" fmla="*/ 202300 w 8282303"/>
              <a:gd name="connsiteY13" fmla="*/ 576000 h 576000"/>
              <a:gd name="connsiteX14" fmla="*/ 174306 w 8282303"/>
              <a:gd name="connsiteY14" fmla="*/ 576000 h 576000"/>
              <a:gd name="connsiteX15" fmla="*/ 324 w 8282303"/>
              <a:gd name="connsiteY15" fmla="*/ 409320 h 576000"/>
              <a:gd name="connsiteX16" fmla="*/ 14785 w 8282303"/>
              <a:gd name="connsiteY16" fmla="*/ 409320 h 576000"/>
              <a:gd name="connsiteX17" fmla="*/ 14674 w 8282303"/>
              <a:gd name="connsiteY17" fmla="*/ 409221 h 576000"/>
              <a:gd name="connsiteX18" fmla="*/ 0 w 8282303"/>
              <a:gd name="connsiteY18" fmla="*/ 409221 h 576000"/>
              <a:gd name="connsiteX19" fmla="*/ 0 w 8282303"/>
              <a:gd name="connsiteY19" fmla="*/ 190146 h 576000"/>
              <a:gd name="connsiteX20" fmla="*/ 326 w 8282303"/>
              <a:gd name="connsiteY20" fmla="*/ 190146 h 576000"/>
              <a:gd name="connsiteX21" fmla="*/ 326 w 8282303"/>
              <a:gd name="connsiteY21" fmla="*/ 135051 h 576000"/>
              <a:gd name="connsiteX22" fmla="*/ 326 w 8282303"/>
              <a:gd name="connsiteY22" fmla="*/ 43932 h 576000"/>
              <a:gd name="connsiteX23" fmla="*/ 13970 w 8282303"/>
              <a:gd name="connsiteY23" fmla="*/ 14644 h 576000"/>
              <a:gd name="connsiteX24" fmla="*/ 54902 w 8282303"/>
              <a:gd name="connsiteY24" fmla="*/ 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82303" h="576000">
                <a:moveTo>
                  <a:pt x="54902" y="0"/>
                </a:moveTo>
                <a:cubicBezTo>
                  <a:pt x="54902" y="0"/>
                  <a:pt x="54902" y="0"/>
                  <a:pt x="7704525" y="0"/>
                </a:cubicBezTo>
                <a:cubicBezTo>
                  <a:pt x="7704525" y="0"/>
                  <a:pt x="7704525" y="0"/>
                  <a:pt x="7705564" y="1125"/>
                </a:cubicBezTo>
                <a:lnTo>
                  <a:pt x="7707249" y="2950"/>
                </a:lnTo>
                <a:lnTo>
                  <a:pt x="7707249" y="946"/>
                </a:lnTo>
                <a:lnTo>
                  <a:pt x="8282303" y="576000"/>
                </a:lnTo>
                <a:lnTo>
                  <a:pt x="7707250" y="576000"/>
                </a:lnTo>
                <a:lnTo>
                  <a:pt x="7707249" y="576000"/>
                </a:lnTo>
                <a:lnTo>
                  <a:pt x="7689685" y="576000"/>
                </a:lnTo>
                <a:cubicBezTo>
                  <a:pt x="6922671" y="576000"/>
                  <a:pt x="5087474" y="576000"/>
                  <a:pt x="705256" y="576000"/>
                </a:cubicBezTo>
                <a:cubicBezTo>
                  <a:pt x="705256" y="576000"/>
                  <a:pt x="705256" y="576000"/>
                  <a:pt x="499960" y="576000"/>
                </a:cubicBezTo>
                <a:lnTo>
                  <a:pt x="295599" y="576000"/>
                </a:lnTo>
                <a:lnTo>
                  <a:pt x="218627" y="576000"/>
                </a:lnTo>
                <a:lnTo>
                  <a:pt x="202300" y="576000"/>
                </a:lnTo>
                <a:lnTo>
                  <a:pt x="174306" y="576000"/>
                </a:lnTo>
                <a:lnTo>
                  <a:pt x="324" y="409320"/>
                </a:lnTo>
                <a:lnTo>
                  <a:pt x="14785" y="409320"/>
                </a:lnTo>
                <a:lnTo>
                  <a:pt x="14674" y="409221"/>
                </a:lnTo>
                <a:lnTo>
                  <a:pt x="0" y="409221"/>
                </a:lnTo>
                <a:lnTo>
                  <a:pt x="0" y="190146"/>
                </a:lnTo>
                <a:lnTo>
                  <a:pt x="326" y="190146"/>
                </a:lnTo>
                <a:lnTo>
                  <a:pt x="326" y="135051"/>
                </a:lnTo>
                <a:cubicBezTo>
                  <a:pt x="326" y="107614"/>
                  <a:pt x="326" y="77339"/>
                  <a:pt x="326" y="43932"/>
                </a:cubicBezTo>
                <a:cubicBezTo>
                  <a:pt x="326" y="43932"/>
                  <a:pt x="326" y="43932"/>
                  <a:pt x="13970" y="14644"/>
                </a:cubicBezTo>
                <a:cubicBezTo>
                  <a:pt x="23065" y="9763"/>
                  <a:pt x="36710" y="0"/>
                  <a:pt x="5490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kumimoji="1" lang="ja-JP" altLang="en-US" sz="1600">
              <a:solidFill>
                <a:schemeClr val="tx1"/>
              </a:solidFill>
            </a:endParaRPr>
          </a:p>
        </p:txBody>
      </p:sp>
      <p:cxnSp>
        <p:nvCxnSpPr>
          <p:cNvPr id="12" name="直線コネクタ 11">
            <a:extLst>
              <a:ext uri="{FF2B5EF4-FFF2-40B4-BE49-F238E27FC236}">
                <a16:creationId xmlns:a16="http://schemas.microsoft.com/office/drawing/2014/main" id="{8FBDDCD2-5548-4A48-8F26-4B18B82F27C9}"/>
              </a:ext>
            </a:extLst>
          </p:cNvPr>
          <p:cNvCxnSpPr>
            <a:cxnSpLocks/>
          </p:cNvCxnSpPr>
          <p:nvPr userDrawn="1"/>
        </p:nvCxnSpPr>
        <p:spPr>
          <a:xfrm>
            <a:off x="177600" y="637420"/>
            <a:ext cx="384000" cy="288000"/>
          </a:xfrm>
          <a:prstGeom prst="line">
            <a:avLst/>
          </a:prstGeom>
          <a:noFill/>
          <a:ln w="12700" cap="flat" cmpd="sng" algn="ctr">
            <a:solidFill>
              <a:sysClr val="windowText" lastClr="000000"/>
            </a:solidFill>
            <a:prstDash val="solid"/>
            <a:miter lim="800000"/>
          </a:ln>
          <a:effectLst/>
        </p:spPr>
      </p:cxnSp>
      <p:sp>
        <p:nvSpPr>
          <p:cNvPr id="13" name="テキスト プレースホルダー 35">
            <a:extLst>
              <a:ext uri="{FF2B5EF4-FFF2-40B4-BE49-F238E27FC236}">
                <a16:creationId xmlns:a16="http://schemas.microsoft.com/office/drawing/2014/main" id="{92C801AC-BA1B-4A25-8579-B4E2586ECE49}"/>
              </a:ext>
            </a:extLst>
          </p:cNvPr>
          <p:cNvSpPr>
            <a:spLocks noGrp="1"/>
          </p:cNvSpPr>
          <p:nvPr>
            <p:ph type="body" sz="quarter" idx="10" hasCustomPrompt="1"/>
          </p:nvPr>
        </p:nvSpPr>
        <p:spPr>
          <a:xfrm>
            <a:off x="243843" y="286105"/>
            <a:ext cx="10272000" cy="576000"/>
          </a:xfrm>
          <a:prstGeom prst="rect">
            <a:avLst/>
          </a:prstGeom>
        </p:spPr>
        <p:txBody>
          <a:bodyPr lIns="252000" tIns="36000" rIns="0" bIns="0" anchor="ctr" anchorCtr="0"/>
          <a:lstStyle>
            <a:lvl1pPr marL="0" indent="0" algn="l">
              <a:spcBef>
                <a:spcPts val="0"/>
              </a:spcBef>
              <a:buNone/>
              <a:defRPr sz="2600" b="1">
                <a:solidFill>
                  <a:schemeClr val="bg1"/>
                </a:solidFill>
                <a:latin typeface="+mj-ea"/>
                <a:ea typeface="+mj-ea"/>
              </a:defRPr>
            </a:lvl1pPr>
          </a:lstStyle>
          <a:p>
            <a:pPr lvl="0"/>
            <a:r>
              <a:rPr kumimoji="1" lang="ja-JP" altLang="en-US"/>
              <a:t>ページタイトル</a:t>
            </a:r>
          </a:p>
        </p:txBody>
      </p:sp>
      <p:cxnSp>
        <p:nvCxnSpPr>
          <p:cNvPr id="14" name="直線コネクタ 13">
            <a:extLst>
              <a:ext uri="{FF2B5EF4-FFF2-40B4-BE49-F238E27FC236}">
                <a16:creationId xmlns:a16="http://schemas.microsoft.com/office/drawing/2014/main" id="{B2D403A9-B45B-46DB-8F87-607F53DE83DA}"/>
              </a:ext>
            </a:extLst>
          </p:cNvPr>
          <p:cNvCxnSpPr>
            <a:cxnSpLocks/>
          </p:cNvCxnSpPr>
          <p:nvPr userDrawn="1"/>
        </p:nvCxnSpPr>
        <p:spPr>
          <a:xfrm>
            <a:off x="10450680" y="237820"/>
            <a:ext cx="912000" cy="6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コンテンツ プレースホルダー 3">
            <a:extLst>
              <a:ext uri="{FF2B5EF4-FFF2-40B4-BE49-F238E27FC236}">
                <a16:creationId xmlns:a16="http://schemas.microsoft.com/office/drawing/2014/main" id="{06A6C80F-118D-462E-B369-4F131C7C03EF}"/>
              </a:ext>
            </a:extLst>
          </p:cNvPr>
          <p:cNvSpPr>
            <a:spLocks noGrp="1"/>
          </p:cNvSpPr>
          <p:nvPr>
            <p:ph sz="quarter" idx="13" hasCustomPrompt="1"/>
          </p:nvPr>
        </p:nvSpPr>
        <p:spPr>
          <a:xfrm>
            <a:off x="240000" y="1054800"/>
            <a:ext cx="11712000" cy="1180800"/>
          </a:xfrm>
          <a:prstGeom prst="rect">
            <a:avLst/>
          </a:prstGeom>
          <a:ln w="19050">
            <a:solidFill>
              <a:schemeClr val="tx2"/>
            </a:solidFill>
          </a:ln>
        </p:spPr>
        <p:txBody>
          <a:bodyPr wrap="square" lIns="144000" tIns="144000" rIns="144000" bIns="144000">
            <a:spAutoFit/>
          </a:bodyPr>
          <a:lstStyle>
            <a:lvl1pPr marL="288000" indent="-288000" algn="l">
              <a:lnSpc>
                <a:spcPct val="100000"/>
              </a:lnSpc>
              <a:spcBef>
                <a:spcPts val="400"/>
              </a:spcBef>
              <a:buFont typeface="Wingdings" panose="05000000000000000000" pitchFamily="2" charset="2"/>
              <a:buChar char="n"/>
              <a:defRPr sz="1600">
                <a:latin typeface="+mn-ea"/>
                <a:ea typeface="+mn-ea"/>
              </a:defRPr>
            </a:lvl1pPr>
            <a:lvl2pPr marL="468000" indent="-180000" algn="l">
              <a:lnSpc>
                <a:spcPct val="100000"/>
              </a:lnSpc>
              <a:spcBef>
                <a:spcPts val="300"/>
              </a:spcBef>
              <a:buFont typeface="Arial" panose="020B0604020202020204" pitchFamily="34" charset="0"/>
              <a:buChar char="•"/>
              <a:defRPr sz="1400">
                <a:latin typeface="+mn-ea"/>
                <a:ea typeface="+mn-ea"/>
              </a:defRPr>
            </a:lvl2pPr>
            <a:lvl3pPr marL="720000" indent="-252000" algn="l">
              <a:lnSpc>
                <a:spcPct val="100000"/>
              </a:lnSpc>
              <a:spcBef>
                <a:spcPts val="200"/>
              </a:spcBef>
              <a:buFont typeface="Wingdings" panose="05000000000000000000" pitchFamily="2" charset="2"/>
              <a:buChar char="ü"/>
              <a:defRPr sz="1200">
                <a:latin typeface="+mn-ea"/>
                <a:ea typeface="+mn-ea"/>
              </a:defRPr>
            </a:lvl3pPr>
            <a:lvl4pPr marL="936000" indent="-215900" algn="l">
              <a:lnSpc>
                <a:spcPct val="100000"/>
              </a:lnSpc>
              <a:spcBef>
                <a:spcPts val="200"/>
              </a:spcBef>
              <a:buFont typeface="Meiryo UI" panose="020B0604030504040204" pitchFamily="50" charset="-128"/>
              <a:buChar char="※"/>
              <a:defRPr sz="1000">
                <a:latin typeface="+mn-ea"/>
                <a:ea typeface="+mn-ea"/>
              </a:defRPr>
            </a:lvl4pPr>
            <a:lvl5pPr algn="l">
              <a:defRPr sz="2000"/>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129983382"/>
      </p:ext>
    </p:extLst>
  </p:cSld>
  <p:clrMapOvr>
    <a:masterClrMapping/>
  </p:clrMapOvr>
  <p:extLst>
    <p:ext uri="{DCECCB84-F9BA-43D5-87BE-67443E8EF086}">
      <p15:sldGuideLst xmlns:p15="http://schemas.microsoft.com/office/powerpoint/2012/main">
        <p15:guide id="1" orient="horz" pos="2432">
          <p15:clr>
            <a:srgbClr val="A4A3A4"/>
          </p15:clr>
        </p15:guide>
        <p15:guide id="2" orient="horz" pos="663">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pic>
        <p:nvPicPr>
          <p:cNvPr id="15" name="Picture 11" descr="ç°å¢ç">
            <a:extLst>
              <a:ext uri="{FF2B5EF4-FFF2-40B4-BE49-F238E27FC236}">
                <a16:creationId xmlns:a16="http://schemas.microsoft.com/office/drawing/2014/main" id="{0D6AC0A7-919F-4380-BA59-698576CB215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20157" y="199160"/>
            <a:ext cx="840048" cy="689029"/>
          </a:xfrm>
          <a:prstGeom prst="rect">
            <a:avLst/>
          </a:prstGeom>
          <a:noFill/>
          <a:extLst>
            <a:ext uri="{909E8E84-426E-40DD-AFC4-6F175D3DCCD1}">
              <a14:hiddenFill xmlns:a14="http://schemas.microsoft.com/office/drawing/2010/main">
                <a:solidFill>
                  <a:srgbClr val="FFFFFF"/>
                </a:solidFill>
              </a14:hiddenFill>
            </a:ext>
          </a:extLst>
        </p:spPr>
      </p:pic>
      <p:sp>
        <p:nvSpPr>
          <p:cNvPr id="25" name="フリーフォーム: 図形 24">
            <a:extLst>
              <a:ext uri="{FF2B5EF4-FFF2-40B4-BE49-F238E27FC236}">
                <a16:creationId xmlns:a16="http://schemas.microsoft.com/office/drawing/2014/main" id="{BEF8B681-125E-4303-8EEC-546B66BB91FB}"/>
              </a:ext>
            </a:extLst>
          </p:cNvPr>
          <p:cNvSpPr>
            <a:spLocks/>
          </p:cNvSpPr>
          <p:nvPr userDrawn="1"/>
        </p:nvSpPr>
        <p:spPr bwMode="auto">
          <a:xfrm>
            <a:off x="151213" y="257881"/>
            <a:ext cx="11326004" cy="587854"/>
          </a:xfrm>
          <a:custGeom>
            <a:avLst/>
            <a:gdLst>
              <a:gd name="connsiteX0" fmla="*/ 66003 w 12485150"/>
              <a:gd name="connsiteY0" fmla="*/ 0 h 648000"/>
              <a:gd name="connsiteX1" fmla="*/ 7688855 w 12485150"/>
              <a:gd name="connsiteY1" fmla="*/ 0 h 648000"/>
              <a:gd name="connsiteX2" fmla="*/ 9059291 w 12485150"/>
              <a:gd name="connsiteY2" fmla="*/ 0 h 648000"/>
              <a:gd name="connsiteX3" fmla="*/ 9317322 w 12485150"/>
              <a:gd name="connsiteY3" fmla="*/ 0 h 648000"/>
              <a:gd name="connsiteX4" fmla="*/ 11829223 w 12485150"/>
              <a:gd name="connsiteY4" fmla="*/ 0 h 648000"/>
              <a:gd name="connsiteX5" fmla="*/ 12485150 w 12485150"/>
              <a:gd name="connsiteY5" fmla="*/ 648000 h 648000"/>
              <a:gd name="connsiteX6" fmla="*/ 9960844 w 12485150"/>
              <a:gd name="connsiteY6" fmla="*/ 648000 h 648000"/>
              <a:gd name="connsiteX7" fmla="*/ 9563187 w 12485150"/>
              <a:gd name="connsiteY7" fmla="*/ 648000 h 648000"/>
              <a:gd name="connsiteX8" fmla="*/ 9059291 w 12485150"/>
              <a:gd name="connsiteY8" fmla="*/ 648000 h 648000"/>
              <a:gd name="connsiteX9" fmla="*/ 8939871 w 12485150"/>
              <a:gd name="connsiteY9" fmla="*/ 648000 h 648000"/>
              <a:gd name="connsiteX10" fmla="*/ 852530 w 12485150"/>
              <a:gd name="connsiteY10" fmla="*/ 648000 h 648000"/>
              <a:gd name="connsiteX11" fmla="*/ 264009 w 12485150"/>
              <a:gd name="connsiteY11" fmla="*/ 648000 h 648000"/>
              <a:gd name="connsiteX12" fmla="*/ 209007 w 12485150"/>
              <a:gd name="connsiteY12" fmla="*/ 648000 h 648000"/>
              <a:gd name="connsiteX13" fmla="*/ 0 w 12485150"/>
              <a:gd name="connsiteY13" fmla="*/ 450305 h 648000"/>
              <a:gd name="connsiteX14" fmla="*/ 0 w 12485150"/>
              <a:gd name="connsiteY14" fmla="*/ 49424 h 648000"/>
              <a:gd name="connsiteX15" fmla="*/ 16501 w 12485150"/>
              <a:gd name="connsiteY15" fmla="*/ 16475 h 648000"/>
              <a:gd name="connsiteX16" fmla="*/ 66003 w 12485150"/>
              <a:gd name="connsiteY1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85150" h="648000">
                <a:moveTo>
                  <a:pt x="66003" y="0"/>
                </a:moveTo>
                <a:cubicBezTo>
                  <a:pt x="66003" y="0"/>
                  <a:pt x="66003" y="0"/>
                  <a:pt x="7688855" y="0"/>
                </a:cubicBezTo>
                <a:lnTo>
                  <a:pt x="9059291" y="0"/>
                </a:lnTo>
                <a:lnTo>
                  <a:pt x="9317322" y="0"/>
                </a:lnTo>
                <a:lnTo>
                  <a:pt x="11829223" y="0"/>
                </a:lnTo>
                <a:lnTo>
                  <a:pt x="12485150" y="648000"/>
                </a:lnTo>
                <a:lnTo>
                  <a:pt x="9960844" y="648000"/>
                </a:lnTo>
                <a:cubicBezTo>
                  <a:pt x="9960844" y="648000"/>
                  <a:pt x="10004931" y="648000"/>
                  <a:pt x="9563187" y="648000"/>
                </a:cubicBezTo>
                <a:lnTo>
                  <a:pt x="9059291" y="648000"/>
                </a:lnTo>
                <a:lnTo>
                  <a:pt x="8939871" y="648000"/>
                </a:lnTo>
                <a:cubicBezTo>
                  <a:pt x="7840521" y="648000"/>
                  <a:pt x="5563443" y="648000"/>
                  <a:pt x="852530" y="648000"/>
                </a:cubicBezTo>
                <a:cubicBezTo>
                  <a:pt x="852530" y="648000"/>
                  <a:pt x="852530" y="648000"/>
                  <a:pt x="264009" y="648000"/>
                </a:cubicBezTo>
                <a:cubicBezTo>
                  <a:pt x="264009" y="648000"/>
                  <a:pt x="264009" y="648000"/>
                  <a:pt x="209007" y="648000"/>
                </a:cubicBezTo>
                <a:cubicBezTo>
                  <a:pt x="209007" y="648000"/>
                  <a:pt x="209007" y="648000"/>
                  <a:pt x="0" y="450305"/>
                </a:cubicBezTo>
                <a:cubicBezTo>
                  <a:pt x="0" y="450305"/>
                  <a:pt x="0" y="450305"/>
                  <a:pt x="0" y="49424"/>
                </a:cubicBezTo>
                <a:cubicBezTo>
                  <a:pt x="0" y="49424"/>
                  <a:pt x="0" y="49424"/>
                  <a:pt x="16501" y="16475"/>
                </a:cubicBezTo>
                <a:cubicBezTo>
                  <a:pt x="27501" y="10983"/>
                  <a:pt x="44002" y="0"/>
                  <a:pt x="66003" y="0"/>
                </a:cubicBezTo>
                <a:close/>
              </a:path>
            </a:pathLst>
          </a:custGeom>
          <a:solidFill>
            <a:schemeClr val="bg2"/>
          </a:solidFill>
          <a:ln>
            <a:noFill/>
          </a:ln>
        </p:spPr>
        <p:txBody>
          <a:bodyPr vert="horz" wrap="square" lIns="0" tIns="0" rIns="0" bIns="0" numCol="1" anchor="t" anchorCtr="0" compatLnSpc="1">
            <a:prstTxWarp prst="textNoShape">
              <a:avLst/>
            </a:prstTxWarp>
            <a:noAutofit/>
          </a:bodyPr>
          <a:lstStyle/>
          <a:p>
            <a:endParaRPr lang="ja-JP" altLang="en-US" sz="1225"/>
          </a:p>
        </p:txBody>
      </p:sp>
      <p:cxnSp>
        <p:nvCxnSpPr>
          <p:cNvPr id="16" name="直線コネクタ 15">
            <a:extLst>
              <a:ext uri="{FF2B5EF4-FFF2-40B4-BE49-F238E27FC236}">
                <a16:creationId xmlns:a16="http://schemas.microsoft.com/office/drawing/2014/main" id="{FD3ECC09-709D-4E9C-8883-36BEA94C910A}"/>
              </a:ext>
            </a:extLst>
          </p:cNvPr>
          <p:cNvCxnSpPr>
            <a:cxnSpLocks/>
          </p:cNvCxnSpPr>
          <p:nvPr userDrawn="1"/>
        </p:nvCxnSpPr>
        <p:spPr>
          <a:xfrm>
            <a:off x="10824721" y="196674"/>
            <a:ext cx="713663" cy="7063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829B39F-BC67-475A-B27A-B0390C3E8B2B}"/>
              </a:ext>
            </a:extLst>
          </p:cNvPr>
          <p:cNvCxnSpPr>
            <a:cxnSpLocks/>
          </p:cNvCxnSpPr>
          <p:nvPr userDrawn="1"/>
        </p:nvCxnSpPr>
        <p:spPr>
          <a:xfrm>
            <a:off x="101528" y="617916"/>
            <a:ext cx="313224" cy="3002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747494" y="6498440"/>
            <a:ext cx="424549"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89"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51213" y="257881"/>
            <a:ext cx="10646407" cy="587854"/>
          </a:xfrm>
          <a:prstGeom prst="rect">
            <a:avLst/>
          </a:prstGeom>
        </p:spPr>
        <p:txBody>
          <a:bodyPr lIns="252000" tIns="36000" rIns="0" bIns="0" anchor="ctr" anchorCtr="0"/>
          <a:lstStyle>
            <a:lvl1pPr algn="l">
              <a:defRPr sz="2177"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1022220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179665" y="2530263"/>
            <a:ext cx="9832671" cy="979756"/>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197345" y="2530263"/>
            <a:ext cx="9797307" cy="979756"/>
          </a:xfrm>
          <a:prstGeom prst="rect">
            <a:avLst/>
          </a:prstGeom>
        </p:spPr>
        <p:txBody>
          <a:bodyPr lIns="0" tIns="72000" rIns="0" bIns="0" anchor="ctr" anchorCtr="0">
            <a:noAutofit/>
          </a:bodyPr>
          <a:lstStyle>
            <a:lvl1pPr>
              <a:defRPr lang="ja-JP" altLang="en-US" sz="2722"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750"/>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197345" y="3763721"/>
            <a:ext cx="9797307" cy="391903"/>
          </a:xfrm>
          <a:prstGeom prst="rect">
            <a:avLst/>
          </a:prstGeom>
        </p:spPr>
        <p:txBody>
          <a:bodyPr lIns="0" tIns="0" rIns="0" bIns="0" anchor="ctr" anchorCtr="0">
            <a:noAutofit/>
          </a:bodyPr>
          <a:lstStyle>
            <a:lvl1pPr>
              <a:defRPr sz="1633"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4071224" y="4931489"/>
            <a:ext cx="4049553" cy="261268"/>
          </a:xfrm>
          <a:prstGeom prst="rect">
            <a:avLst/>
          </a:prstGeom>
        </p:spPr>
        <p:txBody>
          <a:bodyPr lIns="0" tIns="0" rIns="0" bIns="0" anchor="ctr" anchorCtr="0"/>
          <a:lstStyle>
            <a:lvl1pPr>
              <a:defRPr sz="1225"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4071224" y="5192757"/>
            <a:ext cx="4049553" cy="261268"/>
          </a:xfrm>
          <a:prstGeom prst="rect">
            <a:avLst/>
          </a:prstGeom>
        </p:spPr>
        <p:txBody>
          <a:bodyPr lIns="0" tIns="0" rIns="0" bIns="0" anchor="ctr" anchorCtr="0"/>
          <a:lstStyle>
            <a:lvl1pPr>
              <a:defRPr sz="1225"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pic>
        <p:nvPicPr>
          <p:cNvPr id="17" name="Picture 2">
            <a:extLst>
              <a:ext uri="{FF2B5EF4-FFF2-40B4-BE49-F238E27FC236}">
                <a16:creationId xmlns:a16="http://schemas.microsoft.com/office/drawing/2014/main" id="{EFB02FD0-CE0D-46FB-BE00-37FCB5DAF3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2357" y="1303953"/>
            <a:ext cx="1906908" cy="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a:extLst>
              <a:ext uri="{FF2B5EF4-FFF2-40B4-BE49-F238E27FC236}">
                <a16:creationId xmlns:a16="http://schemas.microsoft.com/office/drawing/2014/main" id="{85DD164D-FAF8-4A1E-910D-6BC571ADE69A}"/>
              </a:ext>
            </a:extLst>
          </p:cNvPr>
          <p:cNvGrpSpPr/>
          <p:nvPr userDrawn="1"/>
        </p:nvGrpSpPr>
        <p:grpSpPr>
          <a:xfrm>
            <a:off x="3429745" y="5698084"/>
            <a:ext cx="5329631" cy="635369"/>
            <a:chOff x="2456520" y="6387031"/>
            <a:chExt cx="5875085" cy="700377"/>
          </a:xfrm>
        </p:grpSpPr>
        <p:pic>
          <p:nvPicPr>
            <p:cNvPr id="19" name="図 18">
              <a:extLst>
                <a:ext uri="{FF2B5EF4-FFF2-40B4-BE49-F238E27FC236}">
                  <a16:creationId xmlns:a16="http://schemas.microsoft.com/office/drawing/2014/main" id="{ED1379F3-2C80-4B49-B04E-7DE0933B9627}"/>
                </a:ext>
              </a:extLst>
            </p:cNvPr>
            <p:cNvPicPr>
              <a:picLocks noChangeAspect="1"/>
            </p:cNvPicPr>
            <p:nvPr userDrawn="1"/>
          </p:nvPicPr>
          <p:blipFill rotWithShape="1">
            <a:blip r:embed="rId3"/>
            <a:srcRect l="25425" t="26413" r="27381" b="26835"/>
            <a:stretch/>
          </p:blipFill>
          <p:spPr>
            <a:xfrm>
              <a:off x="4927824" y="6387031"/>
              <a:ext cx="991169" cy="700377"/>
            </a:xfrm>
            <a:prstGeom prst="rect">
              <a:avLst/>
            </a:prstGeom>
          </p:spPr>
        </p:pic>
        <p:pic>
          <p:nvPicPr>
            <p:cNvPr id="20" name="図 19">
              <a:extLst>
                <a:ext uri="{FF2B5EF4-FFF2-40B4-BE49-F238E27FC236}">
                  <a16:creationId xmlns:a16="http://schemas.microsoft.com/office/drawing/2014/main" id="{6D2C3258-1FDD-49FA-A6BC-C8A2AA6FBC89}"/>
                </a:ext>
              </a:extLst>
            </p:cNvPr>
            <p:cNvPicPr>
              <a:picLocks noChangeAspect="1"/>
            </p:cNvPicPr>
            <p:nvPr userDrawn="1"/>
          </p:nvPicPr>
          <p:blipFill>
            <a:blip r:embed="rId4"/>
            <a:stretch>
              <a:fillRect/>
            </a:stretch>
          </p:blipFill>
          <p:spPr>
            <a:xfrm>
              <a:off x="6106890" y="6463627"/>
              <a:ext cx="614647" cy="526500"/>
            </a:xfrm>
            <a:prstGeom prst="rect">
              <a:avLst/>
            </a:prstGeom>
          </p:spPr>
        </p:pic>
        <p:pic>
          <p:nvPicPr>
            <p:cNvPr id="21" name="図 20">
              <a:extLst>
                <a:ext uri="{FF2B5EF4-FFF2-40B4-BE49-F238E27FC236}">
                  <a16:creationId xmlns:a16="http://schemas.microsoft.com/office/drawing/2014/main" id="{FF64F84E-CEA7-4779-9CC9-1AAAB451A7C8}"/>
                </a:ext>
              </a:extLst>
            </p:cNvPr>
            <p:cNvPicPr>
              <a:picLocks noChangeAspect="1"/>
            </p:cNvPicPr>
            <p:nvPr userDrawn="1"/>
          </p:nvPicPr>
          <p:blipFill>
            <a:blip r:embed="rId5"/>
            <a:stretch>
              <a:fillRect/>
            </a:stretch>
          </p:blipFill>
          <p:spPr>
            <a:xfrm>
              <a:off x="2456520" y="6498254"/>
              <a:ext cx="946944" cy="536322"/>
            </a:xfrm>
            <a:prstGeom prst="rect">
              <a:avLst/>
            </a:prstGeom>
          </p:spPr>
        </p:pic>
        <p:pic>
          <p:nvPicPr>
            <p:cNvPr id="22" name="図 21">
              <a:extLst>
                <a:ext uri="{FF2B5EF4-FFF2-40B4-BE49-F238E27FC236}">
                  <a16:creationId xmlns:a16="http://schemas.microsoft.com/office/drawing/2014/main" id="{B3A144DE-5CBE-4A65-9D33-A0CA52B12031}"/>
                </a:ext>
              </a:extLst>
            </p:cNvPr>
            <p:cNvPicPr>
              <a:picLocks noChangeAspect="1"/>
            </p:cNvPicPr>
            <p:nvPr userDrawn="1"/>
          </p:nvPicPr>
          <p:blipFill>
            <a:blip r:embed="rId6"/>
            <a:stretch>
              <a:fillRect/>
            </a:stretch>
          </p:blipFill>
          <p:spPr>
            <a:xfrm>
              <a:off x="3635177" y="6432722"/>
              <a:ext cx="1292647" cy="641986"/>
            </a:xfrm>
            <a:prstGeom prst="rect">
              <a:avLst/>
            </a:prstGeom>
          </p:spPr>
        </p:pic>
        <p:pic>
          <p:nvPicPr>
            <p:cNvPr id="24" name="図 23">
              <a:extLst>
                <a:ext uri="{FF2B5EF4-FFF2-40B4-BE49-F238E27FC236}">
                  <a16:creationId xmlns:a16="http://schemas.microsoft.com/office/drawing/2014/main" id="{C63A1070-F459-4498-B9B1-06FA25E2B6B6}"/>
                </a:ext>
              </a:extLst>
            </p:cNvPr>
            <p:cNvPicPr>
              <a:picLocks noChangeAspect="1"/>
            </p:cNvPicPr>
            <p:nvPr userDrawn="1"/>
          </p:nvPicPr>
          <p:blipFill>
            <a:blip r:embed="rId7"/>
            <a:stretch>
              <a:fillRect/>
            </a:stretch>
          </p:blipFill>
          <p:spPr>
            <a:xfrm>
              <a:off x="7044047" y="6463627"/>
              <a:ext cx="1287558" cy="494981"/>
            </a:xfrm>
            <a:prstGeom prst="rect">
              <a:avLst/>
            </a:prstGeom>
          </p:spPr>
        </p:pic>
      </p:grpSp>
      <p:sp>
        <p:nvSpPr>
          <p:cNvPr id="25" name="四角形: 角を丸くする 24">
            <a:extLst>
              <a:ext uri="{FF2B5EF4-FFF2-40B4-BE49-F238E27FC236}">
                <a16:creationId xmlns:a16="http://schemas.microsoft.com/office/drawing/2014/main" id="{4536DCCF-A398-40F8-8A38-F22BFD3AA4C5}"/>
              </a:ext>
            </a:extLst>
          </p:cNvPr>
          <p:cNvSpPr/>
          <p:nvPr userDrawn="1"/>
        </p:nvSpPr>
        <p:spPr>
          <a:xfrm>
            <a:off x="478878" y="424414"/>
            <a:ext cx="11234245" cy="6009173"/>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213" tIns="31106" rIns="62213" bIns="31106" numCol="1" spcCol="0" rtlCol="0" fromWordArt="0" anchor="ctr" anchorCtr="0" forceAA="0" compatLnSpc="1">
            <a:prstTxWarp prst="textNoShape">
              <a:avLst/>
            </a:prstTxWarp>
            <a:noAutofit/>
          </a:bodyPr>
          <a:lstStyle/>
          <a:p>
            <a:pPr algn="ctr"/>
            <a:endParaRPr kumimoji="1" lang="ja-JP" altLang="en-US" sz="1089">
              <a:solidFill>
                <a:schemeClr val="tx1"/>
              </a:solidFill>
            </a:endParaRPr>
          </a:p>
        </p:txBody>
      </p:sp>
    </p:spTree>
    <p:extLst>
      <p:ext uri="{BB962C8B-B14F-4D97-AF65-F5344CB8AC3E}">
        <p14:creationId xmlns:p14="http://schemas.microsoft.com/office/powerpoint/2010/main" val="1399069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1709491" y="6492990"/>
            <a:ext cx="424549"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89"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53951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pic>
        <p:nvPicPr>
          <p:cNvPr id="15" name="Picture 11" descr="ç°å¢ç">
            <a:extLst>
              <a:ext uri="{FF2B5EF4-FFF2-40B4-BE49-F238E27FC236}">
                <a16:creationId xmlns:a16="http://schemas.microsoft.com/office/drawing/2014/main" id="{0D6AC0A7-919F-4380-BA59-698576CB215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20157" y="199160"/>
            <a:ext cx="840048" cy="689029"/>
          </a:xfrm>
          <a:prstGeom prst="rect">
            <a:avLst/>
          </a:prstGeom>
          <a:noFill/>
          <a:extLst>
            <a:ext uri="{909E8E84-426E-40DD-AFC4-6F175D3DCCD1}">
              <a14:hiddenFill xmlns:a14="http://schemas.microsoft.com/office/drawing/2010/main">
                <a:solidFill>
                  <a:srgbClr val="FFFFFF"/>
                </a:solidFill>
              </a14:hiddenFill>
            </a:ext>
          </a:extLst>
        </p:spPr>
      </p:pic>
      <p:sp>
        <p:nvSpPr>
          <p:cNvPr id="25" name="フリーフォーム: 図形 24">
            <a:extLst>
              <a:ext uri="{FF2B5EF4-FFF2-40B4-BE49-F238E27FC236}">
                <a16:creationId xmlns:a16="http://schemas.microsoft.com/office/drawing/2014/main" id="{BEF8B681-125E-4303-8EEC-546B66BB91FB}"/>
              </a:ext>
            </a:extLst>
          </p:cNvPr>
          <p:cNvSpPr>
            <a:spLocks/>
          </p:cNvSpPr>
          <p:nvPr userDrawn="1"/>
        </p:nvSpPr>
        <p:spPr bwMode="auto">
          <a:xfrm>
            <a:off x="151213" y="257881"/>
            <a:ext cx="11326004" cy="587854"/>
          </a:xfrm>
          <a:custGeom>
            <a:avLst/>
            <a:gdLst>
              <a:gd name="connsiteX0" fmla="*/ 66003 w 12485150"/>
              <a:gd name="connsiteY0" fmla="*/ 0 h 648000"/>
              <a:gd name="connsiteX1" fmla="*/ 7688855 w 12485150"/>
              <a:gd name="connsiteY1" fmla="*/ 0 h 648000"/>
              <a:gd name="connsiteX2" fmla="*/ 9059291 w 12485150"/>
              <a:gd name="connsiteY2" fmla="*/ 0 h 648000"/>
              <a:gd name="connsiteX3" fmla="*/ 9317322 w 12485150"/>
              <a:gd name="connsiteY3" fmla="*/ 0 h 648000"/>
              <a:gd name="connsiteX4" fmla="*/ 11829223 w 12485150"/>
              <a:gd name="connsiteY4" fmla="*/ 0 h 648000"/>
              <a:gd name="connsiteX5" fmla="*/ 12485150 w 12485150"/>
              <a:gd name="connsiteY5" fmla="*/ 648000 h 648000"/>
              <a:gd name="connsiteX6" fmla="*/ 9960844 w 12485150"/>
              <a:gd name="connsiteY6" fmla="*/ 648000 h 648000"/>
              <a:gd name="connsiteX7" fmla="*/ 9563187 w 12485150"/>
              <a:gd name="connsiteY7" fmla="*/ 648000 h 648000"/>
              <a:gd name="connsiteX8" fmla="*/ 9059291 w 12485150"/>
              <a:gd name="connsiteY8" fmla="*/ 648000 h 648000"/>
              <a:gd name="connsiteX9" fmla="*/ 8939871 w 12485150"/>
              <a:gd name="connsiteY9" fmla="*/ 648000 h 648000"/>
              <a:gd name="connsiteX10" fmla="*/ 852530 w 12485150"/>
              <a:gd name="connsiteY10" fmla="*/ 648000 h 648000"/>
              <a:gd name="connsiteX11" fmla="*/ 264009 w 12485150"/>
              <a:gd name="connsiteY11" fmla="*/ 648000 h 648000"/>
              <a:gd name="connsiteX12" fmla="*/ 209007 w 12485150"/>
              <a:gd name="connsiteY12" fmla="*/ 648000 h 648000"/>
              <a:gd name="connsiteX13" fmla="*/ 0 w 12485150"/>
              <a:gd name="connsiteY13" fmla="*/ 450305 h 648000"/>
              <a:gd name="connsiteX14" fmla="*/ 0 w 12485150"/>
              <a:gd name="connsiteY14" fmla="*/ 49424 h 648000"/>
              <a:gd name="connsiteX15" fmla="*/ 16501 w 12485150"/>
              <a:gd name="connsiteY15" fmla="*/ 16475 h 648000"/>
              <a:gd name="connsiteX16" fmla="*/ 66003 w 12485150"/>
              <a:gd name="connsiteY1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85150" h="648000">
                <a:moveTo>
                  <a:pt x="66003" y="0"/>
                </a:moveTo>
                <a:cubicBezTo>
                  <a:pt x="66003" y="0"/>
                  <a:pt x="66003" y="0"/>
                  <a:pt x="7688855" y="0"/>
                </a:cubicBezTo>
                <a:lnTo>
                  <a:pt x="9059291" y="0"/>
                </a:lnTo>
                <a:lnTo>
                  <a:pt x="9317322" y="0"/>
                </a:lnTo>
                <a:lnTo>
                  <a:pt x="11829223" y="0"/>
                </a:lnTo>
                <a:lnTo>
                  <a:pt x="12485150" y="648000"/>
                </a:lnTo>
                <a:lnTo>
                  <a:pt x="9960844" y="648000"/>
                </a:lnTo>
                <a:cubicBezTo>
                  <a:pt x="9960844" y="648000"/>
                  <a:pt x="10004931" y="648000"/>
                  <a:pt x="9563187" y="648000"/>
                </a:cubicBezTo>
                <a:lnTo>
                  <a:pt x="9059291" y="648000"/>
                </a:lnTo>
                <a:lnTo>
                  <a:pt x="8939871" y="648000"/>
                </a:lnTo>
                <a:cubicBezTo>
                  <a:pt x="7840521" y="648000"/>
                  <a:pt x="5563443" y="648000"/>
                  <a:pt x="852530" y="648000"/>
                </a:cubicBezTo>
                <a:cubicBezTo>
                  <a:pt x="852530" y="648000"/>
                  <a:pt x="852530" y="648000"/>
                  <a:pt x="264009" y="648000"/>
                </a:cubicBezTo>
                <a:cubicBezTo>
                  <a:pt x="264009" y="648000"/>
                  <a:pt x="264009" y="648000"/>
                  <a:pt x="209007" y="648000"/>
                </a:cubicBezTo>
                <a:cubicBezTo>
                  <a:pt x="209007" y="648000"/>
                  <a:pt x="209007" y="648000"/>
                  <a:pt x="0" y="450305"/>
                </a:cubicBezTo>
                <a:cubicBezTo>
                  <a:pt x="0" y="450305"/>
                  <a:pt x="0" y="450305"/>
                  <a:pt x="0" y="49424"/>
                </a:cubicBezTo>
                <a:cubicBezTo>
                  <a:pt x="0" y="49424"/>
                  <a:pt x="0" y="49424"/>
                  <a:pt x="16501" y="16475"/>
                </a:cubicBezTo>
                <a:cubicBezTo>
                  <a:pt x="27501" y="10983"/>
                  <a:pt x="44002" y="0"/>
                  <a:pt x="66003" y="0"/>
                </a:cubicBezTo>
                <a:close/>
              </a:path>
            </a:pathLst>
          </a:custGeom>
          <a:solidFill>
            <a:schemeClr val="bg2"/>
          </a:solidFill>
          <a:ln>
            <a:noFill/>
          </a:ln>
        </p:spPr>
        <p:txBody>
          <a:bodyPr vert="horz" wrap="square" lIns="0" tIns="0" rIns="0" bIns="0" numCol="1" anchor="t" anchorCtr="0" compatLnSpc="1">
            <a:prstTxWarp prst="textNoShape">
              <a:avLst/>
            </a:prstTxWarp>
            <a:noAutofit/>
          </a:bodyPr>
          <a:lstStyle/>
          <a:p>
            <a:endParaRPr lang="ja-JP" altLang="en-US" sz="1225"/>
          </a:p>
        </p:txBody>
      </p:sp>
      <p:cxnSp>
        <p:nvCxnSpPr>
          <p:cNvPr id="16" name="直線コネクタ 15">
            <a:extLst>
              <a:ext uri="{FF2B5EF4-FFF2-40B4-BE49-F238E27FC236}">
                <a16:creationId xmlns:a16="http://schemas.microsoft.com/office/drawing/2014/main" id="{FD3ECC09-709D-4E9C-8883-36BEA94C910A}"/>
              </a:ext>
            </a:extLst>
          </p:cNvPr>
          <p:cNvCxnSpPr>
            <a:cxnSpLocks/>
          </p:cNvCxnSpPr>
          <p:nvPr userDrawn="1"/>
        </p:nvCxnSpPr>
        <p:spPr>
          <a:xfrm>
            <a:off x="10824721" y="196674"/>
            <a:ext cx="713663" cy="7063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829B39F-BC67-475A-B27A-B0390C3E8B2B}"/>
              </a:ext>
            </a:extLst>
          </p:cNvPr>
          <p:cNvCxnSpPr>
            <a:cxnSpLocks/>
          </p:cNvCxnSpPr>
          <p:nvPr userDrawn="1"/>
        </p:nvCxnSpPr>
        <p:spPr>
          <a:xfrm>
            <a:off x="101528" y="617916"/>
            <a:ext cx="313224" cy="3002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1747494" y="6498440"/>
            <a:ext cx="424549"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89"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51213" y="257881"/>
            <a:ext cx="10646407" cy="587854"/>
          </a:xfrm>
          <a:prstGeom prst="rect">
            <a:avLst/>
          </a:prstGeom>
        </p:spPr>
        <p:txBody>
          <a:bodyPr lIns="252000" tIns="36000" rIns="0" bIns="0" anchor="ctr" anchorCtr="0"/>
          <a:lstStyle>
            <a:lvl1pPr algn="l">
              <a:defRPr sz="2177"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14647012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F3CB21C-E87A-4083-B8E6-688FDAB1FA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1528" y="3059359"/>
            <a:ext cx="2106064" cy="73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四角形: 角を丸くする 5">
            <a:extLst>
              <a:ext uri="{FF2B5EF4-FFF2-40B4-BE49-F238E27FC236}">
                <a16:creationId xmlns:a16="http://schemas.microsoft.com/office/drawing/2014/main" id="{7EC19089-2066-46CC-BCD8-F72939B89C3A}"/>
              </a:ext>
            </a:extLst>
          </p:cNvPr>
          <p:cNvSpPr/>
          <p:nvPr userDrawn="1"/>
        </p:nvSpPr>
        <p:spPr>
          <a:xfrm>
            <a:off x="478878" y="424414"/>
            <a:ext cx="11234245" cy="6009173"/>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213" tIns="31106" rIns="62213" bIns="31106" numCol="1" spcCol="0" rtlCol="0" fromWordArt="0" anchor="ctr" anchorCtr="0" forceAA="0" compatLnSpc="1">
            <a:prstTxWarp prst="textNoShape">
              <a:avLst/>
            </a:prstTxWarp>
            <a:noAutofit/>
          </a:bodyPr>
          <a:lstStyle/>
          <a:p>
            <a:pPr algn="ctr"/>
            <a:endParaRPr kumimoji="1" lang="ja-JP" altLang="en-US" sz="1089">
              <a:solidFill>
                <a:schemeClr val="tx1"/>
              </a:solidFill>
            </a:endParaRPr>
          </a:p>
        </p:txBody>
      </p:sp>
    </p:spTree>
    <p:extLst>
      <p:ext uri="{BB962C8B-B14F-4D97-AF65-F5344CB8AC3E}">
        <p14:creationId xmlns:p14="http://schemas.microsoft.com/office/powerpoint/2010/main" val="3325249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通常">
    <p:spTree>
      <p:nvGrpSpPr>
        <p:cNvPr id="1" name=""/>
        <p:cNvGrpSpPr/>
        <p:nvPr/>
      </p:nvGrpSpPr>
      <p:grpSpPr>
        <a:xfrm>
          <a:off x="0" y="0"/>
          <a:ext cx="0" cy="0"/>
          <a:chOff x="0" y="0"/>
          <a:chExt cx="0" cy="0"/>
        </a:xfrm>
      </p:grpSpPr>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84647" y="776907"/>
            <a:ext cx="11822711" cy="516447"/>
          </a:xfrm>
          <a:prstGeom prst="rect">
            <a:avLst/>
          </a:prstGeom>
          <a:ln w="19050">
            <a:solidFill>
              <a:schemeClr val="tx2"/>
            </a:solidFill>
          </a:ln>
        </p:spPr>
        <p:txBody>
          <a:bodyPr wrap="square" lIns="180000" tIns="180000" rIns="180000" bIns="144000" anchor="t" anchorCtr="0">
            <a:spAutoFit/>
          </a:bodyPr>
          <a:lstStyle>
            <a:lvl1pPr marL="175729" indent="-175729" algn="l">
              <a:lnSpc>
                <a:spcPct val="100000"/>
              </a:lnSpc>
              <a:spcBef>
                <a:spcPts val="369"/>
              </a:spcBef>
              <a:spcAft>
                <a:spcPts val="0"/>
              </a:spcAft>
              <a:buFont typeface="Wingdings" panose="05000000000000000000" pitchFamily="2" charset="2"/>
              <a:buChar char="n"/>
              <a:defRPr sz="123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1677956" y="6531420"/>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1476"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984" b="0">
              <a:latin typeface="Arial" panose="020B0604020202020204" pitchFamily="34" charset="0"/>
              <a:ea typeface="メイリオ" panose="020B0604030504040204" pitchFamily="50" charset="-128"/>
              <a:cs typeface="Arial" panose="020B0604020202020204" pitchFamily="34" charset="0"/>
            </a:endParaRPr>
          </a:p>
        </p:txBody>
      </p:sp>
      <p:sp>
        <p:nvSpPr>
          <p:cNvPr id="3" name="正方形/長方形 2"/>
          <p:cNvSpPr/>
          <p:nvPr userDrawn="1"/>
        </p:nvSpPr>
        <p:spPr>
          <a:xfrm>
            <a:off x="1" y="3"/>
            <a:ext cx="12192000" cy="5045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089">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561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84646" y="172144"/>
            <a:ext cx="10960676" cy="293927"/>
          </a:xfrm>
          <a:prstGeom prst="rect">
            <a:avLst/>
          </a:prstGeom>
        </p:spPr>
        <p:txBody>
          <a:bodyPr lIns="72000" tIns="36000" rIns="0" bIns="0" anchor="ctr" anchorCtr="0"/>
          <a:lstStyle>
            <a:lvl1pPr algn="l">
              <a:defRPr sz="1539"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84646" y="6368679"/>
            <a:ext cx="11822711"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94319" y="6368679"/>
            <a:ext cx="1327612" cy="326585"/>
          </a:xfrm>
          <a:prstGeom prst="rect">
            <a:avLst/>
          </a:prstGeom>
          <a:noFill/>
        </p:spPr>
        <p:txBody>
          <a:bodyPr wrap="square" lIns="92365" tIns="0" rIns="0" bIns="0" rtlCol="0" anchor="ctr">
            <a:noAutofit/>
          </a:bodyPr>
          <a:lstStyle/>
          <a:p>
            <a:r>
              <a:rPr lang="ja-JP" altLang="en-US" sz="1026"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81509" y="2173436"/>
            <a:ext cx="6180735"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2. </a:t>
            </a:r>
            <a:r>
              <a:rPr lang="ja-JP" altLang="en-US" sz="1292"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629331" y="5458321"/>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84645" y="2432672"/>
            <a:ext cx="61775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483199" y="1236260"/>
            <a:ext cx="10509113" cy="653171"/>
          </a:xfrm>
        </p:spPr>
        <p:txBody>
          <a:bodyPr lIns="108000" tIns="36000" rIns="0" bIns="0" anchor="t" anchorCtr="0">
            <a:noAutofit/>
          </a:bodyPr>
          <a:lstStyle>
            <a:lvl1pPr marL="211002" indent="-211002" algn="l">
              <a:lnSpc>
                <a:spcPct val="120000"/>
              </a:lnSpc>
              <a:spcBef>
                <a:spcPts val="0"/>
              </a:spcBef>
              <a:buFont typeface="+mj-ea"/>
              <a:buAutoNum type="circleNumDbPlain"/>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483199" y="1236260"/>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84646" y="1399553"/>
            <a:ext cx="1298553" cy="326585"/>
          </a:xfrm>
          <a:prstGeom prst="rect">
            <a:avLst/>
          </a:prstGeom>
          <a:noFill/>
        </p:spPr>
        <p:txBody>
          <a:bodyPr wrap="square" lIns="0" tIns="0" rIns="0" bIns="0" rtlCol="0" anchor="ctr">
            <a:noAutofit/>
          </a:bodyPr>
          <a:lstStyle/>
          <a:p>
            <a:r>
              <a:rPr lang="en-US" altLang="ja-JP" sz="1292" b="1">
                <a:solidFill>
                  <a:schemeClr val="bg2"/>
                </a:solidFill>
                <a:latin typeface="Meiryo UI" panose="020B0604030504040204" pitchFamily="50" charset="-128"/>
                <a:ea typeface="Meiryo UI" panose="020B0604030504040204" pitchFamily="50" charset="-128"/>
              </a:rPr>
              <a:t>1. </a:t>
            </a:r>
            <a:r>
              <a:rPr lang="ja-JP" altLang="en-US" sz="1292"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391293" y="6368679"/>
            <a:ext cx="10591216" cy="326585"/>
          </a:xfrm>
        </p:spPr>
        <p:txBody>
          <a:bodyPr lIns="0" tIns="18000" rIns="108000" bIns="0" anchor="ctr">
            <a:noAutofit/>
          </a:bodyPr>
          <a:lstStyle>
            <a:lvl1pPr marL="0" indent="0" algn="l">
              <a:buNone/>
              <a:defRPr sz="1026"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97470" y="5458321"/>
            <a:ext cx="1108383"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629331" y="5717548"/>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629331" y="5976775"/>
            <a:ext cx="4926147"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97470" y="5976775"/>
            <a:ext cx="1108383"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81508" y="447260"/>
            <a:ext cx="11804752"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81507" y="447260"/>
            <a:ext cx="11001453"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07">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84646" y="2432672"/>
            <a:ext cx="6157684"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849986" y="2432673"/>
            <a:ext cx="5157369"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6834901" y="2432672"/>
            <a:ext cx="517245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97469" y="5717548"/>
            <a:ext cx="1108383" cy="228610"/>
          </a:xfrm>
          <a:prstGeom prst="rect">
            <a:avLst/>
          </a:prstGeom>
          <a:noFill/>
        </p:spPr>
        <p:txBody>
          <a:bodyPr wrap="none" lIns="0" tIns="0" rIns="0" bIns="0" rtlCol="0" anchor="ctr">
            <a:noAutofit/>
          </a:bodyPr>
          <a:lstStyle/>
          <a:p>
            <a:pPr algn="dist" defTabSz="153413">
              <a:tabLst/>
            </a:pPr>
            <a:r>
              <a:rPr lang="ja-JP" altLang="en-US" sz="1107">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81509" y="5113933"/>
            <a:ext cx="6385991"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3. </a:t>
            </a:r>
            <a:r>
              <a:rPr lang="ja-JP" altLang="en-US" sz="1292"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204559" y="5375201"/>
            <a:ext cx="636294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84645" y="808024"/>
            <a:ext cx="11822708"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84646" y="808024"/>
            <a:ext cx="11801612" cy="326585"/>
          </a:xfrm>
        </p:spPr>
        <p:txBody>
          <a:bodyPr lIns="108000" tIns="36000" rIns="108000" bIns="0" anchor="ctr">
            <a:noAutofit/>
          </a:bodyPr>
          <a:lstStyle>
            <a:lvl1pPr marL="0" indent="0" algn="l">
              <a:buNone/>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1182959" y="132843"/>
            <a:ext cx="827535"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7137346" y="2173436"/>
            <a:ext cx="4844044" cy="261268"/>
          </a:xfrm>
        </p:spPr>
        <p:txBody>
          <a:bodyPr lIns="0" tIns="0" rIns="0" bIns="72000" anchor="b" anchorCtr="0">
            <a:normAutofit/>
          </a:bodyPr>
          <a:lstStyle>
            <a:lvl1pPr marL="0" indent="0" algn="l">
              <a:buNone/>
              <a:defRPr sz="1292"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849987" y="2173436"/>
            <a:ext cx="5131403" cy="261268"/>
          </a:xfrm>
          <a:prstGeom prst="rect">
            <a:avLst/>
          </a:prstGeom>
          <a:noFill/>
        </p:spPr>
        <p:txBody>
          <a:bodyPr wrap="square" lIns="0" tIns="0" bIns="61577" rtlCol="0" anchor="b" anchorCtr="0">
            <a:noAutofit/>
          </a:bodyPr>
          <a:lstStyle/>
          <a:p>
            <a:pPr algn="l"/>
            <a:r>
              <a:rPr lang="en-US" altLang="ja-JP" sz="1292"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700632" y="5717548"/>
            <a:ext cx="779973"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5232318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050" name="タイトル 1"/>
          <p:cNvSpPr>
            <a:spLocks noGrp="1"/>
          </p:cNvSpPr>
          <p:nvPr>
            <p:ph type="title"/>
          </p:nvPr>
        </p:nvSpPr>
        <p:spPr/>
        <p:txBody>
          <a:bodyPr/>
          <a:lstStyle/>
          <a:p>
            <a:r>
              <a:rPr lang="ja-JP" altLang="en-US"/>
              <a:t>マスター タイトルの書式設定</a:t>
            </a:r>
          </a:p>
        </p:txBody>
      </p:sp>
      <p:sp>
        <p:nvSpPr>
          <p:cNvPr id="1051"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3"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2649057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5" y="196674"/>
            <a:ext cx="1188664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154"/>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7" y="257881"/>
            <a:ext cx="10591215" cy="587854"/>
          </a:xfrm>
          <a:prstGeom prst="rect">
            <a:avLst/>
          </a:prstGeom>
        </p:spPr>
        <p:txBody>
          <a:bodyPr lIns="252000" tIns="36000" rIns="0" bIns="0" anchor="ctr" anchorCtr="0"/>
          <a:lstStyle>
            <a:lvl1pPr algn="l">
              <a:defRPr sz="1796"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84645" y="1007814"/>
            <a:ext cx="11822712" cy="524590"/>
          </a:xfrm>
          <a:prstGeom prst="rect">
            <a:avLst/>
          </a:prstGeom>
          <a:ln w="19050">
            <a:solidFill>
              <a:schemeClr val="tx2"/>
            </a:solidFill>
          </a:ln>
        </p:spPr>
        <p:txBody>
          <a:bodyPr wrap="square" lIns="180000" tIns="180000" rIns="180000" bIns="144000" anchor="t" anchorCtr="0">
            <a:spAutoFit/>
          </a:bodyPr>
          <a:lstStyle>
            <a:lvl1pPr marL="183271" indent="-183271" algn="l">
              <a:lnSpc>
                <a:spcPct val="100000"/>
              </a:lnSpc>
              <a:spcBef>
                <a:spcPts val="384"/>
              </a:spcBef>
              <a:spcAft>
                <a:spcPts val="0"/>
              </a:spcAft>
              <a:buFont typeface="Wingdings" panose="05000000000000000000" pitchFamily="2" charset="2"/>
              <a:buChar char="n"/>
              <a:defRPr sz="1283"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1559175" y="6381336"/>
            <a:ext cx="410512" cy="326585"/>
          </a:xfrm>
          <a:prstGeom prst="rect">
            <a:avLst/>
          </a:prstGeom>
          <a:noFill/>
        </p:spPr>
        <p:txBody>
          <a:bodyPr wrap="none" lIns="0" tIns="0" rIns="0" bIns="0" rtlCol="0" anchor="b" anchorCtr="0">
            <a:noAutofit/>
          </a:bodyPr>
          <a:lstStyle/>
          <a:p>
            <a:pPr algn="ctr"/>
            <a:fld id="{9C1B02FA-3B43-4965-97B5-C29D405C4738}" type="slidenum">
              <a:rPr kumimoji="1" lang="ja-JP" altLang="en-US" sz="1539"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26"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96097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5" y="196674"/>
            <a:ext cx="1188664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107"/>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7" y="257881"/>
            <a:ext cx="10591215" cy="587854"/>
          </a:xfrm>
          <a:prstGeom prst="rect">
            <a:avLst/>
          </a:prstGeom>
        </p:spPr>
        <p:txBody>
          <a:bodyPr lIns="252000" tIns="36000" rIns="0" bIns="0" anchor="ctr" anchorCtr="0"/>
          <a:lstStyle>
            <a:lvl1pPr algn="l">
              <a:defRPr sz="1722"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84647" y="1007810"/>
            <a:ext cx="11822711" cy="516447"/>
          </a:xfrm>
          <a:prstGeom prst="rect">
            <a:avLst/>
          </a:prstGeom>
          <a:ln w="19050">
            <a:solidFill>
              <a:schemeClr val="tx2"/>
            </a:solidFill>
          </a:ln>
        </p:spPr>
        <p:txBody>
          <a:bodyPr wrap="square" lIns="180000" tIns="180000" rIns="180000" bIns="144000" anchor="t" anchorCtr="0">
            <a:spAutoFit/>
          </a:bodyPr>
          <a:lstStyle>
            <a:lvl1pPr marL="175729" indent="-175729" algn="l">
              <a:lnSpc>
                <a:spcPct val="100000"/>
              </a:lnSpc>
              <a:spcBef>
                <a:spcPts val="369"/>
              </a:spcBef>
              <a:spcAft>
                <a:spcPts val="0"/>
              </a:spcAft>
              <a:buFont typeface="Wingdings" panose="05000000000000000000" pitchFamily="2" charset="2"/>
              <a:buChar char="n"/>
              <a:defRPr sz="123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820513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292687" y="39916"/>
            <a:ext cx="659964"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duotone>
              <a:prstClr val="black"/>
              <a:schemeClr val="accent1">
                <a:tint val="45000"/>
                <a:satMod val="400000"/>
              </a:schemeClr>
            </a:duotone>
            <a:alphaModFix/>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a:ext>
            </a:extLst>
          </a:blip>
          <a:stretch>
            <a:fillRect/>
          </a:stretch>
        </p:blipFill>
        <p:spPr>
          <a:xfrm>
            <a:off x="215900" y="54178"/>
            <a:ext cx="10995069"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186440" y="265361"/>
            <a:ext cx="401953" cy="3205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10545099" y="-3090"/>
            <a:ext cx="780272"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15901" y="88683"/>
            <a:ext cx="9066356"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Tree>
    <p:extLst>
      <p:ext uri="{BB962C8B-B14F-4D97-AF65-F5344CB8AC3E}">
        <p14:creationId xmlns:p14="http://schemas.microsoft.com/office/powerpoint/2010/main" val="294721651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E8B26BC-D4E2-4029-A3AB-CB320B3DEC4D}"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9641168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0273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27393" y="1166844"/>
            <a:ext cx="9137217" cy="3774367"/>
          </a:xfrm>
          <a:prstGeom prst="rect">
            <a:avLst/>
          </a:prstGeo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１．見出しの記入</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endParaRPr kumimoji="1" lang="ja-JP" altLang="en-US"/>
          </a:p>
        </p:txBody>
      </p:sp>
      <p:sp>
        <p:nvSpPr>
          <p:cNvPr id="4" name="日付プレースホルダー 3"/>
          <p:cNvSpPr>
            <a:spLocks noGrp="1"/>
          </p:cNvSpPr>
          <p:nvPr>
            <p:ph type="dt" sz="half" idx="10"/>
          </p:nvPr>
        </p:nvSpPr>
        <p:spPr>
          <a:xfrm>
            <a:off x="-13163" y="6520262"/>
            <a:ext cx="2844800" cy="365125"/>
          </a:xfrm>
          <a:prstGeom prst="rect">
            <a:avLst/>
          </a:prstGeom>
        </p:spPr>
        <p:txBody>
          <a:bodyPr/>
          <a:lstStyle/>
          <a:p>
            <a:fld id="{62851796-4809-43BB-81A8-7FA55637F48A}"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a:xfrm>
            <a:off x="4175787" y="6525347"/>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0363" y="6525347"/>
            <a:ext cx="2844800" cy="365125"/>
          </a:xfrm>
          <a:prstGeom prst="rect">
            <a:avLst/>
          </a:prstGeom>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992491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1CB70F8-C711-C458-2FA0-BF8DBBEEBCDE}"/>
              </a:ext>
            </a:extLst>
          </p:cNvPr>
          <p:cNvCxnSpPr/>
          <p:nvPr userDrawn="1"/>
        </p:nvCxnSpPr>
        <p:spPr>
          <a:xfrm>
            <a:off x="0" y="750701"/>
            <a:ext cx="12192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67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451457" y="359097"/>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90637" y="3120325"/>
            <a:ext cx="2210727"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02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27622" y="196674"/>
            <a:ext cx="1188664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420"/>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5" y="257881"/>
            <a:ext cx="10591216" cy="587854"/>
          </a:xfrm>
          <a:prstGeom prst="rect">
            <a:avLst/>
          </a:prstGeom>
        </p:spPr>
        <p:txBody>
          <a:bodyPr lIns="252000" tIns="36000" rIns="0" bIns="0" anchor="ctr" anchorCtr="0"/>
          <a:lstStyle>
            <a:lvl1pPr algn="l">
              <a:defRPr sz="221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84647" y="1007807"/>
            <a:ext cx="11822711" cy="1240176"/>
          </a:xfrm>
          <a:prstGeom prst="rect">
            <a:avLst/>
          </a:prstGeom>
          <a:ln w="19050">
            <a:solidFill>
              <a:schemeClr val="tx2"/>
            </a:solidFill>
          </a:ln>
        </p:spPr>
        <p:txBody>
          <a:bodyPr lIns="180000" tIns="180000" rIns="180000" bIns="144000" anchor="ctr">
            <a:spAutoFit/>
          </a:bodyPr>
          <a:lstStyle>
            <a:lvl1pPr marL="215537" indent="-215537" algn="l">
              <a:lnSpc>
                <a:spcPct val="100000"/>
              </a:lnSpc>
              <a:spcBef>
                <a:spcPts val="473"/>
              </a:spcBef>
              <a:buFont typeface="Wingdings" panose="05000000000000000000" pitchFamily="2" charset="2"/>
              <a:buChar char="n"/>
              <a:defRPr sz="1578"/>
            </a:lvl1pPr>
            <a:lvl2pPr marL="353381" indent="-137845" algn="l">
              <a:lnSpc>
                <a:spcPct val="100000"/>
              </a:lnSpc>
              <a:spcBef>
                <a:spcPts val="316"/>
              </a:spcBef>
              <a:buFont typeface="Arial" panose="020B0604020202020204" pitchFamily="34" charset="0"/>
              <a:buChar char="•"/>
              <a:defRPr sz="1420"/>
            </a:lvl2pPr>
            <a:lvl3pPr marL="545110" indent="-184209" algn="l">
              <a:lnSpc>
                <a:spcPct val="100000"/>
              </a:lnSpc>
              <a:spcBef>
                <a:spcPts val="157"/>
              </a:spcBef>
              <a:buFont typeface="Wingdings" panose="05000000000000000000" pitchFamily="2" charset="2"/>
              <a:buChar char="ü"/>
              <a:defRPr sz="1263"/>
            </a:lvl3pPr>
            <a:lvl4pPr marL="714282" indent="-170424" algn="l">
              <a:lnSpc>
                <a:spcPct val="100000"/>
              </a:lnSpc>
              <a:spcBef>
                <a:spcPts val="157"/>
              </a:spcBef>
              <a:buFont typeface="Meiryo UI" panose="020B0604030504040204" pitchFamily="50" charset="-128"/>
              <a:buChar char="※"/>
              <a:defRPr sz="948"/>
            </a:lvl4pPr>
            <a:lvl5pPr algn="l">
              <a:defRPr sz="1578"/>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
        <p:nvSpPr>
          <p:cNvPr id="17" name="テキスト ボックス 16">
            <a:extLst>
              <a:ext uri="{FF2B5EF4-FFF2-40B4-BE49-F238E27FC236}">
                <a16:creationId xmlns:a16="http://schemas.microsoft.com/office/drawing/2014/main" id="{7520773C-E087-4FC7-A90E-8421A85140B2}"/>
              </a:ext>
            </a:extLst>
          </p:cNvPr>
          <p:cNvSpPr txBox="1"/>
          <p:nvPr userDrawn="1"/>
        </p:nvSpPr>
        <p:spPr>
          <a:xfrm>
            <a:off x="11761744" y="6585144"/>
            <a:ext cx="410512" cy="272857"/>
          </a:xfrm>
          <a:prstGeom prst="rect">
            <a:avLst/>
          </a:prstGeom>
          <a:noFill/>
        </p:spPr>
        <p:txBody>
          <a:bodyPr wrap="none" lIns="0" tIns="0" rIns="0" bIns="0" rtlCol="0" anchor="b" anchorCtr="0">
            <a:noAutofit/>
          </a:bodyPr>
          <a:lstStyle/>
          <a:p>
            <a:pPr algn="ctr"/>
            <a:fld id="{9C1B02FA-3B43-4965-97B5-C29D405C4738}" type="slidenum">
              <a:rPr kumimoji="1" lang="ja-JP" altLang="en-US" sz="1368" b="0" smtClean="0">
                <a:latin typeface="Meiryo UI" panose="020B0604030504040204" pitchFamily="50" charset="-128"/>
                <a:ea typeface="Meiryo UI" panose="020B0604030504040204" pitchFamily="50" charset="-128"/>
                <a:cs typeface="Arial" panose="020B0604020202020204" pitchFamily="34" charset="0"/>
              </a:rPr>
              <a:pPr algn="ctr"/>
              <a:t>‹#›</a:t>
            </a:fld>
            <a:endParaRPr kumimoji="1" lang="ja-JP" altLang="en-US" sz="1710" b="0">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56493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 Id="rId30" Type="http://schemas.openxmlformats.org/officeDocument/2006/relationships/image" Target="../media/image1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84471" y="945838"/>
            <a:ext cx="11823059"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1513581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42" r:id="rId11"/>
  </p:sldLayoutIdLst>
  <p:hf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Object 123" hidden="1">
            <a:extLst>
              <a:ext uri="{FF2B5EF4-FFF2-40B4-BE49-F238E27FC236}">
                <a16:creationId xmlns:a16="http://schemas.microsoft.com/office/drawing/2014/main" id="{7E4595CE-5AAC-4034-8BF7-451E759C9A59}"/>
              </a:ext>
            </a:extLst>
          </p:cNvPr>
          <p:cNvGraphicFramePr>
            <a:graphicFrameLocks noChangeAspect="1"/>
          </p:cNvGraphicFramePr>
          <p:nvPr userDrawn="1">
            <p:custDataLst>
              <p:tags r:id="rId28"/>
            </p:custDataLst>
          </p:nvPr>
        </p:nvGraphicFramePr>
        <p:xfrm>
          <a:off x="1955" y="1588"/>
          <a:ext cx="1955" cy="1588"/>
        </p:xfrm>
        <a:graphic>
          <a:graphicData uri="http://schemas.openxmlformats.org/presentationml/2006/ole">
            <mc:AlternateContent xmlns:mc="http://schemas.openxmlformats.org/markup-compatibility/2006">
              <mc:Choice xmlns:v="urn:schemas-microsoft-com:vml" Requires="v">
                <p:oleObj name="think-cell スライド" r:id="rId29" imgW="592" imgH="591" progId="TCLayout.ActiveDocument.1">
                  <p:embed/>
                </p:oleObj>
              </mc:Choice>
              <mc:Fallback>
                <p:oleObj name="think-cell スライド" r:id="rId29" imgW="592" imgH="591" progId="TCLayout.ActiveDocument.1">
                  <p:embed/>
                  <p:pic>
                    <p:nvPicPr>
                      <p:cNvPr id="124" name="Object 123" hidden="1">
                        <a:extLst>
                          <a:ext uri="{FF2B5EF4-FFF2-40B4-BE49-F238E27FC236}">
                            <a16:creationId xmlns:a16="http://schemas.microsoft.com/office/drawing/2014/main" id="{7E4595CE-5AAC-4034-8BF7-451E759C9A59}"/>
                          </a:ext>
                        </a:extLst>
                      </p:cNvPr>
                      <p:cNvPicPr/>
                      <p:nvPr/>
                    </p:nvPicPr>
                    <p:blipFill>
                      <a:blip r:embed="rId30"/>
                      <a:stretch>
                        <a:fillRect/>
                      </a:stretch>
                    </p:blipFill>
                    <p:spPr>
                      <a:xfrm>
                        <a:off x="1955" y="1588"/>
                        <a:ext cx="1955"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84472" y="945839"/>
            <a:ext cx="11823059"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grpSp>
      </p:grpSp>
    </p:spTree>
    <p:extLst>
      <p:ext uri="{BB962C8B-B14F-4D97-AF65-F5344CB8AC3E}">
        <p14:creationId xmlns:p14="http://schemas.microsoft.com/office/powerpoint/2010/main" val="1826426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hf hdr="0" ftr="0" dt="0"/>
  <p:txStyles>
    <p:titleStyle>
      <a:lvl1pPr algn="ctr" defTabSz="844088"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0" indent="0" algn="ctr" defTabSz="844088" rtl="0" eaLnBrk="1" latinLnBrk="0" hangingPunct="1">
        <a:lnSpc>
          <a:spcPct val="90000"/>
        </a:lnSpc>
        <a:spcBef>
          <a:spcPts val="923"/>
        </a:spcBef>
        <a:buFontTx/>
        <a:buNone/>
        <a:defRPr kumimoji="1" sz="2585" kern="1200">
          <a:solidFill>
            <a:schemeClr val="tx1"/>
          </a:solidFill>
          <a:latin typeface="+mn-lt"/>
          <a:ea typeface="+mn-ea"/>
          <a:cs typeface="+mn-cs"/>
        </a:defRPr>
      </a:lvl1pPr>
      <a:lvl2pPr marL="0" indent="0" algn="l" defTabSz="844088" rtl="0" eaLnBrk="1" latinLnBrk="0" hangingPunct="1">
        <a:lnSpc>
          <a:spcPct val="90000"/>
        </a:lnSpc>
        <a:spcBef>
          <a:spcPts val="462"/>
        </a:spcBef>
        <a:buFontTx/>
        <a:buNone/>
        <a:defRPr kumimoji="1" sz="2215" kern="1200">
          <a:solidFill>
            <a:schemeClr val="tx1"/>
          </a:solidFill>
          <a:latin typeface="+mn-lt"/>
          <a:ea typeface="+mn-ea"/>
          <a:cs typeface="+mn-cs"/>
        </a:defRPr>
      </a:lvl2pPr>
      <a:lvl3pPr marL="0" indent="0" algn="l" defTabSz="844088" rtl="0" eaLnBrk="1" latinLnBrk="0" hangingPunct="1">
        <a:lnSpc>
          <a:spcPct val="90000"/>
        </a:lnSpc>
        <a:spcBef>
          <a:spcPts val="462"/>
        </a:spcBef>
        <a:buFontTx/>
        <a:buNone/>
        <a:defRPr kumimoji="1" sz="1846" kern="1200">
          <a:solidFill>
            <a:schemeClr val="tx1"/>
          </a:solidFill>
          <a:latin typeface="+mn-lt"/>
          <a:ea typeface="+mn-ea"/>
          <a:cs typeface="+mn-cs"/>
        </a:defRPr>
      </a:lvl3pPr>
      <a:lvl4pPr marL="0" indent="0" algn="l" defTabSz="844088" rtl="0" eaLnBrk="1" latinLnBrk="0" hangingPunct="1">
        <a:lnSpc>
          <a:spcPct val="90000"/>
        </a:lnSpc>
        <a:spcBef>
          <a:spcPts val="462"/>
        </a:spcBef>
        <a:buFontTx/>
        <a:buNone/>
        <a:defRPr kumimoji="1" sz="1662" kern="1200">
          <a:solidFill>
            <a:schemeClr val="tx1"/>
          </a:solidFill>
          <a:latin typeface="+mn-lt"/>
          <a:ea typeface="+mn-ea"/>
          <a:cs typeface="+mn-cs"/>
        </a:defRPr>
      </a:lvl4pPr>
      <a:lvl5pPr marL="0" indent="0" algn="l" defTabSz="844088" rtl="0" eaLnBrk="1" latinLnBrk="0" hangingPunct="1">
        <a:lnSpc>
          <a:spcPct val="90000"/>
        </a:lnSpc>
        <a:spcBef>
          <a:spcPts val="462"/>
        </a:spcBef>
        <a:buFontTx/>
        <a:buNone/>
        <a:defRPr kumimoji="1" sz="1662" kern="1200">
          <a:solidFill>
            <a:schemeClr val="tx1"/>
          </a:solidFill>
          <a:latin typeface="+mn-lt"/>
          <a:ea typeface="+mn-ea"/>
          <a:cs typeface="+mn-cs"/>
        </a:defRPr>
      </a:lvl5pPr>
      <a:lvl6pPr marL="2321243"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86"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31"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74"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8" rtl="0" eaLnBrk="1" latinLnBrk="0" hangingPunct="1">
        <a:defRPr kumimoji="1" sz="1662" kern="1200">
          <a:solidFill>
            <a:schemeClr val="tx1"/>
          </a:solidFill>
          <a:latin typeface="+mn-lt"/>
          <a:ea typeface="+mn-ea"/>
          <a:cs typeface="+mn-cs"/>
        </a:defRPr>
      </a:lvl1pPr>
      <a:lvl2pPr marL="422044" algn="l" defTabSz="844088" rtl="0" eaLnBrk="1" latinLnBrk="0" hangingPunct="1">
        <a:defRPr kumimoji="1" sz="1662" kern="1200">
          <a:solidFill>
            <a:schemeClr val="tx1"/>
          </a:solidFill>
          <a:latin typeface="+mn-lt"/>
          <a:ea typeface="+mn-ea"/>
          <a:cs typeface="+mn-cs"/>
        </a:defRPr>
      </a:lvl2pPr>
      <a:lvl3pPr marL="844088" algn="l" defTabSz="844088" rtl="0" eaLnBrk="1" latinLnBrk="0" hangingPunct="1">
        <a:defRPr kumimoji="1" sz="1662" kern="1200">
          <a:solidFill>
            <a:schemeClr val="tx1"/>
          </a:solidFill>
          <a:latin typeface="+mn-lt"/>
          <a:ea typeface="+mn-ea"/>
          <a:cs typeface="+mn-cs"/>
        </a:defRPr>
      </a:lvl3pPr>
      <a:lvl4pPr marL="1266132" algn="l" defTabSz="844088" rtl="0" eaLnBrk="1" latinLnBrk="0" hangingPunct="1">
        <a:defRPr kumimoji="1" sz="1662" kern="1200">
          <a:solidFill>
            <a:schemeClr val="tx1"/>
          </a:solidFill>
          <a:latin typeface="+mn-lt"/>
          <a:ea typeface="+mn-ea"/>
          <a:cs typeface="+mn-cs"/>
        </a:defRPr>
      </a:lvl4pPr>
      <a:lvl5pPr marL="1688176" algn="l" defTabSz="844088" rtl="0" eaLnBrk="1" latinLnBrk="0" hangingPunct="1">
        <a:defRPr kumimoji="1" sz="1662" kern="1200">
          <a:solidFill>
            <a:schemeClr val="tx1"/>
          </a:solidFill>
          <a:latin typeface="+mn-lt"/>
          <a:ea typeface="+mn-ea"/>
          <a:cs typeface="+mn-cs"/>
        </a:defRPr>
      </a:lvl5pPr>
      <a:lvl6pPr marL="2110220" algn="l" defTabSz="844088" rtl="0" eaLnBrk="1" latinLnBrk="0" hangingPunct="1">
        <a:defRPr kumimoji="1" sz="1662" kern="1200">
          <a:solidFill>
            <a:schemeClr val="tx1"/>
          </a:solidFill>
          <a:latin typeface="+mn-lt"/>
          <a:ea typeface="+mn-ea"/>
          <a:cs typeface="+mn-cs"/>
        </a:defRPr>
      </a:lvl6pPr>
      <a:lvl7pPr marL="2532265" algn="l" defTabSz="844088" rtl="0" eaLnBrk="1" latinLnBrk="0" hangingPunct="1">
        <a:defRPr kumimoji="1" sz="1662" kern="1200">
          <a:solidFill>
            <a:schemeClr val="tx1"/>
          </a:solidFill>
          <a:latin typeface="+mn-lt"/>
          <a:ea typeface="+mn-ea"/>
          <a:cs typeface="+mn-cs"/>
        </a:defRPr>
      </a:lvl7pPr>
      <a:lvl8pPr marL="2954309" algn="l" defTabSz="844088" rtl="0" eaLnBrk="1" latinLnBrk="0" hangingPunct="1">
        <a:defRPr kumimoji="1" sz="1662" kern="1200">
          <a:solidFill>
            <a:schemeClr val="tx1"/>
          </a:solidFill>
          <a:latin typeface="+mn-lt"/>
          <a:ea typeface="+mn-ea"/>
          <a:cs typeface="+mn-cs"/>
        </a:defRPr>
      </a:lvl8pPr>
      <a:lvl9pPr marL="3376353" algn="l" defTabSz="844088"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84471" y="945838"/>
            <a:ext cx="11823059"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636451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40" r:id="rId27"/>
  </p:sldLayoutIdLst>
  <p:hf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3" name="グループ化 142">
            <a:extLst>
              <a:ext uri="{FF2B5EF4-FFF2-40B4-BE49-F238E27FC236}">
                <a16:creationId xmlns:a16="http://schemas.microsoft.com/office/drawing/2014/main" id="{AF05E2BF-AA5B-4136-AA38-AE9B930E8934}"/>
              </a:ext>
            </a:extLst>
          </p:cNvPr>
          <p:cNvGrpSpPr/>
          <p:nvPr userDrawn="1"/>
        </p:nvGrpSpPr>
        <p:grpSpPr>
          <a:xfrm>
            <a:off x="152140" y="1077948"/>
            <a:ext cx="11888649" cy="5617271"/>
            <a:chOff x="167708" y="1115539"/>
            <a:chExt cx="13105379" cy="6192001"/>
          </a:xfrm>
        </p:grpSpPr>
        <p:grpSp>
          <p:nvGrpSpPr>
            <p:cNvPr id="126" name="グループ化 125">
              <a:extLst>
                <a:ext uri="{FF2B5EF4-FFF2-40B4-BE49-F238E27FC236}">
                  <a16:creationId xmlns:a16="http://schemas.microsoft.com/office/drawing/2014/main" id="{B18C3005-FB98-4668-A0CA-D6A52086A2AE}"/>
                </a:ext>
              </a:extLst>
            </p:cNvPr>
            <p:cNvGrpSpPr/>
            <p:nvPr userDrawn="1"/>
          </p:nvGrpSpPr>
          <p:grpSpPr>
            <a:xfrm>
              <a:off x="167708" y="1261124"/>
              <a:ext cx="13105379" cy="5896838"/>
              <a:chOff x="167708" y="1261124"/>
              <a:chExt cx="13105379" cy="5896838"/>
            </a:xfrm>
          </p:grpSpPr>
          <p:sp>
            <p:nvSpPr>
              <p:cNvPr id="83" name="Line 102">
                <a:extLst>
                  <a:ext uri="{FF2B5EF4-FFF2-40B4-BE49-F238E27FC236}">
                    <a16:creationId xmlns:a16="http://schemas.microsoft.com/office/drawing/2014/main" id="{A07813E8-0AD8-493E-8B8C-467946771660}"/>
                  </a:ext>
                </a:extLst>
              </p:cNvPr>
              <p:cNvSpPr>
                <a:spLocks noChangeShapeType="1"/>
              </p:cNvSpPr>
              <p:nvPr userDrawn="1"/>
            </p:nvSpPr>
            <p:spPr bwMode="auto">
              <a:xfrm>
                <a:off x="167708" y="370905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4" name="Line 6">
                <a:extLst>
                  <a:ext uri="{FF2B5EF4-FFF2-40B4-BE49-F238E27FC236}">
                    <a16:creationId xmlns:a16="http://schemas.microsoft.com/office/drawing/2014/main" id="{DDB9B7D9-C642-48FC-8FBE-88649637692B}"/>
                  </a:ext>
                </a:extLst>
              </p:cNvPr>
              <p:cNvSpPr>
                <a:spLocks noChangeShapeType="1"/>
              </p:cNvSpPr>
              <p:nvPr userDrawn="1"/>
            </p:nvSpPr>
            <p:spPr bwMode="auto">
              <a:xfrm>
                <a:off x="167708" y="6012978"/>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5" name="Line 7">
                <a:extLst>
                  <a:ext uri="{FF2B5EF4-FFF2-40B4-BE49-F238E27FC236}">
                    <a16:creationId xmlns:a16="http://schemas.microsoft.com/office/drawing/2014/main" id="{77E2AA95-55D3-48EF-966A-BA005C139A7A}"/>
                  </a:ext>
                </a:extLst>
              </p:cNvPr>
              <p:cNvSpPr>
                <a:spLocks noChangeShapeType="1"/>
              </p:cNvSpPr>
              <p:nvPr userDrawn="1"/>
            </p:nvSpPr>
            <p:spPr bwMode="auto">
              <a:xfrm>
                <a:off x="167708" y="586899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6" name="Line 8">
                <a:extLst>
                  <a:ext uri="{FF2B5EF4-FFF2-40B4-BE49-F238E27FC236}">
                    <a16:creationId xmlns:a16="http://schemas.microsoft.com/office/drawing/2014/main" id="{C43CDA2D-6ED2-47EF-904A-D457BA871FDE}"/>
                  </a:ext>
                </a:extLst>
              </p:cNvPr>
              <p:cNvSpPr>
                <a:spLocks noChangeShapeType="1"/>
              </p:cNvSpPr>
              <p:nvPr userDrawn="1"/>
            </p:nvSpPr>
            <p:spPr bwMode="auto">
              <a:xfrm>
                <a:off x="167708" y="572500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7" name="Line 9">
                <a:extLst>
                  <a:ext uri="{FF2B5EF4-FFF2-40B4-BE49-F238E27FC236}">
                    <a16:creationId xmlns:a16="http://schemas.microsoft.com/office/drawing/2014/main" id="{4D86F4AC-3287-4B2C-A4BE-701073082948}"/>
                  </a:ext>
                </a:extLst>
              </p:cNvPr>
              <p:cNvSpPr>
                <a:spLocks noChangeShapeType="1"/>
              </p:cNvSpPr>
              <p:nvPr userDrawn="1"/>
            </p:nvSpPr>
            <p:spPr bwMode="auto">
              <a:xfrm>
                <a:off x="167708" y="558100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8" name="Line 10">
                <a:extLst>
                  <a:ext uri="{FF2B5EF4-FFF2-40B4-BE49-F238E27FC236}">
                    <a16:creationId xmlns:a16="http://schemas.microsoft.com/office/drawing/2014/main" id="{85A278EF-2058-48C0-83AA-DC3D4E540B7F}"/>
                  </a:ext>
                </a:extLst>
              </p:cNvPr>
              <p:cNvSpPr>
                <a:spLocks noChangeShapeType="1"/>
              </p:cNvSpPr>
              <p:nvPr userDrawn="1"/>
            </p:nvSpPr>
            <p:spPr bwMode="auto">
              <a:xfrm>
                <a:off x="167708" y="5437008"/>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9" name="Line 11">
                <a:extLst>
                  <a:ext uri="{FF2B5EF4-FFF2-40B4-BE49-F238E27FC236}">
                    <a16:creationId xmlns:a16="http://schemas.microsoft.com/office/drawing/2014/main" id="{D123C2F8-8D04-4AB7-8D5A-2029A5E8B28E}"/>
                  </a:ext>
                </a:extLst>
              </p:cNvPr>
              <p:cNvSpPr>
                <a:spLocks noChangeShapeType="1"/>
              </p:cNvSpPr>
              <p:nvPr userDrawn="1"/>
            </p:nvSpPr>
            <p:spPr bwMode="auto">
              <a:xfrm>
                <a:off x="167708" y="5293012"/>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0" name="Line 12">
                <a:extLst>
                  <a:ext uri="{FF2B5EF4-FFF2-40B4-BE49-F238E27FC236}">
                    <a16:creationId xmlns:a16="http://schemas.microsoft.com/office/drawing/2014/main" id="{0A746307-267B-4F64-A856-76D312C57FE2}"/>
                  </a:ext>
                </a:extLst>
              </p:cNvPr>
              <p:cNvSpPr>
                <a:spLocks noChangeShapeType="1"/>
              </p:cNvSpPr>
              <p:nvPr userDrawn="1"/>
            </p:nvSpPr>
            <p:spPr bwMode="auto">
              <a:xfrm>
                <a:off x="167708" y="514901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1" name="Line 13">
                <a:extLst>
                  <a:ext uri="{FF2B5EF4-FFF2-40B4-BE49-F238E27FC236}">
                    <a16:creationId xmlns:a16="http://schemas.microsoft.com/office/drawing/2014/main" id="{CFA2BED9-D8A5-46F1-9CF1-87C32C65511B}"/>
                  </a:ext>
                </a:extLst>
              </p:cNvPr>
              <p:cNvSpPr>
                <a:spLocks noChangeShapeType="1"/>
              </p:cNvSpPr>
              <p:nvPr userDrawn="1"/>
            </p:nvSpPr>
            <p:spPr bwMode="auto">
              <a:xfrm>
                <a:off x="167708" y="500502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2" name="Line 14">
                <a:extLst>
                  <a:ext uri="{FF2B5EF4-FFF2-40B4-BE49-F238E27FC236}">
                    <a16:creationId xmlns:a16="http://schemas.microsoft.com/office/drawing/2014/main" id="{F1C1B68D-3BD3-4E92-9D3B-9473E6320B6F}"/>
                  </a:ext>
                </a:extLst>
              </p:cNvPr>
              <p:cNvSpPr>
                <a:spLocks noChangeShapeType="1"/>
              </p:cNvSpPr>
              <p:nvPr userDrawn="1"/>
            </p:nvSpPr>
            <p:spPr bwMode="auto">
              <a:xfrm>
                <a:off x="167708" y="486102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3" name="Line 15">
                <a:extLst>
                  <a:ext uri="{FF2B5EF4-FFF2-40B4-BE49-F238E27FC236}">
                    <a16:creationId xmlns:a16="http://schemas.microsoft.com/office/drawing/2014/main" id="{2F78506F-FEDF-4EC1-97EB-A3CDA5CC3997}"/>
                  </a:ext>
                </a:extLst>
              </p:cNvPr>
              <p:cNvSpPr>
                <a:spLocks noChangeShapeType="1"/>
              </p:cNvSpPr>
              <p:nvPr userDrawn="1"/>
            </p:nvSpPr>
            <p:spPr bwMode="auto">
              <a:xfrm>
                <a:off x="167708" y="4717028"/>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4" name="Line 16">
                <a:extLst>
                  <a:ext uri="{FF2B5EF4-FFF2-40B4-BE49-F238E27FC236}">
                    <a16:creationId xmlns:a16="http://schemas.microsoft.com/office/drawing/2014/main" id="{E93F8701-3511-423E-8859-5DF29661E611}"/>
                  </a:ext>
                </a:extLst>
              </p:cNvPr>
              <p:cNvSpPr>
                <a:spLocks noChangeShapeType="1"/>
              </p:cNvSpPr>
              <p:nvPr userDrawn="1"/>
            </p:nvSpPr>
            <p:spPr bwMode="auto">
              <a:xfrm>
                <a:off x="167708" y="4573032"/>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5" name="Line 17">
                <a:extLst>
                  <a:ext uri="{FF2B5EF4-FFF2-40B4-BE49-F238E27FC236}">
                    <a16:creationId xmlns:a16="http://schemas.microsoft.com/office/drawing/2014/main" id="{BDA2B942-E6DD-4EA8-AEFD-2B70005E653A}"/>
                  </a:ext>
                </a:extLst>
              </p:cNvPr>
              <p:cNvSpPr>
                <a:spLocks noChangeShapeType="1"/>
              </p:cNvSpPr>
              <p:nvPr userDrawn="1"/>
            </p:nvSpPr>
            <p:spPr bwMode="auto">
              <a:xfrm>
                <a:off x="167708" y="442903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6" name="Line 18">
                <a:extLst>
                  <a:ext uri="{FF2B5EF4-FFF2-40B4-BE49-F238E27FC236}">
                    <a16:creationId xmlns:a16="http://schemas.microsoft.com/office/drawing/2014/main" id="{48C3FFD1-295A-477E-AB0E-C85687716889}"/>
                  </a:ext>
                </a:extLst>
              </p:cNvPr>
              <p:cNvSpPr>
                <a:spLocks noChangeShapeType="1"/>
              </p:cNvSpPr>
              <p:nvPr userDrawn="1"/>
            </p:nvSpPr>
            <p:spPr bwMode="auto">
              <a:xfrm>
                <a:off x="167708" y="428504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7" name="Line 19">
                <a:extLst>
                  <a:ext uri="{FF2B5EF4-FFF2-40B4-BE49-F238E27FC236}">
                    <a16:creationId xmlns:a16="http://schemas.microsoft.com/office/drawing/2014/main" id="{2DE65F95-B2F4-4691-8103-4CA1C0290F43}"/>
                  </a:ext>
                </a:extLst>
              </p:cNvPr>
              <p:cNvSpPr>
                <a:spLocks noChangeShapeType="1"/>
              </p:cNvSpPr>
              <p:nvPr userDrawn="1"/>
            </p:nvSpPr>
            <p:spPr bwMode="auto">
              <a:xfrm>
                <a:off x="167708" y="414104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8" name="Line 20">
                <a:extLst>
                  <a:ext uri="{FF2B5EF4-FFF2-40B4-BE49-F238E27FC236}">
                    <a16:creationId xmlns:a16="http://schemas.microsoft.com/office/drawing/2014/main" id="{1E613E04-71D4-4F2D-8CCD-7723EC17A197}"/>
                  </a:ext>
                </a:extLst>
              </p:cNvPr>
              <p:cNvSpPr>
                <a:spLocks noChangeShapeType="1"/>
              </p:cNvSpPr>
              <p:nvPr userDrawn="1"/>
            </p:nvSpPr>
            <p:spPr bwMode="auto">
              <a:xfrm>
                <a:off x="167708" y="3997048"/>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9" name="Line 21">
                <a:extLst>
                  <a:ext uri="{FF2B5EF4-FFF2-40B4-BE49-F238E27FC236}">
                    <a16:creationId xmlns:a16="http://schemas.microsoft.com/office/drawing/2014/main" id="{D977DE97-65D6-451F-94E0-1FD185F38D23}"/>
                  </a:ext>
                </a:extLst>
              </p:cNvPr>
              <p:cNvSpPr>
                <a:spLocks noChangeShapeType="1"/>
              </p:cNvSpPr>
              <p:nvPr userDrawn="1"/>
            </p:nvSpPr>
            <p:spPr bwMode="auto">
              <a:xfrm>
                <a:off x="167708" y="3853052"/>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0" name="Line 22">
                <a:extLst>
                  <a:ext uri="{FF2B5EF4-FFF2-40B4-BE49-F238E27FC236}">
                    <a16:creationId xmlns:a16="http://schemas.microsoft.com/office/drawing/2014/main" id="{56647969-0B23-4E5E-90EE-95D1DB25F7E3}"/>
                  </a:ext>
                </a:extLst>
              </p:cNvPr>
              <p:cNvSpPr>
                <a:spLocks noChangeShapeType="1"/>
              </p:cNvSpPr>
              <p:nvPr userDrawn="1"/>
            </p:nvSpPr>
            <p:spPr bwMode="auto">
              <a:xfrm>
                <a:off x="167708" y="356506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1" name="Line 23">
                <a:extLst>
                  <a:ext uri="{FF2B5EF4-FFF2-40B4-BE49-F238E27FC236}">
                    <a16:creationId xmlns:a16="http://schemas.microsoft.com/office/drawing/2014/main" id="{4FE73529-3B0E-443E-BC59-3A626349BC5E}"/>
                  </a:ext>
                </a:extLst>
              </p:cNvPr>
              <p:cNvSpPr>
                <a:spLocks noChangeShapeType="1"/>
              </p:cNvSpPr>
              <p:nvPr userDrawn="1"/>
            </p:nvSpPr>
            <p:spPr bwMode="auto">
              <a:xfrm>
                <a:off x="167708" y="342106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2" name="Line 24">
                <a:extLst>
                  <a:ext uri="{FF2B5EF4-FFF2-40B4-BE49-F238E27FC236}">
                    <a16:creationId xmlns:a16="http://schemas.microsoft.com/office/drawing/2014/main" id="{12239C2E-83CE-4F34-A5D5-36EECA4B8613}"/>
                  </a:ext>
                </a:extLst>
              </p:cNvPr>
              <p:cNvSpPr>
                <a:spLocks noChangeShapeType="1"/>
              </p:cNvSpPr>
              <p:nvPr userDrawn="1"/>
            </p:nvSpPr>
            <p:spPr bwMode="auto">
              <a:xfrm>
                <a:off x="167708" y="3277068"/>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3" name="Line 25">
                <a:extLst>
                  <a:ext uri="{FF2B5EF4-FFF2-40B4-BE49-F238E27FC236}">
                    <a16:creationId xmlns:a16="http://schemas.microsoft.com/office/drawing/2014/main" id="{5303118B-911C-408D-A040-6A6A080DD30E}"/>
                  </a:ext>
                </a:extLst>
              </p:cNvPr>
              <p:cNvSpPr>
                <a:spLocks noChangeShapeType="1"/>
              </p:cNvSpPr>
              <p:nvPr userDrawn="1"/>
            </p:nvSpPr>
            <p:spPr bwMode="auto">
              <a:xfrm>
                <a:off x="167708" y="3133072"/>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4" name="Line 26">
                <a:extLst>
                  <a:ext uri="{FF2B5EF4-FFF2-40B4-BE49-F238E27FC236}">
                    <a16:creationId xmlns:a16="http://schemas.microsoft.com/office/drawing/2014/main" id="{BBB30900-B3D5-46A8-8AB7-578115E8AADA}"/>
                  </a:ext>
                </a:extLst>
              </p:cNvPr>
              <p:cNvSpPr>
                <a:spLocks noChangeShapeType="1"/>
              </p:cNvSpPr>
              <p:nvPr userDrawn="1"/>
            </p:nvSpPr>
            <p:spPr bwMode="auto">
              <a:xfrm>
                <a:off x="167708" y="298907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5" name="Line 27">
                <a:extLst>
                  <a:ext uri="{FF2B5EF4-FFF2-40B4-BE49-F238E27FC236}">
                    <a16:creationId xmlns:a16="http://schemas.microsoft.com/office/drawing/2014/main" id="{518FC402-BDFC-483C-B372-E9CB43947B84}"/>
                  </a:ext>
                </a:extLst>
              </p:cNvPr>
              <p:cNvSpPr>
                <a:spLocks noChangeShapeType="1"/>
              </p:cNvSpPr>
              <p:nvPr userDrawn="1"/>
            </p:nvSpPr>
            <p:spPr bwMode="auto">
              <a:xfrm>
                <a:off x="167708" y="284508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6" name="Line 28">
                <a:extLst>
                  <a:ext uri="{FF2B5EF4-FFF2-40B4-BE49-F238E27FC236}">
                    <a16:creationId xmlns:a16="http://schemas.microsoft.com/office/drawing/2014/main" id="{6444055C-D07F-4153-89BB-BF5CE4ECB2E1}"/>
                  </a:ext>
                </a:extLst>
              </p:cNvPr>
              <p:cNvSpPr>
                <a:spLocks noChangeShapeType="1"/>
              </p:cNvSpPr>
              <p:nvPr userDrawn="1"/>
            </p:nvSpPr>
            <p:spPr bwMode="auto">
              <a:xfrm>
                <a:off x="167708" y="270108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7" name="Line 29">
                <a:extLst>
                  <a:ext uri="{FF2B5EF4-FFF2-40B4-BE49-F238E27FC236}">
                    <a16:creationId xmlns:a16="http://schemas.microsoft.com/office/drawing/2014/main" id="{9E31C950-9B08-4D72-8BD5-2DADB3ABE038}"/>
                  </a:ext>
                </a:extLst>
              </p:cNvPr>
              <p:cNvSpPr>
                <a:spLocks noChangeShapeType="1"/>
              </p:cNvSpPr>
              <p:nvPr userDrawn="1"/>
            </p:nvSpPr>
            <p:spPr bwMode="auto">
              <a:xfrm>
                <a:off x="167708" y="2557088"/>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8" name="Line 30">
                <a:extLst>
                  <a:ext uri="{FF2B5EF4-FFF2-40B4-BE49-F238E27FC236}">
                    <a16:creationId xmlns:a16="http://schemas.microsoft.com/office/drawing/2014/main" id="{AEF00437-F940-40CC-9A78-07A76C1ED3B5}"/>
                  </a:ext>
                </a:extLst>
              </p:cNvPr>
              <p:cNvSpPr>
                <a:spLocks noChangeShapeType="1"/>
              </p:cNvSpPr>
              <p:nvPr userDrawn="1"/>
            </p:nvSpPr>
            <p:spPr bwMode="auto">
              <a:xfrm>
                <a:off x="167708" y="2413092"/>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9" name="Line 31">
                <a:extLst>
                  <a:ext uri="{FF2B5EF4-FFF2-40B4-BE49-F238E27FC236}">
                    <a16:creationId xmlns:a16="http://schemas.microsoft.com/office/drawing/2014/main" id="{6046BAE6-B3FA-4D9F-A408-3A3A3E9934D7}"/>
                  </a:ext>
                </a:extLst>
              </p:cNvPr>
              <p:cNvSpPr>
                <a:spLocks noChangeShapeType="1"/>
              </p:cNvSpPr>
              <p:nvPr userDrawn="1"/>
            </p:nvSpPr>
            <p:spPr bwMode="auto">
              <a:xfrm>
                <a:off x="167708" y="226909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0" name="Line 32">
                <a:extLst>
                  <a:ext uri="{FF2B5EF4-FFF2-40B4-BE49-F238E27FC236}">
                    <a16:creationId xmlns:a16="http://schemas.microsoft.com/office/drawing/2014/main" id="{E6600899-F5F0-4147-9E7A-C0DCF20CD82F}"/>
                  </a:ext>
                </a:extLst>
              </p:cNvPr>
              <p:cNvSpPr>
                <a:spLocks noChangeShapeType="1"/>
              </p:cNvSpPr>
              <p:nvPr userDrawn="1"/>
            </p:nvSpPr>
            <p:spPr bwMode="auto">
              <a:xfrm>
                <a:off x="167708" y="212510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1" name="Line 33">
                <a:extLst>
                  <a:ext uri="{FF2B5EF4-FFF2-40B4-BE49-F238E27FC236}">
                    <a16:creationId xmlns:a16="http://schemas.microsoft.com/office/drawing/2014/main" id="{22016E06-163C-4660-9F5E-10426A3B5C47}"/>
                  </a:ext>
                </a:extLst>
              </p:cNvPr>
              <p:cNvSpPr>
                <a:spLocks noChangeShapeType="1"/>
              </p:cNvSpPr>
              <p:nvPr userDrawn="1"/>
            </p:nvSpPr>
            <p:spPr bwMode="auto">
              <a:xfrm>
                <a:off x="167708" y="198110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2" name="Line 34">
                <a:extLst>
                  <a:ext uri="{FF2B5EF4-FFF2-40B4-BE49-F238E27FC236}">
                    <a16:creationId xmlns:a16="http://schemas.microsoft.com/office/drawing/2014/main" id="{49EA4AF3-8C4E-42FF-8703-1D8ADC805A0C}"/>
                  </a:ext>
                </a:extLst>
              </p:cNvPr>
              <p:cNvSpPr>
                <a:spLocks noChangeShapeType="1"/>
              </p:cNvSpPr>
              <p:nvPr userDrawn="1"/>
            </p:nvSpPr>
            <p:spPr bwMode="auto">
              <a:xfrm>
                <a:off x="167708" y="1837108"/>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3" name="Line 35">
                <a:extLst>
                  <a:ext uri="{FF2B5EF4-FFF2-40B4-BE49-F238E27FC236}">
                    <a16:creationId xmlns:a16="http://schemas.microsoft.com/office/drawing/2014/main" id="{E8F8A37F-A86B-44F4-B5DD-93B75F77C663}"/>
                  </a:ext>
                </a:extLst>
              </p:cNvPr>
              <p:cNvSpPr>
                <a:spLocks noChangeShapeType="1"/>
              </p:cNvSpPr>
              <p:nvPr userDrawn="1"/>
            </p:nvSpPr>
            <p:spPr bwMode="auto">
              <a:xfrm>
                <a:off x="167708" y="1693112"/>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4" name="Line 36">
                <a:extLst>
                  <a:ext uri="{FF2B5EF4-FFF2-40B4-BE49-F238E27FC236}">
                    <a16:creationId xmlns:a16="http://schemas.microsoft.com/office/drawing/2014/main" id="{1DE39889-BFAE-44EB-BCD7-72E353E21595}"/>
                  </a:ext>
                </a:extLst>
              </p:cNvPr>
              <p:cNvSpPr>
                <a:spLocks noChangeShapeType="1"/>
              </p:cNvSpPr>
              <p:nvPr userDrawn="1"/>
            </p:nvSpPr>
            <p:spPr bwMode="auto">
              <a:xfrm>
                <a:off x="167708" y="154911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5" name="Line 37">
                <a:extLst>
                  <a:ext uri="{FF2B5EF4-FFF2-40B4-BE49-F238E27FC236}">
                    <a16:creationId xmlns:a16="http://schemas.microsoft.com/office/drawing/2014/main" id="{AE37FA68-F777-4DCE-A009-28C15837065E}"/>
                  </a:ext>
                </a:extLst>
              </p:cNvPr>
              <p:cNvSpPr>
                <a:spLocks noChangeShapeType="1"/>
              </p:cNvSpPr>
              <p:nvPr userDrawn="1"/>
            </p:nvSpPr>
            <p:spPr bwMode="auto">
              <a:xfrm>
                <a:off x="167708" y="140512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6" name="Line 38">
                <a:extLst>
                  <a:ext uri="{FF2B5EF4-FFF2-40B4-BE49-F238E27FC236}">
                    <a16:creationId xmlns:a16="http://schemas.microsoft.com/office/drawing/2014/main" id="{3CD96BE6-6A7A-459F-884C-77BA587613A9}"/>
                  </a:ext>
                </a:extLst>
              </p:cNvPr>
              <p:cNvSpPr>
                <a:spLocks noChangeShapeType="1"/>
              </p:cNvSpPr>
              <p:nvPr userDrawn="1"/>
            </p:nvSpPr>
            <p:spPr bwMode="auto">
              <a:xfrm>
                <a:off x="167708" y="126112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7" name="Line 6">
                <a:extLst>
                  <a:ext uri="{FF2B5EF4-FFF2-40B4-BE49-F238E27FC236}">
                    <a16:creationId xmlns:a16="http://schemas.microsoft.com/office/drawing/2014/main" id="{B79C2A48-7607-47A9-989C-6AB75C2DB180}"/>
                  </a:ext>
                </a:extLst>
              </p:cNvPr>
              <p:cNvSpPr>
                <a:spLocks noChangeShapeType="1"/>
              </p:cNvSpPr>
              <p:nvPr userDrawn="1"/>
            </p:nvSpPr>
            <p:spPr bwMode="auto">
              <a:xfrm>
                <a:off x="167708" y="6156101"/>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8" name="Line 6">
                <a:extLst>
                  <a:ext uri="{FF2B5EF4-FFF2-40B4-BE49-F238E27FC236}">
                    <a16:creationId xmlns:a16="http://schemas.microsoft.com/office/drawing/2014/main" id="{3709499A-67E2-496C-A3A1-73BA9AD9D599}"/>
                  </a:ext>
                </a:extLst>
              </p:cNvPr>
              <p:cNvSpPr>
                <a:spLocks noChangeShapeType="1"/>
              </p:cNvSpPr>
              <p:nvPr userDrawn="1"/>
            </p:nvSpPr>
            <p:spPr bwMode="auto">
              <a:xfrm>
                <a:off x="167708" y="6299224"/>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9" name="Line 6">
                <a:extLst>
                  <a:ext uri="{FF2B5EF4-FFF2-40B4-BE49-F238E27FC236}">
                    <a16:creationId xmlns:a16="http://schemas.microsoft.com/office/drawing/2014/main" id="{C828E39D-450D-4D11-BA32-D9321390228B}"/>
                  </a:ext>
                </a:extLst>
              </p:cNvPr>
              <p:cNvSpPr>
                <a:spLocks noChangeShapeType="1"/>
              </p:cNvSpPr>
              <p:nvPr userDrawn="1"/>
            </p:nvSpPr>
            <p:spPr bwMode="auto">
              <a:xfrm>
                <a:off x="167708" y="6442347"/>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0" name="Line 6">
                <a:extLst>
                  <a:ext uri="{FF2B5EF4-FFF2-40B4-BE49-F238E27FC236}">
                    <a16:creationId xmlns:a16="http://schemas.microsoft.com/office/drawing/2014/main" id="{EDB735B8-F1C8-4429-8CED-1C2293E0E6BC}"/>
                  </a:ext>
                </a:extLst>
              </p:cNvPr>
              <p:cNvSpPr>
                <a:spLocks noChangeShapeType="1"/>
              </p:cNvSpPr>
              <p:nvPr userDrawn="1"/>
            </p:nvSpPr>
            <p:spPr bwMode="auto">
              <a:xfrm>
                <a:off x="167708" y="6585470"/>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1" name="Line 6">
                <a:extLst>
                  <a:ext uri="{FF2B5EF4-FFF2-40B4-BE49-F238E27FC236}">
                    <a16:creationId xmlns:a16="http://schemas.microsoft.com/office/drawing/2014/main" id="{DC55CDAA-9767-4D9B-836A-1D5D3742F22B}"/>
                  </a:ext>
                </a:extLst>
              </p:cNvPr>
              <p:cNvSpPr>
                <a:spLocks noChangeShapeType="1"/>
              </p:cNvSpPr>
              <p:nvPr userDrawn="1"/>
            </p:nvSpPr>
            <p:spPr bwMode="auto">
              <a:xfrm>
                <a:off x="167708" y="6728593"/>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2" name="Line 6">
                <a:extLst>
                  <a:ext uri="{FF2B5EF4-FFF2-40B4-BE49-F238E27FC236}">
                    <a16:creationId xmlns:a16="http://schemas.microsoft.com/office/drawing/2014/main" id="{AC14A41C-59D2-4810-BF8C-482D55BC4231}"/>
                  </a:ext>
                </a:extLst>
              </p:cNvPr>
              <p:cNvSpPr>
                <a:spLocks noChangeShapeType="1"/>
              </p:cNvSpPr>
              <p:nvPr userDrawn="1"/>
            </p:nvSpPr>
            <p:spPr bwMode="auto">
              <a:xfrm>
                <a:off x="167708" y="6871716"/>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3" name="Line 6">
                <a:extLst>
                  <a:ext uri="{FF2B5EF4-FFF2-40B4-BE49-F238E27FC236}">
                    <a16:creationId xmlns:a16="http://schemas.microsoft.com/office/drawing/2014/main" id="{5D73CEB8-52AD-4F54-A995-905DDCF0561B}"/>
                  </a:ext>
                </a:extLst>
              </p:cNvPr>
              <p:cNvSpPr>
                <a:spLocks noChangeShapeType="1"/>
              </p:cNvSpPr>
              <p:nvPr userDrawn="1"/>
            </p:nvSpPr>
            <p:spPr bwMode="auto">
              <a:xfrm>
                <a:off x="167708" y="7014839"/>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4" name="Line 6">
                <a:extLst>
                  <a:ext uri="{FF2B5EF4-FFF2-40B4-BE49-F238E27FC236}">
                    <a16:creationId xmlns:a16="http://schemas.microsoft.com/office/drawing/2014/main" id="{35D9070D-77B5-44E3-A3DD-BBF5191DFA16}"/>
                  </a:ext>
                </a:extLst>
              </p:cNvPr>
              <p:cNvSpPr>
                <a:spLocks noChangeShapeType="1"/>
              </p:cNvSpPr>
              <p:nvPr userDrawn="1"/>
            </p:nvSpPr>
            <p:spPr bwMode="auto">
              <a:xfrm>
                <a:off x="167708" y="7157962"/>
                <a:ext cx="13105379" cy="0"/>
              </a:xfrm>
              <a:prstGeom prst="line">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grpSp>
        <p:sp>
          <p:nvSpPr>
            <p:cNvPr id="3" name="Rectangle 104">
              <a:extLst>
                <a:ext uri="{FF2B5EF4-FFF2-40B4-BE49-F238E27FC236}">
                  <a16:creationId xmlns:a16="http://schemas.microsoft.com/office/drawing/2014/main" id="{3F74D849-6BEE-4EBB-9CA5-04F959E019BF}"/>
                </a:ext>
              </a:extLst>
            </p:cNvPr>
            <p:cNvSpPr>
              <a:spLocks noChangeArrowheads="1"/>
            </p:cNvSpPr>
            <p:nvPr userDrawn="1"/>
          </p:nvSpPr>
          <p:spPr bwMode="auto">
            <a:xfrm>
              <a:off x="167708" y="1115539"/>
              <a:ext cx="13105379" cy="619200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25"/>
            </a:p>
          </p:txBody>
        </p:sp>
        <p:grpSp>
          <p:nvGrpSpPr>
            <p:cNvPr id="142" name="グループ化 141">
              <a:extLst>
                <a:ext uri="{FF2B5EF4-FFF2-40B4-BE49-F238E27FC236}">
                  <a16:creationId xmlns:a16="http://schemas.microsoft.com/office/drawing/2014/main" id="{5F1B2E43-B35A-459F-8305-60BBADA036D9}"/>
                </a:ext>
              </a:extLst>
            </p:cNvPr>
            <p:cNvGrpSpPr/>
            <p:nvPr userDrawn="1"/>
          </p:nvGrpSpPr>
          <p:grpSpPr>
            <a:xfrm>
              <a:off x="312169" y="1115542"/>
              <a:ext cx="12822202" cy="6191998"/>
              <a:chOff x="312169" y="1115542"/>
              <a:chExt cx="12822202" cy="6191998"/>
            </a:xfrm>
          </p:grpSpPr>
          <p:sp>
            <p:nvSpPr>
              <p:cNvPr id="6" name="Line 6">
                <a:extLst>
                  <a:ext uri="{FF2B5EF4-FFF2-40B4-BE49-F238E27FC236}">
                    <a16:creationId xmlns:a16="http://schemas.microsoft.com/office/drawing/2014/main" id="{A4C55C12-4E64-46F4-9FFF-9DEF6850FBA5}"/>
                  </a:ext>
                </a:extLst>
              </p:cNvPr>
              <p:cNvSpPr>
                <a:spLocks noChangeShapeType="1"/>
              </p:cNvSpPr>
              <p:nvPr userDrawn="1"/>
            </p:nvSpPr>
            <p:spPr bwMode="auto">
              <a:xfrm>
                <a:off x="1894906" y="7307540"/>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 name="Line 41">
                <a:extLst>
                  <a:ext uri="{FF2B5EF4-FFF2-40B4-BE49-F238E27FC236}">
                    <a16:creationId xmlns:a16="http://schemas.microsoft.com/office/drawing/2014/main" id="{7A17642D-2B87-47CB-B29B-0C14FB6C40AE}"/>
                  </a:ext>
                </a:extLst>
              </p:cNvPr>
              <p:cNvSpPr>
                <a:spLocks noChangeShapeType="1"/>
              </p:cNvSpPr>
              <p:nvPr userDrawn="1"/>
            </p:nvSpPr>
            <p:spPr bwMode="auto">
              <a:xfrm>
                <a:off x="218383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 name="Line 42">
                <a:extLst>
                  <a:ext uri="{FF2B5EF4-FFF2-40B4-BE49-F238E27FC236}">
                    <a16:creationId xmlns:a16="http://schemas.microsoft.com/office/drawing/2014/main" id="{870C98E3-2291-46E2-8AA9-6EBEE3C1FBDD}"/>
                  </a:ext>
                </a:extLst>
              </p:cNvPr>
              <p:cNvSpPr>
                <a:spLocks noChangeShapeType="1"/>
              </p:cNvSpPr>
              <p:nvPr userDrawn="1"/>
            </p:nvSpPr>
            <p:spPr bwMode="auto">
              <a:xfrm>
                <a:off x="23282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9" name="Line 43">
                <a:extLst>
                  <a:ext uri="{FF2B5EF4-FFF2-40B4-BE49-F238E27FC236}">
                    <a16:creationId xmlns:a16="http://schemas.microsoft.com/office/drawing/2014/main" id="{3B2DFFA9-2C50-4537-867D-7759DB7A8CC4}"/>
                  </a:ext>
                </a:extLst>
              </p:cNvPr>
              <p:cNvSpPr>
                <a:spLocks noChangeShapeType="1"/>
              </p:cNvSpPr>
              <p:nvPr userDrawn="1"/>
            </p:nvSpPr>
            <p:spPr bwMode="auto">
              <a:xfrm>
                <a:off x="24727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0" name="Line 44">
                <a:extLst>
                  <a:ext uri="{FF2B5EF4-FFF2-40B4-BE49-F238E27FC236}">
                    <a16:creationId xmlns:a16="http://schemas.microsoft.com/office/drawing/2014/main" id="{8974A2D5-820B-4A20-8094-103922E3EDC3}"/>
                  </a:ext>
                </a:extLst>
              </p:cNvPr>
              <p:cNvSpPr>
                <a:spLocks noChangeShapeType="1"/>
              </p:cNvSpPr>
              <p:nvPr userDrawn="1"/>
            </p:nvSpPr>
            <p:spPr bwMode="auto">
              <a:xfrm>
                <a:off x="261563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1" name="Line 45">
                <a:extLst>
                  <a:ext uri="{FF2B5EF4-FFF2-40B4-BE49-F238E27FC236}">
                    <a16:creationId xmlns:a16="http://schemas.microsoft.com/office/drawing/2014/main" id="{DA2B2A61-B280-4829-BA2E-81A532D4EB1D}"/>
                  </a:ext>
                </a:extLst>
              </p:cNvPr>
              <p:cNvSpPr>
                <a:spLocks noChangeShapeType="1"/>
              </p:cNvSpPr>
              <p:nvPr userDrawn="1"/>
            </p:nvSpPr>
            <p:spPr bwMode="auto">
              <a:xfrm>
                <a:off x="27600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 name="Line 46">
                <a:extLst>
                  <a:ext uri="{FF2B5EF4-FFF2-40B4-BE49-F238E27FC236}">
                    <a16:creationId xmlns:a16="http://schemas.microsoft.com/office/drawing/2014/main" id="{0ED3BA23-C97B-4577-BC0A-A1577E19D4A0}"/>
                  </a:ext>
                </a:extLst>
              </p:cNvPr>
              <p:cNvSpPr>
                <a:spLocks noChangeShapeType="1"/>
              </p:cNvSpPr>
              <p:nvPr userDrawn="1"/>
            </p:nvSpPr>
            <p:spPr bwMode="auto">
              <a:xfrm>
                <a:off x="29045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 name="Line 47">
                <a:extLst>
                  <a:ext uri="{FF2B5EF4-FFF2-40B4-BE49-F238E27FC236}">
                    <a16:creationId xmlns:a16="http://schemas.microsoft.com/office/drawing/2014/main" id="{850FFB01-2B17-4931-8B13-AF9503DD89BC}"/>
                  </a:ext>
                </a:extLst>
              </p:cNvPr>
              <p:cNvSpPr>
                <a:spLocks noChangeShapeType="1"/>
              </p:cNvSpPr>
              <p:nvPr userDrawn="1"/>
            </p:nvSpPr>
            <p:spPr bwMode="auto">
              <a:xfrm>
                <a:off x="30490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4" name="Line 48">
                <a:extLst>
                  <a:ext uri="{FF2B5EF4-FFF2-40B4-BE49-F238E27FC236}">
                    <a16:creationId xmlns:a16="http://schemas.microsoft.com/office/drawing/2014/main" id="{543830E1-CB88-4142-90BE-10BBCD6B3C27}"/>
                  </a:ext>
                </a:extLst>
              </p:cNvPr>
              <p:cNvSpPr>
                <a:spLocks noChangeShapeType="1"/>
              </p:cNvSpPr>
              <p:nvPr userDrawn="1"/>
            </p:nvSpPr>
            <p:spPr bwMode="auto">
              <a:xfrm>
                <a:off x="31918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5" name="Line 49">
                <a:extLst>
                  <a:ext uri="{FF2B5EF4-FFF2-40B4-BE49-F238E27FC236}">
                    <a16:creationId xmlns:a16="http://schemas.microsoft.com/office/drawing/2014/main" id="{4564772B-1538-42D9-AD92-C2B02C0BD7AE}"/>
                  </a:ext>
                </a:extLst>
              </p:cNvPr>
              <p:cNvSpPr>
                <a:spLocks noChangeShapeType="1"/>
              </p:cNvSpPr>
              <p:nvPr userDrawn="1"/>
            </p:nvSpPr>
            <p:spPr bwMode="auto">
              <a:xfrm>
                <a:off x="33363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6" name="Line 50">
                <a:extLst>
                  <a:ext uri="{FF2B5EF4-FFF2-40B4-BE49-F238E27FC236}">
                    <a16:creationId xmlns:a16="http://schemas.microsoft.com/office/drawing/2014/main" id="{91724E6E-EFC8-4689-A6F0-457537185144}"/>
                  </a:ext>
                </a:extLst>
              </p:cNvPr>
              <p:cNvSpPr>
                <a:spLocks noChangeShapeType="1"/>
              </p:cNvSpPr>
              <p:nvPr userDrawn="1"/>
            </p:nvSpPr>
            <p:spPr bwMode="auto">
              <a:xfrm>
                <a:off x="34808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7" name="Line 51">
                <a:extLst>
                  <a:ext uri="{FF2B5EF4-FFF2-40B4-BE49-F238E27FC236}">
                    <a16:creationId xmlns:a16="http://schemas.microsoft.com/office/drawing/2014/main" id="{F4491DAE-9E7A-4657-8E20-8A0CCD97AEAE}"/>
                  </a:ext>
                </a:extLst>
              </p:cNvPr>
              <p:cNvSpPr>
                <a:spLocks noChangeShapeType="1"/>
              </p:cNvSpPr>
              <p:nvPr userDrawn="1"/>
            </p:nvSpPr>
            <p:spPr bwMode="auto">
              <a:xfrm>
                <a:off x="36236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8" name="Line 52">
                <a:extLst>
                  <a:ext uri="{FF2B5EF4-FFF2-40B4-BE49-F238E27FC236}">
                    <a16:creationId xmlns:a16="http://schemas.microsoft.com/office/drawing/2014/main" id="{27E912A7-1A81-4913-BC73-A6B222C52FAB}"/>
                  </a:ext>
                </a:extLst>
              </p:cNvPr>
              <p:cNvSpPr>
                <a:spLocks noChangeShapeType="1"/>
              </p:cNvSpPr>
              <p:nvPr userDrawn="1"/>
            </p:nvSpPr>
            <p:spPr bwMode="auto">
              <a:xfrm>
                <a:off x="37681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9" name="Line 53">
                <a:extLst>
                  <a:ext uri="{FF2B5EF4-FFF2-40B4-BE49-F238E27FC236}">
                    <a16:creationId xmlns:a16="http://schemas.microsoft.com/office/drawing/2014/main" id="{02E186D5-0FDB-446A-A6C6-EA8EC377E564}"/>
                  </a:ext>
                </a:extLst>
              </p:cNvPr>
              <p:cNvSpPr>
                <a:spLocks noChangeShapeType="1"/>
              </p:cNvSpPr>
              <p:nvPr userDrawn="1"/>
            </p:nvSpPr>
            <p:spPr bwMode="auto">
              <a:xfrm>
                <a:off x="39126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0" name="Line 54">
                <a:extLst>
                  <a:ext uri="{FF2B5EF4-FFF2-40B4-BE49-F238E27FC236}">
                    <a16:creationId xmlns:a16="http://schemas.microsoft.com/office/drawing/2014/main" id="{5663A203-E4DB-4059-AE9C-F27DE1EAFA64}"/>
                  </a:ext>
                </a:extLst>
              </p:cNvPr>
              <p:cNvSpPr>
                <a:spLocks noChangeShapeType="1"/>
              </p:cNvSpPr>
              <p:nvPr userDrawn="1"/>
            </p:nvSpPr>
            <p:spPr bwMode="auto">
              <a:xfrm>
                <a:off x="40570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1" name="Line 55">
                <a:extLst>
                  <a:ext uri="{FF2B5EF4-FFF2-40B4-BE49-F238E27FC236}">
                    <a16:creationId xmlns:a16="http://schemas.microsoft.com/office/drawing/2014/main" id="{0FB5F2B3-2A9E-4243-9E90-87D508A72C46}"/>
                  </a:ext>
                </a:extLst>
              </p:cNvPr>
              <p:cNvSpPr>
                <a:spLocks noChangeShapeType="1"/>
              </p:cNvSpPr>
              <p:nvPr userDrawn="1"/>
            </p:nvSpPr>
            <p:spPr bwMode="auto">
              <a:xfrm>
                <a:off x="41999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2" name="Line 56">
                <a:extLst>
                  <a:ext uri="{FF2B5EF4-FFF2-40B4-BE49-F238E27FC236}">
                    <a16:creationId xmlns:a16="http://schemas.microsoft.com/office/drawing/2014/main" id="{F10C0F42-BA3D-4305-9DE5-8D97CEEE03FB}"/>
                  </a:ext>
                </a:extLst>
              </p:cNvPr>
              <p:cNvSpPr>
                <a:spLocks noChangeShapeType="1"/>
              </p:cNvSpPr>
              <p:nvPr userDrawn="1"/>
            </p:nvSpPr>
            <p:spPr bwMode="auto">
              <a:xfrm>
                <a:off x="43444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3" name="Line 57">
                <a:extLst>
                  <a:ext uri="{FF2B5EF4-FFF2-40B4-BE49-F238E27FC236}">
                    <a16:creationId xmlns:a16="http://schemas.microsoft.com/office/drawing/2014/main" id="{5B81BDA1-B87F-4E3F-8892-F1B0D9B8737C}"/>
                  </a:ext>
                </a:extLst>
              </p:cNvPr>
              <p:cNvSpPr>
                <a:spLocks noChangeShapeType="1"/>
              </p:cNvSpPr>
              <p:nvPr userDrawn="1"/>
            </p:nvSpPr>
            <p:spPr bwMode="auto">
              <a:xfrm>
                <a:off x="44888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4" name="Line 58">
                <a:extLst>
                  <a:ext uri="{FF2B5EF4-FFF2-40B4-BE49-F238E27FC236}">
                    <a16:creationId xmlns:a16="http://schemas.microsoft.com/office/drawing/2014/main" id="{1B0EC5C7-51A7-4F26-9032-52DDF2AA4EC1}"/>
                  </a:ext>
                </a:extLst>
              </p:cNvPr>
              <p:cNvSpPr>
                <a:spLocks noChangeShapeType="1"/>
              </p:cNvSpPr>
              <p:nvPr userDrawn="1"/>
            </p:nvSpPr>
            <p:spPr bwMode="auto">
              <a:xfrm>
                <a:off x="46317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5" name="Line 59">
                <a:extLst>
                  <a:ext uri="{FF2B5EF4-FFF2-40B4-BE49-F238E27FC236}">
                    <a16:creationId xmlns:a16="http://schemas.microsoft.com/office/drawing/2014/main" id="{954AC866-37DC-482F-B933-28C8E734C4A4}"/>
                  </a:ext>
                </a:extLst>
              </p:cNvPr>
              <p:cNvSpPr>
                <a:spLocks noChangeShapeType="1"/>
              </p:cNvSpPr>
              <p:nvPr userDrawn="1"/>
            </p:nvSpPr>
            <p:spPr bwMode="auto">
              <a:xfrm>
                <a:off x="47762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6" name="Line 60">
                <a:extLst>
                  <a:ext uri="{FF2B5EF4-FFF2-40B4-BE49-F238E27FC236}">
                    <a16:creationId xmlns:a16="http://schemas.microsoft.com/office/drawing/2014/main" id="{88950E1D-3CAA-479E-A298-1780E8A7B89A}"/>
                  </a:ext>
                </a:extLst>
              </p:cNvPr>
              <p:cNvSpPr>
                <a:spLocks noChangeShapeType="1"/>
              </p:cNvSpPr>
              <p:nvPr userDrawn="1"/>
            </p:nvSpPr>
            <p:spPr bwMode="auto">
              <a:xfrm>
                <a:off x="49206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7" name="Line 61">
                <a:extLst>
                  <a:ext uri="{FF2B5EF4-FFF2-40B4-BE49-F238E27FC236}">
                    <a16:creationId xmlns:a16="http://schemas.microsoft.com/office/drawing/2014/main" id="{C529E027-2718-4C68-A978-4ECC86203391}"/>
                  </a:ext>
                </a:extLst>
              </p:cNvPr>
              <p:cNvSpPr>
                <a:spLocks noChangeShapeType="1"/>
              </p:cNvSpPr>
              <p:nvPr userDrawn="1"/>
            </p:nvSpPr>
            <p:spPr bwMode="auto">
              <a:xfrm>
                <a:off x="50651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8" name="Line 62">
                <a:extLst>
                  <a:ext uri="{FF2B5EF4-FFF2-40B4-BE49-F238E27FC236}">
                    <a16:creationId xmlns:a16="http://schemas.microsoft.com/office/drawing/2014/main" id="{D8B736FD-0C91-4F58-BC29-C4BD18692FB4}"/>
                  </a:ext>
                </a:extLst>
              </p:cNvPr>
              <p:cNvSpPr>
                <a:spLocks noChangeShapeType="1"/>
              </p:cNvSpPr>
              <p:nvPr userDrawn="1"/>
            </p:nvSpPr>
            <p:spPr bwMode="auto">
              <a:xfrm>
                <a:off x="52080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29" name="Line 63">
                <a:extLst>
                  <a:ext uri="{FF2B5EF4-FFF2-40B4-BE49-F238E27FC236}">
                    <a16:creationId xmlns:a16="http://schemas.microsoft.com/office/drawing/2014/main" id="{59CD77B5-8F12-4F06-847E-8AC6547DEED0}"/>
                  </a:ext>
                </a:extLst>
              </p:cNvPr>
              <p:cNvSpPr>
                <a:spLocks noChangeShapeType="1"/>
              </p:cNvSpPr>
              <p:nvPr userDrawn="1"/>
            </p:nvSpPr>
            <p:spPr bwMode="auto">
              <a:xfrm>
                <a:off x="53524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0" name="Line 64">
                <a:extLst>
                  <a:ext uri="{FF2B5EF4-FFF2-40B4-BE49-F238E27FC236}">
                    <a16:creationId xmlns:a16="http://schemas.microsoft.com/office/drawing/2014/main" id="{F1FFB5FC-40E3-4F68-A969-2870ED075EBA}"/>
                  </a:ext>
                </a:extLst>
              </p:cNvPr>
              <p:cNvSpPr>
                <a:spLocks noChangeShapeType="1"/>
              </p:cNvSpPr>
              <p:nvPr userDrawn="1"/>
            </p:nvSpPr>
            <p:spPr bwMode="auto">
              <a:xfrm>
                <a:off x="54969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1" name="Line 65">
                <a:extLst>
                  <a:ext uri="{FF2B5EF4-FFF2-40B4-BE49-F238E27FC236}">
                    <a16:creationId xmlns:a16="http://schemas.microsoft.com/office/drawing/2014/main" id="{BC0C2B55-4AD5-4CEC-AA16-3C82CCF5667A}"/>
                  </a:ext>
                </a:extLst>
              </p:cNvPr>
              <p:cNvSpPr>
                <a:spLocks noChangeShapeType="1"/>
              </p:cNvSpPr>
              <p:nvPr userDrawn="1"/>
            </p:nvSpPr>
            <p:spPr bwMode="auto">
              <a:xfrm>
                <a:off x="564140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2" name="Line 66">
                <a:extLst>
                  <a:ext uri="{FF2B5EF4-FFF2-40B4-BE49-F238E27FC236}">
                    <a16:creationId xmlns:a16="http://schemas.microsoft.com/office/drawing/2014/main" id="{AF7331DC-525F-4187-8829-0F198956E506}"/>
                  </a:ext>
                </a:extLst>
              </p:cNvPr>
              <p:cNvSpPr>
                <a:spLocks noChangeShapeType="1"/>
              </p:cNvSpPr>
              <p:nvPr userDrawn="1"/>
            </p:nvSpPr>
            <p:spPr bwMode="auto">
              <a:xfrm>
                <a:off x="57842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3" name="Line 67">
                <a:extLst>
                  <a:ext uri="{FF2B5EF4-FFF2-40B4-BE49-F238E27FC236}">
                    <a16:creationId xmlns:a16="http://schemas.microsoft.com/office/drawing/2014/main" id="{4CC6695E-5445-4EC5-9379-5503AB3963B7}"/>
                  </a:ext>
                </a:extLst>
              </p:cNvPr>
              <p:cNvSpPr>
                <a:spLocks noChangeShapeType="1"/>
              </p:cNvSpPr>
              <p:nvPr userDrawn="1"/>
            </p:nvSpPr>
            <p:spPr bwMode="auto">
              <a:xfrm>
                <a:off x="59287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4" name="Line 68">
                <a:extLst>
                  <a:ext uri="{FF2B5EF4-FFF2-40B4-BE49-F238E27FC236}">
                    <a16:creationId xmlns:a16="http://schemas.microsoft.com/office/drawing/2014/main" id="{5457D91C-ADF4-49BD-8E67-A4D9E3ED6AFF}"/>
                  </a:ext>
                </a:extLst>
              </p:cNvPr>
              <p:cNvSpPr>
                <a:spLocks noChangeShapeType="1"/>
              </p:cNvSpPr>
              <p:nvPr userDrawn="1"/>
            </p:nvSpPr>
            <p:spPr bwMode="auto">
              <a:xfrm>
                <a:off x="607320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5" name="Line 69">
                <a:extLst>
                  <a:ext uri="{FF2B5EF4-FFF2-40B4-BE49-F238E27FC236}">
                    <a16:creationId xmlns:a16="http://schemas.microsoft.com/office/drawing/2014/main" id="{051839AA-C2AD-4F4B-A0AE-A898FD033327}"/>
                  </a:ext>
                </a:extLst>
              </p:cNvPr>
              <p:cNvSpPr>
                <a:spLocks noChangeShapeType="1"/>
              </p:cNvSpPr>
              <p:nvPr userDrawn="1"/>
            </p:nvSpPr>
            <p:spPr bwMode="auto">
              <a:xfrm>
                <a:off x="62160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6" name="Line 70">
                <a:extLst>
                  <a:ext uri="{FF2B5EF4-FFF2-40B4-BE49-F238E27FC236}">
                    <a16:creationId xmlns:a16="http://schemas.microsoft.com/office/drawing/2014/main" id="{BE47C317-950A-4BC6-B582-16A080B9997E}"/>
                  </a:ext>
                </a:extLst>
              </p:cNvPr>
              <p:cNvSpPr>
                <a:spLocks noChangeShapeType="1"/>
              </p:cNvSpPr>
              <p:nvPr userDrawn="1"/>
            </p:nvSpPr>
            <p:spPr bwMode="auto">
              <a:xfrm>
                <a:off x="65034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7" name="Line 71">
                <a:extLst>
                  <a:ext uri="{FF2B5EF4-FFF2-40B4-BE49-F238E27FC236}">
                    <a16:creationId xmlns:a16="http://schemas.microsoft.com/office/drawing/2014/main" id="{9D5EC09B-3FDF-441C-88F1-1D97B0F2CCAE}"/>
                  </a:ext>
                </a:extLst>
              </p:cNvPr>
              <p:cNvSpPr>
                <a:spLocks noChangeShapeType="1"/>
              </p:cNvSpPr>
              <p:nvPr userDrawn="1"/>
            </p:nvSpPr>
            <p:spPr bwMode="auto">
              <a:xfrm>
                <a:off x="66462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8" name="Line 72">
                <a:extLst>
                  <a:ext uri="{FF2B5EF4-FFF2-40B4-BE49-F238E27FC236}">
                    <a16:creationId xmlns:a16="http://schemas.microsoft.com/office/drawing/2014/main" id="{378BED8F-1A1D-4BFC-8B28-77BFCF6BD373}"/>
                  </a:ext>
                </a:extLst>
              </p:cNvPr>
              <p:cNvSpPr>
                <a:spLocks noChangeShapeType="1"/>
              </p:cNvSpPr>
              <p:nvPr userDrawn="1"/>
            </p:nvSpPr>
            <p:spPr bwMode="auto">
              <a:xfrm>
                <a:off x="67907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39" name="Line 73">
                <a:extLst>
                  <a:ext uri="{FF2B5EF4-FFF2-40B4-BE49-F238E27FC236}">
                    <a16:creationId xmlns:a16="http://schemas.microsoft.com/office/drawing/2014/main" id="{DB2E5AE9-814F-44A2-A64F-72F889E2785A}"/>
                  </a:ext>
                </a:extLst>
              </p:cNvPr>
              <p:cNvSpPr>
                <a:spLocks noChangeShapeType="1"/>
              </p:cNvSpPr>
              <p:nvPr userDrawn="1"/>
            </p:nvSpPr>
            <p:spPr bwMode="auto">
              <a:xfrm>
                <a:off x="69352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0" name="Line 74">
                <a:extLst>
                  <a:ext uri="{FF2B5EF4-FFF2-40B4-BE49-F238E27FC236}">
                    <a16:creationId xmlns:a16="http://schemas.microsoft.com/office/drawing/2014/main" id="{84293227-30C6-4752-B505-1600584D29AC}"/>
                  </a:ext>
                </a:extLst>
              </p:cNvPr>
              <p:cNvSpPr>
                <a:spLocks noChangeShapeType="1"/>
              </p:cNvSpPr>
              <p:nvPr userDrawn="1"/>
            </p:nvSpPr>
            <p:spPr bwMode="auto">
              <a:xfrm>
                <a:off x="70780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1" name="Line 75">
                <a:extLst>
                  <a:ext uri="{FF2B5EF4-FFF2-40B4-BE49-F238E27FC236}">
                    <a16:creationId xmlns:a16="http://schemas.microsoft.com/office/drawing/2014/main" id="{5FD896B9-FC64-48D9-BD7F-54CC29E841EE}"/>
                  </a:ext>
                </a:extLst>
              </p:cNvPr>
              <p:cNvSpPr>
                <a:spLocks noChangeShapeType="1"/>
              </p:cNvSpPr>
              <p:nvPr userDrawn="1"/>
            </p:nvSpPr>
            <p:spPr bwMode="auto">
              <a:xfrm>
                <a:off x="72225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2" name="Line 76">
                <a:extLst>
                  <a:ext uri="{FF2B5EF4-FFF2-40B4-BE49-F238E27FC236}">
                    <a16:creationId xmlns:a16="http://schemas.microsoft.com/office/drawing/2014/main" id="{5ADB58A9-F13D-4715-B4BC-60C89F095103}"/>
                  </a:ext>
                </a:extLst>
              </p:cNvPr>
              <p:cNvSpPr>
                <a:spLocks noChangeShapeType="1"/>
              </p:cNvSpPr>
              <p:nvPr userDrawn="1"/>
            </p:nvSpPr>
            <p:spPr bwMode="auto">
              <a:xfrm>
                <a:off x="73670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3" name="Line 77">
                <a:extLst>
                  <a:ext uri="{FF2B5EF4-FFF2-40B4-BE49-F238E27FC236}">
                    <a16:creationId xmlns:a16="http://schemas.microsoft.com/office/drawing/2014/main" id="{F2551D60-D3E7-4176-842F-773063AB9190}"/>
                  </a:ext>
                </a:extLst>
              </p:cNvPr>
              <p:cNvSpPr>
                <a:spLocks noChangeShapeType="1"/>
              </p:cNvSpPr>
              <p:nvPr userDrawn="1"/>
            </p:nvSpPr>
            <p:spPr bwMode="auto">
              <a:xfrm>
                <a:off x="75114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4" name="Line 78">
                <a:extLst>
                  <a:ext uri="{FF2B5EF4-FFF2-40B4-BE49-F238E27FC236}">
                    <a16:creationId xmlns:a16="http://schemas.microsoft.com/office/drawing/2014/main" id="{116F858F-1881-4D4B-AAE4-3D2D1D06BF54}"/>
                  </a:ext>
                </a:extLst>
              </p:cNvPr>
              <p:cNvSpPr>
                <a:spLocks noChangeShapeType="1"/>
              </p:cNvSpPr>
              <p:nvPr userDrawn="1"/>
            </p:nvSpPr>
            <p:spPr bwMode="auto">
              <a:xfrm>
                <a:off x="765435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5" name="Line 79">
                <a:extLst>
                  <a:ext uri="{FF2B5EF4-FFF2-40B4-BE49-F238E27FC236}">
                    <a16:creationId xmlns:a16="http://schemas.microsoft.com/office/drawing/2014/main" id="{E202289B-E6AE-40EA-8DE9-8ADC94347028}"/>
                  </a:ext>
                </a:extLst>
              </p:cNvPr>
              <p:cNvSpPr>
                <a:spLocks noChangeShapeType="1"/>
              </p:cNvSpPr>
              <p:nvPr userDrawn="1"/>
            </p:nvSpPr>
            <p:spPr bwMode="auto">
              <a:xfrm>
                <a:off x="77988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6" name="Line 80">
                <a:extLst>
                  <a:ext uri="{FF2B5EF4-FFF2-40B4-BE49-F238E27FC236}">
                    <a16:creationId xmlns:a16="http://schemas.microsoft.com/office/drawing/2014/main" id="{F13E363F-A446-4F5F-8004-3C3AC2879EF2}"/>
                  </a:ext>
                </a:extLst>
              </p:cNvPr>
              <p:cNvSpPr>
                <a:spLocks noChangeShapeType="1"/>
              </p:cNvSpPr>
              <p:nvPr userDrawn="1"/>
            </p:nvSpPr>
            <p:spPr bwMode="auto">
              <a:xfrm>
                <a:off x="79432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7" name="Line 81">
                <a:extLst>
                  <a:ext uri="{FF2B5EF4-FFF2-40B4-BE49-F238E27FC236}">
                    <a16:creationId xmlns:a16="http://schemas.microsoft.com/office/drawing/2014/main" id="{CF80E9F9-3A36-4E8F-AE1D-7A4BFF1D1479}"/>
                  </a:ext>
                </a:extLst>
              </p:cNvPr>
              <p:cNvSpPr>
                <a:spLocks noChangeShapeType="1"/>
              </p:cNvSpPr>
              <p:nvPr userDrawn="1"/>
            </p:nvSpPr>
            <p:spPr bwMode="auto">
              <a:xfrm>
                <a:off x="80877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8" name="Line 82">
                <a:extLst>
                  <a:ext uri="{FF2B5EF4-FFF2-40B4-BE49-F238E27FC236}">
                    <a16:creationId xmlns:a16="http://schemas.microsoft.com/office/drawing/2014/main" id="{8308F696-CF23-4F88-8370-6FC08CDBA467}"/>
                  </a:ext>
                </a:extLst>
              </p:cNvPr>
              <p:cNvSpPr>
                <a:spLocks noChangeShapeType="1"/>
              </p:cNvSpPr>
              <p:nvPr userDrawn="1"/>
            </p:nvSpPr>
            <p:spPr bwMode="auto">
              <a:xfrm>
                <a:off x="82306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49" name="Line 83">
                <a:extLst>
                  <a:ext uri="{FF2B5EF4-FFF2-40B4-BE49-F238E27FC236}">
                    <a16:creationId xmlns:a16="http://schemas.microsoft.com/office/drawing/2014/main" id="{E478CDB2-94A8-4AA1-AFA6-FF356EB88184}"/>
                  </a:ext>
                </a:extLst>
              </p:cNvPr>
              <p:cNvSpPr>
                <a:spLocks noChangeShapeType="1"/>
              </p:cNvSpPr>
              <p:nvPr userDrawn="1"/>
            </p:nvSpPr>
            <p:spPr bwMode="auto">
              <a:xfrm>
                <a:off x="83750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0" name="Line 84">
                <a:extLst>
                  <a:ext uri="{FF2B5EF4-FFF2-40B4-BE49-F238E27FC236}">
                    <a16:creationId xmlns:a16="http://schemas.microsoft.com/office/drawing/2014/main" id="{B3E27517-D321-4ABE-B9BA-9DBA4178ADF5}"/>
                  </a:ext>
                </a:extLst>
              </p:cNvPr>
              <p:cNvSpPr>
                <a:spLocks noChangeShapeType="1"/>
              </p:cNvSpPr>
              <p:nvPr userDrawn="1"/>
            </p:nvSpPr>
            <p:spPr bwMode="auto">
              <a:xfrm>
                <a:off x="85195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1" name="Line 85">
                <a:extLst>
                  <a:ext uri="{FF2B5EF4-FFF2-40B4-BE49-F238E27FC236}">
                    <a16:creationId xmlns:a16="http://schemas.microsoft.com/office/drawing/2014/main" id="{8E3001C0-E34D-453E-9BD6-9004C1AC9733}"/>
                  </a:ext>
                </a:extLst>
              </p:cNvPr>
              <p:cNvSpPr>
                <a:spLocks noChangeShapeType="1"/>
              </p:cNvSpPr>
              <p:nvPr userDrawn="1"/>
            </p:nvSpPr>
            <p:spPr bwMode="auto">
              <a:xfrm>
                <a:off x="866241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2" name="Line 86">
                <a:extLst>
                  <a:ext uri="{FF2B5EF4-FFF2-40B4-BE49-F238E27FC236}">
                    <a16:creationId xmlns:a16="http://schemas.microsoft.com/office/drawing/2014/main" id="{7308622E-24FB-4290-AEE9-1B07478DAEB0}"/>
                  </a:ext>
                </a:extLst>
              </p:cNvPr>
              <p:cNvSpPr>
                <a:spLocks noChangeShapeType="1"/>
              </p:cNvSpPr>
              <p:nvPr userDrawn="1"/>
            </p:nvSpPr>
            <p:spPr bwMode="auto">
              <a:xfrm>
                <a:off x="88068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3" name="Line 87">
                <a:extLst>
                  <a:ext uri="{FF2B5EF4-FFF2-40B4-BE49-F238E27FC236}">
                    <a16:creationId xmlns:a16="http://schemas.microsoft.com/office/drawing/2014/main" id="{86799147-D465-4F7E-951C-16F132031238}"/>
                  </a:ext>
                </a:extLst>
              </p:cNvPr>
              <p:cNvSpPr>
                <a:spLocks noChangeShapeType="1"/>
              </p:cNvSpPr>
              <p:nvPr userDrawn="1"/>
            </p:nvSpPr>
            <p:spPr bwMode="auto">
              <a:xfrm>
                <a:off x="89513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4" name="Line 88">
                <a:extLst>
                  <a:ext uri="{FF2B5EF4-FFF2-40B4-BE49-F238E27FC236}">
                    <a16:creationId xmlns:a16="http://schemas.microsoft.com/office/drawing/2014/main" id="{C0AEBB3E-AB62-4E1D-BEED-81A4E5EE8B5B}"/>
                  </a:ext>
                </a:extLst>
              </p:cNvPr>
              <p:cNvSpPr>
                <a:spLocks noChangeShapeType="1"/>
              </p:cNvSpPr>
              <p:nvPr userDrawn="1"/>
            </p:nvSpPr>
            <p:spPr bwMode="auto">
              <a:xfrm>
                <a:off x="909580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5" name="Line 89">
                <a:extLst>
                  <a:ext uri="{FF2B5EF4-FFF2-40B4-BE49-F238E27FC236}">
                    <a16:creationId xmlns:a16="http://schemas.microsoft.com/office/drawing/2014/main" id="{8839B743-66E1-4CAF-8211-30757764073F}"/>
                  </a:ext>
                </a:extLst>
              </p:cNvPr>
              <p:cNvSpPr>
                <a:spLocks noChangeShapeType="1"/>
              </p:cNvSpPr>
              <p:nvPr userDrawn="1"/>
            </p:nvSpPr>
            <p:spPr bwMode="auto">
              <a:xfrm>
                <a:off x="92386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6" name="Line 90">
                <a:extLst>
                  <a:ext uri="{FF2B5EF4-FFF2-40B4-BE49-F238E27FC236}">
                    <a16:creationId xmlns:a16="http://schemas.microsoft.com/office/drawing/2014/main" id="{0F26E6C2-39C7-4B85-A5DD-22382865B92D}"/>
                  </a:ext>
                </a:extLst>
              </p:cNvPr>
              <p:cNvSpPr>
                <a:spLocks noChangeShapeType="1"/>
              </p:cNvSpPr>
              <p:nvPr userDrawn="1"/>
            </p:nvSpPr>
            <p:spPr bwMode="auto">
              <a:xfrm>
                <a:off x="93831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7" name="Line 91">
                <a:extLst>
                  <a:ext uri="{FF2B5EF4-FFF2-40B4-BE49-F238E27FC236}">
                    <a16:creationId xmlns:a16="http://schemas.microsoft.com/office/drawing/2014/main" id="{4FCE83A2-38CB-45F9-8E6C-9598C0FBE2EA}"/>
                  </a:ext>
                </a:extLst>
              </p:cNvPr>
              <p:cNvSpPr>
                <a:spLocks noChangeShapeType="1"/>
              </p:cNvSpPr>
              <p:nvPr userDrawn="1"/>
            </p:nvSpPr>
            <p:spPr bwMode="auto">
              <a:xfrm>
                <a:off x="952760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8" name="Line 92">
                <a:extLst>
                  <a:ext uri="{FF2B5EF4-FFF2-40B4-BE49-F238E27FC236}">
                    <a16:creationId xmlns:a16="http://schemas.microsoft.com/office/drawing/2014/main" id="{751E9A73-8389-423D-A9DB-407D36C4DA35}"/>
                  </a:ext>
                </a:extLst>
              </p:cNvPr>
              <p:cNvSpPr>
                <a:spLocks noChangeShapeType="1"/>
              </p:cNvSpPr>
              <p:nvPr userDrawn="1"/>
            </p:nvSpPr>
            <p:spPr bwMode="auto">
              <a:xfrm>
                <a:off x="967048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59" name="Line 93">
                <a:extLst>
                  <a:ext uri="{FF2B5EF4-FFF2-40B4-BE49-F238E27FC236}">
                    <a16:creationId xmlns:a16="http://schemas.microsoft.com/office/drawing/2014/main" id="{62B0D148-41A9-4147-B0F7-97B72C45F815}"/>
                  </a:ext>
                </a:extLst>
              </p:cNvPr>
              <p:cNvSpPr>
                <a:spLocks noChangeShapeType="1"/>
              </p:cNvSpPr>
              <p:nvPr userDrawn="1"/>
            </p:nvSpPr>
            <p:spPr bwMode="auto">
              <a:xfrm>
                <a:off x="98149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0" name="Line 94">
                <a:extLst>
                  <a:ext uri="{FF2B5EF4-FFF2-40B4-BE49-F238E27FC236}">
                    <a16:creationId xmlns:a16="http://schemas.microsoft.com/office/drawing/2014/main" id="{F54773B0-D3A0-4DF3-9ED7-99BD0FC1548A}"/>
                  </a:ext>
                </a:extLst>
              </p:cNvPr>
              <p:cNvSpPr>
                <a:spLocks noChangeShapeType="1"/>
              </p:cNvSpPr>
              <p:nvPr userDrawn="1"/>
            </p:nvSpPr>
            <p:spPr bwMode="auto">
              <a:xfrm>
                <a:off x="995940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1" name="Line 95">
                <a:extLst>
                  <a:ext uri="{FF2B5EF4-FFF2-40B4-BE49-F238E27FC236}">
                    <a16:creationId xmlns:a16="http://schemas.microsoft.com/office/drawing/2014/main" id="{C28D9D73-77E9-4A78-9C2F-F3A8050BCB31}"/>
                  </a:ext>
                </a:extLst>
              </p:cNvPr>
              <p:cNvSpPr>
                <a:spLocks noChangeShapeType="1"/>
              </p:cNvSpPr>
              <p:nvPr userDrawn="1"/>
            </p:nvSpPr>
            <p:spPr bwMode="auto">
              <a:xfrm>
                <a:off x="1010386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2" name="Line 96">
                <a:extLst>
                  <a:ext uri="{FF2B5EF4-FFF2-40B4-BE49-F238E27FC236}">
                    <a16:creationId xmlns:a16="http://schemas.microsoft.com/office/drawing/2014/main" id="{A19C883F-E56A-4D4C-9303-35FDB0E5A64F}"/>
                  </a:ext>
                </a:extLst>
              </p:cNvPr>
              <p:cNvSpPr>
                <a:spLocks noChangeShapeType="1"/>
              </p:cNvSpPr>
              <p:nvPr userDrawn="1"/>
            </p:nvSpPr>
            <p:spPr bwMode="auto">
              <a:xfrm>
                <a:off x="102467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3" name="Line 97">
                <a:extLst>
                  <a:ext uri="{FF2B5EF4-FFF2-40B4-BE49-F238E27FC236}">
                    <a16:creationId xmlns:a16="http://schemas.microsoft.com/office/drawing/2014/main" id="{85249127-E56B-4799-9CB4-D30D897AC665}"/>
                  </a:ext>
                </a:extLst>
              </p:cNvPr>
              <p:cNvSpPr>
                <a:spLocks noChangeShapeType="1"/>
              </p:cNvSpPr>
              <p:nvPr userDrawn="1"/>
            </p:nvSpPr>
            <p:spPr bwMode="auto">
              <a:xfrm>
                <a:off x="10391207"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4" name="Line 98">
                <a:extLst>
                  <a:ext uri="{FF2B5EF4-FFF2-40B4-BE49-F238E27FC236}">
                    <a16:creationId xmlns:a16="http://schemas.microsoft.com/office/drawing/2014/main" id="{E8154CE8-4F73-4143-873D-2F7DB0DA8649}"/>
                  </a:ext>
                </a:extLst>
              </p:cNvPr>
              <p:cNvSpPr>
                <a:spLocks noChangeShapeType="1"/>
              </p:cNvSpPr>
              <p:nvPr userDrawn="1"/>
            </p:nvSpPr>
            <p:spPr bwMode="auto">
              <a:xfrm>
                <a:off x="1053566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5" name="Line 99">
                <a:extLst>
                  <a:ext uri="{FF2B5EF4-FFF2-40B4-BE49-F238E27FC236}">
                    <a16:creationId xmlns:a16="http://schemas.microsoft.com/office/drawing/2014/main" id="{73A01FAB-6CED-4890-A38C-C49E5525CD02}"/>
                  </a:ext>
                </a:extLst>
              </p:cNvPr>
              <p:cNvSpPr>
                <a:spLocks noChangeShapeType="1"/>
              </p:cNvSpPr>
              <p:nvPr userDrawn="1"/>
            </p:nvSpPr>
            <p:spPr bwMode="auto">
              <a:xfrm>
                <a:off x="203936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6" name="Line 100">
                <a:extLst>
                  <a:ext uri="{FF2B5EF4-FFF2-40B4-BE49-F238E27FC236}">
                    <a16:creationId xmlns:a16="http://schemas.microsoft.com/office/drawing/2014/main" id="{3FDBFBC7-5CC5-43E6-950B-24B3E208B903}"/>
                  </a:ext>
                </a:extLst>
              </p:cNvPr>
              <p:cNvSpPr>
                <a:spLocks noChangeShapeType="1"/>
              </p:cNvSpPr>
              <p:nvPr userDrawn="1"/>
            </p:nvSpPr>
            <p:spPr bwMode="auto">
              <a:xfrm>
                <a:off x="10680132"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7" name="Line 95">
                <a:extLst>
                  <a:ext uri="{FF2B5EF4-FFF2-40B4-BE49-F238E27FC236}">
                    <a16:creationId xmlns:a16="http://schemas.microsoft.com/office/drawing/2014/main" id="{46055F27-9EAC-4946-B3D6-E39CB50BE75C}"/>
                  </a:ext>
                </a:extLst>
              </p:cNvPr>
              <p:cNvSpPr>
                <a:spLocks noChangeShapeType="1"/>
              </p:cNvSpPr>
              <p:nvPr userDrawn="1"/>
            </p:nvSpPr>
            <p:spPr bwMode="auto">
              <a:xfrm>
                <a:off x="10969056"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8" name="Line 96">
                <a:extLst>
                  <a:ext uri="{FF2B5EF4-FFF2-40B4-BE49-F238E27FC236}">
                    <a16:creationId xmlns:a16="http://schemas.microsoft.com/office/drawing/2014/main" id="{E8B95254-1AAA-4722-9F0F-571E5307989D}"/>
                  </a:ext>
                </a:extLst>
              </p:cNvPr>
              <p:cNvSpPr>
                <a:spLocks noChangeShapeType="1"/>
              </p:cNvSpPr>
              <p:nvPr userDrawn="1"/>
            </p:nvSpPr>
            <p:spPr bwMode="auto">
              <a:xfrm>
                <a:off x="1111193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69" name="Line 97">
                <a:extLst>
                  <a:ext uri="{FF2B5EF4-FFF2-40B4-BE49-F238E27FC236}">
                    <a16:creationId xmlns:a16="http://schemas.microsoft.com/office/drawing/2014/main" id="{76EF8C0D-BCFD-43EA-A356-6416E163D3B6}"/>
                  </a:ext>
                </a:extLst>
              </p:cNvPr>
              <p:cNvSpPr>
                <a:spLocks noChangeShapeType="1"/>
              </p:cNvSpPr>
              <p:nvPr userDrawn="1"/>
            </p:nvSpPr>
            <p:spPr bwMode="auto">
              <a:xfrm>
                <a:off x="108245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0" name="Line 42">
                <a:extLst>
                  <a:ext uri="{FF2B5EF4-FFF2-40B4-BE49-F238E27FC236}">
                    <a16:creationId xmlns:a16="http://schemas.microsoft.com/office/drawing/2014/main" id="{95F85867-3DEE-4B03-AABB-AA071C5AF75F}"/>
                  </a:ext>
                </a:extLst>
              </p:cNvPr>
              <p:cNvSpPr>
                <a:spLocks noChangeShapeType="1"/>
              </p:cNvSpPr>
              <p:nvPr userDrawn="1"/>
            </p:nvSpPr>
            <p:spPr bwMode="auto">
              <a:xfrm>
                <a:off x="6359750"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1" name="Line 43">
                <a:extLst>
                  <a:ext uri="{FF2B5EF4-FFF2-40B4-BE49-F238E27FC236}">
                    <a16:creationId xmlns:a16="http://schemas.microsoft.com/office/drawing/2014/main" id="{4161C043-BC6B-4E26-B290-D9F3284E5FC2}"/>
                  </a:ext>
                </a:extLst>
              </p:cNvPr>
              <p:cNvSpPr>
                <a:spLocks noChangeShapeType="1"/>
              </p:cNvSpPr>
              <p:nvPr userDrawn="1"/>
            </p:nvSpPr>
            <p:spPr bwMode="auto">
              <a:xfrm>
                <a:off x="31216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2" name="Line 44">
                <a:extLst>
                  <a:ext uri="{FF2B5EF4-FFF2-40B4-BE49-F238E27FC236}">
                    <a16:creationId xmlns:a16="http://schemas.microsoft.com/office/drawing/2014/main" id="{56E49FDD-6E75-4D9E-A2EC-69400BC1D8D8}"/>
                  </a:ext>
                </a:extLst>
              </p:cNvPr>
              <p:cNvSpPr>
                <a:spLocks noChangeShapeType="1"/>
              </p:cNvSpPr>
              <p:nvPr userDrawn="1"/>
            </p:nvSpPr>
            <p:spPr bwMode="auto">
              <a:xfrm>
                <a:off x="45504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3" name="Line 45">
                <a:extLst>
                  <a:ext uri="{FF2B5EF4-FFF2-40B4-BE49-F238E27FC236}">
                    <a16:creationId xmlns:a16="http://schemas.microsoft.com/office/drawing/2014/main" id="{6AAB6631-004E-4BA5-8FC7-D4DB87CCE0C4}"/>
                  </a:ext>
                </a:extLst>
              </p:cNvPr>
              <p:cNvSpPr>
                <a:spLocks noChangeShapeType="1"/>
              </p:cNvSpPr>
              <p:nvPr userDrawn="1"/>
            </p:nvSpPr>
            <p:spPr bwMode="auto">
              <a:xfrm>
                <a:off x="599506"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4" name="Line 46">
                <a:extLst>
                  <a:ext uri="{FF2B5EF4-FFF2-40B4-BE49-F238E27FC236}">
                    <a16:creationId xmlns:a16="http://schemas.microsoft.com/office/drawing/2014/main" id="{A1381281-A37B-4A51-BE4E-3E580F5069F8}"/>
                  </a:ext>
                </a:extLst>
              </p:cNvPr>
              <p:cNvSpPr>
                <a:spLocks noChangeShapeType="1"/>
              </p:cNvSpPr>
              <p:nvPr userDrawn="1"/>
            </p:nvSpPr>
            <p:spPr bwMode="auto">
              <a:xfrm>
                <a:off x="74396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5" name="Line 47">
                <a:extLst>
                  <a:ext uri="{FF2B5EF4-FFF2-40B4-BE49-F238E27FC236}">
                    <a16:creationId xmlns:a16="http://schemas.microsoft.com/office/drawing/2014/main" id="{8E705C32-5065-496C-A86E-93C4EFE8B0C7}"/>
                  </a:ext>
                </a:extLst>
              </p:cNvPr>
              <p:cNvSpPr>
                <a:spLocks noChangeShapeType="1"/>
              </p:cNvSpPr>
              <p:nvPr userDrawn="1"/>
            </p:nvSpPr>
            <p:spPr bwMode="auto">
              <a:xfrm>
                <a:off x="88843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6" name="Line 48">
                <a:extLst>
                  <a:ext uri="{FF2B5EF4-FFF2-40B4-BE49-F238E27FC236}">
                    <a16:creationId xmlns:a16="http://schemas.microsoft.com/office/drawing/2014/main" id="{3255AD0C-192A-437A-9314-BBF3FD71F9A4}"/>
                  </a:ext>
                </a:extLst>
              </p:cNvPr>
              <p:cNvSpPr>
                <a:spLocks noChangeShapeType="1"/>
              </p:cNvSpPr>
              <p:nvPr userDrawn="1"/>
            </p:nvSpPr>
            <p:spPr bwMode="auto">
              <a:xfrm>
                <a:off x="1031306"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7" name="Line 49">
                <a:extLst>
                  <a:ext uri="{FF2B5EF4-FFF2-40B4-BE49-F238E27FC236}">
                    <a16:creationId xmlns:a16="http://schemas.microsoft.com/office/drawing/2014/main" id="{39CAF550-6B90-425B-8E2F-DD04843E5A72}"/>
                  </a:ext>
                </a:extLst>
              </p:cNvPr>
              <p:cNvSpPr>
                <a:spLocks noChangeShapeType="1"/>
              </p:cNvSpPr>
              <p:nvPr userDrawn="1"/>
            </p:nvSpPr>
            <p:spPr bwMode="auto">
              <a:xfrm>
                <a:off x="117576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8" name="Line 50">
                <a:extLst>
                  <a:ext uri="{FF2B5EF4-FFF2-40B4-BE49-F238E27FC236}">
                    <a16:creationId xmlns:a16="http://schemas.microsoft.com/office/drawing/2014/main" id="{F5749371-2D5B-43F9-B06D-F020AEA12C5E}"/>
                  </a:ext>
                </a:extLst>
              </p:cNvPr>
              <p:cNvSpPr>
                <a:spLocks noChangeShapeType="1"/>
              </p:cNvSpPr>
              <p:nvPr userDrawn="1"/>
            </p:nvSpPr>
            <p:spPr bwMode="auto">
              <a:xfrm>
                <a:off x="132023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79" name="Line 51">
                <a:extLst>
                  <a:ext uri="{FF2B5EF4-FFF2-40B4-BE49-F238E27FC236}">
                    <a16:creationId xmlns:a16="http://schemas.microsoft.com/office/drawing/2014/main" id="{56ACDDAD-3FFC-4F82-A1F2-2A75C0E1C5CA}"/>
                  </a:ext>
                </a:extLst>
              </p:cNvPr>
              <p:cNvSpPr>
                <a:spLocks noChangeShapeType="1"/>
              </p:cNvSpPr>
              <p:nvPr userDrawn="1"/>
            </p:nvSpPr>
            <p:spPr bwMode="auto">
              <a:xfrm>
                <a:off x="1463106"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0" name="Line 52">
                <a:extLst>
                  <a:ext uri="{FF2B5EF4-FFF2-40B4-BE49-F238E27FC236}">
                    <a16:creationId xmlns:a16="http://schemas.microsoft.com/office/drawing/2014/main" id="{C88C2FEE-B439-4156-9567-6CE994D364C3}"/>
                  </a:ext>
                </a:extLst>
              </p:cNvPr>
              <p:cNvSpPr>
                <a:spLocks noChangeShapeType="1"/>
              </p:cNvSpPr>
              <p:nvPr userDrawn="1"/>
            </p:nvSpPr>
            <p:spPr bwMode="auto">
              <a:xfrm>
                <a:off x="1607569"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1" name="Line 53">
                <a:extLst>
                  <a:ext uri="{FF2B5EF4-FFF2-40B4-BE49-F238E27FC236}">
                    <a16:creationId xmlns:a16="http://schemas.microsoft.com/office/drawing/2014/main" id="{EC2F61D0-A044-4C8D-BD93-251EEA5CA630}"/>
                  </a:ext>
                </a:extLst>
              </p:cNvPr>
              <p:cNvSpPr>
                <a:spLocks noChangeShapeType="1"/>
              </p:cNvSpPr>
              <p:nvPr userDrawn="1"/>
            </p:nvSpPr>
            <p:spPr bwMode="auto">
              <a:xfrm>
                <a:off x="175203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82" name="Line 54">
                <a:extLst>
                  <a:ext uri="{FF2B5EF4-FFF2-40B4-BE49-F238E27FC236}">
                    <a16:creationId xmlns:a16="http://schemas.microsoft.com/office/drawing/2014/main" id="{34BCBC57-31EC-4CF7-9E4B-7B227FE9EF3A}"/>
                  </a:ext>
                </a:extLst>
              </p:cNvPr>
              <p:cNvSpPr>
                <a:spLocks noChangeShapeType="1"/>
              </p:cNvSpPr>
              <p:nvPr userDrawn="1"/>
            </p:nvSpPr>
            <p:spPr bwMode="auto">
              <a:xfrm>
                <a:off x="1896494"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8" name="Line 96">
                <a:extLst>
                  <a:ext uri="{FF2B5EF4-FFF2-40B4-BE49-F238E27FC236}">
                    <a16:creationId xmlns:a16="http://schemas.microsoft.com/office/drawing/2014/main" id="{765C3C6F-FC94-47CF-8B11-522CFD4FBF49}"/>
                  </a:ext>
                </a:extLst>
              </p:cNvPr>
              <p:cNvSpPr>
                <a:spLocks noChangeShapeType="1"/>
              </p:cNvSpPr>
              <p:nvPr userDrawn="1"/>
            </p:nvSpPr>
            <p:spPr bwMode="auto">
              <a:xfrm>
                <a:off x="1125639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29" name="Line 96">
                <a:extLst>
                  <a:ext uri="{FF2B5EF4-FFF2-40B4-BE49-F238E27FC236}">
                    <a16:creationId xmlns:a16="http://schemas.microsoft.com/office/drawing/2014/main" id="{9D9645E1-B1DD-43B3-A19E-BEAE75B8E339}"/>
                  </a:ext>
                </a:extLst>
              </p:cNvPr>
              <p:cNvSpPr>
                <a:spLocks noChangeShapeType="1"/>
              </p:cNvSpPr>
              <p:nvPr userDrawn="1"/>
            </p:nvSpPr>
            <p:spPr bwMode="auto">
              <a:xfrm>
                <a:off x="1140085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0" name="Line 96">
                <a:extLst>
                  <a:ext uri="{FF2B5EF4-FFF2-40B4-BE49-F238E27FC236}">
                    <a16:creationId xmlns:a16="http://schemas.microsoft.com/office/drawing/2014/main" id="{7B681F10-CF34-40F6-8985-0E34D4979B0F}"/>
                  </a:ext>
                </a:extLst>
              </p:cNvPr>
              <p:cNvSpPr>
                <a:spLocks noChangeShapeType="1"/>
              </p:cNvSpPr>
              <p:nvPr userDrawn="1"/>
            </p:nvSpPr>
            <p:spPr bwMode="auto">
              <a:xfrm>
                <a:off x="1154531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1" name="Line 96">
                <a:extLst>
                  <a:ext uri="{FF2B5EF4-FFF2-40B4-BE49-F238E27FC236}">
                    <a16:creationId xmlns:a16="http://schemas.microsoft.com/office/drawing/2014/main" id="{42CA688A-E79F-49D9-A31E-38B8DBC3C950}"/>
                  </a:ext>
                </a:extLst>
              </p:cNvPr>
              <p:cNvSpPr>
                <a:spLocks noChangeShapeType="1"/>
              </p:cNvSpPr>
              <p:nvPr userDrawn="1"/>
            </p:nvSpPr>
            <p:spPr bwMode="auto">
              <a:xfrm>
                <a:off x="1168977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2" name="Line 96">
                <a:extLst>
                  <a:ext uri="{FF2B5EF4-FFF2-40B4-BE49-F238E27FC236}">
                    <a16:creationId xmlns:a16="http://schemas.microsoft.com/office/drawing/2014/main" id="{7107B255-72D1-4E83-9310-C98E143B8B7C}"/>
                  </a:ext>
                </a:extLst>
              </p:cNvPr>
              <p:cNvSpPr>
                <a:spLocks noChangeShapeType="1"/>
              </p:cNvSpPr>
              <p:nvPr userDrawn="1"/>
            </p:nvSpPr>
            <p:spPr bwMode="auto">
              <a:xfrm>
                <a:off x="1183423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3" name="Line 96">
                <a:extLst>
                  <a:ext uri="{FF2B5EF4-FFF2-40B4-BE49-F238E27FC236}">
                    <a16:creationId xmlns:a16="http://schemas.microsoft.com/office/drawing/2014/main" id="{1DEB6774-04F3-473B-B0BF-961F02A53E26}"/>
                  </a:ext>
                </a:extLst>
              </p:cNvPr>
              <p:cNvSpPr>
                <a:spLocks noChangeShapeType="1"/>
              </p:cNvSpPr>
              <p:nvPr userDrawn="1"/>
            </p:nvSpPr>
            <p:spPr bwMode="auto">
              <a:xfrm>
                <a:off x="1197869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4" name="Line 96">
                <a:extLst>
                  <a:ext uri="{FF2B5EF4-FFF2-40B4-BE49-F238E27FC236}">
                    <a16:creationId xmlns:a16="http://schemas.microsoft.com/office/drawing/2014/main" id="{4D7866A5-1737-4D97-BA26-F3B3A47D8655}"/>
                  </a:ext>
                </a:extLst>
              </p:cNvPr>
              <p:cNvSpPr>
                <a:spLocks noChangeShapeType="1"/>
              </p:cNvSpPr>
              <p:nvPr userDrawn="1"/>
            </p:nvSpPr>
            <p:spPr bwMode="auto">
              <a:xfrm>
                <a:off x="1212315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5" name="Line 96">
                <a:extLst>
                  <a:ext uri="{FF2B5EF4-FFF2-40B4-BE49-F238E27FC236}">
                    <a16:creationId xmlns:a16="http://schemas.microsoft.com/office/drawing/2014/main" id="{FFCB148B-7CA8-4FD8-9425-3A83F8D332CE}"/>
                  </a:ext>
                </a:extLst>
              </p:cNvPr>
              <p:cNvSpPr>
                <a:spLocks noChangeShapeType="1"/>
              </p:cNvSpPr>
              <p:nvPr userDrawn="1"/>
            </p:nvSpPr>
            <p:spPr bwMode="auto">
              <a:xfrm>
                <a:off x="1226761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6" name="Line 96">
                <a:extLst>
                  <a:ext uri="{FF2B5EF4-FFF2-40B4-BE49-F238E27FC236}">
                    <a16:creationId xmlns:a16="http://schemas.microsoft.com/office/drawing/2014/main" id="{3E77F04A-049F-412C-BBAC-580FFCF86979}"/>
                  </a:ext>
                </a:extLst>
              </p:cNvPr>
              <p:cNvSpPr>
                <a:spLocks noChangeShapeType="1"/>
              </p:cNvSpPr>
              <p:nvPr userDrawn="1"/>
            </p:nvSpPr>
            <p:spPr bwMode="auto">
              <a:xfrm>
                <a:off x="1241207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7" name="Line 96">
                <a:extLst>
                  <a:ext uri="{FF2B5EF4-FFF2-40B4-BE49-F238E27FC236}">
                    <a16:creationId xmlns:a16="http://schemas.microsoft.com/office/drawing/2014/main" id="{38F398AA-F48C-46E6-AF2B-CD483A60FD4F}"/>
                  </a:ext>
                </a:extLst>
              </p:cNvPr>
              <p:cNvSpPr>
                <a:spLocks noChangeShapeType="1"/>
              </p:cNvSpPr>
              <p:nvPr userDrawn="1"/>
            </p:nvSpPr>
            <p:spPr bwMode="auto">
              <a:xfrm>
                <a:off x="1255653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8" name="Line 96">
                <a:extLst>
                  <a:ext uri="{FF2B5EF4-FFF2-40B4-BE49-F238E27FC236}">
                    <a16:creationId xmlns:a16="http://schemas.microsoft.com/office/drawing/2014/main" id="{1AF0EDA0-1198-44BE-ABA6-E14B2039709F}"/>
                  </a:ext>
                </a:extLst>
              </p:cNvPr>
              <p:cNvSpPr>
                <a:spLocks noChangeShapeType="1"/>
              </p:cNvSpPr>
              <p:nvPr userDrawn="1"/>
            </p:nvSpPr>
            <p:spPr bwMode="auto">
              <a:xfrm>
                <a:off x="1270099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39" name="Line 96">
                <a:extLst>
                  <a:ext uri="{FF2B5EF4-FFF2-40B4-BE49-F238E27FC236}">
                    <a16:creationId xmlns:a16="http://schemas.microsoft.com/office/drawing/2014/main" id="{DDE4D5A8-B360-4C24-935B-A7601FC0E258}"/>
                  </a:ext>
                </a:extLst>
              </p:cNvPr>
              <p:cNvSpPr>
                <a:spLocks noChangeShapeType="1"/>
              </p:cNvSpPr>
              <p:nvPr userDrawn="1"/>
            </p:nvSpPr>
            <p:spPr bwMode="auto">
              <a:xfrm>
                <a:off x="1284545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40" name="Line 96">
                <a:extLst>
                  <a:ext uri="{FF2B5EF4-FFF2-40B4-BE49-F238E27FC236}">
                    <a16:creationId xmlns:a16="http://schemas.microsoft.com/office/drawing/2014/main" id="{B281E542-0471-403E-BD40-2E924632B032}"/>
                  </a:ext>
                </a:extLst>
              </p:cNvPr>
              <p:cNvSpPr>
                <a:spLocks noChangeShapeType="1"/>
              </p:cNvSpPr>
              <p:nvPr userDrawn="1"/>
            </p:nvSpPr>
            <p:spPr bwMode="auto">
              <a:xfrm>
                <a:off x="1298991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sp>
            <p:nvSpPr>
              <p:cNvPr id="141" name="Line 96">
                <a:extLst>
                  <a:ext uri="{FF2B5EF4-FFF2-40B4-BE49-F238E27FC236}">
                    <a16:creationId xmlns:a16="http://schemas.microsoft.com/office/drawing/2014/main" id="{D127EE85-16CF-4BE0-82C8-7727B07BDD07}"/>
                  </a:ext>
                </a:extLst>
              </p:cNvPr>
              <p:cNvSpPr>
                <a:spLocks noChangeShapeType="1"/>
              </p:cNvSpPr>
              <p:nvPr userDrawn="1"/>
            </p:nvSpPr>
            <p:spPr bwMode="auto">
              <a:xfrm>
                <a:off x="13134371" y="1115542"/>
                <a:ext cx="0" cy="6191994"/>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225"/>
              </a:p>
            </p:txBody>
          </p:sp>
        </p:grpSp>
      </p:grpSp>
    </p:spTree>
    <p:extLst>
      <p:ext uri="{BB962C8B-B14F-4D97-AF65-F5344CB8AC3E}">
        <p14:creationId xmlns:p14="http://schemas.microsoft.com/office/powerpoint/2010/main" val="4789937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sldNum="0" hdr="0" ftr="0" dt="0"/>
  <p:txStyles>
    <p:titleStyle>
      <a:lvl1pPr algn="ctr" defTabSz="685804"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0" indent="0" algn="ctr" defTabSz="685804" rtl="0" eaLnBrk="1" latinLnBrk="0" hangingPunct="1">
        <a:lnSpc>
          <a:spcPct val="90000"/>
        </a:lnSpc>
        <a:spcBef>
          <a:spcPts val="750"/>
        </a:spcBef>
        <a:buFontTx/>
        <a:buNone/>
        <a:defRPr kumimoji="1" sz="2100" kern="1200">
          <a:solidFill>
            <a:schemeClr val="tx1"/>
          </a:solidFill>
          <a:latin typeface="+mn-lt"/>
          <a:ea typeface="+mn-ea"/>
          <a:cs typeface="+mn-cs"/>
        </a:defRPr>
      </a:lvl1pPr>
      <a:lvl2pPr marL="0" indent="0" algn="l" defTabSz="685804" rtl="0" eaLnBrk="1" latinLnBrk="0" hangingPunct="1">
        <a:lnSpc>
          <a:spcPct val="90000"/>
        </a:lnSpc>
        <a:spcBef>
          <a:spcPts val="375"/>
        </a:spcBef>
        <a:buFontTx/>
        <a:buNone/>
        <a:defRPr kumimoji="1" sz="1800" kern="1200">
          <a:solidFill>
            <a:schemeClr val="tx1"/>
          </a:solidFill>
          <a:latin typeface="+mn-lt"/>
          <a:ea typeface="+mn-ea"/>
          <a:cs typeface="+mn-cs"/>
        </a:defRPr>
      </a:lvl2pPr>
      <a:lvl3pPr marL="0" indent="0" algn="l" defTabSz="685804" rtl="0" eaLnBrk="1" latinLnBrk="0" hangingPunct="1">
        <a:lnSpc>
          <a:spcPct val="90000"/>
        </a:lnSpc>
        <a:spcBef>
          <a:spcPts val="375"/>
        </a:spcBef>
        <a:buFontTx/>
        <a:buNone/>
        <a:defRPr kumimoji="1" sz="1500" kern="1200">
          <a:solidFill>
            <a:schemeClr val="tx1"/>
          </a:solidFill>
          <a:latin typeface="+mn-lt"/>
          <a:ea typeface="+mn-ea"/>
          <a:cs typeface="+mn-cs"/>
        </a:defRPr>
      </a:lvl3pPr>
      <a:lvl4pPr marL="0" indent="0" algn="l" defTabSz="685804" rtl="0" eaLnBrk="1" latinLnBrk="0" hangingPunct="1">
        <a:lnSpc>
          <a:spcPct val="90000"/>
        </a:lnSpc>
        <a:spcBef>
          <a:spcPts val="375"/>
        </a:spcBef>
        <a:buFontTx/>
        <a:buNone/>
        <a:defRPr kumimoji="1" sz="1350" kern="1200">
          <a:solidFill>
            <a:schemeClr val="tx1"/>
          </a:solidFill>
          <a:latin typeface="+mn-lt"/>
          <a:ea typeface="+mn-ea"/>
          <a:cs typeface="+mn-cs"/>
        </a:defRPr>
      </a:lvl4pPr>
      <a:lvl5pPr marL="0" indent="0" algn="l" defTabSz="685804" rtl="0" eaLnBrk="1" latinLnBrk="0" hangingPunct="1">
        <a:lnSpc>
          <a:spcPct val="90000"/>
        </a:lnSpc>
        <a:spcBef>
          <a:spcPts val="375"/>
        </a:spcBef>
        <a:buFontTx/>
        <a:buNone/>
        <a:defRPr kumimoji="1" sz="1350" kern="1200">
          <a:solidFill>
            <a:schemeClr val="tx1"/>
          </a:solidFill>
          <a:latin typeface="+mn-lt"/>
          <a:ea typeface="+mn-ea"/>
          <a:cs typeface="+mn-cs"/>
        </a:defRPr>
      </a:lvl5pPr>
      <a:lvl6pPr marL="1885963" indent="-171451" algn="l" defTabSz="6858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4" rtl="0" eaLnBrk="1" latinLnBrk="0" hangingPunct="1">
        <a:defRPr kumimoji="1" sz="1350" kern="1200">
          <a:solidFill>
            <a:schemeClr val="tx1"/>
          </a:solidFill>
          <a:latin typeface="+mn-lt"/>
          <a:ea typeface="+mn-ea"/>
          <a:cs typeface="+mn-cs"/>
        </a:defRPr>
      </a:lvl1pPr>
      <a:lvl2pPr marL="342903" algn="l" defTabSz="685804" rtl="0" eaLnBrk="1" latinLnBrk="0" hangingPunct="1">
        <a:defRPr kumimoji="1" sz="1350" kern="1200">
          <a:solidFill>
            <a:schemeClr val="tx1"/>
          </a:solidFill>
          <a:latin typeface="+mn-lt"/>
          <a:ea typeface="+mn-ea"/>
          <a:cs typeface="+mn-cs"/>
        </a:defRPr>
      </a:lvl2pPr>
      <a:lvl3pPr marL="685804" algn="l" defTabSz="685804" rtl="0" eaLnBrk="1" latinLnBrk="0" hangingPunct="1">
        <a:defRPr kumimoji="1" sz="1350" kern="1200">
          <a:solidFill>
            <a:schemeClr val="tx1"/>
          </a:solidFill>
          <a:latin typeface="+mn-lt"/>
          <a:ea typeface="+mn-ea"/>
          <a:cs typeface="+mn-cs"/>
        </a:defRPr>
      </a:lvl3pPr>
      <a:lvl4pPr marL="1028707" algn="l" defTabSz="685804" rtl="0" eaLnBrk="1" latinLnBrk="0" hangingPunct="1">
        <a:defRPr kumimoji="1" sz="1350" kern="1200">
          <a:solidFill>
            <a:schemeClr val="tx1"/>
          </a:solidFill>
          <a:latin typeface="+mn-lt"/>
          <a:ea typeface="+mn-ea"/>
          <a:cs typeface="+mn-cs"/>
        </a:defRPr>
      </a:lvl4pPr>
      <a:lvl5pPr marL="1371609" algn="l" defTabSz="685804" rtl="0" eaLnBrk="1" latinLnBrk="0" hangingPunct="1">
        <a:defRPr kumimoji="1" sz="1350" kern="1200">
          <a:solidFill>
            <a:schemeClr val="tx1"/>
          </a:solidFill>
          <a:latin typeface="+mn-lt"/>
          <a:ea typeface="+mn-ea"/>
          <a:cs typeface="+mn-cs"/>
        </a:defRPr>
      </a:lvl5pPr>
      <a:lvl6pPr marL="1714511" algn="l" defTabSz="685804" rtl="0" eaLnBrk="1" latinLnBrk="0" hangingPunct="1">
        <a:defRPr kumimoji="1" sz="1350" kern="1200">
          <a:solidFill>
            <a:schemeClr val="tx1"/>
          </a:solidFill>
          <a:latin typeface="+mn-lt"/>
          <a:ea typeface="+mn-ea"/>
          <a:cs typeface="+mn-cs"/>
        </a:defRPr>
      </a:lvl6pPr>
      <a:lvl7pPr marL="2057413" algn="l" defTabSz="685804" rtl="0" eaLnBrk="1" latinLnBrk="0" hangingPunct="1">
        <a:defRPr kumimoji="1" sz="1350" kern="1200">
          <a:solidFill>
            <a:schemeClr val="tx1"/>
          </a:solidFill>
          <a:latin typeface="+mn-lt"/>
          <a:ea typeface="+mn-ea"/>
          <a:cs typeface="+mn-cs"/>
        </a:defRPr>
      </a:lvl7pPr>
      <a:lvl8pPr marL="2400316" algn="l" defTabSz="685804" rtl="0" eaLnBrk="1" latinLnBrk="0" hangingPunct="1">
        <a:defRPr kumimoji="1" sz="1350" kern="1200">
          <a:solidFill>
            <a:schemeClr val="tx1"/>
          </a:solidFill>
          <a:latin typeface="+mn-lt"/>
          <a:ea typeface="+mn-ea"/>
          <a:cs typeface="+mn-cs"/>
        </a:defRPr>
      </a:lvl8pPr>
      <a:lvl9pPr marL="2743218" algn="l" defTabSz="685804"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32">
          <p15:clr>
            <a:srgbClr val="F26B43"/>
          </p15:clr>
        </p15:guide>
        <p15:guide id="2" orient="horz" pos="2676">
          <p15:clr>
            <a:srgbClr val="F26B43"/>
          </p15:clr>
        </p15:guide>
        <p15:guide id="3" orient="horz" pos="22">
          <p15:clr>
            <a:srgbClr val="F26B43"/>
          </p15:clr>
        </p15:guide>
        <p15:guide id="4" orient="horz" pos="4649">
          <p15:clr>
            <a:srgbClr val="F26B43"/>
          </p15:clr>
        </p15:guide>
        <p15:guide id="5" pos="8361">
          <p15:clr>
            <a:srgbClr val="F26B43"/>
          </p15:clr>
        </p15:guide>
        <p15:guide id="6" pos="105">
          <p15:clr>
            <a:srgbClr val="F26B43"/>
          </p15:clr>
        </p15:guide>
        <p15:guide id="7" orient="horz" pos="7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91.tmp"/><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94.tmp"/><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hyperlink" Target="mailto:HAIRI-KANTO@env.go.jp" TargetMode="Externa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47.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hyperlink" Target="https://www.env.go.jp/earth/earth/ondanka/enetoku/" TargetMode="External"/><Relationship Id="rId2" Type="http://schemas.openxmlformats.org/officeDocument/2006/relationships/image" Target="../media/image95.png"/><Relationship Id="rId1" Type="http://schemas.openxmlformats.org/officeDocument/2006/relationships/slideLayout" Target="../slideLayouts/slideLayout4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hyperlink" Target="https://www.env.go.jp/earth/earth/ondanka/enetoku/" TargetMode="External"/><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4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hyperlink" Target="https://www.env.go.jp/earth/earth/ondanka/enetok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nv.go.jp/press/press_03898.html" TargetMode="External"/><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1.png"/><Relationship Id="rId1" Type="http://schemas.openxmlformats.org/officeDocument/2006/relationships/slideLayout" Target="../slideLayouts/slideLayout47.xml"/><Relationship Id="rId6" Type="http://schemas.openxmlformats.org/officeDocument/2006/relationships/hyperlink" Target="https://www.env.go.jp/press/files/jp/115775.pdf" TargetMode="External"/><Relationship Id="rId5" Type="http://schemas.microsoft.com/office/2007/relationships/hdphoto" Target="../media/hdphoto5.wdp"/><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7.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65.png"/><Relationship Id="rId13" Type="http://schemas.microsoft.com/office/2007/relationships/hdphoto" Target="../media/hdphoto2.wdp"/><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jpeg"/><Relationship Id="rId15" Type="http://schemas.microsoft.com/office/2007/relationships/hdphoto" Target="../media/hdphoto3.wdp"/><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png"/><Relationship Id="rId14" Type="http://schemas.openxmlformats.org/officeDocument/2006/relationships/image" Target="../media/image70.png"/></Relationships>
</file>

<file path=ppt/slides/_rels/slide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73.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47.xml"/><Relationship Id="rId5" Type="http://schemas.openxmlformats.org/officeDocument/2006/relationships/image" Target="../media/image85.png"/><Relationship Id="rId4"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hyperlink" Target="https://www.env.go.jp/content/000227719.pdf" TargetMode="External"/><Relationship Id="rId2" Type="http://schemas.openxmlformats.org/officeDocument/2006/relationships/image" Target="../media/image86.png"/><Relationship Id="rId1" Type="http://schemas.openxmlformats.org/officeDocument/2006/relationships/slideLayout" Target="../slideLayouts/slideLayout47.xml"/><Relationship Id="rId5" Type="http://schemas.openxmlformats.org/officeDocument/2006/relationships/image" Target="../media/image88.png"/><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a:bodyPr>
          <a:lstStyle/>
          <a:p>
            <a:r>
              <a:rPr lang="ja-JP" altLang="en-US" dirty="0"/>
              <a:t>プラスチック資源循環法について</a:t>
            </a:r>
            <a:endParaRPr kumimoji="1" lang="ja-JP" altLang="en-US" dirty="0"/>
          </a:p>
        </p:txBody>
      </p:sp>
      <p:sp>
        <p:nvSpPr>
          <p:cNvPr id="7" name="コンテンツ プレースホルダー 6">
            <a:extLst>
              <a:ext uri="{FF2B5EF4-FFF2-40B4-BE49-F238E27FC236}">
                <a16:creationId xmlns:a16="http://schemas.microsoft.com/office/drawing/2014/main" id="{8B91F229-4976-188C-D95A-A74631C140F0}"/>
              </a:ext>
            </a:extLst>
          </p:cNvPr>
          <p:cNvSpPr>
            <a:spLocks noGrp="1"/>
          </p:cNvSpPr>
          <p:nvPr>
            <p:ph sz="quarter" idx="14"/>
          </p:nvPr>
        </p:nvSpPr>
        <p:spPr/>
        <p:txBody>
          <a:bodyPr/>
          <a:lstStyle/>
          <a:p>
            <a:endParaRPr lang="ja-JP" altLang="en-US"/>
          </a:p>
        </p:txBody>
      </p:sp>
      <p:sp>
        <p:nvSpPr>
          <p:cNvPr id="4" name="コンテンツ プレースホルダー 3">
            <a:extLst>
              <a:ext uri="{FF2B5EF4-FFF2-40B4-BE49-F238E27FC236}">
                <a16:creationId xmlns:a16="http://schemas.microsoft.com/office/drawing/2014/main" id="{47CF85D1-4058-469D-991B-76B00D465584}"/>
              </a:ext>
            </a:extLst>
          </p:cNvPr>
          <p:cNvSpPr>
            <a:spLocks noGrp="1"/>
          </p:cNvSpPr>
          <p:nvPr>
            <p:ph sz="quarter" idx="15"/>
          </p:nvPr>
        </p:nvSpPr>
        <p:spPr/>
        <p:txBody>
          <a:bodyPr/>
          <a:lstStyle/>
          <a:p>
            <a:r>
              <a:rPr kumimoji="1" lang="en-US" altLang="ja-JP" sz="2000" b="1" dirty="0"/>
              <a:t>202</a:t>
            </a:r>
            <a:r>
              <a:rPr lang="en-US" altLang="ja-JP" sz="2000" b="1" dirty="0"/>
              <a:t>6</a:t>
            </a:r>
            <a:r>
              <a:rPr kumimoji="1" lang="ja-JP" altLang="en-US" sz="2000" b="1" dirty="0"/>
              <a:t>年</a:t>
            </a:r>
            <a:r>
              <a:rPr lang="ja-JP" altLang="en-US" sz="2000" b="1" dirty="0"/>
              <a:t>１</a:t>
            </a:r>
            <a:r>
              <a:rPr kumimoji="1" lang="ja-JP" altLang="en-US" sz="2000" b="1" dirty="0"/>
              <a:t>月</a:t>
            </a:r>
            <a:r>
              <a:rPr kumimoji="1" lang="en-US" altLang="ja-JP" sz="2000" b="1" dirty="0"/>
              <a:t>21</a:t>
            </a:r>
            <a:r>
              <a:rPr kumimoji="1" lang="ja-JP" altLang="en-US" sz="2000" b="1" dirty="0"/>
              <a:t>日</a:t>
            </a:r>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471902" y="5263770"/>
            <a:ext cx="5248195" cy="380510"/>
          </a:xfrm>
        </p:spPr>
        <p:txBody>
          <a:bodyPr/>
          <a:lstStyle/>
          <a:p>
            <a:r>
              <a:rPr kumimoji="1" lang="ja-JP" altLang="en-US" sz="2000" b="1" dirty="0"/>
              <a:t>関東地方環境事務所　資源循環課長　甲斐文祥</a:t>
            </a:r>
            <a:endParaRPr kumimoji="1" lang="en-US" altLang="ja-JP" sz="2000" b="1" dirty="0"/>
          </a:p>
        </p:txBody>
      </p:sp>
      <p:grpSp>
        <p:nvGrpSpPr>
          <p:cNvPr id="3" name="グループ化 2">
            <a:extLst>
              <a:ext uri="{FF2B5EF4-FFF2-40B4-BE49-F238E27FC236}">
                <a16:creationId xmlns:a16="http://schemas.microsoft.com/office/drawing/2014/main" id="{579EA3B5-74FE-09F0-4681-78102DFBC419}"/>
              </a:ext>
            </a:extLst>
          </p:cNvPr>
          <p:cNvGrpSpPr/>
          <p:nvPr/>
        </p:nvGrpSpPr>
        <p:grpSpPr>
          <a:xfrm>
            <a:off x="3834765" y="5715293"/>
            <a:ext cx="4978390" cy="582398"/>
            <a:chOff x="1953885" y="5784780"/>
            <a:chExt cx="4978390" cy="582398"/>
          </a:xfrm>
        </p:grpSpPr>
        <p:pic>
          <p:nvPicPr>
            <p:cNvPr id="6" name="図 5">
              <a:extLst>
                <a:ext uri="{FF2B5EF4-FFF2-40B4-BE49-F238E27FC236}">
                  <a16:creationId xmlns:a16="http://schemas.microsoft.com/office/drawing/2014/main" id="{33AC945C-F47E-3C38-2298-B127E35D7F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78796" y="5784780"/>
              <a:ext cx="525667" cy="477631"/>
            </a:xfrm>
            <a:prstGeom prst="rect">
              <a:avLst/>
            </a:prstGeom>
          </p:spPr>
        </p:pic>
        <p:pic>
          <p:nvPicPr>
            <p:cNvPr id="8" name="図 7">
              <a:extLst>
                <a:ext uri="{FF2B5EF4-FFF2-40B4-BE49-F238E27FC236}">
                  <a16:creationId xmlns:a16="http://schemas.microsoft.com/office/drawing/2014/main" id="{B2658CD1-09A8-DA03-4FBC-E5012818CB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3885" y="5816193"/>
              <a:ext cx="809858" cy="486541"/>
            </a:xfrm>
            <a:prstGeom prst="rect">
              <a:avLst/>
            </a:prstGeom>
          </p:spPr>
        </p:pic>
        <p:pic>
          <p:nvPicPr>
            <p:cNvPr id="9" name="図 8">
              <a:extLst>
                <a:ext uri="{FF2B5EF4-FFF2-40B4-BE49-F238E27FC236}">
                  <a16:creationId xmlns:a16="http://schemas.microsoft.com/office/drawing/2014/main" id="{7F1E8DB7-F576-E559-5E1D-98A01937E39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5741"/>
            <a:stretch/>
          </p:blipFill>
          <p:spPr>
            <a:xfrm>
              <a:off x="2847523" y="5784780"/>
              <a:ext cx="1042048" cy="582398"/>
            </a:xfrm>
            <a:prstGeom prst="rect">
              <a:avLst/>
            </a:prstGeom>
          </p:spPr>
        </p:pic>
        <p:pic>
          <p:nvPicPr>
            <p:cNvPr id="10" name="図 9">
              <a:extLst>
                <a:ext uri="{FF2B5EF4-FFF2-40B4-BE49-F238E27FC236}">
                  <a16:creationId xmlns:a16="http://schemas.microsoft.com/office/drawing/2014/main" id="{2C25285F-2C53-6764-BDF9-8D3DDC6D412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831112" y="5784780"/>
              <a:ext cx="1101163" cy="449038"/>
            </a:xfrm>
            <a:prstGeom prst="rect">
              <a:avLst/>
            </a:prstGeom>
          </p:spPr>
        </p:pic>
        <p:pic>
          <p:nvPicPr>
            <p:cNvPr id="11" name="図 10">
              <a:extLst>
                <a:ext uri="{FF2B5EF4-FFF2-40B4-BE49-F238E27FC236}">
                  <a16:creationId xmlns:a16="http://schemas.microsoft.com/office/drawing/2014/main" id="{111FB1DA-4995-8010-F5BA-411C0CD80E63}"/>
                </a:ext>
              </a:extLst>
            </p:cNvPr>
            <p:cNvPicPr>
              <a:picLocks noChangeAspect="1"/>
            </p:cNvPicPr>
            <p:nvPr userDrawn="1"/>
          </p:nvPicPr>
          <p:blipFill>
            <a:blip r:embed="rId6"/>
            <a:stretch>
              <a:fillRect/>
            </a:stretch>
          </p:blipFill>
          <p:spPr>
            <a:xfrm>
              <a:off x="3890919" y="5840607"/>
              <a:ext cx="1113129" cy="384545"/>
            </a:xfrm>
            <a:prstGeom prst="rect">
              <a:avLst/>
            </a:prstGeom>
          </p:spPr>
        </p:pic>
      </p:grpSp>
    </p:spTree>
    <p:extLst>
      <p:ext uri="{BB962C8B-B14F-4D97-AF65-F5344CB8AC3E}">
        <p14:creationId xmlns:p14="http://schemas.microsoft.com/office/powerpoint/2010/main" val="274548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CA63049-3B0F-6D1B-7B1A-0A1A749C2BD0}"/>
              </a:ext>
            </a:extLst>
          </p:cNvPr>
          <p:cNvSpPr>
            <a:spLocks noGrp="1"/>
          </p:cNvSpPr>
          <p:nvPr>
            <p:ph sz="quarter" idx="11"/>
          </p:nvPr>
        </p:nvSpPr>
        <p:spPr>
          <a:xfrm>
            <a:off x="215900" y="88683"/>
            <a:ext cx="10588457" cy="457525"/>
          </a:xfrm>
        </p:spPr>
        <p:txBody>
          <a:bodyPr>
            <a:normAutofit fontScale="92500"/>
          </a:bodyPr>
          <a:lstStyle/>
          <a:p>
            <a:r>
              <a:rPr lang="ja-JP" altLang="en-US" sz="2400" dirty="0">
                <a:solidFill>
                  <a:sysClr val="window" lastClr="FFFFFF"/>
                </a:solidFill>
              </a:rPr>
              <a:t>令和</a:t>
            </a:r>
            <a:r>
              <a:rPr lang="en-US" altLang="ja-JP" sz="2400" dirty="0">
                <a:solidFill>
                  <a:sysClr val="window" lastClr="FFFFFF"/>
                </a:solidFill>
              </a:rPr>
              <a:t>7</a:t>
            </a:r>
            <a:r>
              <a:rPr lang="ja-JP" altLang="en-US" sz="2400" dirty="0">
                <a:solidFill>
                  <a:sysClr val="window" lastClr="FFFFFF"/>
                </a:solidFill>
              </a:rPr>
              <a:t>年度までに指定法人へ分別収集物の引き渡しを開始する地方公共団体数及び量</a:t>
            </a:r>
            <a:endParaRPr lang="ja-JP" altLang="en-US" sz="2400" dirty="0"/>
          </a:p>
        </p:txBody>
      </p:sp>
      <p:sp>
        <p:nvSpPr>
          <p:cNvPr id="4" name="正方形/長方形 3">
            <a:extLst>
              <a:ext uri="{FF2B5EF4-FFF2-40B4-BE49-F238E27FC236}">
                <a16:creationId xmlns:a16="http://schemas.microsoft.com/office/drawing/2014/main" id="{225AE9E2-60B3-DC7B-6FD3-B8F88C2E66A6}"/>
              </a:ext>
            </a:extLst>
          </p:cNvPr>
          <p:cNvSpPr>
            <a:spLocks noChangeArrowheads="1"/>
          </p:cNvSpPr>
          <p:nvPr/>
        </p:nvSpPr>
        <p:spPr bwMode="auto">
          <a:xfrm>
            <a:off x="8006667" y="816295"/>
            <a:ext cx="184731"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hangingPunct="1">
              <a:spcBef>
                <a:spcPct val="0"/>
              </a:spcBef>
              <a:buNone/>
              <a:defRPr/>
            </a:pPr>
            <a:endParaRPr lang="ja-JP" altLang="en-US" sz="1292" dirty="0">
              <a:solidFill>
                <a:srgbClr val="31859C"/>
              </a:solidFill>
              <a:latin typeface="Meiryo UI"/>
              <a:ea typeface="Meiryo UI"/>
            </a:endParaRPr>
          </a:p>
        </p:txBody>
      </p:sp>
      <p:sp>
        <p:nvSpPr>
          <p:cNvPr id="5" name="スライド番号プレースホルダー 7">
            <a:extLst>
              <a:ext uri="{FF2B5EF4-FFF2-40B4-BE49-F238E27FC236}">
                <a16:creationId xmlns:a16="http://schemas.microsoft.com/office/drawing/2014/main" id="{2127DEC5-2830-6BD8-797E-FDE9E75A7A3A}"/>
              </a:ext>
            </a:extLst>
          </p:cNvPr>
          <p:cNvSpPr txBox="1">
            <a:spLocks/>
          </p:cNvSpPr>
          <p:nvPr/>
        </p:nvSpPr>
        <p:spPr>
          <a:xfrm>
            <a:off x="8695983" y="6449156"/>
            <a:ext cx="1969477" cy="337038"/>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844083">
              <a:defRPr/>
            </a:pPr>
            <a:endParaRPr lang="ja-JP" altLang="en-US" sz="1108" dirty="0">
              <a:solidFill>
                <a:prstClr val="black">
                  <a:tint val="75000"/>
                </a:prstClr>
              </a:solidFill>
              <a:latin typeface="Calibri"/>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2B0E5BA1-0E80-45FA-75F0-A28F0811AD13}"/>
              </a:ext>
            </a:extLst>
          </p:cNvPr>
          <p:cNvSpPr txBox="1"/>
          <p:nvPr/>
        </p:nvSpPr>
        <p:spPr>
          <a:xfrm>
            <a:off x="1685926" y="5638947"/>
            <a:ext cx="8045062" cy="938719"/>
          </a:xfrm>
          <a:prstGeom prst="rect">
            <a:avLst/>
          </a:prstGeom>
          <a:noFill/>
        </p:spPr>
        <p:txBody>
          <a:bodyPr wrap="square">
            <a:spAutoFit/>
          </a:bodyPr>
          <a:lstStyle/>
          <a:p>
            <a:pPr defTabSz="457200">
              <a:defRPr/>
            </a:pPr>
            <a:r>
              <a:rPr kumimoji="0" lang="en-US" altLang="ja-JP" sz="1100" dirty="0">
                <a:solidFill>
                  <a:prstClr val="black"/>
                </a:solidFill>
                <a:latin typeface="メイリオ" panose="020B0604030504040204" pitchFamily="50" charset="-128"/>
                <a:ea typeface="メイリオ" panose="020B0604030504040204" pitchFamily="50" charset="-128"/>
              </a:rPr>
              <a:t>※</a:t>
            </a:r>
            <a:r>
              <a:rPr kumimoji="0" lang="ja-JP" altLang="en-US" sz="1100" dirty="0">
                <a:solidFill>
                  <a:prstClr val="black"/>
                </a:solidFill>
                <a:latin typeface="メイリオ" panose="020B0604030504040204" pitchFamily="50" charset="-128"/>
                <a:ea typeface="メイリオ" panose="020B0604030504040204" pitchFamily="50" charset="-128"/>
              </a:rPr>
              <a:t>地方公共団体数は、市町村及び組合を含む値であり、構成市町村の総数は</a:t>
            </a:r>
            <a:r>
              <a:rPr kumimoji="0" lang="en-US" altLang="ja-JP" sz="1100" dirty="0">
                <a:solidFill>
                  <a:prstClr val="black"/>
                </a:solidFill>
                <a:latin typeface="メイリオ" panose="020B0604030504040204" pitchFamily="50" charset="-128"/>
                <a:ea typeface="メイリオ" panose="020B0604030504040204" pitchFamily="50" charset="-128"/>
              </a:rPr>
              <a:t>197</a:t>
            </a:r>
            <a:r>
              <a:rPr kumimoji="0" lang="ja-JP" altLang="en-US" sz="1100" dirty="0">
                <a:solidFill>
                  <a:prstClr val="black"/>
                </a:solidFill>
                <a:latin typeface="メイリオ" panose="020B0604030504040204" pitchFamily="50" charset="-128"/>
                <a:ea typeface="メイリオ" panose="020B0604030504040204" pitchFamily="50" charset="-128"/>
              </a:rPr>
              <a:t>自治体となる。</a:t>
            </a:r>
            <a:endParaRPr kumimoji="0" lang="en-US" altLang="ja-JP" sz="1100" b="1" u="sng" dirty="0">
              <a:solidFill>
                <a:srgbClr val="FF0000"/>
              </a:solidFill>
              <a:latin typeface="メイリオ" panose="020B0604030504040204" pitchFamily="50" charset="-128"/>
              <a:ea typeface="メイリオ" panose="020B0604030504040204" pitchFamily="50" charset="-128"/>
            </a:endParaRPr>
          </a:p>
          <a:p>
            <a:pPr defTabSz="457200">
              <a:defRPr/>
            </a:pPr>
            <a:r>
              <a:rPr kumimoji="0" lang="en-US" altLang="ja-JP" sz="1100" dirty="0">
                <a:solidFill>
                  <a:prstClr val="black"/>
                </a:solidFill>
                <a:latin typeface="メイリオ" panose="020B0604030504040204" pitchFamily="50" charset="-128"/>
                <a:ea typeface="メイリオ" panose="020B0604030504040204" pitchFamily="50" charset="-128"/>
              </a:rPr>
              <a:t>※</a:t>
            </a:r>
            <a:r>
              <a:rPr kumimoji="0" lang="ja-JP" altLang="en-US" sz="1100" dirty="0">
                <a:solidFill>
                  <a:prstClr val="black"/>
                </a:solidFill>
                <a:latin typeface="メイリオ" panose="020B0604030504040204" pitchFamily="50" charset="-128"/>
                <a:ea typeface="メイリオ" panose="020B0604030504040204" pitchFamily="50" charset="-128"/>
              </a:rPr>
              <a:t>分別収集物の引き渡しを実施する市町村が０の都道府県は表示していない。</a:t>
            </a:r>
            <a:endParaRPr kumimoji="0" lang="en-US" altLang="ja-JP" sz="1100" dirty="0">
              <a:solidFill>
                <a:prstClr val="black"/>
              </a:solidFill>
              <a:latin typeface="メイリオ" panose="020B0604030504040204" pitchFamily="50" charset="-128"/>
              <a:ea typeface="メイリオ" panose="020B0604030504040204" pitchFamily="50" charset="-128"/>
            </a:endParaRPr>
          </a:p>
          <a:p>
            <a:pPr defTabSz="457200">
              <a:defRPr/>
            </a:pPr>
            <a:r>
              <a:rPr kumimoji="0" lang="en-US" altLang="ja-JP" sz="1100" dirty="0">
                <a:solidFill>
                  <a:prstClr val="black"/>
                </a:solidFill>
                <a:latin typeface="メイリオ" panose="020B0604030504040204" pitchFamily="50" charset="-128"/>
                <a:ea typeface="メイリオ" panose="020B0604030504040204" pitchFamily="50" charset="-128"/>
              </a:rPr>
              <a:t>※</a:t>
            </a:r>
            <a:r>
              <a:rPr kumimoji="0" lang="ja-JP" altLang="en-US" sz="1100" dirty="0">
                <a:solidFill>
                  <a:prstClr val="black"/>
                </a:solidFill>
                <a:latin typeface="メイリオ" panose="020B0604030504040204" pitchFamily="50" charset="-128"/>
                <a:ea typeface="メイリオ" panose="020B0604030504040204" pitchFamily="50" charset="-128"/>
              </a:rPr>
              <a:t>プラスチック容器包装廃棄物のみの引き渡しや、法33条の認定計画は集計結果に含まれていない。</a:t>
            </a:r>
            <a:endParaRPr kumimoji="0" lang="en-US" altLang="ja-JP" sz="1100" dirty="0">
              <a:solidFill>
                <a:prstClr val="black"/>
              </a:solidFill>
              <a:latin typeface="メイリオ" panose="020B0604030504040204" pitchFamily="50" charset="-128"/>
              <a:ea typeface="メイリオ" panose="020B0604030504040204" pitchFamily="50" charset="-128"/>
            </a:endParaRPr>
          </a:p>
          <a:p>
            <a:pPr defTabSz="457200">
              <a:defRPr/>
            </a:pPr>
            <a:r>
              <a:rPr kumimoji="0" lang="en-US" altLang="ja-JP" sz="1100" dirty="0">
                <a:solidFill>
                  <a:prstClr val="black"/>
                </a:solidFill>
                <a:latin typeface="メイリオ" panose="020B0604030504040204" pitchFamily="50" charset="-128"/>
                <a:ea typeface="メイリオ" panose="020B0604030504040204" pitchFamily="50" charset="-128"/>
              </a:rPr>
              <a:t>※</a:t>
            </a:r>
            <a:r>
              <a:rPr kumimoji="0" lang="ja-JP" altLang="en-US" sz="1100" dirty="0">
                <a:solidFill>
                  <a:prstClr val="black"/>
                </a:solidFill>
                <a:latin typeface="メイリオ" panose="020B0604030504040204" pitchFamily="50" charset="-128"/>
                <a:ea typeface="メイリオ" panose="020B0604030504040204" pitchFamily="50" charset="-128"/>
              </a:rPr>
              <a:t>実施自治体の落札結果等は、指定法人</a:t>
            </a:r>
            <a:r>
              <a:rPr kumimoji="0" lang="en-US" altLang="ja-JP" sz="1100" dirty="0">
                <a:solidFill>
                  <a:prstClr val="black"/>
                </a:solidFill>
                <a:latin typeface="メイリオ" panose="020B0604030504040204" pitchFamily="50" charset="-128"/>
                <a:ea typeface="メイリオ" panose="020B0604030504040204" pitchFamily="50" charset="-128"/>
              </a:rPr>
              <a:t>HP</a:t>
            </a:r>
            <a:r>
              <a:rPr kumimoji="0" lang="ja-JP" altLang="en-US" sz="1100" dirty="0">
                <a:solidFill>
                  <a:prstClr val="black"/>
                </a:solidFill>
                <a:latin typeface="メイリオ" panose="020B0604030504040204" pitchFamily="50" charset="-128"/>
                <a:ea typeface="メイリオ" panose="020B0604030504040204" pitchFamily="50" charset="-128"/>
              </a:rPr>
              <a:t>参照（</a:t>
            </a:r>
            <a:r>
              <a:rPr kumimoji="0" lang="en-US" altLang="ja-JP" sz="1100" dirty="0">
                <a:solidFill>
                  <a:prstClr val="black"/>
                </a:solidFill>
                <a:latin typeface="メイリオ" panose="020B0604030504040204" pitchFamily="50" charset="-128"/>
                <a:ea typeface="メイリオ" panose="020B0604030504040204" pitchFamily="50" charset="-128"/>
              </a:rPr>
              <a:t>https://www.jcpra.or.jp/Portals/0/resource/recycle/recycling/recycling04/pdf/r06/pla02.pdf</a:t>
            </a:r>
            <a:r>
              <a:rPr kumimoji="0" lang="ja-JP" altLang="en-US" sz="1100" dirty="0">
                <a:solidFill>
                  <a:prstClr val="black"/>
                </a:solidFill>
                <a:latin typeface="メイリオ" panose="020B0604030504040204" pitchFamily="50" charset="-128"/>
                <a:ea typeface="メイリオ" panose="020B0604030504040204" pitchFamily="50" charset="-128"/>
              </a:rPr>
              <a:t>）</a:t>
            </a:r>
            <a:endParaRPr kumimoji="0"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7" name="Text Box 39">
            <a:extLst>
              <a:ext uri="{FF2B5EF4-FFF2-40B4-BE49-F238E27FC236}">
                <a16:creationId xmlns:a16="http://schemas.microsoft.com/office/drawing/2014/main" id="{91D78743-2DD0-A77D-A5D2-23A053CDC470}"/>
              </a:ext>
            </a:extLst>
          </p:cNvPr>
          <p:cNvSpPr txBox="1">
            <a:spLocks noChangeArrowheads="1"/>
          </p:cNvSpPr>
          <p:nvPr/>
        </p:nvSpPr>
        <p:spPr bwMode="auto">
          <a:xfrm>
            <a:off x="5634146" y="800771"/>
            <a:ext cx="4852123" cy="365125"/>
          </a:xfrm>
          <a:prstGeom prst="rect">
            <a:avLst/>
          </a:prstGeom>
          <a:noFill/>
          <a:ln w="25400" cap="flat" cmpd="sng" algn="ctr">
            <a:noFill/>
            <a:prstDash val="solid"/>
          </a:ln>
          <a:effectLst/>
        </p:spPr>
        <p:txBody>
          <a:bodyPr wrap="square" lIns="72000" tIns="36000" rIns="36000" bIns="36000" anchor="ctr">
            <a:no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9pPr>
          </a:lstStyle>
          <a:p>
            <a:pPr algn="ctr" defTabSz="457200" eaLnBrk="1" hangingPunct="1">
              <a:lnSpc>
                <a:spcPts val="2400"/>
              </a:lnSpc>
              <a:defRPr/>
            </a:pPr>
            <a:r>
              <a:rPr lang="ja-JP" altLang="en-US" sz="1200" b="1" kern="0" dirty="0">
                <a:solidFill>
                  <a:prstClr val="black"/>
                </a:solidFill>
                <a:latin typeface="メイリオ" panose="020B0604030504040204" pitchFamily="50" charset="-128"/>
                <a:ea typeface="メイリオ" panose="020B0604030504040204" pitchFamily="50" charset="-128"/>
              </a:rPr>
              <a:t>（令和７年４月７日：日本容器包装リサイクル協会発表）</a:t>
            </a:r>
          </a:p>
        </p:txBody>
      </p:sp>
      <p:pic>
        <p:nvPicPr>
          <p:cNvPr id="308" name="図 307">
            <a:extLst>
              <a:ext uri="{FF2B5EF4-FFF2-40B4-BE49-F238E27FC236}">
                <a16:creationId xmlns:a16="http://schemas.microsoft.com/office/drawing/2014/main" id="{5535A961-6E72-EB37-E99F-03ED0554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210954"/>
            <a:ext cx="8784976" cy="439705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CC7A9E8E-9B71-F669-B2EC-6E40E2F2D4EB}"/>
              </a:ext>
            </a:extLst>
          </p:cNvPr>
          <p:cNvSpPr/>
          <p:nvPr/>
        </p:nvSpPr>
        <p:spPr>
          <a:xfrm>
            <a:off x="1703512" y="4214191"/>
            <a:ext cx="4037330" cy="278296"/>
          </a:xfrm>
          <a:prstGeom prst="rect">
            <a:avLst/>
          </a:prstGeom>
          <a:noFill/>
          <a:ln w="25400" cap="flat" cmpd="sng" algn="ctr">
            <a:solidFill>
              <a:srgbClr val="FF0000"/>
            </a:solidFill>
            <a:prstDash val="solid"/>
          </a:ln>
          <a:effectLst/>
        </p:spPr>
        <p:txBody>
          <a:bodyPr rtlCol="0" anchor="ctr"/>
          <a:lstStyle/>
          <a:p>
            <a:pPr algn="ctr" defTabSz="861993"/>
            <a:endParaRPr kumimoji="0" lang="ja-JP" altLang="en-US" sz="1697" kern="0">
              <a:solidFill>
                <a:prstClr val="white"/>
              </a:solidFill>
              <a:latin typeface="Calibri"/>
              <a:ea typeface="ＭＳ Ｐゴシック" panose="020B0600070205080204" pitchFamily="50" charset="-128"/>
            </a:endParaRPr>
          </a:p>
        </p:txBody>
      </p:sp>
      <p:sp>
        <p:nvSpPr>
          <p:cNvPr id="8" name="スライド番号プレースホルダー 1">
            <a:extLst>
              <a:ext uri="{FF2B5EF4-FFF2-40B4-BE49-F238E27FC236}">
                <a16:creationId xmlns:a16="http://schemas.microsoft.com/office/drawing/2014/main" id="{AD1B7B53-B2FB-60F5-5DF6-076B50B736B2}"/>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10</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629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7BF0-B2A3-173B-EEF2-D1FDA9A1BE1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FFF5480-E0CE-9514-C931-56E8D6189D1E}"/>
              </a:ext>
            </a:extLst>
          </p:cNvPr>
          <p:cNvSpPr>
            <a:spLocks noGrp="1"/>
          </p:cNvSpPr>
          <p:nvPr>
            <p:ph sz="quarter" idx="11"/>
          </p:nvPr>
        </p:nvSpPr>
        <p:spPr>
          <a:xfrm>
            <a:off x="1898469" y="81796"/>
            <a:ext cx="7455992" cy="431326"/>
          </a:xfrm>
        </p:spPr>
        <p:txBody>
          <a:bodyPr>
            <a:normAutofit/>
          </a:bodyPr>
          <a:lstStyle/>
          <a:p>
            <a:pPr algn="l"/>
            <a:r>
              <a:rPr lang="ja-JP" altLang="en-US" sz="2400" dirty="0"/>
              <a:t>再商品化計画の認定事例について（第</a:t>
            </a:r>
            <a:r>
              <a:rPr lang="en-US" altLang="ja-JP" sz="2400" dirty="0"/>
              <a:t>33</a:t>
            </a:r>
            <a:r>
              <a:rPr lang="ja-JP" altLang="en-US" sz="2400" dirty="0"/>
              <a:t>条）</a:t>
            </a:r>
          </a:p>
        </p:txBody>
      </p:sp>
      <p:graphicFrame>
        <p:nvGraphicFramePr>
          <p:cNvPr id="9" name="表 8">
            <a:extLst>
              <a:ext uri="{FF2B5EF4-FFF2-40B4-BE49-F238E27FC236}">
                <a16:creationId xmlns:a16="http://schemas.microsoft.com/office/drawing/2014/main" id="{556E6C9A-43DE-69D0-EFCF-CEC614A3DDA6}"/>
              </a:ext>
            </a:extLst>
          </p:cNvPr>
          <p:cNvGraphicFramePr>
            <a:graphicFrameLocks noGrp="1"/>
          </p:cNvGraphicFramePr>
          <p:nvPr/>
        </p:nvGraphicFramePr>
        <p:xfrm>
          <a:off x="1729852" y="613622"/>
          <a:ext cx="8707329" cy="6190048"/>
        </p:xfrm>
        <a:graphic>
          <a:graphicData uri="http://schemas.openxmlformats.org/drawingml/2006/table">
            <a:tbl>
              <a:tblPr/>
              <a:tblGrid>
                <a:gridCol w="1322013">
                  <a:extLst>
                    <a:ext uri="{9D8B030D-6E8A-4147-A177-3AD203B41FA5}">
                      <a16:colId xmlns:a16="http://schemas.microsoft.com/office/drawing/2014/main" val="2101476993"/>
                    </a:ext>
                  </a:extLst>
                </a:gridCol>
                <a:gridCol w="795359">
                  <a:extLst>
                    <a:ext uri="{9D8B030D-6E8A-4147-A177-3AD203B41FA5}">
                      <a16:colId xmlns:a16="http://schemas.microsoft.com/office/drawing/2014/main" val="1568302508"/>
                    </a:ext>
                  </a:extLst>
                </a:gridCol>
                <a:gridCol w="752366">
                  <a:extLst>
                    <a:ext uri="{9D8B030D-6E8A-4147-A177-3AD203B41FA5}">
                      <a16:colId xmlns:a16="http://schemas.microsoft.com/office/drawing/2014/main" val="2455939629"/>
                    </a:ext>
                  </a:extLst>
                </a:gridCol>
                <a:gridCol w="55125">
                  <a:extLst>
                    <a:ext uri="{9D8B030D-6E8A-4147-A177-3AD203B41FA5}">
                      <a16:colId xmlns:a16="http://schemas.microsoft.com/office/drawing/2014/main" val="2179373537"/>
                    </a:ext>
                  </a:extLst>
                </a:gridCol>
                <a:gridCol w="1311265">
                  <a:extLst>
                    <a:ext uri="{9D8B030D-6E8A-4147-A177-3AD203B41FA5}">
                      <a16:colId xmlns:a16="http://schemas.microsoft.com/office/drawing/2014/main" val="757933021"/>
                    </a:ext>
                  </a:extLst>
                </a:gridCol>
                <a:gridCol w="795359">
                  <a:extLst>
                    <a:ext uri="{9D8B030D-6E8A-4147-A177-3AD203B41FA5}">
                      <a16:colId xmlns:a16="http://schemas.microsoft.com/office/drawing/2014/main" val="2674623637"/>
                    </a:ext>
                  </a:extLst>
                </a:gridCol>
                <a:gridCol w="752366">
                  <a:extLst>
                    <a:ext uri="{9D8B030D-6E8A-4147-A177-3AD203B41FA5}">
                      <a16:colId xmlns:a16="http://schemas.microsoft.com/office/drawing/2014/main" val="1079965307"/>
                    </a:ext>
                  </a:extLst>
                </a:gridCol>
                <a:gridCol w="64488">
                  <a:extLst>
                    <a:ext uri="{9D8B030D-6E8A-4147-A177-3AD203B41FA5}">
                      <a16:colId xmlns:a16="http://schemas.microsoft.com/office/drawing/2014/main" val="3775111517"/>
                    </a:ext>
                  </a:extLst>
                </a:gridCol>
                <a:gridCol w="1311265">
                  <a:extLst>
                    <a:ext uri="{9D8B030D-6E8A-4147-A177-3AD203B41FA5}">
                      <a16:colId xmlns:a16="http://schemas.microsoft.com/office/drawing/2014/main" val="4202397560"/>
                    </a:ext>
                  </a:extLst>
                </a:gridCol>
                <a:gridCol w="806105">
                  <a:extLst>
                    <a:ext uri="{9D8B030D-6E8A-4147-A177-3AD203B41FA5}">
                      <a16:colId xmlns:a16="http://schemas.microsoft.com/office/drawing/2014/main" val="931792352"/>
                    </a:ext>
                  </a:extLst>
                </a:gridCol>
                <a:gridCol w="741618">
                  <a:extLst>
                    <a:ext uri="{9D8B030D-6E8A-4147-A177-3AD203B41FA5}">
                      <a16:colId xmlns:a16="http://schemas.microsoft.com/office/drawing/2014/main" val="913534891"/>
                    </a:ext>
                  </a:extLst>
                </a:gridCol>
              </a:tblGrid>
              <a:tr h="200352">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市町村名</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a:noFill/>
                    </a:lnB>
                    <a:solidFill>
                      <a:srgbClr val="DDEBF7"/>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計画期間</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DDEBF7"/>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DDEBF7"/>
                    </a:solid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市町村名</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a:noFill/>
                    </a:lnB>
                    <a:solidFill>
                      <a:srgbClr val="DDEBF7"/>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計画期間</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DDEBF7"/>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DDEBF7"/>
                    </a:solid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市町村名</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a:noFill/>
                    </a:lnB>
                    <a:solidFill>
                      <a:srgbClr val="DDEBF7"/>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計画期間</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DDEBF7"/>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DDEBF7"/>
                    </a:solidFill>
                  </a:tcPr>
                </a:tc>
                <a:extLst>
                  <a:ext uri="{0D108BD9-81ED-4DB2-BD59-A6C34878D82A}">
                    <a16:rowId xmlns:a16="http://schemas.microsoft.com/office/drawing/2014/main" val="192348362"/>
                  </a:ext>
                </a:extLst>
              </a:tr>
              <a:tr h="170736">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認定日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solidFill>
                      <a:srgbClr val="DDEBF7"/>
                    </a:solidFill>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認定日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solidFill>
                      <a:srgbClr val="DDEBF7"/>
                    </a:solidFill>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認定日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solidFill>
                      <a:srgbClr val="DDEBF7"/>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90780149"/>
                  </a:ext>
                </a:extLst>
              </a:tr>
              <a:tr h="17632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宮城県仙台市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R5.4.1～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14,560</a:t>
                      </a:r>
                    </a:p>
                  </a:txBody>
                  <a:tcPr marL="6350" marR="6350" marT="6350"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福岡県北九州市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134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長野県安曇野市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572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1640133102"/>
                  </a:ext>
                </a:extLst>
              </a:tr>
              <a:tr h="176320">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R8.3.31～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2366617517"/>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(R4.9.30)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(R6.3.27)</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(R6.11.29)</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368652760"/>
                  </a:ext>
                </a:extLst>
              </a:tr>
              <a:tr h="17632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愛知県安城市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1,424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三重県菰野町</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石川地方生活</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環境施設組合</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3381848089"/>
                  </a:ext>
                </a:extLst>
              </a:tr>
              <a:tr h="176320">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R8.3.31～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2358760338"/>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(R4.12.19)</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(R6.3.29)</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(R6.11.29)</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445443393"/>
                  </a:ext>
                </a:extLst>
              </a:tr>
              <a:tr h="17632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神奈川県横須賀市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R5.4.1～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4,186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大阪府堺市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4,420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神奈川県川崎市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5,375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371505638"/>
                  </a:ext>
                </a:extLst>
              </a:tr>
              <a:tr h="176320">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R8.3.31～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a:t>
                      </a:r>
                      <a:r>
                        <a:rPr lang="en-US" sz="1000" b="0" i="0" u="none" strike="noStrike" dirty="0">
                          <a:solidFill>
                            <a:srgbClr val="000000"/>
                          </a:solidFill>
                          <a:effectLst/>
                          <a:latin typeface="Meiryo UI" panose="020B0604030504040204" pitchFamily="50" charset="-128"/>
                          <a:ea typeface="Meiryo UI" panose="020B0604030504040204" pitchFamily="50" charset="-128"/>
                        </a:rPr>
                        <a:t>.3.31～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2760341805"/>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(R4.12.19)</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(R6.3.29)</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(R6.12.6)</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280947730"/>
                  </a:ext>
                </a:extLst>
              </a:tr>
              <a:tr h="17632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富山県高岡市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R6.10.1～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4,608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京都府京都市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R6.4.26～</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8,100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愛媛県西予市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309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3691457494"/>
                  </a:ext>
                </a:extLst>
              </a:tr>
              <a:tr h="176320">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3859189092"/>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(R5.11.30)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(R6.4.26)</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a:solidFill>
                            <a:srgbClr val="000000"/>
                          </a:solidFill>
                          <a:effectLst/>
                          <a:latin typeface="Meiryo UI" panose="020B0604030504040204" pitchFamily="50" charset="-128"/>
                          <a:ea typeface="Meiryo UI" panose="020B0604030504040204" pitchFamily="50" charset="-128"/>
                        </a:rPr>
                        <a:t>(R6.12.10)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243943411"/>
                  </a:ext>
                </a:extLst>
              </a:tr>
              <a:tr h="17632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富山地区広域圏</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事務組合</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6,735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三重県津市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R6.6.1～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1,495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大阪府大阪市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16,017</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1268155793"/>
                  </a:ext>
                </a:extLst>
              </a:tr>
              <a:tr h="176320">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1894175980"/>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(R5.11.30)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(R6.5.30)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(R6.12.11)</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3610351430"/>
                  </a:ext>
                </a:extLst>
              </a:tr>
              <a:tr h="17632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京都府亀岡市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2,664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佐賀県江北町</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富山県小矢部市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R7.10.1～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194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2469637357"/>
                  </a:ext>
                </a:extLst>
              </a:tr>
              <a:tr h="176320">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2224502223"/>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(R5.11.30)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(R6.9.24)</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(R6.12.27)</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341775735"/>
                  </a:ext>
                </a:extLst>
              </a:tr>
              <a:tr h="17632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砺波広域圏</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事務組合</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1,229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岐阜県羽島市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R6.10.1～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147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神奈川県藤沢市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1,209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1623900356"/>
                  </a:ext>
                </a:extLst>
              </a:tr>
              <a:tr h="176320">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1651174766"/>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(R5.11.30)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(R6.9.26)</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(R7.1.6)</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984931267"/>
                  </a:ext>
                </a:extLst>
              </a:tr>
              <a:tr h="176320">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岐阜県輪之内町</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富山県射水市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428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東京都大田区</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4,875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3217018985"/>
                  </a:ext>
                </a:extLst>
              </a:tr>
              <a:tr h="176320">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4249134117"/>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(R5.11.30)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(R6.11.20)</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(R7.3.14)</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150474585"/>
                  </a:ext>
                </a:extLst>
              </a:tr>
              <a:tr h="176320">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東京都新宿区</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1,892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noFill/>
                  </a:tcPr>
                </a:tc>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鳥取県琴浦町</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R7.10.1～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岡山県岡山市</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300</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3023846581"/>
                  </a:ext>
                </a:extLst>
              </a:tr>
              <a:tr h="176320">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a:noFill/>
                    </a:lnB>
                    <a:noFill/>
                  </a:tcPr>
                </a:tc>
                <a:tc vMerge="1">
                  <a:txBody>
                    <a:bodyPr/>
                    <a:lstStyle/>
                    <a:p>
                      <a:endParaRPr kumimoji="1" lang="ja-JP" altLang="en-US"/>
                    </a:p>
                  </a:txBody>
                  <a:tcPr/>
                </a:tc>
                <a:extLst>
                  <a:ext uri="{0D108BD9-81ED-4DB2-BD59-A6C34878D82A}">
                    <a16:rowId xmlns:a16="http://schemas.microsoft.com/office/drawing/2014/main" val="779237213"/>
                  </a:ext>
                </a:extLst>
              </a:tr>
              <a:tr h="17632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(R6.3.6)</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(R6.11.20)</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(R7.3.24)</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6350" cap="flat" cmpd="sng" algn="ctr">
                      <a:solidFill>
                        <a:srgbClr val="548235"/>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3748843860"/>
                  </a:ext>
                </a:extLst>
              </a:tr>
              <a:tr h="176400">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愛知県岡崎市</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lnTlToBr w="12700" cmpd="sng">
                      <a:noFill/>
                      <a:prstDash val="solid"/>
                    </a:lnTlToBr>
                    <a:lnBlToTr w="12700" cmpd="sng">
                      <a:noFill/>
                      <a:prstDash val="solid"/>
                    </a:lnBlToTr>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2,430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愛知県岩倉市</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a:noFill/>
                    </a:lnB>
                    <a:lnTlToBr w="12700" cmpd="sng">
                      <a:noFill/>
                      <a:prstDash val="solid"/>
                    </a:lnTlToBr>
                    <a:lnBlToTr w="12700" cmpd="sng">
                      <a:noFill/>
                      <a:prstDash val="solid"/>
                    </a:lnBlToTr>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896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a:noFill/>
                    </a:lnT>
                    <a:lnB>
                      <a:noFill/>
                    </a:lnB>
                    <a:no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合計</a:t>
                      </a:r>
                    </a:p>
                  </a:txBody>
                  <a:tcPr marL="3076" marR="3076" marT="3076" marB="0" anchor="ctr">
                    <a:lnL w="19050" cap="flat" cmpd="sng" algn="ctr">
                      <a:solidFill>
                        <a:schemeClr val="accent6">
                          <a:lumMod val="75000"/>
                        </a:schemeClr>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no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no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84,719</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noFill/>
                  </a:tcPr>
                </a:tc>
                <a:extLst>
                  <a:ext uri="{0D108BD9-81ED-4DB2-BD59-A6C34878D82A}">
                    <a16:rowId xmlns:a16="http://schemas.microsoft.com/office/drawing/2014/main" val="2214420456"/>
                  </a:ext>
                </a:extLst>
              </a:tr>
              <a:tr h="176400">
                <a:tc vMerge="1">
                  <a:txBody>
                    <a:bodyPr/>
                    <a:lstStyle/>
                    <a:p>
                      <a:endParaRPr kumimoji="1" lang="ja-JP" altLang="en-US"/>
                    </a:p>
                  </a:txBody>
                  <a:tcPr>
                    <a:lnT w="6350" cap="flat" cmpd="sng" algn="ctr">
                      <a:no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rgbClr val="548235"/>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lnL w="19050" cap="flat" cmpd="sng" algn="ctr">
                      <a:solidFill>
                        <a:schemeClr val="accent6">
                          <a:lumMod val="75000"/>
                        </a:schemeClr>
                      </a:solidFill>
                      <a:prstDash val="solid"/>
                      <a:round/>
                      <a:headEnd type="none" w="med" len="med"/>
                      <a:tailEnd type="none" w="med" len="med"/>
                    </a:lnL>
                    <a:lnT w="6350" cap="flat" cmpd="sng" algn="ctr">
                      <a:no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rgbClr val="548235"/>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4" gridSpan="3">
                  <a:txBody>
                    <a:bodyPr/>
                    <a:lstStyle/>
                    <a:p>
                      <a:endParaRPr kumimoji="1" lang="ja-JP" altLang="en-US" sz="1000" dirty="0">
                        <a:latin typeface="Meiryo UI" panose="020B0604030504040204" pitchFamily="50" charset="-128"/>
                        <a:ea typeface="Meiryo UI" panose="020B0604030504040204" pitchFamily="50" charset="-128"/>
                      </a:endParaRPr>
                    </a:p>
                  </a:txBody>
                  <a:tcPr>
                    <a:lnL w="19050" cap="flat" cmpd="sng" algn="ctr">
                      <a:noFill/>
                      <a:prstDash val="solid"/>
                      <a:round/>
                      <a:headEnd type="none" w="med" len="med"/>
                      <a:tailEnd type="none" w="med" len="med"/>
                    </a:lnL>
                    <a:lnR w="12700" cmpd="sng">
                      <a:noFill/>
                      <a:prstDash val="solid"/>
                    </a:lnR>
                    <a:lnT w="19050" cap="flat" cmpd="sng" algn="ctr">
                      <a:solidFill>
                        <a:srgbClr val="54823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pPr algn="ctr" fontAlgn="ct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2700" cmpd="sng">
                      <a:noFill/>
                      <a:prstDash val="solid"/>
                    </a:lnL>
                    <a:lnR w="6350" cap="flat" cmpd="sng" algn="ctr">
                      <a:noFill/>
                      <a:prstDash val="solid"/>
                      <a:round/>
                      <a:headEnd type="none" w="med" len="med"/>
                      <a:tailEnd type="none" w="med" len="med"/>
                    </a:lnR>
                    <a:lnT w="19050" cap="flat" cmpd="sng" algn="ctr">
                      <a:solidFill>
                        <a:srgbClr val="548235"/>
                      </a:solidFill>
                      <a:prstDash val="solid"/>
                      <a:round/>
                      <a:headEnd type="none" w="med" len="med"/>
                      <a:tailEnd type="none" w="med" len="med"/>
                    </a:lnT>
                    <a:lnB>
                      <a:noFill/>
                    </a:lnB>
                    <a:lnTlToBr w="12700" cmpd="sng">
                      <a:noFill/>
                      <a:prstDash val="solid"/>
                    </a:lnTlToBr>
                    <a:lnBlToTr w="12700" cmpd="sng">
                      <a:noFill/>
                      <a:prstDash val="solid"/>
                    </a:lnBlToTr>
                    <a:noFill/>
                  </a:tcPr>
                </a:tc>
                <a:tc rowSpan="4" hMerge="1">
                  <a:txBody>
                    <a:bodyPr/>
                    <a:lstStyle/>
                    <a:p>
                      <a:endParaRPr kumimoji="1" lang="ja-JP" altLang="en-US" sz="1000" dirty="0">
                        <a:latin typeface="Meiryo UI" panose="020B0604030504040204" pitchFamily="50" charset="-128"/>
                        <a:ea typeface="Meiryo UI" panose="020B0604030504040204" pitchFamily="50" charset="-128"/>
                      </a:endParaRPr>
                    </a:p>
                  </a:txBody>
                  <a:tcPr>
                    <a:lnL w="6350" cap="flat" cmpd="sng" algn="ctr">
                      <a:noFill/>
                      <a:prstDash val="solid"/>
                      <a:round/>
                      <a:headEnd type="none" w="med" len="med"/>
                      <a:tailEnd type="none" w="med" len="med"/>
                    </a:lnL>
                    <a:lnR w="12700" cmpd="sng">
                      <a:noFill/>
                      <a:prstDash val="solid"/>
                    </a:lnR>
                    <a:lnT w="19050" cap="flat" cmpd="sng" algn="ctr">
                      <a:solidFill>
                        <a:srgbClr val="548235"/>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12220270"/>
                  </a:ext>
                </a:extLst>
              </a:tr>
              <a:tr h="17640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(R6.3.6)</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2700" cmpd="sng">
                      <a:noFill/>
                      <a:prstDash val="solid"/>
                    </a:lnT>
                    <a:lnB w="63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2700" cmpd="sng">
                      <a:noFill/>
                      <a:prstDash val="solid"/>
                    </a:lnT>
                    <a:lnB w="63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rgbClr val="548235"/>
                      </a:solidFill>
                      <a:prstDash val="solid"/>
                      <a:round/>
                      <a:headEnd type="none" w="med" len="med"/>
                      <a:tailEnd type="none" w="med" len="med"/>
                    </a:lnL>
                    <a:lnT w="6350" cap="flat" cmpd="sng" algn="ctr">
                      <a:solidFill>
                        <a:srgbClr val="548235"/>
                      </a:solidFill>
                      <a:prstDash val="solid"/>
                      <a:round/>
                      <a:headEnd type="none" w="med" len="med"/>
                      <a:tailEnd type="none" w="med" len="med"/>
                    </a:lnT>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12700" cmpd="sng">
                      <a:noFill/>
                      <a:prstDash val="solid"/>
                    </a:lnT>
                    <a:lnB>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(R6.11.28)</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2700" cmpd="sng">
                      <a:noFill/>
                      <a:prstDash val="solid"/>
                    </a:lnT>
                    <a:lnB w="63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2700" cmpd="sng">
                      <a:noFill/>
                      <a:prstDash val="solid"/>
                    </a:lnT>
                    <a:lnB w="63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rgbClr val="548235"/>
                      </a:solidFill>
                      <a:prstDash val="solid"/>
                      <a:round/>
                      <a:headEnd type="none" w="med" len="med"/>
                      <a:tailEnd type="none" w="med" len="med"/>
                    </a:lnL>
                    <a:lnT w="6350" cap="flat" cmpd="sng" algn="ctr">
                      <a:solidFill>
                        <a:srgbClr val="548235"/>
                      </a:solidFill>
                      <a:prstDash val="solid"/>
                      <a:round/>
                      <a:headEnd type="none" w="med" len="med"/>
                      <a:tailEnd type="none" w="med" len="med"/>
                    </a:lnT>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noFill/>
                      <a:prstDash val="solid"/>
                      <a:round/>
                      <a:headEnd type="none" w="med" len="med"/>
                      <a:tailEnd type="none" w="med" len="med"/>
                    </a:lnR>
                    <a:lnT w="12700" cmpd="sng">
                      <a:noFill/>
                      <a:prstDash val="solid"/>
                    </a:lnT>
                    <a:lnB>
                      <a:noFill/>
                    </a:lnB>
                    <a:noFill/>
                  </a:tcPr>
                </a:tc>
                <a:tc gridSpan="3" vMerge="1">
                  <a:txBody>
                    <a:bodyPr/>
                    <a:lstStyle/>
                    <a:p>
                      <a:pPr algn="r" fontAlgn="ct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kumimoji="1" lang="ja-JP" altLang="en-US" dirty="0"/>
                    </a:p>
                  </a:txBody>
                  <a:tcPr>
                    <a:lnL w="6350" cap="flat" cmpd="sng" algn="ctr">
                      <a:noFill/>
                      <a:prstDash val="solid"/>
                      <a:round/>
                      <a:headEnd type="none" w="med" len="med"/>
                      <a:tailEnd type="none" w="med" len="med"/>
                    </a:lnL>
                    <a:lnT w="12700" cmpd="sng">
                      <a:noFill/>
                      <a:prstDash val="solid"/>
                    </a:lnT>
                  </a:tcPr>
                </a:tc>
                <a:extLst>
                  <a:ext uri="{0D108BD9-81ED-4DB2-BD59-A6C34878D82A}">
                    <a16:rowId xmlns:a16="http://schemas.microsoft.com/office/drawing/2014/main" val="1005280991"/>
                  </a:ext>
                </a:extLst>
              </a:tr>
              <a:tr h="176320">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岩手県岩手町</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秋田県大仙市・</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秋田県美郷町</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R7.4.1～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143 </a:t>
                      </a:r>
                    </a:p>
                  </a:txBody>
                  <a:tcPr marL="3076" marR="3076" marT="3076"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noFill/>
                      <a:prstDash val="solid"/>
                      <a:round/>
                      <a:headEnd type="none" w="med" len="med"/>
                      <a:tailEnd type="none" w="med" len="med"/>
                    </a:lnR>
                    <a:lnT>
                      <a:noFill/>
                    </a:lnT>
                    <a:lnB>
                      <a:noFill/>
                    </a:lnB>
                    <a:noFill/>
                  </a:tcPr>
                </a:tc>
                <a:tc gridSpan="3" vMerge="1">
                  <a:txBody>
                    <a:bodyPr/>
                    <a:lstStyle/>
                    <a:p>
                      <a:pPr algn="r" fontAlgn="ct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08121"/>
                  </a:ext>
                </a:extLst>
              </a:tr>
              <a:tr h="176400">
                <a:tc vMerge="1">
                  <a:txBody>
                    <a:bodyPr/>
                    <a:lstStyle/>
                    <a:p>
                      <a:endParaRPr kumimoji="1" lang="ja-JP" altLang="en-US"/>
                    </a:p>
                  </a:txBody>
                  <a:tcPr>
                    <a:lnL>
                      <a:noFill/>
                    </a:lnL>
                    <a:lnR>
                      <a:noFill/>
                    </a:lnR>
                    <a:lnT w="19050" cap="flat" cmpd="sng" algn="ctr">
                      <a:solidFill>
                        <a:schemeClr val="accent6">
                          <a:lumMod val="75000"/>
                        </a:schemeClr>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R9.3.31～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vMerge="1">
                  <a:txBody>
                    <a:bodyPr/>
                    <a:lstStyle/>
                    <a:p>
                      <a:endParaRPr kumimoji="1" lang="ja-JP" altLang="en-US"/>
                    </a:p>
                  </a:txBody>
                  <a:tcPr>
                    <a:lnL>
                      <a:noFill/>
                    </a:lnL>
                    <a:lnR>
                      <a:noFill/>
                    </a:lnR>
                    <a:lnT w="19050" cap="flat" cmpd="sng" algn="ctr">
                      <a:solidFill>
                        <a:schemeClr val="accent6">
                          <a:lumMod val="75000"/>
                        </a:schemeClr>
                      </a:solidFill>
                      <a:prstDash val="solid"/>
                      <a:round/>
                      <a:headEnd type="none" w="med" len="med"/>
                      <a:tailEnd type="none" w="med" len="med"/>
                    </a:lnT>
                    <a:lnB>
                      <a:noFill/>
                    </a:lnB>
                    <a:noFill/>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lnL>
                      <a:noFill/>
                    </a:lnL>
                    <a:lnR>
                      <a:noFill/>
                    </a:lnR>
                    <a:lnT w="19050" cap="flat" cmpd="sng" algn="ctr">
                      <a:solidFill>
                        <a:schemeClr val="accent6">
                          <a:lumMod val="75000"/>
                        </a:schemeClr>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R10.3.31～</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vMerge="1">
                  <a:txBody>
                    <a:bodyPr/>
                    <a:lstStyle/>
                    <a:p>
                      <a:endParaRPr kumimoji="1" lang="ja-JP" altLang="en-US"/>
                    </a:p>
                  </a:txBody>
                  <a:tcPr>
                    <a:lnL>
                      <a:noFill/>
                    </a:lnL>
                    <a:lnR>
                      <a:noFill/>
                    </a:lnR>
                    <a:lnT w="19050" cap="flat" cmpd="sng" algn="ctr">
                      <a:solidFill>
                        <a:schemeClr val="accent6">
                          <a:lumMod val="75000"/>
                        </a:schemeClr>
                      </a:solidFill>
                      <a:prstDash val="solid"/>
                      <a:round/>
                      <a:headEnd type="none" w="med" len="med"/>
                      <a:tailEnd type="none" w="med" len="med"/>
                    </a:lnT>
                    <a:lnB>
                      <a:noFill/>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noFill/>
                      <a:prstDash val="solid"/>
                      <a:round/>
                      <a:headEnd type="none" w="med" len="med"/>
                      <a:tailEnd type="none" w="med" len="med"/>
                    </a:lnR>
                    <a:lnT>
                      <a:noFill/>
                    </a:lnT>
                    <a:lnB>
                      <a:noFill/>
                    </a:lnB>
                    <a:noFill/>
                  </a:tcPr>
                </a:tc>
                <a:tc gridSpan="3" vMerge="1">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795259"/>
                  </a:ext>
                </a:extLst>
              </a:tr>
              <a:tr h="176400">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(R6.3.6)</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rgbClr val="548235"/>
                      </a:solidFill>
                      <a:prstDash val="solid"/>
                      <a:round/>
                      <a:headEnd type="none" w="med" len="med"/>
                      <a:tailEnd type="none" w="med" len="med"/>
                    </a:lnL>
                    <a:lnR>
                      <a:noFill/>
                    </a:lnR>
                    <a:lnT w="19050" cap="flat" cmpd="sng" algn="ctr">
                      <a:solidFill>
                        <a:srgbClr val="548235"/>
                      </a:solidFill>
                      <a:prstDash val="solid"/>
                      <a:round/>
                      <a:headEnd type="none" w="med" len="med"/>
                      <a:tailEnd type="none" w="med" len="med"/>
                    </a:lnT>
                    <a:lnB>
                      <a:noFill/>
                    </a:lnB>
                    <a:noFill/>
                  </a:tcP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(R6.11.29)</a:t>
                      </a:r>
                    </a:p>
                  </a:txBody>
                  <a:tcPr marL="3076" marR="3076" marT="3076"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076" marR="3076" marT="3076" marB="0" anchor="ctr">
                    <a:lnL w="63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a:noFill/>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6350" cap="flat" cmpd="sng" algn="ctr">
                      <a:solidFill>
                        <a:srgbClr val="548235"/>
                      </a:solidFill>
                      <a:prstDash val="solid"/>
                      <a:round/>
                      <a:headEnd type="none" w="med" len="med"/>
                      <a:tailEnd type="none" w="med" len="med"/>
                    </a:lnL>
                    <a:lnR>
                      <a:noFill/>
                    </a:lnR>
                    <a:lnT w="19050" cap="flat" cmpd="sng" algn="ctr">
                      <a:solidFill>
                        <a:srgbClr val="548235"/>
                      </a:solidFill>
                      <a:prstDash val="solid"/>
                      <a:round/>
                      <a:headEnd type="none" w="med" len="med"/>
                      <a:tailEnd type="none" w="med" len="med"/>
                    </a:lnT>
                    <a:lnB>
                      <a:noFill/>
                    </a:lnB>
                    <a:noFill/>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w="19050" cap="flat" cmpd="sng" algn="ctr">
                      <a:solidFill>
                        <a:srgbClr val="548235"/>
                      </a:solidFill>
                      <a:prstDash val="solid"/>
                      <a:round/>
                      <a:headEnd type="none" w="med" len="med"/>
                      <a:tailEnd type="none" w="med" len="med"/>
                    </a:lnL>
                    <a:lnR>
                      <a:noFill/>
                    </a:lnR>
                    <a:lnT>
                      <a:noFill/>
                    </a:lnT>
                    <a:lnB>
                      <a:noFill/>
                    </a:lnB>
                    <a:noFill/>
                  </a:tcPr>
                </a:tc>
                <a:tc gridSpan="3">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年）：再商品化計画期間平均値</a:t>
                      </a:r>
                    </a:p>
                  </a:txBody>
                  <a:tcPr marL="3076" marR="3076" marT="3076" marB="0" anchor="ctr">
                    <a:lnL>
                      <a:noFill/>
                    </a:lnL>
                    <a:lnR>
                      <a:noFill/>
                    </a:lnR>
                    <a:lnT w="19050" cap="flat" cmpd="sng" algn="ctr">
                      <a:noFill/>
                      <a:prstDash val="solid"/>
                      <a:round/>
                      <a:headEnd type="none" w="med" len="med"/>
                      <a:tailEnd type="none" w="med" len="med"/>
                    </a:lnT>
                    <a:lnB>
                      <a:noFill/>
                    </a:lnB>
                    <a:noFill/>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76" marR="3076" marT="3076" marB="0" anchor="ctr">
                    <a:lnL>
                      <a:noFill/>
                    </a:lnL>
                    <a:lnR>
                      <a:noFill/>
                    </a:lnR>
                    <a:lnT w="6350" cap="flat" cmpd="sng" algn="ctr">
                      <a:solidFill>
                        <a:srgbClr val="548235"/>
                      </a:solidFill>
                      <a:prstDash val="solid"/>
                      <a:round/>
                      <a:headEnd type="none" w="med" len="med"/>
                      <a:tailEnd type="none" w="med" len="med"/>
                    </a:lnT>
                    <a:lnB>
                      <a:noFill/>
                    </a:lnB>
                    <a:noFill/>
                  </a:tcPr>
                </a:tc>
                <a:extLst>
                  <a:ext uri="{0D108BD9-81ED-4DB2-BD59-A6C34878D82A}">
                    <a16:rowId xmlns:a16="http://schemas.microsoft.com/office/drawing/2014/main" val="1748253358"/>
                  </a:ext>
                </a:extLst>
              </a:tr>
            </a:tbl>
          </a:graphicData>
        </a:graphic>
      </p:graphicFrame>
      <p:sp>
        <p:nvSpPr>
          <p:cNvPr id="3" name="スライド番号プレースホルダー 1">
            <a:extLst>
              <a:ext uri="{FF2B5EF4-FFF2-40B4-BE49-F238E27FC236}">
                <a16:creationId xmlns:a16="http://schemas.microsoft.com/office/drawing/2014/main" id="{B4CE04EC-62AD-FB93-18F1-36A7BF303BA9}"/>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0736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1738449" y="70366"/>
            <a:ext cx="7581907" cy="431326"/>
          </a:xfrm>
        </p:spPr>
        <p:txBody>
          <a:bodyPr>
            <a:noAutofit/>
          </a:bodyPr>
          <a:lstStyle/>
          <a:p>
            <a:pPr algn="l"/>
            <a:r>
              <a:rPr lang="ja-JP" altLang="en-US" sz="2400" dirty="0"/>
              <a:t>④　排出・回収・リサイクル段階　自主回収・リサイクル</a:t>
            </a:r>
          </a:p>
        </p:txBody>
      </p:sp>
      <p:sp>
        <p:nvSpPr>
          <p:cNvPr id="3" name="四角形: 角を丸くする 2">
            <a:extLst>
              <a:ext uri="{FF2B5EF4-FFF2-40B4-BE49-F238E27FC236}">
                <a16:creationId xmlns:a16="http://schemas.microsoft.com/office/drawing/2014/main" id="{03C20412-861E-4BC6-CCC0-F5D95BBF1CFF}"/>
              </a:ext>
            </a:extLst>
          </p:cNvPr>
          <p:cNvSpPr/>
          <p:nvPr/>
        </p:nvSpPr>
        <p:spPr>
          <a:xfrm>
            <a:off x="1690553" y="589464"/>
            <a:ext cx="8810894" cy="1476000"/>
          </a:xfrm>
          <a:prstGeom prst="roundRect">
            <a:avLst>
              <a:gd name="adj" fmla="val 11430"/>
            </a:avLst>
          </a:prstGeom>
          <a:solidFill>
            <a:schemeClr val="bg1"/>
          </a:solidFill>
          <a:ln w="19050">
            <a:solidFill>
              <a:srgbClr val="009999"/>
            </a:solidFill>
          </a:ln>
        </p:spPr>
        <p:txBody>
          <a:bodyPr vert="horz" wrap="square" lIns="72000" tIns="54000" rIns="36000" bIns="54000" rtlCol="0" anchor="t" anchorCtr="0">
            <a:noAutofit/>
          </a:bodyPr>
          <a:lstStyle/>
          <a:p>
            <a:pPr marL="285750" indent="-285750" defTabSz="844083">
              <a:lnSpc>
                <a:spcPts val="1680"/>
              </a:lnSpc>
              <a:buClr>
                <a:srgbClr val="002060"/>
              </a:buClr>
              <a:buFont typeface="Wingdings" panose="05000000000000000000" pitchFamily="2" charset="2"/>
              <a:buChar char="l"/>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製造・販売事業者に対して、</a:t>
            </a:r>
            <a:r>
              <a:rPr lang="ja-JP" altLang="en-US"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自ら製造・販売したプラスチック製品・容器包装を自主的に回収・リサイクル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するよう求めています。</a:t>
            </a:r>
            <a:endParaRPr lang="en-US" altLang="ja-JP"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defTabSz="844083">
              <a:lnSpc>
                <a:spcPts val="1680"/>
              </a:lnSpc>
              <a:buClr>
                <a:srgbClr val="002060"/>
              </a:buClr>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こうした自主回収・リサイクルを円滑に進められるよう、</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計画を作成し大臣認定を得ることにより廃棄物処理法に基づく業の許可を不要とする特例制度</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がありますので御活用ください。</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defTabSz="844083">
              <a:lnSpc>
                <a:spcPts val="1680"/>
              </a:lnSpc>
              <a:buClr>
                <a:srgbClr val="002060"/>
              </a:buClr>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自主回収・リサイクルを実施することで、</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容器包装リサイクル法における再商品化義務量から回収量を控除できます。</a:t>
            </a:r>
          </a:p>
        </p:txBody>
      </p:sp>
      <p:pic>
        <p:nvPicPr>
          <p:cNvPr id="5" name="図 4">
            <a:extLst>
              <a:ext uri="{FF2B5EF4-FFF2-40B4-BE49-F238E27FC236}">
                <a16:creationId xmlns:a16="http://schemas.microsoft.com/office/drawing/2014/main" id="{E6A8210A-AEE8-6E2D-8859-A8CEE01FD8F9}"/>
              </a:ext>
            </a:extLst>
          </p:cNvPr>
          <p:cNvPicPr>
            <a:picLocks noChangeAspect="1"/>
          </p:cNvPicPr>
          <p:nvPr/>
        </p:nvPicPr>
        <p:blipFill rotWithShape="1">
          <a:blip r:embed="rId2"/>
          <a:srcRect r="188"/>
          <a:stretch/>
        </p:blipFill>
        <p:spPr>
          <a:xfrm>
            <a:off x="2077090" y="2271826"/>
            <a:ext cx="8050441" cy="4627378"/>
          </a:xfrm>
          <a:prstGeom prst="rect">
            <a:avLst/>
          </a:prstGeom>
        </p:spPr>
      </p:pic>
      <p:sp>
        <p:nvSpPr>
          <p:cNvPr id="4" name="テキスト プレースホルダー 11">
            <a:extLst>
              <a:ext uri="{FF2B5EF4-FFF2-40B4-BE49-F238E27FC236}">
                <a16:creationId xmlns:a16="http://schemas.microsoft.com/office/drawing/2014/main" id="{ED7BA7DD-B86A-166F-7858-27E518D4C62C}"/>
              </a:ext>
            </a:extLst>
          </p:cNvPr>
          <p:cNvSpPr txBox="1">
            <a:spLocks/>
          </p:cNvSpPr>
          <p:nvPr/>
        </p:nvSpPr>
        <p:spPr>
          <a:xfrm>
            <a:off x="2077088" y="2121016"/>
            <a:ext cx="7966800" cy="301621"/>
          </a:xfrm>
          <a:prstGeom prst="rect">
            <a:avLst/>
          </a:prstGeom>
          <a:solidFill>
            <a:srgbClr val="003B83"/>
          </a:solidFill>
        </p:spPr>
        <p:txBody>
          <a:bodyPr vert="horz" wrap="square" lIns="72000" tIns="0" rIns="72000" bIns="0" anchor="t" anchorCtr="0">
            <a:spAutoFit/>
          </a:bodyPr>
          <a:lstStyle>
            <a:lvl1pPr marL="0" indent="0" algn="l" defTabSz="804466" rtl="0" eaLnBrk="1" latinLnBrk="0" hangingPunct="1">
              <a:spcBef>
                <a:spcPts val="422"/>
              </a:spcBef>
              <a:buFont typeface="Arial" pitchFamily="34" charset="0"/>
              <a:buNone/>
              <a:defRPr kumimoji="1" lang="ja-JP" altLang="en-US" sz="1584" kern="1200" baseline="0" dirty="0" smtClean="0">
                <a:solidFill>
                  <a:schemeClr val="tx1"/>
                </a:solidFill>
                <a:latin typeface="+mn-lt"/>
                <a:ea typeface="+mn-ea"/>
                <a:cs typeface="+mn-cs"/>
              </a:defRPr>
            </a:lvl1pPr>
            <a:lvl2pPr marL="223463" indent="-223463" algn="l" defTabSz="804466" rtl="0" eaLnBrk="1" latinLnBrk="0" hangingPunct="1">
              <a:spcBef>
                <a:spcPts val="422"/>
              </a:spcBef>
              <a:buClr>
                <a:srgbClr val="3E5E84"/>
              </a:buClr>
              <a:buFont typeface="Wingdings" pitchFamily="2" charset="2"/>
              <a:buChar char="n"/>
              <a:defRPr kumimoji="1" lang="ja-JP" altLang="en-US" sz="1232" kern="1200" baseline="0" dirty="0" smtClean="0">
                <a:solidFill>
                  <a:schemeClr val="tx1"/>
                </a:solidFill>
                <a:latin typeface="+mn-lt"/>
                <a:ea typeface="+mn-ea"/>
                <a:cs typeface="+mn-cs"/>
              </a:defRPr>
            </a:lvl2pPr>
            <a:lvl3pPr marL="502792" indent="-223463" algn="l" defTabSz="804466" rtl="0" eaLnBrk="1" latinLnBrk="0" hangingPunct="1">
              <a:spcBef>
                <a:spcPts val="380"/>
              </a:spcBef>
              <a:buClr>
                <a:srgbClr val="808080"/>
              </a:buClr>
              <a:buFont typeface="Wingdings" pitchFamily="2" charset="2"/>
              <a:buChar char="n"/>
              <a:defRPr kumimoji="1" lang="ja-JP" altLang="en-US" sz="1056" kern="1200" baseline="0" dirty="0" smtClean="0">
                <a:solidFill>
                  <a:schemeClr val="tx1"/>
                </a:solidFill>
                <a:latin typeface="+mn-lt"/>
                <a:ea typeface="+mn-ea"/>
                <a:cs typeface="+mn-cs"/>
              </a:defRPr>
            </a:lvl3pPr>
            <a:lvl4pPr marL="726255" indent="-167598" algn="l" defTabSz="804466" rtl="0" eaLnBrk="1" latinLnBrk="0" hangingPunct="1">
              <a:spcBef>
                <a:spcPts val="296"/>
              </a:spcBef>
              <a:buClr>
                <a:srgbClr val="558C99"/>
              </a:buClr>
              <a:buFont typeface="Wingdings" pitchFamily="2" charset="2"/>
              <a:buChar char="l"/>
              <a:defRPr kumimoji="1" lang="ja-JP" altLang="en-US" sz="1056" kern="1200" baseline="0" dirty="0" smtClean="0">
                <a:solidFill>
                  <a:schemeClr val="tx1"/>
                </a:solidFill>
                <a:latin typeface="+mn-lt"/>
                <a:ea typeface="+mn-ea"/>
                <a:cs typeface="+mn-cs"/>
              </a:defRPr>
            </a:lvl4pPr>
            <a:lvl5pPr marL="949717" indent="-167598" algn="l" defTabSz="804466" rtl="0" eaLnBrk="1" latinLnBrk="0" hangingPunct="1">
              <a:spcBef>
                <a:spcPts val="296"/>
              </a:spcBef>
              <a:buClr>
                <a:srgbClr val="C0C0C0"/>
              </a:buClr>
              <a:buFont typeface="Wingdings" pitchFamily="2" charset="2"/>
              <a:buChar char="l"/>
              <a:defRPr kumimoji="1" lang="ja-JP" altLang="en-US" sz="1056" kern="1200" baseline="0" dirty="0">
                <a:solidFill>
                  <a:schemeClr val="tx1"/>
                </a:solidFill>
                <a:latin typeface="+mn-lt"/>
                <a:ea typeface="+mn-ea"/>
                <a:cs typeface="+mn-cs"/>
              </a:defRPr>
            </a:lvl5pPr>
            <a:lvl6pPr marL="2212282"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6pPr>
            <a:lvl7pPr marL="2614515"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7pPr>
            <a:lvl8pPr marL="3016748"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8pPr>
            <a:lvl9pPr marL="3418981"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9pPr>
          </a:lstStyle>
          <a:p>
            <a:pPr marL="0" lvl="2" indent="0" fontAlgn="base">
              <a:lnSpc>
                <a:spcPct val="130000"/>
              </a:lnSpc>
              <a:spcBef>
                <a:spcPts val="0"/>
              </a:spcBef>
              <a:spcAft>
                <a:spcPts val="600"/>
              </a:spcAft>
              <a:buNone/>
              <a:defRPr/>
            </a:pPr>
            <a:r>
              <a:rPr lang="ja-JP" altLang="en-US" sz="1600" b="1" spc="130">
                <a:solidFill>
                  <a:prstClr val="white"/>
                </a:solidFill>
                <a:latin typeface="メイリオ" panose="020B0604030504040204" pitchFamily="50" charset="-128"/>
                <a:ea typeface="メイリオ" panose="020B0604030504040204" pitchFamily="50" charset="-128"/>
              </a:rPr>
              <a:t>●自主回収・再資源化事業のスキーム</a:t>
            </a:r>
          </a:p>
        </p:txBody>
      </p:sp>
      <p:sp>
        <p:nvSpPr>
          <p:cNvPr id="6" name="スライド番号プレースホルダー 1">
            <a:extLst>
              <a:ext uri="{FF2B5EF4-FFF2-40B4-BE49-F238E27FC236}">
                <a16:creationId xmlns:a16="http://schemas.microsoft.com/office/drawing/2014/main" id="{AECBCEA8-D80F-0CEB-667D-E0E33319B441}"/>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2691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DC25896-9382-2C2E-E1B2-4FCA7212E7D9}"/>
              </a:ext>
            </a:extLst>
          </p:cNvPr>
          <p:cNvSpPr>
            <a:spLocks noGrp="1"/>
          </p:cNvSpPr>
          <p:nvPr>
            <p:ph sz="quarter" idx="11"/>
          </p:nvPr>
        </p:nvSpPr>
        <p:spPr>
          <a:xfrm>
            <a:off x="457200" y="88682"/>
            <a:ext cx="10100511" cy="459998"/>
          </a:xfrm>
        </p:spPr>
        <p:txBody>
          <a:bodyPr>
            <a:normAutofit/>
          </a:bodyPr>
          <a:lstStyle/>
          <a:p>
            <a:r>
              <a:rPr lang="ja-JP" altLang="en-US" sz="2400" dirty="0"/>
              <a:t>製造・販売事業者等による自主回収・再資源化事業計画の認定事例</a:t>
            </a:r>
            <a:endParaRPr lang="ja-JP" altLang="en-US" sz="2000" dirty="0"/>
          </a:p>
        </p:txBody>
      </p:sp>
      <p:pic>
        <p:nvPicPr>
          <p:cNvPr id="3" name="図 2" descr="テーブル&#10;&#10;自動的に生成された説明">
            <a:extLst>
              <a:ext uri="{FF2B5EF4-FFF2-40B4-BE49-F238E27FC236}">
                <a16:creationId xmlns:a16="http://schemas.microsoft.com/office/drawing/2014/main" id="{0B73EEAA-0D8B-1170-1CC6-04E33295E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43" y="1645512"/>
            <a:ext cx="7765593" cy="5130692"/>
          </a:xfrm>
          <a:prstGeom prst="rect">
            <a:avLst/>
          </a:prstGeom>
        </p:spPr>
      </p:pic>
      <p:sp>
        <p:nvSpPr>
          <p:cNvPr id="4" name="テキスト ボックス 3">
            <a:extLst>
              <a:ext uri="{FF2B5EF4-FFF2-40B4-BE49-F238E27FC236}">
                <a16:creationId xmlns:a16="http://schemas.microsoft.com/office/drawing/2014/main" id="{D58CF2AE-1C0C-CB1F-84F9-F155DD50C479}"/>
              </a:ext>
            </a:extLst>
          </p:cNvPr>
          <p:cNvSpPr txBox="1"/>
          <p:nvPr/>
        </p:nvSpPr>
        <p:spPr>
          <a:xfrm>
            <a:off x="1708698" y="700697"/>
            <a:ext cx="8759905" cy="830997"/>
          </a:xfrm>
          <a:prstGeom prst="rect">
            <a:avLst/>
          </a:prstGeom>
          <a:noFill/>
        </p:spPr>
        <p:txBody>
          <a:bodyPr wrap="square" rtlCol="0">
            <a:spAutoFit/>
          </a:bodyPr>
          <a:lstStyle/>
          <a:p>
            <a:pPr defTabSz="457200">
              <a:defRPr/>
            </a:pPr>
            <a:r>
              <a:rPr lang="ja-JP" altLang="en-US" sz="1600" dirty="0">
                <a:solidFill>
                  <a:prstClr val="black"/>
                </a:solidFill>
                <a:latin typeface="メイリオ" panose="020B0604030504040204" pitchFamily="50" charset="-128"/>
                <a:ea typeface="メイリオ" panose="020B0604030504040204" pitchFamily="50" charset="-128"/>
              </a:rPr>
              <a:t>プラスチック使用製品の製造・販売事業者等が作成した自主回収・再資源化事業計画について、主務大臣が認定する仕組みを創設。主務大臣の認定を受けた事業者は、廃棄物処理法に基づく業の許可が不要となります。</a:t>
            </a:r>
          </a:p>
        </p:txBody>
      </p:sp>
      <p:sp>
        <p:nvSpPr>
          <p:cNvPr id="6" name="スライド番号プレースホルダー 1">
            <a:extLst>
              <a:ext uri="{FF2B5EF4-FFF2-40B4-BE49-F238E27FC236}">
                <a16:creationId xmlns:a16="http://schemas.microsoft.com/office/drawing/2014/main" id="{1794BE33-C73E-3C2A-33F6-D03377103ACF}"/>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13</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6140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1016669" y="36457"/>
            <a:ext cx="8524096" cy="490474"/>
          </a:xfrm>
        </p:spPr>
        <p:txBody>
          <a:bodyPr>
            <a:noAutofit/>
          </a:bodyPr>
          <a:lstStyle/>
          <a:p>
            <a:pPr algn="l"/>
            <a:r>
              <a:rPr lang="ja-JP" altLang="en-US" sz="2400" dirty="0"/>
              <a:t>⑤　排出・回収・リサイクル段階　 排出業者の排出抑制・再資源化</a:t>
            </a:r>
          </a:p>
        </p:txBody>
      </p:sp>
      <p:sp>
        <p:nvSpPr>
          <p:cNvPr id="7" name="四角形: 角を丸くする 6">
            <a:extLst>
              <a:ext uri="{FF2B5EF4-FFF2-40B4-BE49-F238E27FC236}">
                <a16:creationId xmlns:a16="http://schemas.microsoft.com/office/drawing/2014/main" id="{8E79A609-AE71-A86B-18AD-FEE85AC8F3B3}"/>
              </a:ext>
            </a:extLst>
          </p:cNvPr>
          <p:cNvSpPr/>
          <p:nvPr/>
        </p:nvSpPr>
        <p:spPr>
          <a:xfrm>
            <a:off x="1680190" y="610617"/>
            <a:ext cx="8712000" cy="1574847"/>
          </a:xfrm>
          <a:prstGeom prst="roundRect">
            <a:avLst>
              <a:gd name="adj" fmla="val 9645"/>
            </a:avLst>
          </a:prstGeom>
          <a:noFill/>
          <a:ln w="19050">
            <a:solidFill>
              <a:srgbClr val="009999"/>
            </a:solidFill>
          </a:ln>
        </p:spPr>
        <p:txBody>
          <a:bodyPr vert="horz" wrap="square" lIns="216000" tIns="36000" rIns="216000" bIns="36000" rtlCol="0" anchor="t" anchorCtr="0">
            <a:spAutoFit/>
          </a:bodyPr>
          <a:lstStyle/>
          <a:p>
            <a:pPr marL="285750" indent="-285750" defTabSz="844083">
              <a:buClr>
                <a:srgbClr val="002060"/>
              </a:buClr>
              <a:buFont typeface="Wingdings" panose="05000000000000000000" pitchFamily="2" charset="2"/>
              <a:buChar char="l"/>
              <a:defRPr/>
            </a:pPr>
            <a:r>
              <a:rPr kumimoji="0"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排出事業者は、判断基準に則って、事業活動により生じる</a:t>
            </a:r>
            <a:r>
              <a:rPr kumimoji="0" lang="ja-JP" altLang="en-US"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廃プラスチックの排出抑制、分別排出、再資源化等の取組に関する目標を定め、計画的に取り組む</a:t>
            </a:r>
            <a:r>
              <a:rPr kumimoji="0"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ことが必要です。</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defTabSz="844083">
              <a:buClr>
                <a:srgbClr val="002060"/>
              </a:buClr>
              <a:buFont typeface="Wingdings" panose="05000000000000000000" pitchFamily="2" charset="2"/>
              <a:buChar char="l"/>
              <a:defRPr/>
            </a:pP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特に年間</a:t>
            </a:r>
            <a:r>
              <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ｔ以上排出する</a:t>
            </a:r>
            <a:r>
              <a:rPr lang="ja-JP" altLang="en-US" sz="15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多量排出事業者は、取組が不十分な場合は勧告・命令等の措置</a:t>
            </a: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を行う可能性があります。</a:t>
            </a:r>
            <a:endPar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defTabSz="844083">
              <a:buClr>
                <a:srgbClr val="002060"/>
              </a:buClr>
              <a:buFont typeface="Wingdings" panose="05000000000000000000" pitchFamily="2" charset="2"/>
              <a:buChar char="l"/>
              <a:defRPr/>
            </a:pP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排出事業者とリサイクル事業者の連携による再資源化を円滑に行えるよう、大臣認定により</a:t>
            </a:r>
            <a:r>
              <a:rPr lang="ja-JP" altLang="en-US" sz="15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廃棄物処理法に基づく業の許可が不要</a:t>
            </a: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となる特例制度がありますので、御活用ください。</a:t>
            </a:r>
            <a:endPar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四角形: 角を丸くする 4">
            <a:extLst>
              <a:ext uri="{FF2B5EF4-FFF2-40B4-BE49-F238E27FC236}">
                <a16:creationId xmlns:a16="http://schemas.microsoft.com/office/drawing/2014/main" id="{F98EB3C2-D6CE-7911-4241-FF15566BFBC4}"/>
              </a:ext>
            </a:extLst>
          </p:cNvPr>
          <p:cNvSpPr/>
          <p:nvPr/>
        </p:nvSpPr>
        <p:spPr>
          <a:xfrm>
            <a:off x="4483238" y="2360005"/>
            <a:ext cx="5842696" cy="1979088"/>
          </a:xfrm>
          <a:prstGeom prst="roundRect">
            <a:avLst>
              <a:gd name="adj" fmla="val 0"/>
            </a:avLst>
          </a:prstGeom>
          <a:noFill/>
          <a:ln w="19050" cap="flat" cmpd="sng" algn="ctr">
            <a:solidFill>
              <a:srgbClr val="003B83"/>
            </a:solidFill>
            <a:prstDash val="solid"/>
          </a:ln>
          <a:effectLst/>
        </p:spPr>
        <p:txBody>
          <a:bodyPr rot="0" spcFirstLastPara="0" vertOverflow="overflow" horzOverflow="overflow" vert="horz" wrap="square" lIns="90000" tIns="252000" rIns="90000" bIns="0" numCol="1" spcCol="0" rtlCol="0" fromWordArt="0" anchor="t" anchorCtr="0" forceAA="0" compatLnSpc="1">
            <a:prstTxWarp prst="textNoShape">
              <a:avLst/>
            </a:prstTxWarp>
            <a:noAutofit/>
          </a:bodyPr>
          <a:lstStyle/>
          <a:p>
            <a:pPr marL="0" lvl="2" algn="just" fontAlgn="base">
              <a:lnSpc>
                <a:spcPct val="120000"/>
              </a:lnSpc>
              <a:spcAft>
                <a:spcPts val="600"/>
              </a:spcAft>
              <a:defRPr/>
            </a:pPr>
            <a:endParaRPr lang="ja-JP" altLang="en-US" sz="900" kern="0" spc="130">
              <a:solidFill>
                <a:prstClr val="black"/>
              </a:solidFill>
              <a:latin typeface="Calibri"/>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BC676181-A4D0-A7D7-EEF5-EBE04FD90566}"/>
              </a:ext>
            </a:extLst>
          </p:cNvPr>
          <p:cNvSpPr/>
          <p:nvPr/>
        </p:nvSpPr>
        <p:spPr>
          <a:xfrm>
            <a:off x="4483238" y="4590418"/>
            <a:ext cx="5842696" cy="2128896"/>
          </a:xfrm>
          <a:prstGeom prst="roundRect">
            <a:avLst>
              <a:gd name="adj" fmla="val 0"/>
            </a:avLst>
          </a:prstGeom>
          <a:noFill/>
          <a:ln w="19050" cap="flat" cmpd="sng" algn="ctr">
            <a:solidFill>
              <a:srgbClr val="003B83"/>
            </a:solidFill>
            <a:prstDash val="solid"/>
          </a:ln>
          <a:effectLst/>
        </p:spPr>
        <p:txBody>
          <a:bodyPr rot="0" spcFirstLastPara="0" vertOverflow="overflow" horzOverflow="overflow" vert="horz" wrap="square" lIns="90000" tIns="252000" rIns="90000" bIns="0" numCol="1" spcCol="0" rtlCol="0" fromWordArt="0" anchor="t" anchorCtr="0" forceAA="0" compatLnSpc="1">
            <a:prstTxWarp prst="textNoShape">
              <a:avLst/>
            </a:prstTxWarp>
            <a:noAutofit/>
          </a:bodyPr>
          <a:lstStyle/>
          <a:p>
            <a:pPr marL="0" lvl="2" algn="just" fontAlgn="base">
              <a:lnSpc>
                <a:spcPct val="120000"/>
              </a:lnSpc>
              <a:spcAft>
                <a:spcPts val="600"/>
              </a:spcAft>
              <a:defRPr/>
            </a:pPr>
            <a:endParaRPr lang="ja-JP" altLang="en-US" sz="900" kern="0" spc="130">
              <a:solidFill>
                <a:prstClr val="black"/>
              </a:solidFill>
              <a:latin typeface="Calibri"/>
              <a:ea typeface="ＭＳ Ｐゴシック" panose="020B0600070205080204" pitchFamily="50" charset="-128"/>
            </a:endParaRPr>
          </a:p>
        </p:txBody>
      </p:sp>
      <p:sp>
        <p:nvSpPr>
          <p:cNvPr id="8" name="テキスト プレースホルダー 11">
            <a:extLst>
              <a:ext uri="{FF2B5EF4-FFF2-40B4-BE49-F238E27FC236}">
                <a16:creationId xmlns:a16="http://schemas.microsoft.com/office/drawing/2014/main" id="{93A9BDDC-30E1-C6BE-C3FF-2A768BD9707B}"/>
              </a:ext>
            </a:extLst>
          </p:cNvPr>
          <p:cNvSpPr txBox="1">
            <a:spLocks/>
          </p:cNvSpPr>
          <p:nvPr/>
        </p:nvSpPr>
        <p:spPr>
          <a:xfrm>
            <a:off x="4473712" y="2257594"/>
            <a:ext cx="5864400" cy="338400"/>
          </a:xfrm>
          <a:prstGeom prst="rect">
            <a:avLst/>
          </a:prstGeom>
          <a:solidFill>
            <a:srgbClr val="003B83"/>
          </a:solidFill>
        </p:spPr>
        <p:txBody>
          <a:bodyPr vert="horz" wrap="square" lIns="72000" tIns="54000" rIns="72000" bIns="36000" anchor="ctr" anchorCtr="0">
            <a:noAutofit/>
          </a:bodyPr>
          <a:lstStyle>
            <a:lvl1pPr marL="0" indent="0" algn="l" defTabSz="804466" rtl="0" eaLnBrk="1" latinLnBrk="0" hangingPunct="1">
              <a:spcBef>
                <a:spcPts val="422"/>
              </a:spcBef>
              <a:buFont typeface="Arial" pitchFamily="34" charset="0"/>
              <a:buNone/>
              <a:defRPr kumimoji="1" lang="ja-JP" altLang="en-US" sz="1584" kern="1200" baseline="0" dirty="0" smtClean="0">
                <a:solidFill>
                  <a:schemeClr val="tx1"/>
                </a:solidFill>
                <a:latin typeface="+mn-lt"/>
                <a:ea typeface="+mn-ea"/>
                <a:cs typeface="+mn-cs"/>
              </a:defRPr>
            </a:lvl1pPr>
            <a:lvl2pPr marL="223463" indent="-223463" algn="l" defTabSz="804466" rtl="0" eaLnBrk="1" latinLnBrk="0" hangingPunct="1">
              <a:spcBef>
                <a:spcPts val="422"/>
              </a:spcBef>
              <a:buClr>
                <a:srgbClr val="3E5E84"/>
              </a:buClr>
              <a:buFont typeface="Wingdings" pitchFamily="2" charset="2"/>
              <a:buChar char="n"/>
              <a:defRPr kumimoji="1" lang="ja-JP" altLang="en-US" sz="1232" kern="1200" baseline="0" dirty="0" smtClean="0">
                <a:solidFill>
                  <a:schemeClr val="tx1"/>
                </a:solidFill>
                <a:latin typeface="+mn-lt"/>
                <a:ea typeface="+mn-ea"/>
                <a:cs typeface="+mn-cs"/>
              </a:defRPr>
            </a:lvl2pPr>
            <a:lvl3pPr marL="502792" indent="-223463" algn="l" defTabSz="804466" rtl="0" eaLnBrk="1" latinLnBrk="0" hangingPunct="1">
              <a:spcBef>
                <a:spcPts val="380"/>
              </a:spcBef>
              <a:buClr>
                <a:srgbClr val="808080"/>
              </a:buClr>
              <a:buFont typeface="Wingdings" pitchFamily="2" charset="2"/>
              <a:buChar char="n"/>
              <a:defRPr kumimoji="1" lang="ja-JP" altLang="en-US" sz="1056" kern="1200" baseline="0" dirty="0" smtClean="0">
                <a:solidFill>
                  <a:schemeClr val="tx1"/>
                </a:solidFill>
                <a:latin typeface="+mn-lt"/>
                <a:ea typeface="+mn-ea"/>
                <a:cs typeface="+mn-cs"/>
              </a:defRPr>
            </a:lvl3pPr>
            <a:lvl4pPr marL="726255" indent="-167598" algn="l" defTabSz="804466" rtl="0" eaLnBrk="1" latinLnBrk="0" hangingPunct="1">
              <a:spcBef>
                <a:spcPts val="296"/>
              </a:spcBef>
              <a:buClr>
                <a:srgbClr val="558C99"/>
              </a:buClr>
              <a:buFont typeface="Wingdings" pitchFamily="2" charset="2"/>
              <a:buChar char="l"/>
              <a:defRPr kumimoji="1" lang="ja-JP" altLang="en-US" sz="1056" kern="1200" baseline="0" dirty="0" smtClean="0">
                <a:solidFill>
                  <a:schemeClr val="tx1"/>
                </a:solidFill>
                <a:latin typeface="+mn-lt"/>
                <a:ea typeface="+mn-ea"/>
                <a:cs typeface="+mn-cs"/>
              </a:defRPr>
            </a:lvl4pPr>
            <a:lvl5pPr marL="949717" indent="-167598" algn="l" defTabSz="804466" rtl="0" eaLnBrk="1" latinLnBrk="0" hangingPunct="1">
              <a:spcBef>
                <a:spcPts val="296"/>
              </a:spcBef>
              <a:buClr>
                <a:srgbClr val="C0C0C0"/>
              </a:buClr>
              <a:buFont typeface="Wingdings" pitchFamily="2" charset="2"/>
              <a:buChar char="l"/>
              <a:defRPr kumimoji="1" lang="ja-JP" altLang="en-US" sz="1056" kern="1200" baseline="0" dirty="0">
                <a:solidFill>
                  <a:schemeClr val="tx1"/>
                </a:solidFill>
                <a:latin typeface="+mn-lt"/>
                <a:ea typeface="+mn-ea"/>
                <a:cs typeface="+mn-cs"/>
              </a:defRPr>
            </a:lvl5pPr>
            <a:lvl6pPr marL="2212282"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6pPr>
            <a:lvl7pPr marL="2614515"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7pPr>
            <a:lvl8pPr marL="3016748"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8pPr>
            <a:lvl9pPr marL="3418981"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9pPr>
          </a:lstStyle>
          <a:p>
            <a:pPr marL="0" lvl="2" indent="0" fontAlgn="base">
              <a:lnSpc>
                <a:spcPct val="120000"/>
              </a:lnSpc>
              <a:spcBef>
                <a:spcPts val="0"/>
              </a:spcBef>
              <a:buNone/>
              <a:defRPr/>
            </a:pPr>
            <a:r>
              <a:rPr lang="ja-JP" altLang="en-US" sz="1400" b="1" spc="130" dirty="0">
                <a:solidFill>
                  <a:prstClr val="white"/>
                </a:solidFill>
                <a:latin typeface="メイリオ" panose="020B0604030504040204" pitchFamily="50" charset="-128"/>
                <a:ea typeface="メイリオ" panose="020B0604030504040204" pitchFamily="50" charset="-128"/>
              </a:rPr>
              <a:t>●申請者が排出事業者である場合の再資源化事業のスキーム図</a:t>
            </a:r>
          </a:p>
        </p:txBody>
      </p:sp>
      <p:pic>
        <p:nvPicPr>
          <p:cNvPr id="9" name="図 8">
            <a:extLst>
              <a:ext uri="{FF2B5EF4-FFF2-40B4-BE49-F238E27FC236}">
                <a16:creationId xmlns:a16="http://schemas.microsoft.com/office/drawing/2014/main" id="{431B41B1-233F-A46F-4DD1-89B1922CAA24}"/>
              </a:ext>
            </a:extLst>
          </p:cNvPr>
          <p:cNvPicPr>
            <a:picLocks noChangeAspect="1"/>
          </p:cNvPicPr>
          <p:nvPr/>
        </p:nvPicPr>
        <p:blipFill>
          <a:blip r:embed="rId2"/>
          <a:stretch>
            <a:fillRect/>
          </a:stretch>
        </p:blipFill>
        <p:spPr>
          <a:xfrm>
            <a:off x="4937026" y="5016199"/>
            <a:ext cx="5201073" cy="1642291"/>
          </a:xfrm>
          <a:prstGeom prst="rect">
            <a:avLst/>
          </a:prstGeom>
        </p:spPr>
      </p:pic>
      <p:pic>
        <p:nvPicPr>
          <p:cNvPr id="10" name="図 9">
            <a:extLst>
              <a:ext uri="{FF2B5EF4-FFF2-40B4-BE49-F238E27FC236}">
                <a16:creationId xmlns:a16="http://schemas.microsoft.com/office/drawing/2014/main" id="{27913614-B256-8EA4-5062-D508790CC8B6}"/>
              </a:ext>
            </a:extLst>
          </p:cNvPr>
          <p:cNvPicPr>
            <a:picLocks noChangeAspect="1"/>
          </p:cNvPicPr>
          <p:nvPr/>
        </p:nvPicPr>
        <p:blipFill>
          <a:blip r:embed="rId3"/>
          <a:stretch>
            <a:fillRect/>
          </a:stretch>
        </p:blipFill>
        <p:spPr>
          <a:xfrm>
            <a:off x="4673538" y="2647896"/>
            <a:ext cx="5464560" cy="1630372"/>
          </a:xfrm>
          <a:prstGeom prst="rect">
            <a:avLst/>
          </a:prstGeom>
        </p:spPr>
      </p:pic>
      <p:sp>
        <p:nvSpPr>
          <p:cNvPr id="15" name="四角形: 角を丸くする 14">
            <a:extLst>
              <a:ext uri="{FF2B5EF4-FFF2-40B4-BE49-F238E27FC236}">
                <a16:creationId xmlns:a16="http://schemas.microsoft.com/office/drawing/2014/main" id="{9587D6F1-905B-EFAA-65C7-C21F4D0215C4}"/>
              </a:ext>
            </a:extLst>
          </p:cNvPr>
          <p:cNvSpPr/>
          <p:nvPr/>
        </p:nvSpPr>
        <p:spPr>
          <a:xfrm>
            <a:off x="1565632" y="2588718"/>
            <a:ext cx="2834572" cy="4016932"/>
          </a:xfrm>
          <a:prstGeom prst="roundRect">
            <a:avLst>
              <a:gd name="adj" fmla="val 7994"/>
            </a:avLst>
          </a:prstGeom>
          <a:noFill/>
          <a:ln w="19050" cap="flat" cmpd="sng" algn="ctr">
            <a:solidFill>
              <a:srgbClr val="03BD8E"/>
            </a:solidFill>
            <a:prstDash val="solid"/>
          </a:ln>
          <a:effectLst/>
        </p:spPr>
        <p:txBody>
          <a:bodyPr rtlCol="0" anchor="ctr"/>
          <a:lstStyle/>
          <a:p>
            <a:pPr algn="ctr" defTabSz="861993"/>
            <a:endParaRPr kumimoji="0" lang="ja-JP" altLang="en-US" sz="1697" kern="0">
              <a:solidFill>
                <a:prstClr val="white"/>
              </a:solidFill>
              <a:latin typeface="Calibri"/>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535C67EA-9760-953B-5EC7-194B479834EF}"/>
              </a:ext>
            </a:extLst>
          </p:cNvPr>
          <p:cNvSpPr txBox="1"/>
          <p:nvPr/>
        </p:nvSpPr>
        <p:spPr>
          <a:xfrm>
            <a:off x="1665547" y="2830461"/>
            <a:ext cx="2639797" cy="523220"/>
          </a:xfrm>
          <a:prstGeom prst="rect">
            <a:avLst/>
          </a:prstGeom>
          <a:solidFill>
            <a:schemeClr val="accent3">
              <a:lumMod val="20000"/>
              <a:lumOff val="80000"/>
            </a:schemeClr>
          </a:solidFill>
        </p:spPr>
        <p:txBody>
          <a:bodyPr wrap="square" rtlCol="0">
            <a:spAutoFit/>
          </a:bodyPr>
          <a:lstStyle/>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○排出の抑制・</a:t>
            </a:r>
            <a:r>
              <a:rPr lang="ja-JP" altLang="en-US" sz="1400" u="sng">
                <a:solidFill>
                  <a:prstClr val="black"/>
                </a:solidFill>
                <a:latin typeface="メイリオ" panose="020B0604030504040204" pitchFamily="50" charset="-128"/>
                <a:ea typeface="メイリオ" panose="020B0604030504040204" pitchFamily="50" charset="-128"/>
              </a:rPr>
              <a:t>再資源化</a:t>
            </a:r>
            <a:r>
              <a:rPr lang="ja-JP" altLang="en-US" sz="1400">
                <a:solidFill>
                  <a:prstClr val="black"/>
                </a:solidFill>
                <a:latin typeface="メイリオ" panose="020B0604030504040204" pitchFamily="50" charset="-128"/>
                <a:ea typeface="メイリオ" panose="020B0604030504040204" pitchFamily="50" charset="-128"/>
              </a:rPr>
              <a:t>等の実施</a:t>
            </a:r>
          </a:p>
        </p:txBody>
      </p:sp>
      <p:sp>
        <p:nvSpPr>
          <p:cNvPr id="17" name="テキスト ボックス 16">
            <a:extLst>
              <a:ext uri="{FF2B5EF4-FFF2-40B4-BE49-F238E27FC236}">
                <a16:creationId xmlns:a16="http://schemas.microsoft.com/office/drawing/2014/main" id="{189E8CB9-FEA1-30AF-5D5E-27F35CB3C043}"/>
              </a:ext>
            </a:extLst>
          </p:cNvPr>
          <p:cNvSpPr txBox="1"/>
          <p:nvPr/>
        </p:nvSpPr>
        <p:spPr>
          <a:xfrm>
            <a:off x="1653394" y="3429638"/>
            <a:ext cx="2639797" cy="523220"/>
          </a:xfrm>
          <a:prstGeom prst="rect">
            <a:avLst/>
          </a:prstGeom>
          <a:solidFill>
            <a:schemeClr val="accent3">
              <a:lumMod val="20000"/>
              <a:lumOff val="80000"/>
            </a:schemeClr>
          </a:solidFill>
        </p:spPr>
        <p:txBody>
          <a:bodyPr wrap="square" rtlCol="0">
            <a:spAutoFit/>
          </a:bodyPr>
          <a:lstStyle/>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○多量排出事業者の目標の</a:t>
            </a:r>
            <a:endParaRPr lang="en-US" altLang="ja-JP" sz="1400">
              <a:solidFill>
                <a:prstClr val="black"/>
              </a:solidFill>
              <a:latin typeface="メイリオ" panose="020B0604030504040204" pitchFamily="50" charset="-128"/>
              <a:ea typeface="メイリオ" panose="020B0604030504040204" pitchFamily="50" charset="-128"/>
            </a:endParaRPr>
          </a:p>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　設定・情報の公表等</a:t>
            </a:r>
          </a:p>
        </p:txBody>
      </p:sp>
      <p:sp>
        <p:nvSpPr>
          <p:cNvPr id="19" name="テキスト ボックス 18">
            <a:extLst>
              <a:ext uri="{FF2B5EF4-FFF2-40B4-BE49-F238E27FC236}">
                <a16:creationId xmlns:a16="http://schemas.microsoft.com/office/drawing/2014/main" id="{C308D5A8-68EF-4ACF-1D24-A89E596169EA}"/>
              </a:ext>
            </a:extLst>
          </p:cNvPr>
          <p:cNvSpPr txBox="1"/>
          <p:nvPr/>
        </p:nvSpPr>
        <p:spPr>
          <a:xfrm>
            <a:off x="2284360" y="2421266"/>
            <a:ext cx="1468672" cy="338554"/>
          </a:xfrm>
          <a:prstGeom prst="rect">
            <a:avLst/>
          </a:prstGeom>
          <a:solidFill>
            <a:srgbClr val="03BD8E"/>
          </a:solidFill>
        </p:spPr>
        <p:txBody>
          <a:bodyPr wrap="none" rtlCol="0">
            <a:spAutoFit/>
          </a:bodyPr>
          <a:lstStyle/>
          <a:p>
            <a:pPr defTabSz="457200"/>
            <a:r>
              <a:rPr lang="ja-JP" altLang="en-US" sz="1600" b="1">
                <a:solidFill>
                  <a:prstClr val="white"/>
                </a:solidFill>
                <a:latin typeface="Meiryo UI"/>
                <a:ea typeface="Meiryo UI"/>
              </a:rPr>
              <a:t>求められる対応</a:t>
            </a:r>
          </a:p>
        </p:txBody>
      </p:sp>
      <p:sp>
        <p:nvSpPr>
          <p:cNvPr id="20" name="テキスト ボックス 19">
            <a:extLst>
              <a:ext uri="{FF2B5EF4-FFF2-40B4-BE49-F238E27FC236}">
                <a16:creationId xmlns:a16="http://schemas.microsoft.com/office/drawing/2014/main" id="{F0755FB3-C690-2DCA-BA5A-619CE0A75E98}"/>
              </a:ext>
            </a:extLst>
          </p:cNvPr>
          <p:cNvSpPr txBox="1"/>
          <p:nvPr/>
        </p:nvSpPr>
        <p:spPr>
          <a:xfrm>
            <a:off x="1653394" y="4025023"/>
            <a:ext cx="2639797" cy="307777"/>
          </a:xfrm>
          <a:prstGeom prst="rect">
            <a:avLst/>
          </a:prstGeom>
          <a:solidFill>
            <a:schemeClr val="accent3">
              <a:lumMod val="20000"/>
              <a:lumOff val="80000"/>
            </a:schemeClr>
          </a:solidFill>
        </p:spPr>
        <p:txBody>
          <a:bodyPr wrap="square" rtlCol="0">
            <a:spAutoFit/>
          </a:bodyPr>
          <a:lstStyle/>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○排出事業者の情報の提供</a:t>
            </a:r>
          </a:p>
        </p:txBody>
      </p:sp>
      <p:sp>
        <p:nvSpPr>
          <p:cNvPr id="21" name="テキスト ボックス 20">
            <a:extLst>
              <a:ext uri="{FF2B5EF4-FFF2-40B4-BE49-F238E27FC236}">
                <a16:creationId xmlns:a16="http://schemas.microsoft.com/office/drawing/2014/main" id="{6132DCA0-1298-81C1-098F-E512C6DE0106}"/>
              </a:ext>
            </a:extLst>
          </p:cNvPr>
          <p:cNvSpPr txBox="1"/>
          <p:nvPr/>
        </p:nvSpPr>
        <p:spPr>
          <a:xfrm>
            <a:off x="1653394" y="4413736"/>
            <a:ext cx="2639797" cy="523220"/>
          </a:xfrm>
          <a:prstGeom prst="rect">
            <a:avLst/>
          </a:prstGeom>
          <a:solidFill>
            <a:schemeClr val="accent3">
              <a:lumMod val="20000"/>
              <a:lumOff val="80000"/>
            </a:schemeClr>
          </a:solidFill>
        </p:spPr>
        <p:txBody>
          <a:bodyPr wrap="square" rtlCol="0">
            <a:spAutoFit/>
          </a:bodyPr>
          <a:lstStyle/>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○本部・加盟者における排出の抑制・再資源化等の促進</a:t>
            </a:r>
          </a:p>
        </p:txBody>
      </p:sp>
      <p:sp>
        <p:nvSpPr>
          <p:cNvPr id="22" name="テキスト ボックス 21">
            <a:extLst>
              <a:ext uri="{FF2B5EF4-FFF2-40B4-BE49-F238E27FC236}">
                <a16:creationId xmlns:a16="http://schemas.microsoft.com/office/drawing/2014/main" id="{188911AA-C964-0E67-1B2B-47F3E4CE22FD}"/>
              </a:ext>
            </a:extLst>
          </p:cNvPr>
          <p:cNvSpPr txBox="1"/>
          <p:nvPr/>
        </p:nvSpPr>
        <p:spPr>
          <a:xfrm>
            <a:off x="1665547" y="5009121"/>
            <a:ext cx="2639797" cy="307777"/>
          </a:xfrm>
          <a:prstGeom prst="rect">
            <a:avLst/>
          </a:prstGeom>
          <a:solidFill>
            <a:schemeClr val="accent3">
              <a:lumMod val="20000"/>
              <a:lumOff val="80000"/>
            </a:schemeClr>
          </a:solidFill>
        </p:spPr>
        <p:txBody>
          <a:bodyPr wrap="square" rtlCol="0">
            <a:spAutoFit/>
          </a:bodyPr>
          <a:lstStyle/>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a:t>
            </a:r>
            <a:r>
              <a:rPr kumimoji="0" lang="ja-JP" altLang="en-US" sz="1400">
                <a:solidFill>
                  <a:prstClr val="black"/>
                </a:solidFill>
                <a:latin typeface="メイリオ" panose="020B0604030504040204" pitchFamily="50" charset="-128"/>
                <a:ea typeface="メイリオ" panose="020B0604030504040204" pitchFamily="50" charset="-128"/>
              </a:rPr>
              <a:t>教育訓練</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EDED350D-EA67-7D9C-6C9A-54D86E1FDF77}"/>
              </a:ext>
            </a:extLst>
          </p:cNvPr>
          <p:cNvSpPr txBox="1"/>
          <p:nvPr/>
        </p:nvSpPr>
        <p:spPr>
          <a:xfrm>
            <a:off x="1653394" y="5389061"/>
            <a:ext cx="2639797" cy="523220"/>
          </a:xfrm>
          <a:prstGeom prst="rect">
            <a:avLst/>
          </a:prstGeom>
          <a:solidFill>
            <a:schemeClr val="accent3">
              <a:lumMod val="20000"/>
              <a:lumOff val="80000"/>
            </a:schemeClr>
          </a:solidFill>
        </p:spPr>
        <p:txBody>
          <a:bodyPr wrap="square" rtlCol="0">
            <a:spAutoFit/>
          </a:bodyPr>
          <a:lstStyle/>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a:t>
            </a:r>
            <a:r>
              <a:rPr kumimoji="0" lang="ja-JP" altLang="en-US" sz="1400">
                <a:solidFill>
                  <a:prstClr val="black"/>
                </a:solidFill>
                <a:latin typeface="メイリオ" panose="020B0604030504040204" pitchFamily="50" charset="-128"/>
                <a:ea typeface="メイリオ" panose="020B0604030504040204" pitchFamily="50" charset="-128"/>
              </a:rPr>
              <a:t>実施状況の把握・管理体制の整備</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C5D9A90-E4B0-4726-4588-03263DE8D2CD}"/>
              </a:ext>
            </a:extLst>
          </p:cNvPr>
          <p:cNvSpPr txBox="1"/>
          <p:nvPr/>
        </p:nvSpPr>
        <p:spPr>
          <a:xfrm>
            <a:off x="1653394" y="5984446"/>
            <a:ext cx="2639797" cy="307777"/>
          </a:xfrm>
          <a:prstGeom prst="rect">
            <a:avLst/>
          </a:prstGeom>
          <a:solidFill>
            <a:schemeClr val="accent3">
              <a:lumMod val="20000"/>
              <a:lumOff val="80000"/>
            </a:schemeClr>
          </a:solidFill>
        </p:spPr>
        <p:txBody>
          <a:bodyPr wrap="square" rtlCol="0">
            <a:spAutoFit/>
          </a:bodyPr>
          <a:lstStyle/>
          <a:p>
            <a:pPr marL="195263" indent="-195263" defTabSz="457200"/>
            <a:r>
              <a:rPr lang="ja-JP" altLang="en-US" sz="1400">
                <a:solidFill>
                  <a:prstClr val="black"/>
                </a:solidFill>
                <a:latin typeface="メイリオ" panose="020B0604030504040204" pitchFamily="50" charset="-128"/>
                <a:ea typeface="メイリオ" panose="020B0604030504040204" pitchFamily="50" charset="-128"/>
              </a:rPr>
              <a:t>○関係者との連携</a:t>
            </a:r>
          </a:p>
        </p:txBody>
      </p:sp>
      <p:sp>
        <p:nvSpPr>
          <p:cNvPr id="4" name="テキスト プレースホルダー 11">
            <a:extLst>
              <a:ext uri="{FF2B5EF4-FFF2-40B4-BE49-F238E27FC236}">
                <a16:creationId xmlns:a16="http://schemas.microsoft.com/office/drawing/2014/main" id="{77520B42-8CCE-EB84-C711-01D27A2D4457}"/>
              </a:ext>
            </a:extLst>
          </p:cNvPr>
          <p:cNvSpPr txBox="1">
            <a:spLocks/>
          </p:cNvSpPr>
          <p:nvPr/>
        </p:nvSpPr>
        <p:spPr>
          <a:xfrm>
            <a:off x="4473712" y="4448976"/>
            <a:ext cx="5864400" cy="540000"/>
          </a:xfrm>
          <a:prstGeom prst="rect">
            <a:avLst/>
          </a:prstGeom>
          <a:solidFill>
            <a:srgbClr val="003B83"/>
          </a:solidFill>
        </p:spPr>
        <p:txBody>
          <a:bodyPr vert="horz" wrap="square" lIns="72000" tIns="72000" rIns="72000" bIns="36000" anchor="ctr" anchorCtr="0">
            <a:noAutofit/>
          </a:bodyPr>
          <a:lstStyle>
            <a:lvl1pPr marL="0" indent="0" algn="l" defTabSz="804466" rtl="0" eaLnBrk="1" latinLnBrk="0" hangingPunct="1">
              <a:spcBef>
                <a:spcPts val="422"/>
              </a:spcBef>
              <a:buFont typeface="Arial" pitchFamily="34" charset="0"/>
              <a:buNone/>
              <a:defRPr kumimoji="1" lang="ja-JP" altLang="en-US" sz="1584" kern="1200" baseline="0" dirty="0" smtClean="0">
                <a:solidFill>
                  <a:schemeClr val="tx1"/>
                </a:solidFill>
                <a:latin typeface="+mn-lt"/>
                <a:ea typeface="+mn-ea"/>
                <a:cs typeface="+mn-cs"/>
              </a:defRPr>
            </a:lvl1pPr>
            <a:lvl2pPr marL="223463" indent="-223463" algn="l" defTabSz="804466" rtl="0" eaLnBrk="1" latinLnBrk="0" hangingPunct="1">
              <a:spcBef>
                <a:spcPts val="422"/>
              </a:spcBef>
              <a:buClr>
                <a:srgbClr val="3E5E84"/>
              </a:buClr>
              <a:buFont typeface="Wingdings" pitchFamily="2" charset="2"/>
              <a:buChar char="n"/>
              <a:defRPr kumimoji="1" lang="ja-JP" altLang="en-US" sz="1232" kern="1200" baseline="0" dirty="0" smtClean="0">
                <a:solidFill>
                  <a:schemeClr val="tx1"/>
                </a:solidFill>
                <a:latin typeface="+mn-lt"/>
                <a:ea typeface="+mn-ea"/>
                <a:cs typeface="+mn-cs"/>
              </a:defRPr>
            </a:lvl2pPr>
            <a:lvl3pPr marL="502792" indent="-223463" algn="l" defTabSz="804466" rtl="0" eaLnBrk="1" latinLnBrk="0" hangingPunct="1">
              <a:spcBef>
                <a:spcPts val="380"/>
              </a:spcBef>
              <a:buClr>
                <a:srgbClr val="808080"/>
              </a:buClr>
              <a:buFont typeface="Wingdings" pitchFamily="2" charset="2"/>
              <a:buChar char="n"/>
              <a:defRPr kumimoji="1" lang="ja-JP" altLang="en-US" sz="1056" kern="1200" baseline="0" dirty="0" smtClean="0">
                <a:solidFill>
                  <a:schemeClr val="tx1"/>
                </a:solidFill>
                <a:latin typeface="+mn-lt"/>
                <a:ea typeface="+mn-ea"/>
                <a:cs typeface="+mn-cs"/>
              </a:defRPr>
            </a:lvl3pPr>
            <a:lvl4pPr marL="726255" indent="-167598" algn="l" defTabSz="804466" rtl="0" eaLnBrk="1" latinLnBrk="0" hangingPunct="1">
              <a:spcBef>
                <a:spcPts val="296"/>
              </a:spcBef>
              <a:buClr>
                <a:srgbClr val="558C99"/>
              </a:buClr>
              <a:buFont typeface="Wingdings" pitchFamily="2" charset="2"/>
              <a:buChar char="l"/>
              <a:defRPr kumimoji="1" lang="ja-JP" altLang="en-US" sz="1056" kern="1200" baseline="0" dirty="0" smtClean="0">
                <a:solidFill>
                  <a:schemeClr val="tx1"/>
                </a:solidFill>
                <a:latin typeface="+mn-lt"/>
                <a:ea typeface="+mn-ea"/>
                <a:cs typeface="+mn-cs"/>
              </a:defRPr>
            </a:lvl4pPr>
            <a:lvl5pPr marL="949717" indent="-167598" algn="l" defTabSz="804466" rtl="0" eaLnBrk="1" latinLnBrk="0" hangingPunct="1">
              <a:spcBef>
                <a:spcPts val="296"/>
              </a:spcBef>
              <a:buClr>
                <a:srgbClr val="C0C0C0"/>
              </a:buClr>
              <a:buFont typeface="Wingdings" pitchFamily="2" charset="2"/>
              <a:buChar char="l"/>
              <a:defRPr kumimoji="1" lang="ja-JP" altLang="en-US" sz="1056" kern="1200" baseline="0" dirty="0">
                <a:solidFill>
                  <a:schemeClr val="tx1"/>
                </a:solidFill>
                <a:latin typeface="+mn-lt"/>
                <a:ea typeface="+mn-ea"/>
                <a:cs typeface="+mn-cs"/>
              </a:defRPr>
            </a:lvl5pPr>
            <a:lvl6pPr marL="2212282"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6pPr>
            <a:lvl7pPr marL="2614515"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7pPr>
            <a:lvl8pPr marL="3016748"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8pPr>
            <a:lvl9pPr marL="3418981"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9pPr>
          </a:lstStyle>
          <a:p>
            <a:pPr marL="174625" lvl="2" indent="-174625" defTabSz="457200" fontAlgn="base">
              <a:spcBef>
                <a:spcPts val="0"/>
              </a:spcBef>
              <a:buClrTx/>
              <a:buNone/>
              <a:defRPr/>
            </a:pPr>
            <a:r>
              <a:rPr lang="ja-JP" altLang="en-US" sz="1400" b="1" dirty="0">
                <a:solidFill>
                  <a:prstClr val="white"/>
                </a:solidFill>
                <a:latin typeface="メイリオ" panose="020B0604030504040204" pitchFamily="50" charset="-128"/>
                <a:ea typeface="メイリオ" panose="020B0604030504040204" pitchFamily="50" charset="-128"/>
              </a:rPr>
              <a:t>●</a:t>
            </a:r>
            <a:r>
              <a:rPr kumimoji="0" lang="ja-JP" altLang="en-US" sz="1400" b="1" dirty="0">
                <a:solidFill>
                  <a:prstClr val="white"/>
                </a:solidFill>
                <a:latin typeface="メイリオ" panose="020B0604030504040204" pitchFamily="50" charset="-128"/>
                <a:ea typeface="メイリオ" panose="020B0604030504040204" pitchFamily="50" charset="-128"/>
              </a:rPr>
              <a:t>申請者が複数の排出事業者からの委託を受けた再資源化事業者である場合の再資源化事業のスキーム図</a:t>
            </a:r>
            <a:endParaRPr kumimoji="0" lang="ja-JP" altLang="en-US" sz="1400" b="1" spc="-100" dirty="0">
              <a:solidFill>
                <a:prstClr val="white"/>
              </a:solidFill>
              <a:latin typeface="メイリオ" panose="020B0604030504040204" pitchFamily="50" charset="-128"/>
              <a:ea typeface="メイリオ" panose="020B0604030504040204" pitchFamily="50" charset="-128"/>
            </a:endParaRPr>
          </a:p>
        </p:txBody>
      </p:sp>
      <p:sp>
        <p:nvSpPr>
          <p:cNvPr id="12" name="スライド番号プレースホルダー 1">
            <a:extLst>
              <a:ext uri="{FF2B5EF4-FFF2-40B4-BE49-F238E27FC236}">
                <a16:creationId xmlns:a16="http://schemas.microsoft.com/office/drawing/2014/main" id="{D5FD34CA-2D7D-0038-862B-46A67E42701A}"/>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1694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9037580-B59B-2DB0-BA72-97D1C2C2E042}"/>
              </a:ext>
            </a:extLst>
          </p:cNvPr>
          <p:cNvSpPr>
            <a:spLocks noGrp="1"/>
          </p:cNvSpPr>
          <p:nvPr>
            <p:ph sz="quarter" idx="11"/>
          </p:nvPr>
        </p:nvSpPr>
        <p:spPr/>
        <p:txBody>
          <a:bodyPr>
            <a:normAutofit/>
          </a:bodyPr>
          <a:lstStyle/>
          <a:p>
            <a:r>
              <a:rPr lang="ja-JP" altLang="en-US" sz="2400" dirty="0"/>
              <a:t>排出事業者による再資源化事業計画の認定事例</a:t>
            </a:r>
            <a:endParaRPr lang="ja-JP" altLang="en-US" sz="2000" dirty="0"/>
          </a:p>
        </p:txBody>
      </p:sp>
      <p:sp>
        <p:nvSpPr>
          <p:cNvPr id="4" name="テキスト ボックス 3">
            <a:extLst>
              <a:ext uri="{FF2B5EF4-FFF2-40B4-BE49-F238E27FC236}">
                <a16:creationId xmlns:a16="http://schemas.microsoft.com/office/drawing/2014/main" id="{E1618D8A-AC6E-AFF4-C25F-116BB024E831}"/>
              </a:ext>
            </a:extLst>
          </p:cNvPr>
          <p:cNvSpPr txBox="1"/>
          <p:nvPr/>
        </p:nvSpPr>
        <p:spPr>
          <a:xfrm>
            <a:off x="1703359" y="749084"/>
            <a:ext cx="8759905" cy="830997"/>
          </a:xfrm>
          <a:prstGeom prst="rect">
            <a:avLst/>
          </a:prstGeom>
          <a:noFill/>
        </p:spPr>
        <p:txBody>
          <a:bodyPr wrap="square" rtlCol="0">
            <a:spAutoFit/>
          </a:bodyPr>
          <a:lstStyle/>
          <a:p>
            <a:pPr defTabSz="457200">
              <a:defRPr/>
            </a:pPr>
            <a:r>
              <a:rPr lang="ja-JP" altLang="en-US" sz="1600" dirty="0">
                <a:solidFill>
                  <a:prstClr val="black"/>
                </a:solidFill>
                <a:latin typeface="メイリオ" panose="020B0604030504040204" pitchFamily="50" charset="-128"/>
                <a:ea typeface="メイリオ" panose="020B0604030504040204" pitchFamily="50" charset="-128"/>
              </a:rPr>
              <a:t>①排出事業者（</a:t>
            </a:r>
            <a:r>
              <a:rPr lang="en-US" altLang="ja-JP" sz="1600" dirty="0">
                <a:solidFill>
                  <a:prstClr val="black"/>
                </a:solidFill>
                <a:latin typeface="メイリオ" panose="020B0604030504040204" pitchFamily="50" charset="-128"/>
                <a:ea typeface="メイリオ" panose="020B0604030504040204" pitchFamily="50" charset="-128"/>
              </a:rPr>
              <a:t>1</a:t>
            </a:r>
            <a:r>
              <a:rPr lang="ja-JP" altLang="en-US" sz="1600" dirty="0">
                <a:solidFill>
                  <a:prstClr val="black"/>
                </a:solidFill>
                <a:latin typeface="メイリオ" panose="020B0604030504040204" pitchFamily="50" charset="-128"/>
                <a:ea typeface="メイリオ" panose="020B0604030504040204" pitchFamily="50" charset="-128"/>
              </a:rPr>
              <a:t>号認定）、②複数の排出事業者からの委託を受けた再資源化事業者（</a:t>
            </a:r>
            <a:r>
              <a:rPr lang="en-US" altLang="ja-JP" sz="1600" dirty="0">
                <a:solidFill>
                  <a:prstClr val="black"/>
                </a:solidFill>
                <a:latin typeface="メイリオ" panose="020B0604030504040204" pitchFamily="50" charset="-128"/>
                <a:ea typeface="メイリオ" panose="020B0604030504040204" pitchFamily="50" charset="-128"/>
              </a:rPr>
              <a:t>2</a:t>
            </a:r>
            <a:r>
              <a:rPr lang="ja-JP" altLang="en-US" sz="1600" dirty="0">
                <a:solidFill>
                  <a:prstClr val="black"/>
                </a:solidFill>
                <a:latin typeface="メイリオ" panose="020B0604030504040204" pitchFamily="50" charset="-128"/>
                <a:ea typeface="メイリオ" panose="020B0604030504040204" pitchFamily="50" charset="-128"/>
              </a:rPr>
              <a:t>号認定）が作成した再資源化事業計画について、主務大臣が認定する仕組みを創設。主務大臣の認定を受けた事業者は廃棄物処理法に基づく業の許可が不要となります。</a:t>
            </a:r>
          </a:p>
        </p:txBody>
      </p:sp>
      <p:pic>
        <p:nvPicPr>
          <p:cNvPr id="5" name="図 4" descr="テーブル&#10;&#10;自動的に生成された説明">
            <a:extLst>
              <a:ext uri="{FF2B5EF4-FFF2-40B4-BE49-F238E27FC236}">
                <a16:creationId xmlns:a16="http://schemas.microsoft.com/office/drawing/2014/main" id="{6B525919-2251-4F14-7D99-4889981A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837" y="1847283"/>
            <a:ext cx="8590327" cy="4501130"/>
          </a:xfrm>
          <a:prstGeom prst="rect">
            <a:avLst/>
          </a:prstGeom>
        </p:spPr>
      </p:pic>
      <p:sp>
        <p:nvSpPr>
          <p:cNvPr id="3" name="スライド番号プレースホルダー 1">
            <a:extLst>
              <a:ext uri="{FF2B5EF4-FFF2-40B4-BE49-F238E27FC236}">
                <a16:creationId xmlns:a16="http://schemas.microsoft.com/office/drawing/2014/main" id="{08864189-F258-C32C-8582-36C2CD3748DC}"/>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15</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6441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DF5B75-B8C1-184C-80BD-034D6E63B704}"/>
              </a:ext>
            </a:extLst>
          </p:cNvPr>
          <p:cNvSpPr txBox="1"/>
          <p:nvPr/>
        </p:nvSpPr>
        <p:spPr>
          <a:xfrm>
            <a:off x="880511" y="4996262"/>
            <a:ext cx="6280143" cy="784830"/>
          </a:xfrm>
          <a:prstGeom prst="rect">
            <a:avLst/>
          </a:prstGeom>
          <a:noFill/>
        </p:spPr>
        <p:txBody>
          <a:bodyPr wrap="square">
            <a:spAutoFit/>
          </a:bodyPr>
          <a:lstStyle/>
          <a:p>
            <a:pPr fontAlgn="base">
              <a:lnSpc>
                <a:spcPts val="1800"/>
              </a:lnSpc>
            </a:pPr>
            <a:r>
              <a:rPr lang="ja-JP" altLang="en-US" dirty="0">
                <a:solidFill>
                  <a:srgbClr val="333333"/>
                </a:solidFill>
                <a:latin typeface="+mj-ea"/>
                <a:ea typeface="+mj-ea"/>
              </a:rPr>
              <a:t>　</a:t>
            </a:r>
            <a:r>
              <a:rPr lang="en-US" altLang="ja-JP" dirty="0">
                <a:solidFill>
                  <a:srgbClr val="333333"/>
                </a:solidFill>
                <a:latin typeface="+mj-ea"/>
                <a:ea typeface="+mj-ea"/>
              </a:rPr>
              <a:t>【</a:t>
            </a:r>
            <a:r>
              <a:rPr lang="ja-JP" altLang="en-US" dirty="0"/>
              <a:t>問い合わせ先</a:t>
            </a:r>
            <a:r>
              <a:rPr lang="en-US" altLang="ja-JP" dirty="0"/>
              <a:t>】</a:t>
            </a:r>
            <a:r>
              <a:rPr lang="ja-JP" altLang="en-US" sz="1600" dirty="0"/>
              <a:t>​</a:t>
            </a:r>
            <a:endParaRPr lang="en-US" altLang="ja-JP" i="0" u="none" strike="noStrike" dirty="0">
              <a:solidFill>
                <a:srgbClr val="333333"/>
              </a:solidFill>
              <a:effectLst/>
              <a:latin typeface="+mj-ea"/>
              <a:ea typeface="+mj-ea"/>
            </a:endParaRPr>
          </a:p>
          <a:p>
            <a:pPr fontAlgn="base">
              <a:lnSpc>
                <a:spcPts val="1800"/>
              </a:lnSpc>
            </a:pPr>
            <a:r>
              <a:rPr lang="ja-JP" altLang="en-US" i="0" u="none" strike="noStrike" dirty="0">
                <a:solidFill>
                  <a:srgbClr val="333333"/>
                </a:solidFill>
                <a:effectLst/>
                <a:latin typeface="+mj-ea"/>
                <a:ea typeface="+mj-ea"/>
              </a:rPr>
              <a:t>　</a:t>
            </a:r>
            <a:endParaRPr lang="en-US" altLang="ja-JP" i="0" u="none" strike="noStrike" dirty="0">
              <a:solidFill>
                <a:srgbClr val="333333"/>
              </a:solidFill>
              <a:effectLst/>
              <a:latin typeface="+mj-ea"/>
              <a:ea typeface="+mj-ea"/>
            </a:endParaRPr>
          </a:p>
          <a:p>
            <a:pPr fontAlgn="base">
              <a:lnSpc>
                <a:spcPts val="1800"/>
              </a:lnSpc>
            </a:pPr>
            <a:r>
              <a:rPr lang="ja-JP" altLang="en-US" i="0" u="none" strike="noStrike" dirty="0">
                <a:solidFill>
                  <a:srgbClr val="333333"/>
                </a:solidFill>
                <a:effectLst/>
                <a:latin typeface="+mj-ea"/>
                <a:ea typeface="+mj-ea"/>
              </a:rPr>
              <a:t>　</a:t>
            </a:r>
            <a:endParaRPr lang="en-US" altLang="ja-JP" i="0" dirty="0">
              <a:solidFill>
                <a:srgbClr val="000000"/>
              </a:solidFill>
              <a:effectLst/>
              <a:latin typeface="+mj-ea"/>
              <a:ea typeface="+mj-ea"/>
            </a:endParaRPr>
          </a:p>
        </p:txBody>
      </p:sp>
      <p:sp>
        <p:nvSpPr>
          <p:cNvPr id="4" name="正方形/長方形 3">
            <a:extLst>
              <a:ext uri="{FF2B5EF4-FFF2-40B4-BE49-F238E27FC236}">
                <a16:creationId xmlns:a16="http://schemas.microsoft.com/office/drawing/2014/main" id="{8ED9D5B3-842D-65FF-6109-216DDFF79596}"/>
              </a:ext>
            </a:extLst>
          </p:cNvPr>
          <p:cNvSpPr/>
          <p:nvPr/>
        </p:nvSpPr>
        <p:spPr>
          <a:xfrm>
            <a:off x="953614" y="4965372"/>
            <a:ext cx="10284771" cy="1333622"/>
          </a:xfrm>
          <a:prstGeom prst="rect">
            <a:avLst/>
          </a:prstGeom>
          <a:noFill/>
          <a:ln w="28575" cap="flat" cmpd="sng" algn="ctr">
            <a:solidFill>
              <a:schemeClr val="tx2"/>
            </a:solidFill>
            <a:prstDash val="solid"/>
          </a:ln>
          <a:effectLst/>
        </p:spPr>
        <p:txBody>
          <a:bodyPr rtlCol="0" anchor="ctr"/>
          <a:lstStyle/>
          <a:p>
            <a:pPr algn="ctr" defTabSz="861993"/>
            <a:endParaRPr kumimoji="0" lang="ja-JP" altLang="en-US" sz="1600" kern="0">
              <a:solidFill>
                <a:prstClr val="white"/>
              </a:solidFill>
              <a:latin typeface="Calibri"/>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080C826E-A29D-8B09-072F-A8BD7690CDDF}"/>
              </a:ext>
            </a:extLst>
          </p:cNvPr>
          <p:cNvSpPr txBox="1"/>
          <p:nvPr/>
        </p:nvSpPr>
        <p:spPr>
          <a:xfrm>
            <a:off x="1428664" y="5314907"/>
            <a:ext cx="6094970" cy="1200329"/>
          </a:xfrm>
          <a:prstGeom prst="rect">
            <a:avLst/>
          </a:prstGeom>
          <a:noFill/>
        </p:spPr>
        <p:txBody>
          <a:bodyPr wrap="square">
            <a:spAutoFit/>
          </a:bodyPr>
          <a:lstStyle/>
          <a:p>
            <a:r>
              <a:rPr lang="ja-JP" altLang="en-US" dirty="0">
                <a:solidFill>
                  <a:srgbClr val="333333"/>
                </a:solidFill>
                <a:latin typeface="+mj-ea"/>
                <a:ea typeface="+mj-ea"/>
              </a:rPr>
              <a:t>関東地方環境事務所　資源循環課</a:t>
            </a:r>
            <a:br>
              <a:rPr lang="en-US" altLang="ja-JP" i="0" dirty="0">
                <a:solidFill>
                  <a:srgbClr val="000000"/>
                </a:solidFill>
                <a:effectLst/>
                <a:latin typeface="+mj-ea"/>
                <a:ea typeface="+mj-ea"/>
              </a:rPr>
            </a:br>
            <a:r>
              <a:rPr lang="ja-JP" altLang="ja-JP" i="0" u="none" strike="noStrike" dirty="0">
                <a:solidFill>
                  <a:srgbClr val="000000"/>
                </a:solidFill>
                <a:effectLst/>
                <a:latin typeface="+mj-ea"/>
                <a:ea typeface="+mj-ea"/>
              </a:rPr>
              <a:t>　</a:t>
            </a:r>
            <a:r>
              <a:rPr lang="ja-JP" altLang="en-US" i="0" u="none" strike="noStrike" dirty="0">
                <a:solidFill>
                  <a:srgbClr val="000000"/>
                </a:solidFill>
                <a:effectLst/>
                <a:latin typeface="+mj-ea"/>
                <a:ea typeface="+mj-ea"/>
              </a:rPr>
              <a:t>　</a:t>
            </a:r>
            <a:r>
              <a:rPr lang="ja-JP" altLang="ja-JP" i="0" u="none" strike="noStrike" dirty="0">
                <a:solidFill>
                  <a:srgbClr val="333333"/>
                </a:solidFill>
                <a:effectLst/>
                <a:latin typeface="+mj-ea"/>
                <a:ea typeface="+mj-ea"/>
              </a:rPr>
              <a:t>電話番号</a:t>
            </a:r>
            <a:r>
              <a:rPr lang="ja-JP" altLang="en-US" i="0" u="none" strike="noStrike" dirty="0">
                <a:solidFill>
                  <a:srgbClr val="333333"/>
                </a:solidFill>
                <a:effectLst/>
                <a:latin typeface="+mj-ea"/>
                <a:ea typeface="+mj-ea"/>
              </a:rPr>
              <a:t>：</a:t>
            </a:r>
            <a:r>
              <a:rPr lang="en-US" altLang="ja-JP" i="0" u="none" strike="noStrike">
                <a:solidFill>
                  <a:srgbClr val="333333"/>
                </a:solidFill>
                <a:effectLst/>
                <a:latin typeface="+mj-ea"/>
                <a:ea typeface="+mj-ea"/>
              </a:rPr>
              <a:t>048-600-0814</a:t>
            </a:r>
            <a:r>
              <a:rPr lang="en-US" altLang="ja-JP" i="0">
                <a:solidFill>
                  <a:srgbClr val="000000"/>
                </a:solidFill>
                <a:effectLst/>
                <a:latin typeface="+mj-ea"/>
                <a:ea typeface="+mj-ea"/>
              </a:rPr>
              <a:t>​</a:t>
            </a:r>
            <a:br>
              <a:rPr lang="en-US" altLang="ja-JP" i="0" dirty="0">
                <a:solidFill>
                  <a:srgbClr val="000000"/>
                </a:solidFill>
                <a:effectLst/>
                <a:latin typeface="+mj-ea"/>
                <a:ea typeface="+mj-ea"/>
              </a:rPr>
            </a:br>
            <a:r>
              <a:rPr lang="ja-JP" altLang="en-US" i="0" dirty="0">
                <a:solidFill>
                  <a:srgbClr val="000000"/>
                </a:solidFill>
                <a:effectLst/>
                <a:latin typeface="+mj-ea"/>
                <a:ea typeface="+mj-ea"/>
              </a:rPr>
              <a:t>　　</a:t>
            </a:r>
            <a:r>
              <a:rPr lang="ja-JP" altLang="ja-JP" i="0" u="none" strike="noStrike" dirty="0">
                <a:solidFill>
                  <a:srgbClr val="333333"/>
                </a:solidFill>
                <a:effectLst/>
                <a:latin typeface="+mj-ea"/>
                <a:ea typeface="+mj-ea"/>
              </a:rPr>
              <a:t>Ｅメール</a:t>
            </a:r>
            <a:r>
              <a:rPr lang="ja-JP" altLang="en-US" i="0" u="none" strike="noStrike" dirty="0">
                <a:solidFill>
                  <a:srgbClr val="333333"/>
                </a:solidFill>
                <a:effectLst/>
                <a:latin typeface="+mj-ea"/>
                <a:ea typeface="+mj-ea"/>
              </a:rPr>
              <a:t>　</a:t>
            </a:r>
            <a:r>
              <a:rPr lang="ja-JP" altLang="ja-JP" i="0" u="none" strike="noStrike" dirty="0">
                <a:solidFill>
                  <a:srgbClr val="333333"/>
                </a:solidFill>
                <a:effectLst/>
                <a:latin typeface="+mj-ea"/>
                <a:ea typeface="+mj-ea"/>
              </a:rPr>
              <a:t>：</a:t>
            </a:r>
            <a:r>
              <a:rPr lang="en-US" altLang="ja-JP" u="sng" dirty="0">
                <a:hlinkClick r:id="rId2"/>
              </a:rPr>
              <a:t>HAIRI-KANTO@env.go.jp</a:t>
            </a:r>
            <a:r>
              <a:rPr lang="en-US" altLang="ja-JP" i="0" dirty="0">
                <a:solidFill>
                  <a:srgbClr val="000000"/>
                </a:solidFill>
                <a:effectLst/>
                <a:latin typeface="+mj-ea"/>
                <a:ea typeface="+mj-ea"/>
              </a:rPr>
              <a:t>​</a:t>
            </a:r>
            <a:br>
              <a:rPr lang="en-US" altLang="ja-JP" i="0" dirty="0">
                <a:solidFill>
                  <a:srgbClr val="000000"/>
                </a:solidFill>
                <a:effectLst/>
                <a:latin typeface="+mj-ea"/>
                <a:ea typeface="+mj-ea"/>
              </a:rPr>
            </a:br>
            <a:endParaRPr lang="ja-JP" altLang="en-US" dirty="0"/>
          </a:p>
        </p:txBody>
      </p:sp>
    </p:spTree>
    <p:extLst>
      <p:ext uri="{BB962C8B-B14F-4D97-AF65-F5344CB8AC3E}">
        <p14:creationId xmlns:p14="http://schemas.microsoft.com/office/powerpoint/2010/main" val="225372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4539837-EEDE-A950-0FD3-B634CE1E06AF}"/>
              </a:ext>
            </a:extLst>
          </p:cNvPr>
          <p:cNvSpPr>
            <a:spLocks noGrp="1"/>
          </p:cNvSpPr>
          <p:nvPr>
            <p:ph type="title"/>
          </p:nvPr>
        </p:nvSpPr>
        <p:spPr/>
        <p:txBody>
          <a:bodyPr/>
          <a:lstStyle/>
          <a:p>
            <a:r>
              <a:rPr lang="ja-JP" altLang="en-US" dirty="0"/>
              <a:t>参考（支援措置）</a:t>
            </a:r>
          </a:p>
        </p:txBody>
      </p:sp>
    </p:spTree>
    <p:extLst>
      <p:ext uri="{BB962C8B-B14F-4D97-AF65-F5344CB8AC3E}">
        <p14:creationId xmlns:p14="http://schemas.microsoft.com/office/powerpoint/2010/main" val="278220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2460B68E-286E-D569-DE5B-DCD6112A7FE7}"/>
              </a:ext>
            </a:extLst>
          </p:cNvPr>
          <p:cNvSpPr/>
          <p:nvPr/>
        </p:nvSpPr>
        <p:spPr>
          <a:xfrm>
            <a:off x="1606024" y="1509224"/>
            <a:ext cx="9001063" cy="1932805"/>
          </a:xfrm>
          <a:prstGeom prst="roundRect">
            <a:avLst>
              <a:gd name="adj" fmla="val 8584"/>
            </a:avLst>
          </a:prstGeom>
          <a:noFill/>
          <a:ln w="25400" cap="flat" cmpd="sng" algn="ctr">
            <a:solidFill>
              <a:srgbClr val="03BD8E"/>
            </a:solidFill>
            <a:prstDash val="solid"/>
          </a:ln>
          <a:effectLst/>
        </p:spPr>
        <p:txBody>
          <a:bodyPr rtlCol="0" anchor="ctr"/>
          <a:lstStyle/>
          <a:p>
            <a:pPr algn="ctr" defTabSz="861993"/>
            <a:endParaRPr kumimoji="0" lang="ja-JP" altLang="en-US" sz="1697" kern="0">
              <a:solidFill>
                <a:prstClr val="white"/>
              </a:solidFill>
              <a:latin typeface="Calibri"/>
              <a:ea typeface="ＭＳ Ｐゴシック" panose="020B0600070205080204" pitchFamily="50" charset="-128"/>
            </a:endParaRPr>
          </a:p>
        </p:txBody>
      </p:sp>
      <p:sp>
        <p:nvSpPr>
          <p:cNvPr id="2" name="コンテンツ プレースホルダー 1">
            <a:extLst>
              <a:ext uri="{FF2B5EF4-FFF2-40B4-BE49-F238E27FC236}">
                <a16:creationId xmlns:a16="http://schemas.microsoft.com/office/drawing/2014/main" id="{27AF582D-6344-D0B6-80FE-38E53F8E8E31}"/>
              </a:ext>
            </a:extLst>
          </p:cNvPr>
          <p:cNvSpPr>
            <a:spLocks noGrp="1"/>
          </p:cNvSpPr>
          <p:nvPr>
            <p:ph sz="quarter" idx="11"/>
          </p:nvPr>
        </p:nvSpPr>
        <p:spPr>
          <a:xfrm>
            <a:off x="1721438" y="53171"/>
            <a:ext cx="7186343" cy="457525"/>
          </a:xfrm>
        </p:spPr>
        <p:txBody>
          <a:bodyPr>
            <a:noAutofit/>
          </a:bodyPr>
          <a:lstStyle/>
          <a:p>
            <a:r>
              <a:rPr lang="ja-JP" altLang="en-US" sz="2400" dirty="0"/>
              <a:t>支援措置</a:t>
            </a:r>
          </a:p>
        </p:txBody>
      </p:sp>
      <p:sp>
        <p:nvSpPr>
          <p:cNvPr id="8" name="テキスト ボックス 7">
            <a:extLst>
              <a:ext uri="{FF2B5EF4-FFF2-40B4-BE49-F238E27FC236}">
                <a16:creationId xmlns:a16="http://schemas.microsoft.com/office/drawing/2014/main" id="{5964E567-FF3E-799E-8406-FE2809761FCA}"/>
              </a:ext>
            </a:extLst>
          </p:cNvPr>
          <p:cNvSpPr txBox="1"/>
          <p:nvPr/>
        </p:nvSpPr>
        <p:spPr>
          <a:xfrm>
            <a:off x="1584914" y="1612003"/>
            <a:ext cx="5269712" cy="1696234"/>
          </a:xfrm>
          <a:prstGeom prst="rect">
            <a:avLst/>
          </a:prstGeom>
          <a:noFill/>
        </p:spPr>
        <p:txBody>
          <a:bodyPr wrap="none" rtlCol="0">
            <a:spAutoFit/>
          </a:bodyPr>
          <a:lstStyle/>
          <a:p>
            <a:pPr indent="-180000">
              <a:lnSpc>
                <a:spcPct val="150000"/>
              </a:lnSpc>
              <a:buFont typeface="Arial" panose="020B0604020202020204" pitchFamily="34" charset="0"/>
              <a:buChar char="•"/>
            </a:pPr>
            <a:r>
              <a:rPr lang="ja-JP" altLang="en-US" dirty="0"/>
              <a:t>先進的な資源循環技術・設備の実証・導入</a:t>
            </a:r>
            <a:endParaRPr lang="en-US" altLang="ja-JP" dirty="0"/>
          </a:p>
          <a:p>
            <a:pPr indent="-180000">
              <a:lnSpc>
                <a:spcPct val="150000"/>
              </a:lnSpc>
              <a:buFont typeface="Arial" panose="020B0604020202020204" pitchFamily="34" charset="0"/>
              <a:buChar char="•"/>
            </a:pPr>
            <a:r>
              <a:rPr lang="ja-JP" altLang="en-US" dirty="0"/>
              <a:t>リサイクル設備やバイオプラ生産設備の導入</a:t>
            </a:r>
            <a:endParaRPr lang="en-US" altLang="ja-JP" b="1" dirty="0"/>
          </a:p>
          <a:p>
            <a:pPr indent="-180000">
              <a:lnSpc>
                <a:spcPct val="150000"/>
              </a:lnSpc>
              <a:buFont typeface="Arial" panose="020B0604020202020204" pitchFamily="34" charset="0"/>
              <a:buChar char="•"/>
            </a:pPr>
            <a:r>
              <a:rPr lang="ja-JP" altLang="en-US" dirty="0"/>
              <a:t>リサイクルや代替素材の技術実証</a:t>
            </a:r>
            <a:endParaRPr lang="en-US" altLang="ja-JP" b="1" dirty="0"/>
          </a:p>
          <a:p>
            <a:pPr indent="-180000">
              <a:lnSpc>
                <a:spcPct val="150000"/>
              </a:lnSpc>
              <a:buFont typeface="Arial" panose="020B0604020202020204" pitchFamily="34" charset="0"/>
              <a:buChar char="•"/>
            </a:pPr>
            <a:r>
              <a:rPr lang="ja-JP" altLang="en-US" dirty="0"/>
              <a:t>自治体、企業等によるプラスチック資源循環社会実装</a:t>
            </a:r>
            <a:endParaRPr lang="en-US" altLang="ja-JP" dirty="0"/>
          </a:p>
        </p:txBody>
      </p:sp>
      <p:sp>
        <p:nvSpPr>
          <p:cNvPr id="9" name="テキスト ボックス 8">
            <a:extLst>
              <a:ext uri="{FF2B5EF4-FFF2-40B4-BE49-F238E27FC236}">
                <a16:creationId xmlns:a16="http://schemas.microsoft.com/office/drawing/2014/main" id="{EC0008E6-99D1-8A53-1CD1-5359990C01AD}"/>
              </a:ext>
            </a:extLst>
          </p:cNvPr>
          <p:cNvSpPr txBox="1"/>
          <p:nvPr/>
        </p:nvSpPr>
        <p:spPr>
          <a:xfrm>
            <a:off x="1584915" y="3954963"/>
            <a:ext cx="5530791" cy="646331"/>
          </a:xfrm>
          <a:prstGeom prst="rect">
            <a:avLst/>
          </a:prstGeom>
          <a:noFill/>
        </p:spPr>
        <p:txBody>
          <a:bodyPr wrap="square" rtlCol="0">
            <a:spAutoFit/>
          </a:bodyPr>
          <a:lstStyle/>
          <a:p>
            <a:pPr marL="179388" indent="-179388">
              <a:buFont typeface="Arial" panose="020B0604020202020204" pitchFamily="34" charset="0"/>
              <a:buChar char="•"/>
            </a:pPr>
            <a:r>
              <a:rPr lang="ja-JP" altLang="en-US"/>
              <a:t>廃棄物の排出抑制・リサイクル、プラスチックを代替する</a:t>
            </a:r>
            <a:endParaRPr lang="en-US" altLang="ja-JP"/>
          </a:p>
          <a:p>
            <a:pPr marL="179388" indent="1588"/>
            <a:r>
              <a:rPr lang="ja-JP" altLang="en-US"/>
              <a:t>再生可能資源由来の原材料の製造等の設備を整備</a:t>
            </a:r>
          </a:p>
        </p:txBody>
      </p:sp>
      <p:sp>
        <p:nvSpPr>
          <p:cNvPr id="10" name="テキスト ボックス 9">
            <a:extLst>
              <a:ext uri="{FF2B5EF4-FFF2-40B4-BE49-F238E27FC236}">
                <a16:creationId xmlns:a16="http://schemas.microsoft.com/office/drawing/2014/main" id="{21591977-3EC1-6AEB-6FC5-459F5467DA53}"/>
              </a:ext>
            </a:extLst>
          </p:cNvPr>
          <p:cNvSpPr txBox="1"/>
          <p:nvPr/>
        </p:nvSpPr>
        <p:spPr>
          <a:xfrm>
            <a:off x="6899742" y="3958747"/>
            <a:ext cx="3914438" cy="646331"/>
          </a:xfrm>
          <a:prstGeom prst="rect">
            <a:avLst/>
          </a:prstGeom>
          <a:noFill/>
        </p:spPr>
        <p:txBody>
          <a:bodyPr wrap="square" rtlCol="0">
            <a:spAutoFit/>
          </a:bodyPr>
          <a:lstStyle/>
          <a:p>
            <a:r>
              <a:rPr lang="ja-JP" altLang="en-US" b="1" dirty="0"/>
              <a:t>日本政策金融公庫の環境・</a:t>
            </a:r>
            <a:endParaRPr lang="en-US" altLang="ja-JP" b="1" dirty="0"/>
          </a:p>
          <a:p>
            <a:r>
              <a:rPr lang="ja-JP" altLang="en-US" b="1" dirty="0"/>
              <a:t>エネルギー対策資金</a:t>
            </a:r>
            <a:r>
              <a:rPr lang="en-US" altLang="ja-JP" dirty="0"/>
              <a:t>(</a:t>
            </a:r>
            <a:r>
              <a:rPr lang="ja-JP" altLang="en-US" dirty="0">
                <a:hlinkClick r:id="rId2" action="ppaction://hlinksldjump"/>
              </a:rPr>
              <a:t>スライド</a:t>
            </a:r>
            <a:r>
              <a:rPr lang="en-US" altLang="ja-JP" dirty="0">
                <a:hlinkClick r:id="rId2" action="ppaction://hlinksldjump"/>
              </a:rPr>
              <a:t>22</a:t>
            </a:r>
            <a:r>
              <a:rPr lang="ja-JP" altLang="en-US" dirty="0"/>
              <a:t>へ</a:t>
            </a:r>
            <a:r>
              <a:rPr lang="en-US" altLang="ja-JP" dirty="0"/>
              <a:t>)</a:t>
            </a:r>
            <a:endParaRPr lang="ja-JP" altLang="en-US" dirty="0"/>
          </a:p>
        </p:txBody>
      </p:sp>
      <p:sp>
        <p:nvSpPr>
          <p:cNvPr id="11" name="テキスト ボックス 10">
            <a:extLst>
              <a:ext uri="{FF2B5EF4-FFF2-40B4-BE49-F238E27FC236}">
                <a16:creationId xmlns:a16="http://schemas.microsoft.com/office/drawing/2014/main" id="{3193E87A-A9DE-2AB5-7E2B-EA1BBD09C00B}"/>
              </a:ext>
            </a:extLst>
          </p:cNvPr>
          <p:cNvSpPr txBox="1"/>
          <p:nvPr/>
        </p:nvSpPr>
        <p:spPr>
          <a:xfrm>
            <a:off x="1584915" y="5403280"/>
            <a:ext cx="5530791" cy="369332"/>
          </a:xfrm>
          <a:prstGeom prst="rect">
            <a:avLst/>
          </a:prstGeom>
          <a:noFill/>
        </p:spPr>
        <p:txBody>
          <a:bodyPr wrap="square" rtlCol="0">
            <a:spAutoFit/>
          </a:bodyPr>
          <a:lstStyle/>
          <a:p>
            <a:pPr indent="-180000">
              <a:buFont typeface="Arial" panose="020B0604020202020204" pitchFamily="34" charset="0"/>
              <a:buChar char="•"/>
            </a:pPr>
            <a:r>
              <a:rPr lang="ja-JP" altLang="en-US"/>
              <a:t>プラスチック資源循環促進のための投融資の呼び込み</a:t>
            </a:r>
          </a:p>
        </p:txBody>
      </p:sp>
      <p:sp>
        <p:nvSpPr>
          <p:cNvPr id="12" name="テキスト ボックス 11">
            <a:extLst>
              <a:ext uri="{FF2B5EF4-FFF2-40B4-BE49-F238E27FC236}">
                <a16:creationId xmlns:a16="http://schemas.microsoft.com/office/drawing/2014/main" id="{6B40EC19-1019-462A-5C64-5B3E5AC6A37C}"/>
              </a:ext>
            </a:extLst>
          </p:cNvPr>
          <p:cNvSpPr txBox="1"/>
          <p:nvPr/>
        </p:nvSpPr>
        <p:spPr>
          <a:xfrm>
            <a:off x="6947839" y="5117132"/>
            <a:ext cx="3704892" cy="923330"/>
          </a:xfrm>
          <a:prstGeom prst="rect">
            <a:avLst/>
          </a:prstGeom>
          <a:noFill/>
        </p:spPr>
        <p:txBody>
          <a:bodyPr wrap="square" rtlCol="0">
            <a:spAutoFit/>
          </a:bodyPr>
          <a:lstStyle/>
          <a:p>
            <a:r>
              <a:rPr lang="ja-JP" altLang="en-US" b="1" dirty="0"/>
              <a:t>サーキュラー・エコノミーに係る</a:t>
            </a:r>
            <a:endParaRPr lang="en-US" altLang="ja-JP" b="1" dirty="0"/>
          </a:p>
          <a:p>
            <a:r>
              <a:rPr lang="ja-JP" altLang="en-US" b="1" dirty="0"/>
              <a:t>サステナブル・ファイナンス促進のための開示・対話ガイダンス</a:t>
            </a:r>
            <a:r>
              <a:rPr lang="en-US" altLang="ja-JP" dirty="0"/>
              <a:t>(</a:t>
            </a:r>
            <a:r>
              <a:rPr lang="ja-JP" altLang="en-US" dirty="0">
                <a:hlinkClick r:id="rId3" action="ppaction://hlinksldjump"/>
              </a:rPr>
              <a:t>スライド</a:t>
            </a:r>
            <a:r>
              <a:rPr lang="en-US" altLang="ja-JP" u="sng">
                <a:solidFill>
                  <a:schemeClr val="accent3">
                    <a:lumMod val="75000"/>
                  </a:schemeClr>
                </a:solidFill>
              </a:rPr>
              <a:t>23</a:t>
            </a:r>
            <a:r>
              <a:rPr lang="ja-JP" altLang="en-US"/>
              <a:t>へ</a:t>
            </a:r>
            <a:r>
              <a:rPr lang="en-US" altLang="ja-JP" dirty="0"/>
              <a:t>)</a:t>
            </a:r>
            <a:endParaRPr lang="en-US" altLang="ja-JP" b="1" dirty="0"/>
          </a:p>
        </p:txBody>
      </p:sp>
      <p:sp>
        <p:nvSpPr>
          <p:cNvPr id="13" name="テキスト ボックス 12">
            <a:extLst>
              <a:ext uri="{FF2B5EF4-FFF2-40B4-BE49-F238E27FC236}">
                <a16:creationId xmlns:a16="http://schemas.microsoft.com/office/drawing/2014/main" id="{01A5704C-768C-A393-C1B0-6E64B43886D8}"/>
              </a:ext>
            </a:extLst>
          </p:cNvPr>
          <p:cNvSpPr txBox="1"/>
          <p:nvPr/>
        </p:nvSpPr>
        <p:spPr>
          <a:xfrm>
            <a:off x="6665809" y="1691764"/>
            <a:ext cx="3605474" cy="369332"/>
          </a:xfrm>
          <a:prstGeom prst="rect">
            <a:avLst/>
          </a:prstGeom>
          <a:noFill/>
        </p:spPr>
        <p:txBody>
          <a:bodyPr wrap="none" rtlCol="0">
            <a:spAutoFit/>
          </a:bodyPr>
          <a:lstStyle/>
          <a:p>
            <a:r>
              <a:rPr lang="ja-JP" altLang="en-US" b="1" dirty="0"/>
              <a:t>→</a:t>
            </a:r>
            <a:r>
              <a:rPr lang="zh-TW" altLang="en-US" b="1" dirty="0"/>
              <a:t>投資促進事業</a:t>
            </a:r>
            <a:r>
              <a:rPr lang="ja-JP" altLang="en-US" b="1" dirty="0"/>
              <a:t>事業</a:t>
            </a:r>
            <a:r>
              <a:rPr lang="en-US" altLang="ja-JP" dirty="0"/>
              <a:t>(</a:t>
            </a:r>
            <a:r>
              <a:rPr lang="ja-JP" altLang="en-US" dirty="0">
                <a:hlinkClick r:id="rId4" action="ppaction://hlinksldjump"/>
              </a:rPr>
              <a:t>スライド</a:t>
            </a:r>
            <a:r>
              <a:rPr lang="en-US" altLang="ja-JP" u="sng" dirty="0">
                <a:solidFill>
                  <a:schemeClr val="accent3">
                    <a:lumMod val="75000"/>
                  </a:schemeClr>
                </a:solidFill>
              </a:rPr>
              <a:t>18</a:t>
            </a:r>
            <a:r>
              <a:rPr lang="ja-JP" altLang="en-US" dirty="0"/>
              <a:t>へ</a:t>
            </a:r>
            <a:r>
              <a:rPr lang="en-US" altLang="ja-JP" dirty="0"/>
              <a:t>)</a:t>
            </a:r>
          </a:p>
        </p:txBody>
      </p:sp>
      <p:sp>
        <p:nvSpPr>
          <p:cNvPr id="14" name="テキスト ボックス 13">
            <a:extLst>
              <a:ext uri="{FF2B5EF4-FFF2-40B4-BE49-F238E27FC236}">
                <a16:creationId xmlns:a16="http://schemas.microsoft.com/office/drawing/2014/main" id="{34EAA8D6-8D6F-C0D2-CE08-64703E97894F}"/>
              </a:ext>
            </a:extLst>
          </p:cNvPr>
          <p:cNvSpPr txBox="1"/>
          <p:nvPr/>
        </p:nvSpPr>
        <p:spPr>
          <a:xfrm>
            <a:off x="6665810" y="2102372"/>
            <a:ext cx="3143809" cy="369332"/>
          </a:xfrm>
          <a:prstGeom prst="rect">
            <a:avLst/>
          </a:prstGeom>
          <a:noFill/>
        </p:spPr>
        <p:txBody>
          <a:bodyPr wrap="none" rtlCol="0">
            <a:spAutoFit/>
          </a:bodyPr>
          <a:lstStyle/>
          <a:p>
            <a:r>
              <a:rPr lang="ja-JP" altLang="en-US" b="1" dirty="0"/>
              <a:t>→設備補助事業</a:t>
            </a:r>
            <a:r>
              <a:rPr lang="en-US" altLang="ja-JP" dirty="0"/>
              <a:t>(</a:t>
            </a:r>
            <a:r>
              <a:rPr lang="ja-JP" altLang="en-US" dirty="0">
                <a:hlinkClick r:id="rId5" action="ppaction://hlinksldjump"/>
              </a:rPr>
              <a:t>スライド</a:t>
            </a:r>
            <a:r>
              <a:rPr lang="en-US" altLang="ja-JP" u="sng" dirty="0">
                <a:solidFill>
                  <a:schemeClr val="accent3">
                    <a:lumMod val="75000"/>
                  </a:schemeClr>
                </a:solidFill>
              </a:rPr>
              <a:t>19</a:t>
            </a:r>
            <a:r>
              <a:rPr lang="ja-JP" altLang="en-US" dirty="0"/>
              <a:t>へ</a:t>
            </a:r>
            <a:r>
              <a:rPr lang="en-US" altLang="ja-JP" dirty="0"/>
              <a:t>)</a:t>
            </a:r>
          </a:p>
        </p:txBody>
      </p:sp>
      <p:sp>
        <p:nvSpPr>
          <p:cNvPr id="15" name="テキスト ボックス 14">
            <a:extLst>
              <a:ext uri="{FF2B5EF4-FFF2-40B4-BE49-F238E27FC236}">
                <a16:creationId xmlns:a16="http://schemas.microsoft.com/office/drawing/2014/main" id="{57DC73C1-961D-4F94-179D-379AEFDC828D}"/>
              </a:ext>
            </a:extLst>
          </p:cNvPr>
          <p:cNvSpPr txBox="1"/>
          <p:nvPr/>
        </p:nvSpPr>
        <p:spPr>
          <a:xfrm>
            <a:off x="6665810" y="2512749"/>
            <a:ext cx="2682145" cy="369332"/>
          </a:xfrm>
          <a:prstGeom prst="rect">
            <a:avLst/>
          </a:prstGeom>
          <a:noFill/>
        </p:spPr>
        <p:txBody>
          <a:bodyPr wrap="none" rtlCol="0">
            <a:spAutoFit/>
          </a:bodyPr>
          <a:lstStyle/>
          <a:p>
            <a:r>
              <a:rPr lang="ja-JP" altLang="en-US" b="1" dirty="0"/>
              <a:t>→実証事業</a:t>
            </a:r>
            <a:r>
              <a:rPr lang="en-US" altLang="ja-JP" dirty="0"/>
              <a:t>(</a:t>
            </a:r>
            <a:r>
              <a:rPr lang="ja-JP" altLang="en-US" dirty="0">
                <a:hlinkClick r:id="rId6" action="ppaction://hlinksldjump"/>
              </a:rPr>
              <a:t>スライド</a:t>
            </a:r>
            <a:r>
              <a:rPr lang="en-US" altLang="ja-JP" dirty="0">
                <a:hlinkClick r:id="rId6" action="ppaction://hlinksldjump"/>
              </a:rPr>
              <a:t>20</a:t>
            </a:r>
            <a:r>
              <a:rPr lang="ja-JP" altLang="en-US" dirty="0"/>
              <a:t>へ</a:t>
            </a:r>
            <a:r>
              <a:rPr lang="en-US" altLang="ja-JP" dirty="0"/>
              <a:t>)</a:t>
            </a:r>
          </a:p>
        </p:txBody>
      </p:sp>
      <p:sp>
        <p:nvSpPr>
          <p:cNvPr id="17" name="テキスト ボックス 16">
            <a:extLst>
              <a:ext uri="{FF2B5EF4-FFF2-40B4-BE49-F238E27FC236}">
                <a16:creationId xmlns:a16="http://schemas.microsoft.com/office/drawing/2014/main" id="{DF2602BA-91DD-BB04-0668-11B9230208DC}"/>
              </a:ext>
            </a:extLst>
          </p:cNvPr>
          <p:cNvSpPr txBox="1"/>
          <p:nvPr/>
        </p:nvSpPr>
        <p:spPr>
          <a:xfrm>
            <a:off x="6665810" y="4093460"/>
            <a:ext cx="375719" cy="369332"/>
          </a:xfrm>
          <a:prstGeom prst="rect">
            <a:avLst/>
          </a:prstGeom>
          <a:noFill/>
        </p:spPr>
        <p:txBody>
          <a:bodyPr wrap="square">
            <a:spAutoFit/>
          </a:bodyPr>
          <a:lstStyle/>
          <a:p>
            <a:r>
              <a:rPr lang="ja-JP" altLang="en-US" b="1"/>
              <a:t>→</a:t>
            </a:r>
            <a:endParaRPr lang="ja-JP" altLang="en-US"/>
          </a:p>
        </p:txBody>
      </p:sp>
      <p:sp>
        <p:nvSpPr>
          <p:cNvPr id="18" name="テキスト ボックス 17">
            <a:extLst>
              <a:ext uri="{FF2B5EF4-FFF2-40B4-BE49-F238E27FC236}">
                <a16:creationId xmlns:a16="http://schemas.microsoft.com/office/drawing/2014/main" id="{08866C28-F95A-4004-45CE-29FDB3F10FC6}"/>
              </a:ext>
            </a:extLst>
          </p:cNvPr>
          <p:cNvSpPr txBox="1"/>
          <p:nvPr/>
        </p:nvSpPr>
        <p:spPr>
          <a:xfrm>
            <a:off x="6665810" y="5392171"/>
            <a:ext cx="375719" cy="369332"/>
          </a:xfrm>
          <a:prstGeom prst="rect">
            <a:avLst/>
          </a:prstGeom>
          <a:noFill/>
        </p:spPr>
        <p:txBody>
          <a:bodyPr wrap="square">
            <a:spAutoFit/>
          </a:bodyPr>
          <a:lstStyle/>
          <a:p>
            <a:r>
              <a:rPr lang="ja-JP" altLang="en-US" b="1"/>
              <a:t>→</a:t>
            </a:r>
            <a:endParaRPr lang="ja-JP" altLang="en-US"/>
          </a:p>
        </p:txBody>
      </p:sp>
      <p:sp>
        <p:nvSpPr>
          <p:cNvPr id="4" name="テキスト ボックス 3">
            <a:extLst>
              <a:ext uri="{FF2B5EF4-FFF2-40B4-BE49-F238E27FC236}">
                <a16:creationId xmlns:a16="http://schemas.microsoft.com/office/drawing/2014/main" id="{E2668EDB-78A9-986A-D609-7B8D2BD428BE}"/>
              </a:ext>
            </a:extLst>
          </p:cNvPr>
          <p:cNvSpPr txBox="1"/>
          <p:nvPr/>
        </p:nvSpPr>
        <p:spPr>
          <a:xfrm>
            <a:off x="1763482" y="1318871"/>
            <a:ext cx="1107996" cy="369332"/>
          </a:xfrm>
          <a:prstGeom prst="rect">
            <a:avLst/>
          </a:prstGeom>
          <a:solidFill>
            <a:srgbClr val="03BD8E"/>
          </a:solidFill>
          <a:ln>
            <a:noFill/>
          </a:ln>
        </p:spPr>
        <p:txBody>
          <a:bodyPr wrap="none" rtlCol="0">
            <a:spAutoFit/>
          </a:bodyPr>
          <a:lstStyle/>
          <a:p>
            <a:r>
              <a:rPr lang="ja-JP" altLang="en-US" b="1">
                <a:solidFill>
                  <a:schemeClr val="bg1"/>
                </a:solidFill>
              </a:rPr>
              <a:t>財政支援</a:t>
            </a:r>
            <a:endParaRPr lang="en-US" altLang="ja-JP" b="1">
              <a:solidFill>
                <a:schemeClr val="bg1"/>
              </a:solidFill>
            </a:endParaRPr>
          </a:p>
        </p:txBody>
      </p:sp>
      <p:sp>
        <p:nvSpPr>
          <p:cNvPr id="20" name="四角形: 角を丸くする 19">
            <a:extLst>
              <a:ext uri="{FF2B5EF4-FFF2-40B4-BE49-F238E27FC236}">
                <a16:creationId xmlns:a16="http://schemas.microsoft.com/office/drawing/2014/main" id="{3EAFE6E5-5304-8A42-9599-770784B83778}"/>
              </a:ext>
            </a:extLst>
          </p:cNvPr>
          <p:cNvSpPr/>
          <p:nvPr/>
        </p:nvSpPr>
        <p:spPr>
          <a:xfrm>
            <a:off x="1606024" y="3672295"/>
            <a:ext cx="9001063" cy="1120078"/>
          </a:xfrm>
          <a:prstGeom prst="roundRect">
            <a:avLst>
              <a:gd name="adj" fmla="val 8584"/>
            </a:avLst>
          </a:prstGeom>
          <a:noFill/>
          <a:ln w="25400" cap="flat" cmpd="sng" algn="ctr">
            <a:solidFill>
              <a:srgbClr val="03BD8E"/>
            </a:solidFill>
            <a:prstDash val="solid"/>
          </a:ln>
          <a:effectLst/>
        </p:spPr>
        <p:txBody>
          <a:bodyPr rtlCol="0" anchor="ctr"/>
          <a:lstStyle/>
          <a:p>
            <a:pPr algn="ctr" defTabSz="861993"/>
            <a:endParaRPr kumimoji="0" lang="ja-JP" altLang="en-US" sz="1697" kern="0">
              <a:solidFill>
                <a:prstClr val="white"/>
              </a:solidFill>
              <a:latin typeface="Calibri"/>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68E99EA9-EE4B-F53A-619E-8B58C0CDFEC5}"/>
              </a:ext>
            </a:extLst>
          </p:cNvPr>
          <p:cNvSpPr txBox="1"/>
          <p:nvPr/>
        </p:nvSpPr>
        <p:spPr>
          <a:xfrm>
            <a:off x="1763482" y="3495745"/>
            <a:ext cx="1107996" cy="369332"/>
          </a:xfrm>
          <a:prstGeom prst="rect">
            <a:avLst/>
          </a:prstGeom>
          <a:solidFill>
            <a:srgbClr val="03BD8E"/>
          </a:solidFill>
        </p:spPr>
        <p:txBody>
          <a:bodyPr wrap="none" rtlCol="0">
            <a:spAutoFit/>
          </a:bodyPr>
          <a:lstStyle/>
          <a:p>
            <a:r>
              <a:rPr lang="ja-JP" altLang="en-US" b="1">
                <a:solidFill>
                  <a:schemeClr val="bg1"/>
                </a:solidFill>
              </a:rPr>
              <a:t>政策金融</a:t>
            </a:r>
            <a:endParaRPr lang="en-US" altLang="ja-JP" b="1">
              <a:solidFill>
                <a:schemeClr val="bg1"/>
              </a:solidFill>
            </a:endParaRPr>
          </a:p>
        </p:txBody>
      </p:sp>
      <p:sp>
        <p:nvSpPr>
          <p:cNvPr id="21" name="四角形: 角を丸くする 20">
            <a:extLst>
              <a:ext uri="{FF2B5EF4-FFF2-40B4-BE49-F238E27FC236}">
                <a16:creationId xmlns:a16="http://schemas.microsoft.com/office/drawing/2014/main" id="{F2C6107A-CC86-8B57-4689-BC72246495EB}"/>
              </a:ext>
            </a:extLst>
          </p:cNvPr>
          <p:cNvSpPr/>
          <p:nvPr/>
        </p:nvSpPr>
        <p:spPr>
          <a:xfrm>
            <a:off x="1606024" y="5027907"/>
            <a:ext cx="9001063" cy="1120078"/>
          </a:xfrm>
          <a:prstGeom prst="roundRect">
            <a:avLst>
              <a:gd name="adj" fmla="val 8584"/>
            </a:avLst>
          </a:prstGeom>
          <a:noFill/>
          <a:ln w="25400" cap="flat" cmpd="sng" algn="ctr">
            <a:solidFill>
              <a:srgbClr val="03BD8E"/>
            </a:solidFill>
            <a:prstDash val="solid"/>
          </a:ln>
          <a:effectLst/>
        </p:spPr>
        <p:txBody>
          <a:bodyPr rtlCol="0" anchor="ctr"/>
          <a:lstStyle/>
          <a:p>
            <a:pPr algn="ctr" defTabSz="861993"/>
            <a:endParaRPr kumimoji="0" lang="ja-JP" altLang="en-US" sz="1697" kern="0">
              <a:solidFill>
                <a:prstClr val="white"/>
              </a:solidFill>
              <a:latin typeface="Calibri"/>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CE21B3E8-9087-84C1-9559-D93CF41AF165}"/>
              </a:ext>
            </a:extLst>
          </p:cNvPr>
          <p:cNvSpPr txBox="1"/>
          <p:nvPr/>
        </p:nvSpPr>
        <p:spPr>
          <a:xfrm>
            <a:off x="1763483" y="4843083"/>
            <a:ext cx="1244251" cy="369332"/>
          </a:xfrm>
          <a:prstGeom prst="rect">
            <a:avLst/>
          </a:prstGeom>
          <a:solidFill>
            <a:srgbClr val="03BD8E"/>
          </a:solidFill>
        </p:spPr>
        <p:txBody>
          <a:bodyPr wrap="none" rtlCol="0">
            <a:spAutoFit/>
          </a:bodyPr>
          <a:lstStyle/>
          <a:p>
            <a:r>
              <a:rPr lang="ja-JP" altLang="en-US" b="1">
                <a:solidFill>
                  <a:schemeClr val="bg1"/>
                </a:solidFill>
              </a:rPr>
              <a:t>ファイナンス</a:t>
            </a:r>
            <a:endParaRPr lang="en-US" altLang="ja-JP" b="1">
              <a:solidFill>
                <a:schemeClr val="bg1"/>
              </a:solidFill>
            </a:endParaRPr>
          </a:p>
        </p:txBody>
      </p:sp>
      <p:sp>
        <p:nvSpPr>
          <p:cNvPr id="22" name="テキスト ボックス 21">
            <a:extLst>
              <a:ext uri="{FF2B5EF4-FFF2-40B4-BE49-F238E27FC236}">
                <a16:creationId xmlns:a16="http://schemas.microsoft.com/office/drawing/2014/main" id="{C11B0C29-FA79-FC57-F23E-3CBC1097334C}"/>
              </a:ext>
            </a:extLst>
          </p:cNvPr>
          <p:cNvSpPr txBox="1"/>
          <p:nvPr/>
        </p:nvSpPr>
        <p:spPr>
          <a:xfrm>
            <a:off x="1763483" y="6175053"/>
            <a:ext cx="8434001" cy="646331"/>
          </a:xfrm>
          <a:prstGeom prst="rect">
            <a:avLst/>
          </a:prstGeom>
          <a:noFill/>
        </p:spPr>
        <p:txBody>
          <a:bodyPr wrap="square" rtlCol="0">
            <a:spAutoFit/>
          </a:bodyPr>
          <a:lstStyle/>
          <a:p>
            <a:pPr marL="204788" indent="-204788"/>
            <a:r>
              <a:rPr lang="en-US" altLang="ja-JP" dirty="0"/>
              <a:t>※</a:t>
            </a:r>
            <a:r>
              <a:rPr lang="ja-JP" altLang="en-US" dirty="0"/>
              <a:t>これらのほか、再資源化事業高度化法に基づく大臣認定による廃棄物処理法の許可を不要とする特例等の支援措置もございます。</a:t>
            </a:r>
          </a:p>
        </p:txBody>
      </p:sp>
      <p:sp>
        <p:nvSpPr>
          <p:cNvPr id="3" name="テキスト ボックス 2">
            <a:extLst>
              <a:ext uri="{FF2B5EF4-FFF2-40B4-BE49-F238E27FC236}">
                <a16:creationId xmlns:a16="http://schemas.microsoft.com/office/drawing/2014/main" id="{1491C654-D07F-C2E3-0CF8-81ED0DEA38FF}"/>
              </a:ext>
            </a:extLst>
          </p:cNvPr>
          <p:cNvSpPr txBox="1"/>
          <p:nvPr/>
        </p:nvSpPr>
        <p:spPr>
          <a:xfrm>
            <a:off x="1599175" y="560092"/>
            <a:ext cx="9000000" cy="715089"/>
          </a:xfrm>
          <a:prstGeom prst="roundRect">
            <a:avLst/>
          </a:prstGeom>
          <a:solidFill>
            <a:schemeClr val="bg1"/>
          </a:solidFill>
          <a:ln w="19050">
            <a:solidFill>
              <a:srgbClr val="009999"/>
            </a:solidFill>
          </a:ln>
        </p:spPr>
        <p:txBody>
          <a:bodyPr wrap="square">
            <a:spAutoFit/>
          </a:bodyPr>
          <a:lstStyle/>
          <a:p>
            <a:pPr marL="157163" indent="-157163">
              <a:buFont typeface="Wingdings" panose="05000000000000000000" pitchFamily="2" charset="2"/>
              <a:buChar char="l"/>
            </a:pPr>
            <a:r>
              <a:rPr kumimoji="0" lang="ja-JP" altLang="en-US" b="1" u="sng" dirty="0"/>
              <a:t>プラスチック資源循環の取組を促進</a:t>
            </a:r>
            <a:r>
              <a:rPr kumimoji="0" lang="ja-JP" altLang="en-US" dirty="0"/>
              <a:t>するため、これまで御紹介したもの以外にも、</a:t>
            </a:r>
            <a:br>
              <a:rPr kumimoji="0" lang="en-US" altLang="ja-JP" dirty="0"/>
            </a:br>
            <a:r>
              <a:rPr kumimoji="0" lang="ja-JP" altLang="en-US" dirty="0"/>
              <a:t>各種の</a:t>
            </a:r>
            <a:r>
              <a:rPr kumimoji="0" lang="ja-JP" altLang="en-US" b="1" u="sng" dirty="0"/>
              <a:t>支援措置</a:t>
            </a:r>
            <a:r>
              <a:rPr lang="ja-JP" altLang="en-US" b="1" u="sng" dirty="0"/>
              <a:t>があります</a:t>
            </a:r>
            <a:r>
              <a:rPr lang="ja-JP" altLang="en-US" dirty="0"/>
              <a:t>ので、</a:t>
            </a:r>
            <a:r>
              <a:rPr kumimoji="0" lang="ja-JP" altLang="en-US" dirty="0"/>
              <a:t>奮って御活用</a:t>
            </a:r>
            <a:r>
              <a:rPr kumimoji="0" lang="en-US" altLang="ja-JP" dirty="0"/>
              <a:t>/</a:t>
            </a:r>
            <a:r>
              <a:rPr kumimoji="0" lang="ja-JP" altLang="en-US" dirty="0"/>
              <a:t>要望ください。</a:t>
            </a:r>
            <a:endParaRPr kumimoji="0" lang="en-US" altLang="ja-JP" dirty="0"/>
          </a:p>
        </p:txBody>
      </p:sp>
      <p:sp>
        <p:nvSpPr>
          <p:cNvPr id="7" name="テキスト ボックス 6">
            <a:extLst>
              <a:ext uri="{FF2B5EF4-FFF2-40B4-BE49-F238E27FC236}">
                <a16:creationId xmlns:a16="http://schemas.microsoft.com/office/drawing/2014/main" id="{B8F03E3A-DEA4-7EF6-D45A-0FE8450B3026}"/>
              </a:ext>
            </a:extLst>
          </p:cNvPr>
          <p:cNvSpPr txBox="1"/>
          <p:nvPr/>
        </p:nvSpPr>
        <p:spPr>
          <a:xfrm>
            <a:off x="6665810" y="2926977"/>
            <a:ext cx="3706464" cy="369332"/>
          </a:xfrm>
          <a:prstGeom prst="rect">
            <a:avLst/>
          </a:prstGeom>
          <a:noFill/>
        </p:spPr>
        <p:txBody>
          <a:bodyPr wrap="none" rtlCol="0">
            <a:spAutoFit/>
          </a:bodyPr>
          <a:lstStyle/>
          <a:p>
            <a:r>
              <a:rPr lang="ja-JP" altLang="en-US" b="1" dirty="0"/>
              <a:t>→資源循環モデル事業</a:t>
            </a:r>
            <a:r>
              <a:rPr lang="en-US" altLang="ja-JP" dirty="0"/>
              <a:t>(</a:t>
            </a:r>
            <a:r>
              <a:rPr lang="ja-JP" altLang="en-US" dirty="0">
                <a:hlinkClick r:id="rId7" action="ppaction://hlinksldjump"/>
              </a:rPr>
              <a:t>スライド</a:t>
            </a:r>
            <a:r>
              <a:rPr lang="en-US" altLang="ja-JP" u="sng" dirty="0">
                <a:solidFill>
                  <a:schemeClr val="accent3">
                    <a:lumMod val="75000"/>
                  </a:schemeClr>
                </a:solidFill>
              </a:rPr>
              <a:t>21</a:t>
            </a:r>
            <a:r>
              <a:rPr lang="ja-JP" altLang="en-US" dirty="0"/>
              <a:t>へ</a:t>
            </a:r>
            <a:r>
              <a:rPr lang="en-US" altLang="ja-JP" dirty="0"/>
              <a:t>)</a:t>
            </a:r>
          </a:p>
        </p:txBody>
      </p:sp>
      <p:sp>
        <p:nvSpPr>
          <p:cNvPr id="16" name="スライド番号プレースホルダー 1">
            <a:extLst>
              <a:ext uri="{FF2B5EF4-FFF2-40B4-BE49-F238E27FC236}">
                <a16:creationId xmlns:a16="http://schemas.microsoft.com/office/drawing/2014/main" id="{25F66E4A-DBA6-C886-C10B-2EC9FAC899C2}"/>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18</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8839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AC0E899-8FE0-AFC7-0FC9-B21B8698DEAE}"/>
              </a:ext>
            </a:extLst>
          </p:cNvPr>
          <p:cNvSpPr>
            <a:spLocks noGrp="1"/>
          </p:cNvSpPr>
          <p:nvPr>
            <p:ph sz="quarter" idx="11"/>
          </p:nvPr>
        </p:nvSpPr>
        <p:spPr>
          <a:xfrm>
            <a:off x="1754987" y="77940"/>
            <a:ext cx="7131440" cy="457525"/>
          </a:xfrm>
        </p:spPr>
        <p:txBody>
          <a:bodyPr>
            <a:normAutofit/>
          </a:bodyPr>
          <a:lstStyle/>
          <a:p>
            <a:pPr algn="l">
              <a:lnSpc>
                <a:spcPts val="900"/>
              </a:lnSpc>
            </a:pPr>
            <a:r>
              <a:rPr lang="en-US" altLang="ja-JP" sz="1200" dirty="0"/>
              <a:t>GX</a:t>
            </a:r>
            <a:r>
              <a:rPr lang="ja-JP" altLang="en-US" sz="1200" dirty="0"/>
              <a:t>推進対策費</a:t>
            </a:r>
            <a:endParaRPr lang="en-US" altLang="ja-JP" sz="1200" dirty="0"/>
          </a:p>
          <a:p>
            <a:pPr algn="l">
              <a:lnSpc>
                <a:spcPts val="900"/>
              </a:lnSpc>
            </a:pPr>
            <a:r>
              <a:rPr lang="ja-JP" altLang="en-US" sz="1400" dirty="0"/>
              <a:t>先進的な資源循環投資促進事業（経済産業省連携事業）</a:t>
            </a:r>
          </a:p>
        </p:txBody>
      </p:sp>
      <p:sp>
        <p:nvSpPr>
          <p:cNvPr id="37" name="角丸四角形 8">
            <a:extLst>
              <a:ext uri="{FF2B5EF4-FFF2-40B4-BE49-F238E27FC236}">
                <a16:creationId xmlns:a16="http://schemas.microsoft.com/office/drawing/2014/main" id="{93AA2699-854D-0505-B17E-FAE74D8242FD}"/>
              </a:ext>
            </a:extLst>
          </p:cNvPr>
          <p:cNvSpPr/>
          <p:nvPr/>
        </p:nvSpPr>
        <p:spPr>
          <a:xfrm>
            <a:off x="1776047" y="1045891"/>
            <a:ext cx="8609577" cy="360270"/>
          </a:xfrm>
          <a:prstGeom prst="roundRect">
            <a:avLst/>
          </a:prstGeom>
          <a:solidFill>
            <a:srgbClr val="C1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endParaRPr lang="ja-JP" altLang="en-US" sz="1662">
              <a:solidFill>
                <a:prstClr val="white"/>
              </a:solidFill>
              <a:latin typeface="Calibri" panose="020F0502020204030204"/>
              <a:ea typeface="メイリオ" panose="020B0604030504040204" pitchFamily="50" charset="-128"/>
            </a:endParaRPr>
          </a:p>
        </p:txBody>
      </p:sp>
      <p:sp>
        <p:nvSpPr>
          <p:cNvPr id="38" name="テキスト プレースホルダー 6">
            <a:extLst>
              <a:ext uri="{FF2B5EF4-FFF2-40B4-BE49-F238E27FC236}">
                <a16:creationId xmlns:a16="http://schemas.microsoft.com/office/drawing/2014/main" id="{3B23054B-E763-CC62-A936-91F56E5AB078}"/>
              </a:ext>
            </a:extLst>
          </p:cNvPr>
          <p:cNvSpPr txBox="1">
            <a:spLocks/>
          </p:cNvSpPr>
          <p:nvPr/>
        </p:nvSpPr>
        <p:spPr>
          <a:xfrm>
            <a:off x="1804718" y="1112857"/>
            <a:ext cx="8491896" cy="302822"/>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endParaRPr lang="ja-JP" altLang="en-US" sz="1200" b="1" dirty="0">
              <a:solidFill>
                <a:srgbClr val="007A6B"/>
              </a:solidFill>
              <a:latin typeface="メイリオ" panose="020B0604030504040204" pitchFamily="50" charset="-128"/>
              <a:ea typeface="メイリオ" panose="020B0604030504040204" pitchFamily="50" charset="-128"/>
            </a:endParaRPr>
          </a:p>
        </p:txBody>
      </p:sp>
      <p:cxnSp>
        <p:nvCxnSpPr>
          <p:cNvPr id="49" name="直線コネクタ 48">
            <a:extLst>
              <a:ext uri="{FF2B5EF4-FFF2-40B4-BE49-F238E27FC236}">
                <a16:creationId xmlns:a16="http://schemas.microsoft.com/office/drawing/2014/main" id="{164ACD19-0401-83C3-3FD4-7C4352AC65A6}"/>
              </a:ext>
            </a:extLst>
          </p:cNvPr>
          <p:cNvCxnSpPr>
            <a:cxnSpLocks/>
          </p:cNvCxnSpPr>
          <p:nvPr/>
        </p:nvCxnSpPr>
        <p:spPr>
          <a:xfrm flipV="1">
            <a:off x="6770863" y="2497125"/>
            <a:ext cx="3644766" cy="8416"/>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549DC21-C401-EDD7-7BC3-F7A18E6E2773}"/>
              </a:ext>
            </a:extLst>
          </p:cNvPr>
          <p:cNvCxnSpPr/>
          <p:nvPr/>
        </p:nvCxnSpPr>
        <p:spPr>
          <a:xfrm flipV="1">
            <a:off x="1785952" y="2501334"/>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A0444763-C442-8400-5BF0-610936C063F2}"/>
              </a:ext>
            </a:extLst>
          </p:cNvPr>
          <p:cNvSpPr txBox="1"/>
          <p:nvPr/>
        </p:nvSpPr>
        <p:spPr>
          <a:xfrm>
            <a:off x="1768825" y="2317321"/>
            <a:ext cx="3644766" cy="198837"/>
          </a:xfrm>
          <a:prstGeom prst="rect">
            <a:avLst/>
          </a:prstGeom>
          <a:noFill/>
        </p:spPr>
        <p:txBody>
          <a:bodyPr wrap="square" lIns="0" tIns="0" bIns="0" rtlCol="0" anchor="b">
            <a:spAutoFit/>
          </a:bodyPr>
          <a:lstStyle/>
          <a:p>
            <a:pPr>
              <a:defRPr/>
            </a:pPr>
            <a:r>
              <a:rPr lang="en-US" altLang="ja-JP" sz="1292" b="1">
                <a:solidFill>
                  <a:srgbClr val="009C89"/>
                </a:solidFill>
                <a:latin typeface="Meiryo UI"/>
                <a:ea typeface="Meiryo UI"/>
              </a:rPr>
              <a:t>2. </a:t>
            </a:r>
            <a:r>
              <a:rPr lang="ja-JP" altLang="en-US" sz="1292" b="1">
                <a:solidFill>
                  <a:srgbClr val="009C89"/>
                </a:solidFill>
                <a:latin typeface="Meiryo UI"/>
                <a:ea typeface="Meiryo UI"/>
              </a:rPr>
              <a:t>事業内容</a:t>
            </a:r>
          </a:p>
        </p:txBody>
      </p:sp>
      <p:cxnSp>
        <p:nvCxnSpPr>
          <p:cNvPr id="52" name="直線コネクタ 51">
            <a:extLst>
              <a:ext uri="{FF2B5EF4-FFF2-40B4-BE49-F238E27FC236}">
                <a16:creationId xmlns:a16="http://schemas.microsoft.com/office/drawing/2014/main" id="{5313E186-F4F3-1075-7415-9FF723B0F604}"/>
              </a:ext>
            </a:extLst>
          </p:cNvPr>
          <p:cNvCxnSpPr/>
          <p:nvPr/>
        </p:nvCxnSpPr>
        <p:spPr>
          <a:xfrm flipV="1">
            <a:off x="1804719" y="5528261"/>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53" name="テキスト プレースホルダー 36">
            <a:extLst>
              <a:ext uri="{FF2B5EF4-FFF2-40B4-BE49-F238E27FC236}">
                <a16:creationId xmlns:a16="http://schemas.microsoft.com/office/drawing/2014/main" id="{A9B23D89-D110-4F6D-CF75-985198F9E431}"/>
              </a:ext>
            </a:extLst>
          </p:cNvPr>
          <p:cNvSpPr txBox="1">
            <a:spLocks/>
          </p:cNvSpPr>
          <p:nvPr/>
        </p:nvSpPr>
        <p:spPr>
          <a:xfrm>
            <a:off x="7030588" y="2292364"/>
            <a:ext cx="3389538" cy="219920"/>
          </a:xfrm>
        </p:spPr>
        <p:txBody>
          <a:bodyPr lIns="0" tIns="0" bIns="0" anchor="b" anchorCtr="0">
            <a:normAutofit/>
          </a:bodyPr>
          <a:lstStyle>
            <a:lvl1pPr marL="0" indent="0" algn="ctr" defTabSz="861993" rtl="0" eaLnBrk="1" latinLnBrk="0" hangingPunct="1">
              <a:lnSpc>
                <a:spcPct val="90000"/>
              </a:lnSpc>
              <a:spcBef>
                <a:spcPts val="942"/>
              </a:spcBef>
              <a:buFontTx/>
              <a:buNone/>
              <a:defRPr kumimoji="1" sz="1292" b="1" kern="1200">
                <a:solidFill>
                  <a:srgbClr val="009C89"/>
                </a:solidFill>
                <a:latin typeface="+mj-ea"/>
                <a:ea typeface="+mj-ea"/>
                <a:cs typeface="Arial" panose="020B0604020202020204" pitchFamily="34" charset="0"/>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defRPr/>
            </a:pPr>
            <a:endParaRPr lang="ja-JP" altLang="en-US">
              <a:latin typeface="Meiryo UI"/>
              <a:ea typeface="Meiryo UI"/>
            </a:endParaRPr>
          </a:p>
        </p:txBody>
      </p:sp>
      <p:sp>
        <p:nvSpPr>
          <p:cNvPr id="54" name="テキスト ボックス 53">
            <a:extLst>
              <a:ext uri="{FF2B5EF4-FFF2-40B4-BE49-F238E27FC236}">
                <a16:creationId xmlns:a16="http://schemas.microsoft.com/office/drawing/2014/main" id="{4C1963F0-76F6-794B-785B-BBA850B510D5}"/>
              </a:ext>
            </a:extLst>
          </p:cNvPr>
          <p:cNvSpPr txBox="1"/>
          <p:nvPr/>
        </p:nvSpPr>
        <p:spPr>
          <a:xfrm>
            <a:off x="1804718" y="5293704"/>
            <a:ext cx="3644766" cy="245003"/>
          </a:xfrm>
          <a:prstGeom prst="rect">
            <a:avLst/>
          </a:prstGeom>
          <a:noFill/>
        </p:spPr>
        <p:txBody>
          <a:bodyPr wrap="square" lIns="0" bIns="0" rtlCol="0" anchor="b">
            <a:spAutoFit/>
          </a:bodyPr>
          <a:lstStyle/>
          <a:p>
            <a:pPr>
              <a:defRPr/>
            </a:pPr>
            <a:r>
              <a:rPr lang="en-US" altLang="ja-JP" sz="1292" b="1">
                <a:solidFill>
                  <a:srgbClr val="009C89"/>
                </a:solidFill>
                <a:latin typeface="Meiryo UI"/>
                <a:ea typeface="Meiryo UI"/>
              </a:rPr>
              <a:t>3. </a:t>
            </a:r>
            <a:r>
              <a:rPr lang="ja-JP" altLang="en-US" sz="1292" b="1">
                <a:solidFill>
                  <a:srgbClr val="009C89"/>
                </a:solidFill>
                <a:latin typeface="Meiryo UI"/>
                <a:ea typeface="Meiryo UI"/>
              </a:rPr>
              <a:t>事業スキーム</a:t>
            </a:r>
          </a:p>
        </p:txBody>
      </p:sp>
      <p:cxnSp>
        <p:nvCxnSpPr>
          <p:cNvPr id="55" name="直線コネクタ 54">
            <a:extLst>
              <a:ext uri="{FF2B5EF4-FFF2-40B4-BE49-F238E27FC236}">
                <a16:creationId xmlns:a16="http://schemas.microsoft.com/office/drawing/2014/main" id="{617F4F3B-7EC0-C8B7-F0C7-A6AFA79BCAE4}"/>
              </a:ext>
            </a:extLst>
          </p:cNvPr>
          <p:cNvCxnSpPr>
            <a:cxnSpLocks/>
          </p:cNvCxnSpPr>
          <p:nvPr/>
        </p:nvCxnSpPr>
        <p:spPr>
          <a:xfrm flipV="1">
            <a:off x="2698755" y="1506377"/>
            <a:ext cx="0" cy="75600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EDB61EFC-BC58-6C5F-4078-F0CCEAEA7D5D}"/>
              </a:ext>
            </a:extLst>
          </p:cNvPr>
          <p:cNvSpPr txBox="1"/>
          <p:nvPr/>
        </p:nvSpPr>
        <p:spPr>
          <a:xfrm>
            <a:off x="1775400" y="1751917"/>
            <a:ext cx="1004970" cy="198837"/>
          </a:xfrm>
          <a:prstGeom prst="rect">
            <a:avLst/>
          </a:prstGeom>
          <a:noFill/>
        </p:spPr>
        <p:txBody>
          <a:bodyPr wrap="square" lIns="0" tIns="0" bIns="0" rtlCol="0" anchor="ctr">
            <a:spAutoFit/>
          </a:bodyPr>
          <a:lstStyle/>
          <a:p>
            <a:pPr>
              <a:defRPr/>
            </a:pPr>
            <a:r>
              <a:rPr lang="en-US" altLang="ja-JP" sz="1292" b="1" dirty="0">
                <a:solidFill>
                  <a:srgbClr val="009C89"/>
                </a:solidFill>
                <a:latin typeface="Meiryo UI"/>
                <a:ea typeface="Meiryo UI"/>
              </a:rPr>
              <a:t>1. </a:t>
            </a:r>
            <a:r>
              <a:rPr lang="ja-JP" altLang="en-US" sz="1292" b="1" dirty="0">
                <a:solidFill>
                  <a:srgbClr val="009C89"/>
                </a:solidFill>
                <a:latin typeface="Meiryo UI"/>
                <a:ea typeface="Meiryo UI"/>
              </a:rPr>
              <a:t>事業目的</a:t>
            </a:r>
          </a:p>
        </p:txBody>
      </p:sp>
      <p:sp>
        <p:nvSpPr>
          <p:cNvPr id="59" name="テキスト ボックス 58">
            <a:extLst>
              <a:ext uri="{FF2B5EF4-FFF2-40B4-BE49-F238E27FC236}">
                <a16:creationId xmlns:a16="http://schemas.microsoft.com/office/drawing/2014/main" id="{151D2E15-3EC9-7AC3-80DD-107B0DA21C17}"/>
              </a:ext>
            </a:extLst>
          </p:cNvPr>
          <p:cNvSpPr txBox="1"/>
          <p:nvPr/>
        </p:nvSpPr>
        <p:spPr>
          <a:xfrm>
            <a:off x="6775361" y="2295495"/>
            <a:ext cx="3389538" cy="205839"/>
          </a:xfrm>
          <a:prstGeom prst="rect">
            <a:avLst/>
          </a:prstGeom>
          <a:noFill/>
        </p:spPr>
        <p:txBody>
          <a:bodyPr wrap="square" lIns="0" tIns="0" bIns="0" rtlCol="0" anchor="b">
            <a:spAutoFit/>
          </a:bodyPr>
          <a:lstStyle/>
          <a:p>
            <a:pPr>
              <a:defRPr/>
            </a:pPr>
            <a:r>
              <a:rPr lang="en-US" altLang="ja-JP" sz="1292" b="1">
                <a:solidFill>
                  <a:srgbClr val="009C89"/>
                </a:solidFill>
                <a:latin typeface="Meiryo UI"/>
                <a:ea typeface="Meiryo UI"/>
              </a:rPr>
              <a:t>4.</a:t>
            </a:r>
            <a:r>
              <a:rPr lang="ja-JP" altLang="en-US" sz="1292" b="1">
                <a:solidFill>
                  <a:srgbClr val="009C89"/>
                </a:solidFill>
                <a:latin typeface="Meiryo UI"/>
                <a:ea typeface="Meiryo UI"/>
              </a:rPr>
              <a:t>事業イメージ</a:t>
            </a:r>
          </a:p>
        </p:txBody>
      </p:sp>
      <p:sp>
        <p:nvSpPr>
          <p:cNvPr id="92" name="テキスト プレースホルダー 5">
            <a:extLst>
              <a:ext uri="{FF2B5EF4-FFF2-40B4-BE49-F238E27FC236}">
                <a16:creationId xmlns:a16="http://schemas.microsoft.com/office/drawing/2014/main" id="{6FFFC882-2580-CEBF-5D35-FF4CC5FCF1D4}"/>
              </a:ext>
            </a:extLst>
          </p:cNvPr>
          <p:cNvSpPr txBox="1">
            <a:spLocks/>
          </p:cNvSpPr>
          <p:nvPr/>
        </p:nvSpPr>
        <p:spPr>
          <a:xfrm>
            <a:off x="2698755" y="1393164"/>
            <a:ext cx="7668000" cy="717504"/>
          </a:xfrm>
        </p:spPr>
        <p:txBody>
          <a:bodyPr tIns="72000" anchor="t">
            <a:noAutofit/>
          </a:bodyPr>
          <a:lstStyle>
            <a:lvl1pPr marL="246728" indent="-246728" algn="l" defTabSz="914400" rtl="0" eaLnBrk="1" latinLnBrk="0" hangingPunct="1">
              <a:lnSpc>
                <a:spcPct val="120000"/>
              </a:lnSpc>
              <a:spcBef>
                <a:spcPts val="0"/>
              </a:spcBef>
              <a:buFont typeface="+mj-ea"/>
              <a:buAutoNum type="circleNumDbPlain"/>
              <a:defRPr kumimoji="1" sz="1295" kern="1200">
                <a:solidFill>
                  <a:schemeClr val="tx1">
                    <a:lumMod val="90000"/>
                    <a:lumOff val="10000"/>
                  </a:schemeClr>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130" dirty="0">
                <a:solidFill>
                  <a:srgbClr val="262626"/>
                </a:solidFill>
              </a:rPr>
              <a:t>本事業では、①</a:t>
            </a:r>
            <a:r>
              <a:rPr lang="en-US" altLang="ja-JP" sz="1130" dirty="0">
                <a:solidFill>
                  <a:srgbClr val="262626"/>
                </a:solidFill>
              </a:rPr>
              <a:t>CO2</a:t>
            </a:r>
            <a:r>
              <a:rPr lang="ja-JP" altLang="en-US" sz="1130" dirty="0">
                <a:solidFill>
                  <a:srgbClr val="262626"/>
                </a:solidFill>
              </a:rPr>
              <a:t>排出削減が困難な産業（</a:t>
            </a:r>
            <a:r>
              <a:rPr lang="en-US" altLang="ja-JP" sz="1130" dirty="0">
                <a:solidFill>
                  <a:srgbClr val="262626"/>
                </a:solidFill>
              </a:rPr>
              <a:t>Hard-to-Abate</a:t>
            </a:r>
            <a:r>
              <a:rPr lang="ja-JP" altLang="en-US" sz="1130" dirty="0">
                <a:solidFill>
                  <a:srgbClr val="262626"/>
                </a:solidFill>
              </a:rPr>
              <a:t>産業）における排出削減に大きく貢献する資源循環設備や、②革新的</a:t>
            </a:r>
            <a:r>
              <a:rPr lang="en-US" altLang="ja-JP" sz="1130" dirty="0">
                <a:solidFill>
                  <a:srgbClr val="262626"/>
                </a:solidFill>
              </a:rPr>
              <a:t>GX</a:t>
            </a:r>
            <a:r>
              <a:rPr lang="ja-JP" altLang="en-US" sz="1130" dirty="0">
                <a:solidFill>
                  <a:srgbClr val="262626"/>
                </a:solidFill>
              </a:rPr>
              <a:t>製品の生産に不可欠な高品質再生品を供給するリサイクル設備への投資により、循環経済（サーキュラーエコノミー）への移行と資源循環分野の脱炭素化の両立を推進するとともに、我が国産業の</a:t>
            </a:r>
            <a:r>
              <a:rPr lang="en-US" altLang="ja-JP" sz="1130" dirty="0">
                <a:solidFill>
                  <a:srgbClr val="262626"/>
                </a:solidFill>
              </a:rPr>
              <a:t>GX</a:t>
            </a:r>
            <a:r>
              <a:rPr lang="ja-JP" altLang="en-US" sz="1130" dirty="0">
                <a:solidFill>
                  <a:srgbClr val="262626"/>
                </a:solidFill>
              </a:rPr>
              <a:t>実現を支えることを目的とする</a:t>
            </a:r>
            <a:r>
              <a:rPr lang="ja-JP" altLang="en-US" dirty="0">
                <a:solidFill>
                  <a:srgbClr val="262626"/>
                </a:solidFill>
              </a:rPr>
              <a:t>。</a:t>
            </a:r>
            <a:endParaRPr lang="en-US" altLang="ja-JP" dirty="0">
              <a:solidFill>
                <a:srgbClr val="262626"/>
              </a:solidFill>
            </a:endParaRPr>
          </a:p>
        </p:txBody>
      </p:sp>
      <p:sp>
        <p:nvSpPr>
          <p:cNvPr id="96" name="テキスト ボックス 95">
            <a:extLst>
              <a:ext uri="{FF2B5EF4-FFF2-40B4-BE49-F238E27FC236}">
                <a16:creationId xmlns:a16="http://schemas.microsoft.com/office/drawing/2014/main" id="{8C9FE4BC-2758-9A5A-8E3B-F8DF9A654D0C}"/>
              </a:ext>
            </a:extLst>
          </p:cNvPr>
          <p:cNvSpPr txBox="1"/>
          <p:nvPr/>
        </p:nvSpPr>
        <p:spPr>
          <a:xfrm>
            <a:off x="1768826" y="1126187"/>
            <a:ext cx="9511091" cy="263149"/>
          </a:xfrm>
          <a:prstGeom prst="rect">
            <a:avLst/>
          </a:prstGeom>
          <a:noFill/>
        </p:spPr>
        <p:txBody>
          <a:bodyPr wrap="square">
            <a:spAutoFit/>
          </a:bodyPr>
          <a:lstStyle/>
          <a:p>
            <a:pPr>
              <a:lnSpc>
                <a:spcPct val="90000"/>
              </a:lnSpc>
              <a:spcBef>
                <a:spcPts val="1000"/>
              </a:spcBef>
              <a:defRPr/>
            </a:pPr>
            <a:r>
              <a:rPr lang="ja-JP" altLang="en-US" sz="1200" b="1" dirty="0">
                <a:solidFill>
                  <a:srgbClr val="007A6B"/>
                </a:solidFill>
                <a:latin typeface="メイリオ" panose="020B0604030504040204" pitchFamily="50" charset="-128"/>
                <a:ea typeface="メイリオ" panose="020B0604030504040204" pitchFamily="50" charset="-128"/>
              </a:rPr>
              <a:t>先進的な資源循環技術・設備の実証・導入支援により、グローバルで通用する資源循環投資を実現します。</a:t>
            </a:r>
          </a:p>
        </p:txBody>
      </p:sp>
      <p:sp>
        <p:nvSpPr>
          <p:cNvPr id="97" name="テキスト プレースホルダー 4">
            <a:extLst>
              <a:ext uri="{FF2B5EF4-FFF2-40B4-BE49-F238E27FC236}">
                <a16:creationId xmlns:a16="http://schemas.microsoft.com/office/drawing/2014/main" id="{8C628874-8BD8-FE20-FB64-9A4DC449F19A}"/>
              </a:ext>
            </a:extLst>
          </p:cNvPr>
          <p:cNvSpPr txBox="1">
            <a:spLocks/>
          </p:cNvSpPr>
          <p:nvPr/>
        </p:nvSpPr>
        <p:spPr>
          <a:xfrm>
            <a:off x="1613981" y="2537092"/>
            <a:ext cx="5122378" cy="2957246"/>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lnSpc>
                <a:spcPts val="1200"/>
              </a:lnSpc>
              <a:spcBef>
                <a:spcPts val="0"/>
              </a:spcBef>
              <a:defRPr/>
            </a:pPr>
            <a:r>
              <a:rPr lang="ja-JP" altLang="en-US" sz="1100" b="1" dirty="0">
                <a:solidFill>
                  <a:prstClr val="black"/>
                </a:solidFill>
                <a:latin typeface="メイリオ" panose="020B0604030504040204" pitchFamily="50" charset="-128"/>
                <a:ea typeface="メイリオ" panose="020B0604030504040204" pitchFamily="50" charset="-128"/>
              </a:rPr>
              <a:t>①</a:t>
            </a:r>
            <a:r>
              <a:rPr lang="en-US" altLang="ja-JP" sz="1100" b="1" dirty="0">
                <a:solidFill>
                  <a:prstClr val="black"/>
                </a:solidFill>
                <a:latin typeface="メイリオ" panose="020B0604030504040204" pitchFamily="50" charset="-128"/>
                <a:ea typeface="メイリオ" panose="020B0604030504040204" pitchFamily="50" charset="-128"/>
              </a:rPr>
              <a:t>CO2</a:t>
            </a:r>
            <a:r>
              <a:rPr lang="ja-JP" altLang="en-US" sz="1100" b="1" dirty="0">
                <a:solidFill>
                  <a:prstClr val="black"/>
                </a:solidFill>
                <a:latin typeface="メイリオ" panose="020B0604030504040204" pitchFamily="50" charset="-128"/>
                <a:ea typeface="メイリオ" panose="020B0604030504040204" pitchFamily="50" charset="-128"/>
              </a:rPr>
              <a:t>排出削減が困難な産業の排出削減貢献事業</a:t>
            </a:r>
          </a:p>
          <a:p>
            <a:pPr marL="280988" indent="-280988" algn="l">
              <a:lnSpc>
                <a:spcPts val="12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　・本事業では、先進的な資源循環技術・設備に対する実証・導入支援を行い、リサイクルやサーマルリカバリーを実施することで、一足飛びに脱炭素が困難な産業（</a:t>
            </a:r>
            <a:r>
              <a:rPr lang="en-US" altLang="ja-JP" sz="1100" dirty="0">
                <a:solidFill>
                  <a:prstClr val="black"/>
                </a:solidFill>
                <a:latin typeface="メイリオ" panose="020B0604030504040204" pitchFamily="50" charset="-128"/>
                <a:ea typeface="メイリオ" panose="020B0604030504040204" pitchFamily="50" charset="-128"/>
              </a:rPr>
              <a:t>Hard-to-abate</a:t>
            </a:r>
            <a:r>
              <a:rPr lang="ja-JP" altLang="en-US" sz="1100" dirty="0">
                <a:solidFill>
                  <a:prstClr val="black"/>
                </a:solidFill>
                <a:latin typeface="メイリオ" panose="020B0604030504040204" pitchFamily="50" charset="-128"/>
                <a:ea typeface="メイリオ" panose="020B0604030504040204" pitchFamily="50" charset="-128"/>
              </a:rPr>
              <a:t>産業）に再生素材や燃料・エネルギーを供給し、その</a:t>
            </a:r>
            <a:r>
              <a:rPr lang="en-US" altLang="ja-JP" sz="1100" dirty="0">
                <a:solidFill>
                  <a:prstClr val="black"/>
                </a:solidFill>
                <a:latin typeface="メイリオ" panose="020B0604030504040204" pitchFamily="50" charset="-128"/>
                <a:ea typeface="メイリオ" panose="020B0604030504040204" pitchFamily="50" charset="-128"/>
              </a:rPr>
              <a:t>GX</a:t>
            </a:r>
            <a:r>
              <a:rPr lang="ja-JP" altLang="en-US" sz="1100" dirty="0">
                <a:solidFill>
                  <a:prstClr val="black"/>
                </a:solidFill>
                <a:latin typeface="メイリオ" panose="020B0604030504040204" pitchFamily="50" charset="-128"/>
                <a:ea typeface="メイリオ" panose="020B0604030504040204" pitchFamily="50" charset="-128"/>
              </a:rPr>
              <a:t>移行や</a:t>
            </a:r>
            <a:r>
              <a:rPr lang="en-US" altLang="ja-JP" sz="1100" dirty="0">
                <a:solidFill>
                  <a:prstClr val="black"/>
                </a:solidFill>
                <a:latin typeface="メイリオ" panose="020B0604030504040204" pitchFamily="50" charset="-128"/>
                <a:ea typeface="メイリオ" panose="020B0604030504040204" pitchFamily="50" charset="-128"/>
              </a:rPr>
              <a:t>CO2</a:t>
            </a:r>
            <a:r>
              <a:rPr lang="ja-JP" altLang="en-US" sz="1100" dirty="0">
                <a:solidFill>
                  <a:prstClr val="black"/>
                </a:solidFill>
                <a:latin typeface="メイリオ" panose="020B0604030504040204" pitchFamily="50" charset="-128"/>
                <a:ea typeface="メイリオ" panose="020B0604030504040204" pitchFamily="50" charset="-128"/>
              </a:rPr>
              <a:t>排出削減に貢献する。具体的には、サーキュラーエコノミーに関する産官学のパートナーシップへの参画等を通じて、製造業と資源循環産業が連携した資源循環を成立すべく、廃プラスチックや金属などの大規模で高度な分離回収設備や再資源化設備等に対する実証・導入支援を実施する。</a:t>
            </a:r>
          </a:p>
          <a:p>
            <a:pPr algn="l">
              <a:lnSpc>
                <a:spcPts val="1200"/>
              </a:lnSpc>
              <a:spcBef>
                <a:spcPts val="0"/>
              </a:spcBef>
              <a:defRPr/>
            </a:pPr>
            <a:r>
              <a:rPr lang="ja-JP" altLang="en-US" sz="1100" b="1" dirty="0">
                <a:solidFill>
                  <a:prstClr val="black"/>
                </a:solidFill>
                <a:latin typeface="メイリオ" panose="020B0604030504040204" pitchFamily="50" charset="-128"/>
                <a:ea typeface="メイリオ" panose="020B0604030504040204" pitchFamily="50" charset="-128"/>
              </a:rPr>
              <a:t>②革新的</a:t>
            </a:r>
            <a:r>
              <a:rPr lang="en-US" altLang="ja-JP" sz="1100" b="1" dirty="0">
                <a:solidFill>
                  <a:prstClr val="black"/>
                </a:solidFill>
                <a:latin typeface="メイリオ" panose="020B0604030504040204" pitchFamily="50" charset="-128"/>
                <a:ea typeface="メイリオ" panose="020B0604030504040204" pitchFamily="50" charset="-128"/>
              </a:rPr>
              <a:t>GX</a:t>
            </a:r>
            <a:r>
              <a:rPr lang="ja-JP" altLang="en-US" sz="1100" b="1" dirty="0">
                <a:solidFill>
                  <a:prstClr val="black"/>
                </a:solidFill>
                <a:latin typeface="メイリオ" panose="020B0604030504040204" pitchFamily="50" charset="-128"/>
                <a:ea typeface="メイリオ" panose="020B0604030504040204" pitchFamily="50" charset="-128"/>
              </a:rPr>
              <a:t>製品向け高品質再生品供給事業</a:t>
            </a:r>
          </a:p>
          <a:p>
            <a:pPr marL="266700" indent="-266700" algn="l">
              <a:lnSpc>
                <a:spcPts val="12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rPr>
              <a:t>GX</a:t>
            </a:r>
            <a:r>
              <a:rPr lang="ja-JP" altLang="en-US" sz="1100" dirty="0">
                <a:solidFill>
                  <a:prstClr val="black"/>
                </a:solidFill>
                <a:latin typeface="メイリオ" panose="020B0604030504040204" pitchFamily="50" charset="-128"/>
                <a:ea typeface="メイリオ" panose="020B0604030504040204" pitchFamily="50" charset="-128"/>
              </a:rPr>
              <a:t>移行に必要な革新的な製品（蓄電池など。以下「</a:t>
            </a:r>
            <a:r>
              <a:rPr lang="en-US" altLang="ja-JP" sz="1100" dirty="0">
                <a:solidFill>
                  <a:prstClr val="black"/>
                </a:solidFill>
                <a:latin typeface="メイリオ" panose="020B0604030504040204" pitchFamily="50" charset="-128"/>
                <a:ea typeface="メイリオ" panose="020B0604030504040204" pitchFamily="50" charset="-128"/>
              </a:rPr>
              <a:t>GX</a:t>
            </a:r>
            <a:r>
              <a:rPr lang="ja-JP" altLang="en-US" sz="1100" dirty="0">
                <a:solidFill>
                  <a:prstClr val="black"/>
                </a:solidFill>
                <a:latin typeface="メイリオ" panose="020B0604030504040204" pitchFamily="50" charset="-128"/>
                <a:ea typeface="メイリオ" panose="020B0604030504040204" pitchFamily="50" charset="-128"/>
              </a:rPr>
              <a:t>製品」という。）の原材料を供給する資源循環の取組に対して支援を行うことで、国内資源の確保による安定的な生産活動に貢献する。また、再生材使用という付加価値を</a:t>
            </a:r>
            <a:r>
              <a:rPr lang="en-US" altLang="ja-JP" sz="1100" dirty="0">
                <a:solidFill>
                  <a:prstClr val="black"/>
                </a:solidFill>
                <a:latin typeface="メイリオ" panose="020B0604030504040204" pitchFamily="50" charset="-128"/>
                <a:ea typeface="メイリオ" panose="020B0604030504040204" pitchFamily="50" charset="-128"/>
              </a:rPr>
              <a:t>GX</a:t>
            </a:r>
            <a:r>
              <a:rPr lang="ja-JP" altLang="en-US" sz="1100" dirty="0">
                <a:solidFill>
                  <a:prstClr val="black"/>
                </a:solidFill>
                <a:latin typeface="メイリオ" panose="020B0604030504040204" pitchFamily="50" charset="-128"/>
                <a:ea typeface="メイリオ" panose="020B0604030504040204" pitchFamily="50" charset="-128"/>
              </a:rPr>
              <a:t>製品に付与することで、製造業の国際的な競争力の確保につなげる。具体的には、サーキュラーエコノミーに関する産官学のパートナーシップへの参画等を通じて、製造業と資源循環産業が連携した資源循環を成立すべく、廃棄されたリチウム蓄電池（</a:t>
            </a:r>
            <a:r>
              <a:rPr lang="en-US" altLang="ja-JP" sz="1100" dirty="0">
                <a:solidFill>
                  <a:prstClr val="black"/>
                </a:solidFill>
                <a:latin typeface="メイリオ" panose="020B0604030504040204" pitchFamily="50" charset="-128"/>
                <a:ea typeface="メイリオ" panose="020B0604030504040204" pitchFamily="50" charset="-128"/>
              </a:rPr>
              <a:t>Lib</a:t>
            </a:r>
            <a:r>
              <a:rPr lang="ja-JP" altLang="en-US" sz="1100" dirty="0">
                <a:solidFill>
                  <a:prstClr val="black"/>
                </a:solidFill>
                <a:latin typeface="メイリオ" panose="020B0604030504040204" pitchFamily="50" charset="-128"/>
                <a:ea typeface="メイリオ" panose="020B0604030504040204" pitchFamily="50" charset="-128"/>
              </a:rPr>
              <a:t>）等のリサイクルシステムについて、必要な実証や設備導入支援を実施する。</a:t>
            </a:r>
          </a:p>
          <a:p>
            <a:pPr marL="180000" indent="-108000" algn="l">
              <a:lnSpc>
                <a:spcPts val="1300"/>
              </a:lnSpc>
              <a:defRPr/>
            </a:pPr>
            <a:endParaRPr lang="en-US" altLang="ja-JP" sz="1100" dirty="0">
              <a:solidFill>
                <a:srgbClr val="FF0000"/>
              </a:solidFill>
              <a:latin typeface="Meiryo UI"/>
              <a:ea typeface="Meiryo UI"/>
            </a:endParaRPr>
          </a:p>
        </p:txBody>
      </p:sp>
      <p:sp>
        <p:nvSpPr>
          <p:cNvPr id="98" name="テキスト プレースホルダー 37">
            <a:extLst>
              <a:ext uri="{FF2B5EF4-FFF2-40B4-BE49-F238E27FC236}">
                <a16:creationId xmlns:a16="http://schemas.microsoft.com/office/drawing/2014/main" id="{1D756057-EF41-32DA-C741-FC1EEB6628D6}"/>
              </a:ext>
            </a:extLst>
          </p:cNvPr>
          <p:cNvSpPr txBox="1">
            <a:spLocks/>
          </p:cNvSpPr>
          <p:nvPr/>
        </p:nvSpPr>
        <p:spPr>
          <a:xfrm>
            <a:off x="1560752" y="5830818"/>
            <a:ext cx="987668" cy="295816"/>
          </a:xfrm>
        </p:spPr>
        <p:txBody>
          <a:bodyPr tIns="36000" bIns="36000" anchor="ctr">
            <a:normAutofit/>
          </a:bodyPr>
          <a:lstStyle>
            <a:lvl1pPr marL="0" indent="0" algn="ctr" defTabSz="861993" rtl="0" eaLnBrk="1" latinLnBrk="0" hangingPunct="1">
              <a:lnSpc>
                <a:spcPct val="120000"/>
              </a:lnSpc>
              <a:spcBef>
                <a:spcPts val="0"/>
              </a:spcBef>
              <a:buFont typeface="Arial" panose="020B0604020202020204" pitchFamily="34" charset="0"/>
              <a:buNone/>
              <a:defRPr kumimoji="1" sz="1108" kern="1200">
                <a:solidFill>
                  <a:schemeClr val="tx1">
                    <a:lumMod val="90000"/>
                    <a:lumOff val="10000"/>
                  </a:schemeClr>
                </a:solidFill>
                <a:latin typeface="メイリオ" panose="020B0604030504040204" pitchFamily="50" charset="-128"/>
                <a:ea typeface="メイリオ"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defRPr/>
            </a:pPr>
            <a:r>
              <a:rPr lang="ja-JP" altLang="en-US" sz="1100" dirty="0">
                <a:solidFill>
                  <a:prstClr val="black">
                    <a:lumMod val="90000"/>
                    <a:lumOff val="10000"/>
                  </a:prstClr>
                </a:solidFill>
              </a:rPr>
              <a:t>■選択</a:t>
            </a:r>
            <a:endParaRPr lang="en-US" altLang="ja-JP" sz="1100" dirty="0">
              <a:solidFill>
                <a:prstClr val="black">
                  <a:lumMod val="90000"/>
                  <a:lumOff val="10000"/>
                </a:prstClr>
              </a:solidFill>
            </a:endParaRPr>
          </a:p>
        </p:txBody>
      </p:sp>
      <p:sp>
        <p:nvSpPr>
          <p:cNvPr id="99" name="テキスト ボックス 98">
            <a:extLst>
              <a:ext uri="{FF2B5EF4-FFF2-40B4-BE49-F238E27FC236}">
                <a16:creationId xmlns:a16="http://schemas.microsoft.com/office/drawing/2014/main" id="{8660B484-326D-6B31-8D9B-F0CA855028CF}"/>
              </a:ext>
            </a:extLst>
          </p:cNvPr>
          <p:cNvSpPr txBox="1"/>
          <p:nvPr/>
        </p:nvSpPr>
        <p:spPr>
          <a:xfrm>
            <a:off x="1758535" y="6102969"/>
            <a:ext cx="999605" cy="243199"/>
          </a:xfrm>
          <a:prstGeom prst="rect">
            <a:avLst/>
          </a:prstGeom>
          <a:noFill/>
        </p:spPr>
        <p:txBody>
          <a:bodyPr wrap="square" lIns="83077" tIns="33231" rIns="83077" bIns="33231" rtlCol="0">
            <a:spAutoFit/>
          </a:bodyPr>
          <a:lstStyle/>
          <a:p>
            <a:pPr>
              <a:defRPr/>
            </a:pPr>
            <a:r>
              <a:rPr lang="ja-JP" altLang="en-US" sz="1100">
                <a:solidFill>
                  <a:prstClr val="black"/>
                </a:solidFill>
                <a:latin typeface="Meiryo UI"/>
                <a:ea typeface="Meiryo UI"/>
              </a:rPr>
              <a:t>■実施期間</a:t>
            </a:r>
          </a:p>
        </p:txBody>
      </p:sp>
      <p:sp>
        <p:nvSpPr>
          <p:cNvPr id="100" name="テキスト ボックス 99">
            <a:extLst>
              <a:ext uri="{FF2B5EF4-FFF2-40B4-BE49-F238E27FC236}">
                <a16:creationId xmlns:a16="http://schemas.microsoft.com/office/drawing/2014/main" id="{B8B8FCBE-15BC-F2AA-00F4-4F74AF068F88}"/>
              </a:ext>
            </a:extLst>
          </p:cNvPr>
          <p:cNvSpPr txBox="1"/>
          <p:nvPr/>
        </p:nvSpPr>
        <p:spPr>
          <a:xfrm>
            <a:off x="1766380" y="5619082"/>
            <a:ext cx="963326" cy="243199"/>
          </a:xfrm>
          <a:prstGeom prst="rect">
            <a:avLst/>
          </a:prstGeom>
          <a:noFill/>
        </p:spPr>
        <p:txBody>
          <a:bodyPr wrap="square" lIns="83077" tIns="33231" rIns="83077" bIns="33231" rtlCol="0" anchor="ctr">
            <a:spAutoFit/>
          </a:bodyPr>
          <a:lstStyle/>
          <a:p>
            <a:pPr>
              <a:defRPr/>
            </a:pPr>
            <a:r>
              <a:rPr lang="ja-JP" altLang="en-US" sz="1100" dirty="0">
                <a:solidFill>
                  <a:prstClr val="black"/>
                </a:solidFill>
                <a:latin typeface="Meiryo UI"/>
                <a:ea typeface="Meiryo UI"/>
              </a:rPr>
              <a:t>■事業形態</a:t>
            </a:r>
          </a:p>
        </p:txBody>
      </p:sp>
      <p:sp>
        <p:nvSpPr>
          <p:cNvPr id="101" name="テキスト プレースホルダー 3">
            <a:extLst>
              <a:ext uri="{FF2B5EF4-FFF2-40B4-BE49-F238E27FC236}">
                <a16:creationId xmlns:a16="http://schemas.microsoft.com/office/drawing/2014/main" id="{1198D488-696A-68F0-D26B-C189410BAEA7}"/>
              </a:ext>
            </a:extLst>
          </p:cNvPr>
          <p:cNvSpPr txBox="1">
            <a:spLocks/>
          </p:cNvSpPr>
          <p:nvPr/>
        </p:nvSpPr>
        <p:spPr>
          <a:xfrm>
            <a:off x="2790453" y="5618660"/>
            <a:ext cx="3218296" cy="244800"/>
          </a:xfrm>
          <a:prstGeom prst="rect">
            <a:avLst/>
          </a:prstGeom>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a:solidFill>
                  <a:prstClr val="black"/>
                </a:solidFill>
                <a:latin typeface="Meiryo UI"/>
                <a:ea typeface="Meiryo UI"/>
              </a:rPr>
              <a:t>間接補助事業（補助率１／３，１／２）</a:t>
            </a:r>
          </a:p>
        </p:txBody>
      </p:sp>
      <p:sp>
        <p:nvSpPr>
          <p:cNvPr id="102" name="テキスト プレースホルダー 9">
            <a:extLst>
              <a:ext uri="{FF2B5EF4-FFF2-40B4-BE49-F238E27FC236}">
                <a16:creationId xmlns:a16="http://schemas.microsoft.com/office/drawing/2014/main" id="{9B74193A-C180-79DE-DDDF-3952A8A92CFD}"/>
              </a:ext>
            </a:extLst>
          </p:cNvPr>
          <p:cNvSpPr txBox="1">
            <a:spLocks/>
          </p:cNvSpPr>
          <p:nvPr/>
        </p:nvSpPr>
        <p:spPr>
          <a:xfrm>
            <a:off x="2790453" y="5856326"/>
            <a:ext cx="1678666" cy="244800"/>
          </a:xfrm>
          <a:prstGeom prst="rect">
            <a:avLst/>
          </a:prstGeom>
        </p:spPr>
        <p:txBody>
          <a:bodyPr>
            <a:norm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dirty="0">
                <a:solidFill>
                  <a:prstClr val="black"/>
                </a:solidFill>
                <a:latin typeface="Meiryo UI"/>
                <a:ea typeface="Meiryo UI"/>
              </a:rPr>
              <a:t>民間事業者・団体等</a:t>
            </a:r>
            <a:endParaRPr lang="en-US" altLang="ja-JP" sz="1100" dirty="0">
              <a:solidFill>
                <a:prstClr val="black"/>
              </a:solidFill>
              <a:latin typeface="Meiryo UI"/>
              <a:ea typeface="Meiryo UI"/>
            </a:endParaRPr>
          </a:p>
        </p:txBody>
      </p:sp>
      <p:sp>
        <p:nvSpPr>
          <p:cNvPr id="103" name="テキスト プレースホルダー 10">
            <a:extLst>
              <a:ext uri="{FF2B5EF4-FFF2-40B4-BE49-F238E27FC236}">
                <a16:creationId xmlns:a16="http://schemas.microsoft.com/office/drawing/2014/main" id="{77EDBA6C-1C53-D01B-99DA-4335F8FDF0CA}"/>
              </a:ext>
            </a:extLst>
          </p:cNvPr>
          <p:cNvSpPr txBox="1">
            <a:spLocks/>
          </p:cNvSpPr>
          <p:nvPr/>
        </p:nvSpPr>
        <p:spPr>
          <a:xfrm>
            <a:off x="2796576" y="6102167"/>
            <a:ext cx="1903736" cy="244800"/>
          </a:xfrm>
          <a:prstGeom prst="rect">
            <a:avLst/>
          </a:prstGeom>
        </p:spPr>
        <p:txBody>
          <a:bodyPr>
            <a:norm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dirty="0">
                <a:solidFill>
                  <a:prstClr val="black"/>
                </a:solidFill>
                <a:latin typeface="Meiryo UI"/>
                <a:ea typeface="Meiryo UI"/>
              </a:rPr>
              <a:t>令和６年度～</a:t>
            </a:r>
          </a:p>
        </p:txBody>
      </p:sp>
      <p:sp>
        <p:nvSpPr>
          <p:cNvPr id="104" name="テキスト ボックス 103">
            <a:extLst>
              <a:ext uri="{FF2B5EF4-FFF2-40B4-BE49-F238E27FC236}">
                <a16:creationId xmlns:a16="http://schemas.microsoft.com/office/drawing/2014/main" id="{3ECC99CD-E75F-5D86-02A0-38C158E273EE}"/>
              </a:ext>
            </a:extLst>
          </p:cNvPr>
          <p:cNvSpPr txBox="1"/>
          <p:nvPr/>
        </p:nvSpPr>
        <p:spPr>
          <a:xfrm>
            <a:off x="6683207" y="2555829"/>
            <a:ext cx="4073404" cy="461665"/>
          </a:xfrm>
          <a:prstGeom prst="rect">
            <a:avLst/>
          </a:prstGeom>
          <a:noFill/>
        </p:spPr>
        <p:txBody>
          <a:bodyPr wrap="square">
            <a:spAutoFit/>
          </a:bodyPr>
          <a:lstStyle/>
          <a:p>
            <a:pPr marL="174625" indent="-174625"/>
            <a:r>
              <a:rPr lang="ja-JP" altLang="en-US" sz="1200" dirty="0">
                <a:solidFill>
                  <a:srgbClr val="262626"/>
                </a:solidFill>
              </a:rPr>
              <a:t>①</a:t>
            </a:r>
            <a:r>
              <a:rPr lang="en-US" altLang="ja-JP" sz="1200" dirty="0">
                <a:solidFill>
                  <a:srgbClr val="262626"/>
                </a:solidFill>
              </a:rPr>
              <a:t>CO2</a:t>
            </a:r>
            <a:r>
              <a:rPr lang="ja-JP" altLang="en-US" sz="1200" dirty="0">
                <a:solidFill>
                  <a:srgbClr val="262626"/>
                </a:solidFill>
              </a:rPr>
              <a:t>排出削減が困難な産業（</a:t>
            </a:r>
            <a:r>
              <a:rPr lang="en-US" altLang="ja-JP" sz="1200" dirty="0">
                <a:solidFill>
                  <a:srgbClr val="262626"/>
                </a:solidFill>
              </a:rPr>
              <a:t>Hard-to-Abate</a:t>
            </a:r>
            <a:r>
              <a:rPr lang="ja-JP" altLang="en-US" sz="1200" dirty="0">
                <a:solidFill>
                  <a:srgbClr val="262626"/>
                </a:solidFill>
              </a:rPr>
              <a:t>産業）の排出削減に貢献する設備の例</a:t>
            </a:r>
            <a:endParaRPr lang="en-US" altLang="ja-JP" sz="1200" dirty="0">
              <a:solidFill>
                <a:srgbClr val="262626"/>
              </a:solidFill>
            </a:endParaRPr>
          </a:p>
        </p:txBody>
      </p:sp>
      <p:sp>
        <p:nvSpPr>
          <p:cNvPr id="105" name="テキスト ボックス 104">
            <a:extLst>
              <a:ext uri="{FF2B5EF4-FFF2-40B4-BE49-F238E27FC236}">
                <a16:creationId xmlns:a16="http://schemas.microsoft.com/office/drawing/2014/main" id="{E25B7494-006C-E911-A2AC-B1AB004CA8D6}"/>
              </a:ext>
            </a:extLst>
          </p:cNvPr>
          <p:cNvSpPr txBox="1"/>
          <p:nvPr/>
        </p:nvSpPr>
        <p:spPr>
          <a:xfrm>
            <a:off x="6683207" y="4494460"/>
            <a:ext cx="3888972" cy="461665"/>
          </a:xfrm>
          <a:prstGeom prst="rect">
            <a:avLst/>
          </a:prstGeom>
          <a:noFill/>
        </p:spPr>
        <p:txBody>
          <a:bodyPr wrap="square">
            <a:spAutoFit/>
          </a:bodyPr>
          <a:lstStyle/>
          <a:p>
            <a:pPr marL="174625" indent="-174625"/>
            <a:r>
              <a:rPr lang="ja-JP" altLang="en-US" sz="1200" dirty="0">
                <a:solidFill>
                  <a:srgbClr val="262626"/>
                </a:solidFill>
              </a:rPr>
              <a:t>②革新的ＧＸ製品の生産に不可欠な高品質再生品供給設備の例</a:t>
            </a:r>
            <a:endParaRPr lang="en-US" altLang="ja-JP" sz="1200" dirty="0">
              <a:solidFill>
                <a:srgbClr val="262626"/>
              </a:solidFill>
            </a:endParaRPr>
          </a:p>
        </p:txBody>
      </p:sp>
      <p:pic>
        <p:nvPicPr>
          <p:cNvPr id="106" name="図 105" descr="屋内, 建物, 部屋, テーブル が含まれている画像&#10;&#10;説明は自動で生成されたものです">
            <a:extLst>
              <a:ext uri="{FF2B5EF4-FFF2-40B4-BE49-F238E27FC236}">
                <a16:creationId xmlns:a16="http://schemas.microsoft.com/office/drawing/2014/main" id="{57CB13A3-CB8E-4A5D-EAFF-E7C9482900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65633" y="3053713"/>
            <a:ext cx="1711462" cy="1152000"/>
          </a:xfrm>
          <a:prstGeom prst="rect">
            <a:avLst/>
          </a:prstGeom>
        </p:spPr>
      </p:pic>
      <p:sp>
        <p:nvSpPr>
          <p:cNvPr id="107" name="テキスト ボックス 106">
            <a:extLst>
              <a:ext uri="{FF2B5EF4-FFF2-40B4-BE49-F238E27FC236}">
                <a16:creationId xmlns:a16="http://schemas.microsoft.com/office/drawing/2014/main" id="{6E4B7E3B-537B-7958-04E4-BC7D0795762F}"/>
              </a:ext>
            </a:extLst>
          </p:cNvPr>
          <p:cNvSpPr txBox="1"/>
          <p:nvPr/>
        </p:nvSpPr>
        <p:spPr>
          <a:xfrm>
            <a:off x="6869003" y="4234158"/>
            <a:ext cx="1704722" cy="276999"/>
          </a:xfrm>
          <a:prstGeom prst="rect">
            <a:avLst/>
          </a:prstGeom>
          <a:noFill/>
        </p:spPr>
        <p:txBody>
          <a:bodyPr wrap="square" lIns="91440" tIns="45720" rIns="91440" bIns="45720" anchor="t">
            <a:spAutoFit/>
          </a:bodyPr>
          <a:lstStyle/>
          <a:p>
            <a:pPr marL="174625" indent="-174625"/>
            <a:r>
              <a:rPr lang="ja-JP" altLang="en-US" sz="1200" dirty="0">
                <a:solidFill>
                  <a:srgbClr val="262626"/>
                </a:solidFill>
                <a:cs typeface="Arial"/>
              </a:rPr>
              <a:t>プラ選別・</a:t>
            </a:r>
            <a:r>
              <a:rPr lang="ja-JP" altLang="en-US" sz="1200" dirty="0">
                <a:solidFill>
                  <a:srgbClr val="262626"/>
                </a:solidFill>
                <a:latin typeface="Arial"/>
                <a:ea typeface="Meiryo UI"/>
                <a:cs typeface="Arial"/>
              </a:rPr>
              <a:t>減容成形設備</a:t>
            </a:r>
            <a:endParaRPr lang="ja-JP" altLang="en-US" sz="1050" dirty="0">
              <a:solidFill>
                <a:srgbClr val="262626"/>
              </a:solidFill>
              <a:latin typeface="游ゴシック"/>
              <a:ea typeface="游ゴシック"/>
              <a:cs typeface="Arial"/>
            </a:endParaRPr>
          </a:p>
        </p:txBody>
      </p:sp>
      <p:pic>
        <p:nvPicPr>
          <p:cNvPr id="108" name="コンテンツ プレースホルダー 5" descr="おもちゃの機関車&#10;&#10;中程度の精度で自動的に生成された説明">
            <a:extLst>
              <a:ext uri="{FF2B5EF4-FFF2-40B4-BE49-F238E27FC236}">
                <a16:creationId xmlns:a16="http://schemas.microsoft.com/office/drawing/2014/main" id="{98262E83-2907-3CBE-FCC1-564A48DA1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956" y="3053098"/>
            <a:ext cx="1930249"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テキスト ボックス 108">
            <a:extLst>
              <a:ext uri="{FF2B5EF4-FFF2-40B4-BE49-F238E27FC236}">
                <a16:creationId xmlns:a16="http://schemas.microsoft.com/office/drawing/2014/main" id="{4283C08C-CD6E-3E21-A31F-239831E2EE24}"/>
              </a:ext>
            </a:extLst>
          </p:cNvPr>
          <p:cNvSpPr txBox="1"/>
          <p:nvPr/>
        </p:nvSpPr>
        <p:spPr>
          <a:xfrm>
            <a:off x="8777305" y="4234158"/>
            <a:ext cx="1810800" cy="276999"/>
          </a:xfrm>
          <a:prstGeom prst="rect">
            <a:avLst/>
          </a:prstGeom>
          <a:noFill/>
        </p:spPr>
        <p:txBody>
          <a:bodyPr wrap="square" lIns="91440" tIns="45720" rIns="91440" bIns="45720" anchor="t">
            <a:spAutoFit/>
          </a:bodyPr>
          <a:lstStyle/>
          <a:p>
            <a:pPr marL="174625" indent="-174625" algn="ctr"/>
            <a:r>
              <a:rPr lang="ja-JP" altLang="en-US" sz="1200" dirty="0">
                <a:solidFill>
                  <a:srgbClr val="262626"/>
                </a:solidFill>
                <a:latin typeface="Arial"/>
                <a:ea typeface="Meiryo UI"/>
                <a:cs typeface="Arial"/>
              </a:rPr>
              <a:t>金属高度選別設備</a:t>
            </a:r>
            <a:endParaRPr lang="ja-JP" altLang="en-US" sz="1050" dirty="0">
              <a:solidFill>
                <a:srgbClr val="262626"/>
              </a:solidFill>
              <a:latin typeface="游ゴシック"/>
              <a:ea typeface="游ゴシック"/>
              <a:cs typeface="Arial"/>
            </a:endParaRPr>
          </a:p>
        </p:txBody>
      </p:sp>
      <p:pic>
        <p:nvPicPr>
          <p:cNvPr id="110" name="図 109" descr="屋内, 建物, 電車, いっぱい が含まれている画像&#10;&#10;説明は自動で生成されたものです">
            <a:extLst>
              <a:ext uri="{FF2B5EF4-FFF2-40B4-BE49-F238E27FC236}">
                <a16:creationId xmlns:a16="http://schemas.microsoft.com/office/drawing/2014/main" id="{88B2849F-AF83-85F1-2556-AC772087CC5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6182" y="4977527"/>
            <a:ext cx="1548116" cy="1152000"/>
          </a:xfrm>
          <a:prstGeom prst="rect">
            <a:avLst/>
          </a:prstGeom>
        </p:spPr>
      </p:pic>
      <p:sp>
        <p:nvSpPr>
          <p:cNvPr id="111" name="テキスト ボックス 110">
            <a:extLst>
              <a:ext uri="{FF2B5EF4-FFF2-40B4-BE49-F238E27FC236}">
                <a16:creationId xmlns:a16="http://schemas.microsoft.com/office/drawing/2014/main" id="{63E32268-430B-2F45-6346-61143996F8C9}"/>
              </a:ext>
            </a:extLst>
          </p:cNvPr>
          <p:cNvSpPr txBox="1"/>
          <p:nvPr/>
        </p:nvSpPr>
        <p:spPr>
          <a:xfrm>
            <a:off x="7030589" y="6169284"/>
            <a:ext cx="3323039" cy="276999"/>
          </a:xfrm>
          <a:prstGeom prst="rect">
            <a:avLst/>
          </a:prstGeom>
          <a:noFill/>
        </p:spPr>
        <p:txBody>
          <a:bodyPr wrap="square" lIns="91440" tIns="45720" rIns="91440" bIns="45720" anchor="t">
            <a:spAutoFit/>
          </a:bodyPr>
          <a:lstStyle/>
          <a:p>
            <a:pPr marL="174625" indent="-174625" algn="ctr"/>
            <a:r>
              <a:rPr lang="ja-JP" altLang="en-US" sz="1200" dirty="0">
                <a:solidFill>
                  <a:srgbClr val="262626"/>
                </a:solidFill>
                <a:latin typeface="Arial"/>
                <a:ea typeface="Meiryo UI"/>
                <a:cs typeface="Arial"/>
              </a:rPr>
              <a:t>リチウム蓄電池回収設備・再生材精製設備</a:t>
            </a:r>
            <a:endParaRPr lang="ja-JP" altLang="en-US" sz="1050" dirty="0">
              <a:solidFill>
                <a:srgbClr val="262626"/>
              </a:solidFill>
              <a:latin typeface="游ゴシック"/>
              <a:ea typeface="游ゴシック"/>
              <a:cs typeface="Arial"/>
            </a:endParaRPr>
          </a:p>
        </p:txBody>
      </p:sp>
      <p:pic>
        <p:nvPicPr>
          <p:cNvPr id="112" name="図 111">
            <a:extLst>
              <a:ext uri="{FF2B5EF4-FFF2-40B4-BE49-F238E27FC236}">
                <a16:creationId xmlns:a16="http://schemas.microsoft.com/office/drawing/2014/main" id="{3389E997-78A7-CE0A-988F-4789914385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20932" y="4977527"/>
            <a:ext cx="1519767" cy="1152000"/>
          </a:xfrm>
          <a:prstGeom prst="rect">
            <a:avLst/>
          </a:prstGeom>
        </p:spPr>
      </p:pic>
      <p:pic>
        <p:nvPicPr>
          <p:cNvPr id="9" name="図 8">
            <a:extLst>
              <a:ext uri="{FF2B5EF4-FFF2-40B4-BE49-F238E27FC236}">
                <a16:creationId xmlns:a16="http://schemas.microsoft.com/office/drawing/2014/main" id="{B4688548-F011-99D1-A46C-DE76392F9468}"/>
              </a:ext>
            </a:extLst>
          </p:cNvPr>
          <p:cNvPicPr>
            <a:picLocks noChangeAspect="1"/>
          </p:cNvPicPr>
          <p:nvPr/>
        </p:nvPicPr>
        <p:blipFill>
          <a:blip r:embed="rId6"/>
          <a:stretch>
            <a:fillRect/>
          </a:stretch>
        </p:blipFill>
        <p:spPr>
          <a:xfrm>
            <a:off x="1785951" y="633476"/>
            <a:ext cx="331200" cy="331200"/>
          </a:xfrm>
          <a:prstGeom prst="rect">
            <a:avLst/>
          </a:prstGeom>
        </p:spPr>
      </p:pic>
      <p:pic>
        <p:nvPicPr>
          <p:cNvPr id="10" name="図 9">
            <a:extLst>
              <a:ext uri="{FF2B5EF4-FFF2-40B4-BE49-F238E27FC236}">
                <a16:creationId xmlns:a16="http://schemas.microsoft.com/office/drawing/2014/main" id="{27A9CF1F-5370-1ED3-7E26-969E71862A9B}"/>
              </a:ext>
            </a:extLst>
          </p:cNvPr>
          <p:cNvPicPr>
            <a:picLocks noChangeAspect="1"/>
          </p:cNvPicPr>
          <p:nvPr/>
        </p:nvPicPr>
        <p:blipFill>
          <a:blip r:embed="rId7"/>
          <a:stretch>
            <a:fillRect/>
          </a:stretch>
        </p:blipFill>
        <p:spPr>
          <a:xfrm>
            <a:off x="2117840" y="634214"/>
            <a:ext cx="331200" cy="331200"/>
          </a:xfrm>
          <a:prstGeom prst="rect">
            <a:avLst/>
          </a:prstGeom>
        </p:spPr>
      </p:pic>
      <p:pic>
        <p:nvPicPr>
          <p:cNvPr id="11" name="図 10">
            <a:extLst>
              <a:ext uri="{FF2B5EF4-FFF2-40B4-BE49-F238E27FC236}">
                <a16:creationId xmlns:a16="http://schemas.microsoft.com/office/drawing/2014/main" id="{963BA58D-DC8F-57A6-54EA-BCB0296BF30B}"/>
              </a:ext>
            </a:extLst>
          </p:cNvPr>
          <p:cNvPicPr>
            <a:picLocks noChangeAspect="1"/>
          </p:cNvPicPr>
          <p:nvPr/>
        </p:nvPicPr>
        <p:blipFill>
          <a:blip r:embed="rId8"/>
          <a:stretch>
            <a:fillRect/>
          </a:stretch>
        </p:blipFill>
        <p:spPr>
          <a:xfrm>
            <a:off x="2447377" y="634147"/>
            <a:ext cx="331200" cy="331200"/>
          </a:xfrm>
          <a:prstGeom prst="rect">
            <a:avLst/>
          </a:prstGeom>
        </p:spPr>
      </p:pic>
      <p:pic>
        <p:nvPicPr>
          <p:cNvPr id="12" name="図 11">
            <a:extLst>
              <a:ext uri="{FF2B5EF4-FFF2-40B4-BE49-F238E27FC236}">
                <a16:creationId xmlns:a16="http://schemas.microsoft.com/office/drawing/2014/main" id="{33C7877E-B118-08BC-DA31-D0AEDD57B853}"/>
              </a:ext>
            </a:extLst>
          </p:cNvPr>
          <p:cNvPicPr>
            <a:picLocks noChangeAspect="1"/>
          </p:cNvPicPr>
          <p:nvPr/>
        </p:nvPicPr>
        <p:blipFill>
          <a:blip r:embed="rId9"/>
          <a:stretch>
            <a:fillRect/>
          </a:stretch>
        </p:blipFill>
        <p:spPr>
          <a:xfrm>
            <a:off x="2778548" y="633655"/>
            <a:ext cx="331200" cy="331200"/>
          </a:xfrm>
          <a:prstGeom prst="rect">
            <a:avLst/>
          </a:prstGeom>
        </p:spPr>
      </p:pic>
      <p:pic>
        <p:nvPicPr>
          <p:cNvPr id="13" name="図 12">
            <a:extLst>
              <a:ext uri="{FF2B5EF4-FFF2-40B4-BE49-F238E27FC236}">
                <a16:creationId xmlns:a16="http://schemas.microsoft.com/office/drawing/2014/main" id="{64249193-AAF2-B123-5D41-FF450927E28C}"/>
              </a:ext>
            </a:extLst>
          </p:cNvPr>
          <p:cNvPicPr>
            <a:picLocks noChangeAspect="1"/>
          </p:cNvPicPr>
          <p:nvPr/>
        </p:nvPicPr>
        <p:blipFill>
          <a:blip r:embed="rId10"/>
          <a:stretch>
            <a:fillRect/>
          </a:stretch>
        </p:blipFill>
        <p:spPr>
          <a:xfrm>
            <a:off x="3109092" y="633476"/>
            <a:ext cx="331200" cy="331200"/>
          </a:xfrm>
          <a:prstGeom prst="rect">
            <a:avLst/>
          </a:prstGeom>
        </p:spPr>
      </p:pic>
      <p:pic>
        <p:nvPicPr>
          <p:cNvPr id="14" name="図 13">
            <a:extLst>
              <a:ext uri="{FF2B5EF4-FFF2-40B4-BE49-F238E27FC236}">
                <a16:creationId xmlns:a16="http://schemas.microsoft.com/office/drawing/2014/main" id="{DE1CBC63-F5F1-F805-71AE-A776D37E2EA9}"/>
              </a:ext>
            </a:extLst>
          </p:cNvPr>
          <p:cNvPicPr>
            <a:picLocks noChangeAspect="1"/>
          </p:cNvPicPr>
          <p:nvPr/>
        </p:nvPicPr>
        <p:blipFill>
          <a:blip r:embed="rId11"/>
          <a:stretch>
            <a:fillRect/>
          </a:stretch>
        </p:blipFill>
        <p:spPr>
          <a:xfrm>
            <a:off x="3439607" y="634147"/>
            <a:ext cx="331200" cy="331200"/>
          </a:xfrm>
          <a:prstGeom prst="rect">
            <a:avLst/>
          </a:prstGeom>
        </p:spPr>
      </p:pic>
      <p:sp>
        <p:nvSpPr>
          <p:cNvPr id="4" name="テキスト プレースホルダー 3">
            <a:extLst>
              <a:ext uri="{FF2B5EF4-FFF2-40B4-BE49-F238E27FC236}">
                <a16:creationId xmlns:a16="http://schemas.microsoft.com/office/drawing/2014/main" id="{1CA64E91-48EC-73F6-008C-37079363FD77}"/>
              </a:ext>
            </a:extLst>
          </p:cNvPr>
          <p:cNvSpPr txBox="1">
            <a:spLocks/>
          </p:cNvSpPr>
          <p:nvPr/>
        </p:nvSpPr>
        <p:spPr>
          <a:xfrm>
            <a:off x="1754988" y="6412345"/>
            <a:ext cx="8541627" cy="396000"/>
          </a:xfrm>
          <a:prstGeom prst="rect">
            <a:avLst/>
          </a:prstGeom>
          <a:solidFill>
            <a:srgbClr val="ECECEC"/>
          </a:solidFill>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en-US" altLang="ja-JP" sz="1200" dirty="0">
                <a:solidFill>
                  <a:prstClr val="black"/>
                </a:solidFill>
                <a:latin typeface="Meiryo UI"/>
                <a:ea typeface="Meiryo UI"/>
              </a:rPr>
              <a:t>※</a:t>
            </a:r>
            <a:r>
              <a:rPr lang="ja-JP" altLang="en-US" sz="1200" dirty="0">
                <a:solidFill>
                  <a:prstClr val="black"/>
                </a:solidFill>
                <a:latin typeface="Meiryo UI"/>
                <a:ea typeface="Meiryo UI"/>
              </a:rPr>
              <a:t>申請フロー等に関しては脱炭素化事業支援情報サイト（エネ特ポータル）をご確認ください。</a:t>
            </a:r>
            <a:r>
              <a:rPr lang="ja-JP" altLang="en-US" sz="1100" dirty="0">
                <a:solidFill>
                  <a:prstClr val="black"/>
                </a:solidFill>
                <a:latin typeface="Meiryo UI"/>
                <a:ea typeface="Meiryo UI"/>
              </a:rPr>
              <a:t>（</a:t>
            </a:r>
            <a:r>
              <a:rPr lang="en-US" altLang="ja-JP" sz="1100" dirty="0">
                <a:solidFill>
                  <a:prstClr val="black"/>
                </a:solidFill>
                <a:latin typeface="Meiryo UI"/>
                <a:ea typeface="Meiryo UI"/>
                <a:hlinkClick r:id="rId12"/>
              </a:rPr>
              <a:t>https://www.env.go.jp/earth/earth/ondanka/enetoku/</a:t>
            </a:r>
            <a:r>
              <a:rPr lang="ja-JP" altLang="en-US" sz="1100" dirty="0">
                <a:solidFill>
                  <a:prstClr val="black"/>
                </a:solidFill>
                <a:latin typeface="Meiryo UI"/>
                <a:ea typeface="Meiryo UI"/>
              </a:rPr>
              <a:t>）</a:t>
            </a:r>
            <a:endParaRPr lang="en-US" altLang="ja-JP" sz="1100" dirty="0">
              <a:solidFill>
                <a:prstClr val="black"/>
              </a:solidFill>
              <a:latin typeface="Meiryo UI"/>
              <a:ea typeface="Meiryo UI"/>
            </a:endParaRPr>
          </a:p>
        </p:txBody>
      </p:sp>
      <p:sp>
        <p:nvSpPr>
          <p:cNvPr id="5" name="テキスト プレースホルダー 7">
            <a:extLst>
              <a:ext uri="{FF2B5EF4-FFF2-40B4-BE49-F238E27FC236}">
                <a16:creationId xmlns:a16="http://schemas.microsoft.com/office/drawing/2014/main" id="{1C4443E1-3E88-58F5-6518-01CB3DB218E0}"/>
              </a:ext>
            </a:extLst>
          </p:cNvPr>
          <p:cNvSpPr txBox="1">
            <a:spLocks/>
          </p:cNvSpPr>
          <p:nvPr/>
        </p:nvSpPr>
        <p:spPr>
          <a:xfrm>
            <a:off x="5809052" y="581495"/>
            <a:ext cx="4265108" cy="504000"/>
          </a:xfrm>
          <a:prstGeom prst="rect">
            <a:avLst/>
          </a:prstGeom>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lnSpc>
                <a:spcPct val="100000"/>
              </a:lnSpc>
              <a:spcBef>
                <a:spcPts val="0"/>
              </a:spcBef>
            </a:pPr>
            <a:r>
              <a:rPr lang="ja-JP" altLang="en-US" sz="1273" dirty="0"/>
              <a:t>令和７年度予算（案） </a:t>
            </a:r>
            <a:r>
              <a:rPr lang="en-US" altLang="ja-JP" sz="1273" dirty="0"/>
              <a:t>15,000</a:t>
            </a:r>
            <a:r>
              <a:rPr lang="ja-JP" altLang="en-US" sz="1273" dirty="0"/>
              <a:t>百万円（</a:t>
            </a:r>
            <a:r>
              <a:rPr lang="en-US" altLang="ja-JP" sz="1273" dirty="0"/>
              <a:t>5,000</a:t>
            </a:r>
            <a:r>
              <a:rPr lang="ja-JP" altLang="en-US" sz="1273" dirty="0"/>
              <a:t>百万円）</a:t>
            </a:r>
            <a:r>
              <a:rPr lang="en-US" altLang="ja-JP" sz="1273" dirty="0"/>
              <a:t>】</a:t>
            </a:r>
          </a:p>
          <a:p>
            <a:pPr algn="r">
              <a:lnSpc>
                <a:spcPct val="100000"/>
              </a:lnSpc>
              <a:spcBef>
                <a:spcPts val="0"/>
              </a:spcBef>
            </a:pPr>
            <a:r>
              <a:rPr lang="en-US" altLang="ja-JP" sz="1273" dirty="0"/>
              <a:t>※</a:t>
            </a:r>
            <a:r>
              <a:rPr lang="ja-JP" altLang="en-US" sz="1273" dirty="0"/>
              <a:t>３年間で総額</a:t>
            </a:r>
            <a:r>
              <a:rPr lang="en-US" altLang="ja-JP" sz="1273" dirty="0"/>
              <a:t>30,000</a:t>
            </a:r>
            <a:r>
              <a:rPr lang="ja-JP" altLang="en-US" sz="1273" dirty="0"/>
              <a:t>百万円の国庫債務負担</a:t>
            </a:r>
          </a:p>
        </p:txBody>
      </p:sp>
      <p:sp>
        <p:nvSpPr>
          <p:cNvPr id="3" name="スライド番号プレースホルダー 1">
            <a:extLst>
              <a:ext uri="{FF2B5EF4-FFF2-40B4-BE49-F238E27FC236}">
                <a16:creationId xmlns:a16="http://schemas.microsoft.com/office/drawing/2014/main" id="{0B955D79-56D7-1D89-78D5-7CE4648D5873}"/>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19</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2258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AB55D-9AA9-8BA0-593B-8DF80E392629}"/>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82110413-187B-D7D9-9F92-FBFDA1F60E89}"/>
              </a:ext>
            </a:extLst>
          </p:cNvPr>
          <p:cNvSpPr>
            <a:spLocks noGrp="1"/>
          </p:cNvSpPr>
          <p:nvPr>
            <p:ph sz="quarter" idx="11"/>
          </p:nvPr>
        </p:nvSpPr>
        <p:spPr/>
        <p:txBody>
          <a:bodyPr>
            <a:normAutofit/>
          </a:bodyPr>
          <a:lstStyle/>
          <a:p>
            <a:r>
              <a:rPr lang="ja-JP" altLang="en-US" sz="2400" dirty="0"/>
              <a:t>関東地方環境事務所について</a:t>
            </a:r>
          </a:p>
        </p:txBody>
      </p:sp>
      <p:sp>
        <p:nvSpPr>
          <p:cNvPr id="24" name="正方形/長方形 23">
            <a:extLst>
              <a:ext uri="{FF2B5EF4-FFF2-40B4-BE49-F238E27FC236}">
                <a16:creationId xmlns:a16="http://schemas.microsoft.com/office/drawing/2014/main" id="{53128BE4-9B3A-9925-CA6B-202C2B3CAF1E}"/>
              </a:ext>
            </a:extLst>
          </p:cNvPr>
          <p:cNvSpPr/>
          <p:nvPr/>
        </p:nvSpPr>
        <p:spPr bwMode="gray">
          <a:xfrm>
            <a:off x="483356" y="780781"/>
            <a:ext cx="2740476" cy="334970"/>
          </a:xfrm>
          <a:prstGeom prst="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257"/>
              </a:spcAft>
            </a:pPr>
            <a:r>
              <a:rPr lang="ja-JP" altLang="en-US" sz="1600" b="1" dirty="0">
                <a:solidFill>
                  <a:schemeClr val="tx1"/>
                </a:solidFill>
                <a:latin typeface="メイリオ" panose="020B0604030504040204" pitchFamily="50" charset="-128"/>
                <a:ea typeface="メイリオ" panose="020B0604030504040204" pitchFamily="50" charset="-128"/>
              </a:rPr>
              <a:t>　地方環境事務所について</a:t>
            </a:r>
            <a:endParaRPr lang="zh-TW" altLang="en-US" sz="1600" b="1" dirty="0">
              <a:solidFill>
                <a:schemeClr val="tx1"/>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C3BDAE15-9232-627A-13A0-BFF8346135DF}"/>
              </a:ext>
            </a:extLst>
          </p:cNvPr>
          <p:cNvPicPr>
            <a:picLocks noChangeAspect="1"/>
          </p:cNvPicPr>
          <p:nvPr/>
        </p:nvPicPr>
        <p:blipFill>
          <a:blip r:embed="rId2"/>
          <a:srcRect l="6070" t="22531" r="53237" b="23331"/>
          <a:stretch/>
        </p:blipFill>
        <p:spPr>
          <a:xfrm>
            <a:off x="5720614" y="3227531"/>
            <a:ext cx="5380522" cy="3130739"/>
          </a:xfrm>
          <a:prstGeom prst="rect">
            <a:avLst/>
          </a:prstGeom>
        </p:spPr>
      </p:pic>
      <p:sp>
        <p:nvSpPr>
          <p:cNvPr id="39" name="コンテンツ プレースホルダー 4">
            <a:extLst>
              <a:ext uri="{FF2B5EF4-FFF2-40B4-BE49-F238E27FC236}">
                <a16:creationId xmlns:a16="http://schemas.microsoft.com/office/drawing/2014/main" id="{96300A5F-EF94-D5B9-7C99-FC048EB2B389}"/>
              </a:ext>
            </a:extLst>
          </p:cNvPr>
          <p:cNvSpPr txBox="1">
            <a:spLocks/>
          </p:cNvSpPr>
          <p:nvPr/>
        </p:nvSpPr>
        <p:spPr>
          <a:xfrm>
            <a:off x="832449" y="3423243"/>
            <a:ext cx="4081523" cy="2935025"/>
          </a:xfrm>
          <a:prstGeom prst="rect">
            <a:avLst/>
          </a:prstGeom>
          <a:ln w="19050">
            <a:solidFill>
              <a:schemeClr val="tx2"/>
            </a:solidFill>
          </a:ln>
        </p:spPr>
        <p:txBody>
          <a:bodyPr wrap="square" lIns="180000" tIns="36000" rIns="180000" bIns="36000" anchor="t" anchorCtr="0">
            <a:spAutoFit/>
          </a:bodyPr>
          <a:lstStyle>
            <a:lvl1pPr marL="225581" indent="-225581" algn="l" defTabSz="844088" rtl="0" eaLnBrk="1" latinLnBrk="0" hangingPunct="1">
              <a:lnSpc>
                <a:spcPct val="100000"/>
              </a:lnSpc>
              <a:spcBef>
                <a:spcPts val="0"/>
              </a:spcBef>
              <a:spcAft>
                <a:spcPts val="0"/>
              </a:spcAft>
              <a:buFont typeface="Wingdings" panose="05000000000000000000" pitchFamily="2" charset="2"/>
              <a:buChar char="n"/>
              <a:defRPr kumimoji="1" sz="1662" b="0" kern="1200">
                <a:solidFill>
                  <a:schemeClr val="tx1"/>
                </a:solidFill>
                <a:latin typeface="メイリオ" panose="020B0604030504040204" pitchFamily="50" charset="-128"/>
                <a:ea typeface="メイリオ" panose="020B0604030504040204" pitchFamily="50" charset="-128"/>
                <a:cs typeface="+mn-cs"/>
              </a:defRPr>
            </a:lvl1pPr>
            <a:lvl2pPr marL="0" indent="0" algn="l" defTabSz="844088" rtl="0" eaLnBrk="1" latinLnBrk="0" hangingPunct="1">
              <a:lnSpc>
                <a:spcPct val="90000"/>
              </a:lnSpc>
              <a:spcBef>
                <a:spcPts val="462"/>
              </a:spcBef>
              <a:buFontTx/>
              <a:buNone/>
              <a:defRPr kumimoji="1" sz="2215" kern="1200">
                <a:solidFill>
                  <a:schemeClr val="tx1"/>
                </a:solidFill>
                <a:latin typeface="+mn-lt"/>
                <a:ea typeface="+mn-ea"/>
                <a:cs typeface="+mn-cs"/>
              </a:defRPr>
            </a:lvl2pPr>
            <a:lvl3pPr marL="0" indent="0" algn="l" defTabSz="844088" rtl="0" eaLnBrk="1" latinLnBrk="0" hangingPunct="1">
              <a:lnSpc>
                <a:spcPct val="90000"/>
              </a:lnSpc>
              <a:spcBef>
                <a:spcPts val="462"/>
              </a:spcBef>
              <a:buFontTx/>
              <a:buNone/>
              <a:defRPr kumimoji="1" sz="1846" kern="1200">
                <a:solidFill>
                  <a:schemeClr val="tx1"/>
                </a:solidFill>
                <a:latin typeface="+mn-lt"/>
                <a:ea typeface="+mn-ea"/>
                <a:cs typeface="+mn-cs"/>
              </a:defRPr>
            </a:lvl3pPr>
            <a:lvl4pPr marL="0" indent="0" algn="l" defTabSz="844088" rtl="0" eaLnBrk="1" latinLnBrk="0" hangingPunct="1">
              <a:lnSpc>
                <a:spcPct val="90000"/>
              </a:lnSpc>
              <a:spcBef>
                <a:spcPts val="462"/>
              </a:spcBef>
              <a:buFontTx/>
              <a:buNone/>
              <a:defRPr kumimoji="1" sz="1662" kern="1200">
                <a:solidFill>
                  <a:schemeClr val="tx1"/>
                </a:solidFill>
                <a:latin typeface="+mn-lt"/>
                <a:ea typeface="+mn-ea"/>
                <a:cs typeface="+mn-cs"/>
              </a:defRPr>
            </a:lvl4pPr>
            <a:lvl5pPr marL="0" indent="0" algn="l" defTabSz="844088" rtl="0" eaLnBrk="1" latinLnBrk="0" hangingPunct="1">
              <a:lnSpc>
                <a:spcPct val="90000"/>
              </a:lnSpc>
              <a:spcBef>
                <a:spcPts val="462"/>
              </a:spcBef>
              <a:buFontTx/>
              <a:buNone/>
              <a:defRPr kumimoji="1" sz="1662" kern="1200">
                <a:solidFill>
                  <a:schemeClr val="tx1"/>
                </a:solidFill>
                <a:latin typeface="+mn-lt"/>
                <a:ea typeface="+mn-ea"/>
                <a:cs typeface="+mn-cs"/>
              </a:defRPr>
            </a:lvl5pPr>
            <a:lvl6pPr marL="2321243"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86"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31"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74"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r>
              <a:rPr lang="ja-JP" altLang="en-US" sz="1600" b="1" dirty="0">
                <a:solidFill>
                  <a:srgbClr val="FF0000"/>
                </a:solidFill>
              </a:rPr>
              <a:t>１都９県</a:t>
            </a:r>
            <a:r>
              <a:rPr lang="en-US" altLang="ja-JP" sz="1600" b="1" dirty="0"/>
              <a:t>※</a:t>
            </a:r>
            <a:r>
              <a:rPr lang="ja-JP" altLang="en-US" sz="1600" b="1" dirty="0"/>
              <a:t>を管轄</a:t>
            </a:r>
            <a:r>
              <a:rPr lang="ja-JP" altLang="en-US" sz="1600" dirty="0"/>
              <a:t>。</a:t>
            </a:r>
            <a:endParaRPr lang="en-US" altLang="ja-JP" sz="1600" dirty="0"/>
          </a:p>
          <a:p>
            <a:pPr marL="355600" indent="-355600">
              <a:buNone/>
            </a:pPr>
            <a:r>
              <a:rPr lang="ja-JP" altLang="en-US" sz="1600" dirty="0"/>
              <a:t>　</a:t>
            </a:r>
            <a:r>
              <a:rPr lang="en-US" altLang="ja-JP" sz="1600" dirty="0"/>
              <a:t>※</a:t>
            </a:r>
            <a:r>
              <a:rPr lang="zh-TW" altLang="en-US" sz="1600" dirty="0"/>
              <a:t>茨城県、栃木県、群馬県、埼玉県、千葉県、東京都、神奈川県、新潟県、山梨県、静岡県</a:t>
            </a:r>
            <a:endParaRPr lang="en-US" altLang="ja-JP" sz="1600" dirty="0"/>
          </a:p>
          <a:p>
            <a:pPr>
              <a:spcBef>
                <a:spcPts val="600"/>
              </a:spcBef>
            </a:pPr>
            <a:r>
              <a:rPr lang="ja-JP" altLang="en-US" sz="1600" dirty="0"/>
              <a:t>近年は、災害廃棄物、廃棄物・リサイクル法の立入検査、不法投棄対策等に関する業務のほか、</a:t>
            </a:r>
            <a:r>
              <a:rPr lang="ja-JP" altLang="en-US" sz="1600" b="1" dirty="0">
                <a:solidFill>
                  <a:srgbClr val="FF0000"/>
                </a:solidFill>
              </a:rPr>
              <a:t>プラスチック等の資源循環の推進等</a:t>
            </a:r>
            <a:r>
              <a:rPr lang="ja-JP" altLang="en-US" sz="1600" dirty="0"/>
              <a:t>に関する業務も実施。</a:t>
            </a:r>
            <a:endParaRPr lang="en-US" altLang="ja-JP" sz="1600" dirty="0"/>
          </a:p>
          <a:p>
            <a:pPr>
              <a:spcBef>
                <a:spcPts val="600"/>
              </a:spcBef>
            </a:pPr>
            <a:r>
              <a:rPr lang="ja-JP" altLang="en-US" sz="1600" dirty="0"/>
              <a:t>関係事務所は、さいたま市（関東地方環境事務所）、横浜市、新潟市</a:t>
            </a:r>
            <a:r>
              <a:rPr lang="en-US" altLang="ja-JP" sz="1600" dirty="0"/>
              <a:t>(</a:t>
            </a:r>
            <a:r>
              <a:rPr lang="ja-JP" altLang="en-US" sz="1600" dirty="0"/>
              <a:t>新潟事務所）の３か所（令和７年度）。</a:t>
            </a:r>
          </a:p>
        </p:txBody>
      </p:sp>
      <p:sp>
        <p:nvSpPr>
          <p:cNvPr id="40" name="正方形/長方形 39">
            <a:extLst>
              <a:ext uri="{FF2B5EF4-FFF2-40B4-BE49-F238E27FC236}">
                <a16:creationId xmlns:a16="http://schemas.microsoft.com/office/drawing/2014/main" id="{0F686C5D-7658-2AD9-8C1A-3518A4E96711}"/>
              </a:ext>
            </a:extLst>
          </p:cNvPr>
          <p:cNvSpPr/>
          <p:nvPr/>
        </p:nvSpPr>
        <p:spPr bwMode="gray">
          <a:xfrm>
            <a:off x="475290" y="3100235"/>
            <a:ext cx="4680667" cy="323008"/>
          </a:xfrm>
          <a:prstGeom prst="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257"/>
              </a:spcAft>
            </a:pPr>
            <a:r>
              <a:rPr lang="ja-JP" altLang="en-US" sz="1600" b="1" dirty="0">
                <a:solidFill>
                  <a:schemeClr val="tx1"/>
                </a:solidFill>
                <a:latin typeface="メイリオ" panose="020B0604030504040204" pitchFamily="50" charset="-128"/>
                <a:ea typeface="メイリオ" panose="020B0604030504040204" pitchFamily="50" charset="-128"/>
              </a:rPr>
              <a:t>　関東地方環境事務所の廃棄物等関係業務について</a:t>
            </a:r>
            <a:endParaRPr lang="zh-TW" altLang="en-US" sz="1600" b="1" dirty="0">
              <a:solidFill>
                <a:schemeClr val="tx1"/>
              </a:solidFill>
              <a:latin typeface="メイリオ" panose="020B0604030504040204" pitchFamily="50" charset="-128"/>
              <a:ea typeface="メイリオ" panose="020B0604030504040204" pitchFamily="50" charset="-128"/>
            </a:endParaRPr>
          </a:p>
        </p:txBody>
      </p:sp>
      <p:sp>
        <p:nvSpPr>
          <p:cNvPr id="42" name="吹き出し: 四角形 41">
            <a:extLst>
              <a:ext uri="{FF2B5EF4-FFF2-40B4-BE49-F238E27FC236}">
                <a16:creationId xmlns:a16="http://schemas.microsoft.com/office/drawing/2014/main" id="{1D72B22C-A761-FF16-84E2-ADAB7E899A43}"/>
              </a:ext>
            </a:extLst>
          </p:cNvPr>
          <p:cNvSpPr/>
          <p:nvPr/>
        </p:nvSpPr>
        <p:spPr>
          <a:xfrm>
            <a:off x="6096000" y="4374319"/>
            <a:ext cx="3013990" cy="314060"/>
          </a:xfrm>
          <a:prstGeom prst="wedgeRectCallout">
            <a:avLst>
              <a:gd name="adj1" fmla="val 31553"/>
              <a:gd name="adj2" fmla="val 4514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ja-JP" altLang="en-US" sz="1400" b="1" dirty="0">
                <a:solidFill>
                  <a:srgbClr val="FF0000"/>
                </a:solidFill>
                <a:latin typeface="Meiryo UI" panose="020B0604030504040204" pitchFamily="50" charset="-128"/>
                <a:ea typeface="Meiryo UI" panose="020B0604030504040204" pitchFamily="50" charset="-128"/>
              </a:rPr>
              <a:t>関東地方環境事務所の管轄地域</a:t>
            </a:r>
          </a:p>
        </p:txBody>
      </p:sp>
      <p:cxnSp>
        <p:nvCxnSpPr>
          <p:cNvPr id="43" name="直線コネクタ 42">
            <a:extLst>
              <a:ext uri="{FF2B5EF4-FFF2-40B4-BE49-F238E27FC236}">
                <a16:creationId xmlns:a16="http://schemas.microsoft.com/office/drawing/2014/main" id="{AF9146A2-4A0A-C64D-6921-E598357C27F3}"/>
              </a:ext>
            </a:extLst>
          </p:cNvPr>
          <p:cNvCxnSpPr>
            <a:cxnSpLocks/>
          </p:cNvCxnSpPr>
          <p:nvPr/>
        </p:nvCxnSpPr>
        <p:spPr>
          <a:xfrm>
            <a:off x="8523412" y="4681294"/>
            <a:ext cx="269947" cy="4113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683F73B-3CD5-DEB4-3D7F-DAEAC85493F3}"/>
              </a:ext>
            </a:extLst>
          </p:cNvPr>
          <p:cNvSpPr txBox="1"/>
          <p:nvPr/>
        </p:nvSpPr>
        <p:spPr>
          <a:xfrm>
            <a:off x="9298388" y="6358268"/>
            <a:ext cx="1667427" cy="261610"/>
          </a:xfrm>
          <a:prstGeom prst="rect">
            <a:avLst/>
          </a:prstGeom>
          <a:noFill/>
        </p:spPr>
        <p:txBody>
          <a:bodyPr wrap="square" rtlCol="0">
            <a:spAutoFit/>
          </a:bodyPr>
          <a:lstStyle/>
          <a:p>
            <a:pPr>
              <a:spcAft>
                <a:spcPts val="1108"/>
              </a:spcAft>
            </a:pPr>
            <a:r>
              <a:rPr lang="ja-JP" altLang="en-US" sz="1100" dirty="0">
                <a:latin typeface="メイリオ" panose="020B0604030504040204" pitchFamily="50" charset="-128"/>
                <a:ea typeface="メイリオ" panose="020B0604030504040204" pitchFamily="50" charset="-128"/>
              </a:rPr>
              <a:t>地図の出典：環境省</a:t>
            </a:r>
            <a:r>
              <a:rPr lang="en-US" altLang="ja-JP" sz="1100" dirty="0">
                <a:latin typeface="メイリオ" panose="020B0604030504040204" pitchFamily="50" charset="-128"/>
                <a:ea typeface="メイリオ" panose="020B0604030504040204" pitchFamily="50" charset="-128"/>
              </a:rPr>
              <a:t>HP</a:t>
            </a:r>
            <a:endParaRPr lang="ja-JP" altLang="en-US" sz="1100" dirty="0">
              <a:latin typeface="メイリオ" panose="020B0604030504040204" pitchFamily="50" charset="-128"/>
              <a:ea typeface="メイリオ" panose="020B0604030504040204" pitchFamily="50" charset="-128"/>
            </a:endParaRPr>
          </a:p>
        </p:txBody>
      </p:sp>
      <p:sp>
        <p:nvSpPr>
          <p:cNvPr id="45" name="コンテンツ プレースホルダー 2">
            <a:extLst>
              <a:ext uri="{FF2B5EF4-FFF2-40B4-BE49-F238E27FC236}">
                <a16:creationId xmlns:a16="http://schemas.microsoft.com/office/drawing/2014/main" id="{6F40AF5D-C546-FB25-C119-506F28B17D9D}"/>
              </a:ext>
            </a:extLst>
          </p:cNvPr>
          <p:cNvSpPr txBox="1">
            <a:spLocks/>
          </p:cNvSpPr>
          <p:nvPr/>
        </p:nvSpPr>
        <p:spPr bwMode="white">
          <a:xfrm>
            <a:off x="475290" y="1111845"/>
            <a:ext cx="11418474" cy="1550049"/>
          </a:xfrm>
          <a:prstGeom prst="flowChartAlternateProcess">
            <a:avLst/>
          </a:prstGeom>
          <a:ln w="19050">
            <a:solidFill>
              <a:srgbClr val="009999"/>
            </a:solidFill>
          </a:ln>
        </p:spPr>
        <p:txBody>
          <a:bodyPr wrap="square" lIns="36000" tIns="30788" rIns="36000" bIns="30788" anchor="ctr">
            <a:spAutoFit/>
          </a:bodyPr>
          <a:lstStyle>
            <a:lvl1pPr marL="0" indent="0" algn="ctr" defTabSz="861993" rtl="0" eaLnBrk="1" latinLnBrk="0" hangingPunct="1">
              <a:lnSpc>
                <a:spcPct val="90000"/>
              </a:lnSpc>
              <a:spcBef>
                <a:spcPts val="942"/>
              </a:spcBef>
              <a:buFontTx/>
              <a:buNone/>
              <a:defRPr kumimoji="1" sz="1773" b="1" i="0" kern="1200">
                <a:solidFill>
                  <a:schemeClr val="bg1"/>
                </a:solidFill>
                <a:latin typeface="Meiryo UI" panose="020B0604030504040204" pitchFamily="50" charset="-128"/>
                <a:ea typeface="Meiryo UI"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285750" indent="-285750" algn="just">
              <a:buFont typeface="Wingdings" panose="05000000000000000000" pitchFamily="2" charset="2"/>
              <a:buChar char="l"/>
            </a:pPr>
            <a:r>
              <a:rPr lang="ja-JP" altLang="en-US" sz="1600" dirty="0">
                <a:solidFill>
                  <a:prstClr val="black"/>
                </a:solidFill>
                <a:latin typeface="Meiryo UI"/>
              </a:rPr>
              <a:t>平成</a:t>
            </a:r>
            <a:r>
              <a:rPr lang="en-US" altLang="ja-JP" sz="1600" dirty="0">
                <a:solidFill>
                  <a:prstClr val="black"/>
                </a:solidFill>
                <a:latin typeface="Meiryo UI"/>
              </a:rPr>
              <a:t>17</a:t>
            </a:r>
            <a:r>
              <a:rPr lang="ja-JP" altLang="en-US" sz="1600" dirty="0">
                <a:solidFill>
                  <a:prstClr val="black"/>
                </a:solidFill>
                <a:latin typeface="Meiryo UI"/>
              </a:rPr>
              <a:t>年（</a:t>
            </a:r>
            <a:r>
              <a:rPr lang="en-US" altLang="ja-JP" sz="1600" dirty="0">
                <a:solidFill>
                  <a:prstClr val="black"/>
                </a:solidFill>
                <a:latin typeface="Meiryo UI"/>
              </a:rPr>
              <a:t>2005</a:t>
            </a:r>
            <a:r>
              <a:rPr lang="ja-JP" altLang="en-US" sz="1600" dirty="0">
                <a:solidFill>
                  <a:prstClr val="black"/>
                </a:solidFill>
                <a:latin typeface="Meiryo UI"/>
              </a:rPr>
              <a:t>年）</a:t>
            </a:r>
            <a:r>
              <a:rPr lang="ja-JP" altLang="en-US" sz="1600" b="0" dirty="0">
                <a:solidFill>
                  <a:prstClr val="black"/>
                </a:solidFill>
                <a:latin typeface="Meiryo UI"/>
              </a:rPr>
              <a:t>に、自然保護事務所と地方環境対策調査官事務所を統合し、</a:t>
            </a:r>
            <a:r>
              <a:rPr lang="ja-JP" altLang="en-US" sz="1600" dirty="0">
                <a:solidFill>
                  <a:prstClr val="black"/>
                </a:solidFill>
                <a:latin typeface="Meiryo UI"/>
              </a:rPr>
              <a:t>地方支分部局</a:t>
            </a:r>
            <a:r>
              <a:rPr lang="ja-JP" altLang="en-US" sz="1600" b="0" dirty="0">
                <a:solidFill>
                  <a:prstClr val="black"/>
                </a:solidFill>
                <a:latin typeface="Meiryo UI"/>
              </a:rPr>
              <a:t>として設置。当初は、国立公園や野生生物の保護管理、</a:t>
            </a:r>
            <a:r>
              <a:rPr lang="ja-JP" altLang="en-US" sz="1600" dirty="0">
                <a:solidFill>
                  <a:prstClr val="black"/>
                </a:solidFill>
                <a:latin typeface="Meiryo UI"/>
              </a:rPr>
              <a:t>廃棄物・リサイクル法の立入検査</a:t>
            </a:r>
            <a:r>
              <a:rPr lang="ja-JP" altLang="en-US" sz="1600" b="0" dirty="0">
                <a:solidFill>
                  <a:prstClr val="black"/>
                </a:solidFill>
                <a:latin typeface="Meiryo UI"/>
              </a:rPr>
              <a:t>、環境教育・地球温暖化の普及啓発、環境保全活動の促進等を担当。</a:t>
            </a:r>
          </a:p>
          <a:p>
            <a:pPr marL="285750" indent="-285750" algn="just">
              <a:buFont typeface="Wingdings" panose="05000000000000000000" pitchFamily="2" charset="2"/>
              <a:buChar char="l"/>
            </a:pPr>
            <a:r>
              <a:rPr lang="ja-JP" altLang="en-US" sz="1600" b="0" dirty="0">
                <a:solidFill>
                  <a:prstClr val="black"/>
                </a:solidFill>
                <a:latin typeface="Meiryo UI"/>
              </a:rPr>
              <a:t>その後、地域脱炭素に係る自治体の伴走支援、国立公園満喫プロジェクト等のインバウンド観光振興、</a:t>
            </a:r>
            <a:r>
              <a:rPr lang="ja-JP" altLang="en-US" sz="1600" dirty="0">
                <a:solidFill>
                  <a:prstClr val="black"/>
                </a:solidFill>
                <a:latin typeface="Meiryo UI"/>
              </a:rPr>
              <a:t>災害廃棄物処理に係る自治体支援</a:t>
            </a:r>
            <a:r>
              <a:rPr lang="ja-JP" altLang="en-US" sz="1600" b="0" dirty="0">
                <a:solidFill>
                  <a:prstClr val="black"/>
                </a:solidFill>
                <a:latin typeface="Meiryo UI"/>
              </a:rPr>
              <a:t>、除染や除去土壌の中間貯蔵事業（福島事務所）等も担う。</a:t>
            </a:r>
            <a:endParaRPr lang="en-US" altLang="ja-JP" sz="1600" b="0" dirty="0">
              <a:solidFill>
                <a:prstClr val="black"/>
              </a:solidFill>
              <a:latin typeface="Meiryo UI"/>
            </a:endParaRPr>
          </a:p>
          <a:p>
            <a:pPr marL="285750" indent="-285750" algn="just">
              <a:buFont typeface="Wingdings" panose="05000000000000000000" pitchFamily="2" charset="2"/>
              <a:buChar char="l"/>
            </a:pPr>
            <a:r>
              <a:rPr lang="ja-JP" altLang="en-US" sz="1600" b="0" dirty="0">
                <a:solidFill>
                  <a:prstClr val="black"/>
                </a:solidFill>
                <a:latin typeface="Meiryo UI"/>
              </a:rPr>
              <a:t>令和７年度現在、</a:t>
            </a:r>
            <a:r>
              <a:rPr lang="ja-JP" altLang="en-US" sz="1600" dirty="0">
                <a:solidFill>
                  <a:prstClr val="black"/>
                </a:solidFill>
                <a:latin typeface="Meiryo UI"/>
              </a:rPr>
              <a:t>全国</a:t>
            </a:r>
            <a:r>
              <a:rPr lang="en-US" altLang="ja-JP" sz="1600" dirty="0">
                <a:solidFill>
                  <a:prstClr val="black"/>
                </a:solidFill>
                <a:latin typeface="Meiryo UI"/>
              </a:rPr>
              <a:t>8</a:t>
            </a:r>
            <a:r>
              <a:rPr lang="ja-JP" altLang="en-US" sz="1600" dirty="0">
                <a:solidFill>
                  <a:prstClr val="black"/>
                </a:solidFill>
                <a:latin typeface="Meiryo UI"/>
              </a:rPr>
              <a:t>か所</a:t>
            </a:r>
            <a:r>
              <a:rPr lang="ja-JP" altLang="en-US" sz="1600" b="0" dirty="0">
                <a:solidFill>
                  <a:prstClr val="black"/>
                </a:solidFill>
                <a:latin typeface="Meiryo UI"/>
              </a:rPr>
              <a:t>（北海道、東北、福島、</a:t>
            </a:r>
            <a:r>
              <a:rPr lang="ja-JP" altLang="en-US" sz="1600" dirty="0">
                <a:solidFill>
                  <a:srgbClr val="FF0000"/>
                </a:solidFill>
                <a:latin typeface="Meiryo UI"/>
              </a:rPr>
              <a:t>関東</a:t>
            </a:r>
            <a:r>
              <a:rPr lang="ja-JP" altLang="en-US" sz="1600" b="0" dirty="0">
                <a:solidFill>
                  <a:prstClr val="black"/>
                </a:solidFill>
                <a:latin typeface="Meiryo UI"/>
              </a:rPr>
              <a:t>、中部、近畿、中国四国、九州）。</a:t>
            </a:r>
          </a:p>
        </p:txBody>
      </p:sp>
      <p:sp>
        <p:nvSpPr>
          <p:cNvPr id="2" name="スライド番号プレースホルダー 1">
            <a:extLst>
              <a:ext uri="{FF2B5EF4-FFF2-40B4-BE49-F238E27FC236}">
                <a16:creationId xmlns:a16="http://schemas.microsoft.com/office/drawing/2014/main" id="{9085F71A-F88E-C358-D1B8-D7BF83634834}"/>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198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テキスト プレースホルダー 37"/>
          <p:cNvSpPr txBox="1">
            <a:spLocks/>
          </p:cNvSpPr>
          <p:nvPr/>
        </p:nvSpPr>
        <p:spPr>
          <a:xfrm>
            <a:off x="1560752" y="5744561"/>
            <a:ext cx="987668" cy="295816"/>
          </a:xfrm>
        </p:spPr>
        <p:txBody>
          <a:bodyPr tIns="36000" bIns="36000" anchor="ctr">
            <a:normAutofit/>
          </a:bodyPr>
          <a:lstStyle>
            <a:lvl1pPr marL="0" indent="0" algn="ctr" defTabSz="861993" rtl="0" eaLnBrk="1" latinLnBrk="0" hangingPunct="1">
              <a:lnSpc>
                <a:spcPct val="120000"/>
              </a:lnSpc>
              <a:spcBef>
                <a:spcPts val="0"/>
              </a:spcBef>
              <a:buFont typeface="Arial" panose="020B0604020202020204" pitchFamily="34" charset="0"/>
              <a:buNone/>
              <a:defRPr kumimoji="1" sz="1108" kern="1200">
                <a:solidFill>
                  <a:schemeClr val="tx1">
                    <a:lumMod val="90000"/>
                    <a:lumOff val="10000"/>
                  </a:schemeClr>
                </a:solidFill>
                <a:latin typeface="メイリオ" panose="020B0604030504040204" pitchFamily="50" charset="-128"/>
                <a:ea typeface="メイリオ"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defRPr/>
            </a:pPr>
            <a:r>
              <a:rPr lang="ja-JP" altLang="en-US" sz="1100">
                <a:solidFill>
                  <a:prstClr val="black">
                    <a:lumMod val="90000"/>
                    <a:lumOff val="10000"/>
                  </a:prstClr>
                </a:solidFill>
              </a:rPr>
              <a:t>■選択</a:t>
            </a:r>
            <a:endParaRPr lang="en-US" altLang="ja-JP" sz="1100">
              <a:solidFill>
                <a:prstClr val="black">
                  <a:lumMod val="90000"/>
                  <a:lumOff val="10000"/>
                </a:prstClr>
              </a:solidFill>
            </a:endParaRPr>
          </a:p>
        </p:txBody>
      </p:sp>
      <p:sp>
        <p:nvSpPr>
          <p:cNvPr id="48" name="角丸四角形 8">
            <a:extLst>
              <a:ext uri="{FF2B5EF4-FFF2-40B4-BE49-F238E27FC236}">
                <a16:creationId xmlns:a16="http://schemas.microsoft.com/office/drawing/2014/main" id="{4EA98CCD-7EAE-35EC-9418-762F75F79610}"/>
              </a:ext>
            </a:extLst>
          </p:cNvPr>
          <p:cNvSpPr/>
          <p:nvPr/>
        </p:nvSpPr>
        <p:spPr>
          <a:xfrm>
            <a:off x="1776047" y="1028639"/>
            <a:ext cx="8609577" cy="360270"/>
          </a:xfrm>
          <a:prstGeom prst="roundRect">
            <a:avLst/>
          </a:prstGeom>
          <a:solidFill>
            <a:srgbClr val="C1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endParaRPr lang="ja-JP" altLang="en-US" sz="1662">
              <a:solidFill>
                <a:prstClr val="white"/>
              </a:solidFill>
              <a:latin typeface="Calibri" panose="020F0502020204030204"/>
              <a:ea typeface="メイリオ" panose="020B0604030504040204" pitchFamily="50" charset="-128"/>
            </a:endParaRPr>
          </a:p>
        </p:txBody>
      </p:sp>
      <p:sp>
        <p:nvSpPr>
          <p:cNvPr id="49" name="テキスト プレースホルダー 6">
            <a:extLst>
              <a:ext uri="{FF2B5EF4-FFF2-40B4-BE49-F238E27FC236}">
                <a16:creationId xmlns:a16="http://schemas.microsoft.com/office/drawing/2014/main" id="{3765140F-6738-3301-AB2B-B24B01E05E58}"/>
              </a:ext>
            </a:extLst>
          </p:cNvPr>
          <p:cNvSpPr txBox="1">
            <a:spLocks/>
          </p:cNvSpPr>
          <p:nvPr/>
        </p:nvSpPr>
        <p:spPr>
          <a:xfrm>
            <a:off x="1804718" y="1095605"/>
            <a:ext cx="8491896" cy="302822"/>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200" b="1" dirty="0">
                <a:solidFill>
                  <a:srgbClr val="007A6B"/>
                </a:solidFill>
                <a:latin typeface="メイリオ" panose="020B0604030504040204" pitchFamily="50" charset="-128"/>
                <a:ea typeface="メイリオ" panose="020B0604030504040204" pitchFamily="50" charset="-128"/>
              </a:rPr>
              <a:t>脱炭素型のリサイクル設備・再生可能資源由来素材の製造設備等の導入支援を行います。</a:t>
            </a:r>
          </a:p>
        </p:txBody>
      </p:sp>
      <p:pic>
        <p:nvPicPr>
          <p:cNvPr id="51" name="図 50">
            <a:extLst>
              <a:ext uri="{FF2B5EF4-FFF2-40B4-BE49-F238E27FC236}">
                <a16:creationId xmlns:a16="http://schemas.microsoft.com/office/drawing/2014/main" id="{B97F1A0E-C87B-7FCC-3317-78F5FD2B0675}"/>
              </a:ext>
            </a:extLst>
          </p:cNvPr>
          <p:cNvPicPr>
            <a:picLocks noChangeAspect="1"/>
          </p:cNvPicPr>
          <p:nvPr/>
        </p:nvPicPr>
        <p:blipFill>
          <a:blip r:embed="rId3"/>
          <a:stretch>
            <a:fillRect/>
          </a:stretch>
        </p:blipFill>
        <p:spPr>
          <a:xfrm>
            <a:off x="1794322" y="637953"/>
            <a:ext cx="331200" cy="331200"/>
          </a:xfrm>
          <a:prstGeom prst="rect">
            <a:avLst/>
          </a:prstGeom>
        </p:spPr>
      </p:pic>
      <p:pic>
        <p:nvPicPr>
          <p:cNvPr id="52" name="図 51">
            <a:extLst>
              <a:ext uri="{FF2B5EF4-FFF2-40B4-BE49-F238E27FC236}">
                <a16:creationId xmlns:a16="http://schemas.microsoft.com/office/drawing/2014/main" id="{CB1F779F-6A1A-1765-A3EB-CAE386E02CF3}"/>
              </a:ext>
            </a:extLst>
          </p:cNvPr>
          <p:cNvPicPr>
            <a:picLocks noChangeAspect="1"/>
          </p:cNvPicPr>
          <p:nvPr/>
        </p:nvPicPr>
        <p:blipFill>
          <a:blip r:embed="rId4"/>
          <a:stretch>
            <a:fillRect/>
          </a:stretch>
        </p:blipFill>
        <p:spPr>
          <a:xfrm>
            <a:off x="2111731" y="637953"/>
            <a:ext cx="332308" cy="332308"/>
          </a:xfrm>
          <a:prstGeom prst="rect">
            <a:avLst/>
          </a:prstGeom>
        </p:spPr>
      </p:pic>
      <p:pic>
        <p:nvPicPr>
          <p:cNvPr id="53" name="図 52">
            <a:extLst>
              <a:ext uri="{FF2B5EF4-FFF2-40B4-BE49-F238E27FC236}">
                <a16:creationId xmlns:a16="http://schemas.microsoft.com/office/drawing/2014/main" id="{EB178D65-35FC-5FFA-6690-4687BA82FEAD}"/>
              </a:ext>
            </a:extLst>
          </p:cNvPr>
          <p:cNvPicPr>
            <a:picLocks noChangeAspect="1"/>
          </p:cNvPicPr>
          <p:nvPr/>
        </p:nvPicPr>
        <p:blipFill>
          <a:blip r:embed="rId5"/>
          <a:stretch>
            <a:fillRect/>
          </a:stretch>
        </p:blipFill>
        <p:spPr>
          <a:xfrm>
            <a:off x="2438247" y="637953"/>
            <a:ext cx="332308" cy="332308"/>
          </a:xfrm>
          <a:prstGeom prst="rect">
            <a:avLst/>
          </a:prstGeom>
        </p:spPr>
      </p:pic>
      <p:pic>
        <p:nvPicPr>
          <p:cNvPr id="54" name="図 53">
            <a:extLst>
              <a:ext uri="{FF2B5EF4-FFF2-40B4-BE49-F238E27FC236}">
                <a16:creationId xmlns:a16="http://schemas.microsoft.com/office/drawing/2014/main" id="{C639984E-D9E3-77AD-77CA-EDDD46FF489D}"/>
              </a:ext>
            </a:extLst>
          </p:cNvPr>
          <p:cNvPicPr>
            <a:picLocks noChangeAspect="1"/>
          </p:cNvPicPr>
          <p:nvPr/>
        </p:nvPicPr>
        <p:blipFill>
          <a:blip r:embed="rId6"/>
          <a:stretch>
            <a:fillRect/>
          </a:stretch>
        </p:blipFill>
        <p:spPr>
          <a:xfrm>
            <a:off x="2764762" y="637953"/>
            <a:ext cx="332308" cy="332308"/>
          </a:xfrm>
          <a:prstGeom prst="rect">
            <a:avLst/>
          </a:prstGeom>
        </p:spPr>
      </p:pic>
      <p:pic>
        <p:nvPicPr>
          <p:cNvPr id="55" name="図 54">
            <a:extLst>
              <a:ext uri="{FF2B5EF4-FFF2-40B4-BE49-F238E27FC236}">
                <a16:creationId xmlns:a16="http://schemas.microsoft.com/office/drawing/2014/main" id="{71BA14CE-58CD-4692-C7E4-29DA590DCCC3}"/>
              </a:ext>
            </a:extLst>
          </p:cNvPr>
          <p:cNvPicPr>
            <a:picLocks noChangeAspect="1"/>
          </p:cNvPicPr>
          <p:nvPr/>
        </p:nvPicPr>
        <p:blipFill>
          <a:blip r:embed="rId7"/>
          <a:stretch>
            <a:fillRect/>
          </a:stretch>
        </p:blipFill>
        <p:spPr>
          <a:xfrm>
            <a:off x="3098727" y="637953"/>
            <a:ext cx="332308" cy="332308"/>
          </a:xfrm>
          <a:prstGeom prst="rect">
            <a:avLst/>
          </a:prstGeom>
        </p:spPr>
      </p:pic>
      <p:pic>
        <p:nvPicPr>
          <p:cNvPr id="56" name="図 55">
            <a:extLst>
              <a:ext uri="{FF2B5EF4-FFF2-40B4-BE49-F238E27FC236}">
                <a16:creationId xmlns:a16="http://schemas.microsoft.com/office/drawing/2014/main" id="{AB738198-044E-A2B4-1934-546AB7A69720}"/>
              </a:ext>
            </a:extLst>
          </p:cNvPr>
          <p:cNvPicPr>
            <a:picLocks noChangeAspect="1"/>
          </p:cNvPicPr>
          <p:nvPr/>
        </p:nvPicPr>
        <p:blipFill>
          <a:blip r:embed="rId8"/>
          <a:stretch>
            <a:fillRect/>
          </a:stretch>
        </p:blipFill>
        <p:spPr>
          <a:xfrm>
            <a:off x="3423585" y="637953"/>
            <a:ext cx="332308" cy="332308"/>
          </a:xfrm>
          <a:prstGeom prst="rect">
            <a:avLst/>
          </a:prstGeom>
        </p:spPr>
      </p:pic>
      <p:pic>
        <p:nvPicPr>
          <p:cNvPr id="57" name="図 56">
            <a:extLst>
              <a:ext uri="{FF2B5EF4-FFF2-40B4-BE49-F238E27FC236}">
                <a16:creationId xmlns:a16="http://schemas.microsoft.com/office/drawing/2014/main" id="{651785E0-3D4F-48D0-881B-AF9CE3C971AD}"/>
              </a:ext>
            </a:extLst>
          </p:cNvPr>
          <p:cNvPicPr>
            <a:picLocks noChangeAspect="1"/>
          </p:cNvPicPr>
          <p:nvPr/>
        </p:nvPicPr>
        <p:blipFill>
          <a:blip r:embed="rId9"/>
          <a:stretch>
            <a:fillRect/>
          </a:stretch>
        </p:blipFill>
        <p:spPr>
          <a:xfrm>
            <a:off x="3748444" y="637953"/>
            <a:ext cx="332308" cy="332308"/>
          </a:xfrm>
          <a:prstGeom prst="rect">
            <a:avLst/>
          </a:prstGeom>
        </p:spPr>
      </p:pic>
      <p:pic>
        <p:nvPicPr>
          <p:cNvPr id="58" name="図 57">
            <a:extLst>
              <a:ext uri="{FF2B5EF4-FFF2-40B4-BE49-F238E27FC236}">
                <a16:creationId xmlns:a16="http://schemas.microsoft.com/office/drawing/2014/main" id="{28954A5B-B347-D7B8-70E7-D0504DEC4051}"/>
              </a:ext>
            </a:extLst>
          </p:cNvPr>
          <p:cNvPicPr>
            <a:picLocks noChangeAspect="1"/>
          </p:cNvPicPr>
          <p:nvPr/>
        </p:nvPicPr>
        <p:blipFill>
          <a:blip r:embed="rId10"/>
          <a:stretch>
            <a:fillRect/>
          </a:stretch>
        </p:blipFill>
        <p:spPr>
          <a:xfrm>
            <a:off x="4080917" y="637953"/>
            <a:ext cx="331200" cy="331200"/>
          </a:xfrm>
          <a:prstGeom prst="rect">
            <a:avLst/>
          </a:prstGeom>
        </p:spPr>
      </p:pic>
      <p:sp>
        <p:nvSpPr>
          <p:cNvPr id="59" name="テキスト プレースホルダー 26">
            <a:extLst>
              <a:ext uri="{FF2B5EF4-FFF2-40B4-BE49-F238E27FC236}">
                <a16:creationId xmlns:a16="http://schemas.microsoft.com/office/drawing/2014/main" id="{CD2DD54B-576B-D846-0DD5-FD76A99AB0D9}"/>
              </a:ext>
            </a:extLst>
          </p:cNvPr>
          <p:cNvSpPr txBox="1">
            <a:spLocks/>
          </p:cNvSpPr>
          <p:nvPr/>
        </p:nvSpPr>
        <p:spPr>
          <a:xfrm>
            <a:off x="2721646" y="1419589"/>
            <a:ext cx="7663977" cy="895153"/>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133350" indent="-133350" algn="l">
              <a:lnSpc>
                <a:spcPct val="100000"/>
              </a:lnSpc>
              <a:spcBef>
                <a:spcPts val="0"/>
              </a:spcBef>
              <a:defRPr/>
            </a:pPr>
            <a:r>
              <a:rPr lang="ja-JP" altLang="en-US" sz="1130" dirty="0">
                <a:solidFill>
                  <a:prstClr val="black"/>
                </a:solidFill>
                <a:latin typeface="メイリオ" panose="020B0604030504040204" pitchFamily="50" charset="-128"/>
                <a:ea typeface="メイリオ" panose="020B0604030504040204" pitchFamily="50" charset="-128"/>
              </a:rPr>
              <a:t>①プラスチックに係る資源循環の促進等に関する法律が令和</a:t>
            </a:r>
            <a:r>
              <a:rPr lang="en-US" altLang="ja-JP" sz="1130" dirty="0">
                <a:solidFill>
                  <a:prstClr val="black"/>
                </a:solidFill>
                <a:latin typeface="メイリオ" panose="020B0604030504040204" pitchFamily="50" charset="-128"/>
                <a:ea typeface="メイリオ" panose="020B0604030504040204" pitchFamily="50" charset="-128"/>
              </a:rPr>
              <a:t>4</a:t>
            </a:r>
            <a:r>
              <a:rPr lang="ja-JP" altLang="en-US" sz="1130" dirty="0">
                <a:solidFill>
                  <a:prstClr val="black"/>
                </a:solidFill>
                <a:latin typeface="メイリオ" panose="020B0604030504040204" pitchFamily="50" charset="-128"/>
                <a:ea typeface="メイリオ" panose="020B0604030504040204" pitchFamily="50" charset="-128"/>
              </a:rPr>
              <a:t>年</a:t>
            </a:r>
            <a:r>
              <a:rPr lang="en-US" altLang="ja-JP" sz="1130" dirty="0">
                <a:solidFill>
                  <a:prstClr val="black"/>
                </a:solidFill>
                <a:latin typeface="メイリオ" panose="020B0604030504040204" pitchFamily="50" charset="-128"/>
                <a:ea typeface="メイリオ" panose="020B0604030504040204" pitchFamily="50" charset="-128"/>
              </a:rPr>
              <a:t>4</a:t>
            </a:r>
            <a:r>
              <a:rPr lang="ja-JP" altLang="en-US" sz="1130" dirty="0">
                <a:solidFill>
                  <a:prstClr val="black"/>
                </a:solidFill>
                <a:latin typeface="メイリオ" panose="020B0604030504040204" pitchFamily="50" charset="-128"/>
                <a:ea typeface="メイリオ" panose="020B0604030504040204" pitchFamily="50" charset="-128"/>
              </a:rPr>
              <a:t>月に施行されたことを受け、自治体・企業によるプラスチック資源の回収量増加、また再生可能資源由来素材の需要拡大の受け皿を整備する。</a:t>
            </a:r>
            <a:endParaRPr lang="en-US" altLang="ja-JP" sz="1130" dirty="0">
              <a:solidFill>
                <a:prstClr val="black"/>
              </a:solidFill>
              <a:latin typeface="メイリオ" panose="020B0604030504040204" pitchFamily="50" charset="-128"/>
              <a:ea typeface="メイリオ" panose="020B0604030504040204" pitchFamily="50" charset="-128"/>
            </a:endParaRPr>
          </a:p>
          <a:p>
            <a:pPr marL="133350" indent="-133350" algn="l">
              <a:lnSpc>
                <a:spcPct val="100000"/>
              </a:lnSpc>
              <a:spcBef>
                <a:spcPts val="0"/>
              </a:spcBef>
              <a:defRPr/>
            </a:pPr>
            <a:r>
              <a:rPr lang="ja-JP" altLang="en-US" sz="1130" dirty="0">
                <a:solidFill>
                  <a:prstClr val="black"/>
                </a:solidFill>
                <a:latin typeface="メイリオ" panose="020B0604030504040204" pitchFamily="50" charset="-128"/>
                <a:ea typeface="メイリオ" panose="020B0604030504040204" pitchFamily="50" charset="-128"/>
              </a:rPr>
              <a:t>②再エネの導入拡大に伴って排出が増加する再エネ関連製品（太陽光パネル、</a:t>
            </a:r>
            <a:r>
              <a:rPr lang="en-US" altLang="ja-JP" sz="1130" dirty="0">
                <a:solidFill>
                  <a:prstClr val="black"/>
                </a:solidFill>
                <a:latin typeface="メイリオ" panose="020B0604030504040204" pitchFamily="50" charset="-128"/>
                <a:ea typeface="メイリオ" panose="020B0604030504040204" pitchFamily="50" charset="-128"/>
              </a:rPr>
              <a:t>LIB</a:t>
            </a:r>
            <a:r>
              <a:rPr lang="ja-JP" altLang="en-US" sz="1130" dirty="0">
                <a:solidFill>
                  <a:prstClr val="black"/>
                </a:solidFill>
                <a:latin typeface="メイリオ" panose="020B0604030504040204" pitchFamily="50" charset="-128"/>
                <a:ea typeface="メイリオ" panose="020B0604030504040204" pitchFamily="50" charset="-128"/>
              </a:rPr>
              <a:t>等）や、金属資源等を確実にリサイクルする体制を確保し、脱炭素社会と循環経済への移行を推進する。</a:t>
            </a:r>
          </a:p>
          <a:p>
            <a:pPr algn="l">
              <a:defRPr/>
            </a:pPr>
            <a:endParaRPr lang="ja-JP" altLang="en-US" dirty="0">
              <a:solidFill>
                <a:prstClr val="black"/>
              </a:solidFill>
              <a:latin typeface="Meiryo UI"/>
              <a:ea typeface="Meiryo UI"/>
            </a:endParaRPr>
          </a:p>
        </p:txBody>
      </p:sp>
      <p:cxnSp>
        <p:nvCxnSpPr>
          <p:cNvPr id="65" name="直線コネクタ 64"/>
          <p:cNvCxnSpPr>
            <a:cxnSpLocks/>
          </p:cNvCxnSpPr>
          <p:nvPr/>
        </p:nvCxnSpPr>
        <p:spPr>
          <a:xfrm flipV="1">
            <a:off x="6736359" y="2488501"/>
            <a:ext cx="3644766" cy="8416"/>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1785952" y="2492710"/>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768825" y="2308697"/>
            <a:ext cx="3644766" cy="198837"/>
          </a:xfrm>
          <a:prstGeom prst="rect">
            <a:avLst/>
          </a:prstGeom>
          <a:noFill/>
        </p:spPr>
        <p:txBody>
          <a:bodyPr wrap="square" lIns="0" tIns="0" bIns="0" rtlCol="0" anchor="b">
            <a:spAutoFit/>
          </a:bodyPr>
          <a:lstStyle/>
          <a:p>
            <a:pPr>
              <a:defRPr/>
            </a:pPr>
            <a:r>
              <a:rPr lang="en-US" altLang="ja-JP" sz="1292" b="1">
                <a:solidFill>
                  <a:srgbClr val="009C89"/>
                </a:solidFill>
                <a:latin typeface="Meiryo UI"/>
                <a:ea typeface="Meiryo UI"/>
              </a:rPr>
              <a:t>2. </a:t>
            </a:r>
            <a:r>
              <a:rPr lang="ja-JP" altLang="en-US" sz="1292" b="1">
                <a:solidFill>
                  <a:srgbClr val="009C89"/>
                </a:solidFill>
                <a:latin typeface="Meiryo UI"/>
                <a:ea typeface="Meiryo UI"/>
              </a:rPr>
              <a:t>事業内容</a:t>
            </a:r>
          </a:p>
        </p:txBody>
      </p:sp>
      <p:cxnSp>
        <p:nvCxnSpPr>
          <p:cNvPr id="68" name="直線コネクタ 67"/>
          <p:cNvCxnSpPr/>
          <p:nvPr/>
        </p:nvCxnSpPr>
        <p:spPr>
          <a:xfrm flipV="1">
            <a:off x="1804719" y="5390248"/>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69" name="テキスト プレースホルダー 36"/>
          <p:cNvSpPr txBox="1">
            <a:spLocks/>
          </p:cNvSpPr>
          <p:nvPr/>
        </p:nvSpPr>
        <p:spPr>
          <a:xfrm>
            <a:off x="6996084" y="2283740"/>
            <a:ext cx="3389538" cy="219920"/>
          </a:xfrm>
        </p:spPr>
        <p:txBody>
          <a:bodyPr lIns="0" tIns="0" bIns="0" anchor="b" anchorCtr="0">
            <a:normAutofit/>
          </a:bodyPr>
          <a:lstStyle>
            <a:lvl1pPr marL="0" indent="0" algn="ctr" defTabSz="861993" rtl="0" eaLnBrk="1" latinLnBrk="0" hangingPunct="1">
              <a:lnSpc>
                <a:spcPct val="90000"/>
              </a:lnSpc>
              <a:spcBef>
                <a:spcPts val="942"/>
              </a:spcBef>
              <a:buFontTx/>
              <a:buNone/>
              <a:defRPr kumimoji="1" sz="1292" b="1" kern="1200">
                <a:solidFill>
                  <a:srgbClr val="009C89"/>
                </a:solidFill>
                <a:latin typeface="+mj-ea"/>
                <a:ea typeface="+mj-ea"/>
                <a:cs typeface="Arial" panose="020B0604020202020204" pitchFamily="34" charset="0"/>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defRPr/>
            </a:pPr>
            <a:endParaRPr lang="ja-JP" altLang="en-US">
              <a:latin typeface="Meiryo UI"/>
              <a:ea typeface="Meiryo UI"/>
            </a:endParaRPr>
          </a:p>
        </p:txBody>
      </p:sp>
      <p:sp>
        <p:nvSpPr>
          <p:cNvPr id="70" name="テキスト ボックス 69"/>
          <p:cNvSpPr txBox="1"/>
          <p:nvPr/>
        </p:nvSpPr>
        <p:spPr>
          <a:xfrm>
            <a:off x="1804718" y="5160942"/>
            <a:ext cx="3644766" cy="245003"/>
          </a:xfrm>
          <a:prstGeom prst="rect">
            <a:avLst/>
          </a:prstGeom>
          <a:noFill/>
        </p:spPr>
        <p:txBody>
          <a:bodyPr wrap="square" lIns="0" bIns="0" rtlCol="0" anchor="b">
            <a:spAutoFit/>
          </a:bodyPr>
          <a:lstStyle/>
          <a:p>
            <a:pPr>
              <a:defRPr/>
            </a:pPr>
            <a:r>
              <a:rPr lang="en-US" altLang="ja-JP" sz="1292" b="1">
                <a:solidFill>
                  <a:srgbClr val="009C89"/>
                </a:solidFill>
                <a:latin typeface="Meiryo UI"/>
                <a:ea typeface="Meiryo UI"/>
              </a:rPr>
              <a:t>3. </a:t>
            </a:r>
            <a:r>
              <a:rPr lang="ja-JP" altLang="en-US" sz="1292" b="1">
                <a:solidFill>
                  <a:srgbClr val="009C89"/>
                </a:solidFill>
                <a:latin typeface="Meiryo UI"/>
                <a:ea typeface="Meiryo UI"/>
              </a:rPr>
              <a:t>事業スキーム</a:t>
            </a:r>
          </a:p>
        </p:txBody>
      </p:sp>
      <p:cxnSp>
        <p:nvCxnSpPr>
          <p:cNvPr id="75" name="直線コネクタ 74"/>
          <p:cNvCxnSpPr>
            <a:cxnSpLocks/>
          </p:cNvCxnSpPr>
          <p:nvPr/>
        </p:nvCxnSpPr>
        <p:spPr>
          <a:xfrm flipV="1">
            <a:off x="2698755" y="1489125"/>
            <a:ext cx="0" cy="75600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775400" y="1734665"/>
            <a:ext cx="1004970" cy="198837"/>
          </a:xfrm>
          <a:prstGeom prst="rect">
            <a:avLst/>
          </a:prstGeom>
          <a:noFill/>
        </p:spPr>
        <p:txBody>
          <a:bodyPr wrap="square" lIns="0" tIns="0" bIns="0" rtlCol="0" anchor="ctr">
            <a:spAutoFit/>
          </a:bodyPr>
          <a:lstStyle/>
          <a:p>
            <a:pPr>
              <a:defRPr/>
            </a:pPr>
            <a:r>
              <a:rPr lang="en-US" altLang="ja-JP" sz="1292" b="1" dirty="0">
                <a:solidFill>
                  <a:srgbClr val="009C89"/>
                </a:solidFill>
                <a:latin typeface="Meiryo UI"/>
                <a:ea typeface="Meiryo UI"/>
              </a:rPr>
              <a:t>1. </a:t>
            </a:r>
            <a:r>
              <a:rPr lang="ja-JP" altLang="en-US" sz="1292" b="1" dirty="0">
                <a:solidFill>
                  <a:srgbClr val="009C89"/>
                </a:solidFill>
                <a:latin typeface="Meiryo UI"/>
                <a:ea typeface="Meiryo UI"/>
              </a:rPr>
              <a:t>事業目的</a:t>
            </a:r>
          </a:p>
        </p:txBody>
      </p:sp>
      <p:sp>
        <p:nvSpPr>
          <p:cNvPr id="82" name="テキスト ボックス 81"/>
          <p:cNvSpPr txBox="1"/>
          <p:nvPr/>
        </p:nvSpPr>
        <p:spPr>
          <a:xfrm>
            <a:off x="1758535" y="6068470"/>
            <a:ext cx="999605" cy="243199"/>
          </a:xfrm>
          <a:prstGeom prst="rect">
            <a:avLst/>
          </a:prstGeom>
          <a:noFill/>
        </p:spPr>
        <p:txBody>
          <a:bodyPr wrap="square" lIns="83077" tIns="33231" rIns="83077" bIns="33231" rtlCol="0">
            <a:spAutoFit/>
          </a:bodyPr>
          <a:lstStyle/>
          <a:p>
            <a:pPr>
              <a:defRPr/>
            </a:pPr>
            <a:r>
              <a:rPr lang="ja-JP" altLang="en-US" sz="1100">
                <a:solidFill>
                  <a:prstClr val="black"/>
                </a:solidFill>
                <a:latin typeface="Meiryo UI"/>
                <a:ea typeface="Meiryo UI"/>
              </a:rPr>
              <a:t>■実施期間</a:t>
            </a:r>
          </a:p>
        </p:txBody>
      </p:sp>
      <p:sp>
        <p:nvSpPr>
          <p:cNvPr id="83" name="テキスト ボックス 82"/>
          <p:cNvSpPr txBox="1"/>
          <p:nvPr/>
        </p:nvSpPr>
        <p:spPr>
          <a:xfrm>
            <a:off x="1766380" y="5481069"/>
            <a:ext cx="963326" cy="243199"/>
          </a:xfrm>
          <a:prstGeom prst="rect">
            <a:avLst/>
          </a:prstGeom>
          <a:noFill/>
        </p:spPr>
        <p:txBody>
          <a:bodyPr wrap="square" lIns="83077" tIns="33231" rIns="83077" bIns="33231" rtlCol="0" anchor="ctr">
            <a:spAutoFit/>
          </a:bodyPr>
          <a:lstStyle/>
          <a:p>
            <a:pPr>
              <a:defRPr/>
            </a:pPr>
            <a:r>
              <a:rPr lang="ja-JP" altLang="en-US" sz="1100">
                <a:solidFill>
                  <a:prstClr val="black"/>
                </a:solidFill>
                <a:latin typeface="Meiryo UI"/>
                <a:ea typeface="Meiryo UI"/>
              </a:rPr>
              <a:t>■事業形態</a:t>
            </a:r>
          </a:p>
        </p:txBody>
      </p:sp>
      <p:sp>
        <p:nvSpPr>
          <p:cNvPr id="86" name="テキスト ボックス 85"/>
          <p:cNvSpPr txBox="1"/>
          <p:nvPr/>
        </p:nvSpPr>
        <p:spPr>
          <a:xfrm>
            <a:off x="6740857" y="2286871"/>
            <a:ext cx="3389538" cy="205839"/>
          </a:xfrm>
          <a:prstGeom prst="rect">
            <a:avLst/>
          </a:prstGeom>
          <a:noFill/>
        </p:spPr>
        <p:txBody>
          <a:bodyPr wrap="square" lIns="0" tIns="0" bIns="0" rtlCol="0" anchor="b">
            <a:spAutoFit/>
          </a:bodyPr>
          <a:lstStyle/>
          <a:p>
            <a:pPr>
              <a:defRPr/>
            </a:pPr>
            <a:r>
              <a:rPr lang="en-US" altLang="ja-JP" sz="1292" b="1">
                <a:solidFill>
                  <a:srgbClr val="009C89"/>
                </a:solidFill>
                <a:latin typeface="Meiryo UI"/>
                <a:ea typeface="Meiryo UI"/>
              </a:rPr>
              <a:t>4.</a:t>
            </a:r>
            <a:r>
              <a:rPr lang="ja-JP" altLang="en-US" sz="1292" b="1">
                <a:solidFill>
                  <a:srgbClr val="009C89"/>
                </a:solidFill>
                <a:latin typeface="Meiryo UI"/>
                <a:ea typeface="Meiryo UI"/>
              </a:rPr>
              <a:t>事業イメージ</a:t>
            </a:r>
          </a:p>
        </p:txBody>
      </p:sp>
      <p:sp>
        <p:nvSpPr>
          <p:cNvPr id="2" name="Text Box 39">
            <a:extLst>
              <a:ext uri="{FF2B5EF4-FFF2-40B4-BE49-F238E27FC236}">
                <a16:creationId xmlns:a16="http://schemas.microsoft.com/office/drawing/2014/main" id="{E293CA72-02B8-28F3-3CA7-12FD83960E82}"/>
              </a:ext>
            </a:extLst>
          </p:cNvPr>
          <p:cNvSpPr txBox="1">
            <a:spLocks noChangeArrowheads="1"/>
          </p:cNvSpPr>
          <p:nvPr/>
        </p:nvSpPr>
        <p:spPr bwMode="auto">
          <a:xfrm>
            <a:off x="1817264" y="64225"/>
            <a:ext cx="7921110" cy="433571"/>
          </a:xfrm>
          <a:prstGeom prst="rect">
            <a:avLst/>
          </a:prstGeom>
          <a:noFill/>
          <a:ln>
            <a:noFill/>
          </a:ln>
        </p:spPr>
        <p:style>
          <a:lnRef idx="2">
            <a:schemeClr val="dk1"/>
          </a:lnRef>
          <a:fillRef idx="1">
            <a:schemeClr val="lt1"/>
          </a:fillRef>
          <a:effectRef idx="0">
            <a:schemeClr val="dk1"/>
          </a:effectRef>
          <a:fontRef idx="minor">
            <a:schemeClr val="dk1"/>
          </a:fontRef>
        </p:style>
        <p:txBody>
          <a:bodyPr lIns="30675" tIns="99692" rIns="30675" bIns="33231"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9pPr>
          </a:lstStyle>
          <a:p>
            <a:pPr marL="66463" defTabSz="779173" eaLnBrk="1" fontAlgn="base" hangingPunct="1">
              <a:lnSpc>
                <a:spcPts val="900"/>
              </a:lnSpc>
              <a:spcBef>
                <a:spcPct val="0"/>
              </a:spcBef>
              <a:spcAft>
                <a:spcPct val="0"/>
              </a:spcAft>
              <a:tabLst/>
              <a:defRPr/>
            </a:pPr>
            <a:r>
              <a:rPr lang="ja-JP" altLang="en-US" sz="1200" b="1" dirty="0">
                <a:solidFill>
                  <a:prstClr val="white"/>
                </a:solidFill>
                <a:latin typeface="Meiryo UI" panose="020B0604030504040204" pitchFamily="50" charset="-128"/>
                <a:ea typeface="Meiryo UI" panose="020B0604030504040204" pitchFamily="50" charset="-128"/>
              </a:rPr>
              <a:t>エネルギー対策特別会計</a:t>
            </a:r>
            <a:endParaRPr lang="en-US" altLang="ja-JP" sz="1200" b="1" dirty="0">
              <a:solidFill>
                <a:prstClr val="white"/>
              </a:solidFill>
              <a:latin typeface="Meiryo UI" panose="020B0604030504040204" pitchFamily="50" charset="-128"/>
              <a:ea typeface="Meiryo UI" panose="020B0604030504040204" pitchFamily="50" charset="-128"/>
            </a:endParaRPr>
          </a:p>
          <a:p>
            <a:pPr marL="66463" defTabSz="779173" eaLnBrk="1" fontAlgn="base" hangingPunct="1">
              <a:lnSpc>
                <a:spcPts val="900"/>
              </a:lnSpc>
              <a:spcBef>
                <a:spcPct val="0"/>
              </a:spcBef>
              <a:spcAft>
                <a:spcPct val="0"/>
              </a:spcAft>
              <a:tabLst/>
              <a:defRPr/>
            </a:pPr>
            <a:endParaRPr lang="en-US" altLang="ja-JP" sz="1400" b="1" dirty="0">
              <a:solidFill>
                <a:prstClr val="white"/>
              </a:solidFill>
              <a:latin typeface="Meiryo UI" panose="020B0604030504040204" pitchFamily="50" charset="-128"/>
              <a:ea typeface="Meiryo UI" panose="020B0604030504040204" pitchFamily="50" charset="-128"/>
            </a:endParaRPr>
          </a:p>
          <a:p>
            <a:pPr marL="66463" defTabSz="779173" eaLnBrk="1" fontAlgn="base" hangingPunct="1">
              <a:lnSpc>
                <a:spcPts val="900"/>
              </a:lnSpc>
              <a:spcBef>
                <a:spcPct val="0"/>
              </a:spcBef>
              <a:spcAft>
                <a:spcPct val="0"/>
              </a:spcAft>
              <a:tabLst/>
              <a:defRPr/>
            </a:pPr>
            <a:r>
              <a:rPr lang="ja-JP" altLang="en-US" sz="1400" b="1" dirty="0">
                <a:solidFill>
                  <a:prstClr val="white"/>
                </a:solidFill>
                <a:latin typeface="Meiryo UI" panose="020B0604030504040204" pitchFamily="50" charset="-128"/>
                <a:ea typeface="Meiryo UI" panose="020B0604030504040204" pitchFamily="50" charset="-128"/>
              </a:rPr>
              <a:t>プラスチック資源・金属資源等のバリューチェーン脱炭素化のための高度化設備導入等促進事業</a:t>
            </a:r>
          </a:p>
        </p:txBody>
      </p:sp>
      <p:sp>
        <p:nvSpPr>
          <p:cNvPr id="87" name="テキスト プレースホルダー 4">
            <a:extLst>
              <a:ext uri="{FF2B5EF4-FFF2-40B4-BE49-F238E27FC236}">
                <a16:creationId xmlns:a16="http://schemas.microsoft.com/office/drawing/2014/main" id="{5CD56FA8-8409-9B04-367E-45EE5CFC2B96}"/>
              </a:ext>
            </a:extLst>
          </p:cNvPr>
          <p:cNvSpPr txBox="1">
            <a:spLocks/>
          </p:cNvSpPr>
          <p:nvPr/>
        </p:nvSpPr>
        <p:spPr>
          <a:xfrm>
            <a:off x="1613982" y="2528468"/>
            <a:ext cx="4829887" cy="2825224"/>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lnSpc>
                <a:spcPts val="1200"/>
              </a:lnSpc>
              <a:spcBef>
                <a:spcPts val="0"/>
              </a:spcBef>
              <a:defRPr/>
            </a:pPr>
            <a:r>
              <a:rPr lang="ja-JP" altLang="en-US" sz="1100" b="1" dirty="0">
                <a:solidFill>
                  <a:prstClr val="black"/>
                </a:solidFill>
                <a:latin typeface="メイリオ" panose="020B0604030504040204" pitchFamily="50" charset="-128"/>
                <a:ea typeface="メイリオ" panose="020B0604030504040204" pitchFamily="50" charset="-128"/>
              </a:rPr>
              <a:t>➀省</a:t>
            </a:r>
            <a:r>
              <a:rPr lang="en-US" altLang="ja-JP" sz="1100" b="1" dirty="0">
                <a:solidFill>
                  <a:prstClr val="black"/>
                </a:solidFill>
                <a:latin typeface="メイリオ" panose="020B0604030504040204" pitchFamily="50" charset="-128"/>
                <a:ea typeface="メイリオ" panose="020B0604030504040204" pitchFamily="50" charset="-128"/>
              </a:rPr>
              <a:t>CO2</a:t>
            </a:r>
            <a:r>
              <a:rPr lang="ja-JP" altLang="en-US" sz="1100" b="1" dirty="0">
                <a:solidFill>
                  <a:prstClr val="black"/>
                </a:solidFill>
                <a:latin typeface="メイリオ" panose="020B0604030504040204" pitchFamily="50" charset="-128"/>
                <a:ea typeface="メイリオ" panose="020B0604030504040204" pitchFamily="50" charset="-128"/>
              </a:rPr>
              <a:t>型プラスチック資源循環設備への補助</a:t>
            </a:r>
            <a:endParaRPr lang="en-US" altLang="ja-JP" sz="1100" b="1" dirty="0">
              <a:solidFill>
                <a:prstClr val="black"/>
              </a:solidFill>
              <a:latin typeface="メイリオ" panose="020B0604030504040204" pitchFamily="50" charset="-128"/>
              <a:ea typeface="メイリオ" panose="020B0604030504040204" pitchFamily="50" charset="-128"/>
            </a:endParaRPr>
          </a:p>
          <a:p>
            <a:pPr marL="180000" indent="-108000" algn="l">
              <a:lnSpc>
                <a:spcPts val="13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・効率的・安定的なリサイクルのため、</a:t>
            </a:r>
            <a:r>
              <a:rPr lang="ja-JP" altLang="ja-JP" sz="1100" dirty="0">
                <a:solidFill>
                  <a:prstClr val="black"/>
                </a:solidFill>
                <a:latin typeface="メイリオ" panose="020B0604030504040204" pitchFamily="50" charset="-128"/>
                <a:ea typeface="メイリオ" panose="020B0604030504040204" pitchFamily="50" charset="-128"/>
                <a:cs typeface="ＭＳ Ｐゴシック" panose="020B0600070205080204" pitchFamily="50" charset="-128"/>
              </a:rPr>
              <a:t>プラスチック資源循環の取組全体（メーカー・リテイラー・ユーザー・リサイクラー）</a:t>
            </a:r>
            <a:r>
              <a:rPr lang="ja-JP" altLang="en-US" sz="1100" dirty="0">
                <a:solidFill>
                  <a:prstClr val="black"/>
                </a:solidFill>
                <a:latin typeface="メイリオ" panose="020B0604030504040204" pitchFamily="50" charset="-128"/>
                <a:ea typeface="メイリオ" panose="020B0604030504040204" pitchFamily="50" charset="-128"/>
                <a:cs typeface="ＭＳ Ｐゴシック" panose="020B0600070205080204" pitchFamily="50" charset="-128"/>
              </a:rPr>
              <a:t>を通してリサイクル設備等の導入</a:t>
            </a:r>
            <a:r>
              <a:rPr lang="ja-JP" altLang="ja-JP" sz="1100" dirty="0">
                <a:solidFill>
                  <a:prstClr val="black"/>
                </a:solidFill>
                <a:latin typeface="メイリオ" panose="020B0604030504040204" pitchFamily="50" charset="-128"/>
                <a:ea typeface="メイリオ" panose="020B0604030504040204" pitchFamily="50" charset="-128"/>
                <a:cs typeface="ＭＳ Ｐゴシック" panose="020B0600070205080204" pitchFamily="50" charset="-128"/>
              </a:rPr>
              <a:t>を支援</a:t>
            </a:r>
            <a:r>
              <a:rPr lang="ja-JP" altLang="en-US" sz="1100" dirty="0">
                <a:solidFill>
                  <a:prstClr val="black"/>
                </a:solidFill>
                <a:latin typeface="メイリオ" panose="020B0604030504040204" pitchFamily="50" charset="-128"/>
                <a:ea typeface="メイリオ" panose="020B0604030504040204" pitchFamily="50" charset="-128"/>
                <a:cs typeface="ＭＳ Ｐゴシック" panose="020B0600070205080204" pitchFamily="50" charset="-128"/>
              </a:rPr>
              <a:t>する</a:t>
            </a:r>
            <a:r>
              <a:rPr lang="ja-JP" altLang="ja-JP" sz="1100" dirty="0">
                <a:solidFill>
                  <a:prstClr val="black"/>
                </a:solidFill>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a:p>
            <a:pPr marL="180000" indent="-108000" algn="l">
              <a:lnSpc>
                <a:spcPct val="1200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・再生可能資源由来素材の製造設備の導入を支援する。</a:t>
            </a:r>
            <a:endParaRPr lang="en-US" altLang="ja-JP" sz="1100" dirty="0">
              <a:solidFill>
                <a:prstClr val="black"/>
              </a:solidFill>
              <a:latin typeface="メイリオ" panose="020B0604030504040204" pitchFamily="50" charset="-128"/>
              <a:ea typeface="メイリオ" panose="020B0604030504040204" pitchFamily="50" charset="-128"/>
            </a:endParaRPr>
          </a:p>
          <a:p>
            <a:pPr marL="180000" indent="-108000" algn="l">
              <a:lnSpc>
                <a:spcPct val="1200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・プラスチック使用量削減に資するリユースに必要な設備の導入を支援する。</a:t>
            </a:r>
            <a:endParaRPr lang="en-US" altLang="ja-JP" sz="1100" dirty="0">
              <a:solidFill>
                <a:prstClr val="black"/>
              </a:solidFill>
              <a:latin typeface="メイリオ" panose="020B0604030504040204" pitchFamily="50" charset="-128"/>
              <a:ea typeface="メイリオ" panose="020B0604030504040204" pitchFamily="50" charset="-128"/>
            </a:endParaRPr>
          </a:p>
          <a:p>
            <a:pPr marL="180000" indent="-108000" algn="l">
              <a:lnSpc>
                <a:spcPct val="1200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・紙おむつ等の複合素材のリサイクル設備の導入を支援する。</a:t>
            </a:r>
            <a:endParaRPr lang="en-US" altLang="ja-JP" sz="1100" dirty="0">
              <a:solidFill>
                <a:prstClr val="black"/>
              </a:solidFill>
              <a:latin typeface="メイリオ" panose="020B0604030504040204" pitchFamily="50" charset="-128"/>
              <a:ea typeface="メイリオ" panose="020B0604030504040204" pitchFamily="50" charset="-128"/>
            </a:endParaRPr>
          </a:p>
          <a:p>
            <a:pPr algn="l">
              <a:lnSpc>
                <a:spcPts val="1200"/>
              </a:lnSpc>
              <a:spcBef>
                <a:spcPts val="0"/>
              </a:spcBef>
              <a:defRPr/>
            </a:pPr>
            <a:r>
              <a:rPr lang="ja-JP" altLang="en-US" sz="1100" b="1" dirty="0">
                <a:solidFill>
                  <a:prstClr val="black"/>
                </a:solidFill>
                <a:latin typeface="メイリオ" panose="020B0604030504040204" pitchFamily="50" charset="-128"/>
                <a:ea typeface="メイリオ" panose="020B0604030504040204" pitchFamily="50" charset="-128"/>
              </a:rPr>
              <a:t>②金属・再エネ関連製品等の省</a:t>
            </a:r>
            <a:r>
              <a:rPr lang="en-US" altLang="ja-JP" sz="1100" b="1" dirty="0">
                <a:solidFill>
                  <a:prstClr val="black"/>
                </a:solidFill>
                <a:latin typeface="メイリオ" panose="020B0604030504040204" pitchFamily="50" charset="-128"/>
                <a:ea typeface="メイリオ" panose="020B0604030504040204" pitchFamily="50" charset="-128"/>
              </a:rPr>
              <a:t>CO2</a:t>
            </a:r>
            <a:r>
              <a:rPr lang="ja-JP" altLang="en-US" sz="1100" b="1" dirty="0">
                <a:solidFill>
                  <a:prstClr val="black"/>
                </a:solidFill>
                <a:latin typeface="メイリオ" panose="020B0604030504040204" pitchFamily="50" charset="-128"/>
                <a:ea typeface="メイリオ" panose="020B0604030504040204" pitchFamily="50" charset="-128"/>
              </a:rPr>
              <a:t>型資源循環高度化設備への補助</a:t>
            </a:r>
            <a:endParaRPr lang="en-US" altLang="ja-JP" sz="1100" b="1" dirty="0">
              <a:solidFill>
                <a:prstClr val="black"/>
              </a:solidFill>
              <a:latin typeface="メイリオ" panose="020B0604030504040204" pitchFamily="50" charset="-128"/>
              <a:ea typeface="メイリオ" panose="020B0604030504040204" pitchFamily="50" charset="-128"/>
            </a:endParaRPr>
          </a:p>
          <a:p>
            <a:pPr marL="180000" indent="-108000" algn="l">
              <a:lnSpc>
                <a:spcPct val="1200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・資源循環を促進するため、工程端材、</a:t>
            </a:r>
          </a:p>
          <a:p>
            <a:pPr marL="180000" indent="-108000" algn="l">
              <a:lnSpc>
                <a:spcPct val="1200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いわゆる都市鉱山と呼ばれている有用金属</a:t>
            </a:r>
          </a:p>
          <a:p>
            <a:pPr marL="180000" indent="-108000" algn="l">
              <a:lnSpc>
                <a:spcPct val="1200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を含む製品及び再エネ関連製品の再資源化</a:t>
            </a:r>
          </a:p>
          <a:p>
            <a:pPr marL="180000" indent="-108000" algn="l">
              <a:lnSpc>
                <a:spcPct val="120000"/>
              </a:lnSpc>
              <a:spcBef>
                <a:spcPts val="0"/>
              </a:spcBef>
              <a:defRPr/>
            </a:pPr>
            <a:r>
              <a:rPr lang="ja-JP" altLang="en-US" sz="1100" dirty="0">
                <a:solidFill>
                  <a:prstClr val="black"/>
                </a:solidFill>
                <a:latin typeface="メイリオ" panose="020B0604030504040204" pitchFamily="50" charset="-128"/>
                <a:ea typeface="メイリオ" panose="020B0604030504040204" pitchFamily="50" charset="-128"/>
              </a:rPr>
              <a:t>を行うリサイクル設備の導入を支援する。</a:t>
            </a:r>
            <a:endParaRPr lang="en-US" altLang="ja-JP" sz="1100" dirty="0">
              <a:solidFill>
                <a:prstClr val="black"/>
              </a:solidFill>
              <a:latin typeface="メイリオ" panose="020B0604030504040204" pitchFamily="50" charset="-128"/>
              <a:ea typeface="メイリオ" panose="020B0604030504040204" pitchFamily="50" charset="-128"/>
            </a:endParaRPr>
          </a:p>
          <a:p>
            <a:pPr marL="180000" indent="-108000" algn="l">
              <a:lnSpc>
                <a:spcPts val="1300"/>
              </a:lnSpc>
              <a:defRPr/>
            </a:pPr>
            <a:endParaRPr lang="en-US" altLang="ja-JP" sz="1100" dirty="0">
              <a:solidFill>
                <a:srgbClr val="FF0000"/>
              </a:solidFill>
              <a:latin typeface="Meiryo UI"/>
              <a:ea typeface="Meiryo UI"/>
            </a:endParaRPr>
          </a:p>
        </p:txBody>
      </p:sp>
      <p:grpSp>
        <p:nvGrpSpPr>
          <p:cNvPr id="25" name="グループ化 24">
            <a:extLst>
              <a:ext uri="{FF2B5EF4-FFF2-40B4-BE49-F238E27FC236}">
                <a16:creationId xmlns:a16="http://schemas.microsoft.com/office/drawing/2014/main" id="{B0005B96-68A4-65B8-0958-8B3FEBC87226}"/>
              </a:ext>
            </a:extLst>
          </p:cNvPr>
          <p:cNvGrpSpPr/>
          <p:nvPr/>
        </p:nvGrpSpPr>
        <p:grpSpPr>
          <a:xfrm>
            <a:off x="6384032" y="2757258"/>
            <a:ext cx="4092398" cy="3346152"/>
            <a:chOff x="4892346" y="2735877"/>
            <a:chExt cx="4191071" cy="3436377"/>
          </a:xfrm>
        </p:grpSpPr>
        <p:sp>
          <p:nvSpPr>
            <p:cNvPr id="26" name="吹き出し: 角を丸めた四角形 25">
              <a:extLst>
                <a:ext uri="{FF2B5EF4-FFF2-40B4-BE49-F238E27FC236}">
                  <a16:creationId xmlns:a16="http://schemas.microsoft.com/office/drawing/2014/main" id="{7769A8A5-3F84-8971-A435-FDBD82BF7575}"/>
                </a:ext>
              </a:extLst>
            </p:cNvPr>
            <p:cNvSpPr/>
            <p:nvPr/>
          </p:nvSpPr>
          <p:spPr>
            <a:xfrm>
              <a:off x="6966601" y="4864434"/>
              <a:ext cx="1947798" cy="1307820"/>
            </a:xfrm>
            <a:prstGeom prst="wedgeRoundRectCallout">
              <a:avLst>
                <a:gd name="adj1" fmla="val 16998"/>
                <a:gd name="adj2" fmla="val -85145"/>
                <a:gd name="adj3" fmla="val 16667"/>
              </a:avLst>
            </a:prstGeom>
            <a:solidFill>
              <a:srgbClr val="C2DBDC"/>
            </a:solidFill>
            <a:ln w="19050" cap="flat" cmpd="sng" algn="ctr">
              <a:solidFill>
                <a:sysClr val="window" lastClr="FFFFFF"/>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メイリオ" panose="020B0604030504040204" pitchFamily="50" charset="-128"/>
              </a:endParaRPr>
            </a:p>
          </p:txBody>
        </p:sp>
        <p:sp>
          <p:nvSpPr>
            <p:cNvPr id="27" name="吹き出し: 角を丸めた四角形 26">
              <a:extLst>
                <a:ext uri="{FF2B5EF4-FFF2-40B4-BE49-F238E27FC236}">
                  <a16:creationId xmlns:a16="http://schemas.microsoft.com/office/drawing/2014/main" id="{305A0634-2A4D-46C0-0B04-1F7F4ECE208C}"/>
                </a:ext>
              </a:extLst>
            </p:cNvPr>
            <p:cNvSpPr/>
            <p:nvPr/>
          </p:nvSpPr>
          <p:spPr>
            <a:xfrm>
              <a:off x="4892346" y="4869159"/>
              <a:ext cx="1931991" cy="1296145"/>
            </a:xfrm>
            <a:prstGeom prst="wedgeRoundRectCallout">
              <a:avLst>
                <a:gd name="adj1" fmla="val -11046"/>
                <a:gd name="adj2" fmla="val -84133"/>
                <a:gd name="adj3" fmla="val 16667"/>
              </a:avLst>
            </a:prstGeom>
            <a:solidFill>
              <a:srgbClr val="C2DBDC"/>
            </a:solidFill>
            <a:ln w="19050" cap="flat" cmpd="sng" algn="ctr">
              <a:solidFill>
                <a:sysClr val="window" lastClr="FFFFFF"/>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メイリオ" panose="020B0604030504040204" pitchFamily="50" charset="-128"/>
              </a:endParaRPr>
            </a:p>
          </p:txBody>
        </p:sp>
        <p:sp>
          <p:nvSpPr>
            <p:cNvPr id="28" name="下矢印 20">
              <a:extLst>
                <a:ext uri="{FF2B5EF4-FFF2-40B4-BE49-F238E27FC236}">
                  <a16:creationId xmlns:a16="http://schemas.microsoft.com/office/drawing/2014/main" id="{EB78C207-E0A0-9851-D490-5569DA3561D5}"/>
                </a:ext>
              </a:extLst>
            </p:cNvPr>
            <p:cNvSpPr/>
            <p:nvPr/>
          </p:nvSpPr>
          <p:spPr>
            <a:xfrm rot="16200000">
              <a:off x="5441481" y="3981691"/>
              <a:ext cx="233666" cy="425127"/>
            </a:xfrm>
            <a:prstGeom prst="downArrow">
              <a:avLst>
                <a:gd name="adj1" fmla="val 41773"/>
                <a:gd name="adj2" fmla="val 50000"/>
              </a:avLst>
            </a:prstGeom>
            <a:solidFill>
              <a:srgbClr val="197883"/>
            </a:solidFill>
            <a:ln w="19050" cap="flat" cmpd="sng" algn="ctr">
              <a:solidFill>
                <a:sysClr val="window" lastClr="FFFFFF"/>
              </a:solidFill>
              <a:prstDash val="solid"/>
              <a:miter lim="800000"/>
            </a:ln>
            <a:effectLst/>
          </p:spPr>
          <p:txBody>
            <a:bodyPr rtlCol="0" anchor="ctr"/>
            <a:lstStyle/>
            <a:p>
              <a:pPr algn="ctr" defTabSz="844083" fontAlgn="base">
                <a:spcBef>
                  <a:spcPct val="0"/>
                </a:spcBef>
                <a:spcAft>
                  <a:spcPct val="0"/>
                </a:spcAft>
                <a:defRPr/>
              </a:pPr>
              <a:endParaRPr kumimoji="0" lang="ja-JP" altLang="en-US" sz="1400" kern="0">
                <a:solidFill>
                  <a:prstClr val="white"/>
                </a:solidFill>
                <a:latin typeface="Calibri" panose="020F0502020204030204"/>
                <a:ea typeface="メイリオ" panose="020B0604030504040204" pitchFamily="50" charset="-128"/>
              </a:endParaRPr>
            </a:p>
          </p:txBody>
        </p:sp>
        <p:pic>
          <p:nvPicPr>
            <p:cNvPr id="29" name="図 28">
              <a:extLst>
                <a:ext uri="{FF2B5EF4-FFF2-40B4-BE49-F238E27FC236}">
                  <a16:creationId xmlns:a16="http://schemas.microsoft.com/office/drawing/2014/main" id="{EE7A1A91-1DF5-53F4-58BF-4B901517381D}"/>
                </a:ext>
              </a:extLst>
            </p:cNvPr>
            <p:cNvPicPr>
              <a:picLocks noChangeAspect="1"/>
            </p:cNvPicPr>
            <p:nvPr/>
          </p:nvPicPr>
          <p:blipFill>
            <a:blip r:embed="rId11"/>
            <a:stretch>
              <a:fillRect/>
            </a:stretch>
          </p:blipFill>
          <p:spPr>
            <a:xfrm>
              <a:off x="7101598" y="5029325"/>
              <a:ext cx="1693608" cy="838777"/>
            </a:xfrm>
            <a:prstGeom prst="rect">
              <a:avLst/>
            </a:prstGeom>
          </p:spPr>
        </p:pic>
        <p:sp>
          <p:nvSpPr>
            <p:cNvPr id="30" name="テキスト ボックス 29">
              <a:extLst>
                <a:ext uri="{FF2B5EF4-FFF2-40B4-BE49-F238E27FC236}">
                  <a16:creationId xmlns:a16="http://schemas.microsoft.com/office/drawing/2014/main" id="{9C99DBF7-E1B9-E267-7A88-1B8CC266A8D0}"/>
                </a:ext>
              </a:extLst>
            </p:cNvPr>
            <p:cNvSpPr txBox="1"/>
            <p:nvPr/>
          </p:nvSpPr>
          <p:spPr>
            <a:xfrm>
              <a:off x="5972266" y="4305027"/>
              <a:ext cx="189185" cy="357495"/>
            </a:xfrm>
            <a:prstGeom prst="rect">
              <a:avLst/>
            </a:prstGeom>
            <a:noFill/>
          </p:spPr>
          <p:txBody>
            <a:bodyPr wrap="none" rtlCol="0">
              <a:spAutoFit/>
            </a:bodyPr>
            <a:lstStyle/>
            <a:p>
              <a:pPr defTabSz="844083" fontAlgn="base">
                <a:spcBef>
                  <a:spcPct val="0"/>
                </a:spcBef>
                <a:spcAft>
                  <a:spcPct val="0"/>
                </a:spcAft>
                <a:defRPr/>
              </a:pPr>
              <a:endParaRPr kumimoji="0" lang="ja-JP" altLang="en-US" sz="1662" kern="0">
                <a:solidFill>
                  <a:srgbClr val="262626"/>
                </a:solidFill>
                <a:latin typeface="Cambria" pitchFamily="18" charset="0"/>
                <a:ea typeface="メイリオ" pitchFamily="50" charset="-128"/>
              </a:endParaRPr>
            </a:p>
          </p:txBody>
        </p:sp>
        <p:sp>
          <p:nvSpPr>
            <p:cNvPr id="31" name="角丸四角形 15">
              <a:extLst>
                <a:ext uri="{FF2B5EF4-FFF2-40B4-BE49-F238E27FC236}">
                  <a16:creationId xmlns:a16="http://schemas.microsoft.com/office/drawing/2014/main" id="{8589302B-2282-BCDE-65A9-0D6AD42329B1}"/>
                </a:ext>
              </a:extLst>
            </p:cNvPr>
            <p:cNvSpPr/>
            <p:nvPr/>
          </p:nvSpPr>
          <p:spPr>
            <a:xfrm>
              <a:off x="4999814" y="3935425"/>
              <a:ext cx="637854" cy="509516"/>
            </a:xfrm>
            <a:prstGeom prst="roundRect">
              <a:avLst/>
            </a:prstGeom>
            <a:solidFill>
              <a:srgbClr val="FFFFCC"/>
            </a:solidFill>
            <a:ln w="6350" cap="flat" cmpd="sng" algn="ctr">
              <a:noFill/>
              <a:prstDash val="solid"/>
              <a:miter lim="800000"/>
            </a:ln>
            <a:effectLst/>
          </p:spPr>
          <p:txBody>
            <a:bodyPr rtlCol="0" anchor="ctr"/>
            <a:lstStyle/>
            <a:p>
              <a:pPr algn="ctr" defTabSz="844083" fontAlgn="base">
                <a:spcBef>
                  <a:spcPct val="0"/>
                </a:spcBef>
                <a:spcAft>
                  <a:spcPct val="0"/>
                </a:spcAft>
                <a:defRPr/>
              </a:pPr>
              <a:r>
                <a:rPr kumimoji="0" lang="ja-JP" altLang="en-US" sz="1000" kern="0">
                  <a:solidFill>
                    <a:srgbClr val="262626"/>
                  </a:solidFill>
                  <a:latin typeface="Calibri" panose="020F0502020204030204"/>
                  <a:ea typeface="メイリオ" panose="020B0604030504040204" pitchFamily="50" charset="-128"/>
                </a:rPr>
                <a:t>原材料</a:t>
              </a:r>
            </a:p>
          </p:txBody>
        </p:sp>
        <p:sp>
          <p:nvSpPr>
            <p:cNvPr id="32" name="角丸四角形 55">
              <a:extLst>
                <a:ext uri="{FF2B5EF4-FFF2-40B4-BE49-F238E27FC236}">
                  <a16:creationId xmlns:a16="http://schemas.microsoft.com/office/drawing/2014/main" id="{ED318507-948F-3335-3FFA-110D87226B84}"/>
                </a:ext>
              </a:extLst>
            </p:cNvPr>
            <p:cNvSpPr/>
            <p:nvPr/>
          </p:nvSpPr>
          <p:spPr>
            <a:xfrm>
              <a:off x="8024658" y="3940776"/>
              <a:ext cx="976209" cy="512844"/>
            </a:xfrm>
            <a:prstGeom prst="roundRect">
              <a:avLst/>
            </a:prstGeom>
            <a:solidFill>
              <a:srgbClr val="CCFFFF"/>
            </a:solidFill>
            <a:ln w="6350" cap="flat" cmpd="sng" algn="ctr">
              <a:noFill/>
              <a:prstDash val="solid"/>
              <a:miter lim="800000"/>
            </a:ln>
            <a:effectLst/>
          </p:spPr>
          <p:txBody>
            <a:bodyPr rtlCol="0" anchor="ctr"/>
            <a:lstStyle/>
            <a:p>
              <a:pPr algn="ctr" defTabSz="844083" fontAlgn="base">
                <a:spcBef>
                  <a:spcPct val="0"/>
                </a:spcBef>
                <a:spcAft>
                  <a:spcPct val="0"/>
                </a:spcAft>
                <a:defRPr/>
              </a:pPr>
              <a:r>
                <a:rPr kumimoji="0" lang="ja-JP" altLang="en-US" sz="1000" kern="0">
                  <a:solidFill>
                    <a:srgbClr val="262626"/>
                  </a:solidFill>
                  <a:latin typeface="Calibri" panose="020F0502020204030204"/>
                  <a:ea typeface="メイリオ" panose="020B0604030504040204" pitchFamily="50" charset="-128"/>
                </a:rPr>
                <a:t>リユース・</a:t>
              </a:r>
              <a:endParaRPr kumimoji="0" lang="en-US" altLang="ja-JP" sz="1000" kern="0">
                <a:solidFill>
                  <a:srgbClr val="262626"/>
                </a:solidFill>
                <a:latin typeface="Calibri" panose="020F0502020204030204"/>
                <a:ea typeface="メイリオ" panose="020B0604030504040204" pitchFamily="50" charset="-128"/>
              </a:endParaRPr>
            </a:p>
            <a:p>
              <a:pPr algn="ctr" defTabSz="844083" fontAlgn="base">
                <a:spcBef>
                  <a:spcPct val="0"/>
                </a:spcBef>
                <a:spcAft>
                  <a:spcPct val="0"/>
                </a:spcAft>
                <a:defRPr/>
              </a:pPr>
              <a:r>
                <a:rPr kumimoji="0" lang="ja-JP" altLang="en-US" sz="1000" kern="0">
                  <a:solidFill>
                    <a:srgbClr val="262626"/>
                  </a:solidFill>
                  <a:latin typeface="Calibri" panose="020F0502020204030204"/>
                  <a:ea typeface="メイリオ" panose="020B0604030504040204" pitchFamily="50" charset="-128"/>
                </a:rPr>
                <a:t>リサイクル</a:t>
              </a:r>
            </a:p>
          </p:txBody>
        </p:sp>
        <p:sp>
          <p:nvSpPr>
            <p:cNvPr id="33" name="正方形/長方形 32">
              <a:extLst>
                <a:ext uri="{FF2B5EF4-FFF2-40B4-BE49-F238E27FC236}">
                  <a16:creationId xmlns:a16="http://schemas.microsoft.com/office/drawing/2014/main" id="{5028DAE0-6345-C55F-2BDD-D8E78B5D375E}"/>
                </a:ext>
              </a:extLst>
            </p:cNvPr>
            <p:cNvSpPr/>
            <p:nvPr/>
          </p:nvSpPr>
          <p:spPr>
            <a:xfrm rot="5400000">
              <a:off x="6504222" y="2144603"/>
              <a:ext cx="1020322" cy="4115222"/>
            </a:xfrm>
            <a:prstGeom prst="rect">
              <a:avLst/>
            </a:prstGeom>
            <a:noFill/>
            <a:ln w="38100" cap="flat" cmpd="sng" algn="ctr">
              <a:solidFill>
                <a:srgbClr val="176795">
                  <a:lumMod val="40000"/>
                  <a:lumOff val="60000"/>
                </a:srgbClr>
              </a:solidFill>
              <a:prstDash val="sysDash"/>
              <a:miter lim="800000"/>
            </a:ln>
            <a:effectLst/>
          </p:spPr>
          <p:txBody>
            <a:bodyPr rtlCol="0" anchor="ctr"/>
            <a:lstStyle/>
            <a:p>
              <a:pPr algn="ctr" defTabSz="844083" fontAlgn="base">
                <a:spcBef>
                  <a:spcPct val="0"/>
                </a:spcBef>
                <a:spcAft>
                  <a:spcPct val="0"/>
                </a:spcAft>
                <a:defRPr/>
              </a:pPr>
              <a:endParaRPr kumimoji="0" lang="ja-JP" altLang="en-US" sz="1662" kern="0">
                <a:solidFill>
                  <a:prstClr val="white"/>
                </a:solidFill>
                <a:latin typeface="Calibri" panose="020F0502020204030204"/>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72495828-1F7C-AADB-831E-D39939FCD735}"/>
                </a:ext>
              </a:extLst>
            </p:cNvPr>
            <p:cNvSpPr txBox="1"/>
            <p:nvPr/>
          </p:nvSpPr>
          <p:spPr>
            <a:xfrm>
              <a:off x="4892346" y="5929532"/>
              <a:ext cx="1836801" cy="220188"/>
            </a:xfrm>
            <a:prstGeom prst="rect">
              <a:avLst/>
            </a:prstGeom>
            <a:noFill/>
          </p:spPr>
          <p:txBody>
            <a:bodyPr wrap="square" rtlCol="0">
              <a:spAutoFit/>
            </a:bodyPr>
            <a:lstStyle/>
            <a:p>
              <a:pPr algn="ctr" defTabSz="844083" fontAlgn="base">
                <a:spcBef>
                  <a:spcPct val="0"/>
                </a:spcBef>
                <a:spcAft>
                  <a:spcPct val="0"/>
                </a:spcAft>
                <a:defRPr/>
              </a:pPr>
              <a:r>
                <a:rPr kumimoji="0" lang="ja-JP" altLang="en-US" sz="800" kern="0">
                  <a:solidFill>
                    <a:srgbClr val="262626"/>
                  </a:solidFill>
                  <a:latin typeface="Cambria" pitchFamily="18" charset="0"/>
                  <a:ea typeface="メイリオ" pitchFamily="50" charset="-128"/>
                </a:rPr>
                <a:t>バイオマスプラスチック製造設備</a:t>
              </a:r>
              <a:endParaRPr kumimoji="0" lang="en-US" altLang="ja-JP" sz="800" kern="0">
                <a:solidFill>
                  <a:srgbClr val="262626"/>
                </a:solidFill>
                <a:latin typeface="Cambria" pitchFamily="18" charset="0"/>
                <a:ea typeface="メイリオ" pitchFamily="50" charset="-128"/>
              </a:endParaRPr>
            </a:p>
          </p:txBody>
        </p:sp>
        <p:sp>
          <p:nvSpPr>
            <p:cNvPr id="35" name="テキスト ボックス 34">
              <a:extLst>
                <a:ext uri="{FF2B5EF4-FFF2-40B4-BE49-F238E27FC236}">
                  <a16:creationId xmlns:a16="http://schemas.microsoft.com/office/drawing/2014/main" id="{C4AD578A-9DDD-2A94-AAE1-E6D60C697314}"/>
                </a:ext>
              </a:extLst>
            </p:cNvPr>
            <p:cNvSpPr txBox="1"/>
            <p:nvPr/>
          </p:nvSpPr>
          <p:spPr>
            <a:xfrm>
              <a:off x="7017998" y="5929532"/>
              <a:ext cx="1873957" cy="220188"/>
            </a:xfrm>
            <a:prstGeom prst="rect">
              <a:avLst/>
            </a:prstGeom>
            <a:noFill/>
          </p:spPr>
          <p:txBody>
            <a:bodyPr wrap="square" rtlCol="0">
              <a:spAutoFit/>
            </a:bodyPr>
            <a:lstStyle/>
            <a:p>
              <a:pPr algn="ctr" defTabSz="844083" fontAlgn="base">
                <a:spcBef>
                  <a:spcPct val="0"/>
                </a:spcBef>
                <a:spcAft>
                  <a:spcPct val="0"/>
                </a:spcAft>
                <a:defRPr/>
              </a:pPr>
              <a:r>
                <a:rPr kumimoji="0" lang="en-US" altLang="ja-JP" sz="800" kern="0">
                  <a:solidFill>
                    <a:srgbClr val="262626"/>
                  </a:solidFill>
                  <a:latin typeface="Cambria" pitchFamily="18" charset="0"/>
                  <a:ea typeface="メイリオ" pitchFamily="50" charset="-128"/>
                </a:rPr>
                <a:t>PET</a:t>
              </a:r>
              <a:r>
                <a:rPr kumimoji="0" lang="ja-JP" altLang="en-US" sz="800" kern="0">
                  <a:solidFill>
                    <a:srgbClr val="262626"/>
                  </a:solidFill>
                  <a:latin typeface="Cambria" pitchFamily="18" charset="0"/>
                  <a:ea typeface="メイリオ" pitchFamily="50" charset="-128"/>
                </a:rPr>
                <a:t>ボトル水平リサイクル設備</a:t>
              </a:r>
              <a:endParaRPr kumimoji="0" lang="en-US" altLang="ja-JP" sz="800" kern="0">
                <a:solidFill>
                  <a:srgbClr val="262626"/>
                </a:solidFill>
                <a:latin typeface="Cambria" pitchFamily="18" charset="0"/>
                <a:ea typeface="メイリオ" pitchFamily="50" charset="-128"/>
              </a:endParaRPr>
            </a:p>
          </p:txBody>
        </p:sp>
        <p:sp>
          <p:nvSpPr>
            <p:cNvPr id="36" name="U ターン矢印 66">
              <a:extLst>
                <a:ext uri="{FF2B5EF4-FFF2-40B4-BE49-F238E27FC236}">
                  <a16:creationId xmlns:a16="http://schemas.microsoft.com/office/drawing/2014/main" id="{7DC81F6E-3682-F25A-25AE-AD64990EBC80}"/>
                </a:ext>
              </a:extLst>
            </p:cNvPr>
            <p:cNvSpPr/>
            <p:nvPr/>
          </p:nvSpPr>
          <p:spPr>
            <a:xfrm rot="10800000" flipV="1">
              <a:off x="5349950" y="3472504"/>
              <a:ext cx="3204000" cy="468000"/>
            </a:xfrm>
            <a:prstGeom prst="uturnArrow">
              <a:avLst>
                <a:gd name="adj1" fmla="val 25000"/>
                <a:gd name="adj2" fmla="val 25000"/>
                <a:gd name="adj3" fmla="val 25000"/>
                <a:gd name="adj4" fmla="val 20198"/>
                <a:gd name="adj5" fmla="val 100000"/>
              </a:avLst>
            </a:prstGeom>
            <a:solidFill>
              <a:srgbClr val="197883"/>
            </a:solidFill>
            <a:ln w="12700" cap="flat" cmpd="sng" algn="ctr">
              <a:solidFill>
                <a:srgbClr val="197883">
                  <a:shade val="50000"/>
                </a:srgbClr>
              </a:solidFill>
              <a:prstDash val="solid"/>
              <a:miter lim="800000"/>
            </a:ln>
            <a:effectLst/>
          </p:spPr>
          <p:txBody>
            <a:bodyPr rtlCol="0" anchor="ctr"/>
            <a:lstStyle/>
            <a:p>
              <a:pPr algn="ctr" defTabSz="844083" fontAlgn="base">
                <a:spcBef>
                  <a:spcPct val="0"/>
                </a:spcBef>
                <a:spcAft>
                  <a:spcPct val="0"/>
                </a:spcAft>
                <a:defRPr/>
              </a:pPr>
              <a:endParaRPr kumimoji="0" lang="ja-JP" altLang="en-US" sz="1662" kern="0">
                <a:solidFill>
                  <a:srgbClr val="262626"/>
                </a:solidFill>
                <a:latin typeface="Calibri" panose="020F0502020204030204"/>
                <a:ea typeface="メイリオ" panose="020B0604030504040204" pitchFamily="50" charset="-128"/>
              </a:endParaRPr>
            </a:p>
          </p:txBody>
        </p:sp>
        <p:sp>
          <p:nvSpPr>
            <p:cNvPr id="37" name="角丸四角形 69">
              <a:extLst>
                <a:ext uri="{FF2B5EF4-FFF2-40B4-BE49-F238E27FC236}">
                  <a16:creationId xmlns:a16="http://schemas.microsoft.com/office/drawing/2014/main" id="{428C4A23-EA33-B3FD-769D-5B42E8484174}"/>
                </a:ext>
              </a:extLst>
            </p:cNvPr>
            <p:cNvSpPr/>
            <p:nvPr/>
          </p:nvSpPr>
          <p:spPr>
            <a:xfrm>
              <a:off x="6966600" y="2735877"/>
              <a:ext cx="2116817" cy="395382"/>
            </a:xfrm>
            <a:prstGeom prst="roundRect">
              <a:avLst/>
            </a:prstGeom>
            <a:solidFill>
              <a:sysClr val="window" lastClr="FFFFFF"/>
            </a:solidFill>
            <a:ln w="28575" cap="flat" cmpd="sng" algn="ctr">
              <a:solidFill>
                <a:srgbClr val="176795">
                  <a:lumMod val="40000"/>
                  <a:lumOff val="60000"/>
                </a:srgbClr>
              </a:solidFill>
              <a:prstDash val="solid"/>
              <a:miter lim="800000"/>
            </a:ln>
            <a:effectLst/>
          </p:spPr>
          <p:txBody>
            <a:bodyPr rtlCol="0" anchor="ctr"/>
            <a:lstStyle/>
            <a:p>
              <a:pPr algn="ctr" defTabSz="844083" fontAlgn="base">
                <a:spcBef>
                  <a:spcPct val="0"/>
                </a:spcBef>
                <a:spcAft>
                  <a:spcPct val="0"/>
                </a:spcAft>
                <a:defRPr/>
              </a:pPr>
              <a:r>
                <a:rPr kumimoji="0" lang="ja-JP" altLang="en-US" sz="1600" kern="0">
                  <a:solidFill>
                    <a:srgbClr val="262626"/>
                  </a:solidFill>
                  <a:latin typeface="Calibri" panose="020F0502020204030204"/>
                  <a:ea typeface="メイリオ" panose="020B0604030504040204" pitchFamily="50" charset="-128"/>
                </a:rPr>
                <a:t>循環経済の確立</a:t>
              </a:r>
              <a:endParaRPr kumimoji="0" lang="en-US" altLang="ja-JP" sz="1600" kern="0">
                <a:solidFill>
                  <a:srgbClr val="262626"/>
                </a:solidFill>
                <a:latin typeface="Calibri" panose="020F0502020204030204"/>
                <a:ea typeface="メイリオ" panose="020B0604030504040204" pitchFamily="50" charset="-128"/>
              </a:endParaRPr>
            </a:p>
          </p:txBody>
        </p:sp>
        <p:pic>
          <p:nvPicPr>
            <p:cNvPr id="38" name="図 37" descr="建物, テーブル, グリーン, 座る が含まれている画像&#10;&#10;自動的に生成された説明">
              <a:extLst>
                <a:ext uri="{FF2B5EF4-FFF2-40B4-BE49-F238E27FC236}">
                  <a16:creationId xmlns:a16="http://schemas.microsoft.com/office/drawing/2014/main" id="{B1951393-BB4E-5B57-AE13-93CA6F9E59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14103" y="4981098"/>
              <a:ext cx="1442270" cy="905006"/>
            </a:xfrm>
            <a:prstGeom prst="rect">
              <a:avLst/>
            </a:prstGeom>
          </p:spPr>
        </p:pic>
        <p:sp>
          <p:nvSpPr>
            <p:cNvPr id="39" name="テキスト ボックス 38">
              <a:extLst>
                <a:ext uri="{FF2B5EF4-FFF2-40B4-BE49-F238E27FC236}">
                  <a16:creationId xmlns:a16="http://schemas.microsoft.com/office/drawing/2014/main" id="{7BB08EEF-0777-83B8-EF32-3CDFEE7ED4F6}"/>
                </a:ext>
              </a:extLst>
            </p:cNvPr>
            <p:cNvSpPr txBox="1"/>
            <p:nvPr/>
          </p:nvSpPr>
          <p:spPr>
            <a:xfrm>
              <a:off x="5569388" y="4463925"/>
              <a:ext cx="2745569" cy="300272"/>
            </a:xfrm>
            <a:prstGeom prst="rect">
              <a:avLst/>
            </a:prstGeom>
            <a:noFill/>
          </p:spPr>
          <p:txBody>
            <a:bodyPr wrap="square">
              <a:spAutoFit/>
            </a:bodyPr>
            <a:lstStyle/>
            <a:p>
              <a:pPr algn="ctr">
                <a:defRPr/>
              </a:pPr>
              <a:r>
                <a:rPr kumimoji="0" lang="ja-JP" altLang="en-US" sz="1300" kern="0">
                  <a:solidFill>
                    <a:srgbClr val="262626"/>
                  </a:solidFill>
                  <a:latin typeface="Calibri" panose="020F0502020204030204"/>
                  <a:ea typeface="メイリオ" panose="020B0604030504040204" pitchFamily="50" charset="-128"/>
                </a:rPr>
                <a:t>バリューチェーン全体の脱炭素化</a:t>
              </a:r>
            </a:p>
          </p:txBody>
        </p:sp>
        <p:sp>
          <p:nvSpPr>
            <p:cNvPr id="40" name="図形 39">
              <a:extLst>
                <a:ext uri="{FF2B5EF4-FFF2-40B4-BE49-F238E27FC236}">
                  <a16:creationId xmlns:a16="http://schemas.microsoft.com/office/drawing/2014/main" id="{2B298C4C-D26E-7AA6-C517-86FF737B0ACB}"/>
                </a:ext>
              </a:extLst>
            </p:cNvPr>
            <p:cNvSpPr/>
            <p:nvPr/>
          </p:nvSpPr>
          <p:spPr>
            <a:xfrm rot="16925441" flipV="1">
              <a:off x="7366389" y="2938010"/>
              <a:ext cx="818472" cy="927804"/>
            </a:xfrm>
            <a:prstGeom prst="swooshArrow">
              <a:avLst>
                <a:gd name="adj1" fmla="val 28881"/>
                <a:gd name="adj2" fmla="val 18190"/>
              </a:avLst>
            </a:prstGeom>
            <a:solidFill>
              <a:srgbClr val="176795">
                <a:lumMod val="40000"/>
                <a:lumOff val="60000"/>
              </a:srgbClr>
            </a:solidFill>
            <a:ln w="12700" cap="flat" cmpd="sng" algn="ctr">
              <a:solidFill>
                <a:srgbClr val="176795">
                  <a:lumMod val="40000"/>
                  <a:lumOff val="60000"/>
                </a:srgbClr>
              </a:solidFill>
              <a:prstDash val="solid"/>
              <a:miter lim="800000"/>
            </a:ln>
            <a:effectLst/>
          </p:spPr>
          <p:txBody>
            <a:bodyPr/>
            <a:lstStyle/>
            <a:p>
              <a:pPr>
                <a:defRPr/>
              </a:pPr>
              <a:endParaRPr kumimoji="0" lang="ja-JP" altLang="en-US" kern="0">
                <a:solidFill>
                  <a:prstClr val="white"/>
                </a:solidFill>
                <a:latin typeface="Calibri" panose="020F0502020204030204"/>
                <a:ea typeface="メイリオ" panose="020B0604030504040204" pitchFamily="50" charset="-128"/>
              </a:endParaRPr>
            </a:p>
          </p:txBody>
        </p:sp>
        <p:sp>
          <p:nvSpPr>
            <p:cNvPr id="41" name="下矢印 20">
              <a:extLst>
                <a:ext uri="{FF2B5EF4-FFF2-40B4-BE49-F238E27FC236}">
                  <a16:creationId xmlns:a16="http://schemas.microsoft.com/office/drawing/2014/main" id="{CF33ECA8-4C98-004D-FC29-8F906F9DBADE}"/>
                </a:ext>
              </a:extLst>
            </p:cNvPr>
            <p:cNvSpPr/>
            <p:nvPr/>
          </p:nvSpPr>
          <p:spPr>
            <a:xfrm rot="16200000">
              <a:off x="6224170" y="3977620"/>
              <a:ext cx="233666" cy="425127"/>
            </a:xfrm>
            <a:prstGeom prst="downArrow">
              <a:avLst>
                <a:gd name="adj1" fmla="val 41773"/>
                <a:gd name="adj2" fmla="val 50000"/>
              </a:avLst>
            </a:prstGeom>
            <a:solidFill>
              <a:srgbClr val="197883"/>
            </a:solidFill>
            <a:ln w="19050" cap="flat" cmpd="sng" algn="ctr">
              <a:solidFill>
                <a:sysClr val="window" lastClr="FFFFFF"/>
              </a:solidFill>
              <a:prstDash val="solid"/>
              <a:miter lim="800000"/>
            </a:ln>
            <a:effectLst/>
          </p:spPr>
          <p:txBody>
            <a:bodyPr rtlCol="0" anchor="ctr"/>
            <a:lstStyle/>
            <a:p>
              <a:pPr algn="ctr" defTabSz="844083" fontAlgn="base">
                <a:spcBef>
                  <a:spcPct val="0"/>
                </a:spcBef>
                <a:spcAft>
                  <a:spcPct val="0"/>
                </a:spcAft>
                <a:defRPr/>
              </a:pPr>
              <a:endParaRPr kumimoji="0" lang="ja-JP" altLang="en-US" sz="1400" kern="0">
                <a:solidFill>
                  <a:prstClr val="white"/>
                </a:solidFill>
                <a:latin typeface="Calibri" panose="020F0502020204030204"/>
                <a:ea typeface="メイリオ" panose="020B0604030504040204" pitchFamily="50" charset="-128"/>
              </a:endParaRPr>
            </a:p>
          </p:txBody>
        </p:sp>
        <p:sp>
          <p:nvSpPr>
            <p:cNvPr id="42" name="角丸四角形 65">
              <a:extLst>
                <a:ext uri="{FF2B5EF4-FFF2-40B4-BE49-F238E27FC236}">
                  <a16:creationId xmlns:a16="http://schemas.microsoft.com/office/drawing/2014/main" id="{0D46E24F-C9D6-3FAC-FFB0-1EE4CFCB0315}"/>
                </a:ext>
              </a:extLst>
            </p:cNvPr>
            <p:cNvSpPr/>
            <p:nvPr/>
          </p:nvSpPr>
          <p:spPr>
            <a:xfrm>
              <a:off x="5754447" y="3914114"/>
              <a:ext cx="637854" cy="525216"/>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p:spPr>
          <p:txBody>
            <a:bodyPr rtlCol="0" anchor="ctr"/>
            <a:lstStyle/>
            <a:p>
              <a:pPr algn="ctr" defTabSz="844083" fontAlgn="base">
                <a:spcBef>
                  <a:spcPct val="0"/>
                </a:spcBef>
                <a:spcAft>
                  <a:spcPct val="0"/>
                </a:spcAft>
                <a:defRPr/>
              </a:pPr>
              <a:r>
                <a:rPr kumimoji="0" lang="ja-JP" altLang="en-US" sz="1000" kern="0">
                  <a:solidFill>
                    <a:srgbClr val="262626"/>
                  </a:solidFill>
                  <a:latin typeface="Calibri" panose="020F0502020204030204"/>
                  <a:ea typeface="メイリオ" panose="020B0604030504040204" pitchFamily="50" charset="-128"/>
                </a:rPr>
                <a:t>設計・</a:t>
              </a:r>
              <a:endParaRPr kumimoji="0" lang="en-US" altLang="ja-JP" sz="1000" kern="0">
                <a:solidFill>
                  <a:srgbClr val="262626"/>
                </a:solidFill>
                <a:latin typeface="Calibri" panose="020F0502020204030204"/>
                <a:ea typeface="メイリオ" panose="020B0604030504040204" pitchFamily="50" charset="-128"/>
              </a:endParaRPr>
            </a:p>
            <a:p>
              <a:pPr algn="ctr" defTabSz="844083" fontAlgn="base">
                <a:spcBef>
                  <a:spcPct val="0"/>
                </a:spcBef>
                <a:spcAft>
                  <a:spcPct val="0"/>
                </a:spcAft>
                <a:defRPr/>
              </a:pPr>
              <a:r>
                <a:rPr kumimoji="0" lang="ja-JP" altLang="en-US" sz="1000" kern="0">
                  <a:solidFill>
                    <a:srgbClr val="262626"/>
                  </a:solidFill>
                  <a:latin typeface="Calibri" panose="020F0502020204030204"/>
                  <a:ea typeface="メイリオ" panose="020B0604030504040204" pitchFamily="50" charset="-128"/>
                </a:rPr>
                <a:t>製造</a:t>
              </a:r>
            </a:p>
          </p:txBody>
        </p:sp>
        <p:sp>
          <p:nvSpPr>
            <p:cNvPr id="43" name="下矢印 20">
              <a:extLst>
                <a:ext uri="{FF2B5EF4-FFF2-40B4-BE49-F238E27FC236}">
                  <a16:creationId xmlns:a16="http://schemas.microsoft.com/office/drawing/2014/main" id="{908AFACB-137D-0A3E-42CC-09C14E7A63A2}"/>
                </a:ext>
              </a:extLst>
            </p:cNvPr>
            <p:cNvSpPr/>
            <p:nvPr/>
          </p:nvSpPr>
          <p:spPr>
            <a:xfrm rot="16200000">
              <a:off x="7702613" y="4001369"/>
              <a:ext cx="233666" cy="425127"/>
            </a:xfrm>
            <a:prstGeom prst="downArrow">
              <a:avLst>
                <a:gd name="adj1" fmla="val 41773"/>
                <a:gd name="adj2" fmla="val 50000"/>
              </a:avLst>
            </a:prstGeom>
            <a:solidFill>
              <a:srgbClr val="197883"/>
            </a:solidFill>
            <a:ln w="19050" cap="flat" cmpd="sng" algn="ctr">
              <a:solidFill>
                <a:sysClr val="window" lastClr="FFFFFF"/>
              </a:solidFill>
              <a:prstDash val="solid"/>
              <a:miter lim="800000"/>
            </a:ln>
            <a:effectLst/>
          </p:spPr>
          <p:txBody>
            <a:bodyPr rtlCol="0" anchor="ctr"/>
            <a:lstStyle/>
            <a:p>
              <a:pPr algn="ctr" defTabSz="844083" fontAlgn="base">
                <a:spcBef>
                  <a:spcPct val="0"/>
                </a:spcBef>
                <a:spcAft>
                  <a:spcPct val="0"/>
                </a:spcAft>
                <a:defRPr/>
              </a:pPr>
              <a:endParaRPr kumimoji="0" lang="ja-JP" altLang="en-US" sz="1400" kern="0">
                <a:solidFill>
                  <a:prstClr val="white"/>
                </a:solidFill>
                <a:latin typeface="Calibri" panose="020F0502020204030204"/>
                <a:ea typeface="メイリオ" panose="020B0604030504040204" pitchFamily="50" charset="-128"/>
              </a:endParaRPr>
            </a:p>
          </p:txBody>
        </p:sp>
        <p:sp>
          <p:nvSpPr>
            <p:cNvPr id="44" name="下矢印 20">
              <a:extLst>
                <a:ext uri="{FF2B5EF4-FFF2-40B4-BE49-F238E27FC236}">
                  <a16:creationId xmlns:a16="http://schemas.microsoft.com/office/drawing/2014/main" id="{F544E120-CC4A-70A0-EB78-C9F6C365BF95}"/>
                </a:ext>
              </a:extLst>
            </p:cNvPr>
            <p:cNvSpPr/>
            <p:nvPr/>
          </p:nvSpPr>
          <p:spPr>
            <a:xfrm rot="16200000">
              <a:off x="6939867" y="4001368"/>
              <a:ext cx="233666" cy="425127"/>
            </a:xfrm>
            <a:prstGeom prst="downArrow">
              <a:avLst>
                <a:gd name="adj1" fmla="val 41773"/>
                <a:gd name="adj2" fmla="val 50000"/>
              </a:avLst>
            </a:prstGeom>
            <a:solidFill>
              <a:srgbClr val="197883"/>
            </a:solidFill>
            <a:ln w="19050" cap="flat" cmpd="sng" algn="ctr">
              <a:solidFill>
                <a:sysClr val="window" lastClr="FFFFFF"/>
              </a:solidFill>
              <a:prstDash val="solid"/>
              <a:miter lim="800000"/>
            </a:ln>
            <a:effectLst/>
          </p:spPr>
          <p:txBody>
            <a:bodyPr rtlCol="0" anchor="ctr"/>
            <a:lstStyle/>
            <a:p>
              <a:pPr algn="ctr" defTabSz="844083" fontAlgn="base">
                <a:spcBef>
                  <a:spcPct val="0"/>
                </a:spcBef>
                <a:spcAft>
                  <a:spcPct val="0"/>
                </a:spcAft>
                <a:defRPr/>
              </a:pPr>
              <a:endParaRPr kumimoji="0" lang="ja-JP" altLang="en-US" sz="1400" kern="0">
                <a:solidFill>
                  <a:prstClr val="white"/>
                </a:solidFill>
                <a:latin typeface="Calibri" panose="020F0502020204030204"/>
                <a:ea typeface="メイリオ" panose="020B0604030504040204" pitchFamily="50" charset="-128"/>
              </a:endParaRPr>
            </a:p>
          </p:txBody>
        </p:sp>
        <p:sp>
          <p:nvSpPr>
            <p:cNvPr id="45" name="角丸四角形 50">
              <a:extLst>
                <a:ext uri="{FF2B5EF4-FFF2-40B4-BE49-F238E27FC236}">
                  <a16:creationId xmlns:a16="http://schemas.microsoft.com/office/drawing/2014/main" id="{7CBE91B7-C1E6-40A2-2520-C3B769987E10}"/>
                </a:ext>
              </a:extLst>
            </p:cNvPr>
            <p:cNvSpPr/>
            <p:nvPr/>
          </p:nvSpPr>
          <p:spPr>
            <a:xfrm>
              <a:off x="6538755" y="3935426"/>
              <a:ext cx="546186" cy="540000"/>
            </a:xfrm>
            <a:prstGeom prst="roundRect">
              <a:avLst/>
            </a:prstGeom>
            <a:solidFill>
              <a:srgbClr val="CCFF99"/>
            </a:solidFill>
            <a:ln w="6350" cap="flat" cmpd="sng" algn="ctr">
              <a:noFill/>
              <a:prstDash val="solid"/>
              <a:miter lim="800000"/>
            </a:ln>
            <a:effectLst/>
          </p:spPr>
          <p:txBody>
            <a:bodyPr rtlCol="0" anchor="ctr"/>
            <a:lstStyle/>
            <a:p>
              <a:pPr algn="ctr" defTabSz="844083" fontAlgn="base">
                <a:spcBef>
                  <a:spcPct val="0"/>
                </a:spcBef>
                <a:spcAft>
                  <a:spcPct val="0"/>
                </a:spcAft>
                <a:defRPr/>
              </a:pPr>
              <a:r>
                <a:rPr kumimoji="0" lang="ja-JP" altLang="en-US" sz="1000" kern="0">
                  <a:solidFill>
                    <a:srgbClr val="262626"/>
                  </a:solidFill>
                  <a:latin typeface="Calibri" panose="020F0502020204030204"/>
                  <a:ea typeface="メイリオ" panose="020B0604030504040204" pitchFamily="50" charset="-128"/>
                </a:rPr>
                <a:t>利用</a:t>
              </a:r>
              <a:endParaRPr kumimoji="0" lang="en-US" altLang="ja-JP" sz="1000" kern="0">
                <a:solidFill>
                  <a:srgbClr val="262626"/>
                </a:solidFill>
                <a:latin typeface="Calibri" panose="020F0502020204030204"/>
                <a:ea typeface="メイリオ" panose="020B0604030504040204" pitchFamily="50" charset="-128"/>
              </a:endParaRPr>
            </a:p>
          </p:txBody>
        </p:sp>
        <p:sp>
          <p:nvSpPr>
            <p:cNvPr id="46" name="角丸四角形 51">
              <a:extLst>
                <a:ext uri="{FF2B5EF4-FFF2-40B4-BE49-F238E27FC236}">
                  <a16:creationId xmlns:a16="http://schemas.microsoft.com/office/drawing/2014/main" id="{60B7675C-DFBE-3883-B50A-BB0A7AFF0A61}"/>
                </a:ext>
              </a:extLst>
            </p:cNvPr>
            <p:cNvSpPr/>
            <p:nvPr/>
          </p:nvSpPr>
          <p:spPr>
            <a:xfrm>
              <a:off x="7256197" y="3945040"/>
              <a:ext cx="620751" cy="521661"/>
            </a:xfrm>
            <a:prstGeom prst="roundRect">
              <a:avLst/>
            </a:prstGeom>
            <a:solidFill>
              <a:srgbClr val="99FF99"/>
            </a:solidFill>
            <a:ln w="6350" cap="flat" cmpd="sng" algn="ctr">
              <a:noFill/>
              <a:prstDash val="solid"/>
              <a:miter lim="800000"/>
            </a:ln>
            <a:effectLst/>
          </p:spPr>
          <p:txBody>
            <a:bodyPr rtlCol="0" anchor="ctr"/>
            <a:lstStyle/>
            <a:p>
              <a:pPr algn="ctr" defTabSz="844083" fontAlgn="base">
                <a:spcBef>
                  <a:spcPct val="0"/>
                </a:spcBef>
                <a:spcAft>
                  <a:spcPct val="0"/>
                </a:spcAft>
                <a:defRPr/>
              </a:pPr>
              <a:r>
                <a:rPr kumimoji="0" lang="ja-JP" altLang="en-US" sz="900" kern="0">
                  <a:solidFill>
                    <a:srgbClr val="262626"/>
                  </a:solidFill>
                  <a:latin typeface="Calibri" panose="020F0502020204030204"/>
                  <a:ea typeface="メイリオ" panose="020B0604030504040204" pitchFamily="50" charset="-128"/>
                </a:rPr>
                <a:t>排出・</a:t>
              </a:r>
              <a:endParaRPr kumimoji="0" lang="en-US" altLang="ja-JP" sz="900" kern="0">
                <a:solidFill>
                  <a:srgbClr val="262626"/>
                </a:solidFill>
                <a:latin typeface="Calibri" panose="020F0502020204030204"/>
                <a:ea typeface="メイリオ" panose="020B0604030504040204" pitchFamily="50" charset="-128"/>
              </a:endParaRPr>
            </a:p>
            <a:p>
              <a:pPr algn="ctr" defTabSz="844083" fontAlgn="base">
                <a:spcBef>
                  <a:spcPct val="0"/>
                </a:spcBef>
                <a:spcAft>
                  <a:spcPct val="0"/>
                </a:spcAft>
                <a:defRPr/>
              </a:pPr>
              <a:r>
                <a:rPr kumimoji="0" lang="ja-JP" altLang="en-US" sz="900" kern="0">
                  <a:solidFill>
                    <a:srgbClr val="262626"/>
                  </a:solidFill>
                  <a:latin typeface="Calibri" panose="020F0502020204030204"/>
                  <a:ea typeface="メイリオ" panose="020B0604030504040204" pitchFamily="50" charset="-128"/>
                </a:rPr>
                <a:t>回収</a:t>
              </a:r>
            </a:p>
          </p:txBody>
        </p:sp>
      </p:grpSp>
      <p:sp>
        <p:nvSpPr>
          <p:cNvPr id="47" name="テキスト プレースホルダー 3">
            <a:extLst>
              <a:ext uri="{FF2B5EF4-FFF2-40B4-BE49-F238E27FC236}">
                <a16:creationId xmlns:a16="http://schemas.microsoft.com/office/drawing/2014/main" id="{9FC6F060-E4CB-CB51-90B2-E0228B356E1F}"/>
              </a:ext>
            </a:extLst>
          </p:cNvPr>
          <p:cNvSpPr txBox="1">
            <a:spLocks/>
          </p:cNvSpPr>
          <p:nvPr/>
        </p:nvSpPr>
        <p:spPr>
          <a:xfrm>
            <a:off x="2790453" y="5480647"/>
            <a:ext cx="3218296" cy="244800"/>
          </a:xfrm>
          <a:prstGeom prst="rect">
            <a:avLst/>
          </a:prstGeom>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a:solidFill>
                  <a:prstClr val="black"/>
                </a:solidFill>
                <a:latin typeface="Meiryo UI"/>
                <a:ea typeface="Meiryo UI"/>
              </a:rPr>
              <a:t>間接補助事業（補助率１／３，１／２）</a:t>
            </a:r>
          </a:p>
        </p:txBody>
      </p:sp>
      <p:sp>
        <p:nvSpPr>
          <p:cNvPr id="60" name="テキスト プレースホルダー 9">
            <a:extLst>
              <a:ext uri="{FF2B5EF4-FFF2-40B4-BE49-F238E27FC236}">
                <a16:creationId xmlns:a16="http://schemas.microsoft.com/office/drawing/2014/main" id="{3EFED768-325A-0064-BC00-83772B0EEF73}"/>
              </a:ext>
            </a:extLst>
          </p:cNvPr>
          <p:cNvSpPr txBox="1">
            <a:spLocks/>
          </p:cNvSpPr>
          <p:nvPr/>
        </p:nvSpPr>
        <p:spPr>
          <a:xfrm>
            <a:off x="2790453" y="5770069"/>
            <a:ext cx="1678666" cy="244800"/>
          </a:xfrm>
          <a:prstGeom prst="rect">
            <a:avLst/>
          </a:prstGeom>
        </p:spPr>
        <p:txBody>
          <a:bodyPr>
            <a:norm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a:solidFill>
                  <a:prstClr val="black"/>
                </a:solidFill>
                <a:latin typeface="Meiryo UI"/>
                <a:ea typeface="Meiryo UI"/>
              </a:rPr>
              <a:t>民間事業者・団体等</a:t>
            </a:r>
            <a:endParaRPr lang="en-US" altLang="ja-JP" sz="1100">
              <a:solidFill>
                <a:prstClr val="black"/>
              </a:solidFill>
              <a:latin typeface="Meiryo UI"/>
              <a:ea typeface="Meiryo UI"/>
            </a:endParaRPr>
          </a:p>
        </p:txBody>
      </p:sp>
      <p:sp>
        <p:nvSpPr>
          <p:cNvPr id="61" name="テキスト プレースホルダー 10">
            <a:extLst>
              <a:ext uri="{FF2B5EF4-FFF2-40B4-BE49-F238E27FC236}">
                <a16:creationId xmlns:a16="http://schemas.microsoft.com/office/drawing/2014/main" id="{E8BFAE1B-8406-C329-A758-9A05AEBA6070}"/>
              </a:ext>
            </a:extLst>
          </p:cNvPr>
          <p:cNvSpPr txBox="1">
            <a:spLocks/>
          </p:cNvSpPr>
          <p:nvPr/>
        </p:nvSpPr>
        <p:spPr>
          <a:xfrm>
            <a:off x="2796576" y="6067668"/>
            <a:ext cx="1903736" cy="244800"/>
          </a:xfrm>
          <a:prstGeom prst="rect">
            <a:avLst/>
          </a:prstGeom>
        </p:spPr>
        <p:txBody>
          <a:bodyPr>
            <a:norm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a:solidFill>
                  <a:prstClr val="black"/>
                </a:solidFill>
                <a:latin typeface="Meiryo UI"/>
                <a:ea typeface="Meiryo UI"/>
              </a:rPr>
              <a:t>令和</a:t>
            </a:r>
            <a:r>
              <a:rPr lang="en-US" altLang="ja-JP" sz="1100">
                <a:solidFill>
                  <a:prstClr val="black"/>
                </a:solidFill>
                <a:latin typeface="Meiryo UI"/>
                <a:ea typeface="Meiryo UI"/>
              </a:rPr>
              <a:t>5</a:t>
            </a:r>
            <a:r>
              <a:rPr lang="ja-JP" altLang="en-US" sz="1100">
                <a:solidFill>
                  <a:prstClr val="black"/>
                </a:solidFill>
                <a:latin typeface="Meiryo UI"/>
                <a:ea typeface="Meiryo UI"/>
              </a:rPr>
              <a:t>年度～令和</a:t>
            </a:r>
            <a:r>
              <a:rPr lang="en-US" altLang="ja-JP" sz="1100">
                <a:solidFill>
                  <a:prstClr val="black"/>
                </a:solidFill>
                <a:latin typeface="Meiryo UI"/>
                <a:ea typeface="Meiryo UI"/>
              </a:rPr>
              <a:t>9</a:t>
            </a:r>
            <a:r>
              <a:rPr lang="ja-JP" altLang="en-US" sz="1100">
                <a:solidFill>
                  <a:prstClr val="black"/>
                </a:solidFill>
                <a:latin typeface="Meiryo UI"/>
                <a:ea typeface="Meiryo UI"/>
              </a:rPr>
              <a:t>年度</a:t>
            </a:r>
          </a:p>
        </p:txBody>
      </p:sp>
      <p:pic>
        <p:nvPicPr>
          <p:cNvPr id="62" name="図 61">
            <a:extLst>
              <a:ext uri="{FF2B5EF4-FFF2-40B4-BE49-F238E27FC236}">
                <a16:creationId xmlns:a16="http://schemas.microsoft.com/office/drawing/2014/main" id="{A42CC0B2-694C-4937-5242-9F28A47824A1}"/>
              </a:ext>
            </a:extLst>
          </p:cNvPr>
          <p:cNvPicPr>
            <a:picLocks noChangeAspect="1"/>
          </p:cNvPicPr>
          <p:nvPr/>
        </p:nvPicPr>
        <p:blipFill rotWithShape="1">
          <a:blip r:embed="rId13"/>
          <a:srcRect t="14719" b="21607"/>
          <a:stretch/>
        </p:blipFill>
        <p:spPr>
          <a:xfrm>
            <a:off x="4496103" y="4246532"/>
            <a:ext cx="818239" cy="767372"/>
          </a:xfrm>
          <a:prstGeom prst="rect">
            <a:avLst/>
          </a:prstGeom>
        </p:spPr>
      </p:pic>
      <p:sp>
        <p:nvSpPr>
          <p:cNvPr id="63" name="テキスト ボックス 62">
            <a:extLst>
              <a:ext uri="{FF2B5EF4-FFF2-40B4-BE49-F238E27FC236}">
                <a16:creationId xmlns:a16="http://schemas.microsoft.com/office/drawing/2014/main" id="{DF8CAA88-B2A6-4BC3-7806-1BC1277D1677}"/>
              </a:ext>
            </a:extLst>
          </p:cNvPr>
          <p:cNvSpPr txBox="1"/>
          <p:nvPr/>
        </p:nvSpPr>
        <p:spPr>
          <a:xfrm>
            <a:off x="4256780" y="5050323"/>
            <a:ext cx="1252266" cy="234360"/>
          </a:xfrm>
          <a:prstGeom prst="rect">
            <a:avLst/>
          </a:prstGeom>
          <a:noFill/>
        </p:spPr>
        <p:txBody>
          <a:bodyPr wrap="none" rtlCol="0">
            <a:spAutoFit/>
          </a:bodyPr>
          <a:lstStyle/>
          <a:p>
            <a:pPr defTabSz="844083" fontAlgn="base">
              <a:spcBef>
                <a:spcPct val="0"/>
              </a:spcBef>
              <a:spcAft>
                <a:spcPct val="0"/>
              </a:spcAft>
              <a:defRPr/>
            </a:pPr>
            <a:r>
              <a:rPr lang="ja-JP" altLang="en-US" sz="923" dirty="0">
                <a:solidFill>
                  <a:srgbClr val="262626"/>
                </a:solidFill>
                <a:latin typeface="Cambria" pitchFamily="18" charset="0"/>
                <a:ea typeface="メイリオ" pitchFamily="50" charset="-128"/>
              </a:rPr>
              <a:t>金属破砕・選別設備</a:t>
            </a:r>
          </a:p>
        </p:txBody>
      </p:sp>
      <p:pic>
        <p:nvPicPr>
          <p:cNvPr id="64" name="図 63">
            <a:extLst>
              <a:ext uri="{FF2B5EF4-FFF2-40B4-BE49-F238E27FC236}">
                <a16:creationId xmlns:a16="http://schemas.microsoft.com/office/drawing/2014/main" id="{E9B973C3-095B-8C92-67D0-A5FAD4D8A7E1}"/>
              </a:ext>
            </a:extLst>
          </p:cNvPr>
          <p:cNvPicPr>
            <a:picLocks noChangeAspect="1"/>
          </p:cNvPicPr>
          <p:nvPr/>
        </p:nvPicPr>
        <p:blipFill rotWithShape="1">
          <a:blip r:embed="rId14"/>
          <a:srcRect l="46582" t="42623" r="26527"/>
          <a:stretch/>
        </p:blipFill>
        <p:spPr>
          <a:xfrm>
            <a:off x="5481161" y="4159442"/>
            <a:ext cx="827976" cy="865350"/>
          </a:xfrm>
          <a:prstGeom prst="rect">
            <a:avLst/>
          </a:prstGeom>
        </p:spPr>
      </p:pic>
      <p:sp>
        <p:nvSpPr>
          <p:cNvPr id="71" name="テキスト ボックス 70">
            <a:extLst>
              <a:ext uri="{FF2B5EF4-FFF2-40B4-BE49-F238E27FC236}">
                <a16:creationId xmlns:a16="http://schemas.microsoft.com/office/drawing/2014/main" id="{79AFDB11-C551-D832-A8E0-B9622B0DE7A6}"/>
              </a:ext>
            </a:extLst>
          </p:cNvPr>
          <p:cNvSpPr txBox="1"/>
          <p:nvPr/>
        </p:nvSpPr>
        <p:spPr>
          <a:xfrm>
            <a:off x="5379072" y="4993110"/>
            <a:ext cx="1044287" cy="376385"/>
          </a:xfrm>
          <a:prstGeom prst="rect">
            <a:avLst/>
          </a:prstGeom>
          <a:noFill/>
        </p:spPr>
        <p:txBody>
          <a:bodyPr wrap="square" rtlCol="0">
            <a:spAutoFit/>
          </a:bodyPr>
          <a:lstStyle/>
          <a:p>
            <a:pPr defTabSz="844083" fontAlgn="base">
              <a:spcBef>
                <a:spcPct val="0"/>
              </a:spcBef>
              <a:spcAft>
                <a:spcPct val="0"/>
              </a:spcAft>
              <a:defRPr/>
            </a:pPr>
            <a:r>
              <a:rPr lang="ja-JP" altLang="en-US" sz="923" dirty="0">
                <a:solidFill>
                  <a:srgbClr val="262626"/>
                </a:solidFill>
                <a:latin typeface="Cambria" pitchFamily="18" charset="0"/>
                <a:ea typeface="メイリオ" pitchFamily="50" charset="-128"/>
              </a:rPr>
              <a:t>太陽光発電設備</a:t>
            </a:r>
            <a:endParaRPr lang="en-US" altLang="ja-JP" sz="923" dirty="0">
              <a:solidFill>
                <a:srgbClr val="262626"/>
              </a:solidFill>
              <a:latin typeface="Cambria" pitchFamily="18" charset="0"/>
              <a:ea typeface="メイリオ" pitchFamily="50" charset="-128"/>
            </a:endParaRPr>
          </a:p>
          <a:p>
            <a:pPr defTabSz="844083" fontAlgn="base">
              <a:spcBef>
                <a:spcPct val="0"/>
              </a:spcBef>
              <a:spcAft>
                <a:spcPct val="0"/>
              </a:spcAft>
              <a:defRPr/>
            </a:pPr>
            <a:r>
              <a:rPr lang="ja-JP" altLang="en-US" sz="923" dirty="0">
                <a:solidFill>
                  <a:srgbClr val="262626"/>
                </a:solidFill>
                <a:latin typeface="Cambria" pitchFamily="18" charset="0"/>
                <a:ea typeface="メイリオ" pitchFamily="50" charset="-128"/>
              </a:rPr>
              <a:t>リサイクル設備</a:t>
            </a:r>
          </a:p>
        </p:txBody>
      </p:sp>
      <p:sp>
        <p:nvSpPr>
          <p:cNvPr id="6" name="テキスト プレースホルダー 3">
            <a:extLst>
              <a:ext uri="{FF2B5EF4-FFF2-40B4-BE49-F238E27FC236}">
                <a16:creationId xmlns:a16="http://schemas.microsoft.com/office/drawing/2014/main" id="{049D5CC5-E915-7479-4370-30AA515BFB27}"/>
              </a:ext>
            </a:extLst>
          </p:cNvPr>
          <p:cNvSpPr txBox="1">
            <a:spLocks/>
          </p:cNvSpPr>
          <p:nvPr/>
        </p:nvSpPr>
        <p:spPr>
          <a:xfrm>
            <a:off x="1754988" y="6412345"/>
            <a:ext cx="8541627" cy="396000"/>
          </a:xfrm>
          <a:prstGeom prst="rect">
            <a:avLst/>
          </a:prstGeom>
          <a:solidFill>
            <a:srgbClr val="ECECEC"/>
          </a:solidFill>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en-US" altLang="ja-JP" sz="1200" dirty="0">
                <a:solidFill>
                  <a:prstClr val="black"/>
                </a:solidFill>
                <a:latin typeface="Meiryo UI"/>
                <a:ea typeface="Meiryo UI"/>
              </a:rPr>
              <a:t>※</a:t>
            </a:r>
            <a:r>
              <a:rPr lang="ja-JP" altLang="en-US" sz="1200" dirty="0">
                <a:solidFill>
                  <a:prstClr val="black"/>
                </a:solidFill>
                <a:latin typeface="Meiryo UI"/>
                <a:ea typeface="Meiryo UI"/>
              </a:rPr>
              <a:t>申請フロー等に関しては脱炭素化事業支援情報サイト（エネ特ポータル）をご確認ください。</a:t>
            </a:r>
            <a:r>
              <a:rPr lang="ja-JP" altLang="en-US" sz="1100" dirty="0">
                <a:solidFill>
                  <a:prstClr val="black"/>
                </a:solidFill>
                <a:latin typeface="Meiryo UI"/>
                <a:ea typeface="Meiryo UI"/>
              </a:rPr>
              <a:t>（</a:t>
            </a:r>
            <a:r>
              <a:rPr lang="en-US" altLang="ja-JP" sz="1100" dirty="0">
                <a:solidFill>
                  <a:prstClr val="black"/>
                </a:solidFill>
                <a:latin typeface="Meiryo UI"/>
                <a:ea typeface="Meiryo UI"/>
                <a:hlinkClick r:id="rId15"/>
              </a:rPr>
              <a:t>https://www.env.go.jp/earth/earth/ondanka/enetoku/</a:t>
            </a:r>
            <a:r>
              <a:rPr lang="ja-JP" altLang="en-US" sz="1100" dirty="0">
                <a:solidFill>
                  <a:prstClr val="black"/>
                </a:solidFill>
                <a:latin typeface="Meiryo UI"/>
                <a:ea typeface="Meiryo UI"/>
              </a:rPr>
              <a:t>）</a:t>
            </a:r>
            <a:endParaRPr lang="en-US" altLang="ja-JP" sz="1100" dirty="0">
              <a:solidFill>
                <a:prstClr val="black"/>
              </a:solidFill>
              <a:latin typeface="Meiryo UI"/>
              <a:ea typeface="Meiryo UI"/>
            </a:endParaRPr>
          </a:p>
        </p:txBody>
      </p:sp>
      <p:sp>
        <p:nvSpPr>
          <p:cNvPr id="4" name="テキスト プレースホルダー 7">
            <a:extLst>
              <a:ext uri="{FF2B5EF4-FFF2-40B4-BE49-F238E27FC236}">
                <a16:creationId xmlns:a16="http://schemas.microsoft.com/office/drawing/2014/main" id="{96C08ED8-7F5B-BADC-B5F7-9D685BE728BA}"/>
              </a:ext>
            </a:extLst>
          </p:cNvPr>
          <p:cNvSpPr txBox="1">
            <a:spLocks/>
          </p:cNvSpPr>
          <p:nvPr/>
        </p:nvSpPr>
        <p:spPr>
          <a:xfrm>
            <a:off x="5899792" y="546756"/>
            <a:ext cx="4780157" cy="504000"/>
          </a:xfrm>
          <a:prstGeom prst="rect">
            <a:avLst/>
          </a:prstGeom>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lnSpc>
                <a:spcPct val="100000"/>
              </a:lnSpc>
              <a:spcBef>
                <a:spcPts val="0"/>
              </a:spcBef>
            </a:pPr>
            <a:r>
              <a:rPr lang="en-US" altLang="ja-JP" sz="1273" dirty="0"/>
              <a:t>【</a:t>
            </a:r>
            <a:r>
              <a:rPr lang="ja-JP" altLang="en-US" sz="1273" dirty="0"/>
              <a:t>令和７年度予算（案）　</a:t>
            </a:r>
            <a:r>
              <a:rPr lang="en-US" altLang="ja-JP" sz="1273" dirty="0"/>
              <a:t>4,280</a:t>
            </a:r>
            <a:r>
              <a:rPr lang="ja-JP" altLang="en-US" sz="1273" dirty="0"/>
              <a:t>百万円（</a:t>
            </a:r>
            <a:r>
              <a:rPr lang="en-US" altLang="ja-JP" sz="1273" dirty="0"/>
              <a:t>3,761</a:t>
            </a:r>
            <a:r>
              <a:rPr lang="ja-JP" altLang="en-US" sz="1273" dirty="0"/>
              <a:t>百万円）</a:t>
            </a:r>
            <a:r>
              <a:rPr lang="en-US" altLang="ja-JP" sz="1273" dirty="0"/>
              <a:t>】</a:t>
            </a:r>
          </a:p>
          <a:p>
            <a:pPr algn="l">
              <a:lnSpc>
                <a:spcPct val="100000"/>
              </a:lnSpc>
              <a:spcBef>
                <a:spcPts val="0"/>
              </a:spcBef>
            </a:pPr>
            <a:r>
              <a:rPr lang="en-US" altLang="zh-TW" sz="1273" dirty="0"/>
              <a:t>【</a:t>
            </a:r>
            <a:r>
              <a:rPr lang="zh-TW" altLang="en-US" sz="1273" dirty="0"/>
              <a:t>令和６年度補正予算額　　　　　　　        </a:t>
            </a:r>
            <a:r>
              <a:rPr lang="ja-JP" altLang="en-US" sz="1273" dirty="0"/>
              <a:t>　 </a:t>
            </a:r>
            <a:r>
              <a:rPr lang="en-US" altLang="zh-TW" sz="1273" dirty="0"/>
              <a:t>1,700</a:t>
            </a:r>
            <a:r>
              <a:rPr lang="zh-TW" altLang="en-US" sz="1273" dirty="0"/>
              <a:t>百万円</a:t>
            </a:r>
            <a:r>
              <a:rPr lang="en-US" altLang="zh-TW" sz="1273" dirty="0"/>
              <a:t>】</a:t>
            </a:r>
            <a:endParaRPr lang="en-US" altLang="ja-JP" sz="1273" dirty="0"/>
          </a:p>
          <a:p>
            <a:pPr algn="l"/>
            <a:endParaRPr lang="en-US" altLang="ja-JP" sz="1273" dirty="0"/>
          </a:p>
        </p:txBody>
      </p:sp>
      <p:sp>
        <p:nvSpPr>
          <p:cNvPr id="5" name="スライド番号プレースホルダー 1">
            <a:extLst>
              <a:ext uri="{FF2B5EF4-FFF2-40B4-BE49-F238E27FC236}">
                <a16:creationId xmlns:a16="http://schemas.microsoft.com/office/drawing/2014/main" id="{D32BA7D1-32E1-6C4E-EA59-F26AC02805B5}"/>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20</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041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37">
            <a:extLst>
              <a:ext uri="{FF2B5EF4-FFF2-40B4-BE49-F238E27FC236}">
                <a16:creationId xmlns:a16="http://schemas.microsoft.com/office/drawing/2014/main" id="{974CD114-A572-20AA-3985-27BB8F6594DA}"/>
              </a:ext>
            </a:extLst>
          </p:cNvPr>
          <p:cNvSpPr txBox="1">
            <a:spLocks/>
          </p:cNvSpPr>
          <p:nvPr/>
        </p:nvSpPr>
        <p:spPr>
          <a:xfrm>
            <a:off x="1760695" y="5872090"/>
            <a:ext cx="2195141" cy="318090"/>
          </a:xfrm>
        </p:spPr>
        <p:txBody>
          <a:bodyPr tIns="36000" bIns="36000" anchor="ctr">
            <a:noAutofit/>
          </a:bodyPr>
          <a:lstStyle>
            <a:lvl1pPr marL="0" indent="0" algn="ctr" defTabSz="861993" rtl="0" eaLnBrk="1" latinLnBrk="0" hangingPunct="1">
              <a:lnSpc>
                <a:spcPct val="120000"/>
              </a:lnSpc>
              <a:spcBef>
                <a:spcPts val="0"/>
              </a:spcBef>
              <a:buFont typeface="Arial" panose="020B0604020202020204" pitchFamily="34" charset="0"/>
              <a:buNone/>
              <a:defRPr kumimoji="1" sz="1108" kern="1200">
                <a:solidFill>
                  <a:schemeClr val="tx1">
                    <a:lumMod val="90000"/>
                    <a:lumOff val="10000"/>
                  </a:schemeClr>
                </a:solidFill>
                <a:latin typeface="メイリオ" panose="020B0604030504040204" pitchFamily="50" charset="-128"/>
                <a:ea typeface="メイリオ"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dirty="0">
                <a:solidFill>
                  <a:prstClr val="black">
                    <a:lumMod val="90000"/>
                    <a:lumOff val="10000"/>
                  </a:prstClr>
                </a:solidFill>
              </a:rPr>
              <a:t>■委託先・補助対象</a:t>
            </a:r>
            <a:endParaRPr lang="en-US" altLang="ja-JP" sz="1100" dirty="0">
              <a:solidFill>
                <a:prstClr val="black">
                  <a:lumMod val="90000"/>
                  <a:lumOff val="10000"/>
                </a:prstClr>
              </a:solidFill>
            </a:endParaRPr>
          </a:p>
        </p:txBody>
      </p:sp>
      <p:sp>
        <p:nvSpPr>
          <p:cNvPr id="4" name="角丸四角形 8">
            <a:extLst>
              <a:ext uri="{FF2B5EF4-FFF2-40B4-BE49-F238E27FC236}">
                <a16:creationId xmlns:a16="http://schemas.microsoft.com/office/drawing/2014/main" id="{71CE3342-BD6A-F5EC-2EFE-DC062D7DB7B2}"/>
              </a:ext>
            </a:extLst>
          </p:cNvPr>
          <p:cNvSpPr/>
          <p:nvPr/>
        </p:nvSpPr>
        <p:spPr>
          <a:xfrm>
            <a:off x="1776047" y="1037265"/>
            <a:ext cx="8609577" cy="360270"/>
          </a:xfrm>
          <a:prstGeom prst="roundRect">
            <a:avLst/>
          </a:prstGeom>
          <a:solidFill>
            <a:srgbClr val="C1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endParaRPr lang="ja-JP" altLang="en-US" sz="1662">
              <a:solidFill>
                <a:prstClr val="white"/>
              </a:solidFill>
              <a:latin typeface="Calibri" panose="020F0502020204030204"/>
              <a:ea typeface="メイリオ" panose="020B0604030504040204" pitchFamily="50" charset="-128"/>
            </a:endParaRPr>
          </a:p>
        </p:txBody>
      </p:sp>
      <p:sp>
        <p:nvSpPr>
          <p:cNvPr id="5" name="テキスト プレースホルダー 6">
            <a:extLst>
              <a:ext uri="{FF2B5EF4-FFF2-40B4-BE49-F238E27FC236}">
                <a16:creationId xmlns:a16="http://schemas.microsoft.com/office/drawing/2014/main" id="{7A6B7E9E-30AD-E2A6-681C-6520DDF242EA}"/>
              </a:ext>
            </a:extLst>
          </p:cNvPr>
          <p:cNvSpPr txBox="1">
            <a:spLocks/>
          </p:cNvSpPr>
          <p:nvPr/>
        </p:nvSpPr>
        <p:spPr>
          <a:xfrm>
            <a:off x="1851725" y="1031048"/>
            <a:ext cx="8364015" cy="302822"/>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defTabSz="914400">
              <a:spcBef>
                <a:spcPts val="1000"/>
              </a:spcBef>
              <a:defRPr/>
            </a:pPr>
            <a:r>
              <a:rPr lang="ja-JP" altLang="en-US" sz="1200" b="1">
                <a:solidFill>
                  <a:srgbClr val="007A6B"/>
                </a:solidFill>
                <a:latin typeface="メイリオ" panose="020B0604030504040204" pitchFamily="50" charset="-128"/>
                <a:ea typeface="メイリオ" panose="020B0604030504040204" pitchFamily="50" charset="-128"/>
              </a:rPr>
              <a:t>プラスチック等の化石由来資源から代替素材への転換、リサイクル困難素材等のリサイクルプロセス構築の支援により省</a:t>
            </a:r>
            <a:r>
              <a:rPr lang="en-US" altLang="ja-JP" sz="1200" b="1">
                <a:solidFill>
                  <a:srgbClr val="007A6B"/>
                </a:solidFill>
                <a:latin typeface="メイリオ" panose="020B0604030504040204" pitchFamily="50" charset="-128"/>
                <a:ea typeface="メイリオ" panose="020B0604030504040204" pitchFamily="50" charset="-128"/>
              </a:rPr>
              <a:t>CO2</a:t>
            </a:r>
            <a:r>
              <a:rPr lang="ja-JP" altLang="en-US" sz="1200" b="1">
                <a:solidFill>
                  <a:srgbClr val="007A6B"/>
                </a:solidFill>
                <a:latin typeface="メイリオ" panose="020B0604030504040204" pitchFamily="50" charset="-128"/>
                <a:ea typeface="メイリオ" panose="020B0604030504040204" pitchFamily="50" charset="-128"/>
              </a:rPr>
              <a:t>化を加速します。</a:t>
            </a:r>
          </a:p>
        </p:txBody>
      </p:sp>
      <p:sp>
        <p:nvSpPr>
          <p:cNvPr id="6" name="テキスト プレースホルダー 7">
            <a:extLst>
              <a:ext uri="{FF2B5EF4-FFF2-40B4-BE49-F238E27FC236}">
                <a16:creationId xmlns:a16="http://schemas.microsoft.com/office/drawing/2014/main" id="{7FE9181D-AB48-2E71-C571-8EBEF3AD278D}"/>
              </a:ext>
            </a:extLst>
          </p:cNvPr>
          <p:cNvSpPr txBox="1">
            <a:spLocks/>
          </p:cNvSpPr>
          <p:nvPr/>
        </p:nvSpPr>
        <p:spPr>
          <a:xfrm>
            <a:off x="5740400" y="727871"/>
            <a:ext cx="4599876" cy="396000"/>
          </a:xfrm>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dist"/>
            <a:r>
              <a:rPr lang="en-US" altLang="ja-JP" sz="1200" dirty="0">
                <a:solidFill>
                  <a:srgbClr val="262626"/>
                </a:solidFill>
                <a:latin typeface="Meiryo UI" panose="020B0604030504040204" pitchFamily="50" charset="-128"/>
                <a:ea typeface="Meiryo UI" panose="020B0604030504040204" pitchFamily="50" charset="-128"/>
              </a:rPr>
              <a:t>【</a:t>
            </a:r>
            <a:r>
              <a:rPr lang="ja-JP" altLang="en-US" sz="1200" dirty="0">
                <a:solidFill>
                  <a:srgbClr val="262626"/>
                </a:solidFill>
                <a:latin typeface="Meiryo UI" panose="020B0604030504040204" pitchFamily="50" charset="-128"/>
                <a:ea typeface="Meiryo UI" panose="020B0604030504040204" pitchFamily="50" charset="-128"/>
              </a:rPr>
              <a:t>令和７年度予算（案）　</a:t>
            </a:r>
            <a:r>
              <a:rPr lang="en-US" altLang="ja-JP" sz="1200" dirty="0">
                <a:solidFill>
                  <a:srgbClr val="262626"/>
                </a:solidFill>
                <a:latin typeface="Meiryo UI" panose="020B0604030504040204" pitchFamily="50" charset="-128"/>
                <a:ea typeface="Meiryo UI" panose="020B0604030504040204" pitchFamily="50" charset="-128"/>
              </a:rPr>
              <a:t>4,000</a:t>
            </a:r>
            <a:r>
              <a:rPr lang="ja-JP" altLang="en-US" sz="1200" dirty="0">
                <a:solidFill>
                  <a:srgbClr val="262626"/>
                </a:solidFill>
                <a:latin typeface="Meiryo UI" panose="020B0604030504040204" pitchFamily="50" charset="-128"/>
                <a:ea typeface="Meiryo UI" panose="020B0604030504040204" pitchFamily="50" charset="-128"/>
              </a:rPr>
              <a:t>百万円（</a:t>
            </a:r>
            <a:r>
              <a:rPr lang="en-US" altLang="ja-JP" sz="1200" dirty="0">
                <a:solidFill>
                  <a:srgbClr val="262626"/>
                </a:solidFill>
                <a:latin typeface="Meiryo UI" panose="020B0604030504040204" pitchFamily="50" charset="-128"/>
                <a:ea typeface="Meiryo UI" panose="020B0604030504040204" pitchFamily="50" charset="-128"/>
              </a:rPr>
              <a:t>4,672</a:t>
            </a:r>
            <a:r>
              <a:rPr lang="ja-JP" altLang="en-US" sz="1200" dirty="0">
                <a:solidFill>
                  <a:srgbClr val="262626"/>
                </a:solidFill>
                <a:latin typeface="Meiryo UI" panose="020B0604030504040204" pitchFamily="50" charset="-128"/>
                <a:ea typeface="Meiryo UI" panose="020B0604030504040204" pitchFamily="50" charset="-128"/>
              </a:rPr>
              <a:t>百万円）の内数</a:t>
            </a:r>
            <a:r>
              <a:rPr lang="en-US" altLang="ja-JP" sz="1200" dirty="0">
                <a:latin typeface="Meiryo UI" panose="020B0604030504040204" pitchFamily="50" charset="-128"/>
                <a:ea typeface="Meiryo UI" panose="020B0604030504040204" pitchFamily="50" charset="-128"/>
              </a:rPr>
              <a:t>】</a:t>
            </a:r>
          </a:p>
        </p:txBody>
      </p:sp>
      <p:pic>
        <p:nvPicPr>
          <p:cNvPr id="7" name="図 6">
            <a:extLst>
              <a:ext uri="{FF2B5EF4-FFF2-40B4-BE49-F238E27FC236}">
                <a16:creationId xmlns:a16="http://schemas.microsoft.com/office/drawing/2014/main" id="{A2F1F1FD-0465-195B-C43B-6329D4AC0BFA}"/>
              </a:ext>
            </a:extLst>
          </p:cNvPr>
          <p:cNvPicPr>
            <a:picLocks noChangeAspect="1"/>
          </p:cNvPicPr>
          <p:nvPr/>
        </p:nvPicPr>
        <p:blipFill>
          <a:blip r:embed="rId2"/>
          <a:stretch>
            <a:fillRect/>
          </a:stretch>
        </p:blipFill>
        <p:spPr>
          <a:xfrm>
            <a:off x="1794322" y="646579"/>
            <a:ext cx="331200" cy="331200"/>
          </a:xfrm>
          <a:prstGeom prst="rect">
            <a:avLst/>
          </a:prstGeom>
        </p:spPr>
      </p:pic>
      <p:pic>
        <p:nvPicPr>
          <p:cNvPr id="8" name="図 7">
            <a:extLst>
              <a:ext uri="{FF2B5EF4-FFF2-40B4-BE49-F238E27FC236}">
                <a16:creationId xmlns:a16="http://schemas.microsoft.com/office/drawing/2014/main" id="{EC07FE4D-BE8E-12CC-D0B7-C9A9EF426ED2}"/>
              </a:ext>
            </a:extLst>
          </p:cNvPr>
          <p:cNvPicPr>
            <a:picLocks noChangeAspect="1"/>
          </p:cNvPicPr>
          <p:nvPr/>
        </p:nvPicPr>
        <p:blipFill>
          <a:blip r:embed="rId3"/>
          <a:stretch>
            <a:fillRect/>
          </a:stretch>
        </p:blipFill>
        <p:spPr>
          <a:xfrm>
            <a:off x="2111731" y="646579"/>
            <a:ext cx="332308" cy="332308"/>
          </a:xfrm>
          <a:prstGeom prst="rect">
            <a:avLst/>
          </a:prstGeom>
        </p:spPr>
      </p:pic>
      <p:pic>
        <p:nvPicPr>
          <p:cNvPr id="9" name="図 8">
            <a:extLst>
              <a:ext uri="{FF2B5EF4-FFF2-40B4-BE49-F238E27FC236}">
                <a16:creationId xmlns:a16="http://schemas.microsoft.com/office/drawing/2014/main" id="{0F996457-2ABF-DDC5-53AA-974F378504C9}"/>
              </a:ext>
            </a:extLst>
          </p:cNvPr>
          <p:cNvPicPr>
            <a:picLocks noChangeAspect="1"/>
          </p:cNvPicPr>
          <p:nvPr/>
        </p:nvPicPr>
        <p:blipFill>
          <a:blip r:embed="rId4"/>
          <a:stretch>
            <a:fillRect/>
          </a:stretch>
        </p:blipFill>
        <p:spPr>
          <a:xfrm>
            <a:off x="2438247" y="646579"/>
            <a:ext cx="332308" cy="332308"/>
          </a:xfrm>
          <a:prstGeom prst="rect">
            <a:avLst/>
          </a:prstGeom>
        </p:spPr>
      </p:pic>
      <p:pic>
        <p:nvPicPr>
          <p:cNvPr id="10" name="図 9">
            <a:extLst>
              <a:ext uri="{FF2B5EF4-FFF2-40B4-BE49-F238E27FC236}">
                <a16:creationId xmlns:a16="http://schemas.microsoft.com/office/drawing/2014/main" id="{A192003C-4AB8-5D40-995C-27430EC10830}"/>
              </a:ext>
            </a:extLst>
          </p:cNvPr>
          <p:cNvPicPr>
            <a:picLocks noChangeAspect="1"/>
          </p:cNvPicPr>
          <p:nvPr/>
        </p:nvPicPr>
        <p:blipFill>
          <a:blip r:embed="rId5"/>
          <a:stretch>
            <a:fillRect/>
          </a:stretch>
        </p:blipFill>
        <p:spPr>
          <a:xfrm>
            <a:off x="2764762" y="646579"/>
            <a:ext cx="332308" cy="332308"/>
          </a:xfrm>
          <a:prstGeom prst="rect">
            <a:avLst/>
          </a:prstGeom>
        </p:spPr>
      </p:pic>
      <p:pic>
        <p:nvPicPr>
          <p:cNvPr id="11" name="図 10">
            <a:extLst>
              <a:ext uri="{FF2B5EF4-FFF2-40B4-BE49-F238E27FC236}">
                <a16:creationId xmlns:a16="http://schemas.microsoft.com/office/drawing/2014/main" id="{956EE959-CF36-2ADD-54EC-19C7A4D21DFE}"/>
              </a:ext>
            </a:extLst>
          </p:cNvPr>
          <p:cNvPicPr>
            <a:picLocks noChangeAspect="1"/>
          </p:cNvPicPr>
          <p:nvPr/>
        </p:nvPicPr>
        <p:blipFill>
          <a:blip r:embed="rId6"/>
          <a:stretch>
            <a:fillRect/>
          </a:stretch>
        </p:blipFill>
        <p:spPr>
          <a:xfrm>
            <a:off x="3098727" y="646579"/>
            <a:ext cx="332308" cy="332308"/>
          </a:xfrm>
          <a:prstGeom prst="rect">
            <a:avLst/>
          </a:prstGeom>
        </p:spPr>
      </p:pic>
      <p:pic>
        <p:nvPicPr>
          <p:cNvPr id="12" name="図 11">
            <a:extLst>
              <a:ext uri="{FF2B5EF4-FFF2-40B4-BE49-F238E27FC236}">
                <a16:creationId xmlns:a16="http://schemas.microsoft.com/office/drawing/2014/main" id="{66411015-7D3D-5C03-E7DF-399B4E080682}"/>
              </a:ext>
            </a:extLst>
          </p:cNvPr>
          <p:cNvPicPr>
            <a:picLocks noChangeAspect="1"/>
          </p:cNvPicPr>
          <p:nvPr/>
        </p:nvPicPr>
        <p:blipFill>
          <a:blip r:embed="rId7"/>
          <a:stretch>
            <a:fillRect/>
          </a:stretch>
        </p:blipFill>
        <p:spPr>
          <a:xfrm>
            <a:off x="3423585" y="646579"/>
            <a:ext cx="332308" cy="332308"/>
          </a:xfrm>
          <a:prstGeom prst="rect">
            <a:avLst/>
          </a:prstGeom>
        </p:spPr>
      </p:pic>
      <p:pic>
        <p:nvPicPr>
          <p:cNvPr id="13" name="図 12">
            <a:extLst>
              <a:ext uri="{FF2B5EF4-FFF2-40B4-BE49-F238E27FC236}">
                <a16:creationId xmlns:a16="http://schemas.microsoft.com/office/drawing/2014/main" id="{55B74544-1A5A-D1C4-45D0-7C4284A2957D}"/>
              </a:ext>
            </a:extLst>
          </p:cNvPr>
          <p:cNvPicPr>
            <a:picLocks noChangeAspect="1"/>
          </p:cNvPicPr>
          <p:nvPr/>
        </p:nvPicPr>
        <p:blipFill>
          <a:blip r:embed="rId8"/>
          <a:stretch>
            <a:fillRect/>
          </a:stretch>
        </p:blipFill>
        <p:spPr>
          <a:xfrm>
            <a:off x="3748444" y="646579"/>
            <a:ext cx="332308" cy="332308"/>
          </a:xfrm>
          <a:prstGeom prst="rect">
            <a:avLst/>
          </a:prstGeom>
        </p:spPr>
      </p:pic>
      <p:sp>
        <p:nvSpPr>
          <p:cNvPr id="15" name="テキスト プレースホルダー 26">
            <a:extLst>
              <a:ext uri="{FF2B5EF4-FFF2-40B4-BE49-F238E27FC236}">
                <a16:creationId xmlns:a16="http://schemas.microsoft.com/office/drawing/2014/main" id="{CF13A8D2-F895-FB84-009E-79642BF0358A}"/>
              </a:ext>
            </a:extLst>
          </p:cNvPr>
          <p:cNvSpPr txBox="1">
            <a:spLocks/>
          </p:cNvSpPr>
          <p:nvPr/>
        </p:nvSpPr>
        <p:spPr>
          <a:xfrm>
            <a:off x="2640104" y="1428215"/>
            <a:ext cx="7745519" cy="895153"/>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219075" indent="-147638" algn="l" defTabSz="914400">
              <a:lnSpc>
                <a:spcPct val="100000"/>
              </a:lnSpc>
              <a:spcBef>
                <a:spcPts val="0"/>
              </a:spcBef>
              <a:defRPr/>
            </a:pPr>
            <a:r>
              <a:rPr lang="ja-JP" altLang="en-US" sz="1130" dirty="0">
                <a:solidFill>
                  <a:srgbClr val="262626"/>
                </a:solidFill>
                <a:latin typeface="メイリオ" panose="020B0604030504040204" pitchFamily="50" charset="-128"/>
                <a:ea typeface="メイリオ" panose="020B0604030504040204" pitchFamily="50" charset="-128"/>
              </a:rPr>
              <a:t>①廃棄物・資源循環分野からの温室効果ガスの排出量の多くを廃プラスチックや廃油の焼却・原燃料利用に伴う</a:t>
            </a:r>
            <a:r>
              <a:rPr lang="en-US" altLang="ja-JP" sz="1130" dirty="0">
                <a:solidFill>
                  <a:srgbClr val="262626"/>
                </a:solidFill>
                <a:latin typeface="メイリオ" panose="020B0604030504040204" pitchFamily="50" charset="-128"/>
                <a:ea typeface="メイリオ" panose="020B0604030504040204" pitchFamily="50" charset="-128"/>
              </a:rPr>
              <a:t>CO2</a:t>
            </a:r>
            <a:r>
              <a:rPr lang="ja-JP" altLang="en-US" sz="1130" dirty="0">
                <a:solidFill>
                  <a:srgbClr val="262626"/>
                </a:solidFill>
                <a:latin typeface="メイリオ" panose="020B0604030504040204" pitchFamily="50" charset="-128"/>
                <a:ea typeface="メイリオ" panose="020B0604030504040204" pitchFamily="50" charset="-128"/>
              </a:rPr>
              <a:t>が占めている。カーボンニュートラルを実現するためには、化石由来資源が使われているプラスチック製品やプラスチックの使用量の削減、航空燃料等のバイオマス由来等代替素材への転換、複合素材プラスチックや廃油等のリサイクル困難素材のリサイクルが不可欠。</a:t>
            </a:r>
            <a:endParaRPr lang="en-US" altLang="ja-JP" sz="1130" dirty="0">
              <a:solidFill>
                <a:srgbClr val="262626"/>
              </a:solidFill>
              <a:latin typeface="メイリオ" panose="020B0604030504040204" pitchFamily="50" charset="-128"/>
              <a:ea typeface="メイリオ" panose="020B0604030504040204" pitchFamily="50" charset="-128"/>
            </a:endParaRPr>
          </a:p>
          <a:p>
            <a:pPr marL="219075" indent="-147638" algn="l" defTabSz="914400">
              <a:lnSpc>
                <a:spcPct val="100000"/>
              </a:lnSpc>
              <a:spcBef>
                <a:spcPts val="0"/>
              </a:spcBef>
              <a:defRPr/>
            </a:pPr>
            <a:r>
              <a:rPr lang="ja-JP" altLang="en-US" sz="1130" dirty="0">
                <a:solidFill>
                  <a:srgbClr val="262626"/>
                </a:solidFill>
                <a:latin typeface="メイリオ" panose="020B0604030504040204" pitchFamily="50" charset="-128"/>
                <a:ea typeface="メイリオ" panose="020B0604030504040204" pitchFamily="50" charset="-128"/>
              </a:rPr>
              <a:t>②このため、廃プラスチックや廃油等のリサイクルプロセス全体でのエネルギー起源</a:t>
            </a:r>
            <a:r>
              <a:rPr lang="en-US" altLang="ja-JP" sz="1130" dirty="0">
                <a:solidFill>
                  <a:srgbClr val="262626"/>
                </a:solidFill>
                <a:latin typeface="メイリオ" panose="020B0604030504040204" pitchFamily="50" charset="-128"/>
                <a:ea typeface="メイリオ" panose="020B0604030504040204" pitchFamily="50" charset="-128"/>
              </a:rPr>
              <a:t>CO2</a:t>
            </a:r>
            <a:r>
              <a:rPr lang="ja-JP" altLang="en-US" sz="1130" dirty="0">
                <a:solidFill>
                  <a:srgbClr val="262626"/>
                </a:solidFill>
                <a:latin typeface="メイリオ" panose="020B0604030504040204" pitchFamily="50" charset="-128"/>
                <a:ea typeface="メイリオ" panose="020B0604030504040204" pitchFamily="50" charset="-128"/>
              </a:rPr>
              <a:t>の削減・社会実装化を支援し、脱炭素型資源循環システムの構築を図る。</a:t>
            </a:r>
            <a:endParaRPr lang="en-US" altLang="ja-JP" sz="1130" dirty="0">
              <a:solidFill>
                <a:srgbClr val="262626"/>
              </a:solidFill>
              <a:latin typeface="メイリオ" panose="020B0604030504040204" pitchFamily="50" charset="-128"/>
              <a:ea typeface="メイリオ" panose="020B0604030504040204" pitchFamily="50" charset="-128"/>
            </a:endParaRPr>
          </a:p>
        </p:txBody>
      </p:sp>
      <p:cxnSp>
        <p:nvCxnSpPr>
          <p:cNvPr id="16" name="直線コネクタ 15">
            <a:extLst>
              <a:ext uri="{FF2B5EF4-FFF2-40B4-BE49-F238E27FC236}">
                <a16:creationId xmlns:a16="http://schemas.microsoft.com/office/drawing/2014/main" id="{746A0866-0735-D847-A1D8-BD21DAEA90BC}"/>
              </a:ext>
            </a:extLst>
          </p:cNvPr>
          <p:cNvCxnSpPr>
            <a:cxnSpLocks/>
          </p:cNvCxnSpPr>
          <p:nvPr/>
        </p:nvCxnSpPr>
        <p:spPr>
          <a:xfrm flipV="1">
            <a:off x="6736359" y="2609265"/>
            <a:ext cx="3644766" cy="8416"/>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1D93DC4-6B81-427B-E169-75DD78503CBB}"/>
              </a:ext>
            </a:extLst>
          </p:cNvPr>
          <p:cNvCxnSpPr/>
          <p:nvPr/>
        </p:nvCxnSpPr>
        <p:spPr>
          <a:xfrm flipV="1">
            <a:off x="1785952" y="2613474"/>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95033993-A925-59A0-0967-04809781BA36}"/>
              </a:ext>
            </a:extLst>
          </p:cNvPr>
          <p:cNvSpPr txBox="1"/>
          <p:nvPr/>
        </p:nvSpPr>
        <p:spPr>
          <a:xfrm>
            <a:off x="1768825" y="2429461"/>
            <a:ext cx="3644766" cy="198837"/>
          </a:xfrm>
          <a:prstGeom prst="rect">
            <a:avLst/>
          </a:prstGeom>
          <a:noFill/>
        </p:spPr>
        <p:txBody>
          <a:bodyPr wrap="square" lIns="0" tIns="0" bIns="0" rtlCol="0" anchor="b">
            <a:spAutoFit/>
          </a:bodyPr>
          <a:lstStyle/>
          <a:p>
            <a:pPr>
              <a:defRPr/>
            </a:pPr>
            <a:r>
              <a:rPr lang="en-US" altLang="ja-JP" sz="1292" b="1">
                <a:solidFill>
                  <a:srgbClr val="009C89"/>
                </a:solidFill>
                <a:latin typeface="Meiryo UI"/>
                <a:ea typeface="Meiryo UI"/>
              </a:rPr>
              <a:t>2. </a:t>
            </a:r>
            <a:r>
              <a:rPr lang="ja-JP" altLang="en-US" sz="1292" b="1">
                <a:solidFill>
                  <a:srgbClr val="009C89"/>
                </a:solidFill>
                <a:latin typeface="Meiryo UI"/>
                <a:ea typeface="Meiryo UI"/>
              </a:rPr>
              <a:t>事業内容</a:t>
            </a:r>
          </a:p>
        </p:txBody>
      </p:sp>
      <p:cxnSp>
        <p:nvCxnSpPr>
          <p:cNvPr id="19" name="直線コネクタ 18">
            <a:extLst>
              <a:ext uri="{FF2B5EF4-FFF2-40B4-BE49-F238E27FC236}">
                <a16:creationId xmlns:a16="http://schemas.microsoft.com/office/drawing/2014/main" id="{E784A1E6-3BC4-FA63-AF3B-6976A426C5B9}"/>
              </a:ext>
            </a:extLst>
          </p:cNvPr>
          <p:cNvCxnSpPr/>
          <p:nvPr/>
        </p:nvCxnSpPr>
        <p:spPr>
          <a:xfrm flipV="1">
            <a:off x="1804719" y="5580021"/>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20" name="テキスト プレースホルダー 36">
            <a:extLst>
              <a:ext uri="{FF2B5EF4-FFF2-40B4-BE49-F238E27FC236}">
                <a16:creationId xmlns:a16="http://schemas.microsoft.com/office/drawing/2014/main" id="{11195268-6238-2328-4709-9AC68795F301}"/>
              </a:ext>
            </a:extLst>
          </p:cNvPr>
          <p:cNvSpPr txBox="1">
            <a:spLocks/>
          </p:cNvSpPr>
          <p:nvPr/>
        </p:nvSpPr>
        <p:spPr>
          <a:xfrm>
            <a:off x="6996084" y="2404504"/>
            <a:ext cx="3389538" cy="219920"/>
          </a:xfrm>
        </p:spPr>
        <p:txBody>
          <a:bodyPr lIns="0" tIns="0" bIns="0" anchor="b" anchorCtr="0">
            <a:normAutofit/>
          </a:bodyPr>
          <a:lstStyle>
            <a:lvl1pPr marL="0" indent="0" algn="ctr" defTabSz="861993" rtl="0" eaLnBrk="1" latinLnBrk="0" hangingPunct="1">
              <a:lnSpc>
                <a:spcPct val="90000"/>
              </a:lnSpc>
              <a:spcBef>
                <a:spcPts val="942"/>
              </a:spcBef>
              <a:buFontTx/>
              <a:buNone/>
              <a:defRPr kumimoji="1" sz="1292" b="1" kern="1200">
                <a:solidFill>
                  <a:srgbClr val="009C89"/>
                </a:solidFill>
                <a:latin typeface="+mj-ea"/>
                <a:ea typeface="+mj-ea"/>
                <a:cs typeface="Arial" panose="020B0604020202020204" pitchFamily="34" charset="0"/>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defRPr/>
            </a:pPr>
            <a:endParaRPr lang="ja-JP" altLang="en-US">
              <a:latin typeface="Meiryo UI"/>
              <a:ea typeface="Meiryo UI"/>
            </a:endParaRPr>
          </a:p>
        </p:txBody>
      </p:sp>
      <p:sp>
        <p:nvSpPr>
          <p:cNvPr id="21" name="テキスト ボックス 20">
            <a:extLst>
              <a:ext uri="{FF2B5EF4-FFF2-40B4-BE49-F238E27FC236}">
                <a16:creationId xmlns:a16="http://schemas.microsoft.com/office/drawing/2014/main" id="{2B8660C5-D430-56D5-F00F-6521C266484F}"/>
              </a:ext>
            </a:extLst>
          </p:cNvPr>
          <p:cNvSpPr txBox="1"/>
          <p:nvPr/>
        </p:nvSpPr>
        <p:spPr>
          <a:xfrm>
            <a:off x="1804718" y="5350715"/>
            <a:ext cx="3644766" cy="245003"/>
          </a:xfrm>
          <a:prstGeom prst="rect">
            <a:avLst/>
          </a:prstGeom>
          <a:noFill/>
        </p:spPr>
        <p:txBody>
          <a:bodyPr wrap="square" lIns="0" bIns="0" rtlCol="0" anchor="b">
            <a:spAutoFit/>
          </a:bodyPr>
          <a:lstStyle/>
          <a:p>
            <a:pPr>
              <a:defRPr/>
            </a:pPr>
            <a:r>
              <a:rPr lang="en-US" altLang="ja-JP" sz="1292" b="1">
                <a:solidFill>
                  <a:srgbClr val="009C89"/>
                </a:solidFill>
                <a:latin typeface="Meiryo UI"/>
                <a:ea typeface="Meiryo UI"/>
              </a:rPr>
              <a:t>3. </a:t>
            </a:r>
            <a:r>
              <a:rPr lang="ja-JP" altLang="en-US" sz="1292" b="1">
                <a:solidFill>
                  <a:srgbClr val="009C89"/>
                </a:solidFill>
                <a:latin typeface="Meiryo UI"/>
                <a:ea typeface="Meiryo UI"/>
              </a:rPr>
              <a:t>事業スキーム</a:t>
            </a:r>
          </a:p>
        </p:txBody>
      </p:sp>
      <p:cxnSp>
        <p:nvCxnSpPr>
          <p:cNvPr id="22" name="直線コネクタ 21">
            <a:extLst>
              <a:ext uri="{FF2B5EF4-FFF2-40B4-BE49-F238E27FC236}">
                <a16:creationId xmlns:a16="http://schemas.microsoft.com/office/drawing/2014/main" id="{4A6927BC-6D26-A25A-148C-E812EC45B0EE}"/>
              </a:ext>
            </a:extLst>
          </p:cNvPr>
          <p:cNvCxnSpPr>
            <a:cxnSpLocks/>
          </p:cNvCxnSpPr>
          <p:nvPr/>
        </p:nvCxnSpPr>
        <p:spPr>
          <a:xfrm flipV="1">
            <a:off x="2698755" y="1497751"/>
            <a:ext cx="0" cy="75600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BC3C320-133B-AE73-5BF7-008698DD4F42}"/>
              </a:ext>
            </a:extLst>
          </p:cNvPr>
          <p:cNvSpPr txBox="1"/>
          <p:nvPr/>
        </p:nvSpPr>
        <p:spPr>
          <a:xfrm>
            <a:off x="1775400" y="1743291"/>
            <a:ext cx="1004970" cy="198837"/>
          </a:xfrm>
          <a:prstGeom prst="rect">
            <a:avLst/>
          </a:prstGeom>
          <a:noFill/>
        </p:spPr>
        <p:txBody>
          <a:bodyPr wrap="square" lIns="0" tIns="0" bIns="0" rtlCol="0" anchor="ctr">
            <a:spAutoFit/>
          </a:bodyPr>
          <a:lstStyle/>
          <a:p>
            <a:pPr>
              <a:defRPr/>
            </a:pPr>
            <a:r>
              <a:rPr lang="en-US" altLang="ja-JP" sz="1292" b="1">
                <a:solidFill>
                  <a:srgbClr val="009C89"/>
                </a:solidFill>
                <a:latin typeface="Meiryo UI"/>
                <a:ea typeface="Meiryo UI"/>
              </a:rPr>
              <a:t>1. </a:t>
            </a:r>
            <a:r>
              <a:rPr lang="ja-JP" altLang="en-US" sz="1292" b="1">
                <a:solidFill>
                  <a:srgbClr val="009C89"/>
                </a:solidFill>
                <a:latin typeface="Meiryo UI"/>
                <a:ea typeface="Meiryo UI"/>
              </a:rPr>
              <a:t>事業目的</a:t>
            </a:r>
          </a:p>
        </p:txBody>
      </p:sp>
      <p:sp>
        <p:nvSpPr>
          <p:cNvPr id="24" name="テキスト ボックス 23">
            <a:extLst>
              <a:ext uri="{FF2B5EF4-FFF2-40B4-BE49-F238E27FC236}">
                <a16:creationId xmlns:a16="http://schemas.microsoft.com/office/drawing/2014/main" id="{7214B4B3-9F84-1FCE-1731-F264E25A9D94}"/>
              </a:ext>
            </a:extLst>
          </p:cNvPr>
          <p:cNvSpPr txBox="1"/>
          <p:nvPr/>
        </p:nvSpPr>
        <p:spPr>
          <a:xfrm>
            <a:off x="1775400" y="6159029"/>
            <a:ext cx="1554886" cy="236388"/>
          </a:xfrm>
          <a:prstGeom prst="rect">
            <a:avLst/>
          </a:prstGeom>
          <a:noFill/>
        </p:spPr>
        <p:txBody>
          <a:bodyPr wrap="square" lIns="83077" tIns="33231" rIns="83077" bIns="33231" rtlCol="0">
            <a:spAutoFit/>
          </a:bodyPr>
          <a:lstStyle/>
          <a:p>
            <a:pPr>
              <a:defRPr/>
            </a:pPr>
            <a:r>
              <a:rPr lang="ja-JP" altLang="en-US" sz="1100">
                <a:solidFill>
                  <a:prstClr val="black"/>
                </a:solidFill>
                <a:latin typeface="Meiryo UI"/>
                <a:ea typeface="Meiryo UI"/>
              </a:rPr>
              <a:t>■実施期間</a:t>
            </a:r>
          </a:p>
        </p:txBody>
      </p:sp>
      <p:sp>
        <p:nvSpPr>
          <p:cNvPr id="25" name="テキスト ボックス 24">
            <a:extLst>
              <a:ext uri="{FF2B5EF4-FFF2-40B4-BE49-F238E27FC236}">
                <a16:creationId xmlns:a16="http://schemas.microsoft.com/office/drawing/2014/main" id="{B0B49B64-7666-45A8-C613-9818D51B0A36}"/>
              </a:ext>
            </a:extLst>
          </p:cNvPr>
          <p:cNvSpPr txBox="1"/>
          <p:nvPr/>
        </p:nvSpPr>
        <p:spPr>
          <a:xfrm>
            <a:off x="1766380" y="5670842"/>
            <a:ext cx="963326" cy="243199"/>
          </a:xfrm>
          <a:prstGeom prst="rect">
            <a:avLst/>
          </a:prstGeom>
          <a:noFill/>
        </p:spPr>
        <p:txBody>
          <a:bodyPr wrap="square" lIns="83077" tIns="33231" rIns="83077" bIns="33231" rtlCol="0" anchor="ctr">
            <a:spAutoFit/>
          </a:bodyPr>
          <a:lstStyle/>
          <a:p>
            <a:pPr>
              <a:defRPr/>
            </a:pPr>
            <a:r>
              <a:rPr lang="ja-JP" altLang="en-US" sz="1100">
                <a:solidFill>
                  <a:prstClr val="black"/>
                </a:solidFill>
                <a:latin typeface="Meiryo UI"/>
                <a:ea typeface="Meiryo UI"/>
              </a:rPr>
              <a:t>■事業形態</a:t>
            </a:r>
          </a:p>
        </p:txBody>
      </p:sp>
      <p:sp>
        <p:nvSpPr>
          <p:cNvPr id="26" name="テキスト ボックス 25">
            <a:extLst>
              <a:ext uri="{FF2B5EF4-FFF2-40B4-BE49-F238E27FC236}">
                <a16:creationId xmlns:a16="http://schemas.microsoft.com/office/drawing/2014/main" id="{61B19AF3-1CE5-568E-E6D7-5084222238D4}"/>
              </a:ext>
            </a:extLst>
          </p:cNvPr>
          <p:cNvSpPr txBox="1"/>
          <p:nvPr/>
        </p:nvSpPr>
        <p:spPr>
          <a:xfrm>
            <a:off x="6740857" y="2407635"/>
            <a:ext cx="3389538" cy="205839"/>
          </a:xfrm>
          <a:prstGeom prst="rect">
            <a:avLst/>
          </a:prstGeom>
          <a:noFill/>
        </p:spPr>
        <p:txBody>
          <a:bodyPr wrap="square" lIns="0" tIns="0" bIns="0" rtlCol="0" anchor="b">
            <a:spAutoFit/>
          </a:bodyPr>
          <a:lstStyle/>
          <a:p>
            <a:pPr>
              <a:defRPr/>
            </a:pPr>
            <a:r>
              <a:rPr lang="en-US" altLang="ja-JP" sz="1292" b="1">
                <a:solidFill>
                  <a:srgbClr val="009C89"/>
                </a:solidFill>
                <a:latin typeface="Meiryo UI"/>
                <a:ea typeface="Meiryo UI"/>
              </a:rPr>
              <a:t>4.</a:t>
            </a:r>
            <a:r>
              <a:rPr lang="ja-JP" altLang="en-US" sz="1292" b="1">
                <a:solidFill>
                  <a:srgbClr val="009C89"/>
                </a:solidFill>
                <a:latin typeface="Meiryo UI"/>
                <a:ea typeface="Meiryo UI"/>
              </a:rPr>
              <a:t>事業イメージ</a:t>
            </a:r>
          </a:p>
        </p:txBody>
      </p:sp>
      <p:sp>
        <p:nvSpPr>
          <p:cNvPr id="28" name="テキスト プレースホルダー 4">
            <a:extLst>
              <a:ext uri="{FF2B5EF4-FFF2-40B4-BE49-F238E27FC236}">
                <a16:creationId xmlns:a16="http://schemas.microsoft.com/office/drawing/2014/main" id="{68EF4770-2E0C-86E2-603F-3E75D461B514}"/>
              </a:ext>
            </a:extLst>
          </p:cNvPr>
          <p:cNvSpPr txBox="1">
            <a:spLocks/>
          </p:cNvSpPr>
          <p:nvPr/>
        </p:nvSpPr>
        <p:spPr>
          <a:xfrm>
            <a:off x="1613981" y="2649232"/>
            <a:ext cx="5134067" cy="2825224"/>
          </a:xfrm>
        </p:spPr>
        <p:txBody>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194274" indent="-194274" algn="l" defTabSz="914400">
              <a:lnSpc>
                <a:spcPts val="1403"/>
              </a:lnSpc>
              <a:spcBef>
                <a:spcPts val="0"/>
              </a:spcBef>
              <a:buClr>
                <a:srgbClr val="595959"/>
              </a:buClr>
              <a:defRPr/>
            </a:pPr>
            <a:r>
              <a:rPr lang="ja-JP" altLang="en-US" sz="1100" dirty="0">
                <a:solidFill>
                  <a:srgbClr val="262626"/>
                </a:solidFill>
                <a:latin typeface="Meiryo UI"/>
                <a:ea typeface="メイリオ" panose="020B0604030504040204" pitchFamily="50" charset="-128"/>
              </a:rPr>
              <a:t>・これまで一部製品分野における代替素材への転換、単一素材の製品のリサイクルが進んできたところ。</a:t>
            </a:r>
            <a:endParaRPr lang="en-US" altLang="ja-JP" sz="1100" dirty="0">
              <a:solidFill>
                <a:srgbClr val="262626"/>
              </a:solidFill>
              <a:latin typeface="Meiryo UI"/>
              <a:ea typeface="メイリオ" panose="020B0604030504040204" pitchFamily="50" charset="-128"/>
            </a:endParaRPr>
          </a:p>
          <a:p>
            <a:pPr marL="194274" indent="-194274" algn="l" defTabSz="914400">
              <a:lnSpc>
                <a:spcPts val="1403"/>
              </a:lnSpc>
              <a:spcBef>
                <a:spcPts val="0"/>
              </a:spcBef>
              <a:buClr>
                <a:srgbClr val="595959"/>
              </a:buClr>
              <a:defRPr/>
            </a:pPr>
            <a:r>
              <a:rPr lang="ja-JP" altLang="en-US" sz="1100" dirty="0">
                <a:solidFill>
                  <a:srgbClr val="262626"/>
                </a:solidFill>
                <a:latin typeface="Meiryo UI"/>
                <a:ea typeface="メイリオ" panose="020B0604030504040204" pitchFamily="50" charset="-128"/>
              </a:rPr>
              <a:t>・今後国内の廃プラスチック等を可能な限り削減し、徹底したリサイクルを実施するためには、その他多くの製品分野における代替素材への転換、複合素材等のリサイクルの実現が不可欠であることから、スタートアップ企業が行うものを含め以下の事業を実施する。</a:t>
            </a:r>
            <a:endParaRPr lang="en-US" altLang="ja-JP" sz="1100" b="1" u="sng" dirty="0">
              <a:solidFill>
                <a:srgbClr val="262626"/>
              </a:solidFill>
              <a:latin typeface="Meiryo UI"/>
              <a:ea typeface="メイリオ" panose="020B0604030504040204" pitchFamily="50" charset="-128"/>
            </a:endParaRPr>
          </a:p>
          <a:p>
            <a:pPr marL="194274" indent="-194274" algn="l" defTabSz="914400">
              <a:lnSpc>
                <a:spcPts val="1403"/>
              </a:lnSpc>
              <a:spcBef>
                <a:spcPts val="0"/>
              </a:spcBef>
              <a:buClr>
                <a:srgbClr val="595959"/>
              </a:buClr>
              <a:defRPr/>
            </a:pPr>
            <a:r>
              <a:rPr lang="ja-JP" altLang="en-US" sz="1100" b="1" u="sng" dirty="0">
                <a:solidFill>
                  <a:srgbClr val="262626"/>
                </a:solidFill>
                <a:latin typeface="Meiryo UI"/>
                <a:ea typeface="メイリオ" panose="020B0604030504040204" pitchFamily="50" charset="-128"/>
              </a:rPr>
              <a:t>①　化石由来資源からバイオプラスチック等への転換・社会実装化実証事業</a:t>
            </a:r>
          </a:p>
          <a:p>
            <a:pPr algn="l" defTabSz="914400">
              <a:lnSpc>
                <a:spcPts val="1403"/>
              </a:lnSpc>
              <a:spcBef>
                <a:spcPts val="0"/>
              </a:spcBef>
              <a:buClr>
                <a:srgbClr val="595959"/>
              </a:buClr>
              <a:defRPr/>
            </a:pPr>
            <a:r>
              <a:rPr lang="ja-JP" altLang="en-US" sz="1100" dirty="0">
                <a:solidFill>
                  <a:srgbClr val="262626"/>
                </a:solidFill>
                <a:latin typeface="Meiryo UI"/>
                <a:ea typeface="メイリオ" panose="020B0604030504040204" pitchFamily="50" charset="-128"/>
              </a:rPr>
              <a:t>　従来化石由来資源が使われているプラスチック製品・容器包装、海洋流出が懸念されるマイクロビーズや、航空燃料等について、これらを代替する再生可能資源（バイオマス・生分解性プラスチック、紙、</a:t>
            </a:r>
            <a:r>
              <a:rPr lang="en-US" altLang="ja-JP" sz="1100" dirty="0">
                <a:solidFill>
                  <a:srgbClr val="262626"/>
                </a:solidFill>
                <a:latin typeface="Meiryo UI"/>
                <a:ea typeface="メイリオ" panose="020B0604030504040204" pitchFamily="50" charset="-128"/>
              </a:rPr>
              <a:t>CNF</a:t>
            </a:r>
            <a:r>
              <a:rPr lang="ja-JP" altLang="en-US" sz="1100" dirty="0">
                <a:solidFill>
                  <a:srgbClr val="262626"/>
                </a:solidFill>
                <a:latin typeface="Meiryo UI"/>
                <a:ea typeface="メイリオ" panose="020B0604030504040204" pitchFamily="50" charset="-128"/>
              </a:rPr>
              <a:t>、</a:t>
            </a:r>
            <a:r>
              <a:rPr lang="en-US" altLang="ja-JP" sz="1100" dirty="0">
                <a:solidFill>
                  <a:srgbClr val="262626"/>
                </a:solidFill>
                <a:latin typeface="Meiryo UI"/>
                <a:ea typeface="メイリオ" panose="020B0604030504040204" pitchFamily="50" charset="-128"/>
              </a:rPr>
              <a:t>SAF</a:t>
            </a:r>
            <a:r>
              <a:rPr lang="ja-JP" altLang="en-US" sz="1100" dirty="0">
                <a:solidFill>
                  <a:srgbClr val="262626"/>
                </a:solidFill>
                <a:latin typeface="Meiryo UI"/>
                <a:ea typeface="メイリオ" panose="020B0604030504040204" pitchFamily="50" charset="-128"/>
              </a:rPr>
              <a:t>及びその原料等）に転換するための省</a:t>
            </a:r>
            <a:r>
              <a:rPr lang="en-US" altLang="ja-JP" sz="1100" dirty="0">
                <a:solidFill>
                  <a:srgbClr val="262626"/>
                </a:solidFill>
                <a:latin typeface="Meiryo UI"/>
                <a:ea typeface="メイリオ" panose="020B0604030504040204" pitchFamily="50" charset="-128"/>
              </a:rPr>
              <a:t>CO2</a:t>
            </a:r>
            <a:r>
              <a:rPr lang="ja-JP" altLang="en-US" sz="1100" dirty="0">
                <a:solidFill>
                  <a:srgbClr val="262626"/>
                </a:solidFill>
                <a:latin typeface="Meiryo UI"/>
                <a:ea typeface="メイリオ" panose="020B0604030504040204" pitchFamily="50" charset="-128"/>
              </a:rPr>
              <a:t>型生産インフラの技術実証を強力に支援する。</a:t>
            </a:r>
          </a:p>
          <a:p>
            <a:pPr algn="l" defTabSz="914400">
              <a:lnSpc>
                <a:spcPts val="1403"/>
              </a:lnSpc>
              <a:spcBef>
                <a:spcPts val="0"/>
              </a:spcBef>
              <a:buClr>
                <a:srgbClr val="595959"/>
              </a:buClr>
              <a:defRPr/>
            </a:pPr>
            <a:r>
              <a:rPr lang="ja-JP" altLang="en-US" sz="1100" b="1" u="sng" dirty="0">
                <a:solidFill>
                  <a:srgbClr val="262626"/>
                </a:solidFill>
                <a:latin typeface="Meiryo UI"/>
                <a:ea typeface="メイリオ" panose="020B0604030504040204" pitchFamily="50" charset="-128"/>
              </a:rPr>
              <a:t>②　リサイクル困難素材等のリサイクルプロセス構築・省</a:t>
            </a:r>
            <a:r>
              <a:rPr lang="en-US" altLang="ja-JP" sz="1100" b="1" u="sng" dirty="0">
                <a:solidFill>
                  <a:srgbClr val="262626"/>
                </a:solidFill>
                <a:latin typeface="Meiryo UI"/>
                <a:ea typeface="メイリオ" panose="020B0604030504040204" pitchFamily="50" charset="-128"/>
              </a:rPr>
              <a:t>CO2</a:t>
            </a:r>
            <a:r>
              <a:rPr lang="ja-JP" altLang="en-US" sz="1100" b="1" u="sng" dirty="0">
                <a:solidFill>
                  <a:srgbClr val="262626"/>
                </a:solidFill>
                <a:latin typeface="Meiryo UI"/>
                <a:ea typeface="メイリオ" panose="020B0604030504040204" pitchFamily="50" charset="-128"/>
              </a:rPr>
              <a:t>化実証事業</a:t>
            </a:r>
          </a:p>
          <a:p>
            <a:pPr algn="l" defTabSz="914400">
              <a:lnSpc>
                <a:spcPts val="1403"/>
              </a:lnSpc>
              <a:spcBef>
                <a:spcPts val="0"/>
              </a:spcBef>
              <a:buClr>
                <a:srgbClr val="595959"/>
              </a:buClr>
              <a:defRPr/>
            </a:pPr>
            <a:r>
              <a:rPr lang="ja-JP" altLang="en-US" sz="1100" dirty="0">
                <a:solidFill>
                  <a:srgbClr val="262626"/>
                </a:solidFill>
                <a:latin typeface="Meiryo UI"/>
                <a:ea typeface="メイリオ" panose="020B0604030504040204" pitchFamily="50" charset="-128"/>
              </a:rPr>
              <a:t>　複合素材プラスチック（紙おむつ、衣類等含む）、廃油等のリサイクル困難素材等のリサイクル技術の課題を解決するとともに、リサイクルプロセスの省</a:t>
            </a:r>
            <a:r>
              <a:rPr lang="en-US" altLang="ja-JP" sz="1100" dirty="0">
                <a:solidFill>
                  <a:srgbClr val="262626"/>
                </a:solidFill>
                <a:latin typeface="Meiryo UI"/>
                <a:ea typeface="メイリオ" panose="020B0604030504040204" pitchFamily="50" charset="-128"/>
              </a:rPr>
              <a:t>CO2</a:t>
            </a:r>
            <a:r>
              <a:rPr lang="ja-JP" altLang="en-US" sz="1100" dirty="0">
                <a:solidFill>
                  <a:srgbClr val="262626"/>
                </a:solidFill>
                <a:latin typeface="Meiryo UI"/>
                <a:ea typeface="メイリオ" panose="020B0604030504040204" pitchFamily="50" charset="-128"/>
              </a:rPr>
              <a:t>化を強力に支援する。</a:t>
            </a:r>
          </a:p>
          <a:p>
            <a:pPr marL="180000" indent="-108000" algn="l">
              <a:lnSpc>
                <a:spcPts val="1300"/>
              </a:lnSpc>
              <a:defRPr/>
            </a:pPr>
            <a:endParaRPr lang="en-US" altLang="ja-JP" sz="1100" dirty="0">
              <a:solidFill>
                <a:srgbClr val="FF0000"/>
              </a:solidFill>
              <a:latin typeface="Meiryo UI"/>
              <a:ea typeface="Meiryo UI"/>
            </a:endParaRPr>
          </a:p>
        </p:txBody>
      </p:sp>
      <p:sp>
        <p:nvSpPr>
          <p:cNvPr id="51" name="テキスト プレースホルダー 3">
            <a:extLst>
              <a:ext uri="{FF2B5EF4-FFF2-40B4-BE49-F238E27FC236}">
                <a16:creationId xmlns:a16="http://schemas.microsoft.com/office/drawing/2014/main" id="{F140880A-7D33-8331-8B9E-A9E84D253107}"/>
              </a:ext>
            </a:extLst>
          </p:cNvPr>
          <p:cNvSpPr txBox="1">
            <a:spLocks/>
          </p:cNvSpPr>
          <p:nvPr/>
        </p:nvSpPr>
        <p:spPr>
          <a:xfrm>
            <a:off x="3133353" y="5669299"/>
            <a:ext cx="3521766" cy="238114"/>
          </a:xfrm>
          <a:prstGeom prst="rect">
            <a:avLst/>
          </a:prstGeom>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a:solidFill>
                  <a:prstClr val="black"/>
                </a:solidFill>
                <a:latin typeface="Meiryo UI"/>
                <a:ea typeface="Meiryo UI"/>
              </a:rPr>
              <a:t>委託事業、間接補助事業（補助率１／３，１／２）</a:t>
            </a:r>
          </a:p>
        </p:txBody>
      </p:sp>
      <p:sp>
        <p:nvSpPr>
          <p:cNvPr id="52" name="テキスト プレースホルダー 9">
            <a:extLst>
              <a:ext uri="{FF2B5EF4-FFF2-40B4-BE49-F238E27FC236}">
                <a16:creationId xmlns:a16="http://schemas.microsoft.com/office/drawing/2014/main" id="{EEAB1459-E9F7-B404-E647-F1FF493634C9}"/>
              </a:ext>
            </a:extLst>
          </p:cNvPr>
          <p:cNvSpPr txBox="1">
            <a:spLocks/>
          </p:cNvSpPr>
          <p:nvPr/>
        </p:nvSpPr>
        <p:spPr>
          <a:xfrm>
            <a:off x="3133354" y="5903958"/>
            <a:ext cx="3327529" cy="244800"/>
          </a:xfrm>
          <a:prstGeom prst="rect">
            <a:avLst/>
          </a:prstGeom>
        </p:spPr>
        <p:txBody>
          <a:bodyPr>
            <a:norm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a:solidFill>
                  <a:prstClr val="black"/>
                </a:solidFill>
                <a:latin typeface="Meiryo UI"/>
                <a:ea typeface="Meiryo UI"/>
              </a:rPr>
              <a:t>民間事業者・団体、大学、研究機関等</a:t>
            </a:r>
            <a:endParaRPr lang="en-US" altLang="ja-JP" sz="1100">
              <a:solidFill>
                <a:prstClr val="black"/>
              </a:solidFill>
              <a:latin typeface="Meiryo UI"/>
              <a:ea typeface="Meiryo UI"/>
            </a:endParaRPr>
          </a:p>
        </p:txBody>
      </p:sp>
      <p:sp>
        <p:nvSpPr>
          <p:cNvPr id="53" name="テキスト プレースホルダー 10">
            <a:extLst>
              <a:ext uri="{FF2B5EF4-FFF2-40B4-BE49-F238E27FC236}">
                <a16:creationId xmlns:a16="http://schemas.microsoft.com/office/drawing/2014/main" id="{B40335FB-61B2-CC27-D309-1856BA539A8F}"/>
              </a:ext>
            </a:extLst>
          </p:cNvPr>
          <p:cNvSpPr txBox="1">
            <a:spLocks/>
          </p:cNvSpPr>
          <p:nvPr/>
        </p:nvSpPr>
        <p:spPr>
          <a:xfrm>
            <a:off x="3128884" y="6150617"/>
            <a:ext cx="1903736" cy="244800"/>
          </a:xfrm>
          <a:prstGeom prst="rect">
            <a:avLst/>
          </a:prstGeom>
        </p:spPr>
        <p:txBody>
          <a:bodyPr>
            <a:norm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ja-JP" altLang="en-US" sz="1100">
                <a:solidFill>
                  <a:prstClr val="black"/>
                </a:solidFill>
                <a:latin typeface="Meiryo UI"/>
                <a:ea typeface="Meiryo UI"/>
              </a:rPr>
              <a:t>令和</a:t>
            </a:r>
            <a:r>
              <a:rPr lang="en-US" altLang="ja-JP" sz="1100">
                <a:solidFill>
                  <a:prstClr val="black"/>
                </a:solidFill>
                <a:latin typeface="Meiryo UI"/>
                <a:ea typeface="Meiryo UI"/>
              </a:rPr>
              <a:t>5</a:t>
            </a:r>
            <a:r>
              <a:rPr lang="ja-JP" altLang="en-US" sz="1100">
                <a:solidFill>
                  <a:prstClr val="black"/>
                </a:solidFill>
                <a:latin typeface="Meiryo UI"/>
                <a:ea typeface="Meiryo UI"/>
              </a:rPr>
              <a:t>年度～令和</a:t>
            </a:r>
            <a:r>
              <a:rPr lang="en-US" altLang="ja-JP" sz="1100">
                <a:solidFill>
                  <a:prstClr val="black"/>
                </a:solidFill>
                <a:latin typeface="Meiryo UI"/>
                <a:ea typeface="Meiryo UI"/>
              </a:rPr>
              <a:t>9</a:t>
            </a:r>
            <a:r>
              <a:rPr lang="ja-JP" altLang="en-US" sz="1100">
                <a:solidFill>
                  <a:prstClr val="black"/>
                </a:solidFill>
                <a:latin typeface="Meiryo UI"/>
                <a:ea typeface="Meiryo UI"/>
              </a:rPr>
              <a:t>年度</a:t>
            </a:r>
          </a:p>
        </p:txBody>
      </p:sp>
      <p:sp>
        <p:nvSpPr>
          <p:cNvPr id="58" name="フローチャート: 結合子 57">
            <a:extLst>
              <a:ext uri="{FF2B5EF4-FFF2-40B4-BE49-F238E27FC236}">
                <a16:creationId xmlns:a16="http://schemas.microsoft.com/office/drawing/2014/main" id="{6A451E21-9956-76FF-A326-2CEEF3821B12}"/>
              </a:ext>
            </a:extLst>
          </p:cNvPr>
          <p:cNvSpPr/>
          <p:nvPr/>
        </p:nvSpPr>
        <p:spPr>
          <a:xfrm>
            <a:off x="8401361" y="3082853"/>
            <a:ext cx="720000" cy="720000"/>
          </a:xfrm>
          <a:prstGeom prst="flowChartConnector">
            <a:avLst/>
          </a:prstGeom>
          <a:solidFill>
            <a:srgbClr val="88DEE8"/>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r>
              <a:rPr lang="ja-JP" altLang="en-US" sz="1050">
                <a:solidFill>
                  <a:prstClr val="white"/>
                </a:solidFill>
                <a:latin typeface="メイリオ" panose="020B0604030504040204" pitchFamily="50" charset="-128"/>
                <a:ea typeface="メイリオ" panose="020B0604030504040204" pitchFamily="50" charset="-128"/>
              </a:rPr>
              <a:t>再資源化</a:t>
            </a:r>
          </a:p>
        </p:txBody>
      </p:sp>
      <p:sp>
        <p:nvSpPr>
          <p:cNvPr id="59" name="フローチャート: 結合子 58">
            <a:extLst>
              <a:ext uri="{FF2B5EF4-FFF2-40B4-BE49-F238E27FC236}">
                <a16:creationId xmlns:a16="http://schemas.microsoft.com/office/drawing/2014/main" id="{1BF3D0EE-B175-231D-7721-7467FC52E7AF}"/>
              </a:ext>
            </a:extLst>
          </p:cNvPr>
          <p:cNvSpPr/>
          <p:nvPr/>
        </p:nvSpPr>
        <p:spPr>
          <a:xfrm>
            <a:off x="7410645" y="3941336"/>
            <a:ext cx="720000" cy="720000"/>
          </a:xfrm>
          <a:prstGeom prst="flowChartConnector">
            <a:avLst/>
          </a:prstGeom>
          <a:solidFill>
            <a:srgbClr val="9B9B9B"/>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r>
              <a:rPr lang="ja-JP" altLang="en-US" sz="1050">
                <a:solidFill>
                  <a:prstClr val="white"/>
                </a:solidFill>
                <a:latin typeface="メイリオ" panose="020B0604030504040204" pitchFamily="50" charset="-128"/>
                <a:ea typeface="メイリオ" panose="020B0604030504040204" pitchFamily="50" charset="-128"/>
              </a:rPr>
              <a:t>廃棄</a:t>
            </a:r>
          </a:p>
        </p:txBody>
      </p:sp>
      <p:sp>
        <p:nvSpPr>
          <p:cNvPr id="60" name="フローチャート: 結合子 59">
            <a:extLst>
              <a:ext uri="{FF2B5EF4-FFF2-40B4-BE49-F238E27FC236}">
                <a16:creationId xmlns:a16="http://schemas.microsoft.com/office/drawing/2014/main" id="{44843057-C0A5-A996-0BC2-519769995C34}"/>
              </a:ext>
            </a:extLst>
          </p:cNvPr>
          <p:cNvSpPr/>
          <p:nvPr/>
        </p:nvSpPr>
        <p:spPr>
          <a:xfrm>
            <a:off x="8376148" y="4957818"/>
            <a:ext cx="720000" cy="720000"/>
          </a:xfrm>
          <a:prstGeom prst="flowChartConnector">
            <a:avLst/>
          </a:prstGeom>
          <a:solidFill>
            <a:srgbClr val="197883"/>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r>
              <a:rPr lang="ja-JP" altLang="en-US" sz="1050">
                <a:solidFill>
                  <a:prstClr val="white"/>
                </a:solidFill>
                <a:latin typeface="メイリオ" panose="020B0604030504040204" pitchFamily="50" charset="-128"/>
                <a:ea typeface="メイリオ" panose="020B0604030504040204" pitchFamily="50" charset="-128"/>
              </a:rPr>
              <a:t>消費</a:t>
            </a:r>
          </a:p>
        </p:txBody>
      </p:sp>
      <p:sp>
        <p:nvSpPr>
          <p:cNvPr id="61" name="フローチャート: 結合子 60">
            <a:extLst>
              <a:ext uri="{FF2B5EF4-FFF2-40B4-BE49-F238E27FC236}">
                <a16:creationId xmlns:a16="http://schemas.microsoft.com/office/drawing/2014/main" id="{FC4A017F-BCCC-37AE-6C27-C41CACD0023E}"/>
              </a:ext>
            </a:extLst>
          </p:cNvPr>
          <p:cNvSpPr/>
          <p:nvPr/>
        </p:nvSpPr>
        <p:spPr>
          <a:xfrm>
            <a:off x="9313828" y="3876034"/>
            <a:ext cx="720000" cy="720000"/>
          </a:xfrm>
          <a:prstGeom prst="flowChartConnector">
            <a:avLst/>
          </a:prstGeom>
          <a:solidFill>
            <a:schemeClr val="accent5">
              <a:lumMod val="60000"/>
              <a:lumOff val="40000"/>
            </a:schemeClr>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r>
              <a:rPr lang="ja-JP" altLang="en-US" sz="1050">
                <a:solidFill>
                  <a:prstClr val="white"/>
                </a:solidFill>
                <a:latin typeface="メイリオ" panose="020B0604030504040204" pitchFamily="50" charset="-128"/>
                <a:ea typeface="メイリオ" panose="020B0604030504040204" pitchFamily="50" charset="-128"/>
              </a:rPr>
              <a:t>製造</a:t>
            </a:r>
          </a:p>
        </p:txBody>
      </p:sp>
      <p:sp>
        <p:nvSpPr>
          <p:cNvPr id="62" name="矢印: 右 61">
            <a:extLst>
              <a:ext uri="{FF2B5EF4-FFF2-40B4-BE49-F238E27FC236}">
                <a16:creationId xmlns:a16="http://schemas.microsoft.com/office/drawing/2014/main" id="{30E65E37-1286-E3FC-EBFB-C5FF071300BD}"/>
              </a:ext>
            </a:extLst>
          </p:cNvPr>
          <p:cNvSpPr/>
          <p:nvPr/>
        </p:nvSpPr>
        <p:spPr>
          <a:xfrm rot="2691277">
            <a:off x="9050672" y="3664768"/>
            <a:ext cx="361174" cy="282070"/>
          </a:xfrm>
          <a:prstGeom prst="rightArrow">
            <a:avLst/>
          </a:prstGeom>
          <a:solidFill>
            <a:srgbClr val="197883"/>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endParaRPr lang="ja-JP" altLang="en-US" sz="1050">
              <a:solidFill>
                <a:prstClr val="white"/>
              </a:solidFill>
              <a:latin typeface="Arial"/>
              <a:ea typeface="ＭＳ Ｐゴシック"/>
            </a:endParaRPr>
          </a:p>
        </p:txBody>
      </p:sp>
      <p:sp>
        <p:nvSpPr>
          <p:cNvPr id="63" name="矢印: 右 62">
            <a:extLst>
              <a:ext uri="{FF2B5EF4-FFF2-40B4-BE49-F238E27FC236}">
                <a16:creationId xmlns:a16="http://schemas.microsoft.com/office/drawing/2014/main" id="{296A980E-F203-1205-5DE9-A53349B877CC}"/>
              </a:ext>
            </a:extLst>
          </p:cNvPr>
          <p:cNvSpPr/>
          <p:nvPr/>
        </p:nvSpPr>
        <p:spPr>
          <a:xfrm rot="8188493">
            <a:off x="9050672" y="4711366"/>
            <a:ext cx="361174" cy="282070"/>
          </a:xfrm>
          <a:prstGeom prst="rightArrow">
            <a:avLst/>
          </a:prstGeom>
          <a:solidFill>
            <a:srgbClr val="197883"/>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endParaRPr lang="ja-JP" altLang="en-US" sz="1050">
              <a:solidFill>
                <a:prstClr val="white"/>
              </a:solidFill>
              <a:latin typeface="Arial"/>
              <a:ea typeface="ＭＳ Ｐゴシック"/>
            </a:endParaRPr>
          </a:p>
        </p:txBody>
      </p:sp>
      <p:sp>
        <p:nvSpPr>
          <p:cNvPr id="64" name="矢印: 右 63">
            <a:extLst>
              <a:ext uri="{FF2B5EF4-FFF2-40B4-BE49-F238E27FC236}">
                <a16:creationId xmlns:a16="http://schemas.microsoft.com/office/drawing/2014/main" id="{F77FB981-FB20-7597-E510-43EA4BB88BC4}"/>
              </a:ext>
            </a:extLst>
          </p:cNvPr>
          <p:cNvSpPr/>
          <p:nvPr/>
        </p:nvSpPr>
        <p:spPr>
          <a:xfrm rot="13437925">
            <a:off x="7983769" y="4711693"/>
            <a:ext cx="361174" cy="282070"/>
          </a:xfrm>
          <a:prstGeom prst="rightArrow">
            <a:avLst/>
          </a:prstGeom>
          <a:solidFill>
            <a:srgbClr val="197883"/>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endParaRPr lang="ja-JP" altLang="en-US" sz="1050">
              <a:solidFill>
                <a:prstClr val="white"/>
              </a:solidFill>
              <a:latin typeface="Arial"/>
              <a:ea typeface="ＭＳ Ｐゴシック"/>
            </a:endParaRPr>
          </a:p>
        </p:txBody>
      </p:sp>
      <p:sp>
        <p:nvSpPr>
          <p:cNvPr id="65" name="矢印: 右 64">
            <a:extLst>
              <a:ext uri="{FF2B5EF4-FFF2-40B4-BE49-F238E27FC236}">
                <a16:creationId xmlns:a16="http://schemas.microsoft.com/office/drawing/2014/main" id="{CEE0ED31-C7BB-67D3-2557-089F80D54E4A}"/>
              </a:ext>
            </a:extLst>
          </p:cNvPr>
          <p:cNvSpPr/>
          <p:nvPr/>
        </p:nvSpPr>
        <p:spPr>
          <a:xfrm rot="18905410">
            <a:off x="8008037" y="3664768"/>
            <a:ext cx="361174" cy="282070"/>
          </a:xfrm>
          <a:prstGeom prst="rightArrow">
            <a:avLst/>
          </a:prstGeom>
          <a:solidFill>
            <a:srgbClr val="197883"/>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endParaRPr lang="ja-JP" altLang="en-US" sz="1050">
              <a:solidFill>
                <a:prstClr val="white"/>
              </a:solidFill>
              <a:latin typeface="Arial"/>
              <a:ea typeface="ＭＳ Ｐゴシック"/>
            </a:endParaRPr>
          </a:p>
        </p:txBody>
      </p:sp>
      <p:sp>
        <p:nvSpPr>
          <p:cNvPr id="66" name="吹き出し: 角を丸めた四角形 65">
            <a:extLst>
              <a:ext uri="{FF2B5EF4-FFF2-40B4-BE49-F238E27FC236}">
                <a16:creationId xmlns:a16="http://schemas.microsoft.com/office/drawing/2014/main" id="{8AE6420D-2BA1-5465-CFEB-432AB5728D6D}"/>
              </a:ext>
            </a:extLst>
          </p:cNvPr>
          <p:cNvSpPr/>
          <p:nvPr/>
        </p:nvSpPr>
        <p:spPr>
          <a:xfrm>
            <a:off x="6724128" y="2913088"/>
            <a:ext cx="1408852" cy="800120"/>
          </a:xfrm>
          <a:prstGeom prst="wedgeRoundRectCallout">
            <a:avLst>
              <a:gd name="adj1" fmla="val 69336"/>
              <a:gd name="adj2" fmla="val 9109"/>
              <a:gd name="adj3" fmla="val 16667"/>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1866">
              <a:defRPr/>
            </a:pPr>
            <a:r>
              <a:rPr lang="ja-JP" altLang="en-US" sz="1050" dirty="0">
                <a:solidFill>
                  <a:srgbClr val="262626"/>
                </a:solidFill>
                <a:latin typeface="メイリオ" panose="020B0604030504040204" pitchFamily="50" charset="-128"/>
                <a:ea typeface="メイリオ" panose="020B0604030504040204" pitchFamily="50" charset="-128"/>
              </a:rPr>
              <a:t>②リサイクル困難な未利用資源活用、リサイクルプロセスの</a:t>
            </a:r>
            <a:r>
              <a:rPr lang="en-US" altLang="ja-JP" sz="1050" dirty="0">
                <a:solidFill>
                  <a:srgbClr val="262626"/>
                </a:solidFill>
                <a:latin typeface="メイリオ" panose="020B0604030504040204" pitchFamily="50" charset="-128"/>
                <a:ea typeface="メイリオ" panose="020B0604030504040204" pitchFamily="50" charset="-128"/>
              </a:rPr>
              <a:t>CO2</a:t>
            </a:r>
            <a:r>
              <a:rPr lang="ja-JP" altLang="en-US" sz="1050" dirty="0">
                <a:solidFill>
                  <a:srgbClr val="262626"/>
                </a:solidFill>
                <a:latin typeface="メイリオ" panose="020B0604030504040204" pitchFamily="50" charset="-128"/>
                <a:ea typeface="メイリオ" panose="020B0604030504040204" pitchFamily="50" charset="-128"/>
              </a:rPr>
              <a:t>削減</a:t>
            </a:r>
            <a:endParaRPr lang="en-US" altLang="ja-JP" sz="1050" dirty="0">
              <a:solidFill>
                <a:srgbClr val="262626"/>
              </a:solidFill>
              <a:latin typeface="メイリオ" panose="020B0604030504040204" pitchFamily="50" charset="-128"/>
              <a:ea typeface="メイリオ" panose="020B0604030504040204" pitchFamily="50" charset="-128"/>
            </a:endParaRPr>
          </a:p>
        </p:txBody>
      </p:sp>
      <p:sp>
        <p:nvSpPr>
          <p:cNvPr id="67" name="吹き出し: 角を丸めた四角形 66">
            <a:extLst>
              <a:ext uri="{FF2B5EF4-FFF2-40B4-BE49-F238E27FC236}">
                <a16:creationId xmlns:a16="http://schemas.microsoft.com/office/drawing/2014/main" id="{DAD815FF-A84A-EF53-103F-293560F58513}"/>
              </a:ext>
            </a:extLst>
          </p:cNvPr>
          <p:cNvSpPr/>
          <p:nvPr/>
        </p:nvSpPr>
        <p:spPr>
          <a:xfrm>
            <a:off x="6703757" y="5223792"/>
            <a:ext cx="1566099" cy="269746"/>
          </a:xfrm>
          <a:prstGeom prst="wedgeRoundRectCallout">
            <a:avLst>
              <a:gd name="adj1" fmla="val -20292"/>
              <a:gd name="adj2" fmla="val -126395"/>
              <a:gd name="adj3" fmla="val 16667"/>
            </a:avLst>
          </a:prstGeom>
          <a:solidFill>
            <a:srgbClr val="CCFFCC"/>
          </a:solidFill>
          <a:ln>
            <a:noFill/>
          </a:ln>
        </p:spPr>
        <p:style>
          <a:lnRef idx="2">
            <a:schemeClr val="accent3"/>
          </a:lnRef>
          <a:fillRef idx="1">
            <a:schemeClr val="lt1"/>
          </a:fillRef>
          <a:effectRef idx="0">
            <a:schemeClr val="accent3"/>
          </a:effectRef>
          <a:fontRef idx="minor">
            <a:schemeClr val="dk1"/>
          </a:fontRef>
        </p:style>
        <p:txBody>
          <a:bodyPr rtlCol="0" anchor="ctr"/>
          <a:lstStyle/>
          <a:p>
            <a:pPr defTabSz="801866">
              <a:defRPr/>
            </a:pPr>
            <a:r>
              <a:rPr lang="ja-JP" altLang="en-US" sz="1050">
                <a:solidFill>
                  <a:srgbClr val="262626"/>
                </a:solidFill>
                <a:latin typeface="メイリオ" panose="020B0604030504040204" pitchFamily="50" charset="-128"/>
                <a:ea typeface="メイリオ" panose="020B0604030504040204" pitchFamily="50" charset="-128"/>
              </a:rPr>
              <a:t>①生分解性素材の活用</a:t>
            </a:r>
            <a:endParaRPr lang="en-US" altLang="ja-JP" sz="1050">
              <a:solidFill>
                <a:srgbClr val="262626"/>
              </a:solidFill>
              <a:latin typeface="メイリオ" panose="020B0604030504040204" pitchFamily="50" charset="-128"/>
              <a:ea typeface="メイリオ" panose="020B0604030504040204" pitchFamily="50" charset="-128"/>
            </a:endParaRPr>
          </a:p>
        </p:txBody>
      </p:sp>
      <p:sp>
        <p:nvSpPr>
          <p:cNvPr id="68" name="楕円 67">
            <a:extLst>
              <a:ext uri="{FF2B5EF4-FFF2-40B4-BE49-F238E27FC236}">
                <a16:creationId xmlns:a16="http://schemas.microsoft.com/office/drawing/2014/main" id="{76E84521-2CAA-DD74-DF95-7E4A99D6EFB4}"/>
              </a:ext>
            </a:extLst>
          </p:cNvPr>
          <p:cNvSpPr/>
          <p:nvPr/>
        </p:nvSpPr>
        <p:spPr>
          <a:xfrm>
            <a:off x="6755513" y="4624473"/>
            <a:ext cx="591013" cy="404098"/>
          </a:xfrm>
          <a:prstGeom prst="ellipse">
            <a:avLst/>
          </a:prstGeom>
          <a:solidFill>
            <a:srgbClr val="FFC000"/>
          </a:solidFill>
          <a:ln>
            <a:solidFill>
              <a:srgbClr val="0F5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866">
              <a:defRPr/>
            </a:pPr>
            <a:r>
              <a:rPr lang="ja-JP" altLang="en-US" sz="1050" dirty="0">
                <a:solidFill>
                  <a:prstClr val="white"/>
                </a:solidFill>
                <a:latin typeface="メイリオ" panose="020B0604030504040204" pitchFamily="50" charset="-128"/>
                <a:ea typeface="メイリオ" panose="020B0604030504040204" pitchFamily="50" charset="-128"/>
              </a:rPr>
              <a:t>流出</a:t>
            </a:r>
          </a:p>
        </p:txBody>
      </p:sp>
      <p:sp>
        <p:nvSpPr>
          <p:cNvPr id="69" name="吹き出し: 角を丸めた四角形 68">
            <a:extLst>
              <a:ext uri="{FF2B5EF4-FFF2-40B4-BE49-F238E27FC236}">
                <a16:creationId xmlns:a16="http://schemas.microsoft.com/office/drawing/2014/main" id="{3E7B0203-379E-442D-3160-32ED42E663A0}"/>
              </a:ext>
            </a:extLst>
          </p:cNvPr>
          <p:cNvSpPr/>
          <p:nvPr/>
        </p:nvSpPr>
        <p:spPr>
          <a:xfrm>
            <a:off x="9121362" y="5081571"/>
            <a:ext cx="1500505" cy="828303"/>
          </a:xfrm>
          <a:prstGeom prst="wedgeRoundRectCallout">
            <a:avLst>
              <a:gd name="adj1" fmla="val -14611"/>
              <a:gd name="adj2" fmla="val -107605"/>
              <a:gd name="adj3" fmla="val 1666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1866">
              <a:defRPr/>
            </a:pPr>
            <a:r>
              <a:rPr lang="ja-JP" altLang="en-US" sz="1050">
                <a:solidFill>
                  <a:srgbClr val="262626"/>
                </a:solidFill>
                <a:latin typeface="メイリオ" panose="020B0604030504040204" pitchFamily="50" charset="-128"/>
                <a:ea typeface="メイリオ" panose="020B0604030504040204" pitchFamily="50" charset="-128"/>
              </a:rPr>
              <a:t>①廃棄物等バイオマス徹底活用、製造エネルギー・化石由来資源の削減</a:t>
            </a:r>
            <a:endParaRPr lang="en-US" altLang="ja-JP" sz="1050">
              <a:solidFill>
                <a:srgbClr val="262626"/>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8ED9706B-3584-3CA1-7D36-775711622B50}"/>
              </a:ext>
            </a:extLst>
          </p:cNvPr>
          <p:cNvSpPr txBox="1"/>
          <p:nvPr/>
        </p:nvSpPr>
        <p:spPr>
          <a:xfrm>
            <a:off x="9388077" y="4592753"/>
            <a:ext cx="1277226" cy="384721"/>
          </a:xfrm>
          <a:prstGeom prst="rect">
            <a:avLst/>
          </a:prstGeom>
          <a:noFill/>
        </p:spPr>
        <p:txBody>
          <a:bodyPr wrap="square" rtlCol="0">
            <a:spAutoFit/>
          </a:bodyPr>
          <a:lstStyle/>
          <a:p>
            <a:pPr defTabSz="801866">
              <a:defRPr/>
            </a:pPr>
            <a:r>
              <a:rPr lang="ja-JP" altLang="en-US" sz="950">
                <a:solidFill>
                  <a:srgbClr val="262626"/>
                </a:solidFill>
                <a:latin typeface="メイリオ" panose="020B0604030504040204" pitchFamily="50" charset="-128"/>
                <a:ea typeface="メイリオ" panose="020B0604030504040204" pitchFamily="50" charset="-128"/>
              </a:rPr>
              <a:t>・再生可能資源増加</a:t>
            </a:r>
            <a:endParaRPr lang="en-US" altLang="ja-JP" sz="950">
              <a:solidFill>
                <a:srgbClr val="262626"/>
              </a:solidFill>
              <a:latin typeface="メイリオ" panose="020B0604030504040204" pitchFamily="50" charset="-128"/>
              <a:ea typeface="メイリオ" panose="020B0604030504040204" pitchFamily="50" charset="-128"/>
            </a:endParaRPr>
          </a:p>
          <a:p>
            <a:pPr defTabSz="801866">
              <a:defRPr/>
            </a:pPr>
            <a:r>
              <a:rPr lang="ja-JP" altLang="en-US" sz="950">
                <a:solidFill>
                  <a:srgbClr val="262626"/>
                </a:solidFill>
                <a:latin typeface="メイリオ" panose="020B0604030504040204" pitchFamily="50" charset="-128"/>
                <a:ea typeface="メイリオ" panose="020B0604030504040204" pitchFamily="50" charset="-128"/>
              </a:rPr>
              <a:t>・化石由来資源削減</a:t>
            </a:r>
          </a:p>
        </p:txBody>
      </p:sp>
      <p:grpSp>
        <p:nvGrpSpPr>
          <p:cNvPr id="71" name="グループ化 71">
            <a:extLst>
              <a:ext uri="{FF2B5EF4-FFF2-40B4-BE49-F238E27FC236}">
                <a16:creationId xmlns:a16="http://schemas.microsoft.com/office/drawing/2014/main" id="{4295EDBB-B1A0-8A4C-1F05-C75F896BFDD3}"/>
              </a:ext>
            </a:extLst>
          </p:cNvPr>
          <p:cNvGrpSpPr>
            <a:grpSpLocks/>
          </p:cNvGrpSpPr>
          <p:nvPr/>
        </p:nvGrpSpPr>
        <p:grpSpPr bwMode="auto">
          <a:xfrm>
            <a:off x="10046259" y="4308871"/>
            <a:ext cx="246141" cy="253434"/>
            <a:chOff x="6151956" y="2792108"/>
            <a:chExt cx="354293" cy="329566"/>
          </a:xfrm>
        </p:grpSpPr>
        <p:sp>
          <p:nvSpPr>
            <p:cNvPr id="72" name="正方形/長方形 71">
              <a:extLst>
                <a:ext uri="{FF2B5EF4-FFF2-40B4-BE49-F238E27FC236}">
                  <a16:creationId xmlns:a16="http://schemas.microsoft.com/office/drawing/2014/main" id="{16CF803A-23A0-6C18-FDBC-F3059D370D77}"/>
                </a:ext>
              </a:extLst>
            </p:cNvPr>
            <p:cNvSpPr/>
            <p:nvPr/>
          </p:nvSpPr>
          <p:spPr>
            <a:xfrm>
              <a:off x="6316597" y="2923530"/>
              <a:ext cx="27094" cy="1981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050">
                <a:solidFill>
                  <a:prstClr val="white"/>
                </a:solidFill>
                <a:latin typeface="Calibri" panose="020F0502020204030204"/>
                <a:ea typeface="メイリオ" panose="020B0604030504040204" pitchFamily="50" charset="-128"/>
              </a:endParaRPr>
            </a:p>
          </p:txBody>
        </p:sp>
        <p:sp>
          <p:nvSpPr>
            <p:cNvPr id="73" name="涙形 72">
              <a:extLst>
                <a:ext uri="{FF2B5EF4-FFF2-40B4-BE49-F238E27FC236}">
                  <a16:creationId xmlns:a16="http://schemas.microsoft.com/office/drawing/2014/main" id="{F858CD64-CAF6-3F51-17FD-5DFDD55CA264}"/>
                </a:ext>
              </a:extLst>
            </p:cNvPr>
            <p:cNvSpPr/>
            <p:nvPr/>
          </p:nvSpPr>
          <p:spPr>
            <a:xfrm rot="14422761" flipH="1" flipV="1">
              <a:off x="6131425" y="2814660"/>
              <a:ext cx="155685" cy="114624"/>
            </a:xfrm>
            <a:prstGeom prst="teardrop">
              <a:avLst>
                <a:gd name="adj" fmla="val 162856"/>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86912" fontAlgn="base">
                <a:spcBef>
                  <a:spcPct val="0"/>
                </a:spcBef>
                <a:spcAft>
                  <a:spcPct val="0"/>
                </a:spcAft>
                <a:defRPr/>
              </a:pPr>
              <a:endParaRPr lang="ja-JP" altLang="en-US" sz="1050">
                <a:solidFill>
                  <a:prstClr val="white"/>
                </a:solidFill>
                <a:latin typeface="Calibri" panose="020F0502020204030204"/>
                <a:ea typeface="メイリオ" panose="020B0604030504040204" pitchFamily="50" charset="-128"/>
              </a:endParaRPr>
            </a:p>
          </p:txBody>
        </p:sp>
        <p:sp>
          <p:nvSpPr>
            <p:cNvPr id="74" name="涙形 73">
              <a:extLst>
                <a:ext uri="{FF2B5EF4-FFF2-40B4-BE49-F238E27FC236}">
                  <a16:creationId xmlns:a16="http://schemas.microsoft.com/office/drawing/2014/main" id="{F042B175-8690-7DEF-13E9-58C61BC47FA8}"/>
                </a:ext>
              </a:extLst>
            </p:cNvPr>
            <p:cNvSpPr/>
            <p:nvPr/>
          </p:nvSpPr>
          <p:spPr>
            <a:xfrm rot="7177239" flipV="1">
              <a:off x="6372106" y="2811626"/>
              <a:ext cx="153663" cy="114625"/>
            </a:xfrm>
            <a:prstGeom prst="teardrop">
              <a:avLst>
                <a:gd name="adj" fmla="val 162856"/>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86912" fontAlgn="base">
                <a:spcBef>
                  <a:spcPct val="0"/>
                </a:spcBef>
                <a:spcAft>
                  <a:spcPct val="0"/>
                </a:spcAft>
                <a:defRPr/>
              </a:pPr>
              <a:endParaRPr lang="ja-JP" altLang="en-US" sz="1050">
                <a:solidFill>
                  <a:prstClr val="white"/>
                </a:solidFill>
                <a:latin typeface="Calibri" panose="020F0502020204030204"/>
                <a:ea typeface="メイリオ" panose="020B0604030504040204" pitchFamily="50" charset="-128"/>
              </a:endParaRPr>
            </a:p>
          </p:txBody>
        </p:sp>
      </p:grpSp>
      <p:grpSp>
        <p:nvGrpSpPr>
          <p:cNvPr id="75" name="グループ化 125">
            <a:extLst>
              <a:ext uri="{FF2B5EF4-FFF2-40B4-BE49-F238E27FC236}">
                <a16:creationId xmlns:a16="http://schemas.microsoft.com/office/drawing/2014/main" id="{6AF070BA-7863-D6B6-5FC9-9193236B6C47}"/>
              </a:ext>
            </a:extLst>
          </p:cNvPr>
          <p:cNvGrpSpPr>
            <a:grpSpLocks/>
          </p:cNvGrpSpPr>
          <p:nvPr/>
        </p:nvGrpSpPr>
        <p:grpSpPr bwMode="auto">
          <a:xfrm>
            <a:off x="10321358" y="4378838"/>
            <a:ext cx="222975" cy="199016"/>
            <a:chOff x="6136054" y="2792108"/>
            <a:chExt cx="370195" cy="329566"/>
          </a:xfrm>
        </p:grpSpPr>
        <p:sp>
          <p:nvSpPr>
            <p:cNvPr id="76" name="正方形/長方形 75">
              <a:extLst>
                <a:ext uri="{FF2B5EF4-FFF2-40B4-BE49-F238E27FC236}">
                  <a16:creationId xmlns:a16="http://schemas.microsoft.com/office/drawing/2014/main" id="{275D9062-F631-2277-E1F4-6EAEF57C1023}"/>
                </a:ext>
              </a:extLst>
            </p:cNvPr>
            <p:cNvSpPr/>
            <p:nvPr/>
          </p:nvSpPr>
          <p:spPr>
            <a:xfrm>
              <a:off x="6316343" y="2923420"/>
              <a:ext cx="26443" cy="1982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050">
                <a:solidFill>
                  <a:prstClr val="white"/>
                </a:solidFill>
                <a:latin typeface="Calibri" panose="020F0502020204030204"/>
                <a:ea typeface="メイリオ" panose="020B0604030504040204" pitchFamily="50" charset="-128"/>
              </a:endParaRPr>
            </a:p>
          </p:txBody>
        </p:sp>
        <p:sp>
          <p:nvSpPr>
            <p:cNvPr id="77" name="涙形 76">
              <a:extLst>
                <a:ext uri="{FF2B5EF4-FFF2-40B4-BE49-F238E27FC236}">
                  <a16:creationId xmlns:a16="http://schemas.microsoft.com/office/drawing/2014/main" id="{990E8E60-F550-E177-5E79-DF3CF43F1B11}"/>
                </a:ext>
              </a:extLst>
            </p:cNvPr>
            <p:cNvSpPr/>
            <p:nvPr/>
          </p:nvSpPr>
          <p:spPr>
            <a:xfrm rot="14422761" flipH="1" flipV="1">
              <a:off x="6117707" y="2813030"/>
              <a:ext cx="154484" cy="117789"/>
            </a:xfrm>
            <a:prstGeom prst="teardrop">
              <a:avLst>
                <a:gd name="adj" fmla="val 162856"/>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86912" fontAlgn="base">
                <a:spcBef>
                  <a:spcPct val="0"/>
                </a:spcBef>
                <a:spcAft>
                  <a:spcPct val="0"/>
                </a:spcAft>
                <a:defRPr/>
              </a:pPr>
              <a:endParaRPr lang="ja-JP" altLang="en-US" sz="1050">
                <a:solidFill>
                  <a:prstClr val="white"/>
                </a:solidFill>
                <a:latin typeface="Calibri" panose="020F0502020204030204"/>
                <a:ea typeface="メイリオ" panose="020B0604030504040204" pitchFamily="50" charset="-128"/>
              </a:endParaRPr>
            </a:p>
          </p:txBody>
        </p:sp>
        <p:sp>
          <p:nvSpPr>
            <p:cNvPr id="78" name="涙形 77">
              <a:extLst>
                <a:ext uri="{FF2B5EF4-FFF2-40B4-BE49-F238E27FC236}">
                  <a16:creationId xmlns:a16="http://schemas.microsoft.com/office/drawing/2014/main" id="{9BB6020A-B80D-8B0C-B29B-3DF231642A51}"/>
                </a:ext>
              </a:extLst>
            </p:cNvPr>
            <p:cNvSpPr/>
            <p:nvPr/>
          </p:nvSpPr>
          <p:spPr>
            <a:xfrm rot="7177239" flipV="1">
              <a:off x="6370112" y="2810455"/>
              <a:ext cx="154484" cy="117790"/>
            </a:xfrm>
            <a:prstGeom prst="teardrop">
              <a:avLst>
                <a:gd name="adj" fmla="val 162856"/>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86912" fontAlgn="base">
                <a:spcBef>
                  <a:spcPct val="0"/>
                </a:spcBef>
                <a:spcAft>
                  <a:spcPct val="0"/>
                </a:spcAft>
                <a:defRPr/>
              </a:pPr>
              <a:endParaRPr lang="ja-JP" altLang="en-US" sz="1050">
                <a:solidFill>
                  <a:prstClr val="white"/>
                </a:solidFill>
                <a:latin typeface="Calibri" panose="020F0502020204030204"/>
                <a:ea typeface="メイリオ" panose="020B0604030504040204" pitchFamily="50" charset="-128"/>
              </a:endParaRPr>
            </a:p>
          </p:txBody>
        </p:sp>
      </p:grpSp>
      <p:cxnSp>
        <p:nvCxnSpPr>
          <p:cNvPr id="79" name="直線矢印コネクタ 78">
            <a:extLst>
              <a:ext uri="{FF2B5EF4-FFF2-40B4-BE49-F238E27FC236}">
                <a16:creationId xmlns:a16="http://schemas.microsoft.com/office/drawing/2014/main" id="{81E8C93C-201A-BA6A-44DE-4C6986305F36}"/>
              </a:ext>
            </a:extLst>
          </p:cNvPr>
          <p:cNvCxnSpPr>
            <a:cxnSpLocks/>
            <a:endCxn id="68" idx="7"/>
          </p:cNvCxnSpPr>
          <p:nvPr/>
        </p:nvCxnSpPr>
        <p:spPr>
          <a:xfrm flipH="1">
            <a:off x="7259973" y="4498172"/>
            <a:ext cx="216500" cy="18548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80" name="テキスト ボックス 79">
            <a:extLst>
              <a:ext uri="{FF2B5EF4-FFF2-40B4-BE49-F238E27FC236}">
                <a16:creationId xmlns:a16="http://schemas.microsoft.com/office/drawing/2014/main" id="{777031A5-A89E-231A-4F88-B0083C0DD98E}"/>
              </a:ext>
            </a:extLst>
          </p:cNvPr>
          <p:cNvSpPr txBox="1"/>
          <p:nvPr/>
        </p:nvSpPr>
        <p:spPr>
          <a:xfrm>
            <a:off x="7384767" y="5978129"/>
            <a:ext cx="2471068" cy="263628"/>
          </a:xfrm>
          <a:prstGeom prst="rect">
            <a:avLst/>
          </a:prstGeom>
          <a:noFill/>
          <a:ln w="12700">
            <a:solidFill>
              <a:schemeClr val="tx1"/>
            </a:solidFill>
          </a:ln>
        </p:spPr>
        <p:txBody>
          <a:bodyPr wrap="square">
            <a:spAutoFit/>
          </a:bodyPr>
          <a:lstStyle/>
          <a:p>
            <a:pPr algn="ctr" defTabSz="986912" fontAlgn="base">
              <a:spcBef>
                <a:spcPct val="0"/>
              </a:spcBef>
              <a:spcAft>
                <a:spcPct val="0"/>
              </a:spcAft>
              <a:defRPr/>
            </a:pPr>
            <a:r>
              <a:rPr lang="ja-JP" altLang="en-US" sz="1050">
                <a:solidFill>
                  <a:srgbClr val="262626"/>
                </a:solidFill>
                <a:latin typeface="Cambria" pitchFamily="18" charset="0"/>
                <a:ea typeface="メイリオ" pitchFamily="50" charset="-128"/>
              </a:rPr>
              <a:t>脱炭素型循環経済システムの構築</a:t>
            </a:r>
          </a:p>
        </p:txBody>
      </p:sp>
      <p:sp>
        <p:nvSpPr>
          <p:cNvPr id="27" name="Text Box 39">
            <a:extLst>
              <a:ext uri="{FF2B5EF4-FFF2-40B4-BE49-F238E27FC236}">
                <a16:creationId xmlns:a16="http://schemas.microsoft.com/office/drawing/2014/main" id="{C3150C6E-733B-E3AB-6DF5-1596DF69F865}"/>
              </a:ext>
            </a:extLst>
          </p:cNvPr>
          <p:cNvSpPr txBox="1">
            <a:spLocks noChangeArrowheads="1"/>
          </p:cNvSpPr>
          <p:nvPr/>
        </p:nvSpPr>
        <p:spPr bwMode="auto">
          <a:xfrm>
            <a:off x="1817264" y="64225"/>
            <a:ext cx="7921110" cy="433571"/>
          </a:xfrm>
          <a:prstGeom prst="rect">
            <a:avLst/>
          </a:prstGeom>
          <a:noFill/>
          <a:ln>
            <a:noFill/>
          </a:ln>
        </p:spPr>
        <p:style>
          <a:lnRef idx="2">
            <a:schemeClr val="dk1"/>
          </a:lnRef>
          <a:fillRef idx="1">
            <a:schemeClr val="lt1"/>
          </a:fillRef>
          <a:effectRef idx="0">
            <a:schemeClr val="dk1"/>
          </a:effectRef>
          <a:fontRef idx="minor">
            <a:schemeClr val="dk1"/>
          </a:fontRef>
        </p:style>
        <p:txBody>
          <a:bodyPr lIns="30675" tIns="99692" rIns="30675" bIns="33231"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onstantia" pitchFamily="18" charset="0"/>
                <a:ea typeface="ＭＳ Ｐゴシック" charset="-128"/>
              </a:defRPr>
            </a:lvl9pPr>
          </a:lstStyle>
          <a:p>
            <a:pPr marL="66463" defTabSz="779173" eaLnBrk="1" fontAlgn="base" hangingPunct="1">
              <a:lnSpc>
                <a:spcPts val="900"/>
              </a:lnSpc>
              <a:spcBef>
                <a:spcPct val="0"/>
              </a:spcBef>
              <a:spcAft>
                <a:spcPct val="0"/>
              </a:spcAft>
              <a:tabLst/>
              <a:defRPr/>
            </a:pPr>
            <a:r>
              <a:rPr lang="ja-JP" altLang="en-US" sz="1200" b="1" dirty="0">
                <a:solidFill>
                  <a:prstClr val="white"/>
                </a:solidFill>
                <a:latin typeface="Meiryo UI" panose="020B0604030504040204" pitchFamily="50" charset="-128"/>
                <a:ea typeface="Meiryo UI" panose="020B0604030504040204" pitchFamily="50" charset="-128"/>
              </a:rPr>
              <a:t>エネルギー対策特別会計</a:t>
            </a:r>
            <a:endParaRPr lang="en-US" altLang="ja-JP" sz="1200" b="1" dirty="0">
              <a:solidFill>
                <a:prstClr val="white"/>
              </a:solidFill>
              <a:latin typeface="Meiryo UI" panose="020B0604030504040204" pitchFamily="50" charset="-128"/>
              <a:ea typeface="Meiryo UI" panose="020B0604030504040204" pitchFamily="50" charset="-128"/>
            </a:endParaRPr>
          </a:p>
          <a:p>
            <a:pPr marL="66463" defTabSz="779173" eaLnBrk="1" fontAlgn="base" hangingPunct="1">
              <a:lnSpc>
                <a:spcPts val="900"/>
              </a:lnSpc>
              <a:spcBef>
                <a:spcPct val="0"/>
              </a:spcBef>
              <a:spcAft>
                <a:spcPct val="0"/>
              </a:spcAft>
              <a:tabLst/>
              <a:defRPr/>
            </a:pPr>
            <a:endParaRPr lang="en-US" altLang="ja-JP" sz="1400" b="1" dirty="0">
              <a:solidFill>
                <a:prstClr val="white"/>
              </a:solidFill>
              <a:latin typeface="Meiryo UI" panose="020B0604030504040204" pitchFamily="50" charset="-128"/>
              <a:ea typeface="Meiryo UI" panose="020B0604030504040204" pitchFamily="50" charset="-128"/>
            </a:endParaRPr>
          </a:p>
          <a:p>
            <a:pPr marL="66463" defTabSz="779173" eaLnBrk="1" fontAlgn="base" hangingPunct="1">
              <a:lnSpc>
                <a:spcPts val="900"/>
              </a:lnSpc>
              <a:spcBef>
                <a:spcPct val="0"/>
              </a:spcBef>
              <a:spcAft>
                <a:spcPct val="0"/>
              </a:spcAft>
              <a:tabLst/>
              <a:defRPr/>
            </a:pPr>
            <a:r>
              <a:rPr lang="ja-JP" altLang="en-US" sz="1400" b="1" dirty="0">
                <a:solidFill>
                  <a:prstClr val="white"/>
                </a:solidFill>
                <a:latin typeface="Meiryo UI" panose="020B0604030504040204" pitchFamily="50" charset="-128"/>
                <a:ea typeface="Meiryo UI" panose="020B0604030504040204" pitchFamily="50" charset="-128"/>
              </a:rPr>
              <a:t>脱炭素型循環経済システム構築促進事業のうち、（１）プラスチック等資源循環システム構築実証事業</a:t>
            </a:r>
          </a:p>
        </p:txBody>
      </p:sp>
      <p:sp>
        <p:nvSpPr>
          <p:cNvPr id="2" name="テキスト プレースホルダー 3">
            <a:extLst>
              <a:ext uri="{FF2B5EF4-FFF2-40B4-BE49-F238E27FC236}">
                <a16:creationId xmlns:a16="http://schemas.microsoft.com/office/drawing/2014/main" id="{EE3977E6-54E8-8744-9F0F-0F131F0EAB18}"/>
              </a:ext>
            </a:extLst>
          </p:cNvPr>
          <p:cNvSpPr txBox="1">
            <a:spLocks/>
          </p:cNvSpPr>
          <p:nvPr/>
        </p:nvSpPr>
        <p:spPr>
          <a:xfrm>
            <a:off x="1754988" y="6412345"/>
            <a:ext cx="8541627" cy="396000"/>
          </a:xfrm>
          <a:prstGeom prst="rect">
            <a:avLst/>
          </a:prstGeom>
          <a:solidFill>
            <a:srgbClr val="ECECEC"/>
          </a:solidFill>
        </p:spPr>
        <p:txBody>
          <a:bodyPr>
            <a:noAutofit/>
          </a:bodyPr>
          <a:lst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l">
              <a:defRPr/>
            </a:pPr>
            <a:r>
              <a:rPr lang="en-US" altLang="ja-JP" sz="1200" dirty="0">
                <a:solidFill>
                  <a:prstClr val="black"/>
                </a:solidFill>
                <a:latin typeface="Meiryo UI"/>
                <a:ea typeface="Meiryo UI"/>
              </a:rPr>
              <a:t>※</a:t>
            </a:r>
            <a:r>
              <a:rPr lang="ja-JP" altLang="en-US" sz="1200" dirty="0">
                <a:solidFill>
                  <a:prstClr val="black"/>
                </a:solidFill>
                <a:latin typeface="Meiryo UI"/>
                <a:ea typeface="Meiryo UI"/>
              </a:rPr>
              <a:t>申請フロー等に関しては脱炭素化事業支援情報サイト（エネ特ポータル）をご確認ください。</a:t>
            </a:r>
            <a:r>
              <a:rPr lang="ja-JP" altLang="en-US" sz="1100" dirty="0">
                <a:solidFill>
                  <a:prstClr val="black"/>
                </a:solidFill>
                <a:latin typeface="Meiryo UI"/>
                <a:ea typeface="Meiryo UI"/>
              </a:rPr>
              <a:t>（</a:t>
            </a:r>
            <a:r>
              <a:rPr lang="en-US" altLang="ja-JP" sz="1100" dirty="0">
                <a:solidFill>
                  <a:prstClr val="black"/>
                </a:solidFill>
                <a:latin typeface="Meiryo UI"/>
                <a:ea typeface="Meiryo UI"/>
                <a:hlinkClick r:id="rId9"/>
              </a:rPr>
              <a:t>https://www.env.go.jp/earth/earth/ondanka/enetoku/</a:t>
            </a:r>
            <a:r>
              <a:rPr lang="ja-JP" altLang="en-US" sz="1100" dirty="0">
                <a:solidFill>
                  <a:prstClr val="black"/>
                </a:solidFill>
                <a:latin typeface="Meiryo UI"/>
                <a:ea typeface="Meiryo UI"/>
              </a:rPr>
              <a:t>）</a:t>
            </a:r>
            <a:endParaRPr lang="en-US" altLang="ja-JP" sz="1100" dirty="0">
              <a:solidFill>
                <a:prstClr val="black"/>
              </a:solidFill>
              <a:latin typeface="Meiryo UI"/>
              <a:ea typeface="Meiryo UI"/>
            </a:endParaRPr>
          </a:p>
        </p:txBody>
      </p:sp>
      <p:sp>
        <p:nvSpPr>
          <p:cNvPr id="29" name="スライド番号プレースホルダー 1">
            <a:extLst>
              <a:ext uri="{FF2B5EF4-FFF2-40B4-BE49-F238E27FC236}">
                <a16:creationId xmlns:a16="http://schemas.microsoft.com/office/drawing/2014/main" id="{E54E7686-E147-2E0B-91EC-D4066056464A}"/>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21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955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D8A008-3A43-A761-F016-5DA33CC4B6F9}"/>
              </a:ext>
            </a:extLst>
          </p:cNvPr>
          <p:cNvSpPr>
            <a:spLocks noGrp="1"/>
          </p:cNvSpPr>
          <p:nvPr>
            <p:ph sz="quarter" idx="11"/>
          </p:nvPr>
        </p:nvSpPr>
        <p:spPr>
          <a:xfrm>
            <a:off x="631658" y="73482"/>
            <a:ext cx="9938084" cy="457525"/>
          </a:xfrm>
        </p:spPr>
        <p:txBody>
          <a:bodyPr>
            <a:noAutofit/>
          </a:bodyPr>
          <a:lstStyle/>
          <a:p>
            <a:pPr algn="l"/>
            <a:r>
              <a:rPr lang="ja-JP" altLang="ja-JP" sz="2400" dirty="0">
                <a:ea typeface="メイリオ" panose="020B0604030504040204" pitchFamily="50" charset="-128"/>
              </a:rPr>
              <a:t>プラスチック資源循環</a:t>
            </a:r>
            <a:r>
              <a:rPr lang="ja-JP" altLang="en-US" sz="2400" dirty="0">
                <a:ea typeface="メイリオ" panose="020B0604030504040204" pitchFamily="50" charset="-128"/>
              </a:rPr>
              <a:t>社会実装支援事業（令和７年度新規）</a:t>
            </a:r>
            <a:r>
              <a:rPr lang="ja-JP" altLang="en-US" sz="2400" dirty="0">
                <a:latin typeface="メイリオ" panose="020B0604030504040204" pitchFamily="50" charset="-128"/>
                <a:ea typeface="メイリオ" panose="020B0604030504040204" pitchFamily="50" charset="-128"/>
              </a:rPr>
              <a:t>について</a:t>
            </a:r>
          </a:p>
        </p:txBody>
      </p:sp>
      <p:sp>
        <p:nvSpPr>
          <p:cNvPr id="3" name="正方形/長方形 2">
            <a:extLst>
              <a:ext uri="{FF2B5EF4-FFF2-40B4-BE49-F238E27FC236}">
                <a16:creationId xmlns:a16="http://schemas.microsoft.com/office/drawing/2014/main" id="{A59AAFF7-5052-0472-45C3-EC2635D5F0B3}"/>
              </a:ext>
            </a:extLst>
          </p:cNvPr>
          <p:cNvSpPr/>
          <p:nvPr/>
        </p:nvSpPr>
        <p:spPr>
          <a:xfrm>
            <a:off x="1662074" y="879085"/>
            <a:ext cx="8682399" cy="1233921"/>
          </a:xfrm>
          <a:prstGeom prst="rect">
            <a:avLst/>
          </a:prstGeom>
          <a:solidFill>
            <a:srgbClr val="ECF8F5"/>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9708" anchor="t" anchorCtr="0"/>
          <a:lstStyle/>
          <a:p>
            <a:pPr marL="171450" indent="-171450" defTabSz="844174">
              <a:lnSpc>
                <a:spcPts val="1754"/>
              </a:lnSpc>
              <a:buClr>
                <a:prstClr val="black"/>
              </a:buClr>
              <a:buFont typeface="Wingdings" panose="05000000000000000000" pitchFamily="2" charset="2"/>
              <a:buChar char="n"/>
              <a:defRPr/>
            </a:pPr>
            <a:r>
              <a:rPr kumimoji="0" lang="en-US" altLang="ja-JP" sz="1050" dirty="0">
                <a:solidFill>
                  <a:prstClr val="black"/>
                </a:solidFill>
                <a:latin typeface="メイリオ" panose="020B0604030504040204" pitchFamily="50" charset="-128"/>
                <a:ea typeface="メイリオ" panose="020B0604030504040204" pitchFamily="50" charset="-128"/>
              </a:rPr>
              <a:t>2019</a:t>
            </a:r>
            <a:r>
              <a:rPr kumimoji="0" lang="ja-JP" altLang="en-US" sz="1050" dirty="0">
                <a:solidFill>
                  <a:prstClr val="black"/>
                </a:solidFill>
                <a:latin typeface="メイリオ" panose="020B0604030504040204" pitchFamily="50" charset="-128"/>
                <a:ea typeface="メイリオ" panose="020B0604030504040204" pitchFamily="50" charset="-128"/>
              </a:rPr>
              <a:t>年プラスチック資源循環戦略が策定され、</a:t>
            </a:r>
            <a:r>
              <a:rPr kumimoji="0" lang="en-US" altLang="ja-JP" sz="1050" dirty="0">
                <a:solidFill>
                  <a:prstClr val="black"/>
                </a:solidFill>
                <a:latin typeface="メイリオ" panose="020B0604030504040204" pitchFamily="50" charset="-128"/>
                <a:ea typeface="メイリオ" panose="020B0604030504040204" pitchFamily="50" charset="-128"/>
              </a:rPr>
              <a:t>2025</a:t>
            </a:r>
            <a:r>
              <a:rPr kumimoji="0" lang="ja-JP" altLang="en-US" sz="1050" dirty="0">
                <a:solidFill>
                  <a:prstClr val="black"/>
                </a:solidFill>
                <a:latin typeface="メイリオ" panose="020B0604030504040204" pitchFamily="50" charset="-128"/>
                <a:ea typeface="メイリオ" panose="020B0604030504040204" pitchFamily="50" charset="-128"/>
              </a:rPr>
              <a:t>年資源有効利用可能な製品デザイン、</a:t>
            </a:r>
            <a:r>
              <a:rPr kumimoji="0" lang="en-US" altLang="ja-JP" sz="1050" dirty="0">
                <a:solidFill>
                  <a:prstClr val="black"/>
                </a:solidFill>
                <a:latin typeface="メイリオ" panose="020B0604030504040204" pitchFamily="50" charset="-128"/>
                <a:ea typeface="メイリオ" panose="020B0604030504040204" pitchFamily="50" charset="-128"/>
              </a:rPr>
              <a:t>2030</a:t>
            </a:r>
            <a:r>
              <a:rPr kumimoji="0" lang="ja-JP" altLang="en-US" sz="1050" dirty="0">
                <a:solidFill>
                  <a:prstClr val="black"/>
                </a:solidFill>
                <a:latin typeface="メイリオ" panose="020B0604030504040204" pitchFamily="50" charset="-128"/>
                <a:ea typeface="メイリオ" panose="020B0604030504040204" pitchFamily="50" charset="-128"/>
              </a:rPr>
              <a:t>年ワンウェイプラ累積</a:t>
            </a:r>
            <a:r>
              <a:rPr kumimoji="0" lang="en-US" altLang="ja-JP" sz="1050" dirty="0">
                <a:solidFill>
                  <a:prstClr val="black"/>
                </a:solidFill>
                <a:latin typeface="メイリオ" panose="020B0604030504040204" pitchFamily="50" charset="-128"/>
                <a:ea typeface="メイリオ" panose="020B0604030504040204" pitchFamily="50" charset="-128"/>
              </a:rPr>
              <a:t>25</a:t>
            </a:r>
            <a:r>
              <a:rPr kumimoji="0" lang="ja-JP" altLang="en-US" sz="1050" dirty="0">
                <a:solidFill>
                  <a:prstClr val="black"/>
                </a:solidFill>
                <a:latin typeface="メイリオ" panose="020B0604030504040204" pitchFamily="50" charset="-128"/>
                <a:ea typeface="メイリオ" panose="020B0604030504040204" pitchFamily="50" charset="-128"/>
              </a:rPr>
              <a:t>％排出抑制、容器包装のリユース・リサイクル</a:t>
            </a:r>
            <a:r>
              <a:rPr kumimoji="0" lang="en-US" altLang="ja-JP" sz="1050" dirty="0">
                <a:solidFill>
                  <a:prstClr val="black"/>
                </a:solidFill>
                <a:latin typeface="メイリオ" panose="020B0604030504040204" pitchFamily="50" charset="-128"/>
                <a:ea typeface="メイリオ" panose="020B0604030504040204" pitchFamily="50" charset="-128"/>
              </a:rPr>
              <a:t>6</a:t>
            </a:r>
            <a:r>
              <a:rPr kumimoji="0" lang="ja-JP" altLang="en-US" sz="1050" dirty="0">
                <a:solidFill>
                  <a:prstClr val="black"/>
                </a:solidFill>
                <a:latin typeface="メイリオ" panose="020B0604030504040204" pitchFamily="50" charset="-128"/>
                <a:ea typeface="メイリオ" panose="020B0604030504040204" pitchFamily="50" charset="-128"/>
              </a:rPr>
              <a:t>割、再生利用倍増、バイオプラ</a:t>
            </a:r>
            <a:r>
              <a:rPr kumimoji="0" lang="en-US" altLang="ja-JP" sz="1050" dirty="0">
                <a:solidFill>
                  <a:prstClr val="black"/>
                </a:solidFill>
                <a:latin typeface="メイリオ" panose="020B0604030504040204" pitchFamily="50" charset="-128"/>
                <a:ea typeface="メイリオ" panose="020B0604030504040204" pitchFamily="50" charset="-128"/>
              </a:rPr>
              <a:t>200</a:t>
            </a:r>
            <a:r>
              <a:rPr kumimoji="0" lang="ja-JP" altLang="en-US" sz="1050" dirty="0">
                <a:solidFill>
                  <a:prstClr val="black"/>
                </a:solidFill>
                <a:latin typeface="メイリオ" panose="020B0604030504040204" pitchFamily="50" charset="-128"/>
                <a:ea typeface="メイリオ" panose="020B0604030504040204" pitchFamily="50" charset="-128"/>
              </a:rPr>
              <a:t>万トン導入、</a:t>
            </a:r>
            <a:r>
              <a:rPr kumimoji="0" lang="en-US" altLang="ja-JP" sz="1050" dirty="0">
                <a:solidFill>
                  <a:prstClr val="black"/>
                </a:solidFill>
                <a:latin typeface="メイリオ" panose="020B0604030504040204" pitchFamily="50" charset="-128"/>
                <a:ea typeface="メイリオ" panose="020B0604030504040204" pitchFamily="50" charset="-128"/>
              </a:rPr>
              <a:t>2035</a:t>
            </a:r>
            <a:r>
              <a:rPr kumimoji="0" lang="ja-JP" altLang="en-US" sz="1050" dirty="0">
                <a:solidFill>
                  <a:prstClr val="black"/>
                </a:solidFill>
                <a:latin typeface="メイリオ" panose="020B0604030504040204" pitchFamily="50" charset="-128"/>
                <a:ea typeface="メイリオ" panose="020B0604030504040204" pitchFamily="50" charset="-128"/>
              </a:rPr>
              <a:t>年資源有効利用率</a:t>
            </a:r>
            <a:r>
              <a:rPr kumimoji="0" lang="en-US" altLang="ja-JP" sz="1050" dirty="0">
                <a:solidFill>
                  <a:prstClr val="black"/>
                </a:solidFill>
                <a:latin typeface="メイリオ" panose="020B0604030504040204" pitchFamily="50" charset="-128"/>
                <a:ea typeface="メイリオ" panose="020B0604030504040204" pitchFamily="50" charset="-128"/>
              </a:rPr>
              <a:t>100</a:t>
            </a:r>
            <a:r>
              <a:rPr kumimoji="0" lang="ja-JP" altLang="en-US" sz="1050" dirty="0">
                <a:solidFill>
                  <a:prstClr val="black"/>
                </a:solidFill>
                <a:latin typeface="メイリオ" panose="020B0604030504040204" pitchFamily="50" charset="-128"/>
                <a:ea typeface="メイリオ" panose="020B0604030504040204" pitchFamily="50" charset="-128"/>
              </a:rPr>
              <a:t>％　といった　　マイルストーンを設定</a:t>
            </a:r>
            <a:endParaRPr kumimoji="0" lang="en-US" altLang="ja-JP" sz="1050" dirty="0">
              <a:solidFill>
                <a:prstClr val="black"/>
              </a:solidFill>
              <a:latin typeface="メイリオ" panose="020B0604030504040204" pitchFamily="50" charset="-128"/>
              <a:ea typeface="メイリオ" panose="020B0604030504040204" pitchFamily="50" charset="-128"/>
            </a:endParaRPr>
          </a:p>
          <a:p>
            <a:pPr marL="171450" indent="-171450" defTabSz="844174">
              <a:lnSpc>
                <a:spcPts val="1754"/>
              </a:lnSpc>
              <a:buClr>
                <a:prstClr val="black"/>
              </a:buClr>
              <a:buFont typeface="Wingdings" panose="05000000000000000000" pitchFamily="2" charset="2"/>
              <a:buChar char="n"/>
              <a:defRPr/>
            </a:pPr>
            <a:r>
              <a:rPr kumimoji="0" lang="en-US" altLang="ja-JP" sz="1050" dirty="0">
                <a:solidFill>
                  <a:prstClr val="black"/>
                </a:solidFill>
                <a:latin typeface="メイリオ" panose="020B0604030504040204" pitchFamily="50" charset="-128"/>
                <a:ea typeface="メイリオ" panose="020B0604030504040204" pitchFamily="50" charset="-128"/>
              </a:rPr>
              <a:t>2022</a:t>
            </a:r>
            <a:r>
              <a:rPr kumimoji="0" lang="ja-JP" altLang="en-US" sz="1050" dirty="0">
                <a:solidFill>
                  <a:prstClr val="black"/>
                </a:solidFill>
                <a:latin typeface="メイリオ" panose="020B0604030504040204" pitchFamily="50" charset="-128"/>
                <a:ea typeface="メイリオ" panose="020B0604030504040204" pitchFamily="50" charset="-128"/>
              </a:rPr>
              <a:t>年４月にプラスチック資源循環促進法が施行され、①</a:t>
            </a:r>
            <a:r>
              <a:rPr lang="ja-JP" altLang="en-US" sz="1050" kern="0" dirty="0">
                <a:solidFill>
                  <a:prstClr val="black"/>
                </a:solidFill>
                <a:latin typeface="メイリオ" panose="020B0604030504040204" pitchFamily="50" charset="-128"/>
                <a:ea typeface="メイリオ" panose="020B0604030504040204" pitchFamily="50" charset="-128"/>
              </a:rPr>
              <a:t>プラスチック廃棄物の排出の抑制、再資源化に資する環境配慮設計、②ワンウェイプラスチックの使用の合理化（リデュース）、③</a:t>
            </a:r>
            <a:r>
              <a:rPr lang="ja-JP" altLang="en-US" sz="1050" kern="0" dirty="0">
                <a:solidFill>
                  <a:prstClr val="black">
                    <a:lumMod val="95000"/>
                    <a:lumOff val="5000"/>
                  </a:prstClr>
                </a:solidFill>
                <a:latin typeface="メイリオ" panose="020B0604030504040204" pitchFamily="50" charset="-128"/>
                <a:ea typeface="メイリオ" panose="020B0604030504040204" pitchFamily="50" charset="-128"/>
              </a:rPr>
              <a:t>プラスチック廃棄物の分別収集、自主回収、再資源化　の措置を実施する必要　</a:t>
            </a:r>
            <a:endParaRPr kumimoji="0"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4" name="角丸四角形 18">
            <a:extLst>
              <a:ext uri="{FF2B5EF4-FFF2-40B4-BE49-F238E27FC236}">
                <a16:creationId xmlns:a16="http://schemas.microsoft.com/office/drawing/2014/main" id="{44100BBF-221F-7B9B-C772-BEA1625EA07F}"/>
              </a:ext>
            </a:extLst>
          </p:cNvPr>
          <p:cNvSpPr/>
          <p:nvPr/>
        </p:nvSpPr>
        <p:spPr>
          <a:xfrm>
            <a:off x="1599014" y="555084"/>
            <a:ext cx="629322" cy="344012"/>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defTabSz="844174">
              <a:defRPr/>
            </a:pPr>
            <a:r>
              <a:rPr kumimoji="0" lang="ja-JP" altLang="en-US" sz="1600" b="1">
                <a:solidFill>
                  <a:prstClr val="white"/>
                </a:solidFill>
                <a:latin typeface="メイリオ" panose="020B0604030504040204" pitchFamily="50" charset="-128"/>
                <a:ea typeface="メイリオ" panose="020B0604030504040204" pitchFamily="50" charset="-128"/>
              </a:rPr>
              <a:t>背景</a:t>
            </a:r>
          </a:p>
        </p:txBody>
      </p:sp>
      <p:grpSp>
        <p:nvGrpSpPr>
          <p:cNvPr id="6" name="グループ化 5">
            <a:extLst>
              <a:ext uri="{FF2B5EF4-FFF2-40B4-BE49-F238E27FC236}">
                <a16:creationId xmlns:a16="http://schemas.microsoft.com/office/drawing/2014/main" id="{EACFEC77-97B5-28C3-CE35-E0FD30B8602E}"/>
              </a:ext>
            </a:extLst>
          </p:cNvPr>
          <p:cNvGrpSpPr/>
          <p:nvPr/>
        </p:nvGrpSpPr>
        <p:grpSpPr>
          <a:xfrm>
            <a:off x="1662073" y="2481095"/>
            <a:ext cx="8682399" cy="4339650"/>
            <a:chOff x="138072" y="3564267"/>
            <a:chExt cx="8682399" cy="3888449"/>
          </a:xfrm>
          <a:solidFill>
            <a:srgbClr val="ECF8F5"/>
          </a:solidFill>
        </p:grpSpPr>
        <p:sp>
          <p:nvSpPr>
            <p:cNvPr id="5" name="テキスト ボックス 4">
              <a:extLst>
                <a:ext uri="{FF2B5EF4-FFF2-40B4-BE49-F238E27FC236}">
                  <a16:creationId xmlns:a16="http://schemas.microsoft.com/office/drawing/2014/main" id="{7CAB1582-9147-1CAC-7420-E3FB7FF30EBF}"/>
                </a:ext>
              </a:extLst>
            </p:cNvPr>
            <p:cNvSpPr txBox="1"/>
            <p:nvPr/>
          </p:nvSpPr>
          <p:spPr bwMode="gray">
            <a:xfrm>
              <a:off x="138072" y="3564267"/>
              <a:ext cx="8682399" cy="3888449"/>
            </a:xfrm>
            <a:prstGeom prst="rect">
              <a:avLst/>
            </a:prstGeom>
            <a:grpFill/>
            <a:ln w="12700">
              <a:solidFill>
                <a:srgbClr val="03BD8E"/>
              </a:solidFill>
            </a:ln>
          </p:spPr>
          <p:txBody>
            <a:bodyPr wrap="square">
              <a:spAutoFit/>
            </a:bodyPr>
            <a:lstStyle/>
            <a:p>
              <a:pPr marL="230188" indent="-230188" defTabSz="457200">
                <a:defRPr/>
              </a:pP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dirty="0">
                  <a:solidFill>
                    <a:srgbClr val="000000"/>
                  </a:solidFill>
                  <a:ea typeface="メイリオ" panose="020B0604030504040204" pitchFamily="50" charset="-128"/>
                </a:rPr>
                <a:t>プラスチック資源循環戦略に</a:t>
              </a:r>
              <a:r>
                <a:rPr lang="ja-JP" altLang="en-US" dirty="0">
                  <a:solidFill>
                    <a:srgbClr val="000000"/>
                  </a:solidFill>
                  <a:ea typeface="メイリオ" panose="020B0604030504040204" pitchFamily="50" charset="-128"/>
                </a:rPr>
                <a:t>基づく</a:t>
              </a:r>
              <a:r>
                <a:rPr lang="ja-JP" altLang="ja-JP" dirty="0">
                  <a:solidFill>
                    <a:srgbClr val="000000"/>
                  </a:solidFill>
                  <a:ea typeface="メイリオ" panose="020B0604030504040204" pitchFamily="50" charset="-128"/>
                </a:rPr>
                <a:t>、ワンウェイプラスチックの排出抑制</a:t>
              </a:r>
              <a:r>
                <a:rPr lang="ja-JP" altLang="en-US" dirty="0">
                  <a:solidFill>
                    <a:srgbClr val="000000"/>
                  </a:solidFill>
                  <a:ea typeface="メイリオ" panose="020B0604030504040204" pitchFamily="50" charset="-128"/>
                </a:rPr>
                <a:t>や環境配慮設計、</a:t>
              </a:r>
              <a:r>
                <a:rPr lang="ja-JP" altLang="ja-JP" dirty="0">
                  <a:solidFill>
                    <a:srgbClr val="000000"/>
                  </a:solidFill>
                  <a:ea typeface="メイリオ" panose="020B0604030504040204" pitchFamily="50" charset="-128"/>
                </a:rPr>
                <a:t>容器包装</a:t>
              </a:r>
              <a:r>
                <a:rPr lang="ja-JP" altLang="en-US" dirty="0">
                  <a:solidFill>
                    <a:srgbClr val="000000"/>
                  </a:solidFill>
                  <a:ea typeface="メイリオ" panose="020B0604030504040204" pitchFamily="50" charset="-128"/>
                </a:rPr>
                <a:t>はじめ全ての使用済みプラスチックのリサイクル、</a:t>
              </a:r>
              <a:r>
                <a:rPr lang="ja-JP" altLang="ja-JP" dirty="0">
                  <a:solidFill>
                    <a:srgbClr val="000000"/>
                  </a:solidFill>
                  <a:ea typeface="メイリオ" panose="020B0604030504040204" pitchFamily="50" charset="-128"/>
                </a:rPr>
                <a:t>再生利用の倍増やバイオマスプラスチック</a:t>
              </a:r>
              <a:r>
                <a:rPr lang="ja-JP" altLang="en-US" dirty="0">
                  <a:solidFill>
                    <a:srgbClr val="000000"/>
                  </a:solidFill>
                  <a:ea typeface="メイリオ" panose="020B0604030504040204" pitchFamily="50" charset="-128"/>
                </a:rPr>
                <a:t>等</a:t>
              </a:r>
              <a:r>
                <a:rPr lang="ja-JP" altLang="ja-JP" dirty="0">
                  <a:solidFill>
                    <a:srgbClr val="000000"/>
                  </a:solidFill>
                  <a:ea typeface="メイリオ" panose="020B0604030504040204" pitchFamily="50" charset="-128"/>
                </a:rPr>
                <a:t>の導入拡大</a:t>
              </a:r>
              <a:r>
                <a:rPr lang="ja-JP" altLang="en-US" dirty="0">
                  <a:solidFill>
                    <a:srgbClr val="000000"/>
                  </a:solidFill>
                  <a:ea typeface="メイリオ" panose="020B0604030504040204" pitchFamily="50" charset="-128"/>
                </a:rPr>
                <a:t>を図るためには</a:t>
              </a:r>
              <a:r>
                <a:rPr lang="ja-JP" altLang="ja-JP" dirty="0">
                  <a:solidFill>
                    <a:srgbClr val="000000"/>
                  </a:solidFill>
                  <a:ea typeface="メイリオ" panose="020B0604030504040204" pitchFamily="50" charset="-128"/>
                </a:rPr>
                <a:t>、</a:t>
              </a:r>
              <a:r>
                <a:rPr lang="ja-JP" altLang="ja-JP" b="1" dirty="0">
                  <a:solidFill>
                    <a:srgbClr val="000000"/>
                  </a:solidFill>
                  <a:ea typeface="メイリオ" panose="020B0604030504040204" pitchFamily="50" charset="-128"/>
                </a:rPr>
                <a:t>企業</a:t>
              </a:r>
              <a:r>
                <a:rPr lang="ja-JP" altLang="en-US" b="1" dirty="0">
                  <a:solidFill>
                    <a:srgbClr val="000000"/>
                  </a:solidFill>
                  <a:ea typeface="メイリオ" panose="020B0604030504040204" pitchFamily="50" charset="-128"/>
                </a:rPr>
                <a:t>や</a:t>
              </a:r>
              <a:r>
                <a:rPr lang="ja-JP" altLang="ja-JP" b="1" dirty="0">
                  <a:solidFill>
                    <a:srgbClr val="000000"/>
                  </a:solidFill>
                  <a:ea typeface="メイリオ" panose="020B0604030504040204" pitchFamily="50" charset="-128"/>
                </a:rPr>
                <a:t>自治体等による資源循環促進の取組が非常に重要</a:t>
              </a:r>
              <a:r>
                <a:rPr lang="ja-JP" altLang="ja-JP" dirty="0">
                  <a:solidFill>
                    <a:srgbClr val="000000"/>
                  </a:solidFill>
                  <a:ea typeface="メイリオ" panose="020B0604030504040204" pitchFamily="50" charset="-128"/>
                </a:rPr>
                <a:t>である。</a:t>
              </a:r>
              <a:endParaRPr lang="en-US" altLang="ja-JP" dirty="0">
                <a:solidFill>
                  <a:srgbClr val="000000"/>
                </a:solidFill>
                <a:ea typeface="メイリオ" panose="020B0604030504040204" pitchFamily="50" charset="-128"/>
              </a:endParaRPr>
            </a:p>
            <a:p>
              <a:pPr marL="230188" indent="-230188" defTabSz="457200">
                <a:defRPr/>
              </a:pP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○このため、令和７年度より、</a:t>
              </a:r>
              <a:r>
                <a:rPr lang="ja-JP" altLang="en-US" b="1" u="sng"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事業者・自治体等による</a:t>
              </a: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プラスチック資源循環の社会実装一歩手前の事業</a:t>
              </a:r>
              <a:r>
                <a:rPr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（下記例）</a:t>
              </a: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に対して、</a:t>
              </a:r>
              <a:r>
                <a:rPr lang="ja-JP" altLang="en-US" b="1" u="sng"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実証（モデル事業）支援</a:t>
              </a: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する予定。</a:t>
              </a:r>
              <a:endParaRPr lang="en-US" altLang="ja-JP"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177800" indent="-177800" defTabSz="457200">
                <a:defRPr/>
              </a:pPr>
              <a:r>
                <a:rPr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①ワンウェイプラの効果的な排出抑制や環境配慮設計製品の拡大</a:t>
              </a:r>
              <a:endParaRPr kumimoji="0" lang="en-US" altLang="ja-JP"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177800" indent="-177800" defTabSz="457200">
                <a:defRPr/>
              </a:pPr>
              <a:r>
                <a:rPr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②</a:t>
              </a:r>
              <a:r>
                <a:rPr kumimoji="0"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市民や事業者からのプラスチック使用製品廃棄物の回収量の拡大</a:t>
              </a:r>
              <a:endParaRPr kumimoji="0" lang="en-US" altLang="ja-JP"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177800" indent="-177800" defTabSz="457200">
                <a:defRPr/>
              </a:pPr>
              <a:r>
                <a:rPr kumimoji="0"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③効率的な収集運搬等によるリサイクルコストの低減</a:t>
              </a:r>
              <a:endParaRPr kumimoji="0" lang="en-US" altLang="ja-JP"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defTabSz="457200">
                <a:defRPr/>
              </a:pPr>
              <a:r>
                <a:rPr kumimoji="0"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④排出事業者・リサイクル事業者・再生プラスチック利用事業者による</a:t>
              </a:r>
              <a:endParaRPr kumimoji="0" lang="en-US" altLang="ja-JP"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defTabSz="457200">
                <a:defRPr/>
              </a:pPr>
              <a:r>
                <a:rPr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リサイクルから再生プラスチック利用に至るまでのマッチング</a:t>
              </a:r>
              <a:endParaRPr kumimoji="0" lang="en-US" altLang="ja-JP"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defTabSz="457200">
                <a:defRPr/>
              </a:pPr>
              <a:r>
                <a:rPr lang="ja-JP" altLang="en-US"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⑤</a:t>
              </a:r>
              <a:r>
                <a:rPr lang="ja-JP" altLang="ja-JP" sz="1600" dirty="0">
                  <a:solidFill>
                    <a:srgbClr val="000000"/>
                  </a:solidFill>
                  <a:ea typeface="メイリオ" panose="020B0604030504040204" pitchFamily="50" charset="-128"/>
                </a:rPr>
                <a:t>再生材・バイオプラ用途拡大に向けた</a:t>
              </a:r>
              <a:r>
                <a:rPr lang="ja-JP" altLang="en-US" sz="1600" dirty="0">
                  <a:solidFill>
                    <a:srgbClr val="000000"/>
                  </a:solidFill>
                  <a:ea typeface="メイリオ" panose="020B0604030504040204" pitchFamily="50" charset="-128"/>
                </a:rPr>
                <a:t>サプライチェーン構築</a:t>
              </a:r>
              <a:r>
                <a:rPr lang="ja-JP" altLang="ja-JP" sz="1600" dirty="0">
                  <a:solidFill>
                    <a:srgbClr val="000000"/>
                  </a:solidFill>
                  <a:ea typeface="メイリオ" panose="020B0604030504040204" pitchFamily="50" charset="-128"/>
                </a:rPr>
                <a:t>　</a:t>
              </a:r>
              <a:r>
                <a:rPr lang="ja-JP" altLang="en-US" sz="1600" dirty="0">
                  <a:solidFill>
                    <a:srgbClr val="000000"/>
                  </a:solidFill>
                  <a:ea typeface="メイリオ" panose="020B0604030504040204" pitchFamily="50" charset="-128"/>
                </a:rPr>
                <a:t>など</a:t>
              </a:r>
              <a:endParaRPr lang="en-US" altLang="ja-JP"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222250" indent="-222250">
                <a:defRPr/>
              </a:pP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○一件あたり、</a:t>
              </a:r>
              <a:r>
                <a:rPr lang="en-US" altLang="ja-JP"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2,000</a:t>
              </a:r>
              <a:r>
                <a:rPr lang="ja-JP" altLang="en-US"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万円～</a:t>
              </a:r>
              <a:r>
                <a:rPr lang="en-US" altLang="ja-JP"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3,000</a:t>
              </a:r>
              <a:r>
                <a:rPr lang="ja-JP" altLang="en-US"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万円を想定（上限なし）</a:t>
              </a:r>
              <a:endParaRPr lang="en-US" altLang="ja-JP"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222250" indent="-222250">
                <a:defRPr/>
              </a:pP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a:solidFill>
                    <a:prstClr val="black"/>
                  </a:solidFill>
                  <a:latin typeface="メイリオ" panose="020B0604030504040204" pitchFamily="50" charset="-128"/>
                  <a:ea typeface="メイリオ" panose="020B0604030504040204" pitchFamily="50" charset="-128"/>
                </a:rPr>
                <a:t>（事業者・自治体等の単独・複数、事業者と自治体等で連携しての申請も可能）</a:t>
              </a:r>
              <a:endParaRPr lang="en-US" altLang="ja-JP" dirty="0">
                <a:solidFill>
                  <a:prstClr val="black"/>
                </a:solidFill>
                <a:latin typeface="メイリオ" panose="020B0604030504040204" pitchFamily="50" charset="-128"/>
                <a:ea typeface="メイリオ" panose="020B0604030504040204" pitchFamily="50" charset="-128"/>
              </a:endParaRPr>
            </a:p>
            <a:p>
              <a:pPr marL="177800" indent="-177800">
                <a:defRPr/>
              </a:pPr>
              <a:r>
                <a:rPr lang="ja-JP" altLang="en-US" dirty="0">
                  <a:solidFill>
                    <a:prstClr val="black"/>
                  </a:solidFill>
                  <a:latin typeface="メイリオ" panose="020B0604030504040204" pitchFamily="50" charset="-128"/>
                  <a:ea typeface="メイリオ" panose="020B0604030504040204" pitchFamily="50" charset="-128"/>
                </a:rPr>
                <a:t>〇</a:t>
              </a:r>
              <a:r>
                <a:rPr lang="ja-JP" altLang="ja-JP" dirty="0">
                  <a:solidFill>
                    <a:srgbClr val="000000"/>
                  </a:solidFill>
                  <a:ea typeface="メイリオ" panose="020B0604030504040204" pitchFamily="50" charset="-128"/>
                </a:rPr>
                <a:t>過去の</a:t>
              </a:r>
              <a:r>
                <a:rPr lang="ja-JP" altLang="en-US" dirty="0">
                  <a:solidFill>
                    <a:srgbClr val="000000"/>
                  </a:solidFill>
                  <a:ea typeface="メイリオ" panose="020B0604030504040204" pitchFamily="50" charset="-128"/>
                </a:rPr>
                <a:t>類似モデル</a:t>
              </a:r>
              <a:r>
                <a:rPr lang="ja-JP" altLang="ja-JP" dirty="0">
                  <a:solidFill>
                    <a:srgbClr val="000000"/>
                  </a:solidFill>
                  <a:ea typeface="メイリオ" panose="020B0604030504040204" pitchFamily="50" charset="-128"/>
                </a:rPr>
                <a:t>事例・報告書・公募概要については環境省ＨＰにて公開中（</a:t>
              </a:r>
              <a:r>
                <a:rPr lang="en-US" altLang="ja-JP" u="sng" dirty="0">
                  <a:solidFill>
                    <a:srgbClr val="000000"/>
                  </a:solidFill>
                  <a:latin typeface="メイリオ" panose="020B0604030504040204" pitchFamily="50" charset="-128"/>
                  <a:hlinkClick r:id="rId3"/>
                </a:rPr>
                <a:t>https://www.env.go.jp/press/press_03898.html</a:t>
              </a:r>
              <a:r>
                <a:rPr lang="ja-JP" altLang="ja-JP" dirty="0">
                  <a:solidFill>
                    <a:srgbClr val="000000"/>
                  </a:solidFill>
                  <a:ea typeface="メイリオ" panose="020B0604030504040204" pitchFamily="50" charset="-128"/>
                </a:rPr>
                <a:t>）</a:t>
              </a:r>
              <a:r>
                <a:rPr kumimoji="0"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左大かっこ 10">
              <a:extLst>
                <a:ext uri="{FF2B5EF4-FFF2-40B4-BE49-F238E27FC236}">
                  <a16:creationId xmlns:a16="http://schemas.microsoft.com/office/drawing/2014/main" id="{9E740789-E3C6-4379-A558-9E8F4083EB74}"/>
                </a:ext>
              </a:extLst>
            </p:cNvPr>
            <p:cNvSpPr/>
            <p:nvPr/>
          </p:nvSpPr>
          <p:spPr>
            <a:xfrm>
              <a:off x="360600" y="5079093"/>
              <a:ext cx="96600" cy="1266588"/>
            </a:xfrm>
            <a:prstGeom prst="leftBracket">
              <a:avLst/>
            </a:pr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grpSp>
      <p:sp>
        <p:nvSpPr>
          <p:cNvPr id="8" name="角丸四角形 18">
            <a:extLst>
              <a:ext uri="{FF2B5EF4-FFF2-40B4-BE49-F238E27FC236}">
                <a16:creationId xmlns:a16="http://schemas.microsoft.com/office/drawing/2014/main" id="{226EE1C1-F5BF-3C9B-E33F-8CD0DEAA67FF}"/>
              </a:ext>
            </a:extLst>
          </p:cNvPr>
          <p:cNvSpPr/>
          <p:nvPr/>
        </p:nvSpPr>
        <p:spPr>
          <a:xfrm>
            <a:off x="1599013" y="2157094"/>
            <a:ext cx="2680544" cy="32400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defTabSz="844174">
              <a:defRPr/>
            </a:pPr>
            <a:r>
              <a:rPr kumimoji="0" lang="ja-JP" altLang="en-US" sz="1600" b="1" dirty="0">
                <a:solidFill>
                  <a:prstClr val="white"/>
                </a:solidFill>
                <a:latin typeface="メイリオ" panose="020B0604030504040204" pitchFamily="50" charset="-128"/>
                <a:ea typeface="メイリオ" panose="020B0604030504040204" pitchFamily="50" charset="-128"/>
              </a:rPr>
              <a:t>令和７年度予算事業（案）</a:t>
            </a:r>
          </a:p>
        </p:txBody>
      </p:sp>
      <p:sp>
        <p:nvSpPr>
          <p:cNvPr id="7" name="スライド番号プレースホルダー 1">
            <a:extLst>
              <a:ext uri="{FF2B5EF4-FFF2-40B4-BE49-F238E27FC236}">
                <a16:creationId xmlns:a16="http://schemas.microsoft.com/office/drawing/2014/main" id="{85316272-5C1F-0798-5C0A-29A7CD37CEF8}"/>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22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1841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8B30F78-3ECA-A592-E3D9-D7EC89BE8F0D}"/>
              </a:ext>
            </a:extLst>
          </p:cNvPr>
          <p:cNvSpPr>
            <a:spLocks noGrp="1"/>
          </p:cNvSpPr>
          <p:nvPr>
            <p:ph sz="quarter" idx="11"/>
          </p:nvPr>
        </p:nvSpPr>
        <p:spPr>
          <a:xfrm>
            <a:off x="1969565" y="96451"/>
            <a:ext cx="7863489" cy="432000"/>
          </a:xfrm>
        </p:spPr>
        <p:txBody>
          <a:bodyPr lIns="0" tIns="0" rIns="0" bIns="0" anchor="ctr">
            <a:noAutofit/>
          </a:bodyPr>
          <a:lstStyle/>
          <a:p>
            <a:pPr algn="l">
              <a:lnSpc>
                <a:spcPct val="100000"/>
              </a:lnSpc>
              <a:spcBef>
                <a:spcPts val="0"/>
              </a:spcBef>
            </a:pPr>
            <a:r>
              <a:rPr lang="ja-JP" altLang="en-US" sz="2400" dirty="0">
                <a:latin typeface="メイリオ" panose="020B0604030504040204" pitchFamily="50" charset="-128"/>
                <a:ea typeface="メイリオ" panose="020B0604030504040204" pitchFamily="50" charset="-128"/>
              </a:rPr>
              <a:t>日本政策金融公庫　環境・エネルギー対策資金</a:t>
            </a:r>
          </a:p>
        </p:txBody>
      </p:sp>
      <p:sp>
        <p:nvSpPr>
          <p:cNvPr id="4" name="テキスト ボックス 3">
            <a:extLst>
              <a:ext uri="{FF2B5EF4-FFF2-40B4-BE49-F238E27FC236}">
                <a16:creationId xmlns:a16="http://schemas.microsoft.com/office/drawing/2014/main" id="{1F8F018D-CDFD-AE71-5919-85621C3DF7EB}"/>
              </a:ext>
            </a:extLst>
          </p:cNvPr>
          <p:cNvSpPr txBox="1"/>
          <p:nvPr/>
        </p:nvSpPr>
        <p:spPr>
          <a:xfrm>
            <a:off x="1596000" y="809412"/>
            <a:ext cx="9000000" cy="2424100"/>
          </a:xfrm>
          <a:prstGeom prst="roundRect">
            <a:avLst>
              <a:gd name="adj" fmla="val 5562"/>
            </a:avLst>
          </a:prstGeom>
          <a:solidFill>
            <a:srgbClr val="ECF8F5"/>
          </a:solidFill>
          <a:ln w="19050">
            <a:solidFill>
              <a:srgbClr val="03BD8E"/>
            </a:solidFill>
          </a:ln>
        </p:spPr>
        <p:txBody>
          <a:bodyPr wrap="square" tIns="180000">
            <a:spAutoFit/>
          </a:bodyPr>
          <a:lstStyle/>
          <a:p>
            <a:pPr marL="285750" indent="-285750" algn="just">
              <a:lnSpc>
                <a:spcPts val="2100"/>
              </a:lnSpc>
              <a:buFont typeface="Wingdings" panose="05000000000000000000" pitchFamily="2" charset="2"/>
              <a:buChar char="l"/>
            </a:pPr>
            <a:r>
              <a:rPr lang="ja-JP" altLang="en-US" sz="1600"/>
              <a:t>日本政策金融公庫は、中小企業における省エネルギーの促進、</a:t>
            </a:r>
            <a:r>
              <a:rPr lang="ja-JP" altLang="en-US" sz="1600" b="1" u="sng"/>
              <a:t>再生資源の有効利用</a:t>
            </a:r>
            <a:r>
              <a:rPr lang="ja-JP" altLang="en-US" sz="1600"/>
              <a:t>等により環境対策の促進を図るために必要な資金の融資に関し、</a:t>
            </a:r>
            <a:r>
              <a:rPr lang="ja-JP" altLang="en-US" sz="1600" b="1" u="sng"/>
              <a:t>特例の利率、融資限度額等</a:t>
            </a:r>
            <a:r>
              <a:rPr lang="ja-JP" altLang="en-US" sz="1600"/>
              <a:t>を設けています。</a:t>
            </a:r>
          </a:p>
          <a:p>
            <a:pPr marL="285750" indent="-285750" algn="just">
              <a:lnSpc>
                <a:spcPts val="2100"/>
              </a:lnSpc>
              <a:buFont typeface="Wingdings" panose="05000000000000000000" pitchFamily="2" charset="2"/>
              <a:buChar char="l"/>
            </a:pPr>
            <a:r>
              <a:rPr lang="ja-JP" altLang="en-US" sz="1600" kern="100">
                <a:latin typeface="Meiryo UI" panose="020B0604030504040204" pitchFamily="50" charset="-128"/>
                <a:ea typeface="Meiryo UI" panose="020B0604030504040204" pitchFamily="50" charset="-128"/>
                <a:cs typeface="Times New Roman" panose="02020603050405020304" pitchFamily="18" charset="0"/>
              </a:rPr>
              <a:t>令和３年度より、以下の融資</a:t>
            </a:r>
            <a:r>
              <a:rPr lang="ja-JP" altLang="ja-JP" sz="1600" kern="100">
                <a:latin typeface="Meiryo UI" panose="020B0604030504040204" pitchFamily="50" charset="-128"/>
                <a:ea typeface="Meiryo UI" panose="020B0604030504040204" pitchFamily="50" charset="-128"/>
                <a:cs typeface="Times New Roman" panose="02020603050405020304" pitchFamily="18" charset="0"/>
              </a:rPr>
              <a:t>対象</a:t>
            </a:r>
            <a:r>
              <a:rPr lang="ja-JP" altLang="en-US" sz="1600" kern="100">
                <a:latin typeface="Meiryo UI" panose="020B0604030504040204" pitchFamily="50" charset="-128"/>
                <a:ea typeface="Meiryo UI" panose="020B0604030504040204" pitchFamily="50" charset="-128"/>
                <a:cs typeface="Times New Roman" panose="02020603050405020304" pitchFamily="18" charset="0"/>
              </a:rPr>
              <a:t>が追加されました。</a:t>
            </a:r>
            <a:endParaRPr lang="en-US" altLang="ja-JP" sz="1600" kern="100">
              <a:latin typeface="Meiryo UI" panose="020B0604030504040204" pitchFamily="50" charset="-128"/>
              <a:ea typeface="Meiryo UI" panose="020B0604030504040204" pitchFamily="50" charset="-128"/>
              <a:cs typeface="Times New Roman" panose="02020603050405020304" pitchFamily="18" charset="0"/>
            </a:endParaRPr>
          </a:p>
          <a:p>
            <a:pPr marL="469900" indent="-203200" algn="just">
              <a:lnSpc>
                <a:spcPts val="2100"/>
              </a:lnSpc>
            </a:pPr>
            <a:r>
              <a:rPr lang="ja-JP" altLang="en-US" sz="1600" kern="100">
                <a:latin typeface="Meiryo UI" panose="020B0604030504040204" pitchFamily="50" charset="-128"/>
                <a:ea typeface="Meiryo UI" panose="020B0604030504040204" pitchFamily="50" charset="-128"/>
                <a:cs typeface="Times New Roman" panose="02020603050405020304" pitchFamily="18" charset="0"/>
              </a:rPr>
              <a:t>①</a:t>
            </a:r>
            <a:r>
              <a:rPr lang="ja-JP" altLang="ja-JP" sz="1600" kern="100">
                <a:latin typeface="Meiryo UI" panose="020B0604030504040204" pitchFamily="50" charset="-128"/>
                <a:ea typeface="Meiryo UI" panose="020B0604030504040204" pitchFamily="50" charset="-128"/>
                <a:cs typeface="Times New Roman" panose="02020603050405020304" pitchFamily="18" charset="0"/>
              </a:rPr>
              <a:t>プラスチックを代替する再生可能資源由来の</a:t>
            </a:r>
            <a:r>
              <a:rPr lang="ja-JP" altLang="ja-JP" sz="1600" b="1" u="sng" kern="100">
                <a:latin typeface="Meiryo UI" panose="020B0604030504040204" pitchFamily="50" charset="-128"/>
                <a:ea typeface="Meiryo UI" panose="020B0604030504040204" pitchFamily="50" charset="-128"/>
                <a:cs typeface="Times New Roman" panose="02020603050405020304" pitchFamily="18" charset="0"/>
              </a:rPr>
              <a:t>原材料を製造</a:t>
            </a:r>
            <a:r>
              <a:rPr lang="ja-JP" altLang="ja-JP" sz="1600" kern="100">
                <a:latin typeface="Meiryo UI" panose="020B0604030504040204" pitchFamily="50" charset="-128"/>
                <a:ea typeface="Meiryo UI" panose="020B0604030504040204" pitchFamily="50" charset="-128"/>
                <a:cs typeface="Times New Roman" panose="02020603050405020304" pitchFamily="18" charset="0"/>
              </a:rPr>
              <a:t>するために必要な施設を整備する者</a:t>
            </a:r>
            <a:endParaRPr lang="en-US" altLang="ja-JP" sz="1600" kern="100">
              <a:latin typeface="Meiryo UI" panose="020B0604030504040204" pitchFamily="50" charset="-128"/>
              <a:ea typeface="Meiryo UI" panose="020B0604030504040204" pitchFamily="50" charset="-128"/>
              <a:cs typeface="Times New Roman" panose="02020603050405020304" pitchFamily="18" charset="0"/>
            </a:endParaRPr>
          </a:p>
          <a:p>
            <a:pPr marL="469900" indent="-203200" algn="just">
              <a:lnSpc>
                <a:spcPts val="2100"/>
              </a:lnSpc>
            </a:pPr>
            <a:r>
              <a:rPr lang="ja-JP" altLang="en-US" sz="1600" kern="100">
                <a:latin typeface="Meiryo UI" panose="020B0604030504040204" pitchFamily="50" charset="-128"/>
                <a:ea typeface="Meiryo UI" panose="020B0604030504040204" pitchFamily="50" charset="-128"/>
                <a:cs typeface="Times New Roman" panose="02020603050405020304" pitchFamily="18" charset="0"/>
              </a:rPr>
              <a:t>②</a:t>
            </a:r>
            <a:r>
              <a:rPr lang="ja-JP" altLang="ja-JP" sz="1600" kern="100">
                <a:latin typeface="Meiryo UI" panose="020B0604030504040204" pitchFamily="50" charset="-128"/>
                <a:ea typeface="Meiryo UI" panose="020B0604030504040204" pitchFamily="50" charset="-128"/>
                <a:cs typeface="Times New Roman" panose="02020603050405020304" pitchFamily="18" charset="0"/>
              </a:rPr>
              <a:t>プラスチックを代替する再生可能資源由来の原材料若しくは再生プラスチックを</a:t>
            </a:r>
            <a:r>
              <a:rPr lang="ja-JP" altLang="ja-JP" sz="1600" b="1" u="sng" kern="100">
                <a:latin typeface="Meiryo UI" panose="020B0604030504040204" pitchFamily="50" charset="-128"/>
                <a:ea typeface="Meiryo UI" panose="020B0604030504040204" pitchFamily="50" charset="-128"/>
                <a:cs typeface="Times New Roman" panose="02020603050405020304" pitchFamily="18" charset="0"/>
              </a:rPr>
              <a:t>利用する製品を製造</a:t>
            </a:r>
            <a:r>
              <a:rPr lang="ja-JP" altLang="ja-JP" sz="1600" kern="100">
                <a:latin typeface="Meiryo UI" panose="020B0604030504040204" pitchFamily="50" charset="-128"/>
                <a:ea typeface="Meiryo UI" panose="020B0604030504040204" pitchFamily="50" charset="-128"/>
                <a:cs typeface="Times New Roman" panose="02020603050405020304" pitchFamily="18" charset="0"/>
              </a:rPr>
              <a:t>するために必要な施設を整備する者</a:t>
            </a:r>
            <a:endParaRPr lang="en-US" altLang="ja-JP" sz="1600" kern="10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lnSpc>
                <a:spcPts val="2100"/>
              </a:lnSpc>
              <a:buFont typeface="Wingdings" panose="05000000000000000000" pitchFamily="2" charset="2"/>
              <a:buChar char="l"/>
            </a:pPr>
            <a:r>
              <a:rPr lang="ja-JP" altLang="en-US" sz="1600" kern="100">
                <a:latin typeface="Meiryo UI" panose="020B0604030504040204" pitchFamily="50" charset="-128"/>
                <a:ea typeface="Meiryo UI" panose="020B0604030504040204" pitchFamily="50" charset="-128"/>
                <a:cs typeface="Times New Roman" panose="02020603050405020304" pitchFamily="18" charset="0"/>
              </a:rPr>
              <a:t>融資は事業の規模に応じて</a:t>
            </a:r>
            <a:r>
              <a:rPr lang="ja-JP" altLang="en-US" sz="1600" u="sng" kern="100">
                <a:latin typeface="Meiryo UI" panose="020B0604030504040204" pitchFamily="50" charset="-128"/>
                <a:ea typeface="Meiryo UI" panose="020B0604030504040204" pitchFamily="50" charset="-128"/>
                <a:cs typeface="Times New Roman" panose="02020603050405020304" pitchFamily="18" charset="0"/>
              </a:rPr>
              <a:t>国民生活事業</a:t>
            </a:r>
            <a:r>
              <a:rPr lang="ja-JP" altLang="en-US" sz="1600" kern="100">
                <a:latin typeface="Meiryo UI" panose="020B0604030504040204" pitchFamily="50" charset="-128"/>
                <a:ea typeface="Meiryo UI" panose="020B0604030504040204" pitchFamily="50" charset="-128"/>
                <a:cs typeface="Times New Roman" panose="02020603050405020304" pitchFamily="18" charset="0"/>
              </a:rPr>
              <a:t>と</a:t>
            </a:r>
            <a:r>
              <a:rPr lang="ja-JP" altLang="en-US" sz="1600" u="sng" kern="100">
                <a:latin typeface="Meiryo UI" panose="020B0604030504040204" pitchFamily="50" charset="-128"/>
                <a:ea typeface="Meiryo UI" panose="020B0604030504040204" pitchFamily="50" charset="-128"/>
                <a:cs typeface="Times New Roman" panose="02020603050405020304" pitchFamily="18" charset="0"/>
              </a:rPr>
              <a:t>中小企業事業</a:t>
            </a:r>
            <a:r>
              <a:rPr lang="ja-JP" altLang="en-US" sz="1600" kern="100">
                <a:latin typeface="Meiryo UI" panose="020B0604030504040204" pitchFamily="50" charset="-128"/>
                <a:ea typeface="Meiryo UI" panose="020B0604030504040204" pitchFamily="50" charset="-128"/>
                <a:cs typeface="Times New Roman" panose="02020603050405020304" pitchFamily="18" charset="0"/>
              </a:rPr>
              <a:t>の２種類があり、プラスチック関連のものについてはそれぞれ以下のような特徴があります。</a:t>
            </a:r>
            <a:endParaRPr lang="en-US" altLang="ja-JP" sz="1600" kern="10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613DD7A0-F721-268B-AF9C-01D4C5A45BBA}"/>
              </a:ext>
            </a:extLst>
          </p:cNvPr>
          <p:cNvSpPr txBox="1"/>
          <p:nvPr/>
        </p:nvSpPr>
        <p:spPr>
          <a:xfrm>
            <a:off x="1756951" y="624746"/>
            <a:ext cx="3381054" cy="369332"/>
          </a:xfrm>
          <a:prstGeom prst="rect">
            <a:avLst/>
          </a:prstGeom>
          <a:solidFill>
            <a:schemeClr val="accent2"/>
          </a:solidFill>
        </p:spPr>
        <p:txBody>
          <a:bodyPr wrap="none" rtlCol="0">
            <a:spAutoFit/>
          </a:bodyPr>
          <a:lstStyle/>
          <a:p>
            <a:r>
              <a:rPr lang="ja-JP" altLang="en-US" b="1">
                <a:solidFill>
                  <a:schemeClr val="bg1"/>
                </a:solidFill>
              </a:rPr>
              <a:t>環境・エネルギー対策資金の概要</a:t>
            </a:r>
          </a:p>
        </p:txBody>
      </p:sp>
      <p:sp>
        <p:nvSpPr>
          <p:cNvPr id="24" name="テキスト ボックス 23">
            <a:extLst>
              <a:ext uri="{FF2B5EF4-FFF2-40B4-BE49-F238E27FC236}">
                <a16:creationId xmlns:a16="http://schemas.microsoft.com/office/drawing/2014/main" id="{92F4AC77-F52D-C184-588A-B4E6B5804832}"/>
              </a:ext>
            </a:extLst>
          </p:cNvPr>
          <p:cNvSpPr txBox="1"/>
          <p:nvPr/>
        </p:nvSpPr>
        <p:spPr>
          <a:xfrm>
            <a:off x="5304911" y="6137547"/>
            <a:ext cx="4839307" cy="523220"/>
          </a:xfrm>
          <a:prstGeom prst="rect">
            <a:avLst/>
          </a:prstGeom>
          <a:noFill/>
        </p:spPr>
        <p:txBody>
          <a:bodyPr wrap="square">
            <a:spAutoFit/>
          </a:bodyPr>
          <a:lstStyle/>
          <a:p>
            <a:r>
              <a:rPr lang="en-US" altLang="ja-JP" sz="1400"/>
              <a:t>※</a:t>
            </a:r>
            <a:r>
              <a:rPr lang="ja-JP" altLang="en-US" sz="1400"/>
              <a:t>具体的な利率の内容については日本政策金融公庫</a:t>
            </a:r>
            <a:r>
              <a:rPr lang="en-US" altLang="ja-JP" sz="1400"/>
              <a:t>HP</a:t>
            </a:r>
            <a:r>
              <a:rPr lang="ja-JP" altLang="en-US" sz="1400"/>
              <a:t>を参照</a:t>
            </a:r>
            <a:endParaRPr lang="en-US" altLang="ja-JP" sz="1400"/>
          </a:p>
          <a:p>
            <a:r>
              <a:rPr lang="en-US" altLang="ja-JP" sz="1400"/>
              <a:t>https://www.jfc.go.jp/n/rate/index.html</a:t>
            </a:r>
            <a:endParaRPr lang="ja-JP" altLang="en-US" sz="1400"/>
          </a:p>
        </p:txBody>
      </p:sp>
      <p:graphicFrame>
        <p:nvGraphicFramePr>
          <p:cNvPr id="3" name="表 2">
            <a:extLst>
              <a:ext uri="{FF2B5EF4-FFF2-40B4-BE49-F238E27FC236}">
                <a16:creationId xmlns:a16="http://schemas.microsoft.com/office/drawing/2014/main" id="{5B38DDF1-74A2-436A-1CD5-231275C5E13F}"/>
              </a:ext>
            </a:extLst>
          </p:cNvPr>
          <p:cNvGraphicFramePr>
            <a:graphicFrameLocks noGrp="1"/>
          </p:cNvGraphicFramePr>
          <p:nvPr/>
        </p:nvGraphicFramePr>
        <p:xfrm>
          <a:off x="1709874" y="3374027"/>
          <a:ext cx="8772252" cy="2763520"/>
        </p:xfrm>
        <a:graphic>
          <a:graphicData uri="http://schemas.openxmlformats.org/drawingml/2006/table">
            <a:tbl>
              <a:tblPr firstRow="1" bandRow="1">
                <a:tableStyleId>{5C22544A-7EE6-4342-B048-85BDC9FD1C3A}</a:tableStyleId>
              </a:tblPr>
              <a:tblGrid>
                <a:gridCol w="1372384">
                  <a:extLst>
                    <a:ext uri="{9D8B030D-6E8A-4147-A177-3AD203B41FA5}">
                      <a16:colId xmlns:a16="http://schemas.microsoft.com/office/drawing/2014/main" val="1665850092"/>
                    </a:ext>
                  </a:extLst>
                </a:gridCol>
                <a:gridCol w="3699934">
                  <a:extLst>
                    <a:ext uri="{9D8B030D-6E8A-4147-A177-3AD203B41FA5}">
                      <a16:colId xmlns:a16="http://schemas.microsoft.com/office/drawing/2014/main" val="3952120877"/>
                    </a:ext>
                  </a:extLst>
                </a:gridCol>
                <a:gridCol w="3699934">
                  <a:extLst>
                    <a:ext uri="{9D8B030D-6E8A-4147-A177-3AD203B41FA5}">
                      <a16:colId xmlns:a16="http://schemas.microsoft.com/office/drawing/2014/main" val="1230473861"/>
                    </a:ext>
                  </a:extLst>
                </a:gridCol>
              </a:tblGrid>
              <a:tr h="370840">
                <a:tc>
                  <a:txBody>
                    <a:bodyPr/>
                    <a:lstStyle/>
                    <a:p>
                      <a:endParaRPr kumimoji="1" lang="ja-JP" altLang="en-US" sz="1800"/>
                    </a:p>
                  </a:txBody>
                  <a:tcPr/>
                </a:tc>
                <a:tc>
                  <a:txBody>
                    <a:bodyPr/>
                    <a:lstStyle/>
                    <a:p>
                      <a:r>
                        <a:rPr kumimoji="1" lang="ja-JP" altLang="en-US" sz="1800" dirty="0"/>
                        <a:t>国民生活事業</a:t>
                      </a:r>
                    </a:p>
                  </a:txBody>
                  <a:tcPr/>
                </a:tc>
                <a:tc>
                  <a:txBody>
                    <a:bodyPr/>
                    <a:lstStyle/>
                    <a:p>
                      <a:r>
                        <a:rPr kumimoji="1" lang="ja-JP" altLang="en-US" sz="1800" dirty="0"/>
                        <a:t>中小企業事業</a:t>
                      </a:r>
                    </a:p>
                  </a:txBody>
                  <a:tcPr/>
                </a:tc>
                <a:extLst>
                  <a:ext uri="{0D108BD9-81ED-4DB2-BD59-A6C34878D82A}">
                    <a16:rowId xmlns:a16="http://schemas.microsoft.com/office/drawing/2014/main" val="1411703620"/>
                  </a:ext>
                </a:extLst>
              </a:tr>
              <a:tr h="370840">
                <a:tc>
                  <a:txBody>
                    <a:bodyPr/>
                    <a:lstStyle/>
                    <a:p>
                      <a:r>
                        <a:rPr kumimoji="1" lang="ja-JP" altLang="en-US" sz="1800"/>
                        <a:t>該当名称</a:t>
                      </a:r>
                    </a:p>
                  </a:txBody>
                  <a:tcPr/>
                </a:tc>
                <a:tc>
                  <a:txBody>
                    <a:bodyPr/>
                    <a:lstStyle/>
                    <a:p>
                      <a:r>
                        <a:rPr kumimoji="1" lang="ja-JP" altLang="en-US" sz="1800" dirty="0"/>
                        <a:t>再生可能資源関連</a:t>
                      </a:r>
                    </a:p>
                  </a:txBody>
                  <a:tcPr/>
                </a:tc>
                <a:tc>
                  <a:txBody>
                    <a:bodyPr/>
                    <a:lstStyle/>
                    <a:p>
                      <a:r>
                        <a:rPr kumimoji="1" lang="ja-JP" altLang="en-US" sz="1800"/>
                        <a:t>プラスチック関連</a:t>
                      </a:r>
                    </a:p>
                  </a:txBody>
                  <a:tcPr/>
                </a:tc>
                <a:extLst>
                  <a:ext uri="{0D108BD9-81ED-4DB2-BD59-A6C34878D82A}">
                    <a16:rowId xmlns:a16="http://schemas.microsoft.com/office/drawing/2014/main" val="4075596011"/>
                  </a:ext>
                </a:extLst>
              </a:tr>
              <a:tr h="370840">
                <a:tc>
                  <a:txBody>
                    <a:bodyPr/>
                    <a:lstStyle/>
                    <a:p>
                      <a:r>
                        <a:rPr kumimoji="1" lang="ja-JP" altLang="en-US" sz="1800"/>
                        <a:t>融資対象</a:t>
                      </a:r>
                    </a:p>
                  </a:txBody>
                  <a:tcPr/>
                </a:tc>
                <a:tc>
                  <a:txBody>
                    <a:bodyPr/>
                    <a:lstStyle/>
                    <a:p>
                      <a:r>
                        <a:rPr kumimoji="1" lang="ja-JP" altLang="en-US" sz="1800" dirty="0"/>
                        <a:t>上記①、②の個人企業、小規模企業</a:t>
                      </a:r>
                    </a:p>
                  </a:txBody>
                  <a:tcPr/>
                </a:tc>
                <a:tc>
                  <a:txBody>
                    <a:bodyPr/>
                    <a:lstStyle/>
                    <a:p>
                      <a:r>
                        <a:rPr kumimoji="1" lang="ja-JP" altLang="en-US" sz="1800"/>
                        <a:t>上記①、②の中小企業</a:t>
                      </a:r>
                    </a:p>
                  </a:txBody>
                  <a:tcPr/>
                </a:tc>
                <a:extLst>
                  <a:ext uri="{0D108BD9-81ED-4DB2-BD59-A6C34878D82A}">
                    <a16:rowId xmlns:a16="http://schemas.microsoft.com/office/drawing/2014/main" val="3317801404"/>
                  </a:ext>
                </a:extLst>
              </a:tr>
              <a:tr h="370840">
                <a:tc>
                  <a:txBody>
                    <a:bodyPr/>
                    <a:lstStyle/>
                    <a:p>
                      <a:r>
                        <a:rPr kumimoji="1" lang="ja-JP" altLang="en-US" sz="1800"/>
                        <a:t>融資限度額</a:t>
                      </a:r>
                    </a:p>
                  </a:txBody>
                  <a:tcPr/>
                </a:tc>
                <a:tc>
                  <a:txBody>
                    <a:bodyPr/>
                    <a:lstStyle/>
                    <a:p>
                      <a:r>
                        <a:rPr kumimoji="1" lang="en-US" altLang="ja-JP" sz="1800" dirty="0"/>
                        <a:t>7200</a:t>
                      </a:r>
                      <a:r>
                        <a:rPr kumimoji="1" lang="ja-JP" altLang="en-US" sz="1800" dirty="0"/>
                        <a:t>万円</a:t>
                      </a:r>
                      <a:endParaRPr kumimoji="1" lang="en-US" altLang="ja-JP" sz="1800" dirty="0"/>
                    </a:p>
                    <a:p>
                      <a:r>
                        <a:rPr kumimoji="1" lang="ja-JP" altLang="en-US" sz="1800" dirty="0"/>
                        <a:t>（うち運転資金は</a:t>
                      </a:r>
                      <a:r>
                        <a:rPr kumimoji="1" lang="en-US" altLang="ja-JP" sz="1800" dirty="0"/>
                        <a:t>4800</a:t>
                      </a:r>
                      <a:r>
                        <a:rPr kumimoji="1" lang="ja-JP" altLang="en-US" sz="1800" dirty="0"/>
                        <a:t>万円）</a:t>
                      </a:r>
                    </a:p>
                  </a:txBody>
                  <a:tcPr/>
                </a:tc>
                <a:tc>
                  <a:txBody>
                    <a:bodyPr/>
                    <a:lstStyle/>
                    <a:p>
                      <a:r>
                        <a:rPr kumimoji="1" lang="en-US" altLang="ja-JP" sz="1800" dirty="0"/>
                        <a:t>7</a:t>
                      </a:r>
                      <a:r>
                        <a:rPr kumimoji="1" lang="ja-JP" altLang="en-US" sz="1800" dirty="0"/>
                        <a:t>億</a:t>
                      </a:r>
                      <a:r>
                        <a:rPr kumimoji="1" lang="en-US" altLang="ja-JP" sz="1800" dirty="0"/>
                        <a:t>2000</a:t>
                      </a:r>
                      <a:r>
                        <a:rPr kumimoji="1" lang="ja-JP" altLang="en-US" sz="1800" dirty="0"/>
                        <a:t>万円</a:t>
                      </a:r>
                      <a:endParaRPr kumimoji="1" lang="en-US" altLang="ja-JP" sz="1800" dirty="0"/>
                    </a:p>
                    <a:p>
                      <a:r>
                        <a:rPr kumimoji="1" lang="ja-JP" altLang="en-US" sz="1800" dirty="0"/>
                        <a:t>（うち運転資金は上限なし）</a:t>
                      </a:r>
                      <a:endParaRPr kumimoji="1" lang="en-US" altLang="ja-JP" sz="1800" dirty="0"/>
                    </a:p>
                  </a:txBody>
                  <a:tcPr/>
                </a:tc>
                <a:extLst>
                  <a:ext uri="{0D108BD9-81ED-4DB2-BD59-A6C34878D82A}">
                    <a16:rowId xmlns:a16="http://schemas.microsoft.com/office/drawing/2014/main" val="519416413"/>
                  </a:ext>
                </a:extLst>
              </a:tr>
              <a:tr h="370840">
                <a:tc>
                  <a:txBody>
                    <a:bodyPr/>
                    <a:lstStyle/>
                    <a:p>
                      <a:r>
                        <a:rPr kumimoji="1" lang="ja-JP" altLang="en-US" sz="1800"/>
                        <a:t>返済期間</a:t>
                      </a:r>
                    </a:p>
                  </a:txBody>
                  <a:tcPr/>
                </a:tc>
                <a:tc>
                  <a:txBody>
                    <a:bodyPr/>
                    <a:lstStyle/>
                    <a:p>
                      <a:r>
                        <a:rPr kumimoji="1" lang="en-US" altLang="ja-JP" sz="1800"/>
                        <a:t>20</a:t>
                      </a:r>
                      <a:r>
                        <a:rPr kumimoji="1" lang="ja-JP" altLang="en-US" sz="1800"/>
                        <a:t>年以内</a:t>
                      </a:r>
                      <a:endParaRPr kumimoji="1" lang="en-US" altLang="ja-JP" sz="1800"/>
                    </a:p>
                    <a:p>
                      <a:r>
                        <a:rPr kumimoji="1" lang="ja-JP" altLang="en-US" sz="1800"/>
                        <a:t>（短期の運転資金も含む）</a:t>
                      </a:r>
                    </a:p>
                  </a:txBody>
                  <a:tcPr/>
                </a:tc>
                <a:tc>
                  <a:txBody>
                    <a:bodyPr/>
                    <a:lstStyle/>
                    <a:p>
                      <a:r>
                        <a:rPr kumimoji="1" lang="en-US" altLang="ja-JP" sz="1800" dirty="0"/>
                        <a:t>20</a:t>
                      </a:r>
                      <a:r>
                        <a:rPr kumimoji="1" lang="ja-JP" altLang="en-US" sz="1800" dirty="0"/>
                        <a:t>年以内</a:t>
                      </a:r>
                      <a:endParaRPr kumimoji="1" lang="en-US" altLang="ja-JP" sz="1800" dirty="0"/>
                    </a:p>
                    <a:p>
                      <a:r>
                        <a:rPr kumimoji="1" lang="ja-JP" altLang="en-US" sz="1800" dirty="0"/>
                        <a:t>（短期の運転資金は含まない）</a:t>
                      </a:r>
                      <a:endParaRPr kumimoji="1" lang="en-US" altLang="ja-JP" sz="1800" dirty="0"/>
                    </a:p>
                  </a:txBody>
                  <a:tcPr/>
                </a:tc>
                <a:extLst>
                  <a:ext uri="{0D108BD9-81ED-4DB2-BD59-A6C34878D82A}">
                    <a16:rowId xmlns:a16="http://schemas.microsoft.com/office/drawing/2014/main" val="2006223927"/>
                  </a:ext>
                </a:extLst>
              </a:tr>
              <a:tr h="370840">
                <a:tc>
                  <a:txBody>
                    <a:bodyPr/>
                    <a:lstStyle/>
                    <a:p>
                      <a:r>
                        <a:rPr kumimoji="1" lang="ja-JP" altLang="en-US" sz="1800"/>
                        <a:t>利率（年）</a:t>
                      </a:r>
                    </a:p>
                  </a:txBody>
                  <a:tcPr/>
                </a:tc>
                <a:tc>
                  <a:txBody>
                    <a:bodyPr/>
                    <a:lstStyle/>
                    <a:p>
                      <a:r>
                        <a:rPr kumimoji="1" lang="ja-JP" altLang="en-US" sz="1800"/>
                        <a:t>特別利率</a:t>
                      </a:r>
                      <a:r>
                        <a:rPr kumimoji="1" lang="en-US" altLang="ja-JP" sz="1800"/>
                        <a:t>B</a:t>
                      </a:r>
                      <a:r>
                        <a:rPr kumimoji="1" lang="en-US" altLang="ja-JP" sz="1800" baseline="30000"/>
                        <a:t>※</a:t>
                      </a:r>
                      <a:endParaRPr kumimoji="1" lang="ja-JP" altLang="en-US" sz="1800" baseline="30000"/>
                    </a:p>
                  </a:txBody>
                  <a:tcPr/>
                </a:tc>
                <a:tc>
                  <a:txBody>
                    <a:bodyPr/>
                    <a:lstStyle/>
                    <a:p>
                      <a:r>
                        <a:rPr kumimoji="1" lang="ja-JP" altLang="en-US" sz="1800" dirty="0"/>
                        <a:t>特別利率②</a:t>
                      </a:r>
                      <a:r>
                        <a:rPr kumimoji="1" lang="en-US" altLang="ja-JP" sz="1800" baseline="30000" dirty="0"/>
                        <a:t>※</a:t>
                      </a:r>
                    </a:p>
                  </a:txBody>
                  <a:tcPr/>
                </a:tc>
                <a:extLst>
                  <a:ext uri="{0D108BD9-81ED-4DB2-BD59-A6C34878D82A}">
                    <a16:rowId xmlns:a16="http://schemas.microsoft.com/office/drawing/2014/main" val="2400507604"/>
                  </a:ext>
                </a:extLst>
              </a:tr>
            </a:tbl>
          </a:graphicData>
        </a:graphic>
      </p:graphicFrame>
      <p:sp>
        <p:nvSpPr>
          <p:cNvPr id="5" name="スライド番号プレースホルダー 1">
            <a:extLst>
              <a:ext uri="{FF2B5EF4-FFF2-40B4-BE49-F238E27FC236}">
                <a16:creationId xmlns:a16="http://schemas.microsoft.com/office/drawing/2014/main" id="{1F07E610-0B98-CAE5-B0A5-46FD54DD357F}"/>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23</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65184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D276441-14DA-3D17-C308-73AE0C6697F2}"/>
              </a:ext>
            </a:extLst>
          </p:cNvPr>
          <p:cNvSpPr>
            <a:spLocks noGrp="1"/>
          </p:cNvSpPr>
          <p:nvPr>
            <p:ph sz="quarter" idx="11"/>
          </p:nvPr>
        </p:nvSpPr>
        <p:spPr>
          <a:xfrm>
            <a:off x="649705" y="53171"/>
            <a:ext cx="10018294" cy="457525"/>
          </a:xfrm>
        </p:spPr>
        <p:txBody>
          <a:bodyPr>
            <a:noAutofit/>
          </a:bodyPr>
          <a:lstStyle/>
          <a:p>
            <a:pPr algn="l"/>
            <a:r>
              <a:rPr lang="ja-JP" altLang="en-US" sz="2000" dirty="0"/>
              <a:t>サーキュラー・エコノミーに係るサステナブル・ファイナンス促進のための開示・対話ガイダンス</a:t>
            </a:r>
          </a:p>
        </p:txBody>
      </p:sp>
      <p:sp>
        <p:nvSpPr>
          <p:cNvPr id="3" name="左右矢印 22">
            <a:extLst>
              <a:ext uri="{FF2B5EF4-FFF2-40B4-BE49-F238E27FC236}">
                <a16:creationId xmlns:a16="http://schemas.microsoft.com/office/drawing/2014/main" id="{FE7BA625-AC98-559C-6B76-30F725F72151}"/>
              </a:ext>
            </a:extLst>
          </p:cNvPr>
          <p:cNvSpPr/>
          <p:nvPr/>
        </p:nvSpPr>
        <p:spPr bwMode="auto">
          <a:xfrm>
            <a:off x="3125853" y="5377205"/>
            <a:ext cx="5807217" cy="362986"/>
          </a:xfrm>
          <a:prstGeom prst="leftRightArrow">
            <a:avLst>
              <a:gd name="adj1" fmla="val 50000"/>
              <a:gd name="adj2" fmla="val 84151"/>
            </a:avLst>
          </a:prstGeom>
          <a:solidFill>
            <a:schemeClr val="bg1">
              <a:lumMod val="85000"/>
            </a:schemeClr>
          </a:solidFill>
          <a:ln w="9525">
            <a:solidFill>
              <a:srgbClr val="B2B2B2"/>
            </a:solidFill>
            <a:miter lim="800000"/>
            <a:headEnd/>
            <a:tailEnd/>
          </a:ln>
          <a:effectLst/>
        </p:spPr>
        <p:txBody>
          <a:bodyPr wrap="none" rtlCol="0" anchor="ctr"/>
          <a:lstStyle/>
          <a:p>
            <a:pPr algn="l"/>
            <a:endParaRPr lang="ja-JP" altLang="en-US" sz="1662">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E108D75-705F-ABB1-1289-1830A198C0DB}"/>
              </a:ext>
            </a:extLst>
          </p:cNvPr>
          <p:cNvPicPr>
            <a:picLocks noChangeAspect="1"/>
          </p:cNvPicPr>
          <p:nvPr/>
        </p:nvPicPr>
        <p:blipFill>
          <a:blip r:embed="rId2">
            <a:duotone>
              <a:prstClr val="black"/>
              <a:srgbClr val="009C89">
                <a:tint val="45000"/>
                <a:satMod val="400000"/>
              </a:srgbClr>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1879936" y="4941938"/>
            <a:ext cx="1245916" cy="1063028"/>
          </a:xfrm>
          <a:prstGeom prst="rect">
            <a:avLst/>
          </a:prstGeom>
        </p:spPr>
      </p:pic>
      <p:pic>
        <p:nvPicPr>
          <p:cNvPr id="5" name="図 4">
            <a:extLst>
              <a:ext uri="{FF2B5EF4-FFF2-40B4-BE49-F238E27FC236}">
                <a16:creationId xmlns:a16="http://schemas.microsoft.com/office/drawing/2014/main" id="{4D61B395-780D-B154-C9F2-3A4AC3ED7B9C}"/>
              </a:ext>
            </a:extLst>
          </p:cNvPr>
          <p:cNvPicPr>
            <a:picLocks noChangeAspect="1"/>
          </p:cNvPicPr>
          <p:nvPr/>
        </p:nvPicPr>
        <p:blipFill>
          <a:blip r:embed="rId4">
            <a:duotone>
              <a:prstClr val="black"/>
              <a:srgbClr val="009C89">
                <a:tint val="45000"/>
                <a:satMod val="400000"/>
              </a:srgbClr>
            </a:duotone>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8933070" y="4884057"/>
            <a:ext cx="1515330" cy="1303396"/>
          </a:xfrm>
          <a:prstGeom prst="rect">
            <a:avLst/>
          </a:prstGeom>
        </p:spPr>
      </p:pic>
      <p:sp>
        <p:nvSpPr>
          <p:cNvPr id="6" name="テキスト ボックス 5">
            <a:extLst>
              <a:ext uri="{FF2B5EF4-FFF2-40B4-BE49-F238E27FC236}">
                <a16:creationId xmlns:a16="http://schemas.microsoft.com/office/drawing/2014/main" id="{DEECDBE6-4762-A6F6-874C-51F6E55E4BAC}"/>
              </a:ext>
            </a:extLst>
          </p:cNvPr>
          <p:cNvSpPr txBox="1"/>
          <p:nvPr/>
        </p:nvSpPr>
        <p:spPr>
          <a:xfrm>
            <a:off x="1888304" y="6050219"/>
            <a:ext cx="1230758" cy="319639"/>
          </a:xfrm>
          <a:prstGeom prst="rect">
            <a:avLst/>
          </a:prstGeom>
          <a:noFill/>
        </p:spPr>
        <p:txBody>
          <a:bodyPr wrap="square" rtlCol="0">
            <a:spAutoFit/>
          </a:bodyPr>
          <a:lstStyle/>
          <a:p>
            <a:pPr algn="ctr"/>
            <a:r>
              <a:rPr lang="ja-JP" altLang="en-US" sz="1477" b="1">
                <a:latin typeface="メイリオ" panose="020B0604030504040204" pitchFamily="50" charset="-128"/>
                <a:ea typeface="メイリオ" panose="020B0604030504040204" pitchFamily="50" charset="-128"/>
                <a:cs typeface="Meiryo UI" panose="020B0604030504040204" pitchFamily="50" charset="-128"/>
              </a:rPr>
              <a:t>企業</a:t>
            </a:r>
          </a:p>
        </p:txBody>
      </p:sp>
      <p:sp>
        <p:nvSpPr>
          <p:cNvPr id="7" name="テキスト ボックス 6">
            <a:extLst>
              <a:ext uri="{FF2B5EF4-FFF2-40B4-BE49-F238E27FC236}">
                <a16:creationId xmlns:a16="http://schemas.microsoft.com/office/drawing/2014/main" id="{408E3538-07CE-29D0-F44A-7DE2883B78AF}"/>
              </a:ext>
            </a:extLst>
          </p:cNvPr>
          <p:cNvSpPr txBox="1"/>
          <p:nvPr/>
        </p:nvSpPr>
        <p:spPr>
          <a:xfrm>
            <a:off x="8853821" y="6078290"/>
            <a:ext cx="1702502" cy="319639"/>
          </a:xfrm>
          <a:prstGeom prst="rect">
            <a:avLst/>
          </a:prstGeom>
          <a:noFill/>
        </p:spPr>
        <p:txBody>
          <a:bodyPr wrap="square" rtlCol="0">
            <a:spAutoFit/>
          </a:bodyPr>
          <a:lstStyle/>
          <a:p>
            <a:pPr algn="ctr"/>
            <a:r>
              <a:rPr lang="ja-JP" altLang="en-US" sz="1477" b="1" spc="-57">
                <a:solidFill>
                  <a:prstClr val="black"/>
                </a:solidFill>
                <a:latin typeface="メイリオ" panose="020B0604030504040204" pitchFamily="50" charset="-128"/>
                <a:ea typeface="メイリオ" panose="020B0604030504040204" pitchFamily="50" charset="-128"/>
                <a:cs typeface="Meiryo UI" pitchFamily="50" charset="-128"/>
              </a:rPr>
              <a:t>投資家・金融機関</a:t>
            </a:r>
            <a:endParaRPr lang="ja-JP" altLang="en-US" sz="1477" b="1">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25E2DF9F-0A3D-C776-ECED-C8DDEB35368F}"/>
              </a:ext>
            </a:extLst>
          </p:cNvPr>
          <p:cNvSpPr/>
          <p:nvPr/>
        </p:nvSpPr>
        <p:spPr bwMode="auto">
          <a:xfrm>
            <a:off x="5600181" y="4859331"/>
            <a:ext cx="411275" cy="1213983"/>
          </a:xfrm>
          <a:prstGeom prst="rect">
            <a:avLst/>
          </a:prstGeom>
          <a:solidFill>
            <a:srgbClr val="CED943"/>
          </a:solidFill>
          <a:ln w="9525">
            <a:solidFill>
              <a:schemeClr val="bg1">
                <a:lumMod val="50000"/>
              </a:schemeClr>
            </a:solidFill>
            <a:miter lim="800000"/>
            <a:headEnd/>
            <a:tailEnd/>
          </a:ln>
          <a:effectLst/>
        </p:spPr>
        <p:txBody>
          <a:bodyPr vert="eaVert" wrap="none" rtlCol="0" anchor="ctr"/>
          <a:lstStyle/>
          <a:p>
            <a:pPr algn="ctr"/>
            <a:r>
              <a:rPr lang="ja-JP" altLang="en-US" sz="1200" b="1">
                <a:latin typeface="メイリオ" panose="020B0604030504040204" pitchFamily="50" charset="-128"/>
                <a:ea typeface="メイリオ" panose="020B0604030504040204" pitchFamily="50" charset="-128"/>
              </a:rPr>
              <a:t>リスクと機会</a:t>
            </a:r>
          </a:p>
        </p:txBody>
      </p:sp>
      <p:sp>
        <p:nvSpPr>
          <p:cNvPr id="9" name="正方形/長方形 8">
            <a:extLst>
              <a:ext uri="{FF2B5EF4-FFF2-40B4-BE49-F238E27FC236}">
                <a16:creationId xmlns:a16="http://schemas.microsoft.com/office/drawing/2014/main" id="{E6351405-6A6A-2E56-FD6C-3833F0DAAFFE}"/>
              </a:ext>
            </a:extLst>
          </p:cNvPr>
          <p:cNvSpPr/>
          <p:nvPr/>
        </p:nvSpPr>
        <p:spPr bwMode="auto">
          <a:xfrm>
            <a:off x="7282676" y="4859331"/>
            <a:ext cx="411275" cy="1213983"/>
          </a:xfrm>
          <a:prstGeom prst="rect">
            <a:avLst/>
          </a:prstGeom>
          <a:solidFill>
            <a:srgbClr val="D99694"/>
          </a:solidFill>
          <a:ln w="9525">
            <a:solidFill>
              <a:schemeClr val="bg1">
                <a:lumMod val="50000"/>
              </a:schemeClr>
            </a:solidFill>
            <a:miter lim="800000"/>
            <a:headEnd/>
            <a:tailEnd/>
          </a:ln>
          <a:effectLst/>
        </p:spPr>
        <p:txBody>
          <a:bodyPr vert="eaVert" wrap="none" rtlCol="0" anchor="ctr"/>
          <a:lstStyle/>
          <a:p>
            <a:pPr algn="ctr"/>
            <a:r>
              <a:rPr lang="ja-JP" altLang="en-US" sz="1200" b="1">
                <a:latin typeface="メイリオ" panose="020B0604030504040204" pitchFamily="50" charset="-128"/>
                <a:ea typeface="メイリオ" panose="020B0604030504040204" pitchFamily="50" charset="-128"/>
              </a:rPr>
              <a:t>ガバナンス</a:t>
            </a:r>
          </a:p>
        </p:txBody>
      </p:sp>
      <p:sp>
        <p:nvSpPr>
          <p:cNvPr id="10" name="正方形/長方形 9">
            <a:extLst>
              <a:ext uri="{FF2B5EF4-FFF2-40B4-BE49-F238E27FC236}">
                <a16:creationId xmlns:a16="http://schemas.microsoft.com/office/drawing/2014/main" id="{24834FF4-B4E9-64DC-6E15-C47545AF67A6}"/>
              </a:ext>
            </a:extLst>
          </p:cNvPr>
          <p:cNvSpPr/>
          <p:nvPr/>
        </p:nvSpPr>
        <p:spPr bwMode="auto">
          <a:xfrm>
            <a:off x="6161012" y="4859331"/>
            <a:ext cx="411275" cy="1213983"/>
          </a:xfrm>
          <a:prstGeom prst="rect">
            <a:avLst/>
          </a:prstGeom>
          <a:solidFill>
            <a:srgbClr val="FFD242"/>
          </a:solidFill>
          <a:ln w="9525">
            <a:solidFill>
              <a:schemeClr val="bg1">
                <a:lumMod val="50000"/>
              </a:schemeClr>
            </a:solidFill>
            <a:miter lim="800000"/>
            <a:headEnd/>
            <a:tailEnd/>
          </a:ln>
          <a:effectLst/>
        </p:spPr>
        <p:txBody>
          <a:bodyPr vert="eaVert" wrap="none" rtlCol="0" anchor="ctr"/>
          <a:lstStyle/>
          <a:p>
            <a:pPr algn="ctr"/>
            <a:r>
              <a:rPr lang="ja-JP" altLang="en-US" sz="1200" b="1">
                <a:latin typeface="メイリオ" panose="020B0604030504040204" pitchFamily="50" charset="-128"/>
                <a:ea typeface="メイリオ" panose="020B0604030504040204" pitchFamily="50" charset="-128"/>
              </a:rPr>
              <a:t>戦略</a:t>
            </a:r>
          </a:p>
        </p:txBody>
      </p:sp>
      <p:sp>
        <p:nvSpPr>
          <p:cNvPr id="11" name="正方形/長方形 10">
            <a:extLst>
              <a:ext uri="{FF2B5EF4-FFF2-40B4-BE49-F238E27FC236}">
                <a16:creationId xmlns:a16="http://schemas.microsoft.com/office/drawing/2014/main" id="{44DA23A3-AFC0-638C-B263-9D6FFDF4F322}"/>
              </a:ext>
            </a:extLst>
          </p:cNvPr>
          <p:cNvSpPr/>
          <p:nvPr/>
        </p:nvSpPr>
        <p:spPr bwMode="auto">
          <a:xfrm>
            <a:off x="6721844" y="4859331"/>
            <a:ext cx="411275" cy="1213983"/>
          </a:xfrm>
          <a:prstGeom prst="rect">
            <a:avLst/>
          </a:prstGeom>
          <a:solidFill>
            <a:srgbClr val="F8A764"/>
          </a:solidFill>
          <a:ln w="9525">
            <a:solidFill>
              <a:schemeClr val="bg1">
                <a:lumMod val="50000"/>
              </a:schemeClr>
            </a:solidFill>
            <a:miter lim="800000"/>
            <a:headEnd/>
            <a:tailEnd/>
          </a:ln>
          <a:effectLst/>
        </p:spPr>
        <p:txBody>
          <a:bodyPr vert="eaVert" wrap="none" rtlCol="0" anchor="ctr"/>
          <a:lstStyle/>
          <a:p>
            <a:pPr algn="ctr"/>
            <a:r>
              <a:rPr lang="ja-JP" altLang="en-US" sz="1200" b="1">
                <a:latin typeface="メイリオ" panose="020B0604030504040204" pitchFamily="50" charset="-128"/>
                <a:ea typeface="メイリオ" panose="020B0604030504040204" pitchFamily="50" charset="-128"/>
              </a:rPr>
              <a:t>指標と目標</a:t>
            </a:r>
          </a:p>
        </p:txBody>
      </p:sp>
      <p:sp>
        <p:nvSpPr>
          <p:cNvPr id="12" name="正方形/長方形 11">
            <a:extLst>
              <a:ext uri="{FF2B5EF4-FFF2-40B4-BE49-F238E27FC236}">
                <a16:creationId xmlns:a16="http://schemas.microsoft.com/office/drawing/2014/main" id="{F8F8F050-ABB8-D0E9-F297-F8417C58E672}"/>
              </a:ext>
            </a:extLst>
          </p:cNvPr>
          <p:cNvSpPr/>
          <p:nvPr/>
        </p:nvSpPr>
        <p:spPr bwMode="auto">
          <a:xfrm>
            <a:off x="5039350" y="4859331"/>
            <a:ext cx="411275" cy="1213983"/>
          </a:xfrm>
          <a:prstGeom prst="rect">
            <a:avLst/>
          </a:prstGeom>
          <a:solidFill>
            <a:srgbClr val="93CDDD"/>
          </a:solidFill>
          <a:ln w="9525">
            <a:solidFill>
              <a:schemeClr val="bg1">
                <a:lumMod val="50000"/>
              </a:schemeClr>
            </a:solidFill>
            <a:miter lim="800000"/>
            <a:headEnd/>
            <a:tailEnd/>
          </a:ln>
          <a:effectLst/>
        </p:spPr>
        <p:txBody>
          <a:bodyPr vert="eaVert" wrap="none" rtlCol="0" anchor="ctr"/>
          <a:lstStyle/>
          <a:p>
            <a:pPr algn="ctr"/>
            <a:r>
              <a:rPr lang="ja-JP" altLang="en-US" sz="1200" b="1">
                <a:latin typeface="メイリオ" panose="020B0604030504040204" pitchFamily="50" charset="-128"/>
                <a:ea typeface="メイリオ" panose="020B0604030504040204" pitchFamily="50" charset="-128"/>
              </a:rPr>
              <a:t>ビジネスモデル</a:t>
            </a:r>
          </a:p>
        </p:txBody>
      </p:sp>
      <p:sp>
        <p:nvSpPr>
          <p:cNvPr id="13" name="テキスト ボックス 12">
            <a:extLst>
              <a:ext uri="{FF2B5EF4-FFF2-40B4-BE49-F238E27FC236}">
                <a16:creationId xmlns:a16="http://schemas.microsoft.com/office/drawing/2014/main" id="{566C8B38-A388-F7A9-21E0-CDE3AFEF413C}"/>
              </a:ext>
            </a:extLst>
          </p:cNvPr>
          <p:cNvSpPr txBox="1"/>
          <p:nvPr/>
        </p:nvSpPr>
        <p:spPr>
          <a:xfrm>
            <a:off x="4359509" y="4509358"/>
            <a:ext cx="3453453" cy="348109"/>
          </a:xfrm>
          <a:prstGeom prst="rect">
            <a:avLst/>
          </a:prstGeom>
          <a:noFill/>
        </p:spPr>
        <p:txBody>
          <a:bodyPr wrap="square" rtlCol="0">
            <a:spAutoFit/>
          </a:bodyPr>
          <a:lstStyle/>
          <a:p>
            <a:pPr algn="ctr"/>
            <a:r>
              <a:rPr lang="ja-JP" altLang="en-US" sz="1662" b="1">
                <a:latin typeface="メイリオ" panose="020B0604030504040204" pitchFamily="50" charset="-128"/>
                <a:ea typeface="メイリオ" panose="020B0604030504040204" pitchFamily="50" charset="-128"/>
              </a:rPr>
              <a:t>ガイダンス</a:t>
            </a:r>
            <a:endParaRPr lang="ja-JP" altLang="en-US" sz="1477">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C066371C-FE8C-EFB5-E07E-6C5FEF7358D9}"/>
              </a:ext>
            </a:extLst>
          </p:cNvPr>
          <p:cNvSpPr/>
          <p:nvPr/>
        </p:nvSpPr>
        <p:spPr bwMode="auto">
          <a:xfrm>
            <a:off x="4478519" y="4859331"/>
            <a:ext cx="411275" cy="1213983"/>
          </a:xfrm>
          <a:prstGeom prst="rect">
            <a:avLst/>
          </a:prstGeom>
          <a:solidFill>
            <a:srgbClr val="558ED5"/>
          </a:solidFill>
          <a:ln w="9525">
            <a:solidFill>
              <a:schemeClr val="bg1">
                <a:lumMod val="50000"/>
              </a:schemeClr>
            </a:solidFill>
            <a:miter lim="800000"/>
            <a:headEnd/>
            <a:tailEnd/>
          </a:ln>
          <a:effectLst/>
        </p:spPr>
        <p:txBody>
          <a:bodyPr vert="eaVert" wrap="none" rtlCol="0" anchor="ctr"/>
          <a:lstStyle/>
          <a:p>
            <a:pPr algn="ctr"/>
            <a:r>
              <a:rPr lang="ja-JP" altLang="en-US" sz="1200" b="1">
                <a:latin typeface="メイリオ" panose="020B0604030504040204" pitchFamily="50" charset="-128"/>
                <a:ea typeface="メイリオ" panose="020B0604030504040204" pitchFamily="50" charset="-128"/>
              </a:rPr>
              <a:t>価値観</a:t>
            </a:r>
          </a:p>
        </p:txBody>
      </p:sp>
      <p:sp>
        <p:nvSpPr>
          <p:cNvPr id="15" name="正方形/長方形 14">
            <a:extLst>
              <a:ext uri="{FF2B5EF4-FFF2-40B4-BE49-F238E27FC236}">
                <a16:creationId xmlns:a16="http://schemas.microsoft.com/office/drawing/2014/main" id="{21F04AEF-11DC-26A1-0106-11B481D84BC0}"/>
              </a:ext>
            </a:extLst>
          </p:cNvPr>
          <p:cNvSpPr/>
          <p:nvPr/>
        </p:nvSpPr>
        <p:spPr>
          <a:xfrm>
            <a:off x="1649488" y="694441"/>
            <a:ext cx="8906836" cy="3671876"/>
          </a:xfrm>
          <a:prstGeom prst="rect">
            <a:avLst/>
          </a:prstGeom>
          <a:ln>
            <a:solidFill>
              <a:srgbClr val="009C89"/>
            </a:solidFill>
          </a:ln>
        </p:spPr>
        <p:style>
          <a:lnRef idx="2">
            <a:schemeClr val="dk1"/>
          </a:lnRef>
          <a:fillRef idx="1">
            <a:schemeClr val="lt1"/>
          </a:fillRef>
          <a:effectRef idx="0">
            <a:schemeClr val="dk1"/>
          </a:effectRef>
          <a:fontRef idx="minor">
            <a:schemeClr val="dk1"/>
          </a:fontRef>
        </p:style>
        <p:txBody>
          <a:bodyPr wrap="square" tIns="69710" bIns="69710" rtlCol="0" anchor="t" anchorCtr="0">
            <a:spAutoFit/>
          </a:bodyPr>
          <a:lstStyle/>
          <a:p>
            <a:pPr marL="263776" indent="-263776" defTabSz="639393" fontAlgn="base">
              <a:spcBef>
                <a:spcPct val="0"/>
              </a:spcBef>
              <a:spcAft>
                <a:spcPct val="0"/>
              </a:spcAft>
              <a:buFont typeface="Wingdings" panose="05000000000000000000" pitchFamily="2" charset="2"/>
              <a:buChar char="n"/>
              <a:defRPr/>
            </a:pPr>
            <a:endParaRPr lang="en-US" altLang="ja-JP" spc="-57" dirty="0">
              <a:solidFill>
                <a:prstClr val="black"/>
              </a:solidFill>
              <a:latin typeface="メイリオ" panose="020B0604030504040204" pitchFamily="50" charset="-128"/>
              <a:ea typeface="メイリオ" panose="020B0604030504040204" pitchFamily="50" charset="-128"/>
              <a:cs typeface="Meiryo UI" pitchFamily="50" charset="-128"/>
            </a:endParaRPr>
          </a:p>
          <a:p>
            <a:pPr marL="263776" indent="-263776" defTabSz="639393" fontAlgn="base">
              <a:spcBef>
                <a:spcPct val="0"/>
              </a:spcBef>
              <a:spcAft>
                <a:spcPct val="0"/>
              </a:spcAft>
              <a:buFont typeface="Wingdings" panose="05000000000000000000" pitchFamily="2" charset="2"/>
              <a:buChar char="n"/>
              <a:defRPr/>
            </a:pPr>
            <a:r>
              <a:rPr lang="ja-JP" altLang="ja-JP" sz="1662" dirty="0">
                <a:latin typeface="メイリオ" panose="020B0604030504040204" pitchFamily="50" charset="-128"/>
                <a:ea typeface="メイリオ" panose="020B0604030504040204" pitchFamily="50" charset="-128"/>
              </a:rPr>
              <a:t>企業</a:t>
            </a:r>
            <a:r>
              <a:rPr lang="ja-JP" altLang="en-US" sz="1662" dirty="0">
                <a:latin typeface="メイリオ" panose="020B0604030504040204" pitchFamily="50" charset="-128"/>
                <a:ea typeface="メイリオ" panose="020B0604030504040204" pitchFamily="50" charset="-128"/>
              </a:rPr>
              <a:t>及び</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投資家・金融機関</a:t>
            </a:r>
            <a:r>
              <a:rPr lang="ja-JP" altLang="ja-JP" sz="1662" dirty="0">
                <a:latin typeface="メイリオ" panose="020B0604030504040204" pitchFamily="50" charset="-128"/>
                <a:ea typeface="メイリオ" panose="020B0604030504040204" pitchFamily="50" charset="-128"/>
              </a:rPr>
              <a:t>向け</a:t>
            </a:r>
            <a:r>
              <a:rPr lang="ja-JP" altLang="en-US" sz="1662" dirty="0">
                <a:latin typeface="メイリオ" panose="020B0604030504040204" pitchFamily="50" charset="-128"/>
                <a:ea typeface="メイリオ" panose="020B0604030504040204" pitchFamily="50" charset="-128"/>
              </a:rPr>
              <a:t>の手引きとして、</a:t>
            </a:r>
            <a:r>
              <a:rPr lang="ja-JP" altLang="en-US" sz="1662" b="1" u="sng" spc="-57" dirty="0">
                <a:solidFill>
                  <a:prstClr val="black"/>
                </a:solidFill>
                <a:latin typeface="メイリオ" panose="020B0604030504040204" pitchFamily="50" charset="-128"/>
                <a:ea typeface="メイリオ" panose="020B0604030504040204" pitchFamily="50" charset="-128"/>
                <a:cs typeface="Meiryo UI" pitchFamily="50" charset="-128"/>
              </a:rPr>
              <a:t>開示・対話のポイント</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を示す</a:t>
            </a:r>
            <a:endParaRPr lang="en-US" altLang="ja-JP" sz="1662" b="1" u="sng" spc="-57" dirty="0">
              <a:solidFill>
                <a:prstClr val="black"/>
              </a:solidFill>
              <a:latin typeface="メイリオ" panose="020B0604030504040204" pitchFamily="50" charset="-128"/>
              <a:ea typeface="メイリオ" panose="020B0604030504040204" pitchFamily="50" charset="-128"/>
              <a:cs typeface="Meiryo UI" pitchFamily="50" charset="-128"/>
            </a:endParaRPr>
          </a:p>
          <a:p>
            <a:pPr marL="263776" indent="-263776" defTabSz="639393" fontAlgn="base">
              <a:spcBef>
                <a:spcPct val="0"/>
              </a:spcBef>
              <a:spcAft>
                <a:spcPct val="0"/>
              </a:spcAft>
              <a:buFont typeface="Wingdings" panose="05000000000000000000" pitchFamily="2" charset="2"/>
              <a:buChar char="n"/>
              <a:defRPr/>
            </a:pPr>
            <a:r>
              <a:rPr lang="en-US" altLang="ja-JP" sz="1662" spc="-57" dirty="0">
                <a:solidFill>
                  <a:prstClr val="black"/>
                </a:solidFill>
                <a:latin typeface="メイリオ" panose="020B0604030504040204" pitchFamily="50" charset="-128"/>
                <a:ea typeface="メイリオ" panose="020B0604030504040204" pitchFamily="50" charset="-128"/>
                <a:cs typeface="Meiryo UI" pitchFamily="50" charset="-128"/>
              </a:rPr>
              <a:t>CE/</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プラ分野に特化し、</a:t>
            </a:r>
            <a:r>
              <a:rPr lang="ja-JP" altLang="en-US" sz="1662" b="1" u="sng" spc="-57" dirty="0">
                <a:solidFill>
                  <a:prstClr val="black"/>
                </a:solidFill>
                <a:latin typeface="メイリオ" panose="020B0604030504040204" pitchFamily="50" charset="-128"/>
                <a:ea typeface="メイリオ" panose="020B0604030504040204" pitchFamily="50" charset="-128"/>
                <a:cs typeface="Meiryo UI" pitchFamily="50" charset="-128"/>
              </a:rPr>
              <a:t>企業の率先取組を促し</a:t>
            </a:r>
            <a:r>
              <a:rPr lang="en-US" altLang="ja-JP" sz="1662" b="1" u="sng" spc="-57" dirty="0">
                <a:solidFill>
                  <a:prstClr val="black"/>
                </a:solidFill>
                <a:latin typeface="メイリオ" panose="020B0604030504040204" pitchFamily="50" charset="-128"/>
                <a:ea typeface="メイリオ" panose="020B0604030504040204" pitchFamily="50" charset="-128"/>
                <a:cs typeface="Meiryo UI" pitchFamily="50" charset="-128"/>
              </a:rPr>
              <a:t>ESG</a:t>
            </a:r>
            <a:r>
              <a:rPr lang="ja-JP" altLang="en-US" sz="1662" b="1" u="sng" spc="-57" dirty="0">
                <a:solidFill>
                  <a:prstClr val="black"/>
                </a:solidFill>
                <a:latin typeface="メイリオ" panose="020B0604030504040204" pitchFamily="50" charset="-128"/>
                <a:ea typeface="メイリオ" panose="020B0604030504040204" pitchFamily="50" charset="-128"/>
                <a:cs typeface="Meiryo UI" pitchFamily="50" charset="-128"/>
              </a:rPr>
              <a:t>資金を呼び込む</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ねらい</a:t>
            </a:r>
            <a:endParaRPr lang="en-US" altLang="ja-JP" sz="1662" spc="-57" dirty="0">
              <a:solidFill>
                <a:prstClr val="black"/>
              </a:solidFill>
              <a:latin typeface="メイリオ" panose="020B0604030504040204" pitchFamily="50" charset="-128"/>
              <a:ea typeface="メイリオ" panose="020B0604030504040204" pitchFamily="50" charset="-128"/>
              <a:cs typeface="Meiryo UI" pitchFamily="50" charset="-128"/>
            </a:endParaRPr>
          </a:p>
          <a:p>
            <a:pPr marL="263776" indent="-263776" defTabSz="639393" fontAlgn="base">
              <a:spcBef>
                <a:spcPct val="0"/>
              </a:spcBef>
              <a:spcAft>
                <a:spcPct val="0"/>
              </a:spcAft>
              <a:buFont typeface="Wingdings" panose="05000000000000000000" pitchFamily="2" charset="2"/>
              <a:buChar char="n"/>
              <a:defRPr/>
            </a:pPr>
            <a:r>
              <a:rPr lang="ja-JP" altLang="en-US" sz="1662" b="1" u="sng" spc="-57" dirty="0">
                <a:solidFill>
                  <a:prstClr val="black"/>
                </a:solidFill>
                <a:latin typeface="メイリオ" panose="020B0604030504040204" pitchFamily="50" charset="-128"/>
                <a:ea typeface="メイリオ" panose="020B0604030504040204" pitchFamily="50" charset="-128"/>
                <a:cs typeface="Meiryo UI" pitchFamily="50" charset="-128"/>
              </a:rPr>
              <a:t>世界初</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の政府による</a:t>
            </a:r>
            <a:r>
              <a:rPr lang="en-US" altLang="ja-JP" sz="1662" spc="-57" dirty="0">
                <a:solidFill>
                  <a:prstClr val="black"/>
                </a:solidFill>
                <a:latin typeface="メイリオ" panose="020B0604030504040204" pitchFamily="50" charset="-128"/>
                <a:ea typeface="メイリオ" panose="020B0604030504040204" pitchFamily="50" charset="-128"/>
                <a:cs typeface="Meiryo UI" pitchFamily="50" charset="-128"/>
              </a:rPr>
              <a:t>CE/</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プラ分野の</a:t>
            </a:r>
            <a:r>
              <a:rPr lang="en-US" altLang="ja-JP" sz="1662" spc="-57" dirty="0">
                <a:solidFill>
                  <a:prstClr val="black"/>
                </a:solidFill>
                <a:latin typeface="メイリオ" panose="020B0604030504040204" pitchFamily="50" charset="-128"/>
                <a:ea typeface="メイリオ" panose="020B0604030504040204" pitchFamily="50" charset="-128"/>
                <a:cs typeface="Meiryo UI" pitchFamily="50" charset="-128"/>
              </a:rPr>
              <a:t>ESG</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ガイダンス</a:t>
            </a:r>
            <a:endParaRPr lang="en-US" altLang="ja-JP" sz="1662" spc="-57" dirty="0">
              <a:solidFill>
                <a:prstClr val="black"/>
              </a:solidFill>
              <a:latin typeface="メイリオ" panose="020B0604030504040204" pitchFamily="50" charset="-128"/>
              <a:ea typeface="メイリオ" panose="020B0604030504040204" pitchFamily="50" charset="-128"/>
              <a:cs typeface="Meiryo UI" pitchFamily="50" charset="-128"/>
            </a:endParaRPr>
          </a:p>
          <a:p>
            <a:pPr marL="263776" indent="-263776" defTabSz="639393" fontAlgn="base">
              <a:spcBef>
                <a:spcPct val="0"/>
              </a:spcBef>
              <a:spcAft>
                <a:spcPct val="0"/>
              </a:spcAft>
              <a:buFont typeface="Wingdings" panose="05000000000000000000" pitchFamily="2" charset="2"/>
              <a:buChar char="n"/>
              <a:defRPr/>
            </a:pPr>
            <a:endParaRPr lang="en-US" altLang="ja-JP" sz="2000" b="1" u="sng" spc="-57" dirty="0">
              <a:solidFill>
                <a:prstClr val="black"/>
              </a:solidFill>
              <a:latin typeface="メイリオ" panose="020B0604030504040204" pitchFamily="50" charset="-128"/>
              <a:ea typeface="メイリオ" panose="020B0604030504040204" pitchFamily="50" charset="-128"/>
              <a:cs typeface="Meiryo UI" pitchFamily="50" charset="-128"/>
            </a:endParaRPr>
          </a:p>
          <a:p>
            <a:pPr marL="263776" indent="-263776" defTabSz="639393" fontAlgn="base">
              <a:spcBef>
                <a:spcPts val="300"/>
              </a:spcBef>
              <a:spcAft>
                <a:spcPct val="0"/>
              </a:spcAft>
              <a:buFont typeface="Wingdings" panose="05000000000000000000" pitchFamily="2" charset="2"/>
              <a:buChar char="n"/>
              <a:defRPr/>
            </a:pPr>
            <a:r>
              <a:rPr lang="ja-JP" altLang="en-US" sz="1662" b="1" u="sng" dirty="0">
                <a:solidFill>
                  <a:schemeClr val="tx1"/>
                </a:solidFill>
                <a:latin typeface="メイリオ" panose="020B0604030504040204" pitchFamily="50" charset="-128"/>
                <a:ea typeface="メイリオ" panose="020B0604030504040204" pitchFamily="50" charset="-128"/>
              </a:rPr>
              <a:t>企業と投資家・金融機関の開示・対話の重要性</a:t>
            </a:r>
            <a:r>
              <a:rPr lang="ja-JP" altLang="en-US" sz="1662" dirty="0">
                <a:solidFill>
                  <a:schemeClr val="tx1"/>
                </a:solidFill>
                <a:latin typeface="メイリオ" panose="020B0604030504040204" pitchFamily="50" charset="-128"/>
                <a:ea typeface="メイリオ" panose="020B0604030504040204" pitchFamily="50" charset="-128"/>
              </a:rPr>
              <a:t>を解説</a:t>
            </a:r>
            <a:endParaRPr lang="en-US" altLang="ja-JP" sz="1662" dirty="0">
              <a:solidFill>
                <a:schemeClr val="tx1"/>
              </a:solidFill>
              <a:latin typeface="メイリオ" panose="020B0604030504040204" pitchFamily="50" charset="-128"/>
              <a:ea typeface="メイリオ" panose="020B0604030504040204" pitchFamily="50" charset="-128"/>
            </a:endParaRPr>
          </a:p>
          <a:p>
            <a:pPr defTabSz="639393" fontAlgn="base">
              <a:spcBef>
                <a:spcPts val="300"/>
              </a:spcBef>
              <a:spcAft>
                <a:spcPct val="0"/>
              </a:spcAft>
              <a:defRPr/>
            </a:pPr>
            <a:r>
              <a:rPr lang="ja-JP" altLang="en-US" sz="1662" dirty="0">
                <a:solidFill>
                  <a:schemeClr val="tx1"/>
                </a:solidFill>
                <a:latin typeface="メイリオ" panose="020B0604030504040204" pitchFamily="50" charset="-128"/>
                <a:ea typeface="メイリオ" panose="020B0604030504040204" pitchFamily="50" charset="-128"/>
              </a:rPr>
              <a:t>　　企業の手引きとして　　企業は</a:t>
            </a:r>
            <a:r>
              <a:rPr lang="en-US" altLang="ja-JP" sz="1662" b="1" u="sng" spc="-57" dirty="0">
                <a:solidFill>
                  <a:prstClr val="black"/>
                </a:solidFill>
                <a:latin typeface="メイリオ" panose="020B0604030504040204" pitchFamily="50" charset="-128"/>
                <a:ea typeface="メイリオ" panose="020B0604030504040204" pitchFamily="50" charset="-128"/>
                <a:cs typeface="Meiryo UI" pitchFamily="50" charset="-128"/>
              </a:rPr>
              <a:t>CE</a:t>
            </a:r>
            <a:r>
              <a:rPr lang="ja-JP" altLang="en-US" sz="1662" b="1" u="sng" dirty="0">
                <a:solidFill>
                  <a:schemeClr val="tx1"/>
                </a:solidFill>
                <a:latin typeface="メイリオ" panose="020B0604030504040204" pitchFamily="50" charset="-128"/>
                <a:ea typeface="メイリオ" panose="020B0604030504040204" pitchFamily="50" charset="-128"/>
              </a:rPr>
              <a:t>に係る価値観、ビジネスモデル等</a:t>
            </a:r>
            <a:r>
              <a:rPr lang="ja-JP" altLang="en-US" sz="1662" dirty="0">
                <a:solidFill>
                  <a:schemeClr val="tx1"/>
                </a:solidFill>
                <a:latin typeface="メイリオ" panose="020B0604030504040204" pitchFamily="50" charset="-128"/>
                <a:ea typeface="メイリオ" panose="020B0604030504040204" pitchFamily="50" charset="-128"/>
              </a:rPr>
              <a:t>を投資家・金融機関</a:t>
            </a:r>
            <a:endParaRPr lang="en-US" altLang="ja-JP" sz="1662" dirty="0">
              <a:solidFill>
                <a:schemeClr val="tx1"/>
              </a:solidFill>
              <a:latin typeface="メイリオ" panose="020B0604030504040204" pitchFamily="50" charset="-128"/>
              <a:ea typeface="メイリオ" panose="020B0604030504040204" pitchFamily="50" charset="-128"/>
            </a:endParaRPr>
          </a:p>
          <a:p>
            <a:pPr defTabSz="639393" fontAlgn="base">
              <a:spcBef>
                <a:spcPct val="0"/>
              </a:spcBef>
              <a:spcAft>
                <a:spcPct val="0"/>
              </a:spcAft>
              <a:defRPr/>
            </a:pPr>
            <a:r>
              <a:rPr lang="ja-JP" altLang="en-US" sz="1662" dirty="0">
                <a:solidFill>
                  <a:schemeClr val="tx1"/>
                </a:solidFill>
                <a:latin typeface="メイリオ" panose="020B0604030504040204" pitchFamily="50" charset="-128"/>
                <a:ea typeface="メイリオ" panose="020B0604030504040204" pitchFamily="50" charset="-128"/>
              </a:rPr>
              <a:t>　　　　　　　　　　　　　に伝える　</a:t>
            </a:r>
            <a:endParaRPr lang="en-US" altLang="ja-JP" sz="1662" dirty="0">
              <a:solidFill>
                <a:schemeClr val="tx1"/>
              </a:solidFill>
              <a:latin typeface="メイリオ" panose="020B0604030504040204" pitchFamily="50" charset="-128"/>
              <a:ea typeface="メイリオ" panose="020B0604030504040204" pitchFamily="50" charset="-128"/>
            </a:endParaRPr>
          </a:p>
          <a:p>
            <a:pPr defTabSz="639393" fontAlgn="base">
              <a:spcBef>
                <a:spcPct val="0"/>
              </a:spcBef>
              <a:spcAft>
                <a:spcPct val="0"/>
              </a:spcAft>
              <a:defRPr/>
            </a:pPr>
            <a:r>
              <a:rPr lang="ja-JP" altLang="en-US" sz="1662" dirty="0">
                <a:solidFill>
                  <a:schemeClr val="tx1"/>
                </a:solidFill>
                <a:latin typeface="メイリオ" panose="020B0604030504040204" pitchFamily="50" charset="-128"/>
                <a:ea typeface="メイリオ" panose="020B0604030504040204" pitchFamily="50" charset="-128"/>
              </a:rPr>
              <a:t>　投資家等の手引きとして　</a:t>
            </a:r>
            <a:r>
              <a:rPr lang="ja-JP" altLang="en-US" sz="1662" b="1" u="sng" dirty="0">
                <a:solidFill>
                  <a:schemeClr val="tx1"/>
                </a:solidFill>
                <a:latin typeface="メイリオ" panose="020B0604030504040204" pitchFamily="50" charset="-128"/>
                <a:ea typeface="メイリオ" panose="020B0604030504040204" pitchFamily="50" charset="-128"/>
              </a:rPr>
              <a:t>中長期的な観点から</a:t>
            </a:r>
            <a:r>
              <a:rPr lang="en-US" altLang="ja-JP" sz="1662" b="1" u="sng" spc="-57" dirty="0">
                <a:solidFill>
                  <a:prstClr val="black"/>
                </a:solidFill>
                <a:latin typeface="メイリオ" panose="020B0604030504040204" pitchFamily="50" charset="-128"/>
                <a:ea typeface="メイリオ" panose="020B0604030504040204" pitchFamily="50" charset="-128"/>
                <a:cs typeface="Meiryo UI" pitchFamily="50" charset="-128"/>
              </a:rPr>
              <a:t>CE</a:t>
            </a:r>
            <a:r>
              <a:rPr lang="ja-JP" altLang="en-US" sz="1662" b="1" u="sng" dirty="0">
                <a:solidFill>
                  <a:schemeClr val="tx1"/>
                </a:solidFill>
                <a:latin typeface="メイリオ" panose="020B0604030504040204" pitchFamily="50" charset="-128"/>
                <a:ea typeface="メイリオ" panose="020B0604030504040204" pitchFamily="50" charset="-128"/>
              </a:rPr>
              <a:t>に係る取組を評価</a:t>
            </a:r>
            <a:r>
              <a:rPr lang="ja-JP" altLang="en-US" sz="1662" dirty="0">
                <a:solidFill>
                  <a:schemeClr val="tx1"/>
                </a:solidFill>
                <a:latin typeface="メイリオ" panose="020B0604030504040204" pitchFamily="50" charset="-128"/>
                <a:ea typeface="メイリオ" panose="020B0604030504040204" pitchFamily="50" charset="-128"/>
              </a:rPr>
              <a:t>し、投融資先企業の</a:t>
            </a:r>
            <a:r>
              <a:rPr lang="ja-JP" altLang="en-US" sz="1662" b="1" u="sng" dirty="0">
                <a:solidFill>
                  <a:schemeClr val="tx1"/>
                </a:solidFill>
                <a:latin typeface="メイリオ" panose="020B0604030504040204" pitchFamily="50" charset="-128"/>
                <a:ea typeface="メイリオ" panose="020B0604030504040204" pitchFamily="50" charset="-128"/>
              </a:rPr>
              <a:t>企</a:t>
            </a:r>
            <a:endParaRPr lang="en-US" altLang="ja-JP" sz="1662" b="1" u="sng" dirty="0">
              <a:solidFill>
                <a:schemeClr val="tx1"/>
              </a:solidFill>
              <a:latin typeface="メイリオ" panose="020B0604030504040204" pitchFamily="50" charset="-128"/>
              <a:ea typeface="メイリオ" panose="020B0604030504040204" pitchFamily="50" charset="-128"/>
            </a:endParaRPr>
          </a:p>
          <a:p>
            <a:pPr defTabSz="639393" fontAlgn="base">
              <a:spcBef>
                <a:spcPts val="300"/>
              </a:spcBef>
              <a:spcAft>
                <a:spcPct val="0"/>
              </a:spcAft>
              <a:defRPr/>
            </a:pPr>
            <a:r>
              <a:rPr lang="ja-JP" altLang="en-US" sz="1662" dirty="0">
                <a:solidFill>
                  <a:schemeClr val="tx1"/>
                </a:solidFill>
                <a:latin typeface="メイリオ" panose="020B0604030504040204" pitchFamily="50" charset="-128"/>
                <a:ea typeface="メイリオ" panose="020B0604030504040204" pitchFamily="50" charset="-128"/>
              </a:rPr>
              <a:t>　　　　　　　　　　　　　</a:t>
            </a:r>
            <a:r>
              <a:rPr lang="ja-JP" altLang="en-US" sz="1662" b="1" u="sng" dirty="0">
                <a:solidFill>
                  <a:schemeClr val="tx1"/>
                </a:solidFill>
                <a:latin typeface="メイリオ" panose="020B0604030504040204" pitchFamily="50" charset="-128"/>
                <a:ea typeface="メイリオ" panose="020B0604030504040204" pitchFamily="50" charset="-128"/>
              </a:rPr>
              <a:t>業価値向上と持続的成長</a:t>
            </a:r>
            <a:r>
              <a:rPr lang="ja-JP" altLang="en-US" sz="1662" dirty="0">
                <a:solidFill>
                  <a:schemeClr val="tx1"/>
                </a:solidFill>
                <a:latin typeface="メイリオ" panose="020B0604030504040204" pitchFamily="50" charset="-128"/>
                <a:ea typeface="メイリオ" panose="020B0604030504040204" pitchFamily="50" charset="-128"/>
              </a:rPr>
              <a:t>を促す</a:t>
            </a:r>
            <a:endParaRPr lang="en-US" altLang="ja-JP" sz="1662" dirty="0">
              <a:solidFill>
                <a:schemeClr val="tx1"/>
              </a:solidFill>
              <a:latin typeface="メイリオ" panose="020B0604030504040204" pitchFamily="50" charset="-128"/>
              <a:ea typeface="メイリオ" panose="020B0604030504040204" pitchFamily="50" charset="-128"/>
            </a:endParaRPr>
          </a:p>
          <a:p>
            <a:pPr marL="263776" indent="-263776" defTabSz="639393" fontAlgn="base">
              <a:spcBef>
                <a:spcPts val="300"/>
              </a:spcBef>
              <a:spcAft>
                <a:spcPct val="0"/>
              </a:spcAft>
              <a:buFont typeface="Wingdings" panose="05000000000000000000" pitchFamily="2" charset="2"/>
              <a:buChar char="n"/>
              <a:defRPr/>
            </a:pPr>
            <a:r>
              <a:rPr lang="ja-JP" altLang="en-US" sz="1662" dirty="0">
                <a:solidFill>
                  <a:schemeClr val="tx1"/>
                </a:solidFill>
                <a:latin typeface="メイリオ" panose="020B0604030504040204" pitchFamily="50" charset="-128"/>
                <a:ea typeface="メイリオ" panose="020B0604030504040204" pitchFamily="50" charset="-128"/>
              </a:rPr>
              <a:t>早期に移行が求められる</a:t>
            </a:r>
            <a:r>
              <a:rPr lang="en-US" altLang="ja-JP" sz="1662" dirty="0">
                <a:solidFill>
                  <a:schemeClr val="tx1"/>
                </a:solidFill>
                <a:latin typeface="メイリオ" panose="020B0604030504040204" pitchFamily="50" charset="-128"/>
                <a:ea typeface="メイリオ" panose="020B0604030504040204" pitchFamily="50" charset="-128"/>
              </a:rPr>
              <a:t>CE</a:t>
            </a:r>
            <a:r>
              <a:rPr lang="ja-JP" altLang="en-US" sz="1662" dirty="0">
                <a:solidFill>
                  <a:schemeClr val="tx1"/>
                </a:solidFill>
                <a:latin typeface="メイリオ" panose="020B0604030504040204" pitchFamily="50" charset="-128"/>
                <a:ea typeface="メイリオ" panose="020B0604030504040204" pitchFamily="50" charset="-128"/>
              </a:rPr>
              <a:t>に加え、国際的に関心が高まっている</a:t>
            </a:r>
            <a:r>
              <a:rPr lang="ja-JP" altLang="en-US" sz="1662" b="1" u="sng" dirty="0">
                <a:solidFill>
                  <a:schemeClr val="tx1"/>
                </a:solidFill>
                <a:latin typeface="メイリオ" panose="020B0604030504040204" pitchFamily="50" charset="-128"/>
                <a:ea typeface="メイリオ" panose="020B0604030504040204" pitchFamily="50" charset="-128"/>
              </a:rPr>
              <a:t>プラスチック資源循環分野</a:t>
            </a:r>
            <a:r>
              <a:rPr lang="ja-JP" altLang="en-US" sz="1662" dirty="0">
                <a:solidFill>
                  <a:schemeClr val="tx1"/>
                </a:solidFill>
                <a:latin typeface="メイリオ" panose="020B0604030504040204" pitchFamily="50" charset="-128"/>
                <a:ea typeface="メイリオ" panose="020B0604030504040204" pitchFamily="50" charset="-128"/>
              </a:rPr>
              <a:t>について、</a:t>
            </a:r>
            <a:r>
              <a:rPr lang="ja-JP" altLang="en-US" sz="1662" spc="-57" dirty="0">
                <a:solidFill>
                  <a:prstClr val="black"/>
                </a:solidFill>
                <a:latin typeface="メイリオ" panose="020B0604030504040204" pitchFamily="50" charset="-128"/>
                <a:ea typeface="メイリオ" panose="020B0604030504040204" pitchFamily="50" charset="-128"/>
                <a:cs typeface="Meiryo UI" pitchFamily="50" charset="-128"/>
              </a:rPr>
              <a:t>開示・対話のポイントを解説</a:t>
            </a:r>
            <a:endParaRPr lang="en-US" altLang="ja-JP" sz="1662" spc="-57" dirty="0">
              <a:solidFill>
                <a:prstClr val="black"/>
              </a:solidFill>
              <a:latin typeface="メイリオ" panose="020B0604030504040204" pitchFamily="50" charset="-128"/>
              <a:ea typeface="メイリオ" panose="020B0604030504040204" pitchFamily="50" charset="-128"/>
              <a:cs typeface="Meiryo UI" pitchFamily="50" charset="-128"/>
            </a:endParaRPr>
          </a:p>
          <a:p>
            <a:pPr indent="177800" defTabSz="844174">
              <a:lnSpc>
                <a:spcPts val="1754"/>
              </a:lnSpc>
              <a:buClr>
                <a:prstClr val="black"/>
              </a:buClr>
              <a:defRPr/>
            </a:pPr>
            <a:r>
              <a:rPr kumimoji="0" lang="en-US" altLang="ja-JP" sz="1200" dirty="0">
                <a:solidFill>
                  <a:prstClr val="black"/>
                </a:solidFill>
                <a:latin typeface="メイリオ" panose="020B0604030504040204" pitchFamily="50" charset="-128"/>
                <a:ea typeface="メイリオ" panose="020B0604030504040204" pitchFamily="50" charset="-128"/>
              </a:rPr>
              <a:t>※</a:t>
            </a:r>
            <a:r>
              <a:rPr kumimoji="0" lang="ja-JP" altLang="en-US" sz="1200" dirty="0">
                <a:solidFill>
                  <a:prstClr val="black"/>
                </a:solidFill>
                <a:latin typeface="メイリオ" panose="020B0604030504040204" pitchFamily="50" charset="-128"/>
                <a:ea typeface="メイリオ" panose="020B0604030504040204" pitchFamily="50" charset="-128"/>
              </a:rPr>
              <a:t>　詳細は環境省ＨＰを参照　</a:t>
            </a:r>
            <a:r>
              <a:rPr kumimoji="0" lang="en-US" altLang="ja-JP" sz="1200" dirty="0">
                <a:solidFill>
                  <a:prstClr val="black"/>
                </a:solidFill>
                <a:latin typeface="メイリオ" panose="020B0604030504040204" pitchFamily="50" charset="-128"/>
                <a:ea typeface="メイリオ" panose="020B0604030504040204" pitchFamily="50" charset="-128"/>
                <a:hlinkClick r:id="rId6"/>
              </a:rPr>
              <a:t>https://www.env.go.jp/press/files/jp/115775.pdf</a:t>
            </a:r>
            <a:endParaRPr kumimoji="0"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24003C0-BD80-271C-8E1F-5648E5199E55}"/>
              </a:ext>
            </a:extLst>
          </p:cNvPr>
          <p:cNvSpPr txBox="1"/>
          <p:nvPr/>
        </p:nvSpPr>
        <p:spPr>
          <a:xfrm>
            <a:off x="1649486" y="1822412"/>
            <a:ext cx="591315" cy="252000"/>
          </a:xfrm>
          <a:prstGeom prst="rect">
            <a:avLst/>
          </a:prstGeom>
          <a:solidFill>
            <a:srgbClr val="009C89"/>
          </a:solidFill>
          <a:ln>
            <a:solidFill>
              <a:srgbClr val="009C89"/>
            </a:solidFill>
          </a:ln>
        </p:spPr>
        <p:style>
          <a:lnRef idx="1">
            <a:schemeClr val="accent3"/>
          </a:lnRef>
          <a:fillRef idx="3">
            <a:schemeClr val="accent3"/>
          </a:fillRef>
          <a:effectRef idx="2">
            <a:schemeClr val="accent3"/>
          </a:effectRef>
          <a:fontRef idx="minor">
            <a:schemeClr val="lt1"/>
          </a:fontRef>
        </p:style>
        <p:txBody>
          <a:bodyPr anchor="t"/>
          <a:lstStyle>
            <a:defPPr>
              <a:defRPr lang="ja-JP"/>
            </a:defPPr>
            <a:lvl1pPr algn="ctr" defTabSz="914418">
              <a:defRPr kumimoji="0" sz="1600" b="1">
                <a:solidFill>
                  <a:prstClr val="white"/>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1477">
                <a:latin typeface="メイリオ" panose="020B0604030504040204" pitchFamily="50" charset="-128"/>
                <a:ea typeface="メイリオ" panose="020B0604030504040204" pitchFamily="50" charset="-128"/>
              </a:rPr>
              <a:t>概要</a:t>
            </a:r>
          </a:p>
        </p:txBody>
      </p:sp>
      <p:sp>
        <p:nvSpPr>
          <p:cNvPr id="17" name="テキスト ボックス 16">
            <a:extLst>
              <a:ext uri="{FF2B5EF4-FFF2-40B4-BE49-F238E27FC236}">
                <a16:creationId xmlns:a16="http://schemas.microsoft.com/office/drawing/2014/main" id="{20F3DC1F-EAD8-1503-F05B-07670AF74196}"/>
              </a:ext>
            </a:extLst>
          </p:cNvPr>
          <p:cNvSpPr txBox="1"/>
          <p:nvPr/>
        </p:nvSpPr>
        <p:spPr>
          <a:xfrm>
            <a:off x="2934547" y="5095610"/>
            <a:ext cx="1363696" cy="319639"/>
          </a:xfrm>
          <a:prstGeom prst="rect">
            <a:avLst/>
          </a:prstGeom>
          <a:noFill/>
        </p:spPr>
        <p:txBody>
          <a:bodyPr wrap="square" rtlCol="0">
            <a:spAutoFit/>
          </a:bodyPr>
          <a:lstStyle/>
          <a:p>
            <a:pPr algn="ctr"/>
            <a:r>
              <a:rPr lang="ja-JP" altLang="en-US" sz="1477" b="1">
                <a:latin typeface="メイリオ" panose="020B0604030504040204" pitchFamily="50" charset="-128"/>
                <a:ea typeface="メイリオ" panose="020B0604030504040204" pitchFamily="50" charset="-128"/>
                <a:cs typeface="Meiryo UI" panose="020B0604030504040204" pitchFamily="50" charset="-128"/>
              </a:rPr>
              <a:t>企業の手引き</a:t>
            </a:r>
          </a:p>
        </p:txBody>
      </p:sp>
      <p:sp>
        <p:nvSpPr>
          <p:cNvPr id="18" name="テキスト ボックス 17">
            <a:extLst>
              <a:ext uri="{FF2B5EF4-FFF2-40B4-BE49-F238E27FC236}">
                <a16:creationId xmlns:a16="http://schemas.microsoft.com/office/drawing/2014/main" id="{0A4C442E-82E4-D91C-6699-FC59BEC1DF4F}"/>
              </a:ext>
            </a:extLst>
          </p:cNvPr>
          <p:cNvSpPr txBox="1"/>
          <p:nvPr/>
        </p:nvSpPr>
        <p:spPr>
          <a:xfrm>
            <a:off x="7957130" y="4866009"/>
            <a:ext cx="1311114" cy="546945"/>
          </a:xfrm>
          <a:prstGeom prst="rect">
            <a:avLst/>
          </a:prstGeom>
          <a:noFill/>
        </p:spPr>
        <p:txBody>
          <a:bodyPr wrap="square" rtlCol="0">
            <a:spAutoFit/>
          </a:bodyPr>
          <a:lstStyle/>
          <a:p>
            <a:pPr algn="ctr"/>
            <a:r>
              <a:rPr lang="ja-JP" altLang="en-US" sz="1477" b="1">
                <a:latin typeface="メイリオ" panose="020B0604030504040204" pitchFamily="50" charset="-128"/>
                <a:ea typeface="メイリオ" panose="020B0604030504040204" pitchFamily="50" charset="-128"/>
                <a:cs typeface="Meiryo UI" panose="020B0604030504040204" pitchFamily="50" charset="-128"/>
              </a:rPr>
              <a:t>投資家・金融機関の手引き</a:t>
            </a:r>
          </a:p>
        </p:txBody>
      </p:sp>
      <p:sp>
        <p:nvSpPr>
          <p:cNvPr id="19" name="正方形/長方形 18">
            <a:extLst>
              <a:ext uri="{FF2B5EF4-FFF2-40B4-BE49-F238E27FC236}">
                <a16:creationId xmlns:a16="http://schemas.microsoft.com/office/drawing/2014/main" id="{65632F04-D3F2-4ECA-F269-E1C68ED13435}"/>
              </a:ext>
            </a:extLst>
          </p:cNvPr>
          <p:cNvSpPr/>
          <p:nvPr/>
        </p:nvSpPr>
        <p:spPr>
          <a:xfrm>
            <a:off x="4298243" y="4509356"/>
            <a:ext cx="3602267" cy="2169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noFill/>
              <a:latin typeface="メイリオ" panose="020B0604030504040204" pitchFamily="50" charset="-128"/>
              <a:ea typeface="メイリオ" panose="020B0604030504040204" pitchFamily="50" charset="-128"/>
            </a:endParaRPr>
          </a:p>
        </p:txBody>
      </p:sp>
      <p:sp>
        <p:nvSpPr>
          <p:cNvPr id="20" name="左中かっこ 19">
            <a:extLst>
              <a:ext uri="{FF2B5EF4-FFF2-40B4-BE49-F238E27FC236}">
                <a16:creationId xmlns:a16="http://schemas.microsoft.com/office/drawing/2014/main" id="{2E7855B8-EC4E-AC0F-0ECA-3A78E1DCB18F}"/>
              </a:ext>
            </a:extLst>
          </p:cNvPr>
          <p:cNvSpPr/>
          <p:nvPr/>
        </p:nvSpPr>
        <p:spPr>
          <a:xfrm rot="16200000">
            <a:off x="5980417" y="4625655"/>
            <a:ext cx="211636" cy="32154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C666931-0F0A-911F-D241-05016B4E08C4}"/>
              </a:ext>
            </a:extLst>
          </p:cNvPr>
          <p:cNvSpPr txBox="1"/>
          <p:nvPr/>
        </p:nvSpPr>
        <p:spPr>
          <a:xfrm>
            <a:off x="4298244" y="6394794"/>
            <a:ext cx="3602267" cy="262829"/>
          </a:xfrm>
          <a:prstGeom prst="rect">
            <a:avLst/>
          </a:prstGeom>
          <a:noFill/>
        </p:spPr>
        <p:txBody>
          <a:bodyPr wrap="square" rtlCol="0">
            <a:spAutoFit/>
          </a:bodyPr>
          <a:lstStyle/>
          <a:p>
            <a:pPr algn="ctr"/>
            <a:r>
              <a:rPr lang="ja-JP" altLang="en-US" sz="1108" b="1">
                <a:latin typeface="メイリオ" panose="020B0604030504040204" pitchFamily="50" charset="-128"/>
                <a:ea typeface="メイリオ" panose="020B0604030504040204" pitchFamily="50" charset="-128"/>
              </a:rPr>
              <a:t>ＣＥ</a:t>
            </a:r>
            <a:r>
              <a:rPr lang="en-US" altLang="ja-JP" sz="1108" b="1">
                <a:latin typeface="メイリオ" panose="020B0604030504040204" pitchFamily="50" charset="-128"/>
                <a:ea typeface="メイリオ" panose="020B0604030504040204" pitchFamily="50" charset="-128"/>
              </a:rPr>
              <a:t>/</a:t>
            </a:r>
            <a:r>
              <a:rPr lang="ja-JP" altLang="en-US" sz="1108" b="1">
                <a:latin typeface="メイリオ" panose="020B0604030504040204" pitchFamily="50" charset="-128"/>
                <a:ea typeface="メイリオ" panose="020B0604030504040204" pitchFamily="50" charset="-128"/>
              </a:rPr>
              <a:t>プラ分野での開示・対話のポイント</a:t>
            </a:r>
            <a:endParaRPr lang="ja-JP" altLang="en-US" sz="1108" b="1">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73B5E4F2-A214-E1F3-ABBC-FA0E51276F12}"/>
              </a:ext>
            </a:extLst>
          </p:cNvPr>
          <p:cNvSpPr txBox="1"/>
          <p:nvPr/>
        </p:nvSpPr>
        <p:spPr>
          <a:xfrm>
            <a:off x="1649487" y="694442"/>
            <a:ext cx="591315" cy="252000"/>
          </a:xfrm>
          <a:prstGeom prst="rect">
            <a:avLst/>
          </a:prstGeom>
          <a:solidFill>
            <a:srgbClr val="009C89"/>
          </a:solidFill>
          <a:ln>
            <a:solidFill>
              <a:srgbClr val="009C89"/>
            </a:solidFill>
          </a:ln>
        </p:spPr>
        <p:style>
          <a:lnRef idx="1">
            <a:schemeClr val="accent3"/>
          </a:lnRef>
          <a:fillRef idx="3">
            <a:schemeClr val="accent3"/>
          </a:fillRef>
          <a:effectRef idx="2">
            <a:schemeClr val="accent3"/>
          </a:effectRef>
          <a:fontRef idx="minor">
            <a:schemeClr val="lt1"/>
          </a:fontRef>
        </p:style>
        <p:txBody>
          <a:bodyPr anchor="t"/>
          <a:lstStyle>
            <a:defPPr>
              <a:defRPr lang="ja-JP"/>
            </a:defPPr>
            <a:lvl1pPr algn="ctr" defTabSz="914418">
              <a:defRPr kumimoji="0" sz="1600" b="1">
                <a:solidFill>
                  <a:prstClr val="white"/>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1477">
                <a:latin typeface="メイリオ" panose="020B0604030504040204" pitchFamily="50" charset="-128"/>
                <a:ea typeface="メイリオ" panose="020B0604030504040204" pitchFamily="50" charset="-128"/>
              </a:rPr>
              <a:t>特徴</a:t>
            </a:r>
          </a:p>
        </p:txBody>
      </p:sp>
      <p:sp>
        <p:nvSpPr>
          <p:cNvPr id="23" name="正方形/長方形 22">
            <a:extLst>
              <a:ext uri="{FF2B5EF4-FFF2-40B4-BE49-F238E27FC236}">
                <a16:creationId xmlns:a16="http://schemas.microsoft.com/office/drawing/2014/main" id="{C33E7CB2-5424-9CF6-0018-4135BCD61831}"/>
              </a:ext>
            </a:extLst>
          </p:cNvPr>
          <p:cNvSpPr/>
          <p:nvPr/>
        </p:nvSpPr>
        <p:spPr>
          <a:xfrm>
            <a:off x="1889926" y="2412462"/>
            <a:ext cx="2412000" cy="2520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24" name="正方形/長方形 23">
            <a:extLst>
              <a:ext uri="{FF2B5EF4-FFF2-40B4-BE49-F238E27FC236}">
                <a16:creationId xmlns:a16="http://schemas.microsoft.com/office/drawing/2014/main" id="{DCA378B5-5FF9-16DD-3353-C291253C30EC}"/>
              </a:ext>
            </a:extLst>
          </p:cNvPr>
          <p:cNvSpPr/>
          <p:nvPr/>
        </p:nvSpPr>
        <p:spPr>
          <a:xfrm>
            <a:off x="1893066" y="2912705"/>
            <a:ext cx="2412000" cy="2520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26" name="スライド番号プレースホルダー 1">
            <a:extLst>
              <a:ext uri="{FF2B5EF4-FFF2-40B4-BE49-F238E27FC236}">
                <a16:creationId xmlns:a16="http://schemas.microsoft.com/office/drawing/2014/main" id="{99AD332B-EC63-9C88-C28F-65096350B509}"/>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24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0075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C4F7BE12-40CC-6A81-25A0-4F4D02FBE9FA}"/>
              </a:ext>
            </a:extLst>
          </p:cNvPr>
          <p:cNvGrpSpPr>
            <a:grpSpLocks noChangeAspect="1"/>
          </p:cNvGrpSpPr>
          <p:nvPr/>
        </p:nvGrpSpPr>
        <p:grpSpPr>
          <a:xfrm>
            <a:off x="1565903" y="2584376"/>
            <a:ext cx="4475042" cy="3600000"/>
            <a:chOff x="4848265" y="2855840"/>
            <a:chExt cx="4227408" cy="3400789"/>
          </a:xfrm>
        </p:grpSpPr>
        <p:grpSp>
          <p:nvGrpSpPr>
            <p:cNvPr id="34" name="グループ化 33">
              <a:extLst>
                <a:ext uri="{FF2B5EF4-FFF2-40B4-BE49-F238E27FC236}">
                  <a16:creationId xmlns:a16="http://schemas.microsoft.com/office/drawing/2014/main" id="{C63870D9-BF23-D07A-4234-F512AE9D36E8}"/>
                </a:ext>
              </a:extLst>
            </p:cNvPr>
            <p:cNvGrpSpPr/>
            <p:nvPr/>
          </p:nvGrpSpPr>
          <p:grpSpPr>
            <a:xfrm>
              <a:off x="4848265" y="2855840"/>
              <a:ext cx="4227408" cy="3400789"/>
              <a:chOff x="4844233" y="2865038"/>
              <a:chExt cx="4227408" cy="3400789"/>
            </a:xfrm>
          </p:grpSpPr>
          <p:pic>
            <p:nvPicPr>
              <p:cNvPr id="39" name="図 38">
                <a:extLst>
                  <a:ext uri="{FF2B5EF4-FFF2-40B4-BE49-F238E27FC236}">
                    <a16:creationId xmlns:a16="http://schemas.microsoft.com/office/drawing/2014/main" id="{B4394434-1132-8AA0-F9F5-E0C861940778}"/>
                  </a:ext>
                </a:extLst>
              </p:cNvPr>
              <p:cNvPicPr>
                <a:picLocks noChangeAspect="1"/>
              </p:cNvPicPr>
              <p:nvPr/>
            </p:nvPicPr>
            <p:blipFill>
              <a:blip r:embed="rId2">
                <a:alphaModFix/>
              </a:blip>
              <a:stretch>
                <a:fillRect/>
              </a:stretch>
            </p:blipFill>
            <p:spPr>
              <a:xfrm>
                <a:off x="4853098" y="2865038"/>
                <a:ext cx="4216658" cy="3400789"/>
              </a:xfrm>
              <a:prstGeom prst="rect">
                <a:avLst/>
              </a:prstGeom>
            </p:spPr>
          </p:pic>
          <p:sp>
            <p:nvSpPr>
              <p:cNvPr id="40" name="正方形/長方形 39">
                <a:extLst>
                  <a:ext uri="{FF2B5EF4-FFF2-40B4-BE49-F238E27FC236}">
                    <a16:creationId xmlns:a16="http://schemas.microsoft.com/office/drawing/2014/main" id="{D2CE7F33-E909-1E38-DBB0-5CD778568F86}"/>
                  </a:ext>
                </a:extLst>
              </p:cNvPr>
              <p:cNvSpPr/>
              <p:nvPr/>
            </p:nvSpPr>
            <p:spPr>
              <a:xfrm>
                <a:off x="4844233" y="5431479"/>
                <a:ext cx="726491" cy="8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81995"/>
                <a:endParaRPr lang="ja-JP" altLang="en-US" sz="1368">
                  <a:solidFill>
                    <a:prstClr val="black"/>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42F8B18A-F5B6-EDB5-553F-72AD26340E72}"/>
                  </a:ext>
                </a:extLst>
              </p:cNvPr>
              <p:cNvSpPr/>
              <p:nvPr/>
            </p:nvSpPr>
            <p:spPr>
              <a:xfrm>
                <a:off x="8880656" y="6031133"/>
                <a:ext cx="190985" cy="218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81995"/>
                <a:endParaRPr lang="ja-JP" altLang="en-US" sz="1368">
                  <a:solidFill>
                    <a:prstClr val="black"/>
                  </a:solidFill>
                  <a:latin typeface="Meiryo UI" panose="020B0604030504040204" pitchFamily="50" charset="-128"/>
                  <a:ea typeface="Meiryo UI" panose="020B0604030504040204" pitchFamily="50" charset="-128"/>
                </a:endParaRPr>
              </a:p>
            </p:txBody>
          </p:sp>
        </p:grpSp>
        <p:cxnSp>
          <p:nvCxnSpPr>
            <p:cNvPr id="35" name="直線コネクタ 34">
              <a:extLst>
                <a:ext uri="{FF2B5EF4-FFF2-40B4-BE49-F238E27FC236}">
                  <a16:creationId xmlns:a16="http://schemas.microsoft.com/office/drawing/2014/main" id="{0825055F-52A2-EA72-F102-B181E5D8CD7D}"/>
                </a:ext>
              </a:extLst>
            </p:cNvPr>
            <p:cNvCxnSpPr>
              <a:cxnSpLocks/>
            </p:cNvCxnSpPr>
            <p:nvPr/>
          </p:nvCxnSpPr>
          <p:spPr>
            <a:xfrm>
              <a:off x="6715124" y="4442884"/>
              <a:ext cx="157871" cy="15863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80817652-EB55-9B86-0E45-F37CA9D545BB}"/>
                </a:ext>
              </a:extLst>
            </p:cNvPr>
            <p:cNvSpPr/>
            <p:nvPr/>
          </p:nvSpPr>
          <p:spPr>
            <a:xfrm>
              <a:off x="6685279" y="4549890"/>
              <a:ext cx="829245" cy="575635"/>
            </a:xfrm>
            <a:prstGeom prst="ellipse">
              <a:avLst/>
            </a:prstGeom>
            <a:solidFill>
              <a:schemeClr val="bg1"/>
            </a:solidFill>
            <a:ln w="25400" cap="flat" cmpd="sng" algn="ctr">
              <a:solidFill>
                <a:schemeClr val="bg1"/>
              </a:solidFill>
              <a:prstDash val="solid"/>
            </a:ln>
            <a:effectLst/>
          </p:spPr>
          <p:txBody>
            <a:bodyPr rtlCol="0" anchor="ctr"/>
            <a:lstStyle/>
            <a:p>
              <a:pPr algn="ctr" defTabSz="861993"/>
              <a:endParaRPr kumimoji="0" lang="ja-JP" altLang="en-US" sz="1697" kern="0">
                <a:solidFill>
                  <a:prstClr val="white"/>
                </a:solidFill>
                <a:latin typeface="Calibri"/>
                <a:ea typeface="ＭＳ Ｐゴシック" panose="020B0600070205080204" pitchFamily="50" charset="-128"/>
              </a:endParaRPr>
            </a:p>
          </p:txBody>
        </p:sp>
        <p:sp>
          <p:nvSpPr>
            <p:cNvPr id="38" name="テキスト ボックス 37">
              <a:extLst>
                <a:ext uri="{FF2B5EF4-FFF2-40B4-BE49-F238E27FC236}">
                  <a16:creationId xmlns:a16="http://schemas.microsoft.com/office/drawing/2014/main" id="{9B42B66B-2284-8AA1-799C-EBFFAA87223C}"/>
                </a:ext>
              </a:extLst>
            </p:cNvPr>
            <p:cNvSpPr txBox="1"/>
            <p:nvPr/>
          </p:nvSpPr>
          <p:spPr>
            <a:xfrm>
              <a:off x="6599762" y="4584067"/>
              <a:ext cx="1004299" cy="523342"/>
            </a:xfrm>
            <a:prstGeom prst="rect">
              <a:avLst/>
            </a:prstGeom>
            <a:noFill/>
          </p:spPr>
          <p:txBody>
            <a:bodyPr wrap="square" rtlCol="0">
              <a:spAutoFit/>
            </a:bodyPr>
            <a:lstStyle/>
            <a:p>
              <a:pPr algn="ctr" defTabSz="457200"/>
              <a:r>
                <a:rPr lang="ja-JP" altLang="en-US" sz="1000" u="sng">
                  <a:solidFill>
                    <a:prstClr val="black"/>
                  </a:solidFill>
                  <a:latin typeface="Meiryo UI"/>
                  <a:ea typeface="Meiryo UI"/>
                </a:rPr>
                <a:t>資源循環が貢献できる余地あり</a:t>
              </a:r>
              <a:endParaRPr lang="en-US" altLang="ja-JP" sz="1000" u="sng">
                <a:solidFill>
                  <a:prstClr val="black"/>
                </a:solidFill>
                <a:latin typeface="Meiryo UI"/>
                <a:ea typeface="Meiryo UI"/>
              </a:endParaRPr>
            </a:p>
            <a:p>
              <a:pPr algn="ctr" defTabSz="457200"/>
              <a:r>
                <a:rPr lang="ja-JP" altLang="en-US" sz="1000" u="sng">
                  <a:solidFill>
                    <a:srgbClr val="FF0000"/>
                  </a:solidFill>
                  <a:latin typeface="Meiryo UI"/>
                  <a:ea typeface="Meiryo UI"/>
                </a:rPr>
                <a:t>約</a:t>
              </a:r>
              <a:r>
                <a:rPr lang="en-US" altLang="ja-JP" sz="1000" u="sng">
                  <a:solidFill>
                    <a:srgbClr val="FF0000"/>
                  </a:solidFill>
                  <a:latin typeface="Meiryo UI"/>
                  <a:ea typeface="Meiryo UI"/>
                </a:rPr>
                <a:t>36%</a:t>
              </a:r>
              <a:endParaRPr lang="ja-JP" altLang="en-US" sz="1000" u="sng">
                <a:solidFill>
                  <a:srgbClr val="FF0000"/>
                </a:solidFill>
                <a:latin typeface="Meiryo UI"/>
                <a:ea typeface="Meiryo UI"/>
              </a:endParaRPr>
            </a:p>
          </p:txBody>
        </p:sp>
      </p:grpSp>
      <p:sp>
        <p:nvSpPr>
          <p:cNvPr id="2" name="コンテンツ プレースホルダー 1">
            <a:extLst>
              <a:ext uri="{FF2B5EF4-FFF2-40B4-BE49-F238E27FC236}">
                <a16:creationId xmlns:a16="http://schemas.microsoft.com/office/drawing/2014/main" id="{940CA937-1833-97E2-EBA3-C3B3A3B0FD51}"/>
              </a:ext>
            </a:extLst>
          </p:cNvPr>
          <p:cNvSpPr>
            <a:spLocks noGrp="1"/>
          </p:cNvSpPr>
          <p:nvPr>
            <p:ph sz="quarter" idx="11"/>
          </p:nvPr>
        </p:nvSpPr>
        <p:spPr>
          <a:xfrm>
            <a:off x="1076827" y="59655"/>
            <a:ext cx="8128134" cy="457525"/>
          </a:xfrm>
        </p:spPr>
        <p:txBody>
          <a:bodyPr>
            <a:noAutofit/>
          </a:bodyPr>
          <a:lstStyle/>
          <a:p>
            <a:r>
              <a:rPr lang="ja-JP" altLang="en-US" sz="2400" dirty="0"/>
              <a:t>地球規模課題解決に不可欠なプラスチック循環経済への移行</a:t>
            </a:r>
            <a:endParaRPr lang="en-US" altLang="ja-JP" sz="2400" dirty="0"/>
          </a:p>
        </p:txBody>
      </p:sp>
      <p:sp>
        <p:nvSpPr>
          <p:cNvPr id="7" name="コンテンツ プレースホルダー 2">
            <a:extLst>
              <a:ext uri="{FF2B5EF4-FFF2-40B4-BE49-F238E27FC236}">
                <a16:creationId xmlns:a16="http://schemas.microsoft.com/office/drawing/2014/main" id="{8C4D8DB3-0F93-27DC-9C47-42DA3CA8D2CB}"/>
              </a:ext>
            </a:extLst>
          </p:cNvPr>
          <p:cNvSpPr txBox="1">
            <a:spLocks/>
          </p:cNvSpPr>
          <p:nvPr/>
        </p:nvSpPr>
        <p:spPr bwMode="white">
          <a:xfrm>
            <a:off x="391886" y="623746"/>
            <a:ext cx="11418474" cy="1177180"/>
          </a:xfrm>
          <a:prstGeom prst="flowChartAlternateProcess">
            <a:avLst/>
          </a:prstGeom>
          <a:ln w="19050">
            <a:solidFill>
              <a:srgbClr val="009999"/>
            </a:solidFill>
          </a:ln>
        </p:spPr>
        <p:txBody>
          <a:bodyPr wrap="square" lIns="36000" tIns="30788" rIns="36000" bIns="30788" anchor="ctr">
            <a:spAutoFit/>
          </a:bodyPr>
          <a:lstStyle>
            <a:lvl1pPr marL="0" indent="0" algn="ctr" defTabSz="861993" rtl="0" eaLnBrk="1" latinLnBrk="0" hangingPunct="1">
              <a:lnSpc>
                <a:spcPct val="90000"/>
              </a:lnSpc>
              <a:spcBef>
                <a:spcPts val="942"/>
              </a:spcBef>
              <a:buFontTx/>
              <a:buNone/>
              <a:defRPr kumimoji="1" sz="1773" b="1" i="0" kern="1200">
                <a:solidFill>
                  <a:schemeClr val="bg1"/>
                </a:solidFill>
                <a:latin typeface="Meiryo UI" panose="020B0604030504040204" pitchFamily="50" charset="-128"/>
                <a:ea typeface="Meiryo UI"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285750" indent="-285750" algn="just">
              <a:buFont typeface="Wingdings" panose="05000000000000000000" pitchFamily="2" charset="2"/>
              <a:buChar char="l"/>
            </a:pPr>
            <a:r>
              <a:rPr lang="ja-JP" altLang="en-US" sz="1600" b="0" dirty="0">
                <a:solidFill>
                  <a:prstClr val="black"/>
                </a:solidFill>
                <a:latin typeface="Meiryo UI"/>
              </a:rPr>
              <a:t>気候変動、海洋プラスチック問題、ネイチャーポジティブの解決・実現には、</a:t>
            </a:r>
            <a:r>
              <a:rPr lang="ja-JP" altLang="en-US" sz="1600" u="sng" dirty="0">
                <a:solidFill>
                  <a:prstClr val="black"/>
                </a:solidFill>
                <a:latin typeface="Meiryo UI"/>
              </a:rPr>
              <a:t>プラスチック資源循環</a:t>
            </a:r>
            <a:r>
              <a:rPr lang="ja-JP" altLang="en-US" sz="1600" b="0" dirty="0">
                <a:solidFill>
                  <a:prstClr val="black"/>
                </a:solidFill>
                <a:latin typeface="Meiryo UI"/>
              </a:rPr>
              <a:t>＝</a:t>
            </a:r>
            <a:r>
              <a:rPr lang="ja-JP" altLang="en-US" sz="1600" u="sng" dirty="0">
                <a:solidFill>
                  <a:prstClr val="black"/>
                </a:solidFill>
                <a:latin typeface="Meiryo UI"/>
              </a:rPr>
              <a:t>循環経済（サーキュラーエコノミー）への移行</a:t>
            </a:r>
            <a:r>
              <a:rPr lang="ja-JP" altLang="en-US" sz="1600" b="0" dirty="0">
                <a:solidFill>
                  <a:prstClr val="black"/>
                </a:solidFill>
                <a:latin typeface="Meiryo UI"/>
              </a:rPr>
              <a:t>が欠かせません。</a:t>
            </a:r>
            <a:endParaRPr lang="en-US" altLang="ja-JP" sz="1600" b="0" dirty="0">
              <a:solidFill>
                <a:prstClr val="black"/>
              </a:solidFill>
              <a:latin typeface="Meiryo UI"/>
            </a:endParaRPr>
          </a:p>
          <a:p>
            <a:pPr marL="285750" indent="-285750" algn="just">
              <a:buFont typeface="Wingdings" panose="05000000000000000000" pitchFamily="2" charset="2"/>
              <a:buChar char="l"/>
            </a:pPr>
            <a:r>
              <a:rPr lang="ja-JP" altLang="en-US" sz="1600" b="0" dirty="0">
                <a:solidFill>
                  <a:prstClr val="black"/>
                </a:solidFill>
                <a:latin typeface="Meiryo UI"/>
              </a:rPr>
              <a:t>脱炭素の実現に向けた企業の</a:t>
            </a:r>
            <a:r>
              <a:rPr lang="ja-JP" altLang="en-US" sz="1600" u="sng" dirty="0">
                <a:solidFill>
                  <a:prstClr val="black"/>
                </a:solidFill>
                <a:latin typeface="Meiryo UI"/>
              </a:rPr>
              <a:t>スコープ３</a:t>
            </a:r>
            <a:r>
              <a:rPr lang="ja-JP" altLang="en-US" sz="1600" b="0" dirty="0">
                <a:solidFill>
                  <a:prstClr val="black"/>
                </a:solidFill>
                <a:latin typeface="Meiryo UI"/>
              </a:rPr>
              <a:t>や自治体の</a:t>
            </a:r>
            <a:r>
              <a:rPr lang="ja-JP" altLang="en-US" sz="1600" u="sng" dirty="0">
                <a:solidFill>
                  <a:prstClr val="black"/>
                </a:solidFill>
                <a:latin typeface="Meiryo UI"/>
              </a:rPr>
              <a:t>カーボンニュートラル宣言</a:t>
            </a:r>
            <a:r>
              <a:rPr lang="ja-JP" altLang="en-US" sz="1600" b="0" dirty="0">
                <a:solidFill>
                  <a:prstClr val="black"/>
                </a:solidFill>
                <a:latin typeface="Meiryo UI"/>
              </a:rPr>
              <a:t>達成のためには、</a:t>
            </a:r>
            <a:r>
              <a:rPr lang="ja-JP" altLang="en-US" sz="1600" u="sng" dirty="0">
                <a:solidFill>
                  <a:prstClr val="black"/>
                </a:solidFill>
                <a:latin typeface="Meiryo UI"/>
              </a:rPr>
              <a:t>化石由来のプラスチックの燃焼（含む熱回収）からリサイクルに移行</a:t>
            </a:r>
            <a:r>
              <a:rPr lang="ja-JP" altLang="en-US" sz="1600" b="0" dirty="0">
                <a:solidFill>
                  <a:prstClr val="black"/>
                </a:solidFill>
                <a:latin typeface="Meiryo UI"/>
              </a:rPr>
              <a:t>する必要があります。</a:t>
            </a:r>
            <a:endParaRPr lang="en-US" altLang="ja-JP" sz="1600" b="0" dirty="0">
              <a:solidFill>
                <a:prstClr val="black"/>
              </a:solidFill>
              <a:latin typeface="Meiryo UI"/>
            </a:endParaRPr>
          </a:p>
        </p:txBody>
      </p:sp>
      <p:sp>
        <p:nvSpPr>
          <p:cNvPr id="42" name="正方形/長方形 41">
            <a:extLst>
              <a:ext uri="{FF2B5EF4-FFF2-40B4-BE49-F238E27FC236}">
                <a16:creationId xmlns:a16="http://schemas.microsoft.com/office/drawing/2014/main" id="{2885D4CD-303C-ED5C-BFE7-A14D79C951C9}"/>
              </a:ext>
            </a:extLst>
          </p:cNvPr>
          <p:cNvSpPr/>
          <p:nvPr/>
        </p:nvSpPr>
        <p:spPr>
          <a:xfrm>
            <a:off x="2275742" y="1887782"/>
            <a:ext cx="3347391" cy="566052"/>
          </a:xfrm>
          <a:prstGeom prst="rect">
            <a:avLst/>
          </a:prstGeom>
        </p:spPr>
        <p:txBody>
          <a:bodyPr wrap="none">
            <a:spAutoFit/>
          </a:bodyPr>
          <a:lstStyle/>
          <a:p>
            <a:pPr algn="ctr" defTabSz="781995"/>
            <a:r>
              <a:rPr lang="ja-JP" altLang="en-US" sz="1539" b="1">
                <a:solidFill>
                  <a:prstClr val="black"/>
                </a:solidFill>
                <a:latin typeface="Meiryo UI"/>
                <a:ea typeface="Meiryo UI"/>
              </a:rPr>
              <a:t>我が国における</a:t>
            </a:r>
            <a:r>
              <a:rPr lang="en-US" altLang="ja-JP" sz="1539" b="1">
                <a:solidFill>
                  <a:prstClr val="black"/>
                </a:solidFill>
                <a:latin typeface="Meiryo UI"/>
                <a:ea typeface="Meiryo UI"/>
              </a:rPr>
              <a:t>GHG</a:t>
            </a:r>
            <a:r>
              <a:rPr lang="ja-JP" altLang="en-US" sz="1539" b="1">
                <a:solidFill>
                  <a:prstClr val="black"/>
                </a:solidFill>
                <a:latin typeface="Meiryo UI"/>
                <a:ea typeface="Meiryo UI"/>
              </a:rPr>
              <a:t>排出量のうち、</a:t>
            </a:r>
            <a:endParaRPr lang="en-US" altLang="ja-JP" sz="1539" b="1">
              <a:solidFill>
                <a:prstClr val="black"/>
              </a:solidFill>
              <a:latin typeface="Meiryo UI"/>
              <a:ea typeface="Meiryo UI"/>
            </a:endParaRPr>
          </a:p>
          <a:p>
            <a:pPr algn="ctr" defTabSz="781995"/>
            <a:r>
              <a:rPr lang="ja-JP" altLang="en-US" sz="1539" b="1">
                <a:solidFill>
                  <a:prstClr val="black"/>
                </a:solidFill>
                <a:latin typeface="Meiryo UI"/>
                <a:ea typeface="Meiryo UI"/>
              </a:rPr>
              <a:t>資源循環が貢献できる余地がある部門</a:t>
            </a:r>
          </a:p>
        </p:txBody>
      </p:sp>
      <p:sp>
        <p:nvSpPr>
          <p:cNvPr id="44" name="テキスト プレースホルダー 4">
            <a:extLst>
              <a:ext uri="{FF2B5EF4-FFF2-40B4-BE49-F238E27FC236}">
                <a16:creationId xmlns:a16="http://schemas.microsoft.com/office/drawing/2014/main" id="{454C16A3-D9A1-45A0-B16C-567FA2CA20A3}"/>
              </a:ext>
            </a:extLst>
          </p:cNvPr>
          <p:cNvSpPr txBox="1">
            <a:spLocks/>
          </p:cNvSpPr>
          <p:nvPr/>
        </p:nvSpPr>
        <p:spPr>
          <a:xfrm>
            <a:off x="1579797" y="6246322"/>
            <a:ext cx="4556122" cy="279467"/>
          </a:xfrm>
          <a:prstGeom prst="rect">
            <a:avLst/>
          </a:prstGeom>
        </p:spPr>
        <p:txBody>
          <a:bodyPr/>
          <a:lst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98450" indent="-298450" algn="l" defTabSz="861993">
              <a:spcBef>
                <a:spcPts val="942"/>
              </a:spcBef>
            </a:pPr>
            <a:r>
              <a:rPr lang="ja-JP" altLang="en-US" sz="770" dirty="0">
                <a:solidFill>
                  <a:prstClr val="black"/>
                </a:solidFill>
                <a:latin typeface="Meiryo UI"/>
                <a:ea typeface="Meiryo UI"/>
              </a:rPr>
              <a:t>出典：中央環境審議会循環型社会部会（</a:t>
            </a:r>
            <a:r>
              <a:rPr lang="en-US" altLang="ja-JP" sz="770" dirty="0">
                <a:solidFill>
                  <a:prstClr val="black"/>
                </a:solidFill>
                <a:latin typeface="Meiryo UI"/>
                <a:ea typeface="Meiryo UI"/>
              </a:rPr>
              <a:t>2022</a:t>
            </a:r>
            <a:r>
              <a:rPr lang="ja-JP" altLang="en-US" sz="770" dirty="0">
                <a:solidFill>
                  <a:prstClr val="black"/>
                </a:solidFill>
                <a:latin typeface="Meiryo UI"/>
                <a:ea typeface="Meiryo UI"/>
              </a:rPr>
              <a:t>）「第四次循環型社会形成推進基本計画の進捗状況の第２回点検結果及び循環経済工程表　参考資料集」</a:t>
            </a:r>
          </a:p>
        </p:txBody>
      </p:sp>
      <p:graphicFrame>
        <p:nvGraphicFramePr>
          <p:cNvPr id="4" name="表 3">
            <a:extLst>
              <a:ext uri="{FF2B5EF4-FFF2-40B4-BE49-F238E27FC236}">
                <a16:creationId xmlns:a16="http://schemas.microsoft.com/office/drawing/2014/main" id="{2562AD27-B113-668F-D8E6-DEF66997E088}"/>
              </a:ext>
            </a:extLst>
          </p:cNvPr>
          <p:cNvGraphicFramePr>
            <a:graphicFrameLocks noGrp="1"/>
          </p:cNvGraphicFramePr>
          <p:nvPr/>
        </p:nvGraphicFramePr>
        <p:xfrm>
          <a:off x="6069865" y="2096580"/>
          <a:ext cx="4545498" cy="4504421"/>
        </p:xfrm>
        <a:graphic>
          <a:graphicData uri="http://schemas.openxmlformats.org/drawingml/2006/table">
            <a:tbl>
              <a:tblPr/>
              <a:tblGrid>
                <a:gridCol w="251717">
                  <a:extLst>
                    <a:ext uri="{9D8B030D-6E8A-4147-A177-3AD203B41FA5}">
                      <a16:colId xmlns:a16="http://schemas.microsoft.com/office/drawing/2014/main" val="2881418448"/>
                    </a:ext>
                  </a:extLst>
                </a:gridCol>
                <a:gridCol w="1114459">
                  <a:extLst>
                    <a:ext uri="{9D8B030D-6E8A-4147-A177-3AD203B41FA5}">
                      <a16:colId xmlns:a16="http://schemas.microsoft.com/office/drawing/2014/main" val="1474733023"/>
                    </a:ext>
                  </a:extLst>
                </a:gridCol>
                <a:gridCol w="3179322">
                  <a:extLst>
                    <a:ext uri="{9D8B030D-6E8A-4147-A177-3AD203B41FA5}">
                      <a16:colId xmlns:a16="http://schemas.microsoft.com/office/drawing/2014/main" val="3785391714"/>
                    </a:ext>
                  </a:extLst>
                </a:gridCol>
              </a:tblGrid>
              <a:tr h="193190">
                <a:tc gridSpan="2">
                  <a:txBody>
                    <a:bodyPr/>
                    <a:lstStyle/>
                    <a:p>
                      <a:pPr algn="l" fontAlgn="t"/>
                      <a:r>
                        <a:rPr lang="ja-JP" altLang="en-US" sz="900" b="1">
                          <a:effectLst/>
                          <a:highlight>
                            <a:srgbClr val="DEF4DF"/>
                          </a:highlight>
                        </a:rPr>
                        <a:t>区分</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EF4DF"/>
                    </a:solidFill>
                  </a:tcPr>
                </a:tc>
                <a:tc hMerge="1">
                  <a:txBody>
                    <a:bodyPr/>
                    <a:lstStyle/>
                    <a:p>
                      <a:endParaRPr kumimoji="1" lang="ja-JP" altLang="en-US"/>
                    </a:p>
                  </a:txBody>
                  <a:tcPr/>
                </a:tc>
                <a:tc>
                  <a:txBody>
                    <a:bodyPr/>
                    <a:lstStyle/>
                    <a:p>
                      <a:pPr algn="l" fontAlgn="t"/>
                      <a:r>
                        <a:rPr lang="ja-JP" altLang="en-US" sz="900" b="1" dirty="0">
                          <a:effectLst/>
                          <a:highlight>
                            <a:srgbClr val="DEF4DF"/>
                          </a:highlight>
                        </a:rPr>
                        <a:t>該当する排出活動（例）</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EF4DF"/>
                    </a:solidFill>
                  </a:tcPr>
                </a:tc>
                <a:extLst>
                  <a:ext uri="{0D108BD9-81ED-4DB2-BD59-A6C34878D82A}">
                    <a16:rowId xmlns:a16="http://schemas.microsoft.com/office/drawing/2014/main" val="1959693778"/>
                  </a:ext>
                </a:extLst>
              </a:tr>
              <a:tr h="180683">
                <a:tc>
                  <a:txBody>
                    <a:bodyPr/>
                    <a:lstStyle/>
                    <a:p>
                      <a:pPr algn="l" fontAlgn="t"/>
                      <a:r>
                        <a:rPr lang="en-US" altLang="ja-JP" sz="900" b="1">
                          <a:effectLst/>
                          <a:highlight>
                            <a:srgbClr val="FFFFFF"/>
                          </a:highlight>
                        </a:rPr>
                        <a:t>1</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800" dirty="0">
                          <a:effectLst/>
                          <a:highlight>
                            <a:srgbClr val="FFFFFF"/>
                          </a:highlight>
                        </a:rPr>
                        <a:t>購入した製品・サービス</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800">
                          <a:effectLst/>
                          <a:highlight>
                            <a:srgbClr val="FFFFFF"/>
                          </a:highlight>
                        </a:rPr>
                        <a:t>原材料の調達、パッケージングの外部委託、消耗品の調達</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35227560"/>
                  </a:ext>
                </a:extLst>
              </a:tr>
              <a:tr h="247135">
                <a:tc>
                  <a:txBody>
                    <a:bodyPr/>
                    <a:lstStyle/>
                    <a:p>
                      <a:pPr algn="l" fontAlgn="t"/>
                      <a:r>
                        <a:rPr lang="en-US" altLang="ja-JP" sz="900" b="1" dirty="0">
                          <a:effectLst/>
                          <a:highlight>
                            <a:srgbClr val="FFFFFF"/>
                          </a:highlight>
                        </a:rPr>
                        <a:t>2</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800" dirty="0">
                          <a:effectLst/>
                          <a:highlight>
                            <a:srgbClr val="FFFFFF"/>
                          </a:highlight>
                        </a:rPr>
                        <a:t>資本財</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800">
                          <a:effectLst/>
                          <a:highlight>
                            <a:srgbClr val="FFFFFF"/>
                          </a:highlight>
                        </a:rPr>
                        <a:t>生産設備の増設（複数年にわたり建設・製造されている場合には、建設・製造が終了した最終年に計上）</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76409371"/>
                  </a:ext>
                </a:extLst>
              </a:tr>
              <a:tr h="283194">
                <a:tc>
                  <a:txBody>
                    <a:bodyPr/>
                    <a:lstStyle/>
                    <a:p>
                      <a:pPr algn="l" fontAlgn="t"/>
                      <a:r>
                        <a:rPr lang="en-US" altLang="ja-JP" sz="900" b="1">
                          <a:effectLst/>
                          <a:highlight>
                            <a:srgbClr val="FFFFFF"/>
                          </a:highlight>
                        </a:rPr>
                        <a:t>3</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en-US" altLang="ja-JP" sz="800">
                          <a:effectLst/>
                          <a:highlight>
                            <a:srgbClr val="FFFFFF"/>
                          </a:highlight>
                        </a:rPr>
                        <a:t>Scope1</a:t>
                      </a:r>
                      <a:r>
                        <a:rPr lang="ja-JP" altLang="en-US" sz="800">
                          <a:effectLst/>
                          <a:highlight>
                            <a:srgbClr val="FFFFFF"/>
                          </a:highlight>
                        </a:rPr>
                        <a:t>、</a:t>
                      </a:r>
                      <a:r>
                        <a:rPr lang="en-US" altLang="ja-JP" sz="800">
                          <a:effectLst/>
                          <a:highlight>
                            <a:srgbClr val="FFFFFF"/>
                          </a:highlight>
                        </a:rPr>
                        <a:t>2</a:t>
                      </a:r>
                      <a:r>
                        <a:rPr lang="ja-JP" altLang="en-US" sz="800">
                          <a:effectLst/>
                          <a:highlight>
                            <a:srgbClr val="FFFFFF"/>
                          </a:highlight>
                        </a:rPr>
                        <a:t>に含まれない</a:t>
                      </a:r>
                      <a:br>
                        <a:rPr lang="ja-JP" altLang="en-US" sz="800">
                          <a:effectLst/>
                          <a:highlight>
                            <a:srgbClr val="FFFFFF"/>
                          </a:highlight>
                        </a:rPr>
                      </a:br>
                      <a:r>
                        <a:rPr lang="ja-JP" altLang="en-US" sz="800">
                          <a:effectLst/>
                          <a:highlight>
                            <a:srgbClr val="FFFFFF"/>
                          </a:highlight>
                        </a:rPr>
                        <a:t>燃料及びエネルギー活動</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800" dirty="0">
                          <a:effectLst/>
                          <a:highlight>
                            <a:srgbClr val="FFFFFF"/>
                          </a:highlight>
                        </a:rPr>
                        <a:t>調達している燃料の上流工程（採掘、精製等）</a:t>
                      </a:r>
                      <a:br>
                        <a:rPr lang="ja-JP" altLang="en-US" sz="800" dirty="0">
                          <a:effectLst/>
                          <a:highlight>
                            <a:srgbClr val="FFFFFF"/>
                          </a:highlight>
                        </a:rPr>
                      </a:br>
                      <a:r>
                        <a:rPr lang="ja-JP" altLang="en-US" sz="800" dirty="0">
                          <a:effectLst/>
                          <a:highlight>
                            <a:srgbClr val="FFFFFF"/>
                          </a:highlight>
                        </a:rPr>
                        <a:t>調達している電力の上流工程（発電に使用する燃料の採掘、精製等）</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24142139"/>
                  </a:ext>
                </a:extLst>
              </a:tr>
              <a:tr h="193190">
                <a:tc>
                  <a:txBody>
                    <a:bodyPr/>
                    <a:lstStyle/>
                    <a:p>
                      <a:pPr algn="l" fontAlgn="t"/>
                      <a:r>
                        <a:rPr lang="en-US" altLang="ja-JP" sz="900" b="1">
                          <a:effectLst/>
                          <a:highlight>
                            <a:srgbClr val="FFFFFF"/>
                          </a:highlight>
                        </a:rPr>
                        <a:t>4</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zh-TW" altLang="en-US" sz="800">
                          <a:effectLst/>
                          <a:highlight>
                            <a:srgbClr val="FFFFFF"/>
                          </a:highlight>
                        </a:rPr>
                        <a:t>輸送、配送（上流）</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800" dirty="0">
                          <a:effectLst/>
                          <a:highlight>
                            <a:srgbClr val="FFFFFF"/>
                          </a:highlight>
                        </a:rPr>
                        <a:t>調達物流、横持物流、出荷物流（自社が荷主）</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63563075"/>
                  </a:ext>
                </a:extLst>
              </a:tr>
              <a:tr h="275275">
                <a:tc>
                  <a:txBody>
                    <a:bodyPr/>
                    <a:lstStyle/>
                    <a:p>
                      <a:pPr algn="l" fontAlgn="t"/>
                      <a:r>
                        <a:rPr lang="en-US" altLang="ja-JP" sz="900" b="1">
                          <a:effectLst/>
                          <a:highlight>
                            <a:srgbClr val="FFFFFF"/>
                          </a:highlight>
                        </a:rPr>
                        <a:t>5</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1200" b="1" dirty="0">
                          <a:solidFill>
                            <a:srgbClr val="FF0000"/>
                          </a:solidFill>
                          <a:effectLst/>
                          <a:highlight>
                            <a:srgbClr val="FFFFFF"/>
                          </a:highlight>
                        </a:rPr>
                        <a:t>事業から出る</a:t>
                      </a:r>
                      <a:endParaRPr lang="en-US" altLang="ja-JP" sz="1200" b="1" dirty="0">
                        <a:solidFill>
                          <a:srgbClr val="FF0000"/>
                        </a:solidFill>
                        <a:effectLst/>
                        <a:highlight>
                          <a:srgbClr val="FFFFFF"/>
                        </a:highlight>
                      </a:endParaRPr>
                    </a:p>
                    <a:p>
                      <a:pPr algn="ctr" fontAlgn="t"/>
                      <a:r>
                        <a:rPr lang="ja-JP" altLang="en-US" sz="1200" b="1" dirty="0">
                          <a:solidFill>
                            <a:srgbClr val="FF0000"/>
                          </a:solidFill>
                          <a:effectLst/>
                          <a:highlight>
                            <a:srgbClr val="FFFFFF"/>
                          </a:highlight>
                        </a:rPr>
                        <a:t>廃棄物</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1200" b="1" dirty="0">
                          <a:solidFill>
                            <a:srgbClr val="FF0000"/>
                          </a:solidFill>
                          <a:effectLst/>
                          <a:highlight>
                            <a:srgbClr val="FFFFFF"/>
                          </a:highlight>
                        </a:rPr>
                        <a:t>廃棄物の自社以外での輸送、処理</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44743050"/>
                  </a:ext>
                </a:extLst>
              </a:tr>
              <a:tr h="111106">
                <a:tc>
                  <a:txBody>
                    <a:bodyPr/>
                    <a:lstStyle/>
                    <a:p>
                      <a:pPr algn="l" fontAlgn="t"/>
                      <a:r>
                        <a:rPr lang="en-US" altLang="ja-JP" sz="900" b="1">
                          <a:effectLst/>
                          <a:highlight>
                            <a:srgbClr val="FFFFFF"/>
                          </a:highlight>
                        </a:rPr>
                        <a:t>6</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a:effectLst/>
                          <a:highlight>
                            <a:srgbClr val="FFFFFF"/>
                          </a:highlight>
                        </a:rPr>
                        <a:t>出張</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dirty="0">
                          <a:effectLst/>
                          <a:highlight>
                            <a:srgbClr val="FFFFFF"/>
                          </a:highlight>
                        </a:rPr>
                        <a:t>従業員の出張</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79380969"/>
                  </a:ext>
                </a:extLst>
              </a:tr>
              <a:tr h="111106">
                <a:tc>
                  <a:txBody>
                    <a:bodyPr/>
                    <a:lstStyle/>
                    <a:p>
                      <a:pPr algn="l" fontAlgn="t"/>
                      <a:r>
                        <a:rPr lang="en-US" altLang="ja-JP" sz="900" b="1">
                          <a:effectLst/>
                          <a:highlight>
                            <a:srgbClr val="FFFFFF"/>
                          </a:highlight>
                        </a:rPr>
                        <a:t>7</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a:effectLst/>
                          <a:highlight>
                            <a:srgbClr val="FFFFFF"/>
                          </a:highlight>
                        </a:rPr>
                        <a:t>雇用者の通勤</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a:effectLst/>
                          <a:highlight>
                            <a:srgbClr val="FFFFFF"/>
                          </a:highlight>
                        </a:rPr>
                        <a:t>従業員の通勤</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88003508"/>
                  </a:ext>
                </a:extLst>
              </a:tr>
              <a:tr h="521529">
                <a:tc>
                  <a:txBody>
                    <a:bodyPr/>
                    <a:lstStyle/>
                    <a:p>
                      <a:pPr algn="l" fontAlgn="t"/>
                      <a:r>
                        <a:rPr lang="en-US" altLang="ja-JP" sz="900" b="1">
                          <a:effectLst/>
                          <a:highlight>
                            <a:srgbClr val="FFFFFF"/>
                          </a:highlight>
                        </a:rPr>
                        <a:t>8</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a:effectLst/>
                          <a:highlight>
                            <a:srgbClr val="FFFFFF"/>
                          </a:highlight>
                        </a:rPr>
                        <a:t>リース資産（上流）</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a:effectLst/>
                          <a:highlight>
                            <a:srgbClr val="FFFFFF"/>
                          </a:highlight>
                        </a:rPr>
                        <a:t>自社が賃借しているリース資産の稼働</a:t>
                      </a:r>
                      <a:br>
                        <a:rPr lang="ja-JP" altLang="en-US" sz="900">
                          <a:effectLst/>
                          <a:highlight>
                            <a:srgbClr val="FFFFFF"/>
                          </a:highlight>
                        </a:rPr>
                      </a:br>
                      <a:r>
                        <a:rPr lang="ja-JP" altLang="en-US" sz="900">
                          <a:effectLst/>
                          <a:highlight>
                            <a:srgbClr val="FFFFFF"/>
                          </a:highlight>
                        </a:rPr>
                        <a:t>（算定・報告・公表制度では、</a:t>
                      </a:r>
                      <a:r>
                        <a:rPr lang="en-US" altLang="ja-JP" sz="900">
                          <a:effectLst/>
                          <a:highlight>
                            <a:srgbClr val="FFFFFF"/>
                          </a:highlight>
                        </a:rPr>
                        <a:t>Scope1</a:t>
                      </a:r>
                      <a:r>
                        <a:rPr lang="ja-JP" altLang="en-US" sz="900">
                          <a:effectLst/>
                          <a:highlight>
                            <a:srgbClr val="FFFFFF"/>
                          </a:highlight>
                        </a:rPr>
                        <a:t>、</a:t>
                      </a:r>
                      <a:r>
                        <a:rPr lang="en-US" altLang="ja-JP" sz="900">
                          <a:effectLst/>
                          <a:highlight>
                            <a:srgbClr val="FFFFFF"/>
                          </a:highlight>
                        </a:rPr>
                        <a:t>2 </a:t>
                      </a:r>
                      <a:r>
                        <a:rPr lang="ja-JP" altLang="en-US" sz="900">
                          <a:effectLst/>
                          <a:highlight>
                            <a:srgbClr val="FFFFFF"/>
                          </a:highlight>
                        </a:rPr>
                        <a:t>に計上するため、該当なしのケースが大半）</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55228541"/>
                  </a:ext>
                </a:extLst>
              </a:tr>
              <a:tr h="275275">
                <a:tc>
                  <a:txBody>
                    <a:bodyPr/>
                    <a:lstStyle/>
                    <a:p>
                      <a:pPr algn="l" fontAlgn="t"/>
                      <a:r>
                        <a:rPr lang="en-US" altLang="ja-JP" sz="900" b="1">
                          <a:effectLst/>
                          <a:highlight>
                            <a:srgbClr val="FFFFFF"/>
                          </a:highlight>
                        </a:rPr>
                        <a:t>9</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zh-TW" altLang="en-US" sz="900">
                          <a:effectLst/>
                          <a:highlight>
                            <a:srgbClr val="FFFFFF"/>
                          </a:highlight>
                        </a:rPr>
                        <a:t>輸送、配送（下流）</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a:effectLst/>
                          <a:highlight>
                            <a:srgbClr val="FFFFFF"/>
                          </a:highlight>
                        </a:rPr>
                        <a:t>出荷輸送（自社が荷主の輸送以降）、倉庫での保管、小売店での販売</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96415441"/>
                  </a:ext>
                </a:extLst>
              </a:tr>
              <a:tr h="193190">
                <a:tc>
                  <a:txBody>
                    <a:bodyPr/>
                    <a:lstStyle/>
                    <a:p>
                      <a:pPr algn="l" fontAlgn="t"/>
                      <a:r>
                        <a:rPr lang="en-US" altLang="ja-JP" sz="900" b="1">
                          <a:effectLst/>
                          <a:highlight>
                            <a:srgbClr val="FFFFFF"/>
                          </a:highlight>
                        </a:rPr>
                        <a:t>10</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a:effectLst/>
                          <a:highlight>
                            <a:srgbClr val="FFFFFF"/>
                          </a:highlight>
                        </a:rPr>
                        <a:t>販売した製品の加工</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a:effectLst/>
                          <a:highlight>
                            <a:srgbClr val="FFFFFF"/>
                          </a:highlight>
                        </a:rPr>
                        <a:t>事業者による中間製品の加工</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25688995"/>
                  </a:ext>
                </a:extLst>
              </a:tr>
              <a:tr h="111106">
                <a:tc>
                  <a:txBody>
                    <a:bodyPr/>
                    <a:lstStyle/>
                    <a:p>
                      <a:pPr algn="l" fontAlgn="t"/>
                      <a:r>
                        <a:rPr lang="en-US" altLang="ja-JP" sz="900" b="1">
                          <a:effectLst/>
                          <a:highlight>
                            <a:srgbClr val="FFFFFF"/>
                          </a:highlight>
                        </a:rPr>
                        <a:t>11</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a:effectLst/>
                          <a:highlight>
                            <a:srgbClr val="FFFFFF"/>
                          </a:highlight>
                        </a:rPr>
                        <a:t>販売した製品の使用</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a:effectLst/>
                          <a:highlight>
                            <a:srgbClr val="FFFFFF"/>
                          </a:highlight>
                        </a:rPr>
                        <a:t>使用者による製品の使用</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97300962"/>
                  </a:ext>
                </a:extLst>
              </a:tr>
              <a:tr h="193190">
                <a:tc>
                  <a:txBody>
                    <a:bodyPr/>
                    <a:lstStyle/>
                    <a:p>
                      <a:pPr algn="l" fontAlgn="t"/>
                      <a:r>
                        <a:rPr lang="en-US" altLang="ja-JP" sz="900" b="1">
                          <a:effectLst/>
                          <a:highlight>
                            <a:srgbClr val="FFFFFF"/>
                          </a:highlight>
                        </a:rPr>
                        <a:t>12</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1200" b="1" dirty="0">
                          <a:solidFill>
                            <a:srgbClr val="FF0000"/>
                          </a:solidFill>
                          <a:effectLst/>
                          <a:highlight>
                            <a:srgbClr val="FFFFFF"/>
                          </a:highlight>
                        </a:rPr>
                        <a:t>販売した製品の廃棄</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1200" b="1" dirty="0">
                          <a:solidFill>
                            <a:srgbClr val="FF0000"/>
                          </a:solidFill>
                          <a:effectLst/>
                          <a:highlight>
                            <a:srgbClr val="FFFFFF"/>
                          </a:highlight>
                        </a:rPr>
                        <a:t>使用者による製品の廃棄時の輸送、処理</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05448450"/>
                  </a:ext>
                </a:extLst>
              </a:tr>
              <a:tr h="275275">
                <a:tc>
                  <a:txBody>
                    <a:bodyPr/>
                    <a:lstStyle/>
                    <a:p>
                      <a:pPr algn="l" fontAlgn="t"/>
                      <a:r>
                        <a:rPr lang="en-US" altLang="ja-JP" sz="900" b="1">
                          <a:effectLst/>
                          <a:highlight>
                            <a:srgbClr val="FFFFFF"/>
                          </a:highlight>
                        </a:rPr>
                        <a:t>13</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dirty="0">
                          <a:effectLst/>
                          <a:highlight>
                            <a:srgbClr val="FFFFFF"/>
                          </a:highlight>
                        </a:rPr>
                        <a:t>リース資産（下流）</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dirty="0">
                          <a:effectLst/>
                          <a:highlight>
                            <a:srgbClr val="FFFFFF"/>
                          </a:highlight>
                        </a:rPr>
                        <a:t>自社が賃貸事業者として所有し、他者に賃貸しているリース資産の稼働</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75075594"/>
                  </a:ext>
                </a:extLst>
              </a:tr>
              <a:tr h="275275">
                <a:tc>
                  <a:txBody>
                    <a:bodyPr/>
                    <a:lstStyle/>
                    <a:p>
                      <a:pPr algn="l" fontAlgn="t"/>
                      <a:r>
                        <a:rPr lang="en-US" altLang="ja-JP" sz="900" b="1">
                          <a:effectLst/>
                          <a:highlight>
                            <a:srgbClr val="FFFFFF"/>
                          </a:highlight>
                        </a:rPr>
                        <a:t>14</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dirty="0">
                          <a:effectLst/>
                          <a:highlight>
                            <a:srgbClr val="FFFFFF"/>
                          </a:highlight>
                        </a:rPr>
                        <a:t>フランチャイズ</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dirty="0">
                          <a:effectLst/>
                          <a:highlight>
                            <a:srgbClr val="FFFFFF"/>
                          </a:highlight>
                        </a:rPr>
                        <a:t>自社が主宰するフランチャイズの加盟者の</a:t>
                      </a:r>
                      <a:r>
                        <a:rPr lang="en-US" altLang="ja-JP" sz="900" dirty="0">
                          <a:effectLst/>
                          <a:highlight>
                            <a:srgbClr val="FFFFFF"/>
                          </a:highlight>
                        </a:rPr>
                        <a:t>Scope1</a:t>
                      </a:r>
                      <a:r>
                        <a:rPr lang="ja-JP" altLang="en-US" sz="900" dirty="0">
                          <a:effectLst/>
                          <a:highlight>
                            <a:srgbClr val="FFFFFF"/>
                          </a:highlight>
                        </a:rPr>
                        <a:t>、</a:t>
                      </a:r>
                      <a:r>
                        <a:rPr lang="en-US" altLang="ja-JP" sz="900" dirty="0">
                          <a:effectLst/>
                          <a:highlight>
                            <a:srgbClr val="FFFFFF"/>
                          </a:highlight>
                        </a:rPr>
                        <a:t>2 </a:t>
                      </a:r>
                      <a:r>
                        <a:rPr lang="ja-JP" altLang="en-US" sz="900" dirty="0">
                          <a:effectLst/>
                          <a:highlight>
                            <a:srgbClr val="FFFFFF"/>
                          </a:highlight>
                        </a:rPr>
                        <a:t>に該当する活動</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2355506"/>
                  </a:ext>
                </a:extLst>
              </a:tr>
              <a:tr h="275275">
                <a:tc>
                  <a:txBody>
                    <a:bodyPr/>
                    <a:lstStyle/>
                    <a:p>
                      <a:pPr algn="l" fontAlgn="t"/>
                      <a:r>
                        <a:rPr lang="en-US" altLang="ja-JP" sz="900" b="1">
                          <a:effectLst/>
                          <a:highlight>
                            <a:srgbClr val="FFFFFF"/>
                          </a:highlight>
                        </a:rPr>
                        <a:t>15</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900">
                          <a:effectLst/>
                          <a:highlight>
                            <a:srgbClr val="FFFFFF"/>
                          </a:highlight>
                        </a:rPr>
                        <a:t>投資</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ja-JP" altLang="en-US" sz="900" dirty="0">
                          <a:effectLst/>
                          <a:highlight>
                            <a:srgbClr val="FFFFFF"/>
                          </a:highlight>
                        </a:rPr>
                        <a:t>株式投資、債券投資、プロジェクトファイナンスなどの運用</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60312857"/>
                  </a:ext>
                </a:extLst>
              </a:tr>
              <a:tr h="193190">
                <a:tc gridSpan="2">
                  <a:txBody>
                    <a:bodyPr/>
                    <a:lstStyle/>
                    <a:p>
                      <a:pPr algn="ctr" fontAlgn="t"/>
                      <a:r>
                        <a:rPr lang="ja-JP" altLang="en-US" sz="900">
                          <a:effectLst/>
                          <a:highlight>
                            <a:srgbClr val="FFFFFF"/>
                          </a:highlight>
                        </a:rPr>
                        <a:t>その他（任意）</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fontAlgn="t"/>
                      <a:r>
                        <a:rPr lang="ja-JP" altLang="en-US" sz="900" dirty="0">
                          <a:effectLst/>
                          <a:highlight>
                            <a:srgbClr val="FFFFFF"/>
                          </a:highlight>
                        </a:rPr>
                        <a:t>従業員や消費者の日常生活</a:t>
                      </a:r>
                    </a:p>
                  </a:txBody>
                  <a:tcPr marL="29021" marR="29021" marT="14510" marB="1451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46080005"/>
                  </a:ext>
                </a:extLst>
              </a:tr>
            </a:tbl>
          </a:graphicData>
        </a:graphic>
      </p:graphicFrame>
      <p:sp>
        <p:nvSpPr>
          <p:cNvPr id="6" name="テキスト ボックス 5">
            <a:extLst>
              <a:ext uri="{FF2B5EF4-FFF2-40B4-BE49-F238E27FC236}">
                <a16:creationId xmlns:a16="http://schemas.microsoft.com/office/drawing/2014/main" id="{57138EBE-216C-6EBC-4AFA-66C863CA7CA9}"/>
              </a:ext>
            </a:extLst>
          </p:cNvPr>
          <p:cNvSpPr txBox="1"/>
          <p:nvPr/>
        </p:nvSpPr>
        <p:spPr>
          <a:xfrm>
            <a:off x="5974925" y="1770616"/>
            <a:ext cx="4572000" cy="369332"/>
          </a:xfrm>
          <a:prstGeom prst="rect">
            <a:avLst/>
          </a:prstGeom>
          <a:noFill/>
        </p:spPr>
        <p:txBody>
          <a:bodyPr wrap="square">
            <a:spAutoFit/>
          </a:bodyPr>
          <a:lstStyle/>
          <a:p>
            <a:pPr defTabSz="457200"/>
            <a:r>
              <a:rPr kumimoji="0" lang="en-US" altLang="ja-JP" b="1" dirty="0">
                <a:solidFill>
                  <a:srgbClr val="1BA37D"/>
                </a:solidFill>
                <a:latin typeface="Noto Sans JP"/>
                <a:ea typeface="Meiryo UI"/>
              </a:rPr>
              <a:t>Scope3</a:t>
            </a:r>
            <a:r>
              <a:rPr kumimoji="0" lang="ja-JP" altLang="en-US" b="1" dirty="0">
                <a:solidFill>
                  <a:srgbClr val="1BA37D"/>
                </a:solidFill>
                <a:latin typeface="Noto Sans JP"/>
                <a:ea typeface="Meiryo UI"/>
              </a:rPr>
              <a:t>排出量とは</a:t>
            </a:r>
          </a:p>
        </p:txBody>
      </p:sp>
      <p:sp>
        <p:nvSpPr>
          <p:cNvPr id="3" name="スライド番号プレースホルダー 1">
            <a:extLst>
              <a:ext uri="{FF2B5EF4-FFF2-40B4-BE49-F238E27FC236}">
                <a16:creationId xmlns:a16="http://schemas.microsoft.com/office/drawing/2014/main" id="{B4FD84D8-27B0-AB5A-A602-D43A4EA3BC64}"/>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3</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0822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1C5F-92B4-9557-6CE3-5BF8867DEFEC}"/>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280A9B2F-67BD-031A-4D4D-B90B290C0DB8}"/>
              </a:ext>
            </a:extLst>
          </p:cNvPr>
          <p:cNvSpPr>
            <a:spLocks noGrp="1"/>
          </p:cNvSpPr>
          <p:nvPr>
            <p:ph sz="quarter" idx="11"/>
          </p:nvPr>
        </p:nvSpPr>
        <p:spPr/>
        <p:txBody>
          <a:bodyPr>
            <a:normAutofit/>
          </a:bodyPr>
          <a:lstStyle/>
          <a:p>
            <a:r>
              <a:rPr lang="ja-JP" altLang="en-US" sz="2400" dirty="0"/>
              <a:t>日本のプラスチック排出量の推移</a:t>
            </a:r>
            <a:endParaRPr lang="ja-JP" altLang="en-US" sz="2000" dirty="0"/>
          </a:p>
        </p:txBody>
      </p:sp>
      <p:sp>
        <p:nvSpPr>
          <p:cNvPr id="37" name="コンテンツ プレースホルダー 2">
            <a:extLst>
              <a:ext uri="{FF2B5EF4-FFF2-40B4-BE49-F238E27FC236}">
                <a16:creationId xmlns:a16="http://schemas.microsoft.com/office/drawing/2014/main" id="{2B30203E-5401-CCFB-B10C-B65809EBE9ED}"/>
              </a:ext>
            </a:extLst>
          </p:cNvPr>
          <p:cNvSpPr>
            <a:spLocks noGrp="1"/>
          </p:cNvSpPr>
          <p:nvPr/>
        </p:nvSpPr>
        <p:spPr>
          <a:xfrm>
            <a:off x="1754651" y="777474"/>
            <a:ext cx="8682698" cy="967057"/>
          </a:xfrm>
          <a:prstGeom prst="roundRect">
            <a:avLst>
              <a:gd name="adj" fmla="val 8096"/>
            </a:avLst>
          </a:prstGeom>
          <a:ln w="19050">
            <a:solidFill>
              <a:schemeClr val="tx2"/>
            </a:solidFill>
          </a:ln>
        </p:spPr>
        <p:txBody>
          <a:bodyPr lIns="131212" tIns="26242" rIns="131212" bIns="26242">
            <a:noAutofit/>
          </a:bodyPr>
          <a:lstStyle>
            <a:lvl1pPr marL="233512" indent="-233512" algn="l" defTabSz="861993" rtl="0" eaLnBrk="1" latinLnBrk="0" hangingPunct="1">
              <a:lnSpc>
                <a:spcPct val="100000"/>
              </a:lnSpc>
              <a:spcBef>
                <a:spcPts val="513"/>
              </a:spcBef>
              <a:buFont typeface="Wingdings" panose="05000000000000000000" pitchFamily="2" charset="2"/>
              <a:buChar char="n"/>
              <a:defRPr kumimoji="1" sz="1710" kern="1200">
                <a:solidFill>
                  <a:schemeClr val="tx1"/>
                </a:solidFill>
                <a:latin typeface="+mn-lt"/>
                <a:ea typeface="+mn-ea"/>
                <a:cs typeface="+mn-cs"/>
              </a:defRPr>
            </a:lvl1pPr>
            <a:lvl2pPr marL="382852" indent="-149339" algn="l" defTabSz="861993" rtl="0" eaLnBrk="1" latinLnBrk="0" hangingPunct="1">
              <a:lnSpc>
                <a:spcPct val="100000"/>
              </a:lnSpc>
              <a:spcBef>
                <a:spcPts val="342"/>
              </a:spcBef>
              <a:buFont typeface="Arial" panose="020B0604020202020204" pitchFamily="34" charset="0"/>
              <a:buChar char="•"/>
              <a:defRPr kumimoji="1" sz="1539" kern="1200">
                <a:solidFill>
                  <a:schemeClr val="tx1"/>
                </a:solidFill>
                <a:latin typeface="+mn-lt"/>
                <a:ea typeface="+mn-ea"/>
                <a:cs typeface="+mn-cs"/>
              </a:defRPr>
            </a:lvl2pPr>
            <a:lvl3pPr marL="590569" indent="-199572" algn="l" defTabSz="861993" rtl="0" eaLnBrk="1" latinLnBrk="0" hangingPunct="1">
              <a:lnSpc>
                <a:spcPct val="100000"/>
              </a:lnSpc>
              <a:spcBef>
                <a:spcPts val="171"/>
              </a:spcBef>
              <a:buFont typeface="Wingdings" panose="05000000000000000000" pitchFamily="2" charset="2"/>
              <a:buChar char="ü"/>
              <a:defRPr kumimoji="1" sz="1368" kern="1200">
                <a:solidFill>
                  <a:schemeClr val="tx1"/>
                </a:solidFill>
                <a:latin typeface="+mn-lt"/>
                <a:ea typeface="+mn-ea"/>
                <a:cs typeface="+mn-cs"/>
              </a:defRPr>
            </a:lvl3pPr>
            <a:lvl4pPr marL="773849" indent="-184638" algn="l" defTabSz="861993" rtl="0" eaLnBrk="1" latinLnBrk="0" hangingPunct="1">
              <a:lnSpc>
                <a:spcPct val="100000"/>
              </a:lnSpc>
              <a:spcBef>
                <a:spcPts val="171"/>
              </a:spcBef>
              <a:buFont typeface="Meiryo UI" panose="020B0604030504040204" pitchFamily="50" charset="-128"/>
              <a:buChar char="※"/>
              <a:defRPr kumimoji="1" sz="1026"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710"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215555" indent="-215555" algn="just" defTabSz="524312">
              <a:spcBef>
                <a:spcPts val="474"/>
              </a:spcBef>
              <a:buFont typeface="Wingdings" panose="05000000000000000000" pitchFamily="2" charset="2"/>
              <a:buChar char="l"/>
              <a:defRPr/>
            </a:pPr>
            <a:r>
              <a:rPr lang="ja-JP" altLang="en-US" sz="1800" dirty="0">
                <a:solidFill>
                  <a:prstClr val="black"/>
                </a:solidFill>
                <a:latin typeface="Meiryo UI"/>
                <a:ea typeface="Meiryo UI"/>
              </a:rPr>
              <a:t>日本のプラスチック廃棄物量は、容器包装リサイクル法の施行・改正、プラスチック資源循環戦略の策定、レジ袋の有料化、プラスチック資源循環法の施行を受けて年々減少。</a:t>
            </a:r>
            <a:endParaRPr lang="en-US" altLang="ja-JP" sz="1800" dirty="0">
              <a:solidFill>
                <a:prstClr val="black"/>
              </a:solidFill>
              <a:latin typeface="Meiryo UI"/>
              <a:ea typeface="Meiryo UI"/>
            </a:endParaRPr>
          </a:p>
          <a:p>
            <a:pPr marL="215555" indent="-215555" algn="just" defTabSz="524312">
              <a:spcBef>
                <a:spcPts val="474"/>
              </a:spcBef>
              <a:buFont typeface="Wingdings" panose="05000000000000000000" pitchFamily="2" charset="2"/>
              <a:buChar char="l"/>
              <a:defRPr/>
            </a:pPr>
            <a:r>
              <a:rPr lang="en-US" altLang="ja-JP" sz="1800" dirty="0">
                <a:solidFill>
                  <a:prstClr val="black"/>
                </a:solidFill>
                <a:latin typeface="Meiryo UI"/>
                <a:ea typeface="Meiryo UI"/>
              </a:rPr>
              <a:t>2004</a:t>
            </a:r>
            <a:r>
              <a:rPr lang="ja-JP" altLang="en-US" sz="1800" dirty="0">
                <a:solidFill>
                  <a:prstClr val="black"/>
                </a:solidFill>
                <a:latin typeface="Meiryo UI"/>
                <a:ea typeface="Meiryo UI"/>
              </a:rPr>
              <a:t>年に</a:t>
            </a:r>
            <a:r>
              <a:rPr lang="en-US" altLang="ja-JP" sz="1800" dirty="0">
                <a:solidFill>
                  <a:prstClr val="black"/>
                </a:solidFill>
                <a:latin typeface="Meiryo UI"/>
                <a:ea typeface="Meiryo UI"/>
              </a:rPr>
              <a:t>1013</a:t>
            </a:r>
            <a:r>
              <a:rPr lang="ja-JP" altLang="en-US" sz="1800" dirty="0">
                <a:solidFill>
                  <a:prstClr val="black"/>
                </a:solidFill>
                <a:latin typeface="Meiryo UI"/>
                <a:ea typeface="Meiryo UI"/>
              </a:rPr>
              <a:t>万トンであったものが、</a:t>
            </a:r>
            <a:r>
              <a:rPr lang="en-US" altLang="ja-JP" sz="1800" dirty="0">
                <a:solidFill>
                  <a:prstClr val="black"/>
                </a:solidFill>
                <a:latin typeface="Meiryo UI"/>
                <a:ea typeface="Meiryo UI"/>
              </a:rPr>
              <a:t>2023</a:t>
            </a:r>
            <a:r>
              <a:rPr lang="ja-JP" altLang="en-US" sz="1800" dirty="0">
                <a:solidFill>
                  <a:prstClr val="black"/>
                </a:solidFill>
                <a:latin typeface="Meiryo UI"/>
                <a:ea typeface="Meiryo UI"/>
              </a:rPr>
              <a:t>年に</a:t>
            </a:r>
            <a:r>
              <a:rPr lang="en-US" altLang="ja-JP" sz="1800" dirty="0">
                <a:solidFill>
                  <a:prstClr val="black"/>
                </a:solidFill>
                <a:latin typeface="Meiryo UI"/>
                <a:ea typeface="Meiryo UI"/>
              </a:rPr>
              <a:t>769</a:t>
            </a:r>
            <a:r>
              <a:rPr lang="ja-JP" altLang="en-US" sz="1800" dirty="0">
                <a:solidFill>
                  <a:prstClr val="black"/>
                </a:solidFill>
                <a:latin typeface="Meiryo UI"/>
                <a:ea typeface="Meiryo UI"/>
              </a:rPr>
              <a:t>万トンまで</a:t>
            </a:r>
            <a:r>
              <a:rPr lang="en-US" altLang="ja-JP" sz="1800" dirty="0">
                <a:solidFill>
                  <a:prstClr val="black"/>
                </a:solidFill>
                <a:latin typeface="Meiryo UI"/>
                <a:ea typeface="Meiryo UI"/>
              </a:rPr>
              <a:t>24%</a:t>
            </a:r>
            <a:r>
              <a:rPr lang="ja-JP" altLang="en-US" sz="1800" dirty="0">
                <a:solidFill>
                  <a:prstClr val="black"/>
                </a:solidFill>
                <a:latin typeface="Meiryo UI"/>
                <a:ea typeface="Meiryo UI"/>
              </a:rPr>
              <a:t>減少。</a:t>
            </a:r>
            <a:endParaRPr lang="en-US" altLang="ja-JP" sz="1800" dirty="0">
              <a:solidFill>
                <a:prstClr val="black"/>
              </a:solidFill>
              <a:latin typeface="Meiryo UI"/>
              <a:ea typeface="Meiryo UI"/>
            </a:endParaRPr>
          </a:p>
        </p:txBody>
      </p:sp>
      <p:grpSp>
        <p:nvGrpSpPr>
          <p:cNvPr id="41" name="グループ化 40">
            <a:extLst>
              <a:ext uri="{FF2B5EF4-FFF2-40B4-BE49-F238E27FC236}">
                <a16:creationId xmlns:a16="http://schemas.microsoft.com/office/drawing/2014/main" id="{969A6AA4-F1BE-5A14-B3B2-5787F9FF5154}"/>
              </a:ext>
            </a:extLst>
          </p:cNvPr>
          <p:cNvGrpSpPr/>
          <p:nvPr/>
        </p:nvGrpSpPr>
        <p:grpSpPr>
          <a:xfrm>
            <a:off x="1641424" y="1961143"/>
            <a:ext cx="8939098" cy="4848780"/>
            <a:chOff x="117424" y="1961143"/>
            <a:chExt cx="8939098" cy="4848780"/>
          </a:xfrm>
        </p:grpSpPr>
        <p:pic>
          <p:nvPicPr>
            <p:cNvPr id="3" name="図 2">
              <a:extLst>
                <a:ext uri="{FF2B5EF4-FFF2-40B4-BE49-F238E27FC236}">
                  <a16:creationId xmlns:a16="http://schemas.microsoft.com/office/drawing/2014/main" id="{C4250E42-C4FB-EAEE-6735-5568C7FD9030}"/>
                </a:ext>
              </a:extLst>
            </p:cNvPr>
            <p:cNvPicPr>
              <a:picLocks noChangeAspect="1"/>
            </p:cNvPicPr>
            <p:nvPr/>
          </p:nvPicPr>
          <p:blipFill>
            <a:blip r:embed="rId2"/>
            <a:srcRect l="16138" t="26200" r="23226" b="13600"/>
            <a:stretch/>
          </p:blipFill>
          <p:spPr>
            <a:xfrm>
              <a:off x="117424" y="1961143"/>
              <a:ext cx="8682698" cy="4848780"/>
            </a:xfrm>
            <a:prstGeom prst="rect">
              <a:avLst/>
            </a:prstGeom>
          </p:spPr>
        </p:pic>
        <p:pic>
          <p:nvPicPr>
            <p:cNvPr id="26" name="図 25">
              <a:extLst>
                <a:ext uri="{FF2B5EF4-FFF2-40B4-BE49-F238E27FC236}">
                  <a16:creationId xmlns:a16="http://schemas.microsoft.com/office/drawing/2014/main" id="{9E9DE1D5-E5FB-C1D7-F0EE-93F4CFB7A78F}"/>
                </a:ext>
              </a:extLst>
            </p:cNvPr>
            <p:cNvPicPr>
              <a:picLocks noChangeAspect="1"/>
            </p:cNvPicPr>
            <p:nvPr/>
          </p:nvPicPr>
          <p:blipFill>
            <a:blip r:embed="rId2"/>
            <a:srcRect l="71462" t="26200" r="23226" b="19625"/>
            <a:stretch/>
          </p:blipFill>
          <p:spPr>
            <a:xfrm>
              <a:off x="8295789" y="1961143"/>
              <a:ext cx="760733" cy="4363457"/>
            </a:xfrm>
            <a:prstGeom prst="rect">
              <a:avLst/>
            </a:prstGeom>
          </p:spPr>
        </p:pic>
        <p:pic>
          <p:nvPicPr>
            <p:cNvPr id="27" name="図 26">
              <a:extLst>
                <a:ext uri="{FF2B5EF4-FFF2-40B4-BE49-F238E27FC236}">
                  <a16:creationId xmlns:a16="http://schemas.microsoft.com/office/drawing/2014/main" id="{312D308E-1129-FAC6-700A-036E568CAAF2}"/>
                </a:ext>
              </a:extLst>
            </p:cNvPr>
            <p:cNvPicPr>
              <a:picLocks noChangeAspect="1"/>
            </p:cNvPicPr>
            <p:nvPr/>
          </p:nvPicPr>
          <p:blipFill>
            <a:blip r:embed="rId2"/>
            <a:srcRect l="72708" t="73211" r="26011" b="24542"/>
            <a:stretch/>
          </p:blipFill>
          <p:spPr>
            <a:xfrm>
              <a:off x="8317072" y="5758396"/>
              <a:ext cx="183406" cy="180976"/>
            </a:xfrm>
            <a:prstGeom prst="rect">
              <a:avLst/>
            </a:prstGeom>
          </p:spPr>
        </p:pic>
        <p:pic>
          <p:nvPicPr>
            <p:cNvPr id="28" name="図 27">
              <a:extLst>
                <a:ext uri="{FF2B5EF4-FFF2-40B4-BE49-F238E27FC236}">
                  <a16:creationId xmlns:a16="http://schemas.microsoft.com/office/drawing/2014/main" id="{426C2068-C2B4-1A47-5216-5957B264BE03}"/>
                </a:ext>
              </a:extLst>
            </p:cNvPr>
            <p:cNvPicPr>
              <a:picLocks noChangeAspect="1"/>
            </p:cNvPicPr>
            <p:nvPr/>
          </p:nvPicPr>
          <p:blipFill>
            <a:blip r:embed="rId2"/>
            <a:srcRect l="72708" t="73211" r="26644" b="24542"/>
            <a:stretch/>
          </p:blipFill>
          <p:spPr>
            <a:xfrm>
              <a:off x="8425022" y="5758396"/>
              <a:ext cx="92868" cy="180976"/>
            </a:xfrm>
            <a:prstGeom prst="rect">
              <a:avLst/>
            </a:prstGeom>
          </p:spPr>
        </p:pic>
        <p:sp>
          <p:nvSpPr>
            <p:cNvPr id="29" name="テキスト ボックス 28">
              <a:extLst>
                <a:ext uri="{FF2B5EF4-FFF2-40B4-BE49-F238E27FC236}">
                  <a16:creationId xmlns:a16="http://schemas.microsoft.com/office/drawing/2014/main" id="{790D766B-D1B6-CACE-DBA7-12D66F1D3AF2}"/>
                </a:ext>
              </a:extLst>
            </p:cNvPr>
            <p:cNvSpPr txBox="1"/>
            <p:nvPr/>
          </p:nvSpPr>
          <p:spPr>
            <a:xfrm rot="18569082">
              <a:off x="8304039" y="5764244"/>
              <a:ext cx="160300" cy="169277"/>
            </a:xfrm>
            <a:prstGeom prst="rect">
              <a:avLst/>
            </a:prstGeom>
            <a:noFill/>
          </p:spPr>
          <p:txBody>
            <a:bodyPr wrap="none" lIns="0" tIns="0" rIns="0" bIns="0" rtlCol="0">
              <a:spAutoFit/>
            </a:bodyPr>
            <a:lstStyle/>
            <a:p>
              <a:pPr defTabSz="457200"/>
              <a:r>
                <a:rPr lang="en-US" altLang="ja-JP" sz="1100" b="1" dirty="0">
                  <a:solidFill>
                    <a:prstClr val="black"/>
                  </a:solidFill>
                  <a:latin typeface="Dotum" panose="020B0503020000020004" pitchFamily="34" charset="-127"/>
                  <a:ea typeface="Dotum" panose="020B0503020000020004" pitchFamily="34" charset="-127"/>
                </a:rPr>
                <a:t>23</a:t>
              </a:r>
              <a:endParaRPr lang="ja-JP" altLang="en-US" sz="1100" b="1" dirty="0">
                <a:solidFill>
                  <a:prstClr val="black"/>
                </a:solidFill>
                <a:latin typeface="Dotum" panose="020B0503020000020004" pitchFamily="34" charset="-127"/>
                <a:ea typeface="Dotum" panose="020B0503020000020004" pitchFamily="34" charset="-127"/>
              </a:endParaRPr>
            </a:p>
          </p:txBody>
        </p:sp>
        <p:pic>
          <p:nvPicPr>
            <p:cNvPr id="30" name="図 29">
              <a:extLst>
                <a:ext uri="{FF2B5EF4-FFF2-40B4-BE49-F238E27FC236}">
                  <a16:creationId xmlns:a16="http://schemas.microsoft.com/office/drawing/2014/main" id="{C6062981-D187-14BC-E5A6-3D0EDC000493}"/>
                </a:ext>
              </a:extLst>
            </p:cNvPr>
            <p:cNvPicPr>
              <a:picLocks noChangeAspect="1"/>
            </p:cNvPicPr>
            <p:nvPr/>
          </p:nvPicPr>
          <p:blipFill>
            <a:blip r:embed="rId2"/>
            <a:srcRect l="71861" t="52381" r="27424" b="37609"/>
            <a:stretch/>
          </p:blipFill>
          <p:spPr>
            <a:xfrm>
              <a:off x="8352790" y="4185760"/>
              <a:ext cx="102393" cy="806171"/>
            </a:xfrm>
            <a:prstGeom prst="rect">
              <a:avLst/>
            </a:prstGeom>
          </p:spPr>
        </p:pic>
        <p:pic>
          <p:nvPicPr>
            <p:cNvPr id="31" name="図 30">
              <a:extLst>
                <a:ext uri="{FF2B5EF4-FFF2-40B4-BE49-F238E27FC236}">
                  <a16:creationId xmlns:a16="http://schemas.microsoft.com/office/drawing/2014/main" id="{4E8705D4-D623-7D5B-62B8-D46CC9E767AC}"/>
                </a:ext>
              </a:extLst>
            </p:cNvPr>
            <p:cNvPicPr>
              <a:picLocks noChangeAspect="1"/>
            </p:cNvPicPr>
            <p:nvPr/>
          </p:nvPicPr>
          <p:blipFill>
            <a:blip r:embed="rId2"/>
            <a:srcRect l="71032" t="39740" r="26925" b="54395"/>
            <a:stretch/>
          </p:blipFill>
          <p:spPr>
            <a:xfrm>
              <a:off x="8260279" y="3787140"/>
              <a:ext cx="292459" cy="472440"/>
            </a:xfrm>
            <a:prstGeom prst="rect">
              <a:avLst/>
            </a:prstGeom>
          </p:spPr>
        </p:pic>
        <p:cxnSp>
          <p:nvCxnSpPr>
            <p:cNvPr id="32" name="直線コネクタ 31">
              <a:extLst>
                <a:ext uri="{FF2B5EF4-FFF2-40B4-BE49-F238E27FC236}">
                  <a16:creationId xmlns:a16="http://schemas.microsoft.com/office/drawing/2014/main" id="{3095E37D-4080-495C-D078-91548E6F8527}"/>
                </a:ext>
              </a:extLst>
            </p:cNvPr>
            <p:cNvCxnSpPr>
              <a:cxnSpLocks/>
            </p:cNvCxnSpPr>
            <p:nvPr/>
          </p:nvCxnSpPr>
          <p:spPr>
            <a:xfrm>
              <a:off x="8181247" y="4028745"/>
              <a:ext cx="233679" cy="126000"/>
            </a:xfrm>
            <a:prstGeom prst="line">
              <a:avLst/>
            </a:prstGeom>
            <a:ln w="31750">
              <a:solidFill>
                <a:srgbClr val="66CCFF"/>
              </a:solidFill>
            </a:ln>
          </p:spPr>
          <p:style>
            <a:lnRef idx="2">
              <a:schemeClr val="accent1"/>
            </a:lnRef>
            <a:fillRef idx="0">
              <a:schemeClr val="accent1"/>
            </a:fillRef>
            <a:effectRef idx="1">
              <a:schemeClr val="accent1"/>
            </a:effectRef>
            <a:fontRef idx="minor">
              <a:schemeClr val="tx1"/>
            </a:fontRef>
          </p:style>
        </p:cxnSp>
        <p:sp>
          <p:nvSpPr>
            <p:cNvPr id="33" name="楕円 32">
              <a:extLst>
                <a:ext uri="{FF2B5EF4-FFF2-40B4-BE49-F238E27FC236}">
                  <a16:creationId xmlns:a16="http://schemas.microsoft.com/office/drawing/2014/main" id="{D752861C-44AC-3CBE-8EB6-66869D7B731B}"/>
                </a:ext>
              </a:extLst>
            </p:cNvPr>
            <p:cNvSpPr/>
            <p:nvPr/>
          </p:nvSpPr>
          <p:spPr>
            <a:xfrm>
              <a:off x="8367512" y="4110877"/>
              <a:ext cx="72000" cy="72000"/>
            </a:xfrm>
            <a:prstGeom prst="ellipse">
              <a:avLst/>
            </a:prstGeom>
            <a:solidFill>
              <a:srgbClr val="0099FF"/>
            </a:solidFill>
            <a:ln>
              <a:solidFill>
                <a:srgbClr val="00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a:ea typeface="Meiryo UI"/>
              </a:endParaRPr>
            </a:p>
          </p:txBody>
        </p:sp>
        <p:cxnSp>
          <p:nvCxnSpPr>
            <p:cNvPr id="34" name="直線コネクタ 33">
              <a:extLst>
                <a:ext uri="{FF2B5EF4-FFF2-40B4-BE49-F238E27FC236}">
                  <a16:creationId xmlns:a16="http://schemas.microsoft.com/office/drawing/2014/main" id="{BCC29B70-C199-63D0-9B8A-A59EC5EC85BC}"/>
                </a:ext>
              </a:extLst>
            </p:cNvPr>
            <p:cNvCxnSpPr>
              <a:cxnSpLocks/>
            </p:cNvCxnSpPr>
            <p:nvPr/>
          </p:nvCxnSpPr>
          <p:spPr>
            <a:xfrm>
              <a:off x="8185889" y="3941500"/>
              <a:ext cx="218553" cy="125767"/>
            </a:xfrm>
            <a:prstGeom prst="line">
              <a:avLst/>
            </a:prstGeom>
            <a:ln w="31750">
              <a:solidFill>
                <a:srgbClr val="FF7F9C"/>
              </a:solidFill>
            </a:ln>
          </p:spPr>
          <p:style>
            <a:lnRef idx="2">
              <a:schemeClr val="accent1"/>
            </a:lnRef>
            <a:fillRef idx="0">
              <a:schemeClr val="accent1"/>
            </a:fillRef>
            <a:effectRef idx="1">
              <a:schemeClr val="accent1"/>
            </a:effectRef>
            <a:fontRef idx="minor">
              <a:schemeClr val="tx1"/>
            </a:fontRef>
          </p:style>
        </p:cxnSp>
        <p:sp>
          <p:nvSpPr>
            <p:cNvPr id="35" name="正方形/長方形 34">
              <a:extLst>
                <a:ext uri="{FF2B5EF4-FFF2-40B4-BE49-F238E27FC236}">
                  <a16:creationId xmlns:a16="http://schemas.microsoft.com/office/drawing/2014/main" id="{83982BC5-7597-89F0-8983-647137607732}"/>
                </a:ext>
              </a:extLst>
            </p:cNvPr>
            <p:cNvSpPr/>
            <p:nvPr/>
          </p:nvSpPr>
          <p:spPr>
            <a:xfrm>
              <a:off x="8374549" y="4026534"/>
              <a:ext cx="59785" cy="59785"/>
            </a:xfrm>
            <a:prstGeom prst="rect">
              <a:avLst/>
            </a:prstGeom>
            <a:solidFill>
              <a:srgbClr val="FF5F83"/>
            </a:solidFill>
            <a:ln>
              <a:solidFill>
                <a:srgbClr val="FF5F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a:ea typeface="Meiryo UI"/>
              </a:endParaRPr>
            </a:p>
          </p:txBody>
        </p:sp>
        <p:pic>
          <p:nvPicPr>
            <p:cNvPr id="36" name="図 35">
              <a:extLst>
                <a:ext uri="{FF2B5EF4-FFF2-40B4-BE49-F238E27FC236}">
                  <a16:creationId xmlns:a16="http://schemas.microsoft.com/office/drawing/2014/main" id="{F650556D-8C15-A7F7-DDC6-63A906315225}"/>
                </a:ext>
              </a:extLst>
            </p:cNvPr>
            <p:cNvPicPr>
              <a:picLocks noChangeAspect="1"/>
            </p:cNvPicPr>
            <p:nvPr/>
          </p:nvPicPr>
          <p:blipFill>
            <a:blip r:embed="rId2"/>
            <a:srcRect l="73151" t="78447" r="25130" b="14596"/>
            <a:stretch/>
          </p:blipFill>
          <p:spPr>
            <a:xfrm>
              <a:off x="8536228" y="6168127"/>
              <a:ext cx="246114" cy="560333"/>
            </a:xfrm>
            <a:prstGeom prst="rect">
              <a:avLst/>
            </a:prstGeom>
          </p:spPr>
        </p:pic>
        <p:pic>
          <p:nvPicPr>
            <p:cNvPr id="38" name="図 37">
              <a:extLst>
                <a:ext uri="{FF2B5EF4-FFF2-40B4-BE49-F238E27FC236}">
                  <a16:creationId xmlns:a16="http://schemas.microsoft.com/office/drawing/2014/main" id="{D8EE302D-8B3D-8F33-32A8-AEAF1E2A30FC}"/>
                </a:ext>
              </a:extLst>
            </p:cNvPr>
            <p:cNvPicPr>
              <a:picLocks noChangeAspect="1"/>
            </p:cNvPicPr>
            <p:nvPr/>
          </p:nvPicPr>
          <p:blipFill>
            <a:blip r:embed="rId2"/>
            <a:srcRect l="73635" t="78447" r="25690" b="13694"/>
            <a:stretch/>
          </p:blipFill>
          <p:spPr>
            <a:xfrm>
              <a:off x="8473440" y="6168127"/>
              <a:ext cx="96762" cy="632906"/>
            </a:xfrm>
            <a:prstGeom prst="rect">
              <a:avLst/>
            </a:prstGeom>
          </p:spPr>
        </p:pic>
        <p:sp>
          <p:nvSpPr>
            <p:cNvPr id="7" name="吹き出し: 四角形 6">
              <a:extLst>
                <a:ext uri="{FF2B5EF4-FFF2-40B4-BE49-F238E27FC236}">
                  <a16:creationId xmlns:a16="http://schemas.microsoft.com/office/drawing/2014/main" id="{1A8C3829-76E2-8B19-0649-FB532C40DDEA}"/>
                </a:ext>
              </a:extLst>
            </p:cNvPr>
            <p:cNvSpPr/>
            <p:nvPr/>
          </p:nvSpPr>
          <p:spPr>
            <a:xfrm>
              <a:off x="6049496" y="2987275"/>
              <a:ext cx="1872208" cy="427104"/>
            </a:xfrm>
            <a:prstGeom prst="wedgeRectCallout">
              <a:avLst>
                <a:gd name="adj1" fmla="val 51983"/>
                <a:gd name="adj2" fmla="val 201939"/>
              </a:avLst>
            </a:prstGeom>
            <a:solidFill>
              <a:sysClr val="window" lastClr="FFFFFF"/>
            </a:solidFill>
            <a:ln w="25400" cap="flat" cmpd="sng" algn="ctr">
              <a:solidFill>
                <a:sysClr val="windowText" lastClr="000000">
                  <a:lumMod val="65000"/>
                  <a:lumOff val="35000"/>
                </a:sysClr>
              </a:solidFill>
              <a:prstDash val="solid"/>
            </a:ln>
            <a:effectLst/>
          </p:spPr>
          <p:txBody>
            <a:bodyPr lIns="0" tIns="0" rIns="0" bIns="0" rtlCol="0" anchor="ctr"/>
            <a:lstStyle/>
            <a:p>
              <a:pPr defTabSz="844083">
                <a:defRPr/>
              </a:pPr>
              <a:r>
                <a:rPr lang="en-US" altLang="ja-JP" sz="923" kern="0" dirty="0">
                  <a:solidFill>
                    <a:prstClr val="black"/>
                  </a:solidFill>
                  <a:latin typeface="ＭＳ Ｐゴシック" panose="020B0600070205080204" pitchFamily="50" charset="-128"/>
                  <a:ea typeface="ＭＳ Ｐゴシック" panose="020B0600070205080204" pitchFamily="50" charset="-128"/>
                </a:rPr>
                <a:t> </a:t>
              </a:r>
              <a:r>
                <a:rPr lang="en-US" altLang="ja-JP" sz="1200" kern="0" dirty="0">
                  <a:solidFill>
                    <a:prstClr val="black"/>
                  </a:solidFill>
                  <a:latin typeface="ＭＳ Ｐゴシック" panose="020B0600070205080204" pitchFamily="50" charset="-128"/>
                  <a:ea typeface="ＭＳ Ｐゴシック" panose="020B0600070205080204" pitchFamily="50" charset="-128"/>
                </a:rPr>
                <a:t>2022</a:t>
              </a:r>
              <a:r>
                <a:rPr lang="ja-JP" altLang="en-US" sz="1200" kern="0" dirty="0">
                  <a:solidFill>
                    <a:prstClr val="black"/>
                  </a:solidFill>
                  <a:latin typeface="ＭＳ Ｐゴシック" panose="020B0600070205080204" pitchFamily="50" charset="-128"/>
                  <a:ea typeface="ＭＳ Ｐゴシック" panose="020B0600070205080204" pitchFamily="50" charset="-128"/>
                </a:rPr>
                <a:t>年</a:t>
              </a:r>
              <a:endParaRPr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lang="ja-JP" altLang="en-US" sz="1108" kern="0" dirty="0">
                  <a:solidFill>
                    <a:prstClr val="black"/>
                  </a:solidFill>
                  <a:latin typeface="ＭＳ Ｐゴシック" panose="020B0600070205080204" pitchFamily="50" charset="-128"/>
                  <a:ea typeface="ＭＳ Ｐゴシック" panose="020B0600070205080204" pitchFamily="50" charset="-128"/>
                </a:rPr>
                <a:t>プラスチック資源循環法の施行</a:t>
              </a:r>
            </a:p>
          </p:txBody>
        </p:sp>
        <p:sp>
          <p:nvSpPr>
            <p:cNvPr id="8" name="吹き出し: 四角形 7">
              <a:extLst>
                <a:ext uri="{FF2B5EF4-FFF2-40B4-BE49-F238E27FC236}">
                  <a16:creationId xmlns:a16="http://schemas.microsoft.com/office/drawing/2014/main" id="{B1BBAE2E-267A-1139-50D6-8FFDC75A8E38}"/>
                </a:ext>
              </a:extLst>
            </p:cNvPr>
            <p:cNvSpPr/>
            <p:nvPr/>
          </p:nvSpPr>
          <p:spPr>
            <a:xfrm>
              <a:off x="4717544" y="4249656"/>
              <a:ext cx="2028590" cy="536460"/>
            </a:xfrm>
            <a:prstGeom prst="wedgeRectCallout">
              <a:avLst>
                <a:gd name="adj1" fmla="val 74317"/>
                <a:gd name="adj2" fmla="val -53784"/>
              </a:avLst>
            </a:prstGeom>
            <a:solidFill>
              <a:sysClr val="window" lastClr="FFFFFF"/>
            </a:solidFill>
            <a:ln w="25400" cap="flat" cmpd="sng" algn="ctr">
              <a:solidFill>
                <a:sysClr val="windowText" lastClr="000000">
                  <a:lumMod val="65000"/>
                  <a:lumOff val="35000"/>
                </a:sysClr>
              </a:solidFill>
              <a:prstDash val="solid"/>
            </a:ln>
            <a:effectLst/>
          </p:spPr>
          <p:txBody>
            <a:bodyPr lIns="0" tIns="0" rIns="0" bIns="0" rtlCol="0" anchor="ctr"/>
            <a:lstStyle/>
            <a:p>
              <a:pPr defTabSz="844083">
                <a:defRPr/>
              </a:pPr>
              <a:r>
                <a:rPr lang="en-US" altLang="ja-JP" sz="923" kern="0" dirty="0">
                  <a:solidFill>
                    <a:prstClr val="black"/>
                  </a:solidFill>
                  <a:latin typeface="ＭＳ Ｐゴシック" panose="020B0600070205080204" pitchFamily="50" charset="-128"/>
                  <a:ea typeface="ＭＳ Ｐゴシック" panose="020B0600070205080204" pitchFamily="50" charset="-128"/>
                </a:rPr>
                <a:t> </a:t>
              </a:r>
              <a:r>
                <a:rPr lang="en-US" altLang="ja-JP" sz="1200" kern="0" dirty="0">
                  <a:solidFill>
                    <a:prstClr val="black"/>
                  </a:solidFill>
                  <a:latin typeface="ＭＳ Ｐゴシック" panose="020B0600070205080204" pitchFamily="50" charset="-128"/>
                  <a:ea typeface="ＭＳ Ｐゴシック" panose="020B0600070205080204" pitchFamily="50" charset="-128"/>
                </a:rPr>
                <a:t>2019</a:t>
              </a:r>
              <a:r>
                <a:rPr lang="ja-JP" altLang="en-US" sz="1200" kern="0" dirty="0">
                  <a:solidFill>
                    <a:prstClr val="black"/>
                  </a:solidFill>
                  <a:latin typeface="ＭＳ Ｐゴシック" panose="020B0600070205080204" pitchFamily="50" charset="-128"/>
                  <a:ea typeface="ＭＳ Ｐゴシック" panose="020B0600070205080204" pitchFamily="50" charset="-128"/>
                </a:rPr>
                <a:t>年</a:t>
              </a:r>
              <a:endParaRPr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1108" kern="0" dirty="0">
                  <a:solidFill>
                    <a:prstClr val="black"/>
                  </a:solidFill>
                  <a:latin typeface="ＭＳ Ｐゴシック" panose="020B0600070205080204" pitchFamily="50" charset="-128"/>
                  <a:ea typeface="ＭＳ Ｐゴシック" panose="020B0600070205080204" pitchFamily="50" charset="-128"/>
                </a:rPr>
                <a:t>プラスチック資源循環戦略の策定</a:t>
              </a:r>
            </a:p>
          </p:txBody>
        </p:sp>
        <p:sp>
          <p:nvSpPr>
            <p:cNvPr id="9" name="吹き出し: 四角形 8">
              <a:extLst>
                <a:ext uri="{FF2B5EF4-FFF2-40B4-BE49-F238E27FC236}">
                  <a16:creationId xmlns:a16="http://schemas.microsoft.com/office/drawing/2014/main" id="{956A3316-488F-82E3-42D0-064B321133F5}"/>
                </a:ext>
              </a:extLst>
            </p:cNvPr>
            <p:cNvSpPr/>
            <p:nvPr/>
          </p:nvSpPr>
          <p:spPr>
            <a:xfrm>
              <a:off x="1802722" y="5062404"/>
              <a:ext cx="1794662" cy="373225"/>
            </a:xfrm>
            <a:prstGeom prst="wedgeRectCallout">
              <a:avLst>
                <a:gd name="adj1" fmla="val 60176"/>
                <a:gd name="adj2" fmla="val -100937"/>
              </a:avLst>
            </a:prstGeom>
            <a:solidFill>
              <a:sysClr val="window" lastClr="FFFFFF"/>
            </a:solidFill>
            <a:ln w="25400" cap="flat" cmpd="sng" algn="ctr">
              <a:solidFill>
                <a:sysClr val="windowText" lastClr="000000">
                  <a:lumMod val="65000"/>
                  <a:lumOff val="35000"/>
                </a:sysClr>
              </a:solidFill>
              <a:prstDash val="solid"/>
            </a:ln>
            <a:effectLst/>
          </p:spPr>
          <p:txBody>
            <a:bodyPr lIns="0" tIns="0" rIns="0" bIns="0" rtlCol="0" anchor="ctr"/>
            <a:lstStyle/>
            <a:p>
              <a:pPr defTabSz="844083">
                <a:defRPr/>
              </a:pPr>
              <a:r>
                <a:rPr lang="en-US" altLang="ja-JP" sz="923" kern="0" dirty="0">
                  <a:solidFill>
                    <a:prstClr val="black"/>
                  </a:solidFill>
                  <a:latin typeface="ＭＳ Ｐゴシック" panose="020B0600070205080204" pitchFamily="50" charset="-128"/>
                  <a:ea typeface="ＭＳ Ｐゴシック" panose="020B0600070205080204" pitchFamily="50" charset="-128"/>
                </a:rPr>
                <a:t> </a:t>
              </a:r>
              <a:r>
                <a:rPr lang="en-US" altLang="ja-JP" sz="1200" kern="0" dirty="0">
                  <a:solidFill>
                    <a:prstClr val="black"/>
                  </a:solidFill>
                  <a:latin typeface="ＭＳ Ｐゴシック" panose="020B0600070205080204" pitchFamily="50" charset="-128"/>
                  <a:ea typeface="ＭＳ Ｐゴシック" panose="020B0600070205080204" pitchFamily="50" charset="-128"/>
                </a:rPr>
                <a:t>2006</a:t>
              </a:r>
              <a:r>
                <a:rPr lang="ja-JP" altLang="en-US" sz="1200" kern="0" dirty="0">
                  <a:solidFill>
                    <a:prstClr val="black"/>
                  </a:solidFill>
                  <a:latin typeface="ＭＳ Ｐゴシック" panose="020B0600070205080204" pitchFamily="50" charset="-128"/>
                  <a:ea typeface="ＭＳ Ｐゴシック" panose="020B0600070205080204" pitchFamily="50" charset="-128"/>
                </a:rPr>
                <a:t>年</a:t>
              </a:r>
              <a:endParaRPr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1108" kern="0" dirty="0">
                  <a:solidFill>
                    <a:prstClr val="black"/>
                  </a:solidFill>
                  <a:latin typeface="ＭＳ Ｐゴシック" panose="020B0600070205080204" pitchFamily="50" charset="-128"/>
                  <a:ea typeface="ＭＳ Ｐゴシック" panose="020B0600070205080204" pitchFamily="50" charset="-128"/>
                </a:rPr>
                <a:t>容器包装リサイクル法の改正</a:t>
              </a:r>
            </a:p>
          </p:txBody>
        </p:sp>
        <p:sp>
          <p:nvSpPr>
            <p:cNvPr id="10" name="吹き出し: 四角形 9">
              <a:extLst>
                <a:ext uri="{FF2B5EF4-FFF2-40B4-BE49-F238E27FC236}">
                  <a16:creationId xmlns:a16="http://schemas.microsoft.com/office/drawing/2014/main" id="{00AC07B6-F6F8-D4A0-756D-871C9B2235B3}"/>
                </a:ext>
              </a:extLst>
            </p:cNvPr>
            <p:cNvSpPr/>
            <p:nvPr/>
          </p:nvSpPr>
          <p:spPr>
            <a:xfrm>
              <a:off x="1162743" y="4334466"/>
              <a:ext cx="1927600" cy="451649"/>
            </a:xfrm>
            <a:prstGeom prst="wedgeRectCallout">
              <a:avLst>
                <a:gd name="adj1" fmla="val -60159"/>
                <a:gd name="adj2" fmla="val -102229"/>
              </a:avLst>
            </a:prstGeom>
            <a:solidFill>
              <a:sysClr val="window" lastClr="FFFFFF"/>
            </a:solidFill>
            <a:ln w="25400" cap="flat" cmpd="sng" algn="ctr">
              <a:solidFill>
                <a:sysClr val="windowText" lastClr="000000">
                  <a:lumMod val="65000"/>
                  <a:lumOff val="35000"/>
                </a:sysClr>
              </a:solidFill>
              <a:prstDash val="solid"/>
            </a:ln>
            <a:effectLst/>
          </p:spPr>
          <p:txBody>
            <a:bodyPr lIns="0" tIns="0" rIns="0" bIns="0" rtlCol="0" anchor="ctr"/>
            <a:lstStyle/>
            <a:p>
              <a:pPr defTabSz="844083">
                <a:defRPr/>
              </a:pPr>
              <a:r>
                <a:rPr lang="en-US" altLang="ja-JP" sz="923" kern="0" dirty="0">
                  <a:solidFill>
                    <a:prstClr val="black"/>
                  </a:solidFill>
                  <a:latin typeface="ＭＳ Ｐゴシック" panose="020B0600070205080204" pitchFamily="50" charset="-128"/>
                  <a:ea typeface="ＭＳ Ｐゴシック" panose="020B0600070205080204" pitchFamily="50" charset="-128"/>
                </a:rPr>
                <a:t> </a:t>
              </a:r>
              <a:r>
                <a:rPr lang="en-US" altLang="ja-JP" sz="1200" kern="0" dirty="0">
                  <a:solidFill>
                    <a:prstClr val="black"/>
                  </a:solidFill>
                  <a:latin typeface="ＭＳ Ｐゴシック" panose="020B0600070205080204" pitchFamily="50" charset="-128"/>
                  <a:ea typeface="ＭＳ Ｐゴシック" panose="020B0600070205080204" pitchFamily="50" charset="-128"/>
                </a:rPr>
                <a:t>1995</a:t>
              </a:r>
              <a:r>
                <a:rPr lang="ja-JP" altLang="en-US" sz="1200" kern="0" dirty="0">
                  <a:solidFill>
                    <a:prstClr val="black"/>
                  </a:solidFill>
                  <a:latin typeface="ＭＳ Ｐゴシック" panose="020B0600070205080204" pitchFamily="50" charset="-128"/>
                  <a:ea typeface="ＭＳ Ｐゴシック" panose="020B0600070205080204" pitchFamily="50" charset="-128"/>
                </a:rPr>
                <a:t>年</a:t>
              </a:r>
              <a:endParaRPr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1108" kern="0" dirty="0">
                  <a:solidFill>
                    <a:prstClr val="black"/>
                  </a:solidFill>
                  <a:latin typeface="ＭＳ Ｐゴシック" panose="020B0600070205080204" pitchFamily="50" charset="-128"/>
                  <a:ea typeface="ＭＳ Ｐゴシック" panose="020B0600070205080204" pitchFamily="50" charset="-128"/>
                </a:rPr>
                <a:t>容器包装リサイクル法の制定</a:t>
              </a:r>
            </a:p>
          </p:txBody>
        </p:sp>
        <p:cxnSp>
          <p:nvCxnSpPr>
            <p:cNvPr id="11" name="直線矢印コネクタ 10">
              <a:extLst>
                <a:ext uri="{FF2B5EF4-FFF2-40B4-BE49-F238E27FC236}">
                  <a16:creationId xmlns:a16="http://schemas.microsoft.com/office/drawing/2014/main" id="{9A1228BE-C536-B2CE-2A86-EAFA847C4526}"/>
                </a:ext>
              </a:extLst>
            </p:cNvPr>
            <p:cNvCxnSpPr>
              <a:cxnSpLocks/>
            </p:cNvCxnSpPr>
            <p:nvPr/>
          </p:nvCxnSpPr>
          <p:spPr>
            <a:xfrm>
              <a:off x="963336" y="5508349"/>
              <a:ext cx="2634046" cy="8925"/>
            </a:xfrm>
            <a:prstGeom prst="straightConnector1">
              <a:avLst/>
            </a:prstGeom>
            <a:noFill/>
            <a:ln w="19050" cap="flat" cmpd="sng" algn="ctr">
              <a:solidFill>
                <a:sysClr val="windowText" lastClr="000000"/>
              </a:solidFill>
              <a:prstDash val="solid"/>
              <a:round/>
              <a:headEnd type="none" w="med" len="med"/>
              <a:tailEnd type="arrow" w="med" len="med"/>
            </a:ln>
            <a:effectLst/>
          </p:spPr>
        </p:cxnSp>
        <p:cxnSp>
          <p:nvCxnSpPr>
            <p:cNvPr id="12" name="直線コネクタ 11">
              <a:extLst>
                <a:ext uri="{FF2B5EF4-FFF2-40B4-BE49-F238E27FC236}">
                  <a16:creationId xmlns:a16="http://schemas.microsoft.com/office/drawing/2014/main" id="{A8EECF8C-E064-EE3C-4385-96CAA586AA26}"/>
                </a:ext>
              </a:extLst>
            </p:cNvPr>
            <p:cNvCxnSpPr/>
            <p:nvPr/>
          </p:nvCxnSpPr>
          <p:spPr>
            <a:xfrm>
              <a:off x="963336" y="3922020"/>
              <a:ext cx="0" cy="1586329"/>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3" name="直線矢印コネクタ 12">
              <a:extLst>
                <a:ext uri="{FF2B5EF4-FFF2-40B4-BE49-F238E27FC236}">
                  <a16:creationId xmlns:a16="http://schemas.microsoft.com/office/drawing/2014/main" id="{CD664F5D-AFA8-D734-BFA7-0E16E6843619}"/>
                </a:ext>
              </a:extLst>
            </p:cNvPr>
            <p:cNvCxnSpPr>
              <a:cxnSpLocks/>
            </p:cNvCxnSpPr>
            <p:nvPr/>
          </p:nvCxnSpPr>
          <p:spPr>
            <a:xfrm>
              <a:off x="3821500" y="5517273"/>
              <a:ext cx="3323446" cy="0"/>
            </a:xfrm>
            <a:prstGeom prst="straightConnector1">
              <a:avLst/>
            </a:prstGeom>
            <a:noFill/>
            <a:ln w="19050" cap="flat" cmpd="sng" algn="ctr">
              <a:solidFill>
                <a:sysClr val="windowText" lastClr="000000"/>
              </a:solidFill>
              <a:prstDash val="solid"/>
              <a:round/>
              <a:headEnd type="none" w="med" len="med"/>
              <a:tailEnd type="arrow" w="med" len="med"/>
            </a:ln>
            <a:effectLst/>
          </p:spPr>
        </p:cxnSp>
        <p:cxnSp>
          <p:nvCxnSpPr>
            <p:cNvPr id="14" name="直線コネクタ 13">
              <a:extLst>
                <a:ext uri="{FF2B5EF4-FFF2-40B4-BE49-F238E27FC236}">
                  <a16:creationId xmlns:a16="http://schemas.microsoft.com/office/drawing/2014/main" id="{8560920C-A2E2-7465-C923-3B1DC09CBC45}"/>
                </a:ext>
              </a:extLst>
            </p:cNvPr>
            <p:cNvCxnSpPr>
              <a:cxnSpLocks/>
            </p:cNvCxnSpPr>
            <p:nvPr/>
          </p:nvCxnSpPr>
          <p:spPr>
            <a:xfrm>
              <a:off x="3821500" y="3656143"/>
              <a:ext cx="0" cy="1861130"/>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5" name="直線矢印コネクタ 14">
              <a:extLst>
                <a:ext uri="{FF2B5EF4-FFF2-40B4-BE49-F238E27FC236}">
                  <a16:creationId xmlns:a16="http://schemas.microsoft.com/office/drawing/2014/main" id="{A7F07FB2-9DBC-4DD8-A770-C683CF5991FD}"/>
                </a:ext>
              </a:extLst>
            </p:cNvPr>
            <p:cNvCxnSpPr>
              <a:cxnSpLocks/>
            </p:cNvCxnSpPr>
            <p:nvPr/>
          </p:nvCxnSpPr>
          <p:spPr>
            <a:xfrm>
              <a:off x="7277884" y="5559810"/>
              <a:ext cx="997034" cy="0"/>
            </a:xfrm>
            <a:prstGeom prst="straightConnector1">
              <a:avLst/>
            </a:prstGeom>
            <a:noFill/>
            <a:ln w="19050" cap="flat" cmpd="sng" algn="ctr">
              <a:solidFill>
                <a:sysClr val="windowText" lastClr="000000"/>
              </a:solidFill>
              <a:prstDash val="solid"/>
              <a:round/>
              <a:headEnd type="none" w="med" len="med"/>
              <a:tailEnd type="arrow" w="med" len="med"/>
            </a:ln>
            <a:effectLst/>
          </p:spPr>
        </p:cxnSp>
        <p:cxnSp>
          <p:nvCxnSpPr>
            <p:cNvPr id="16" name="直線コネクタ 15">
              <a:extLst>
                <a:ext uri="{FF2B5EF4-FFF2-40B4-BE49-F238E27FC236}">
                  <a16:creationId xmlns:a16="http://schemas.microsoft.com/office/drawing/2014/main" id="{987E3F52-4A54-37F0-F796-CCFB9602A3D9}"/>
                </a:ext>
              </a:extLst>
            </p:cNvPr>
            <p:cNvCxnSpPr>
              <a:cxnSpLocks/>
            </p:cNvCxnSpPr>
            <p:nvPr/>
          </p:nvCxnSpPr>
          <p:spPr>
            <a:xfrm>
              <a:off x="7277884" y="4050250"/>
              <a:ext cx="0" cy="1509562"/>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17" name="吹き出し: 四角形 16">
              <a:extLst>
                <a:ext uri="{FF2B5EF4-FFF2-40B4-BE49-F238E27FC236}">
                  <a16:creationId xmlns:a16="http://schemas.microsoft.com/office/drawing/2014/main" id="{9582D6F7-41E1-A72C-2898-703833A55431}"/>
                </a:ext>
              </a:extLst>
            </p:cNvPr>
            <p:cNvSpPr/>
            <p:nvPr/>
          </p:nvSpPr>
          <p:spPr>
            <a:xfrm>
              <a:off x="5972350" y="4976581"/>
              <a:ext cx="1322561" cy="427103"/>
            </a:xfrm>
            <a:prstGeom prst="wedgeRectCallout">
              <a:avLst>
                <a:gd name="adj1" fmla="val 63795"/>
                <a:gd name="adj2" fmla="val -47426"/>
              </a:avLst>
            </a:prstGeom>
            <a:solidFill>
              <a:sysClr val="window" lastClr="FFFFFF"/>
            </a:solidFill>
            <a:ln w="25400" cap="flat" cmpd="sng" algn="ctr">
              <a:solidFill>
                <a:sysClr val="windowText" lastClr="000000">
                  <a:lumMod val="65000"/>
                  <a:lumOff val="35000"/>
                </a:sysClr>
              </a:solidFill>
              <a:prstDash val="solid"/>
            </a:ln>
            <a:effectLst/>
          </p:spPr>
          <p:txBody>
            <a:bodyPr lIns="0" tIns="0" rIns="0" bIns="0" rtlCol="0" anchor="ctr"/>
            <a:lstStyle/>
            <a:p>
              <a:pPr defTabSz="844083">
                <a:defRPr/>
              </a:pPr>
              <a:r>
                <a:rPr lang="en-US" altLang="ja-JP" sz="923" kern="0" dirty="0">
                  <a:solidFill>
                    <a:prstClr val="black"/>
                  </a:solidFill>
                  <a:latin typeface="ＭＳ Ｐゴシック" panose="020B0600070205080204" pitchFamily="50" charset="-128"/>
                  <a:ea typeface="ＭＳ Ｐゴシック" panose="020B0600070205080204" pitchFamily="50" charset="-128"/>
                </a:rPr>
                <a:t> </a:t>
              </a:r>
              <a:r>
                <a:rPr lang="en-US" altLang="ja-JP" sz="1200" kern="0" dirty="0">
                  <a:solidFill>
                    <a:prstClr val="black"/>
                  </a:solidFill>
                  <a:latin typeface="ＭＳ Ｐゴシック" panose="020B0600070205080204" pitchFamily="50" charset="-128"/>
                  <a:ea typeface="ＭＳ Ｐゴシック" panose="020B0600070205080204" pitchFamily="50" charset="-128"/>
                </a:rPr>
                <a:t>2020</a:t>
              </a:r>
              <a:r>
                <a:rPr lang="ja-JP" altLang="en-US" sz="1200" kern="0" dirty="0">
                  <a:solidFill>
                    <a:prstClr val="black"/>
                  </a:solidFill>
                  <a:latin typeface="ＭＳ Ｐゴシック" panose="020B0600070205080204" pitchFamily="50" charset="-128"/>
                  <a:ea typeface="ＭＳ Ｐゴシック" panose="020B0600070205080204" pitchFamily="50" charset="-128"/>
                </a:rPr>
                <a:t>年</a:t>
              </a:r>
              <a:endParaRPr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1108" kern="0" dirty="0">
                  <a:solidFill>
                    <a:prstClr val="black"/>
                  </a:solidFill>
                  <a:latin typeface="ＭＳ Ｐゴシック" panose="020B0600070205080204" pitchFamily="50" charset="-128"/>
                  <a:ea typeface="ＭＳ Ｐゴシック" panose="020B0600070205080204" pitchFamily="50" charset="-128"/>
                </a:rPr>
                <a:t>レジ袋有料化の施行</a:t>
              </a:r>
            </a:p>
          </p:txBody>
        </p:sp>
        <p:cxnSp>
          <p:nvCxnSpPr>
            <p:cNvPr id="18" name="直線矢印コネクタ 17">
              <a:extLst>
                <a:ext uri="{FF2B5EF4-FFF2-40B4-BE49-F238E27FC236}">
                  <a16:creationId xmlns:a16="http://schemas.microsoft.com/office/drawing/2014/main" id="{9C61DFA8-FD3D-025B-B53A-1F8C4ABE7ACA}"/>
                </a:ext>
              </a:extLst>
            </p:cNvPr>
            <p:cNvCxnSpPr>
              <a:cxnSpLocks/>
            </p:cNvCxnSpPr>
            <p:nvPr/>
          </p:nvCxnSpPr>
          <p:spPr>
            <a:xfrm>
              <a:off x="7477291" y="5450804"/>
              <a:ext cx="797627" cy="0"/>
            </a:xfrm>
            <a:prstGeom prst="straightConnector1">
              <a:avLst/>
            </a:prstGeom>
            <a:noFill/>
            <a:ln w="19050" cap="flat" cmpd="sng" algn="ctr">
              <a:solidFill>
                <a:sysClr val="windowText" lastClr="000000"/>
              </a:solidFill>
              <a:prstDash val="solid"/>
              <a:round/>
              <a:headEnd type="none" w="med" len="med"/>
              <a:tailEnd type="arrow" w="med" len="med"/>
            </a:ln>
            <a:effectLst/>
          </p:spPr>
        </p:cxnSp>
        <p:cxnSp>
          <p:nvCxnSpPr>
            <p:cNvPr id="19" name="直線矢印コネクタ 18">
              <a:extLst>
                <a:ext uri="{FF2B5EF4-FFF2-40B4-BE49-F238E27FC236}">
                  <a16:creationId xmlns:a16="http://schemas.microsoft.com/office/drawing/2014/main" id="{396E494A-0F58-3825-40F4-6184A9685832}"/>
                </a:ext>
              </a:extLst>
            </p:cNvPr>
            <p:cNvCxnSpPr>
              <a:cxnSpLocks/>
            </p:cNvCxnSpPr>
            <p:nvPr/>
          </p:nvCxnSpPr>
          <p:spPr>
            <a:xfrm flipV="1">
              <a:off x="8009042" y="5251397"/>
              <a:ext cx="425140" cy="5289"/>
            </a:xfrm>
            <a:prstGeom prst="straightConnector1">
              <a:avLst/>
            </a:prstGeom>
            <a:noFill/>
            <a:ln w="19050" cap="flat" cmpd="sng" algn="ctr">
              <a:solidFill>
                <a:sysClr val="windowText" lastClr="000000"/>
              </a:solidFill>
              <a:prstDash val="solid"/>
              <a:round/>
              <a:headEnd type="none" w="med" len="med"/>
              <a:tailEnd type="arrow" w="med" len="med"/>
            </a:ln>
            <a:effectLst/>
          </p:spPr>
        </p:cxnSp>
        <p:cxnSp>
          <p:nvCxnSpPr>
            <p:cNvPr id="20" name="直線コネクタ 19">
              <a:extLst>
                <a:ext uri="{FF2B5EF4-FFF2-40B4-BE49-F238E27FC236}">
                  <a16:creationId xmlns:a16="http://schemas.microsoft.com/office/drawing/2014/main" id="{B340F957-DE54-186B-8F43-579629DAD9C5}"/>
                </a:ext>
              </a:extLst>
            </p:cNvPr>
            <p:cNvCxnSpPr>
              <a:cxnSpLocks/>
            </p:cNvCxnSpPr>
            <p:nvPr/>
          </p:nvCxnSpPr>
          <p:spPr>
            <a:xfrm>
              <a:off x="7477290" y="4074181"/>
              <a:ext cx="0" cy="1376624"/>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21" name="直線コネクタ 20">
              <a:extLst>
                <a:ext uri="{FF2B5EF4-FFF2-40B4-BE49-F238E27FC236}">
                  <a16:creationId xmlns:a16="http://schemas.microsoft.com/office/drawing/2014/main" id="{439589D3-32BF-1B2D-0930-ED5C28C8B735}"/>
                </a:ext>
              </a:extLst>
            </p:cNvPr>
            <p:cNvCxnSpPr>
              <a:cxnSpLocks/>
            </p:cNvCxnSpPr>
            <p:nvPr/>
          </p:nvCxnSpPr>
          <p:spPr>
            <a:xfrm flipH="1">
              <a:off x="7994395" y="4096102"/>
              <a:ext cx="12587" cy="1140781"/>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22" name="テキスト プレースホルダー 6">
              <a:extLst>
                <a:ext uri="{FF2B5EF4-FFF2-40B4-BE49-F238E27FC236}">
                  <a16:creationId xmlns:a16="http://schemas.microsoft.com/office/drawing/2014/main" id="{C24A847A-A55C-8099-B900-31D3E26544F1}"/>
                </a:ext>
              </a:extLst>
            </p:cNvPr>
            <p:cNvSpPr txBox="1">
              <a:spLocks/>
            </p:cNvSpPr>
            <p:nvPr/>
          </p:nvSpPr>
          <p:spPr>
            <a:xfrm>
              <a:off x="4716098" y="2140726"/>
              <a:ext cx="3558821" cy="306879"/>
            </a:xfrm>
            <a:prstGeom prst="rect">
              <a:avLst/>
            </a:prstGeom>
          </p:spPr>
          <p:txBody>
            <a:bodyPr wrap="square" lIns="0" tIns="0" rIns="0" bIns="0">
              <a:spAutoFit/>
            </a:bodyPr>
            <a:lstStyle>
              <a:defPPr>
                <a:defRPr lang="ja-JP"/>
              </a:defPPr>
              <a:lvl1pPr marL="227013" indent="-227013" latinLnBrk="1">
                <a:lnSpc>
                  <a:spcPct val="90000"/>
                </a:lnSpc>
                <a:spcBef>
                  <a:spcPts val="1000"/>
                </a:spcBef>
                <a:buFont typeface="Arial" panose="020B0604020202020204" pitchFamily="34" charset="0"/>
                <a:buNone/>
                <a:defRPr sz="600">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09556" indent="-209556" defTabSz="844083">
                <a:spcBef>
                  <a:spcPts val="923"/>
                </a:spcBef>
                <a:defRPr/>
              </a:pPr>
              <a:r>
                <a:rPr lang="ja-JP" altLang="en-US" sz="1108" dirty="0">
                  <a:solidFill>
                    <a:prstClr val="black"/>
                  </a:solidFill>
                  <a:latin typeface="Meiryo UI"/>
                  <a:ea typeface="Meiryo UI"/>
                </a:rPr>
                <a:t>出所）一般社団法人 プラスチック循環利用協会　プラスチックリサイクルの基礎知識</a:t>
              </a:r>
              <a:r>
                <a:rPr lang="en-US" altLang="ja-JP" sz="1108" dirty="0">
                  <a:solidFill>
                    <a:prstClr val="black"/>
                  </a:solidFill>
                  <a:latin typeface="Meiryo UI"/>
                  <a:ea typeface="Meiryo UI"/>
                </a:rPr>
                <a:t>2024</a:t>
              </a:r>
              <a:r>
                <a:rPr lang="ja-JP" altLang="en-US" sz="1108" dirty="0">
                  <a:solidFill>
                    <a:prstClr val="black"/>
                  </a:solidFill>
                  <a:latin typeface="Meiryo UI"/>
                  <a:ea typeface="Meiryo UI"/>
                </a:rPr>
                <a:t>をもとに環境省で追記</a:t>
              </a:r>
              <a:endParaRPr lang="en-US" altLang="ja-JP" sz="1108" dirty="0">
                <a:solidFill>
                  <a:prstClr val="black"/>
                </a:solidFill>
                <a:latin typeface="Meiryo UI"/>
                <a:ea typeface="Meiryo UI"/>
              </a:endParaRPr>
            </a:p>
          </p:txBody>
        </p:sp>
        <p:sp>
          <p:nvSpPr>
            <p:cNvPr id="4" name="テキスト ボックス 3">
              <a:extLst>
                <a:ext uri="{FF2B5EF4-FFF2-40B4-BE49-F238E27FC236}">
                  <a16:creationId xmlns:a16="http://schemas.microsoft.com/office/drawing/2014/main" id="{3FB47182-148E-00B3-D59A-89DF1FBCFFE7}"/>
                </a:ext>
              </a:extLst>
            </p:cNvPr>
            <p:cNvSpPr txBox="1"/>
            <p:nvPr/>
          </p:nvSpPr>
          <p:spPr>
            <a:xfrm>
              <a:off x="4465320" y="2746435"/>
              <a:ext cx="666307" cy="276999"/>
            </a:xfrm>
            <a:prstGeom prst="rect">
              <a:avLst/>
            </a:prstGeom>
            <a:solidFill>
              <a:srgbClr val="FFFFFF"/>
            </a:solidFill>
          </p:spPr>
          <p:txBody>
            <a:bodyPr wrap="square" rtlCol="0">
              <a:spAutoFit/>
            </a:bodyPr>
            <a:lstStyle/>
            <a:p>
              <a:pPr defTabSz="457200">
                <a:defRPr/>
              </a:pPr>
              <a:r>
                <a:rPr lang="ja-JP" altLang="en-US" sz="1200" dirty="0">
                  <a:solidFill>
                    <a:prstClr val="black"/>
                  </a:solidFill>
                  <a:latin typeface="Meiryo UI"/>
                  <a:ea typeface="Meiryo UI"/>
                </a:rPr>
                <a:t>生産量</a:t>
              </a:r>
            </a:p>
          </p:txBody>
        </p:sp>
        <p:sp>
          <p:nvSpPr>
            <p:cNvPr id="5" name="テキスト ボックス 4">
              <a:extLst>
                <a:ext uri="{FF2B5EF4-FFF2-40B4-BE49-F238E27FC236}">
                  <a16:creationId xmlns:a16="http://schemas.microsoft.com/office/drawing/2014/main" id="{58F71998-E54D-C948-9336-7BD6BF39718C}"/>
                </a:ext>
              </a:extLst>
            </p:cNvPr>
            <p:cNvSpPr txBox="1"/>
            <p:nvPr/>
          </p:nvSpPr>
          <p:spPr>
            <a:xfrm>
              <a:off x="3488346" y="3201562"/>
              <a:ext cx="666307" cy="276999"/>
            </a:xfrm>
            <a:prstGeom prst="rect">
              <a:avLst/>
            </a:prstGeom>
            <a:solidFill>
              <a:srgbClr val="FFFFFF"/>
            </a:solidFill>
          </p:spPr>
          <p:txBody>
            <a:bodyPr wrap="square" rtlCol="0">
              <a:spAutoFit/>
            </a:bodyPr>
            <a:lstStyle/>
            <a:p>
              <a:pPr defTabSz="457200">
                <a:defRPr/>
              </a:pPr>
              <a:r>
                <a:rPr lang="ja-JP" altLang="en-US" sz="1200" dirty="0">
                  <a:solidFill>
                    <a:prstClr val="black"/>
                  </a:solidFill>
                  <a:latin typeface="Meiryo UI"/>
                  <a:ea typeface="Meiryo UI"/>
                </a:rPr>
                <a:t>消費量</a:t>
              </a:r>
            </a:p>
          </p:txBody>
        </p:sp>
        <p:sp>
          <p:nvSpPr>
            <p:cNvPr id="23" name="テキスト ボックス 22">
              <a:extLst>
                <a:ext uri="{FF2B5EF4-FFF2-40B4-BE49-F238E27FC236}">
                  <a16:creationId xmlns:a16="http://schemas.microsoft.com/office/drawing/2014/main" id="{8A86634C-66C2-7FEF-1B9F-BAC7E9319D09}"/>
                </a:ext>
              </a:extLst>
            </p:cNvPr>
            <p:cNvSpPr txBox="1"/>
            <p:nvPr/>
          </p:nvSpPr>
          <p:spPr>
            <a:xfrm>
              <a:off x="2955787" y="3874755"/>
              <a:ext cx="666307" cy="276999"/>
            </a:xfrm>
            <a:prstGeom prst="rect">
              <a:avLst/>
            </a:prstGeom>
            <a:solidFill>
              <a:srgbClr val="FFFFFF"/>
            </a:solidFill>
          </p:spPr>
          <p:txBody>
            <a:bodyPr wrap="square" rtlCol="0">
              <a:spAutoFit/>
            </a:bodyPr>
            <a:lstStyle/>
            <a:p>
              <a:pPr defTabSz="457200">
                <a:defRPr/>
              </a:pPr>
              <a:r>
                <a:rPr lang="ja-JP" altLang="en-US" sz="1200" dirty="0">
                  <a:solidFill>
                    <a:prstClr val="black"/>
                  </a:solidFill>
                  <a:latin typeface="Meiryo UI"/>
                  <a:ea typeface="Meiryo UI"/>
                </a:rPr>
                <a:t>排出量</a:t>
              </a:r>
            </a:p>
          </p:txBody>
        </p:sp>
      </p:grpSp>
      <p:sp>
        <p:nvSpPr>
          <p:cNvPr id="2" name="スライド番号プレースホルダー 1">
            <a:extLst>
              <a:ext uri="{FF2B5EF4-FFF2-40B4-BE49-F238E27FC236}">
                <a16:creationId xmlns:a16="http://schemas.microsoft.com/office/drawing/2014/main" id="{13459468-F2EF-9214-4BA4-9B3201A223E4}"/>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9089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1685925" y="81796"/>
            <a:ext cx="7668536" cy="431326"/>
          </a:xfrm>
        </p:spPr>
        <p:txBody>
          <a:bodyPr>
            <a:noAutofit/>
          </a:bodyPr>
          <a:lstStyle/>
          <a:p>
            <a:pPr algn="l"/>
            <a:r>
              <a:rPr lang="ja-JP" altLang="en-US" sz="2400" dirty="0"/>
              <a:t>プラスチック資源循環法</a:t>
            </a:r>
            <a:r>
              <a:rPr lang="ja-JP" altLang="en-US" sz="1300" dirty="0"/>
              <a:t>（プラスチックに係る資源循環の促進等に関する法律）</a:t>
            </a:r>
          </a:p>
        </p:txBody>
      </p:sp>
      <p:sp>
        <p:nvSpPr>
          <p:cNvPr id="4" name="テキスト ボックス 6">
            <a:extLst>
              <a:ext uri="{FF2B5EF4-FFF2-40B4-BE49-F238E27FC236}">
                <a16:creationId xmlns:a16="http://schemas.microsoft.com/office/drawing/2014/main" id="{7B0E7DD5-7ECD-E3B5-1C89-5DB6D823E5DD}"/>
              </a:ext>
            </a:extLst>
          </p:cNvPr>
          <p:cNvSpPr txBox="1">
            <a:spLocks noChangeArrowheads="1"/>
          </p:cNvSpPr>
          <p:nvPr/>
        </p:nvSpPr>
        <p:spPr bwMode="auto">
          <a:xfrm>
            <a:off x="1841990" y="1206638"/>
            <a:ext cx="8548832" cy="6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marL="2282825" indent="-1476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263776" indent="-263776" algn="just" defTabSz="844083">
              <a:lnSpc>
                <a:spcPct val="110000"/>
              </a:lnSpc>
              <a:spcBef>
                <a:spcPts val="192"/>
              </a:spcBef>
              <a:buClr>
                <a:srgbClr val="0D0D0D"/>
              </a:buClr>
              <a:buFont typeface="Wingdings" panose="05000000000000000000" pitchFamily="2" charset="2"/>
              <a:buChar char="¡"/>
              <a:defRPr/>
            </a:pPr>
            <a:endParaRPr lang="en-US" altLang="ja-JP" sz="1015">
              <a:solidFill>
                <a:prstClr val="black"/>
              </a:solidFill>
              <a:latin typeface="メイリオ" panose="020B0604030504040204" pitchFamily="50" charset="-128"/>
              <a:ea typeface="メイリオ" panose="020B0604030504040204" pitchFamily="50" charset="-128"/>
            </a:endParaRPr>
          </a:p>
          <a:p>
            <a:pPr marL="263776" indent="-263776" algn="just" defTabSz="844083">
              <a:lnSpc>
                <a:spcPct val="110000"/>
              </a:lnSpc>
              <a:spcBef>
                <a:spcPts val="192"/>
              </a:spcBef>
              <a:buClr>
                <a:srgbClr val="0D0D0D"/>
              </a:buClr>
              <a:buFont typeface="Wingdings" panose="05000000000000000000" pitchFamily="2" charset="2"/>
              <a:buChar char="¡"/>
              <a:defRPr/>
            </a:pPr>
            <a:r>
              <a:rPr lang="ja-JP" altLang="en-US" sz="1015">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海洋プラスチックごみ問題、気候変動問題、諸外国の廃棄物輸入規制強化等への対応を契機として、国内における</a:t>
            </a:r>
            <a:r>
              <a:rPr lang="ja-JP" altLang="en-US" sz="1015" b="1">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プラスチックの資源循環</a:t>
            </a:r>
            <a:r>
              <a:rPr lang="ja-JP" altLang="en-US" sz="1015">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を一層促進する重要性が高まっており、多様な物品に使用されるプラスチックに関し、</a:t>
            </a:r>
            <a:r>
              <a:rPr lang="ja-JP" altLang="en-US" sz="1015" b="1">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包括的に資源循環体制を強化</a:t>
            </a:r>
            <a:r>
              <a:rPr lang="ja-JP" altLang="en-US" sz="1015">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する必要がある。</a:t>
            </a:r>
            <a:endParaRPr lang="en-US" altLang="ja-JP" sz="1015">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F30DD095-E9C9-FE21-BDAF-8DC38FF8F607}"/>
              </a:ext>
            </a:extLst>
          </p:cNvPr>
          <p:cNvSpPr/>
          <p:nvPr/>
        </p:nvSpPr>
        <p:spPr bwMode="auto">
          <a:xfrm>
            <a:off x="1860543" y="1206636"/>
            <a:ext cx="8455765" cy="195860"/>
          </a:xfrm>
          <a:prstGeom prst="rect">
            <a:avLst/>
          </a:prstGeom>
          <a:solidFill>
            <a:srgbClr val="009C89">
              <a:alpha val="50196"/>
            </a:srgbClr>
          </a:solidFill>
          <a:ln w="25400" cap="flat" cmpd="sng" algn="ctr">
            <a:noFill/>
            <a:prstDash val="solid"/>
          </a:ln>
          <a:effectLst/>
        </p:spPr>
        <p:txBody>
          <a:bodyPr tIns="23006" bIns="0" anchor="ctr"/>
          <a:lstStyle/>
          <a:p>
            <a:pPr defTabSz="844083">
              <a:defRPr/>
            </a:pPr>
            <a:r>
              <a:rPr lang="ja-JP" altLang="en-US" sz="1292" kern="0">
                <a:solidFill>
                  <a:prstClr val="white"/>
                </a:solidFill>
                <a:latin typeface="メイリオ" panose="020B0604030504040204" pitchFamily="50" charset="-128"/>
                <a:ea typeface="メイリオ" panose="020B0604030504040204" pitchFamily="50" charset="-128"/>
              </a:rPr>
              <a:t>■ 背景</a:t>
            </a:r>
            <a:endParaRPr lang="ja-JP" altLang="en-US" sz="1846" kern="0">
              <a:solidFill>
                <a:prstClr val="white"/>
              </a:solidFill>
              <a:latin typeface="メイリオ" panose="020B0604030504040204" pitchFamily="50" charset="-128"/>
              <a:ea typeface="メイリオ" panose="020B0604030504040204" pitchFamily="50" charset="-128"/>
            </a:endParaRPr>
          </a:p>
        </p:txBody>
      </p:sp>
      <p:grpSp>
        <p:nvGrpSpPr>
          <p:cNvPr id="6" name="グループ化 1">
            <a:extLst>
              <a:ext uri="{FF2B5EF4-FFF2-40B4-BE49-F238E27FC236}">
                <a16:creationId xmlns:a16="http://schemas.microsoft.com/office/drawing/2014/main" id="{B2316A1D-FAB6-85B3-3353-E89BD4C7BB36}"/>
              </a:ext>
            </a:extLst>
          </p:cNvPr>
          <p:cNvGrpSpPr>
            <a:grpSpLocks/>
          </p:cNvGrpSpPr>
          <p:nvPr/>
        </p:nvGrpSpPr>
        <p:grpSpPr bwMode="auto">
          <a:xfrm>
            <a:off x="1875695" y="1811712"/>
            <a:ext cx="8440614" cy="1939991"/>
            <a:chOff x="-88395" y="2721678"/>
            <a:chExt cx="7200238" cy="7905632"/>
          </a:xfrm>
        </p:grpSpPr>
        <p:sp>
          <p:nvSpPr>
            <p:cNvPr id="7" name="テキスト ボックス 6">
              <a:extLst>
                <a:ext uri="{FF2B5EF4-FFF2-40B4-BE49-F238E27FC236}">
                  <a16:creationId xmlns:a16="http://schemas.microsoft.com/office/drawing/2014/main" id="{5B70212A-E9F9-4D08-094F-2FDDD460526A}"/>
                </a:ext>
              </a:extLst>
            </p:cNvPr>
            <p:cNvSpPr txBox="1"/>
            <p:nvPr/>
          </p:nvSpPr>
          <p:spPr bwMode="auto">
            <a:xfrm>
              <a:off x="-88395" y="2827911"/>
              <a:ext cx="7103388" cy="7799399"/>
            </a:xfrm>
            <a:prstGeom prst="rect">
              <a:avLst/>
            </a:prstGeom>
            <a:noFill/>
            <a:ln w="9525">
              <a:noFill/>
            </a:ln>
          </p:spPr>
          <p:txBody>
            <a:bodyPr>
              <a:spAutoFit/>
            </a:bodyPr>
            <a:lstStyle/>
            <a:p>
              <a:pPr algn="just" defTabSz="844083">
                <a:lnSpc>
                  <a:spcPts val="1200"/>
                </a:lnSpc>
                <a:buClr>
                  <a:srgbClr val="009C89"/>
                </a:buClr>
                <a:defRPr/>
              </a:pPr>
              <a:endParaRPr lang="en-US" altLang="ja-JP" sz="1108" b="1" kern="0">
                <a:solidFill>
                  <a:srgbClr val="009C89"/>
                </a:solidFill>
                <a:latin typeface="メイリオ" panose="020B0604030504040204" pitchFamily="50" charset="-128"/>
                <a:ea typeface="メイリオ" panose="020B0604030504040204" pitchFamily="50" charset="-128"/>
              </a:endParaRPr>
            </a:p>
            <a:p>
              <a:pPr marL="211021" indent="-211021" algn="just" defTabSz="844083">
                <a:lnSpc>
                  <a:spcPts val="1200"/>
                </a:lnSpc>
                <a:buClr>
                  <a:srgbClr val="009C89"/>
                </a:buClr>
                <a:buFont typeface="+mj-lt"/>
                <a:buAutoNum type="arabicPeriod"/>
                <a:defRPr/>
              </a:pPr>
              <a:r>
                <a:rPr lang="ja-JP" altLang="en-US" sz="1108" b="1" kern="0">
                  <a:solidFill>
                    <a:srgbClr val="009C89"/>
                  </a:solidFill>
                  <a:latin typeface="メイリオ" panose="020B0604030504040204" pitchFamily="50" charset="-128"/>
                  <a:ea typeface="メイリオ" panose="020B0604030504040204" pitchFamily="50" charset="-128"/>
                </a:rPr>
                <a:t>基本方針の策定</a:t>
              </a:r>
              <a:endParaRPr lang="en-US" altLang="ja-JP" sz="1108" b="1" kern="0">
                <a:solidFill>
                  <a:srgbClr val="009C89"/>
                </a:solidFill>
                <a:latin typeface="メイリオ" panose="020B0604030504040204" pitchFamily="50" charset="-128"/>
                <a:ea typeface="メイリオ" panose="020B0604030504040204" pitchFamily="50" charset="-128"/>
              </a:endParaRPr>
            </a:p>
            <a:p>
              <a:pPr marL="498243" lvl="1" indent="-158265" algn="just" defTabSz="844083">
                <a:lnSpc>
                  <a:spcPts val="1200"/>
                </a:lnSpc>
                <a:buClr>
                  <a:prstClr val="black">
                    <a:lumMod val="95000"/>
                    <a:lumOff val="5000"/>
                  </a:prstClr>
                </a:buClr>
                <a:buFont typeface="Wingdings" panose="05000000000000000000" pitchFamily="2" charset="2"/>
                <a:buChar char="l"/>
                <a:defRPr/>
              </a:pPr>
              <a:r>
                <a:rPr lang="ja-JP" altLang="en-US" sz="1015" kern="0">
                  <a:solidFill>
                    <a:prstClr val="black"/>
                  </a:solidFill>
                  <a:latin typeface="メイリオ" panose="020B0604030504040204" pitchFamily="50" charset="-128"/>
                  <a:ea typeface="メイリオ" panose="020B0604030504040204" pitchFamily="50" charset="-128"/>
                </a:rPr>
                <a:t>プラスチックの資源循環の促進等を</a:t>
              </a:r>
              <a:r>
                <a:rPr lang="ja-JP" altLang="en-US" sz="1015" b="1" kern="0">
                  <a:solidFill>
                    <a:prstClr val="black"/>
                  </a:solidFill>
                  <a:latin typeface="メイリオ" panose="020B0604030504040204" pitchFamily="50" charset="-128"/>
                  <a:ea typeface="メイリオ" panose="020B0604030504040204" pitchFamily="50" charset="-128"/>
                </a:rPr>
                <a:t>総合的かつ計画的</a:t>
              </a:r>
              <a:r>
                <a:rPr lang="ja-JP" altLang="en-US" sz="1015" kern="0">
                  <a:solidFill>
                    <a:prstClr val="black"/>
                  </a:solidFill>
                  <a:latin typeface="メイリオ" panose="020B0604030504040204" pitchFamily="50" charset="-128"/>
                  <a:ea typeface="メイリオ" panose="020B0604030504040204" pitchFamily="50" charset="-128"/>
                </a:rPr>
                <a:t>に推進するため、以下の事項等に関する</a:t>
              </a:r>
              <a:r>
                <a:rPr lang="ja-JP" altLang="en-US" sz="1015" b="1" kern="0">
                  <a:solidFill>
                    <a:prstClr val="black"/>
                  </a:solidFill>
                  <a:latin typeface="メイリオ" panose="020B0604030504040204" pitchFamily="50" charset="-128"/>
                  <a:ea typeface="メイリオ" panose="020B0604030504040204" pitchFamily="50" charset="-128"/>
                </a:rPr>
                <a:t>基本方針を策定</a:t>
              </a:r>
              <a:r>
                <a:rPr lang="ja-JP" altLang="en-US" sz="1015" kern="0">
                  <a:solidFill>
                    <a:prstClr val="black"/>
                  </a:solidFill>
                  <a:latin typeface="メイリオ" panose="020B0604030504040204" pitchFamily="50" charset="-128"/>
                  <a:ea typeface="メイリオ" panose="020B0604030504040204" pitchFamily="50" charset="-128"/>
                </a:rPr>
                <a:t>する。</a:t>
              </a:r>
              <a:endParaRPr lang="en-US" altLang="ja-JP" sz="1015" kern="0">
                <a:solidFill>
                  <a:prstClr val="black"/>
                </a:solidFill>
                <a:latin typeface="メイリオ" panose="020B0604030504040204" pitchFamily="50" charset="-128"/>
                <a:ea typeface="メイリオ" panose="020B0604030504040204" pitchFamily="50" charset="-128"/>
              </a:endParaRPr>
            </a:p>
            <a:p>
              <a:pPr marL="920285" lvl="2" indent="-158265" algn="just" defTabSz="844083">
                <a:lnSpc>
                  <a:spcPts val="1200"/>
                </a:lnSpc>
                <a:buClr>
                  <a:prstClr val="black">
                    <a:lumMod val="95000"/>
                    <a:lumOff val="5000"/>
                  </a:prstClr>
                </a:buClr>
                <a:buFont typeface="Wingdings" panose="05000000000000000000" pitchFamily="2" charset="2"/>
                <a:buChar char="Ø"/>
                <a:defRPr/>
              </a:pPr>
              <a:r>
                <a:rPr lang="ja-JP" altLang="en-US" sz="1015" kern="0">
                  <a:solidFill>
                    <a:prstClr val="black"/>
                  </a:solidFill>
                  <a:latin typeface="メイリオ" panose="020B0604030504040204" pitchFamily="50" charset="-128"/>
                  <a:ea typeface="メイリオ" panose="020B0604030504040204" pitchFamily="50" charset="-128"/>
                </a:rPr>
                <a:t>プラスチック廃棄物の排出の抑制、再資源化に資する環境配慮設計</a:t>
              </a:r>
              <a:endParaRPr lang="en-US" altLang="ja-JP" sz="1015" kern="0">
                <a:solidFill>
                  <a:prstClr val="black"/>
                </a:solidFill>
                <a:latin typeface="メイリオ" panose="020B0604030504040204" pitchFamily="50" charset="-128"/>
                <a:ea typeface="メイリオ" panose="020B0604030504040204" pitchFamily="50" charset="-128"/>
              </a:endParaRPr>
            </a:p>
            <a:p>
              <a:pPr marL="920285" lvl="2" indent="-158265" algn="just" defTabSz="844083">
                <a:lnSpc>
                  <a:spcPts val="1200"/>
                </a:lnSpc>
                <a:buClr>
                  <a:prstClr val="black">
                    <a:lumMod val="95000"/>
                    <a:lumOff val="5000"/>
                  </a:prstClr>
                </a:buClr>
                <a:buFont typeface="Wingdings" panose="05000000000000000000" pitchFamily="2" charset="2"/>
                <a:buChar char="Ø"/>
                <a:defRPr/>
              </a:pPr>
              <a:r>
                <a:rPr lang="ja-JP" altLang="en-US" sz="1015" kern="0">
                  <a:solidFill>
                    <a:prstClr val="black"/>
                  </a:solidFill>
                  <a:latin typeface="メイリオ" panose="020B0604030504040204" pitchFamily="50" charset="-128"/>
                  <a:ea typeface="メイリオ" panose="020B0604030504040204" pitchFamily="50" charset="-128"/>
                </a:rPr>
                <a:t>ワンウェイプラスチックの使用の合理化</a:t>
              </a:r>
              <a:endParaRPr lang="en-US" altLang="ja-JP" sz="1015" kern="0">
                <a:solidFill>
                  <a:prstClr val="black"/>
                </a:solidFill>
                <a:latin typeface="メイリオ" panose="020B0604030504040204" pitchFamily="50" charset="-128"/>
                <a:ea typeface="メイリオ" panose="020B0604030504040204" pitchFamily="50" charset="-128"/>
              </a:endParaRPr>
            </a:p>
            <a:p>
              <a:pPr marL="920285" lvl="2" indent="-158265" algn="just" defTabSz="844083">
                <a:lnSpc>
                  <a:spcPts val="1200"/>
                </a:lnSpc>
                <a:buClr>
                  <a:prstClr val="black">
                    <a:lumMod val="95000"/>
                    <a:lumOff val="5000"/>
                  </a:prstClr>
                </a:buClr>
                <a:buFont typeface="Wingdings" panose="05000000000000000000" pitchFamily="2" charset="2"/>
                <a:buChar char="Ø"/>
                <a:defRPr/>
              </a:pPr>
              <a:r>
                <a:rPr lang="ja-JP" altLang="en-US" sz="1015" kern="0">
                  <a:solidFill>
                    <a:prstClr val="black">
                      <a:lumMod val="95000"/>
                      <a:lumOff val="5000"/>
                    </a:prstClr>
                  </a:solidFill>
                  <a:latin typeface="メイリオ" panose="020B0604030504040204" pitchFamily="50" charset="-128"/>
                  <a:ea typeface="メイリオ" panose="020B0604030504040204" pitchFamily="50" charset="-128"/>
                </a:rPr>
                <a:t>プラスチック廃棄物の分別収集、自主回収、再資源化　等</a:t>
              </a:r>
              <a:endParaRPr lang="en-US" altLang="ja-JP" sz="1015" kern="0">
                <a:solidFill>
                  <a:prstClr val="black">
                    <a:lumMod val="95000"/>
                    <a:lumOff val="5000"/>
                  </a:prstClr>
                </a:solidFill>
                <a:latin typeface="メイリオ" panose="020B0604030504040204" pitchFamily="50" charset="-128"/>
                <a:ea typeface="メイリオ" panose="020B0604030504040204" pitchFamily="50" charset="-128"/>
              </a:endParaRPr>
            </a:p>
            <a:p>
              <a:pPr marL="211021" indent="-211021" algn="just" defTabSz="844083">
                <a:lnSpc>
                  <a:spcPts val="1200"/>
                </a:lnSpc>
                <a:spcBef>
                  <a:spcPts val="554"/>
                </a:spcBef>
                <a:buClr>
                  <a:srgbClr val="009C89"/>
                </a:buClr>
                <a:buFont typeface="+mj-ea"/>
                <a:buAutoNum type="arabicPeriod"/>
                <a:defRPr/>
              </a:pPr>
              <a:r>
                <a:rPr lang="ja-JP" altLang="en-US" sz="1108" b="1" kern="0">
                  <a:solidFill>
                    <a:srgbClr val="009C89"/>
                  </a:solidFill>
                  <a:latin typeface="メイリオ" panose="020B0604030504040204" pitchFamily="50" charset="-128"/>
                  <a:ea typeface="メイリオ" panose="020B0604030504040204" pitchFamily="50" charset="-128"/>
                </a:rPr>
                <a:t>個別の措置事項</a:t>
              </a:r>
              <a:endParaRPr lang="en-US" altLang="ja-JP" sz="1015" kern="0">
                <a:solidFill>
                  <a:prstClr val="black">
                    <a:lumMod val="95000"/>
                    <a:lumOff val="5000"/>
                  </a:prstClr>
                </a:solidFill>
                <a:latin typeface="メイリオ" panose="020B0604030504040204" pitchFamily="50" charset="-128"/>
                <a:ea typeface="メイリオ" panose="020B0604030504040204" pitchFamily="50" charset="-128"/>
              </a:endParaRPr>
            </a:p>
            <a:p>
              <a:pPr marL="920285" lvl="2" indent="-158265" algn="just" defTabSz="844083">
                <a:lnSpc>
                  <a:spcPts val="1200"/>
                </a:lnSpc>
                <a:buClr>
                  <a:prstClr val="black">
                    <a:lumMod val="95000"/>
                    <a:lumOff val="5000"/>
                  </a:prstClr>
                </a:buClr>
                <a:buFont typeface="Wingdings" panose="05000000000000000000" pitchFamily="2" charset="2"/>
                <a:buChar char="Ø"/>
                <a:defRPr/>
              </a:pPr>
              <a:endParaRPr lang="en-US" altLang="ja-JP" sz="1015" kern="0">
                <a:solidFill>
                  <a:prstClr val="black">
                    <a:lumMod val="95000"/>
                    <a:lumOff val="5000"/>
                  </a:prstClr>
                </a:solidFill>
                <a:latin typeface="メイリオ" panose="020B0604030504040204" pitchFamily="50" charset="-128"/>
                <a:ea typeface="メイリオ" panose="020B0604030504040204" pitchFamily="50" charset="-128"/>
              </a:endParaRPr>
            </a:p>
            <a:p>
              <a:pPr algn="r" defTabSz="844083">
                <a:lnSpc>
                  <a:spcPts val="1200"/>
                </a:lnSpc>
                <a:spcBef>
                  <a:spcPts val="831"/>
                </a:spcBef>
                <a:buClr>
                  <a:prstClr val="black"/>
                </a:buClr>
                <a:defRPr/>
              </a:pPr>
              <a:endParaRPr lang="en-US" altLang="ja-JP" sz="1015" kern="0">
                <a:solidFill>
                  <a:prstClr val="black">
                    <a:lumMod val="95000"/>
                    <a:lumOff val="5000"/>
                  </a:prstClr>
                </a:solidFill>
                <a:latin typeface="メイリオ" panose="020B0604030504040204" pitchFamily="50" charset="-128"/>
                <a:ea typeface="メイリオ" panose="020B0604030504040204" pitchFamily="50" charset="-128"/>
              </a:endParaRPr>
            </a:p>
            <a:p>
              <a:pPr algn="r" defTabSz="844083">
                <a:lnSpc>
                  <a:spcPts val="1200"/>
                </a:lnSpc>
                <a:spcBef>
                  <a:spcPts val="831"/>
                </a:spcBef>
                <a:buClr>
                  <a:prstClr val="black"/>
                </a:buClr>
                <a:defRPr/>
              </a:pPr>
              <a:endParaRPr lang="en-US" altLang="ja-JP" sz="1015" kern="0">
                <a:solidFill>
                  <a:prstClr val="black">
                    <a:lumMod val="95000"/>
                    <a:lumOff val="5000"/>
                  </a:prst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24B873ED-5C84-FADC-0122-3DA5F6799A30}"/>
                </a:ext>
              </a:extLst>
            </p:cNvPr>
            <p:cNvSpPr/>
            <p:nvPr/>
          </p:nvSpPr>
          <p:spPr bwMode="auto">
            <a:xfrm>
              <a:off x="-88395" y="2721678"/>
              <a:ext cx="7200238" cy="745143"/>
            </a:xfrm>
            <a:prstGeom prst="rect">
              <a:avLst/>
            </a:prstGeom>
            <a:solidFill>
              <a:srgbClr val="009C89">
                <a:alpha val="50196"/>
              </a:srgbClr>
            </a:solidFill>
            <a:ln w="25400" cap="flat" cmpd="sng" algn="ctr">
              <a:noFill/>
              <a:prstDash val="solid"/>
            </a:ln>
            <a:effectLst/>
          </p:spPr>
          <p:txBody>
            <a:bodyPr tIns="33231" bIns="0" anchor="ctr"/>
            <a:lstStyle/>
            <a:p>
              <a:pPr defTabSz="844083">
                <a:defRPr/>
              </a:pPr>
              <a:r>
                <a:rPr lang="ja-JP" altLang="en-US" sz="1292" kern="0">
                  <a:solidFill>
                    <a:prstClr val="white"/>
                  </a:solidFill>
                  <a:latin typeface="メイリオ" panose="020B0604030504040204" pitchFamily="50" charset="-128"/>
                  <a:ea typeface="メイリオ" panose="020B0604030504040204" pitchFamily="50" charset="-128"/>
                </a:rPr>
                <a:t>■ 主な措置内容</a:t>
              </a:r>
              <a:endParaRPr lang="ja-JP" altLang="en-US" sz="1477" kern="0">
                <a:solidFill>
                  <a:prstClr val="white"/>
                </a:solidFill>
                <a:latin typeface="メイリオ" panose="020B0604030504040204" pitchFamily="50" charset="-128"/>
                <a:ea typeface="メイリオ" panose="020B0604030504040204" pitchFamily="50" charset="-128"/>
              </a:endParaRPr>
            </a:p>
          </p:txBody>
        </p:sp>
      </p:grpSp>
      <p:sp>
        <p:nvSpPr>
          <p:cNvPr id="9" name="正方形/長方形 8">
            <a:extLst>
              <a:ext uri="{FF2B5EF4-FFF2-40B4-BE49-F238E27FC236}">
                <a16:creationId xmlns:a16="http://schemas.microsoft.com/office/drawing/2014/main" id="{F6A8F97B-DA3C-870B-7C02-29F839CA2ED6}"/>
              </a:ext>
            </a:extLst>
          </p:cNvPr>
          <p:cNvSpPr/>
          <p:nvPr/>
        </p:nvSpPr>
        <p:spPr>
          <a:xfrm>
            <a:off x="2414632" y="4437248"/>
            <a:ext cx="3088587" cy="1894154"/>
          </a:xfrm>
          <a:prstGeom prst="rect">
            <a:avLst/>
          </a:prstGeom>
          <a:solidFill>
            <a:sysClr val="window" lastClr="FFFFFF"/>
          </a:solidFill>
          <a:ln w="9525" cap="flat" cmpd="sng" algn="ctr">
            <a:solidFill>
              <a:srgbClr val="1F497D"/>
            </a:solidFill>
            <a:prstDash val="solid"/>
          </a:ln>
          <a:effectLst/>
        </p:spPr>
        <p:txBody>
          <a:bodyPr lIns="23006" tIns="46012" rIns="23006" bIns="46012"/>
          <a:lstStyle/>
          <a:p>
            <a:pPr defTabSz="844083">
              <a:spcBef>
                <a:spcPts val="192"/>
              </a:spcBef>
              <a:defRPr/>
            </a:pPr>
            <a:endParaRPr lang="en-US" altLang="ja-JP" sz="969" kern="0">
              <a:solidFill>
                <a:prstClr val="black"/>
              </a:solidFill>
              <a:latin typeface="メイリオ" panose="020B0604030504040204" pitchFamily="50" charset="-128"/>
              <a:ea typeface="メイリオ" panose="020B0604030504040204" pitchFamily="50" charset="-128"/>
            </a:endParaRPr>
          </a:p>
          <a:p>
            <a:pPr marL="109565" indent="-109565" defTabSz="844083">
              <a:spcBef>
                <a:spcPts val="192"/>
              </a:spcBef>
              <a:buFont typeface="Wingdings" panose="05000000000000000000" pitchFamily="2" charset="2"/>
              <a:buChar char="l"/>
              <a:defRPr/>
            </a:pPr>
            <a:r>
              <a:rPr lang="ja-JP" altLang="en-US" sz="969" kern="0">
                <a:solidFill>
                  <a:prstClr val="black"/>
                </a:solidFill>
                <a:latin typeface="メイリオ" panose="020B0604030504040204" pitchFamily="50" charset="-128"/>
                <a:ea typeface="メイリオ" panose="020B0604030504040204" pitchFamily="50" charset="-128"/>
              </a:rPr>
              <a:t>プラスチック資源について、市区町村による</a:t>
            </a:r>
            <a:r>
              <a:rPr kumimoji="0" lang="ja-JP" altLang="en-US" sz="969" b="1" kern="0">
                <a:solidFill>
                  <a:prstClr val="black"/>
                </a:solidFill>
                <a:latin typeface="メイリオ" panose="020B0604030504040204" pitchFamily="50" charset="-128"/>
                <a:ea typeface="メイリオ" panose="020B0604030504040204" pitchFamily="50" charset="-128"/>
              </a:rPr>
              <a:t>容リ法ルートを活用した再商品化</a:t>
            </a:r>
            <a:r>
              <a:rPr kumimoji="0" lang="ja-JP" altLang="en-US" sz="969" kern="0">
                <a:solidFill>
                  <a:prstClr val="black"/>
                </a:solidFill>
                <a:latin typeface="メイリオ" panose="020B0604030504040204" pitchFamily="50" charset="-128"/>
                <a:ea typeface="メイリオ" panose="020B0604030504040204" pitchFamily="50" charset="-128"/>
              </a:rPr>
              <a:t>を可能にする。容リ法の指定法人等は廃棄物処理法の</a:t>
            </a:r>
            <a:r>
              <a:rPr lang="ja-JP" altLang="en-US" sz="969" b="1" kern="0">
                <a:solidFill>
                  <a:prstClr val="black"/>
                </a:solidFill>
                <a:latin typeface="メイリオ" panose="020B0604030504040204" pitchFamily="50" charset="-128"/>
                <a:ea typeface="メイリオ" panose="020B0604030504040204" pitchFamily="50" charset="-128"/>
              </a:rPr>
              <a:t>業許可が不要</a:t>
            </a:r>
            <a:r>
              <a:rPr lang="ja-JP" altLang="en-US" sz="969" kern="0">
                <a:solidFill>
                  <a:prstClr val="black"/>
                </a:solidFill>
                <a:latin typeface="メイリオ" panose="020B0604030504040204" pitchFamily="50" charset="-128"/>
                <a:ea typeface="メイリオ" panose="020B0604030504040204" pitchFamily="50" charset="-128"/>
              </a:rPr>
              <a:t>に。</a:t>
            </a:r>
            <a:endParaRPr kumimoji="0" lang="en-US" altLang="ja-JP" sz="969" b="1" kern="0">
              <a:solidFill>
                <a:prstClr val="black"/>
              </a:solidFill>
              <a:latin typeface="メイリオ" panose="020B0604030504040204" pitchFamily="50" charset="-128"/>
              <a:ea typeface="メイリオ" panose="020B0604030504040204" pitchFamily="50" charset="-128"/>
            </a:endParaRPr>
          </a:p>
          <a:p>
            <a:pPr marL="109565" indent="-109565" defTabSz="844083">
              <a:spcBef>
                <a:spcPts val="554"/>
              </a:spcBef>
              <a:buFont typeface="Wingdings" panose="05000000000000000000" pitchFamily="2" charset="2"/>
              <a:buChar char="l"/>
              <a:defRPr/>
            </a:pPr>
            <a:r>
              <a:rPr lang="ja-JP" altLang="en-US" sz="969" kern="0" spc="-46">
                <a:solidFill>
                  <a:prstClr val="black"/>
                </a:solidFill>
                <a:latin typeface="メイリオ" panose="020B0604030504040204" pitchFamily="50" charset="-128"/>
                <a:ea typeface="メイリオ" panose="020B0604030504040204" pitchFamily="50" charset="-128"/>
              </a:rPr>
              <a:t>市区町村と再商品化実施者が連携して行うプラスチック</a:t>
            </a:r>
            <a:r>
              <a:rPr lang="ja-JP" altLang="en-US" sz="969" kern="0">
                <a:solidFill>
                  <a:prstClr val="black"/>
                </a:solidFill>
                <a:latin typeface="メイリオ" panose="020B0604030504040204" pitchFamily="50" charset="-128"/>
                <a:ea typeface="メイリオ" panose="020B0604030504040204" pitchFamily="50" charset="-128"/>
              </a:rPr>
              <a:t>資源の</a:t>
            </a:r>
            <a:r>
              <a:rPr lang="ja-JP" altLang="en-US" sz="969" b="1" kern="0">
                <a:solidFill>
                  <a:prstClr val="black"/>
                </a:solidFill>
                <a:latin typeface="メイリオ" panose="020B0604030504040204" pitchFamily="50" charset="-128"/>
                <a:ea typeface="メイリオ" panose="020B0604030504040204" pitchFamily="50" charset="-128"/>
              </a:rPr>
              <a:t>再商品化計画</a:t>
            </a:r>
            <a:r>
              <a:rPr lang="ja-JP" altLang="en-US" sz="969" kern="0">
                <a:solidFill>
                  <a:prstClr val="black"/>
                </a:solidFill>
                <a:latin typeface="メイリオ" panose="020B0604030504040204" pitchFamily="50" charset="-128"/>
                <a:ea typeface="メイリオ" panose="020B0604030504040204" pitchFamily="50" charset="-128"/>
              </a:rPr>
              <a:t>を作成する。</a:t>
            </a:r>
            <a:endParaRPr lang="en-US" altLang="ja-JP" sz="969" kern="0">
              <a:solidFill>
                <a:prstClr val="black"/>
              </a:solidFill>
              <a:latin typeface="メイリオ" panose="020B0604030504040204" pitchFamily="50" charset="-128"/>
              <a:ea typeface="メイリオ" panose="020B0604030504040204" pitchFamily="50" charset="-128"/>
            </a:endParaRPr>
          </a:p>
          <a:p>
            <a:pPr marL="184045" lvl="1" indent="-92023" defTabSz="844083">
              <a:spcBef>
                <a:spcPts val="192"/>
              </a:spcBef>
              <a:buFont typeface="Wingdings" panose="05000000000000000000" pitchFamily="2" charset="2"/>
              <a:buChar char="Ø"/>
              <a:defRPr/>
            </a:pPr>
            <a:r>
              <a:rPr lang="ja-JP" altLang="en-US" sz="969" kern="0" spc="-37">
                <a:solidFill>
                  <a:prstClr val="black"/>
                </a:solidFill>
                <a:latin typeface="メイリオ" panose="020B0604030504040204" pitchFamily="50" charset="-128"/>
                <a:ea typeface="メイリオ" panose="020B0604030504040204" pitchFamily="50" charset="-128"/>
              </a:rPr>
              <a:t>主務大臣が認定した場合に、市区町村の</a:t>
            </a:r>
            <a:r>
              <a:rPr lang="ja-JP" altLang="en-US" sz="969" b="1" kern="0" spc="-37">
                <a:solidFill>
                  <a:prstClr val="black"/>
                </a:solidFill>
                <a:latin typeface="メイリオ" panose="020B0604030504040204" pitchFamily="50" charset="-128"/>
                <a:ea typeface="メイリオ" panose="020B0604030504040204" pitchFamily="50" charset="-128"/>
              </a:rPr>
              <a:t>選別、梱包等を省略</a:t>
            </a:r>
            <a:r>
              <a:rPr lang="ja-JP" altLang="en-US" sz="969" kern="0" spc="-37">
                <a:solidFill>
                  <a:prstClr val="black"/>
                </a:solidFill>
                <a:latin typeface="メイリオ" panose="020B0604030504040204" pitchFamily="50" charset="-128"/>
                <a:ea typeface="メイリオ" panose="020B0604030504040204" pitchFamily="50" charset="-128"/>
              </a:rPr>
              <a:t>して再商品化実施者が再商品化を実施可能に。再商品化実施者は廃棄物処理法の</a:t>
            </a:r>
            <a:r>
              <a:rPr lang="ja-JP" altLang="en-US" sz="969" b="1" kern="0" spc="-37">
                <a:solidFill>
                  <a:prstClr val="black"/>
                </a:solidFill>
                <a:latin typeface="メイリオ" panose="020B0604030504040204" pitchFamily="50" charset="-128"/>
                <a:ea typeface="メイリオ" panose="020B0604030504040204" pitchFamily="50" charset="-128"/>
              </a:rPr>
              <a:t>業許可が不要</a:t>
            </a:r>
            <a:r>
              <a:rPr lang="ja-JP" altLang="en-US" sz="969" kern="0" spc="-37">
                <a:solidFill>
                  <a:prstClr val="black"/>
                </a:solidFill>
                <a:latin typeface="メイリオ" panose="020B0604030504040204" pitchFamily="50" charset="-128"/>
                <a:ea typeface="メイリオ" panose="020B0604030504040204" pitchFamily="50" charset="-128"/>
              </a:rPr>
              <a:t>に。</a:t>
            </a:r>
            <a:endParaRPr lang="en-US" altLang="ja-JP" sz="969" kern="0" spc="-37">
              <a:solidFill>
                <a:prstClr val="black"/>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FBFB5DF6-7A7C-1001-7484-92593222A5D6}"/>
              </a:ext>
            </a:extLst>
          </p:cNvPr>
          <p:cNvSpPr/>
          <p:nvPr/>
        </p:nvSpPr>
        <p:spPr>
          <a:xfrm>
            <a:off x="2405420" y="3770993"/>
            <a:ext cx="7984025" cy="614769"/>
          </a:xfrm>
          <a:prstGeom prst="rect">
            <a:avLst/>
          </a:prstGeom>
          <a:noFill/>
          <a:ln w="9525" cap="flat" cmpd="sng" algn="ctr">
            <a:solidFill>
              <a:srgbClr val="1F497D"/>
            </a:solidFill>
            <a:prstDash val="solid"/>
          </a:ln>
          <a:effectLst/>
        </p:spPr>
        <p:txBody>
          <a:bodyPr lIns="46012" tIns="46012" rIns="46012" bIns="46012"/>
          <a:lstStyle/>
          <a:p>
            <a:pPr defTabSz="844083">
              <a:defRPr/>
            </a:pPr>
            <a:r>
              <a:rPr kumimoji="0" lang="ja-JP" altLang="en-US" sz="969" b="1" kern="0" dirty="0">
                <a:solidFill>
                  <a:srgbClr val="009C89"/>
                </a:solidFill>
                <a:latin typeface="メイリオ" panose="020B0604030504040204" pitchFamily="50" charset="-128"/>
                <a:ea typeface="メイリオ" panose="020B0604030504040204" pitchFamily="50" charset="-128"/>
              </a:rPr>
              <a:t>　</a:t>
            </a:r>
            <a:r>
              <a:rPr kumimoji="0" lang="ja-JP" altLang="en-US" sz="1000" b="1" kern="0" dirty="0">
                <a:solidFill>
                  <a:srgbClr val="FF0000"/>
                </a:solidFill>
                <a:latin typeface="メイリオ" panose="020B0604030504040204" pitchFamily="50" charset="-128"/>
                <a:ea typeface="メイリオ" panose="020B0604030504040204" pitchFamily="50" charset="-128"/>
              </a:rPr>
              <a:t>②</a:t>
            </a:r>
            <a:r>
              <a:rPr kumimoji="0" lang="en-US" altLang="ja-JP" sz="969" b="1" kern="0" dirty="0">
                <a:solidFill>
                  <a:srgbClr val="009C89"/>
                </a:solidFill>
                <a:latin typeface="メイリオ" panose="020B0604030504040204" pitchFamily="50" charset="-128"/>
                <a:ea typeface="メイリオ" panose="020B0604030504040204" pitchFamily="50" charset="-128"/>
              </a:rPr>
              <a:t>【</a:t>
            </a:r>
            <a:r>
              <a:rPr kumimoji="0" lang="ja-JP" altLang="en-US" sz="969" b="1" kern="0" dirty="0">
                <a:solidFill>
                  <a:srgbClr val="009C89"/>
                </a:solidFill>
                <a:latin typeface="メイリオ" panose="020B0604030504040204" pitchFamily="50" charset="-128"/>
                <a:ea typeface="メイリオ" panose="020B0604030504040204" pitchFamily="50" charset="-128"/>
              </a:rPr>
              <a:t>使用の合理化</a:t>
            </a:r>
            <a:r>
              <a:rPr kumimoji="0" lang="en-US" altLang="ja-JP" sz="969" b="1" kern="0" dirty="0">
                <a:solidFill>
                  <a:srgbClr val="009C89"/>
                </a:solidFill>
                <a:latin typeface="メイリオ" panose="020B0604030504040204" pitchFamily="50" charset="-128"/>
                <a:ea typeface="メイリオ" panose="020B0604030504040204" pitchFamily="50" charset="-128"/>
              </a:rPr>
              <a:t>】</a:t>
            </a:r>
            <a:endParaRPr kumimoji="0" lang="en-US" altLang="ja-JP" sz="969" b="1" u="sng" kern="0" dirty="0">
              <a:solidFill>
                <a:srgbClr val="009C89"/>
              </a:solidFill>
              <a:latin typeface="メイリオ" panose="020B0604030504040204" pitchFamily="50" charset="-128"/>
              <a:ea typeface="メイリオ" panose="020B0604030504040204" pitchFamily="50" charset="-128"/>
            </a:endParaRPr>
          </a:p>
          <a:p>
            <a:pPr marL="109565" indent="-109565" defTabSz="844083">
              <a:spcBef>
                <a:spcPts val="192"/>
              </a:spcBef>
              <a:buFont typeface="Wingdings" panose="05000000000000000000" pitchFamily="2" charset="2"/>
              <a:buChar char="l"/>
              <a:defRPr/>
            </a:pPr>
            <a:r>
              <a:rPr lang="ja-JP" altLang="en-US" sz="969" kern="0" dirty="0">
                <a:solidFill>
                  <a:prstClr val="black"/>
                </a:solidFill>
                <a:latin typeface="メイリオ" panose="020B0604030504040204" pitchFamily="50" charset="-128"/>
                <a:ea typeface="メイリオ" panose="020B0604030504040204" pitchFamily="50" charset="-128"/>
              </a:rPr>
              <a:t>ワンウェイプラスチックの提供事業者（小売・サービス事業者など）</a:t>
            </a:r>
            <a:r>
              <a:rPr kumimoji="0" lang="ja-JP" altLang="en-US" sz="969" kern="0" dirty="0">
                <a:solidFill>
                  <a:prstClr val="black"/>
                </a:solidFill>
                <a:latin typeface="メイリオ" panose="020B0604030504040204" pitchFamily="50" charset="-128"/>
                <a:ea typeface="メイリオ" panose="020B0604030504040204" pitchFamily="50" charset="-128"/>
              </a:rPr>
              <a:t>が取り組むべき</a:t>
            </a:r>
            <a:r>
              <a:rPr lang="ja-JP" altLang="ja-JP" sz="969" b="1" kern="0" dirty="0">
                <a:solidFill>
                  <a:prstClr val="black"/>
                </a:solidFill>
                <a:latin typeface="メイリオ" panose="020B0604030504040204" pitchFamily="50" charset="-128"/>
                <a:ea typeface="メイリオ" panose="020B0604030504040204" pitchFamily="50" charset="-128"/>
              </a:rPr>
              <a:t>判断基準</a:t>
            </a:r>
            <a:r>
              <a:rPr lang="ja-JP" altLang="en-US" sz="969" b="1" kern="0" dirty="0">
                <a:solidFill>
                  <a:prstClr val="black"/>
                </a:solidFill>
                <a:latin typeface="メイリオ" panose="020B0604030504040204" pitchFamily="50" charset="-128"/>
                <a:ea typeface="メイリオ" panose="020B0604030504040204" pitchFamily="50" charset="-128"/>
              </a:rPr>
              <a:t>を策定</a:t>
            </a:r>
            <a:r>
              <a:rPr lang="ja-JP" altLang="en-US" sz="969" kern="0" dirty="0">
                <a:solidFill>
                  <a:prstClr val="black"/>
                </a:solidFill>
                <a:latin typeface="メイリオ" panose="020B0604030504040204" pitchFamily="50" charset="-128"/>
                <a:ea typeface="メイリオ" panose="020B0604030504040204" pitchFamily="50" charset="-128"/>
              </a:rPr>
              <a:t>する。</a:t>
            </a:r>
            <a:endParaRPr lang="en-US" altLang="ja-JP" sz="969" kern="0" dirty="0">
              <a:solidFill>
                <a:prstClr val="black"/>
              </a:solidFill>
              <a:latin typeface="メイリオ" panose="020B0604030504040204" pitchFamily="50" charset="-128"/>
              <a:ea typeface="メイリオ" panose="020B0604030504040204" pitchFamily="50" charset="-128"/>
            </a:endParaRPr>
          </a:p>
          <a:p>
            <a:pPr marL="115028" lvl="1" indent="92023" defTabSz="844083">
              <a:spcBef>
                <a:spcPts val="192"/>
              </a:spcBef>
              <a:buFont typeface="Wingdings" panose="05000000000000000000" pitchFamily="2" charset="2"/>
              <a:buChar char="Ø"/>
              <a:defRPr/>
            </a:pPr>
            <a:r>
              <a:rPr lang="ja-JP" altLang="en-US" sz="969" kern="0" dirty="0">
                <a:solidFill>
                  <a:prstClr val="black"/>
                </a:solidFill>
                <a:latin typeface="メイリオ" panose="020B0604030504040204" pitchFamily="50" charset="-128"/>
                <a:ea typeface="メイリオ" panose="020B0604030504040204" pitchFamily="50" charset="-128"/>
              </a:rPr>
              <a:t>主務大臣の</a:t>
            </a:r>
            <a:r>
              <a:rPr lang="ja-JP" altLang="en-US" sz="969" b="1" kern="0" dirty="0">
                <a:solidFill>
                  <a:prstClr val="black"/>
                </a:solidFill>
                <a:latin typeface="メイリオ" panose="020B0604030504040204" pitchFamily="50" charset="-128"/>
                <a:ea typeface="メイリオ" panose="020B0604030504040204" pitchFamily="50" charset="-128"/>
              </a:rPr>
              <a:t>指導・助言</a:t>
            </a:r>
            <a:r>
              <a:rPr lang="ja-JP" altLang="en-US" sz="969" kern="0" dirty="0">
                <a:solidFill>
                  <a:prstClr val="black"/>
                </a:solidFill>
                <a:latin typeface="メイリオ" panose="020B0604030504040204" pitchFamily="50" charset="-128"/>
                <a:ea typeface="メイリオ" panose="020B0604030504040204" pitchFamily="50" charset="-128"/>
              </a:rPr>
              <a:t>、ワンウェイプラスチックを多く提供</a:t>
            </a:r>
            <a:r>
              <a:rPr lang="ja-JP" altLang="en-US" sz="969"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する事業者への</a:t>
            </a:r>
            <a:r>
              <a:rPr lang="ja-JP" altLang="en-US" sz="969"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勧告・公表・命令</a:t>
            </a:r>
            <a:r>
              <a:rPr lang="ja-JP" altLang="en-US" sz="969"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を措置する。</a:t>
            </a:r>
            <a:endParaRPr lang="en-US" altLang="ja-JP" sz="969"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1" name="タイトル 1">
            <a:extLst>
              <a:ext uri="{FF2B5EF4-FFF2-40B4-BE49-F238E27FC236}">
                <a16:creationId xmlns:a16="http://schemas.microsoft.com/office/drawing/2014/main" id="{F5D87CC5-8AFB-5576-EA8E-2CFA56831D2C}"/>
              </a:ext>
            </a:extLst>
          </p:cNvPr>
          <p:cNvSpPr txBox="1">
            <a:spLocks/>
          </p:cNvSpPr>
          <p:nvPr/>
        </p:nvSpPr>
        <p:spPr bwMode="auto">
          <a:xfrm>
            <a:off x="1875694" y="6520349"/>
            <a:ext cx="8440615" cy="266727"/>
          </a:xfrm>
          <a:prstGeom prst="rect">
            <a:avLst/>
          </a:prstGeom>
          <a:solidFill>
            <a:srgbClr val="009C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1482" tIns="115029" rIns="61482" bIns="69018" anchor="ctr"/>
          <a:lstStyle>
            <a:lvl1pPr>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1pPr>
            <a:lvl2pPr marL="706438" indent="-271463">
              <a:spcBef>
                <a:spcPct val="20000"/>
              </a:spcBef>
              <a:buFont typeface="Arial" panose="020B0604020202020204" pitchFamily="34" charset="0"/>
              <a:buChar char="–"/>
              <a:defRPr kumimoji="1" sz="2600">
                <a:solidFill>
                  <a:schemeClr val="tx1"/>
                </a:solidFill>
                <a:latin typeface="Calibri" panose="020F0502020204030204" pitchFamily="34" charset="0"/>
                <a:ea typeface="ＭＳ Ｐゴシック" panose="020B0600070205080204" pitchFamily="50" charset="-128"/>
              </a:defRPr>
            </a:lvl2pPr>
            <a:lvl3pPr marL="1089025" indent="-2159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524000" indent="-215900">
              <a:spcBef>
                <a:spcPct val="20000"/>
              </a:spcBef>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4pPr>
            <a:lvl5pPr marL="1962150" indent="-215900">
              <a:spcBef>
                <a:spcPct val="20000"/>
              </a:spcBef>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5pPr>
            <a:lvl6pPr marL="2419350" indent="-215900" eaLnBrk="0" fontAlgn="base" hangingPunct="0">
              <a:spcBef>
                <a:spcPct val="20000"/>
              </a:spcBef>
              <a:spcAft>
                <a:spcPct val="0"/>
              </a:spcAft>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6pPr>
            <a:lvl7pPr marL="2876550" indent="-215900" eaLnBrk="0" fontAlgn="base" hangingPunct="0">
              <a:spcBef>
                <a:spcPct val="20000"/>
              </a:spcBef>
              <a:spcAft>
                <a:spcPct val="0"/>
              </a:spcAft>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7pPr>
            <a:lvl8pPr marL="3333750" indent="-215900" eaLnBrk="0" fontAlgn="base" hangingPunct="0">
              <a:spcBef>
                <a:spcPct val="20000"/>
              </a:spcBef>
              <a:spcAft>
                <a:spcPct val="0"/>
              </a:spcAft>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8pPr>
            <a:lvl9pPr marL="3790950" indent="-215900" eaLnBrk="0" fontAlgn="base" hangingPunct="0">
              <a:spcBef>
                <a:spcPct val="20000"/>
              </a:spcBef>
              <a:spcAft>
                <a:spcPct val="0"/>
              </a:spcAft>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None/>
              <a:defRPr/>
            </a:pPr>
            <a:r>
              <a:rPr lang="ja-JP" altLang="en-US" sz="1108">
                <a:solidFill>
                  <a:prstClr val="white"/>
                </a:solidFill>
                <a:latin typeface="メイリオ" panose="020B0604030504040204" pitchFamily="50" charset="-128"/>
                <a:ea typeface="メイリオ" panose="020B0604030504040204" pitchFamily="50" charset="-128"/>
              </a:rPr>
              <a:t>資源循環の高度化に向けた環境整備・循環経済（サーキュラー・エコノミー）への移行</a:t>
            </a:r>
          </a:p>
        </p:txBody>
      </p:sp>
      <p:sp>
        <p:nvSpPr>
          <p:cNvPr id="12" name="二等辺三角形 11">
            <a:extLst>
              <a:ext uri="{FF2B5EF4-FFF2-40B4-BE49-F238E27FC236}">
                <a16:creationId xmlns:a16="http://schemas.microsoft.com/office/drawing/2014/main" id="{5F5741FE-FDA2-30D8-F0AD-BB9259C34052}"/>
              </a:ext>
            </a:extLst>
          </p:cNvPr>
          <p:cNvSpPr>
            <a:spLocks noChangeAspect="1"/>
          </p:cNvSpPr>
          <p:nvPr/>
        </p:nvSpPr>
        <p:spPr>
          <a:xfrm flipH="1" flipV="1">
            <a:off x="5830124" y="6346034"/>
            <a:ext cx="367248" cy="182610"/>
          </a:xfrm>
          <a:prstGeom prst="triangle">
            <a:avLst/>
          </a:prstGeom>
          <a:solidFill>
            <a:srgbClr val="009C89"/>
          </a:solidFill>
          <a:ln w="38100" cap="flat" cmpd="sng" algn="ctr">
            <a:solidFill>
              <a:sysClr val="window" lastClr="FFFFFF"/>
            </a:solidFill>
            <a:prstDash val="solid"/>
          </a:ln>
          <a:effectLst/>
        </p:spPr>
        <p:txBody>
          <a:bodyPr anchor="ctr"/>
          <a:lstStyle/>
          <a:p>
            <a:pPr algn="ctr" defTabSz="844083">
              <a:defRPr/>
            </a:pPr>
            <a:endParaRPr lang="ja-JP" altLang="en-US" sz="1662" kern="0">
              <a:solidFill>
                <a:prstClr val="white"/>
              </a:solidFill>
              <a:latin typeface="Arial"/>
              <a:ea typeface="ＭＳ Ｐゴシック"/>
            </a:endParaRPr>
          </a:p>
        </p:txBody>
      </p:sp>
      <p:pic>
        <p:nvPicPr>
          <p:cNvPr id="13" name="図 66">
            <a:extLst>
              <a:ext uri="{FF2B5EF4-FFF2-40B4-BE49-F238E27FC236}">
                <a16:creationId xmlns:a16="http://schemas.microsoft.com/office/drawing/2014/main" id="{B2CD3E6B-BAE7-C5C4-121A-BEDE2B8895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510" y="3787864"/>
            <a:ext cx="675655" cy="41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69">
            <a:extLst>
              <a:ext uri="{FF2B5EF4-FFF2-40B4-BE49-F238E27FC236}">
                <a16:creationId xmlns:a16="http://schemas.microsoft.com/office/drawing/2014/main" id="{D4FE4F37-8178-5AEA-7161-D67F9B1A1210}"/>
              </a:ext>
            </a:extLst>
          </p:cNvPr>
          <p:cNvSpPr txBox="1">
            <a:spLocks noChangeArrowheads="1"/>
          </p:cNvSpPr>
          <p:nvPr/>
        </p:nvSpPr>
        <p:spPr bwMode="auto">
          <a:xfrm>
            <a:off x="2080270" y="3033319"/>
            <a:ext cx="326668" cy="687829"/>
          </a:xfrm>
          <a:prstGeom prst="rect">
            <a:avLst/>
          </a:prstGeom>
          <a:solidFill>
            <a:srgbClr val="009C89">
              <a:alpha val="69803"/>
            </a:srgbClr>
          </a:solidFill>
          <a:ln w="19050">
            <a:solidFill>
              <a:srgbClr val="009C89"/>
            </a:solidFill>
            <a:miter lim="800000"/>
            <a:headEnd/>
            <a:tailEnd/>
          </a:ln>
        </p:spPr>
        <p:txBody>
          <a:bodyPr lIns="0" rIns="0" anchor="ctr"/>
          <a:lstStyle/>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設計</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製造</a:t>
            </a:r>
          </a:p>
        </p:txBody>
      </p:sp>
      <p:cxnSp>
        <p:nvCxnSpPr>
          <p:cNvPr id="15" name="カギ線コネクタ 52">
            <a:extLst>
              <a:ext uri="{FF2B5EF4-FFF2-40B4-BE49-F238E27FC236}">
                <a16:creationId xmlns:a16="http://schemas.microsoft.com/office/drawing/2014/main" id="{5D03E4E8-1253-AE74-3547-32C430079F7C}"/>
              </a:ext>
            </a:extLst>
          </p:cNvPr>
          <p:cNvCxnSpPr/>
          <p:nvPr/>
        </p:nvCxnSpPr>
        <p:spPr>
          <a:xfrm rot="10800000">
            <a:off x="2105122" y="3377850"/>
            <a:ext cx="4058" cy="2326154"/>
          </a:xfrm>
          <a:prstGeom prst="bentConnector3">
            <a:avLst>
              <a:gd name="adj1" fmla="val 4860874"/>
            </a:avLst>
          </a:prstGeom>
          <a:noFill/>
          <a:ln w="57150" cap="flat" cmpd="sng" algn="ctr">
            <a:solidFill>
              <a:sysClr val="window" lastClr="FFFFFF">
                <a:lumMod val="50000"/>
              </a:sysClr>
            </a:solidFill>
            <a:prstDash val="solid"/>
            <a:headEnd w="sm" len="med"/>
            <a:tailEnd type="triangle" w="med" len="sm"/>
          </a:ln>
          <a:effectLst/>
        </p:spPr>
      </p:cxnSp>
      <p:sp>
        <p:nvSpPr>
          <p:cNvPr id="16" name="正方形/長方形 15">
            <a:extLst>
              <a:ext uri="{FF2B5EF4-FFF2-40B4-BE49-F238E27FC236}">
                <a16:creationId xmlns:a16="http://schemas.microsoft.com/office/drawing/2014/main" id="{CE282AE9-4B46-E1AE-FA8E-1D9E040096AD}"/>
              </a:ext>
            </a:extLst>
          </p:cNvPr>
          <p:cNvSpPr/>
          <p:nvPr/>
        </p:nvSpPr>
        <p:spPr>
          <a:xfrm>
            <a:off x="2406798" y="3028375"/>
            <a:ext cx="7984025" cy="687829"/>
          </a:xfrm>
          <a:prstGeom prst="rect">
            <a:avLst/>
          </a:prstGeom>
          <a:noFill/>
          <a:ln w="9525" cap="flat" cmpd="sng" algn="ctr">
            <a:solidFill>
              <a:srgbClr val="1F497D"/>
            </a:solidFill>
            <a:prstDash val="solid"/>
          </a:ln>
          <a:effectLst/>
        </p:spPr>
        <p:txBody>
          <a:bodyPr lIns="46012" tIns="46012" rIns="46012" bIns="46012"/>
          <a:lstStyle/>
          <a:p>
            <a:pPr marL="115652" indent="-115652" defTabSz="844083">
              <a:defRPr/>
            </a:pPr>
            <a:r>
              <a:rPr lang="ja-JP" altLang="en-US" sz="969" b="1" kern="0" dirty="0">
                <a:solidFill>
                  <a:srgbClr val="009C89"/>
                </a:solidFill>
                <a:latin typeface="メイリオ" panose="020B0604030504040204" pitchFamily="50" charset="-128"/>
                <a:ea typeface="メイリオ" panose="020B0604030504040204" pitchFamily="50" charset="-128"/>
              </a:rPr>
              <a:t>　</a:t>
            </a:r>
            <a:r>
              <a:rPr lang="ja-JP" altLang="en-US" sz="1000" b="1" kern="0" dirty="0">
                <a:solidFill>
                  <a:srgbClr val="FF0000"/>
                </a:solidFill>
                <a:latin typeface="メイリオ" panose="020B0604030504040204" pitchFamily="50" charset="-128"/>
                <a:ea typeface="メイリオ" panose="020B0604030504040204" pitchFamily="50" charset="-128"/>
              </a:rPr>
              <a:t>①</a:t>
            </a:r>
            <a:r>
              <a:rPr lang="en-US" altLang="ja-JP" sz="969" b="1" kern="0" dirty="0">
                <a:solidFill>
                  <a:srgbClr val="009C89"/>
                </a:solidFill>
                <a:latin typeface="メイリオ" panose="020B0604030504040204" pitchFamily="50" charset="-128"/>
                <a:ea typeface="メイリオ" panose="020B0604030504040204" pitchFamily="50" charset="-128"/>
              </a:rPr>
              <a:t>【</a:t>
            </a:r>
            <a:r>
              <a:rPr lang="ja-JP" altLang="en-US" sz="969" b="1" kern="0" dirty="0">
                <a:solidFill>
                  <a:srgbClr val="009C89"/>
                </a:solidFill>
                <a:latin typeface="メイリオ" panose="020B0604030504040204" pitchFamily="50" charset="-128"/>
                <a:ea typeface="メイリオ" panose="020B0604030504040204" pitchFamily="50" charset="-128"/>
              </a:rPr>
              <a:t>環境配慮設計指針</a:t>
            </a:r>
            <a:r>
              <a:rPr lang="en-US" altLang="ja-JP" sz="969" b="1" kern="0" dirty="0">
                <a:solidFill>
                  <a:srgbClr val="009C89"/>
                </a:solidFill>
                <a:latin typeface="メイリオ" panose="020B0604030504040204" pitchFamily="50" charset="-128"/>
                <a:ea typeface="メイリオ" panose="020B0604030504040204" pitchFamily="50" charset="-128"/>
              </a:rPr>
              <a:t>】</a:t>
            </a:r>
            <a:endParaRPr lang="ja-JP" altLang="en-US" sz="969" b="1" kern="0" dirty="0">
              <a:solidFill>
                <a:srgbClr val="009C89"/>
              </a:solidFill>
              <a:latin typeface="メイリオ" panose="020B0604030504040204" pitchFamily="50" charset="-128"/>
              <a:ea typeface="メイリオ" panose="020B0604030504040204" pitchFamily="50" charset="-128"/>
            </a:endParaRPr>
          </a:p>
          <a:p>
            <a:pPr marL="109565" indent="-109565" defTabSz="844083">
              <a:spcBef>
                <a:spcPts val="192"/>
              </a:spcBef>
              <a:buFont typeface="Wingdings" panose="05000000000000000000" pitchFamily="2" charset="2"/>
              <a:buChar char="l"/>
              <a:defRPr/>
            </a:pPr>
            <a:r>
              <a:rPr lang="ja-JP" altLang="en-US" sz="969" kern="0" dirty="0">
                <a:solidFill>
                  <a:prstClr val="black"/>
                </a:solidFill>
                <a:latin typeface="メイリオ" panose="020B0604030504040204" pitchFamily="50" charset="-128"/>
                <a:ea typeface="メイリオ" panose="020B0604030504040204" pitchFamily="50" charset="-128"/>
              </a:rPr>
              <a:t>製造事業者等が努めるべき</a:t>
            </a:r>
            <a:r>
              <a:rPr lang="ja-JP" altLang="en-US" sz="969" b="1" kern="0" dirty="0">
                <a:solidFill>
                  <a:prstClr val="black"/>
                </a:solidFill>
                <a:latin typeface="メイリオ" panose="020B0604030504040204" pitchFamily="50" charset="-128"/>
                <a:ea typeface="メイリオ" panose="020B0604030504040204" pitchFamily="50" charset="-128"/>
              </a:rPr>
              <a:t>環境配慮設計に関する指針</a:t>
            </a:r>
            <a:r>
              <a:rPr lang="ja-JP" altLang="en-US" sz="969" kern="0" dirty="0">
                <a:solidFill>
                  <a:prstClr val="black"/>
                </a:solidFill>
                <a:latin typeface="メイリオ" panose="020B0604030504040204" pitchFamily="50" charset="-128"/>
                <a:ea typeface="メイリオ" panose="020B0604030504040204" pitchFamily="50" charset="-128"/>
              </a:rPr>
              <a:t>を策定し、指針に適合した製品であることを</a:t>
            </a:r>
            <a:r>
              <a:rPr lang="ja-JP" altLang="en-US" sz="969" b="1" kern="0" dirty="0">
                <a:solidFill>
                  <a:prstClr val="black"/>
                </a:solidFill>
                <a:latin typeface="メイリオ" panose="020B0604030504040204" pitchFamily="50" charset="-128"/>
                <a:ea typeface="メイリオ" panose="020B0604030504040204" pitchFamily="50" charset="-128"/>
              </a:rPr>
              <a:t>認定</a:t>
            </a:r>
            <a:r>
              <a:rPr lang="ja-JP" altLang="en-US" sz="969" kern="0" dirty="0">
                <a:solidFill>
                  <a:prstClr val="black"/>
                </a:solidFill>
                <a:latin typeface="メイリオ" panose="020B0604030504040204" pitchFamily="50" charset="-128"/>
                <a:ea typeface="メイリオ" panose="020B0604030504040204" pitchFamily="50" charset="-128"/>
              </a:rPr>
              <a:t>する仕組みを設ける。</a:t>
            </a:r>
            <a:endParaRPr lang="en-US" altLang="ja-JP" sz="969" kern="0" dirty="0">
              <a:solidFill>
                <a:prstClr val="black"/>
              </a:solidFill>
              <a:latin typeface="メイリオ" panose="020B0604030504040204" pitchFamily="50" charset="-128"/>
              <a:ea typeface="メイリオ" panose="020B0604030504040204" pitchFamily="50" charset="-128"/>
            </a:endParaRPr>
          </a:p>
          <a:p>
            <a:pPr marL="115028" indent="92023" defTabSz="844083">
              <a:spcBef>
                <a:spcPts val="192"/>
              </a:spcBef>
              <a:buFont typeface="Wingdings" panose="05000000000000000000" pitchFamily="2" charset="2"/>
              <a:buChar char="Ø"/>
              <a:defRPr/>
            </a:pPr>
            <a:r>
              <a:rPr lang="ja-JP" altLang="en-US" sz="969" kern="0" dirty="0">
                <a:solidFill>
                  <a:prstClr val="black"/>
                </a:solidFill>
                <a:latin typeface="メイリオ" panose="020B0604030504040204" pitchFamily="50" charset="-128"/>
                <a:ea typeface="メイリオ" panose="020B0604030504040204" pitchFamily="50" charset="-128"/>
              </a:rPr>
              <a:t>認定製品を</a:t>
            </a:r>
            <a:r>
              <a:rPr lang="ja-JP" altLang="en-US" sz="969" b="1" kern="0" dirty="0">
                <a:solidFill>
                  <a:prstClr val="black"/>
                </a:solidFill>
                <a:latin typeface="メイリオ" panose="020B0604030504040204" pitchFamily="50" charset="-128"/>
                <a:ea typeface="メイリオ" panose="020B0604030504040204" pitchFamily="50" charset="-128"/>
              </a:rPr>
              <a:t>国が率先して調達</a:t>
            </a:r>
            <a:r>
              <a:rPr lang="ja-JP" altLang="en-US" sz="969" kern="0" dirty="0">
                <a:solidFill>
                  <a:prstClr val="black"/>
                </a:solidFill>
                <a:latin typeface="メイリオ" panose="020B0604030504040204" pitchFamily="50" charset="-128"/>
                <a:ea typeface="メイリオ" panose="020B0604030504040204" pitchFamily="50" charset="-128"/>
              </a:rPr>
              <a:t>する（グリーン購入法上の配慮）とともに、リサイクル材の利用に当たっての</a:t>
            </a:r>
            <a:r>
              <a:rPr lang="ja-JP" altLang="en-US" sz="969" b="1" kern="0" dirty="0">
                <a:solidFill>
                  <a:prstClr val="black"/>
                </a:solidFill>
                <a:latin typeface="メイリオ" panose="020B0604030504040204" pitchFamily="50" charset="-128"/>
                <a:ea typeface="メイリオ" panose="020B0604030504040204" pitchFamily="50" charset="-128"/>
              </a:rPr>
              <a:t>設備への支援</a:t>
            </a:r>
            <a:endParaRPr lang="en-US" altLang="ja-JP" sz="969" b="1" kern="0" dirty="0">
              <a:solidFill>
                <a:prstClr val="black"/>
              </a:solidFill>
              <a:latin typeface="メイリオ" panose="020B0604030504040204" pitchFamily="50" charset="-128"/>
              <a:ea typeface="メイリオ" panose="020B0604030504040204" pitchFamily="50" charset="-128"/>
            </a:endParaRPr>
          </a:p>
          <a:p>
            <a:pPr marL="115028" defTabSz="844083">
              <a:spcBef>
                <a:spcPts val="192"/>
              </a:spcBef>
              <a:defRPr/>
            </a:pPr>
            <a:r>
              <a:rPr lang="en-US" altLang="ja-JP" sz="969" b="1" kern="0" dirty="0">
                <a:solidFill>
                  <a:prstClr val="black"/>
                </a:solidFill>
                <a:latin typeface="メイリオ" panose="020B0604030504040204" pitchFamily="50" charset="-128"/>
                <a:ea typeface="メイリオ" panose="020B0604030504040204" pitchFamily="50" charset="-128"/>
              </a:rPr>
              <a:t>  </a:t>
            </a:r>
            <a:r>
              <a:rPr lang="ja-JP" altLang="en-US" sz="969" kern="0" dirty="0">
                <a:solidFill>
                  <a:prstClr val="black"/>
                </a:solidFill>
                <a:latin typeface="メイリオ" panose="020B0604030504040204" pitchFamily="50" charset="-128"/>
                <a:ea typeface="メイリオ" panose="020B0604030504040204" pitchFamily="50" charset="-128"/>
              </a:rPr>
              <a:t>を行う。</a:t>
            </a:r>
            <a:endParaRPr lang="en-US" altLang="ja-JP" sz="969" kern="0" dirty="0">
              <a:solidFill>
                <a:prstClr val="black"/>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0056F673-F845-8C5D-3B73-BBDF91368680}"/>
              </a:ext>
            </a:extLst>
          </p:cNvPr>
          <p:cNvSpPr/>
          <p:nvPr/>
        </p:nvSpPr>
        <p:spPr>
          <a:xfrm>
            <a:off x="5503219" y="4437247"/>
            <a:ext cx="2476131" cy="1894154"/>
          </a:xfrm>
          <a:prstGeom prst="rect">
            <a:avLst/>
          </a:prstGeom>
          <a:solidFill>
            <a:sysClr val="window" lastClr="FFFFFF"/>
          </a:solidFill>
          <a:ln w="9525" cap="flat" cmpd="sng" algn="ctr">
            <a:solidFill>
              <a:srgbClr val="1F497D"/>
            </a:solidFill>
            <a:prstDash val="solid"/>
          </a:ln>
          <a:effectLst/>
        </p:spPr>
        <p:txBody>
          <a:bodyPr lIns="23006" tIns="46012" rIns="23006" bIns="46012"/>
          <a:lstStyle/>
          <a:p>
            <a:pPr defTabSz="844083">
              <a:defRPr/>
            </a:pPr>
            <a:r>
              <a:rPr kumimoji="0" lang="ja-JP" altLang="en-US" sz="969" b="1" kern="0" dirty="0">
                <a:solidFill>
                  <a:srgbClr val="009C89"/>
                </a:solidFill>
                <a:latin typeface="メイリオ" panose="020B0604030504040204" pitchFamily="50" charset="-128"/>
                <a:ea typeface="メイリオ" panose="020B0604030504040204" pitchFamily="50" charset="-128"/>
              </a:rPr>
              <a:t> </a:t>
            </a:r>
            <a:r>
              <a:rPr kumimoji="0" lang="ja-JP" altLang="en-US" sz="1000" b="1" kern="0" dirty="0">
                <a:solidFill>
                  <a:srgbClr val="FF0000"/>
                </a:solidFill>
                <a:latin typeface="メイリオ" panose="020B0604030504040204" pitchFamily="50" charset="-128"/>
                <a:ea typeface="メイリオ" panose="020B0604030504040204" pitchFamily="50" charset="-128"/>
              </a:rPr>
              <a:t>④</a:t>
            </a:r>
            <a:r>
              <a:rPr kumimoji="0" lang="en-US" altLang="ja-JP" sz="969" b="1" kern="0" dirty="0">
                <a:solidFill>
                  <a:srgbClr val="009C89"/>
                </a:solidFill>
                <a:latin typeface="メイリオ" panose="020B0604030504040204" pitchFamily="50" charset="-128"/>
                <a:ea typeface="メイリオ" panose="020B0604030504040204" pitchFamily="50" charset="-128"/>
              </a:rPr>
              <a:t>【</a:t>
            </a:r>
            <a:r>
              <a:rPr kumimoji="0" lang="ja-JP" altLang="en-US" sz="969" b="1" kern="0" dirty="0">
                <a:solidFill>
                  <a:srgbClr val="009C89"/>
                </a:solidFill>
                <a:latin typeface="メイリオ" panose="020B0604030504040204" pitchFamily="50" charset="-128"/>
                <a:ea typeface="メイリオ" panose="020B0604030504040204" pitchFamily="50" charset="-128"/>
              </a:rPr>
              <a:t>製造・販売事業者等による自主回収</a:t>
            </a:r>
            <a:r>
              <a:rPr kumimoji="0" lang="en-US" altLang="ja-JP" sz="969" b="1" kern="0" dirty="0">
                <a:solidFill>
                  <a:srgbClr val="009C89"/>
                </a:solidFill>
                <a:latin typeface="メイリオ" panose="020B0604030504040204" pitchFamily="50" charset="-128"/>
                <a:ea typeface="メイリオ" panose="020B0604030504040204" pitchFamily="50" charset="-128"/>
              </a:rPr>
              <a:t>】</a:t>
            </a:r>
          </a:p>
          <a:p>
            <a:pPr defTabSz="844083">
              <a:defRPr/>
            </a:pPr>
            <a:endParaRPr kumimoji="0" lang="en-US" altLang="ja-JP" sz="969" b="1" u="sng" kern="0" dirty="0">
              <a:solidFill>
                <a:srgbClr val="009C89"/>
              </a:solidFill>
              <a:latin typeface="メイリオ" panose="020B0604030504040204" pitchFamily="50" charset="-128"/>
              <a:ea typeface="メイリオ" panose="020B0604030504040204" pitchFamily="50" charset="-128"/>
            </a:endParaRPr>
          </a:p>
          <a:p>
            <a:pPr marL="109565" indent="-109565" defTabSz="844083">
              <a:spcBef>
                <a:spcPts val="192"/>
              </a:spcBef>
              <a:buFont typeface="Wingdings" panose="05000000000000000000" pitchFamily="2" charset="2"/>
              <a:buChar char="l"/>
              <a:defRPr/>
            </a:pPr>
            <a:r>
              <a:rPr kumimoji="0" lang="ja-JP" altLang="en-US" sz="969" kern="0" dirty="0">
                <a:solidFill>
                  <a:prstClr val="black"/>
                </a:solidFill>
                <a:latin typeface="メイリオ" panose="020B0604030504040204" pitchFamily="50" charset="-128"/>
                <a:ea typeface="メイリオ" panose="020B0604030504040204" pitchFamily="50" charset="-128"/>
              </a:rPr>
              <a:t>製造・販売事業者等が</a:t>
            </a:r>
            <a:r>
              <a:rPr lang="ja-JP" altLang="ja-JP" sz="969" kern="0" dirty="0">
                <a:solidFill>
                  <a:prstClr val="black"/>
                </a:solidFill>
                <a:latin typeface="メイリオ" panose="020B0604030504040204" pitchFamily="50" charset="-128"/>
                <a:ea typeface="メイリオ" panose="020B0604030504040204" pitchFamily="50" charset="-128"/>
              </a:rPr>
              <a:t>製品</a:t>
            </a:r>
            <a:r>
              <a:rPr lang="ja-JP" altLang="en-US" sz="969" kern="0" dirty="0">
                <a:solidFill>
                  <a:prstClr val="black"/>
                </a:solidFill>
                <a:latin typeface="メイリオ" panose="020B0604030504040204" pitchFamily="50" charset="-128"/>
                <a:ea typeface="メイリオ" panose="020B0604030504040204" pitchFamily="50" charset="-128"/>
              </a:rPr>
              <a:t>等</a:t>
            </a:r>
            <a:r>
              <a:rPr kumimoji="0" lang="ja-JP" altLang="en-US" sz="969" kern="0" dirty="0">
                <a:solidFill>
                  <a:prstClr val="black"/>
                </a:solidFill>
                <a:latin typeface="メイリオ" panose="020B0604030504040204" pitchFamily="50" charset="-128"/>
                <a:ea typeface="メイリオ" panose="020B0604030504040204" pitchFamily="50" charset="-128"/>
              </a:rPr>
              <a:t>を</a:t>
            </a:r>
            <a:r>
              <a:rPr kumimoji="0" lang="ja-JP" altLang="en-US" sz="969" b="1" kern="0" dirty="0">
                <a:solidFill>
                  <a:prstClr val="black"/>
                </a:solidFill>
                <a:latin typeface="メイリオ" panose="020B0604030504040204" pitchFamily="50" charset="-128"/>
                <a:ea typeface="メイリオ" panose="020B0604030504040204" pitchFamily="50" charset="-128"/>
              </a:rPr>
              <a:t>自主回収・再資源化する計画</a:t>
            </a:r>
            <a:r>
              <a:rPr kumimoji="0" lang="ja-JP" altLang="en-US" sz="969" kern="0" dirty="0">
                <a:solidFill>
                  <a:prstClr val="black"/>
                </a:solidFill>
                <a:latin typeface="メイリオ" panose="020B0604030504040204" pitchFamily="50" charset="-128"/>
                <a:ea typeface="メイリオ" panose="020B0604030504040204" pitchFamily="50" charset="-128"/>
              </a:rPr>
              <a:t>を作成する。</a:t>
            </a:r>
            <a:endParaRPr kumimoji="0" lang="en-US" altLang="ja-JP" sz="969" kern="0" dirty="0">
              <a:solidFill>
                <a:prstClr val="black"/>
              </a:solidFill>
              <a:latin typeface="メイリオ" panose="020B0604030504040204" pitchFamily="50" charset="-128"/>
              <a:ea typeface="メイリオ" panose="020B0604030504040204" pitchFamily="50" charset="-128"/>
            </a:endParaRPr>
          </a:p>
          <a:p>
            <a:pPr marL="184045" lvl="1" indent="-92023" defTabSz="844083">
              <a:spcBef>
                <a:spcPts val="192"/>
              </a:spcBef>
              <a:buFont typeface="Wingdings" panose="05000000000000000000" pitchFamily="2" charset="2"/>
              <a:buChar char="Ø"/>
              <a:defRPr/>
            </a:pPr>
            <a:r>
              <a:rPr lang="ja-JP" altLang="en-US" sz="969" kern="0" dirty="0">
                <a:solidFill>
                  <a:prstClr val="black"/>
                </a:solidFill>
                <a:latin typeface="メイリオ" panose="020B0604030504040204" pitchFamily="50" charset="-128"/>
                <a:ea typeface="メイリオ" panose="020B0604030504040204" pitchFamily="50" charset="-128"/>
              </a:rPr>
              <a:t>主務大臣が認定した場合に、認定事業者は廃棄物処理法の</a:t>
            </a:r>
            <a:r>
              <a:rPr lang="ja-JP" altLang="en-US" sz="969" b="1" kern="0" dirty="0">
                <a:solidFill>
                  <a:prstClr val="black"/>
                </a:solidFill>
                <a:latin typeface="メイリオ" panose="020B0604030504040204" pitchFamily="50" charset="-128"/>
                <a:ea typeface="メイリオ" panose="020B0604030504040204" pitchFamily="50" charset="-128"/>
              </a:rPr>
              <a:t>業許可が不要</a:t>
            </a:r>
            <a:r>
              <a:rPr lang="ja-JP" altLang="en-US" sz="969" kern="0" dirty="0">
                <a:solidFill>
                  <a:prstClr val="black"/>
                </a:solidFill>
                <a:latin typeface="メイリオ" panose="020B0604030504040204" pitchFamily="50" charset="-128"/>
                <a:ea typeface="メイリオ" panose="020B0604030504040204" pitchFamily="50" charset="-128"/>
              </a:rPr>
              <a:t>に。</a:t>
            </a:r>
            <a:endParaRPr lang="en-US" altLang="ja-JP" sz="969" kern="0" dirty="0">
              <a:solidFill>
                <a:prstClr val="black"/>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34DB7FD2-9DB7-25B1-AB05-F4CD67A2C487}"/>
              </a:ext>
            </a:extLst>
          </p:cNvPr>
          <p:cNvSpPr/>
          <p:nvPr/>
        </p:nvSpPr>
        <p:spPr>
          <a:xfrm>
            <a:off x="7979348" y="4436236"/>
            <a:ext cx="2410096" cy="1894154"/>
          </a:xfrm>
          <a:prstGeom prst="rect">
            <a:avLst/>
          </a:prstGeom>
          <a:noFill/>
          <a:ln w="9525" cap="flat" cmpd="sng" algn="ctr">
            <a:solidFill>
              <a:srgbClr val="1F497D"/>
            </a:solidFill>
            <a:prstDash val="solid"/>
          </a:ln>
          <a:effectLst/>
        </p:spPr>
        <p:txBody>
          <a:bodyPr lIns="23006" tIns="46012" rIns="23006" bIns="46012"/>
          <a:lstStyle/>
          <a:p>
            <a:pPr defTabSz="844083">
              <a:defRPr/>
            </a:pPr>
            <a:r>
              <a:rPr kumimoji="0" lang="ja-JP" altLang="en-US" sz="969" b="1" kern="0" dirty="0">
                <a:solidFill>
                  <a:srgbClr val="FF0000"/>
                </a:solidFill>
                <a:latin typeface="メイリオ" panose="020B0604030504040204" pitchFamily="50" charset="-128"/>
                <a:ea typeface="メイリオ" panose="020B0604030504040204" pitchFamily="50" charset="-128"/>
              </a:rPr>
              <a:t> ⑤ </a:t>
            </a:r>
            <a:r>
              <a:rPr kumimoji="0" lang="ja-JP" altLang="en-US" sz="969" b="1" kern="0" dirty="0">
                <a:solidFill>
                  <a:srgbClr val="009C89"/>
                </a:solidFill>
                <a:latin typeface="メイリオ" panose="020B0604030504040204" pitchFamily="50" charset="-128"/>
                <a:ea typeface="メイリオ" panose="020B0604030504040204" pitchFamily="50" charset="-128"/>
              </a:rPr>
              <a:t>排出事業者の排出抑制・再資源化等</a:t>
            </a:r>
            <a:r>
              <a:rPr kumimoji="0" lang="en-US" altLang="ja-JP" sz="969" b="1" kern="0" dirty="0">
                <a:solidFill>
                  <a:srgbClr val="009C89"/>
                </a:solidFill>
                <a:latin typeface="メイリオ" panose="020B0604030504040204" pitchFamily="50" charset="-128"/>
                <a:ea typeface="メイリオ" panose="020B0604030504040204" pitchFamily="50" charset="-128"/>
              </a:rPr>
              <a:t>】</a:t>
            </a:r>
          </a:p>
          <a:p>
            <a:pPr marL="109565" indent="-109565" defTabSz="844083">
              <a:spcBef>
                <a:spcPts val="192"/>
              </a:spcBef>
              <a:buFont typeface="Wingdings" panose="05000000000000000000" pitchFamily="2" charset="2"/>
              <a:buChar char="l"/>
              <a:defRPr/>
            </a:pPr>
            <a:r>
              <a:rPr kumimoji="0" lang="ja-JP" altLang="en-US" sz="969" kern="0" dirty="0">
                <a:solidFill>
                  <a:prstClr val="black"/>
                </a:solidFill>
                <a:latin typeface="メイリオ" panose="020B0604030504040204" pitchFamily="50" charset="-128"/>
                <a:ea typeface="メイリオ" panose="020B0604030504040204" pitchFamily="50" charset="-128"/>
              </a:rPr>
              <a:t>排出事業者が排出抑制や再資源化等の取り組むべき</a:t>
            </a:r>
            <a:r>
              <a:rPr lang="ja-JP" altLang="ja-JP" sz="969" b="1" kern="0" dirty="0">
                <a:solidFill>
                  <a:prstClr val="black"/>
                </a:solidFill>
                <a:latin typeface="メイリオ" panose="020B0604030504040204" pitchFamily="50" charset="-128"/>
                <a:ea typeface="メイリオ" panose="020B0604030504040204" pitchFamily="50" charset="-128"/>
              </a:rPr>
              <a:t>判断基準</a:t>
            </a:r>
            <a:r>
              <a:rPr lang="ja-JP" altLang="en-US" sz="969" b="1" kern="0" dirty="0">
                <a:solidFill>
                  <a:prstClr val="black"/>
                </a:solidFill>
                <a:latin typeface="メイリオ" panose="020B0604030504040204" pitchFamily="50" charset="-128"/>
                <a:ea typeface="メイリオ" panose="020B0604030504040204" pitchFamily="50" charset="-128"/>
              </a:rPr>
              <a:t>を策定</a:t>
            </a:r>
            <a:r>
              <a:rPr lang="ja-JP" altLang="en-US" sz="969" kern="0" dirty="0">
                <a:solidFill>
                  <a:prstClr val="black"/>
                </a:solidFill>
                <a:latin typeface="メイリオ" panose="020B0604030504040204" pitchFamily="50" charset="-128"/>
                <a:ea typeface="メイリオ" panose="020B0604030504040204" pitchFamily="50" charset="-128"/>
              </a:rPr>
              <a:t>する。</a:t>
            </a:r>
            <a:endParaRPr lang="en-US" altLang="ja-JP" sz="969" kern="0" dirty="0">
              <a:solidFill>
                <a:prstClr val="black"/>
              </a:solidFill>
              <a:latin typeface="メイリオ" panose="020B0604030504040204" pitchFamily="50" charset="-128"/>
              <a:ea typeface="メイリオ" panose="020B0604030504040204" pitchFamily="50" charset="-128"/>
            </a:endParaRPr>
          </a:p>
          <a:p>
            <a:pPr marL="184045" lvl="1" indent="-92023" defTabSz="844083">
              <a:spcBef>
                <a:spcPts val="192"/>
              </a:spcBef>
              <a:buFont typeface="Wingdings" panose="05000000000000000000" pitchFamily="2" charset="2"/>
              <a:buChar char="Ø"/>
              <a:defRPr/>
            </a:pPr>
            <a:r>
              <a:rPr lang="ja-JP" altLang="en-US" sz="969" kern="0" dirty="0">
                <a:solidFill>
                  <a:prstClr val="black"/>
                </a:solidFill>
                <a:latin typeface="メイリオ" panose="020B0604030504040204" pitchFamily="50" charset="-128"/>
                <a:ea typeface="メイリオ" panose="020B0604030504040204" pitchFamily="50" charset="-128"/>
              </a:rPr>
              <a:t>主務大臣の</a:t>
            </a:r>
            <a:r>
              <a:rPr lang="ja-JP" altLang="en-US" sz="969" b="1" kern="0" dirty="0">
                <a:solidFill>
                  <a:prstClr val="black"/>
                </a:solidFill>
                <a:latin typeface="メイリオ" panose="020B0604030504040204" pitchFamily="50" charset="-128"/>
                <a:ea typeface="メイリオ" panose="020B0604030504040204" pitchFamily="50" charset="-128"/>
              </a:rPr>
              <a:t>指導･助言</a:t>
            </a:r>
            <a:r>
              <a:rPr lang="ja-JP" altLang="en-US" sz="969" kern="0" dirty="0">
                <a:solidFill>
                  <a:prstClr val="black"/>
                </a:solidFill>
                <a:latin typeface="メイリオ" panose="020B0604030504040204" pitchFamily="50" charset="-128"/>
                <a:ea typeface="メイリオ" panose="020B0604030504040204" pitchFamily="50" charset="-128"/>
              </a:rPr>
              <a:t>、プラスチックを多く排出する事業者への </a:t>
            </a:r>
            <a:r>
              <a:rPr lang="ja-JP" altLang="en-US" sz="969" b="1" kern="0" dirty="0">
                <a:solidFill>
                  <a:prstClr val="black"/>
                </a:solidFill>
                <a:latin typeface="メイリオ" panose="020B0604030504040204" pitchFamily="50" charset="-128"/>
                <a:ea typeface="メイリオ" panose="020B0604030504040204" pitchFamily="50" charset="-128"/>
              </a:rPr>
              <a:t>勧告・公表・命令</a:t>
            </a:r>
            <a:r>
              <a:rPr lang="ja-JP" altLang="en-US" sz="969" kern="0" dirty="0">
                <a:solidFill>
                  <a:prstClr val="black"/>
                </a:solidFill>
                <a:latin typeface="メイリオ" panose="020B0604030504040204" pitchFamily="50" charset="-128"/>
                <a:ea typeface="メイリオ" panose="020B0604030504040204" pitchFamily="50" charset="-128"/>
              </a:rPr>
              <a:t>を措置する。</a:t>
            </a:r>
            <a:endParaRPr lang="en-US" altLang="ja-JP" sz="969" kern="0" dirty="0">
              <a:solidFill>
                <a:prstClr val="black"/>
              </a:solidFill>
              <a:latin typeface="メイリオ" panose="020B0604030504040204" pitchFamily="50" charset="-128"/>
              <a:ea typeface="メイリオ" panose="020B0604030504040204" pitchFamily="50" charset="-128"/>
            </a:endParaRPr>
          </a:p>
          <a:p>
            <a:pPr marL="92022" lvl="1" defTabSz="844083">
              <a:spcBef>
                <a:spcPts val="192"/>
              </a:spcBef>
              <a:defRPr/>
            </a:pPr>
            <a:endParaRPr lang="en-US" altLang="ja-JP" sz="969" kern="0" dirty="0">
              <a:solidFill>
                <a:prstClr val="black"/>
              </a:solidFill>
              <a:latin typeface="メイリオ" panose="020B0604030504040204" pitchFamily="50" charset="-128"/>
              <a:ea typeface="メイリオ" panose="020B0604030504040204" pitchFamily="50" charset="-128"/>
            </a:endParaRPr>
          </a:p>
          <a:p>
            <a:pPr marL="109565" indent="-109565" defTabSz="844083">
              <a:buFont typeface="Wingdings" panose="05000000000000000000" pitchFamily="2" charset="2"/>
              <a:buChar char="l"/>
              <a:defRPr/>
            </a:pPr>
            <a:r>
              <a:rPr lang="ja-JP" altLang="en-US" sz="969" kern="0" dirty="0">
                <a:solidFill>
                  <a:prstClr val="black"/>
                </a:solidFill>
                <a:latin typeface="メイリオ" panose="020B0604030504040204" pitchFamily="50" charset="-128"/>
                <a:ea typeface="メイリオ" panose="020B0604030504040204" pitchFamily="50" charset="-128"/>
              </a:rPr>
              <a:t>排出事業者等が</a:t>
            </a:r>
            <a:r>
              <a:rPr lang="ja-JP" altLang="en-US" sz="969" b="1" kern="0" dirty="0">
                <a:solidFill>
                  <a:prstClr val="black"/>
                </a:solidFill>
                <a:latin typeface="メイリオ" panose="020B0604030504040204" pitchFamily="50" charset="-128"/>
                <a:ea typeface="メイリオ" panose="020B0604030504040204" pitchFamily="50" charset="-128"/>
              </a:rPr>
              <a:t>再資源化事業計画</a:t>
            </a:r>
            <a:r>
              <a:rPr lang="ja-JP" altLang="en-US" sz="969" kern="0" dirty="0">
                <a:solidFill>
                  <a:prstClr val="black"/>
                </a:solidFill>
                <a:latin typeface="メイリオ" panose="020B0604030504040204" pitchFamily="50" charset="-128"/>
                <a:ea typeface="メイリオ" panose="020B0604030504040204" pitchFamily="50" charset="-128"/>
              </a:rPr>
              <a:t>を作成する。</a:t>
            </a:r>
            <a:endParaRPr lang="en-US" altLang="ja-JP" sz="969" kern="0" dirty="0">
              <a:solidFill>
                <a:prstClr val="black"/>
              </a:solidFill>
              <a:latin typeface="メイリオ" panose="020B0604030504040204" pitchFamily="50" charset="-128"/>
              <a:ea typeface="メイリオ" panose="020B0604030504040204" pitchFamily="50" charset="-128"/>
            </a:endParaRPr>
          </a:p>
          <a:p>
            <a:pPr marL="184045" lvl="1" indent="-92023" defTabSz="844083">
              <a:buFont typeface="Wingdings" panose="05000000000000000000" pitchFamily="2" charset="2"/>
              <a:buChar char="Ø"/>
              <a:defRPr/>
            </a:pPr>
            <a:r>
              <a:rPr lang="ja-JP" altLang="en-US" sz="969" kern="0" dirty="0">
                <a:solidFill>
                  <a:prstClr val="black"/>
                </a:solidFill>
                <a:latin typeface="メイリオ" panose="020B0604030504040204" pitchFamily="50" charset="-128"/>
                <a:ea typeface="メイリオ" panose="020B0604030504040204" pitchFamily="50" charset="-128"/>
              </a:rPr>
              <a:t>主務大臣が認定した場合に、認定事業者は廃棄物処理法の</a:t>
            </a:r>
            <a:r>
              <a:rPr lang="ja-JP" altLang="en-US" sz="969" b="1" kern="0" dirty="0">
                <a:solidFill>
                  <a:prstClr val="black"/>
                </a:solidFill>
                <a:latin typeface="メイリオ" panose="020B0604030504040204" pitchFamily="50" charset="-128"/>
                <a:ea typeface="メイリオ" panose="020B0604030504040204" pitchFamily="50" charset="-128"/>
              </a:rPr>
              <a:t>業許可が不要</a:t>
            </a:r>
            <a:r>
              <a:rPr lang="ja-JP" altLang="en-US" sz="969" kern="0" dirty="0">
                <a:solidFill>
                  <a:prstClr val="black"/>
                </a:solidFill>
                <a:latin typeface="メイリオ" panose="020B0604030504040204" pitchFamily="50" charset="-128"/>
                <a:ea typeface="メイリオ" panose="020B0604030504040204" pitchFamily="50" charset="-128"/>
              </a:rPr>
              <a:t>に。</a:t>
            </a:r>
            <a:endParaRPr lang="en-US" altLang="ja-JP" sz="969" kern="0"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67">
            <a:extLst>
              <a:ext uri="{FF2B5EF4-FFF2-40B4-BE49-F238E27FC236}">
                <a16:creationId xmlns:a16="http://schemas.microsoft.com/office/drawing/2014/main" id="{D3B6AE39-5959-0200-3B0B-FFCC4794B13C}"/>
              </a:ext>
            </a:extLst>
          </p:cNvPr>
          <p:cNvSpPr txBox="1">
            <a:spLocks noChangeArrowheads="1"/>
          </p:cNvSpPr>
          <p:nvPr/>
        </p:nvSpPr>
        <p:spPr bwMode="auto">
          <a:xfrm>
            <a:off x="2079763" y="3770994"/>
            <a:ext cx="325654" cy="614769"/>
          </a:xfrm>
          <a:prstGeom prst="rect">
            <a:avLst/>
          </a:prstGeom>
          <a:solidFill>
            <a:srgbClr val="009C89">
              <a:alpha val="69803"/>
            </a:srgbClr>
          </a:solidFill>
          <a:ln w="19050">
            <a:solidFill>
              <a:srgbClr val="009C89"/>
            </a:solidFill>
            <a:miter lim="800000"/>
            <a:headEnd/>
            <a:tailEnd/>
          </a:ln>
        </p:spPr>
        <p:txBody>
          <a:bodyPr lIns="0" rIns="0" anchor="ctr"/>
          <a:lstStyle/>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販売</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提供</a:t>
            </a:r>
          </a:p>
        </p:txBody>
      </p:sp>
      <p:sp>
        <p:nvSpPr>
          <p:cNvPr id="20" name="テキスト ボックス 70">
            <a:extLst>
              <a:ext uri="{FF2B5EF4-FFF2-40B4-BE49-F238E27FC236}">
                <a16:creationId xmlns:a16="http://schemas.microsoft.com/office/drawing/2014/main" id="{C3AED3F6-10DC-5643-A833-84CD7D766C8D}"/>
              </a:ext>
            </a:extLst>
          </p:cNvPr>
          <p:cNvSpPr txBox="1">
            <a:spLocks noChangeArrowheads="1"/>
          </p:cNvSpPr>
          <p:nvPr/>
        </p:nvSpPr>
        <p:spPr bwMode="auto">
          <a:xfrm>
            <a:off x="2079764" y="4437248"/>
            <a:ext cx="327683" cy="1894154"/>
          </a:xfrm>
          <a:prstGeom prst="rect">
            <a:avLst/>
          </a:prstGeom>
          <a:solidFill>
            <a:srgbClr val="009C89">
              <a:alpha val="69803"/>
            </a:srgbClr>
          </a:solidFill>
          <a:ln w="19050">
            <a:solidFill>
              <a:srgbClr val="009C89"/>
            </a:solidFill>
            <a:miter lim="800000"/>
            <a:headEnd/>
            <a:tailEnd/>
          </a:ln>
        </p:spPr>
        <p:txBody>
          <a:bodyPr lIns="0" rIns="0" anchor="ctr"/>
          <a:lstStyle/>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排出</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回収</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algn="ctr" defTabSz="844083">
              <a:defRPr/>
            </a:pPr>
            <a:r>
              <a:rPr lang="ja-JP" altLang="en-US" sz="923" b="1">
                <a:solidFill>
                  <a:prstClr val="white"/>
                </a:solidFill>
                <a:latin typeface="メイリオ" panose="020B0604030504040204" pitchFamily="50" charset="-128"/>
                <a:ea typeface="メイリオ" panose="020B0604030504040204" pitchFamily="50" charset="-128"/>
                <a:cs typeface="Meiryo UI" panose="020B0604030504040204" pitchFamily="50" charset="-128"/>
              </a:rPr>
              <a:t>リサイクル</a:t>
            </a:r>
          </a:p>
        </p:txBody>
      </p:sp>
      <p:grpSp>
        <p:nvGrpSpPr>
          <p:cNvPr id="21" name="グループ化 5">
            <a:extLst>
              <a:ext uri="{FF2B5EF4-FFF2-40B4-BE49-F238E27FC236}">
                <a16:creationId xmlns:a16="http://schemas.microsoft.com/office/drawing/2014/main" id="{A6E2287A-9362-2207-41ED-BD9AB1DEEB94}"/>
              </a:ext>
            </a:extLst>
          </p:cNvPr>
          <p:cNvGrpSpPr>
            <a:grpSpLocks/>
          </p:cNvGrpSpPr>
          <p:nvPr/>
        </p:nvGrpSpPr>
        <p:grpSpPr bwMode="auto">
          <a:xfrm>
            <a:off x="2107866" y="6331598"/>
            <a:ext cx="2669850" cy="253299"/>
            <a:chOff x="151144" y="9394191"/>
            <a:chExt cx="2878138" cy="207963"/>
          </a:xfrm>
        </p:grpSpPr>
        <p:sp>
          <p:nvSpPr>
            <p:cNvPr id="22" name="正方形/長方形 21">
              <a:extLst>
                <a:ext uri="{FF2B5EF4-FFF2-40B4-BE49-F238E27FC236}">
                  <a16:creationId xmlns:a16="http://schemas.microsoft.com/office/drawing/2014/main" id="{FBD55D95-0032-6866-F97B-D4AB35A5E285}"/>
                </a:ext>
              </a:extLst>
            </p:cNvPr>
            <p:cNvSpPr/>
            <p:nvPr/>
          </p:nvSpPr>
          <p:spPr>
            <a:xfrm>
              <a:off x="151144" y="9394191"/>
              <a:ext cx="2878138" cy="207963"/>
            </a:xfrm>
            <a:prstGeom prst="rect">
              <a:avLst/>
            </a:prstGeom>
            <a:noFill/>
            <a:ln w="9525" cap="flat" cmpd="sng" algn="ctr">
              <a:noFill/>
              <a:prstDash val="solid"/>
            </a:ln>
            <a:effectLst/>
          </p:spPr>
          <p:txBody>
            <a:bodyPr lIns="0" tIns="46012" rIns="0" bIns="46012"/>
            <a:lstStyle/>
            <a:p>
              <a:pPr defTabSz="844083">
                <a:defRPr/>
              </a:pPr>
              <a:r>
                <a:rPr lang="ja-JP" altLang="en-US" sz="831" kern="0">
                  <a:solidFill>
                    <a:prstClr val="black">
                      <a:lumMod val="95000"/>
                      <a:lumOff val="5000"/>
                    </a:prstClr>
                  </a:solidFill>
                  <a:latin typeface="メイリオ" panose="020B0604030504040204" pitchFamily="50" charset="-128"/>
                  <a:ea typeface="メイリオ" panose="020B0604030504040204" pitchFamily="50" charset="-128"/>
                </a:rPr>
                <a:t>　　：</a:t>
              </a:r>
              <a:r>
                <a:rPr lang="ja-JP" altLang="en-US" sz="831" b="1" kern="0">
                  <a:solidFill>
                    <a:prstClr val="black">
                      <a:lumMod val="95000"/>
                      <a:lumOff val="5000"/>
                    </a:prstClr>
                  </a:solidFill>
                  <a:latin typeface="メイリオ" panose="020B0604030504040204" pitchFamily="50" charset="-128"/>
                  <a:ea typeface="メイリオ" panose="020B0604030504040204" pitchFamily="50" charset="-128"/>
                </a:rPr>
                <a:t>ライフサイクル全体</a:t>
              </a:r>
              <a:r>
                <a:rPr lang="ja-JP" altLang="en-US" sz="831" kern="0">
                  <a:solidFill>
                    <a:prstClr val="black">
                      <a:lumMod val="95000"/>
                      <a:lumOff val="5000"/>
                    </a:prstClr>
                  </a:solidFill>
                  <a:latin typeface="メイリオ" panose="020B0604030504040204" pitchFamily="50" charset="-128"/>
                  <a:ea typeface="メイリオ" panose="020B0604030504040204" pitchFamily="50" charset="-128"/>
                </a:rPr>
                <a:t>でのプラスチックのフロー</a:t>
              </a:r>
              <a:endParaRPr lang="en-US" altLang="ja-JP" sz="831" kern="0">
                <a:solidFill>
                  <a:prstClr val="black">
                    <a:lumMod val="95000"/>
                    <a:lumOff val="5000"/>
                  </a:prstClr>
                </a:solidFill>
                <a:latin typeface="メイリオ" panose="020B0604030504040204" pitchFamily="50" charset="-128"/>
                <a:ea typeface="メイリオ" panose="020B0604030504040204" pitchFamily="50" charset="-128"/>
              </a:endParaRPr>
            </a:p>
          </p:txBody>
        </p:sp>
        <p:sp>
          <p:nvSpPr>
            <p:cNvPr id="23" name="下矢印 101">
              <a:extLst>
                <a:ext uri="{FF2B5EF4-FFF2-40B4-BE49-F238E27FC236}">
                  <a16:creationId xmlns:a16="http://schemas.microsoft.com/office/drawing/2014/main" id="{69828FE3-6934-AC6C-BF48-9C45B5357C87}"/>
                </a:ext>
              </a:extLst>
            </p:cNvPr>
            <p:cNvSpPr/>
            <p:nvPr/>
          </p:nvSpPr>
          <p:spPr>
            <a:xfrm>
              <a:off x="294453" y="9433261"/>
              <a:ext cx="68263" cy="71437"/>
            </a:xfrm>
            <a:prstGeom prst="downArrow">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defTabSz="844083">
                <a:defRPr/>
              </a:pPr>
              <a:endParaRPr lang="ja-JP" altLang="en-US" sz="1292" kern="0">
                <a:solidFill>
                  <a:prstClr val="white"/>
                </a:solidFill>
                <a:latin typeface="メイリオ" panose="020B0604030504040204" pitchFamily="50" charset="-128"/>
                <a:ea typeface="メイリオ" panose="020B0604030504040204" pitchFamily="50" charset="-128"/>
              </a:endParaRPr>
            </a:p>
          </p:txBody>
        </p:sp>
      </p:grpSp>
      <p:sp>
        <p:nvSpPr>
          <p:cNvPr id="24" name="テキスト ボックス 81">
            <a:extLst>
              <a:ext uri="{FF2B5EF4-FFF2-40B4-BE49-F238E27FC236}">
                <a16:creationId xmlns:a16="http://schemas.microsoft.com/office/drawing/2014/main" id="{969BA17C-325C-4296-EA29-82155A415017}"/>
              </a:ext>
            </a:extLst>
          </p:cNvPr>
          <p:cNvSpPr txBox="1">
            <a:spLocks noChangeArrowheads="1"/>
          </p:cNvSpPr>
          <p:nvPr/>
        </p:nvSpPr>
        <p:spPr bwMode="auto">
          <a:xfrm>
            <a:off x="6151667" y="6052053"/>
            <a:ext cx="1242648"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844083">
              <a:defRPr/>
            </a:pPr>
            <a:r>
              <a:rPr lang="ja-JP" altLang="en-US" sz="831">
                <a:solidFill>
                  <a:prstClr val="black"/>
                </a:solidFill>
                <a:latin typeface="メイリオ" panose="020B0604030504040204" pitchFamily="50" charset="-128"/>
                <a:ea typeface="メイリオ" panose="020B0604030504040204" pitchFamily="50" charset="-128"/>
              </a:rPr>
              <a:t>＜店頭回収等を促進＞</a:t>
            </a:r>
            <a:endParaRPr lang="en-US" altLang="ja-JP" sz="831">
              <a:solidFill>
                <a:prstClr val="black"/>
              </a:solidFill>
              <a:latin typeface="メイリオ" panose="020B0604030504040204" pitchFamily="50" charset="-128"/>
              <a:ea typeface="メイリオ" panose="020B0604030504040204" pitchFamily="50" charset="-128"/>
            </a:endParaRPr>
          </a:p>
        </p:txBody>
      </p:sp>
      <p:sp>
        <p:nvSpPr>
          <p:cNvPr id="25" name="テキスト ボックス 81">
            <a:extLst>
              <a:ext uri="{FF2B5EF4-FFF2-40B4-BE49-F238E27FC236}">
                <a16:creationId xmlns:a16="http://schemas.microsoft.com/office/drawing/2014/main" id="{D5DFD072-ED09-223E-B5C8-FB68CB75C44B}"/>
              </a:ext>
            </a:extLst>
          </p:cNvPr>
          <p:cNvSpPr txBox="1">
            <a:spLocks noChangeArrowheads="1"/>
          </p:cNvSpPr>
          <p:nvPr/>
        </p:nvSpPr>
        <p:spPr bwMode="auto">
          <a:xfrm>
            <a:off x="8620267" y="4196296"/>
            <a:ext cx="1771639"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844083">
              <a:defRPr/>
            </a:pPr>
            <a:r>
              <a:rPr lang="ja-JP" altLang="en-US" sz="831">
                <a:solidFill>
                  <a:prstClr val="black"/>
                </a:solidFill>
                <a:latin typeface="メイリオ" panose="020B0604030504040204" pitchFamily="50" charset="-128"/>
                <a:ea typeface="メイリオ" panose="020B0604030504040204" pitchFamily="50" charset="-128"/>
              </a:rPr>
              <a:t>＜ワンウェイプラスチックの例＞</a:t>
            </a:r>
            <a:endParaRPr lang="en-US" altLang="ja-JP" sz="831">
              <a:solidFill>
                <a:prstClr val="black"/>
              </a:solidFill>
              <a:latin typeface="メイリオ" panose="020B0604030504040204" pitchFamily="50" charset="-128"/>
              <a:ea typeface="メイリオ" panose="020B0604030504040204" pitchFamily="50" charset="-128"/>
            </a:endParaRPr>
          </a:p>
        </p:txBody>
      </p:sp>
      <p:sp>
        <p:nvSpPr>
          <p:cNvPr id="26" name="テキスト ボックス 81">
            <a:extLst>
              <a:ext uri="{FF2B5EF4-FFF2-40B4-BE49-F238E27FC236}">
                <a16:creationId xmlns:a16="http://schemas.microsoft.com/office/drawing/2014/main" id="{DB89A9AC-11BF-88DC-E3A1-F092F7024F8C}"/>
              </a:ext>
            </a:extLst>
          </p:cNvPr>
          <p:cNvSpPr txBox="1">
            <a:spLocks noChangeArrowheads="1"/>
          </p:cNvSpPr>
          <p:nvPr/>
        </p:nvSpPr>
        <p:spPr bwMode="auto">
          <a:xfrm>
            <a:off x="3228757" y="6154503"/>
            <a:ext cx="1454245"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844083">
              <a:defRPr/>
            </a:pPr>
            <a:r>
              <a:rPr lang="ja-JP" altLang="en-US" sz="831">
                <a:solidFill>
                  <a:prstClr val="black"/>
                </a:solidFill>
                <a:latin typeface="メイリオ" panose="020B0604030504040204" pitchFamily="50" charset="-128"/>
                <a:ea typeface="メイリオ" panose="020B0604030504040204" pitchFamily="50" charset="-128"/>
              </a:rPr>
              <a:t>＜プラスチック資源の例＞</a:t>
            </a:r>
            <a:endParaRPr lang="en-US" altLang="ja-JP" sz="831">
              <a:solidFill>
                <a:prstClr val="black"/>
              </a:solidFill>
              <a:latin typeface="メイリオ" panose="020B0604030504040204" pitchFamily="50" charset="-128"/>
              <a:ea typeface="メイリオ" panose="020B0604030504040204" pitchFamily="50" charset="-128"/>
            </a:endParaRPr>
          </a:p>
        </p:txBody>
      </p:sp>
      <p:pic>
        <p:nvPicPr>
          <p:cNvPr id="27" name="図 6">
            <a:extLst>
              <a:ext uri="{FF2B5EF4-FFF2-40B4-BE49-F238E27FC236}">
                <a16:creationId xmlns:a16="http://schemas.microsoft.com/office/drawing/2014/main" id="{21EC1C45-15CC-7827-6C7D-A230AB6533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86982">
            <a:off x="3423360" y="5900622"/>
            <a:ext cx="444350" cy="2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5">
            <a:extLst>
              <a:ext uri="{FF2B5EF4-FFF2-40B4-BE49-F238E27FC236}">
                <a16:creationId xmlns:a16="http://schemas.microsoft.com/office/drawing/2014/main" id="{308AED16-497E-36C8-A7B2-C01DE61D0E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880" y="5901525"/>
            <a:ext cx="402756" cy="29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グループ化 69">
            <a:extLst>
              <a:ext uri="{FF2B5EF4-FFF2-40B4-BE49-F238E27FC236}">
                <a16:creationId xmlns:a16="http://schemas.microsoft.com/office/drawing/2014/main" id="{47B5257D-3FD6-0FD1-2333-421B7F69B3A6}"/>
              </a:ext>
            </a:extLst>
          </p:cNvPr>
          <p:cNvGrpSpPr>
            <a:grpSpLocks/>
          </p:cNvGrpSpPr>
          <p:nvPr/>
        </p:nvGrpSpPr>
        <p:grpSpPr bwMode="auto">
          <a:xfrm>
            <a:off x="6228940" y="5627351"/>
            <a:ext cx="1060149" cy="394639"/>
            <a:chOff x="3036088" y="8282600"/>
            <a:chExt cx="2419000" cy="899364"/>
          </a:xfrm>
        </p:grpSpPr>
        <p:pic>
          <p:nvPicPr>
            <p:cNvPr id="30" name="図 1">
              <a:extLst>
                <a:ext uri="{FF2B5EF4-FFF2-40B4-BE49-F238E27FC236}">
                  <a16:creationId xmlns:a16="http://schemas.microsoft.com/office/drawing/2014/main" id="{6325A197-F46A-EF1A-E944-EFD825A6EC4A}"/>
                </a:ext>
              </a:extLst>
            </p:cNvPr>
            <p:cNvPicPr>
              <a:picLocks noChangeAspect="1"/>
            </p:cNvPicPr>
            <p:nvPr/>
          </p:nvPicPr>
          <p:blipFill>
            <a:blip r:embed="rId5" cstate="print">
              <a:duotone>
                <a:srgbClr val="C0504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547047" y="8289838"/>
              <a:ext cx="607854" cy="8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1">
              <a:extLst>
                <a:ext uri="{FF2B5EF4-FFF2-40B4-BE49-F238E27FC236}">
                  <a16:creationId xmlns:a16="http://schemas.microsoft.com/office/drawing/2014/main" id="{60B10A0F-C30B-60BE-0086-E93BD64DAD3E}"/>
                </a:ext>
              </a:extLst>
            </p:cNvPr>
            <p:cNvPicPr>
              <a:picLocks noChangeAspect="1"/>
            </p:cNvPicPr>
            <p:nvPr/>
          </p:nvPicPr>
          <p:blipFill>
            <a:blip r:embed="rId6"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91994" y="8282600"/>
              <a:ext cx="612786" cy="89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角丸四角形吹き出し 110">
              <a:extLst>
                <a:ext uri="{FF2B5EF4-FFF2-40B4-BE49-F238E27FC236}">
                  <a16:creationId xmlns:a16="http://schemas.microsoft.com/office/drawing/2014/main" id="{0C913D52-4A9E-27BE-3A18-472CEF07EA4B}"/>
                </a:ext>
              </a:extLst>
            </p:cNvPr>
            <p:cNvSpPr/>
            <p:nvPr/>
          </p:nvSpPr>
          <p:spPr>
            <a:xfrm>
              <a:off x="3036088" y="8458311"/>
              <a:ext cx="493059" cy="365295"/>
            </a:xfrm>
            <a:prstGeom prst="wedgeRoundRectCallout">
              <a:avLst>
                <a:gd name="adj1" fmla="val 75648"/>
                <a:gd name="adj2" fmla="val -56471"/>
                <a:gd name="adj3" fmla="val 16667"/>
              </a:avLst>
            </a:prstGeom>
            <a:solidFill>
              <a:srgbClr val="4F81BD">
                <a:lumMod val="20000"/>
                <a:lumOff val="80000"/>
              </a:srgbClr>
            </a:solidFill>
            <a:ln w="25400" cap="flat" cmpd="sng" algn="ctr">
              <a:noFill/>
              <a:prstDash val="solid"/>
            </a:ln>
            <a:effectLst/>
          </p:spPr>
          <p:txBody>
            <a:bodyPr anchor="ctr"/>
            <a:lstStyle/>
            <a:p>
              <a:pPr algn="ctr" defTabSz="844083">
                <a:defRPr/>
              </a:pPr>
              <a:endParaRPr lang="ja-JP" altLang="en-US" sz="1662" kern="0">
                <a:solidFill>
                  <a:prstClr val="white"/>
                </a:solidFill>
                <a:latin typeface="Arial"/>
                <a:ea typeface="ＭＳ Ｐゴシック"/>
              </a:endParaRPr>
            </a:p>
          </p:txBody>
        </p:sp>
        <p:sp>
          <p:nvSpPr>
            <p:cNvPr id="33" name="角丸四角形吹き出し 111">
              <a:extLst>
                <a:ext uri="{FF2B5EF4-FFF2-40B4-BE49-F238E27FC236}">
                  <a16:creationId xmlns:a16="http://schemas.microsoft.com/office/drawing/2014/main" id="{1C2C0126-6BDA-747C-ADD9-315A880AE96E}"/>
                </a:ext>
              </a:extLst>
            </p:cNvPr>
            <p:cNvSpPr/>
            <p:nvPr/>
          </p:nvSpPr>
          <p:spPr>
            <a:xfrm>
              <a:off x="4823139" y="8458311"/>
              <a:ext cx="627319" cy="365295"/>
            </a:xfrm>
            <a:prstGeom prst="wedgeRoundRectCallout">
              <a:avLst>
                <a:gd name="adj1" fmla="val -81903"/>
                <a:gd name="adj2" fmla="val -44556"/>
                <a:gd name="adj3" fmla="val 16667"/>
              </a:avLst>
            </a:prstGeom>
            <a:solidFill>
              <a:srgbClr val="4F81BD">
                <a:lumMod val="20000"/>
                <a:lumOff val="80000"/>
              </a:srgbClr>
            </a:solidFill>
            <a:ln w="25400" cap="flat" cmpd="sng" algn="ctr">
              <a:noFill/>
              <a:prstDash val="solid"/>
            </a:ln>
            <a:effectLst/>
          </p:spPr>
          <p:txBody>
            <a:bodyPr anchor="ctr"/>
            <a:lstStyle/>
            <a:p>
              <a:pPr algn="ctr" defTabSz="844083">
                <a:defRPr/>
              </a:pPr>
              <a:endParaRPr lang="ja-JP" altLang="en-US" sz="1662" kern="0">
                <a:solidFill>
                  <a:prstClr val="white"/>
                </a:solidFill>
                <a:latin typeface="Arial"/>
                <a:ea typeface="ＭＳ Ｐゴシック"/>
              </a:endParaRPr>
            </a:p>
          </p:txBody>
        </p:sp>
        <p:pic>
          <p:nvPicPr>
            <p:cNvPr id="34" name="図 9">
              <a:extLst>
                <a:ext uri="{FF2B5EF4-FFF2-40B4-BE49-F238E27FC236}">
                  <a16:creationId xmlns:a16="http://schemas.microsoft.com/office/drawing/2014/main" id="{EEE40DDB-4DAC-D958-4D2A-42A5C30A304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5891" y="8449179"/>
              <a:ext cx="3095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6">
              <a:extLst>
                <a:ext uri="{FF2B5EF4-FFF2-40B4-BE49-F238E27FC236}">
                  <a16:creationId xmlns:a16="http://schemas.microsoft.com/office/drawing/2014/main" id="{77F5DDD1-658E-574A-DDE0-F91BB0D8AA8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13018">
              <a:off x="4833390" y="8443728"/>
              <a:ext cx="621698" cy="3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グループ化 5">
            <a:extLst>
              <a:ext uri="{FF2B5EF4-FFF2-40B4-BE49-F238E27FC236}">
                <a16:creationId xmlns:a16="http://schemas.microsoft.com/office/drawing/2014/main" id="{73D867B5-3CEB-8C1A-4473-F58F6C9A248D}"/>
              </a:ext>
            </a:extLst>
          </p:cNvPr>
          <p:cNvGrpSpPr>
            <a:grpSpLocks/>
          </p:cNvGrpSpPr>
          <p:nvPr/>
        </p:nvGrpSpPr>
        <p:grpSpPr bwMode="auto">
          <a:xfrm>
            <a:off x="9478289" y="3056136"/>
            <a:ext cx="697974" cy="582321"/>
            <a:chOff x="5968999" y="3989134"/>
            <a:chExt cx="1092761" cy="911479"/>
          </a:xfrm>
        </p:grpSpPr>
        <p:grpSp>
          <p:nvGrpSpPr>
            <p:cNvPr id="37" name="グループ化 4">
              <a:extLst>
                <a:ext uri="{FF2B5EF4-FFF2-40B4-BE49-F238E27FC236}">
                  <a16:creationId xmlns:a16="http://schemas.microsoft.com/office/drawing/2014/main" id="{8536C474-29E9-F0BA-676A-DC7151D71CE5}"/>
                </a:ext>
              </a:extLst>
            </p:cNvPr>
            <p:cNvGrpSpPr>
              <a:grpSpLocks/>
            </p:cNvGrpSpPr>
            <p:nvPr/>
          </p:nvGrpSpPr>
          <p:grpSpPr bwMode="auto">
            <a:xfrm>
              <a:off x="6026442" y="3989134"/>
              <a:ext cx="1035318" cy="911479"/>
              <a:chOff x="5968999" y="3776706"/>
              <a:chExt cx="1035318" cy="911479"/>
            </a:xfrm>
          </p:grpSpPr>
          <p:grpSp>
            <p:nvGrpSpPr>
              <p:cNvPr id="39" name="グループ化 3">
                <a:extLst>
                  <a:ext uri="{FF2B5EF4-FFF2-40B4-BE49-F238E27FC236}">
                    <a16:creationId xmlns:a16="http://schemas.microsoft.com/office/drawing/2014/main" id="{63C4ABF8-5B79-08BC-832C-B8A9CDE95A29}"/>
                  </a:ext>
                </a:extLst>
              </p:cNvPr>
              <p:cNvGrpSpPr>
                <a:grpSpLocks/>
              </p:cNvGrpSpPr>
              <p:nvPr/>
            </p:nvGrpSpPr>
            <p:grpSpPr bwMode="auto">
              <a:xfrm>
                <a:off x="5968999" y="3776706"/>
                <a:ext cx="1009898" cy="911479"/>
                <a:chOff x="6000778" y="3984383"/>
                <a:chExt cx="1009898" cy="911479"/>
              </a:xfrm>
            </p:grpSpPr>
            <p:pic>
              <p:nvPicPr>
                <p:cNvPr id="41" name="図 80">
                  <a:extLst>
                    <a:ext uri="{FF2B5EF4-FFF2-40B4-BE49-F238E27FC236}">
                      <a16:creationId xmlns:a16="http://schemas.microsoft.com/office/drawing/2014/main" id="{2D6054A5-DFF4-BCE6-4AA8-A10425D554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7697" y="3984383"/>
                  <a:ext cx="502979" cy="86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80">
                  <a:extLst>
                    <a:ext uri="{FF2B5EF4-FFF2-40B4-BE49-F238E27FC236}">
                      <a16:creationId xmlns:a16="http://schemas.microsoft.com/office/drawing/2014/main" id="{3DE4AB9D-5696-FC29-BF25-E775602630A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00778" y="3994702"/>
                  <a:ext cx="529265" cy="90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正方形/長方形 39">
                <a:extLst>
                  <a:ext uri="{FF2B5EF4-FFF2-40B4-BE49-F238E27FC236}">
                    <a16:creationId xmlns:a16="http://schemas.microsoft.com/office/drawing/2014/main" id="{F87306B3-D0F2-B883-9A49-DB49942CE57A}"/>
                  </a:ext>
                </a:extLst>
              </p:cNvPr>
              <p:cNvSpPr/>
              <p:nvPr/>
            </p:nvSpPr>
            <p:spPr>
              <a:xfrm flipV="1">
                <a:off x="6478584" y="4623079"/>
                <a:ext cx="525733" cy="46051"/>
              </a:xfrm>
              <a:prstGeom prst="rect">
                <a:avLst/>
              </a:prstGeom>
              <a:solidFill>
                <a:sysClr val="window" lastClr="FFFFFF"/>
              </a:solidFill>
              <a:ln w="25400" cap="flat" cmpd="sng" algn="ctr">
                <a:solidFill>
                  <a:sysClr val="window" lastClr="FFFFFF"/>
                </a:solidFill>
                <a:prstDash val="solid"/>
              </a:ln>
              <a:effectLst/>
            </p:spPr>
            <p:txBody>
              <a:bodyPr anchor="ctr"/>
              <a:lstStyle/>
              <a:p>
                <a:pPr algn="ctr" defTabSz="844083">
                  <a:defRPr/>
                </a:pPr>
                <a:endParaRPr lang="ja-JP" altLang="en-US" sz="1662" kern="0">
                  <a:solidFill>
                    <a:prstClr val="white"/>
                  </a:solidFill>
                  <a:latin typeface="Arial"/>
                  <a:ea typeface="ＭＳ Ｐゴシック"/>
                </a:endParaRPr>
              </a:p>
            </p:txBody>
          </p:sp>
        </p:grpSp>
        <p:sp>
          <p:nvSpPr>
            <p:cNvPr id="38" name="正方形/長方形 37">
              <a:extLst>
                <a:ext uri="{FF2B5EF4-FFF2-40B4-BE49-F238E27FC236}">
                  <a16:creationId xmlns:a16="http://schemas.microsoft.com/office/drawing/2014/main" id="{6394F447-C09C-7636-17D4-CA9799D5E0A3}"/>
                </a:ext>
              </a:extLst>
            </p:cNvPr>
            <p:cNvSpPr/>
            <p:nvPr/>
          </p:nvSpPr>
          <p:spPr>
            <a:xfrm>
              <a:off x="5968999" y="4136812"/>
              <a:ext cx="117535" cy="689167"/>
            </a:xfrm>
            <a:prstGeom prst="rect">
              <a:avLst/>
            </a:prstGeom>
            <a:solidFill>
              <a:sysClr val="window" lastClr="FFFFFF"/>
            </a:solidFill>
            <a:ln w="25400" cap="flat" cmpd="sng" algn="ctr">
              <a:solidFill>
                <a:sysClr val="window" lastClr="FFFFFF"/>
              </a:solidFill>
              <a:prstDash val="solid"/>
            </a:ln>
            <a:effectLst/>
          </p:spPr>
          <p:txBody>
            <a:bodyPr anchor="ctr"/>
            <a:lstStyle/>
            <a:p>
              <a:pPr algn="ctr" defTabSz="844083">
                <a:defRPr/>
              </a:pPr>
              <a:endParaRPr lang="ja-JP" altLang="en-US" sz="1662" kern="0">
                <a:solidFill>
                  <a:prstClr val="white"/>
                </a:solidFill>
                <a:latin typeface="Arial"/>
                <a:ea typeface="ＭＳ Ｐゴシック"/>
              </a:endParaRPr>
            </a:p>
          </p:txBody>
        </p:sp>
      </p:grpSp>
      <p:sp>
        <p:nvSpPr>
          <p:cNvPr id="43" name="テキスト ボックス 81">
            <a:extLst>
              <a:ext uri="{FF2B5EF4-FFF2-40B4-BE49-F238E27FC236}">
                <a16:creationId xmlns:a16="http://schemas.microsoft.com/office/drawing/2014/main" id="{C6021DCF-FF4C-BC8D-722B-116DAD185434}"/>
              </a:ext>
            </a:extLst>
          </p:cNvPr>
          <p:cNvSpPr txBox="1">
            <a:spLocks noChangeArrowheads="1"/>
          </p:cNvSpPr>
          <p:nvPr/>
        </p:nvSpPr>
        <p:spPr bwMode="auto">
          <a:xfrm>
            <a:off x="9287177" y="3566861"/>
            <a:ext cx="1136850"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44083">
              <a:defRPr/>
            </a:pPr>
            <a:r>
              <a:rPr lang="ja-JP" altLang="en-US" sz="831">
                <a:solidFill>
                  <a:prstClr val="black"/>
                </a:solidFill>
                <a:latin typeface="メイリオ" panose="020B0604030504040204" pitchFamily="50" charset="-128"/>
                <a:ea typeface="メイリオ" panose="020B0604030504040204" pitchFamily="50" charset="-128"/>
              </a:rPr>
              <a:t>＜付け替えボトル＞</a:t>
            </a:r>
          </a:p>
        </p:txBody>
      </p:sp>
      <p:sp>
        <p:nvSpPr>
          <p:cNvPr id="44" name="テキスト ボックス 43">
            <a:extLst>
              <a:ext uri="{FF2B5EF4-FFF2-40B4-BE49-F238E27FC236}">
                <a16:creationId xmlns:a16="http://schemas.microsoft.com/office/drawing/2014/main" id="{A277ED0B-8B06-D339-2817-16B54638417E}"/>
              </a:ext>
            </a:extLst>
          </p:cNvPr>
          <p:cNvSpPr txBox="1"/>
          <p:nvPr/>
        </p:nvSpPr>
        <p:spPr>
          <a:xfrm>
            <a:off x="2371121" y="4439914"/>
            <a:ext cx="2393759" cy="241476"/>
          </a:xfrm>
          <a:prstGeom prst="rect">
            <a:avLst/>
          </a:prstGeom>
          <a:noFill/>
        </p:spPr>
        <p:txBody>
          <a:bodyPr wrap="square">
            <a:spAutoFit/>
          </a:bodyPr>
          <a:lstStyle/>
          <a:p>
            <a:pPr defTabSz="844083">
              <a:defRPr/>
            </a:pPr>
            <a:r>
              <a:rPr kumimoji="0" lang="ja-JP" altLang="en-US" sz="969" b="1" spc="-26" dirty="0">
                <a:solidFill>
                  <a:srgbClr val="FF0000"/>
                </a:solidFill>
                <a:latin typeface="メイリオ" panose="020B0604030504040204" pitchFamily="50" charset="-128"/>
                <a:ea typeface="メイリオ" panose="020B0604030504040204" pitchFamily="50" charset="-128"/>
              </a:rPr>
              <a:t>　③</a:t>
            </a:r>
            <a:r>
              <a:rPr kumimoji="0" lang="en-US" altLang="ja-JP" sz="969" b="1" spc="-26" dirty="0">
                <a:solidFill>
                  <a:srgbClr val="009C89"/>
                </a:solidFill>
                <a:latin typeface="メイリオ" panose="020B0604030504040204" pitchFamily="50" charset="-128"/>
                <a:ea typeface="メイリオ" panose="020B0604030504040204" pitchFamily="50" charset="-128"/>
              </a:rPr>
              <a:t>【</a:t>
            </a:r>
            <a:r>
              <a:rPr kumimoji="0" lang="ja-JP" altLang="en-US" sz="969" b="1" spc="-26" dirty="0">
                <a:solidFill>
                  <a:srgbClr val="009C89"/>
                </a:solidFill>
                <a:latin typeface="メイリオ" panose="020B0604030504040204" pitchFamily="50" charset="-128"/>
                <a:ea typeface="メイリオ" panose="020B0604030504040204" pitchFamily="50" charset="-128"/>
              </a:rPr>
              <a:t>市区町村の分別収集･再商品化</a:t>
            </a:r>
            <a:r>
              <a:rPr kumimoji="0" lang="en-US" altLang="ja-JP" sz="969" b="1" spc="-26" dirty="0">
                <a:solidFill>
                  <a:srgbClr val="009C89"/>
                </a:solidFill>
                <a:latin typeface="メイリオ" panose="020B0604030504040204" pitchFamily="50" charset="-128"/>
                <a:ea typeface="メイリオ" panose="020B0604030504040204" pitchFamily="50" charset="-128"/>
              </a:rPr>
              <a:t>】</a:t>
            </a:r>
          </a:p>
        </p:txBody>
      </p:sp>
      <p:sp>
        <p:nvSpPr>
          <p:cNvPr id="46" name="下矢印 60">
            <a:extLst>
              <a:ext uri="{FF2B5EF4-FFF2-40B4-BE49-F238E27FC236}">
                <a16:creationId xmlns:a16="http://schemas.microsoft.com/office/drawing/2014/main" id="{ED87C3B5-3886-EE61-7BEC-ACB101D0ABAD}"/>
              </a:ext>
            </a:extLst>
          </p:cNvPr>
          <p:cNvSpPr/>
          <p:nvPr/>
        </p:nvSpPr>
        <p:spPr>
          <a:xfrm>
            <a:off x="2198460" y="3662178"/>
            <a:ext cx="90291" cy="134928"/>
          </a:xfrm>
          <a:prstGeom prst="downArrow">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defTabSz="844083">
              <a:defRPr/>
            </a:pPr>
            <a:endParaRPr lang="ja-JP" altLang="en-US" sz="1023" kern="0">
              <a:solidFill>
                <a:prstClr val="white"/>
              </a:solidFill>
              <a:latin typeface="メイリオ" panose="020B0604030504040204" pitchFamily="50" charset="-128"/>
              <a:ea typeface="メイリオ" panose="020B0604030504040204" pitchFamily="50" charset="-128"/>
            </a:endParaRPr>
          </a:p>
        </p:txBody>
      </p:sp>
      <p:sp>
        <p:nvSpPr>
          <p:cNvPr id="47" name="下矢印 61">
            <a:extLst>
              <a:ext uri="{FF2B5EF4-FFF2-40B4-BE49-F238E27FC236}">
                <a16:creationId xmlns:a16="http://schemas.microsoft.com/office/drawing/2014/main" id="{68FA8578-A6BF-83E2-FD77-23BEB1FEC5EF}"/>
              </a:ext>
            </a:extLst>
          </p:cNvPr>
          <p:cNvSpPr/>
          <p:nvPr/>
        </p:nvSpPr>
        <p:spPr>
          <a:xfrm>
            <a:off x="2198460" y="4368524"/>
            <a:ext cx="90291" cy="134928"/>
          </a:xfrm>
          <a:prstGeom prst="downArrow">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defTabSz="844083">
              <a:defRPr/>
            </a:pPr>
            <a:endParaRPr lang="ja-JP" altLang="en-US" sz="1023" kern="0">
              <a:solidFill>
                <a:prstClr val="white"/>
              </a:solidFill>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25132CC3-248A-072F-080B-DDCE3F4FDBF3}"/>
              </a:ext>
            </a:extLst>
          </p:cNvPr>
          <p:cNvSpPr txBox="1"/>
          <p:nvPr/>
        </p:nvSpPr>
        <p:spPr>
          <a:xfrm>
            <a:off x="7927165" y="93095"/>
            <a:ext cx="1666805" cy="388145"/>
          </a:xfrm>
          <a:prstGeom prst="rect">
            <a:avLst/>
          </a:prstGeom>
          <a:noFill/>
        </p:spPr>
        <p:txBody>
          <a:bodyPr wrap="square">
            <a:noAutofit/>
          </a:bodyPr>
          <a:lstStyle/>
          <a:p>
            <a:pPr algn="r" defTabSz="844083">
              <a:defRPr/>
            </a:pPr>
            <a:r>
              <a:rPr kumimoji="0" lang="ja-JP" altLang="en-US" sz="700" b="1" spc="-26">
                <a:solidFill>
                  <a:prstClr val="white"/>
                </a:solidFill>
                <a:latin typeface="メイリオ" panose="020B0604030504040204" pitchFamily="50" charset="-128"/>
                <a:ea typeface="メイリオ" panose="020B0604030504040204" pitchFamily="50" charset="-128"/>
              </a:rPr>
              <a:t>第２０４回通常国会で成立</a:t>
            </a:r>
            <a:endParaRPr kumimoji="0" lang="en-US" altLang="ja-JP" sz="700" b="1" spc="-26">
              <a:solidFill>
                <a:prstClr val="white"/>
              </a:solidFill>
              <a:latin typeface="メイリオ" panose="020B0604030504040204" pitchFamily="50" charset="-128"/>
              <a:ea typeface="メイリオ" panose="020B0604030504040204" pitchFamily="50" charset="-128"/>
            </a:endParaRPr>
          </a:p>
          <a:p>
            <a:pPr algn="r" defTabSz="844083">
              <a:defRPr/>
            </a:pPr>
            <a:r>
              <a:rPr kumimoji="0" lang="ja-JP" altLang="en-US" sz="700" b="1" spc="-26">
                <a:solidFill>
                  <a:prstClr val="white"/>
                </a:solidFill>
                <a:latin typeface="メイリオ" panose="020B0604030504040204" pitchFamily="50" charset="-128"/>
                <a:ea typeface="メイリオ" panose="020B0604030504040204" pitchFamily="50" charset="-128"/>
              </a:rPr>
              <a:t>令和３年６月</a:t>
            </a:r>
            <a:r>
              <a:rPr kumimoji="0" lang="en-US" altLang="ja-JP" sz="700" b="1" spc="-26">
                <a:solidFill>
                  <a:prstClr val="white"/>
                </a:solidFill>
                <a:latin typeface="メイリオ" panose="020B0604030504040204" pitchFamily="50" charset="-128"/>
                <a:ea typeface="メイリオ" panose="020B0604030504040204" pitchFamily="50" charset="-128"/>
              </a:rPr>
              <a:t>11</a:t>
            </a:r>
            <a:r>
              <a:rPr kumimoji="0" lang="ja-JP" altLang="en-US" sz="700" b="1" spc="-26">
                <a:solidFill>
                  <a:prstClr val="white"/>
                </a:solidFill>
                <a:latin typeface="メイリオ" panose="020B0604030504040204" pitchFamily="50" charset="-128"/>
                <a:ea typeface="メイリオ" panose="020B0604030504040204" pitchFamily="50" charset="-128"/>
              </a:rPr>
              <a:t>日公布</a:t>
            </a:r>
            <a:endParaRPr kumimoji="0" lang="en-US" altLang="ja-JP" sz="700" b="1" spc="-26">
              <a:solidFill>
                <a:prstClr val="white"/>
              </a:solidFill>
              <a:latin typeface="メイリオ" panose="020B0604030504040204" pitchFamily="50" charset="-128"/>
              <a:ea typeface="メイリオ" panose="020B0604030504040204" pitchFamily="50" charset="-128"/>
            </a:endParaRPr>
          </a:p>
          <a:p>
            <a:pPr algn="r" defTabSz="844083">
              <a:defRPr/>
            </a:pPr>
            <a:r>
              <a:rPr kumimoji="0" lang="ja-JP" altLang="en-US" sz="700" b="1" spc="-26">
                <a:solidFill>
                  <a:prstClr val="white"/>
                </a:solidFill>
                <a:latin typeface="メイリオ" panose="020B0604030504040204" pitchFamily="50" charset="-128"/>
                <a:ea typeface="メイリオ" panose="020B0604030504040204" pitchFamily="50" charset="-128"/>
              </a:rPr>
              <a:t>令和４年４月１日施行</a:t>
            </a:r>
            <a:endParaRPr kumimoji="0" lang="en-US" altLang="ja-JP" sz="700" b="1" spc="-26">
              <a:solidFill>
                <a:prstClr val="white"/>
              </a:solidFill>
              <a:latin typeface="メイリオ" panose="020B0604030504040204" pitchFamily="50" charset="-128"/>
              <a:ea typeface="メイリオ" panose="020B0604030504040204" pitchFamily="50" charset="-128"/>
            </a:endParaRPr>
          </a:p>
        </p:txBody>
      </p:sp>
      <p:sp>
        <p:nvSpPr>
          <p:cNvPr id="50" name="スライド番号プレースホルダー 1">
            <a:extLst>
              <a:ext uri="{FF2B5EF4-FFF2-40B4-BE49-F238E27FC236}">
                <a16:creationId xmlns:a16="http://schemas.microsoft.com/office/drawing/2014/main" id="{B07C1D26-6B6D-E6D8-5120-62049385DD09}"/>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5</a:t>
            </a:fld>
            <a:endParaRPr lang="ja-JP" altLang="en-US" dirty="0">
              <a:solidFill>
                <a:prstClr val="black"/>
              </a:solidFill>
              <a:latin typeface="Calibri"/>
              <a:ea typeface="ＭＳ Ｐゴシック" panose="020B0600070205080204" pitchFamily="50" charset="-128"/>
            </a:endParaRPr>
          </a:p>
        </p:txBody>
      </p:sp>
      <p:sp>
        <p:nvSpPr>
          <p:cNvPr id="51" name="四角形: 角を丸くする 50">
            <a:extLst>
              <a:ext uri="{FF2B5EF4-FFF2-40B4-BE49-F238E27FC236}">
                <a16:creationId xmlns:a16="http://schemas.microsoft.com/office/drawing/2014/main" id="{205CD2C4-958D-9D9F-BD91-8279F23B4A5C}"/>
              </a:ext>
            </a:extLst>
          </p:cNvPr>
          <p:cNvSpPr/>
          <p:nvPr/>
        </p:nvSpPr>
        <p:spPr>
          <a:xfrm>
            <a:off x="1679034" y="599129"/>
            <a:ext cx="8818781" cy="576000"/>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lIns="108000" tIns="0" rIns="0" bIns="0" anchor="ctr"/>
          <a:lstStyle/>
          <a:p>
            <a:pPr marL="285750" lvl="1" indent="-285750" defTabSz="844083">
              <a:lnSpc>
                <a:spcPts val="1800"/>
              </a:lnSpc>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その一環として、上流から下流までの</a:t>
            </a:r>
            <a:r>
              <a:rPr lang="ja-JP" altLang="en-US" b="1" u="sng" dirty="0">
                <a:solidFill>
                  <a:prstClr val="black"/>
                </a:solidFill>
                <a:latin typeface="Meiryo UI" panose="020B0604030504040204" pitchFamily="50" charset="-128"/>
                <a:ea typeface="Meiryo UI" panose="020B0604030504040204" pitchFamily="50" charset="-128"/>
              </a:rPr>
              <a:t>ライフサイクル全体での取組</a:t>
            </a:r>
            <a:r>
              <a:rPr lang="ja-JP" altLang="en-US" dirty="0">
                <a:solidFill>
                  <a:prstClr val="black"/>
                </a:solidFill>
                <a:latin typeface="Meiryo UI" panose="020B0604030504040204" pitchFamily="50" charset="-128"/>
                <a:ea typeface="Meiryo UI" panose="020B0604030504040204" pitchFamily="50" charset="-128"/>
              </a:rPr>
              <a:t>を総合的に促進するため、　　</a:t>
            </a:r>
            <a:r>
              <a:rPr lang="ja-JP" altLang="en-US" b="1" u="sng" dirty="0">
                <a:solidFill>
                  <a:prstClr val="black"/>
                </a:solidFill>
                <a:latin typeface="Meiryo UI" panose="020B0604030504040204" pitchFamily="50" charset="-128"/>
                <a:ea typeface="Meiryo UI" panose="020B0604030504040204" pitchFamily="50" charset="-128"/>
              </a:rPr>
              <a:t>プラスチック資源循環法</a:t>
            </a:r>
            <a:r>
              <a:rPr lang="ja-JP" altLang="en-US" dirty="0">
                <a:solidFill>
                  <a:prstClr val="black"/>
                </a:solidFill>
                <a:latin typeface="Meiryo UI" panose="020B0604030504040204" pitchFamily="50" charset="-128"/>
                <a:ea typeface="Meiryo UI" panose="020B0604030504040204" pitchFamily="50" charset="-128"/>
              </a:rPr>
              <a:t>を整備しています。</a:t>
            </a:r>
            <a:endParaRPr lang="ja-JP"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019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id="{880BA69B-5CE0-27AC-6997-E370E444AC38}"/>
              </a:ext>
            </a:extLst>
          </p:cNvPr>
          <p:cNvGrpSpPr/>
          <p:nvPr/>
        </p:nvGrpSpPr>
        <p:grpSpPr>
          <a:xfrm>
            <a:off x="1704000" y="1584188"/>
            <a:ext cx="4356000" cy="1332000"/>
            <a:chOff x="201909" y="1671240"/>
            <a:chExt cx="4356000" cy="1332000"/>
          </a:xfrm>
        </p:grpSpPr>
        <p:sp>
          <p:nvSpPr>
            <p:cNvPr id="13" name="正方形/長方形 12">
              <a:extLst>
                <a:ext uri="{FF2B5EF4-FFF2-40B4-BE49-F238E27FC236}">
                  <a16:creationId xmlns:a16="http://schemas.microsoft.com/office/drawing/2014/main" id="{FA7A373E-BBF1-1BB4-6591-5535D602C079}"/>
                </a:ext>
              </a:extLst>
            </p:cNvPr>
            <p:cNvSpPr/>
            <p:nvPr/>
          </p:nvSpPr>
          <p:spPr>
            <a:xfrm>
              <a:off x="201909" y="1671240"/>
              <a:ext cx="4356000" cy="1332000"/>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72000" tIns="36000" rIns="72000" bIns="0" rtlCol="0" anchor="t"/>
            <a:lstStyle/>
            <a:p>
              <a:pPr>
                <a:spcAft>
                  <a:spcPts val="100"/>
                </a:spcAft>
                <a:defRPr/>
              </a:pP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構造</a:t>
              </a: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減量化：大塚食品</a:t>
              </a:r>
              <a:endParaRPr lang="en-US" altLang="ja-JP" sz="1400" b="1" u="sng" dirty="0">
                <a:solidFill>
                  <a:srgbClr val="38BEE2">
                    <a:lumMod val="75000"/>
                  </a:srgbClr>
                </a:solidFill>
                <a:latin typeface="Meiryo UI"/>
                <a:ea typeface="Meiryo UI"/>
              </a:endParaRPr>
            </a:p>
            <a:p>
              <a:pPr marL="180975" indent="-180975">
                <a:spcAft>
                  <a:spcPts val="100"/>
                </a:spcAft>
                <a:buClr>
                  <a:srgbClr val="38BEE2">
                    <a:lumMod val="75000"/>
                  </a:srgbClr>
                </a:buClr>
                <a:buFont typeface="Wingdings" panose="05000000000000000000" pitchFamily="2" charset="2"/>
                <a:buChar char="l"/>
                <a:defRPr/>
              </a:pPr>
              <a:r>
                <a:rPr lang="en-US" altLang="ja-JP" sz="1200" dirty="0">
                  <a:solidFill>
                    <a:prstClr val="black"/>
                  </a:solidFill>
                  <a:latin typeface="Meiryo UI"/>
                  <a:ea typeface="Meiryo UI"/>
                </a:rPr>
                <a:t>PET</a:t>
              </a:r>
              <a:r>
                <a:rPr lang="ja-JP" altLang="en-US" sz="1200" dirty="0">
                  <a:solidFill>
                    <a:prstClr val="black"/>
                  </a:solidFill>
                  <a:latin typeface="Meiryo UI"/>
                  <a:ea typeface="Meiryo UI"/>
                </a:rPr>
                <a:t>ボトル容器の</a:t>
              </a:r>
              <a:r>
                <a:rPr lang="ja-JP" altLang="en-US" sz="1200" b="1" dirty="0">
                  <a:solidFill>
                    <a:srgbClr val="FF0000"/>
                  </a:solidFill>
                  <a:latin typeface="Meiryo UI"/>
                  <a:ea typeface="Meiryo UI"/>
                </a:rPr>
                <a:t>薄肉化</a:t>
              </a:r>
              <a:r>
                <a:rPr lang="ja-JP" altLang="en-US" sz="1200" dirty="0">
                  <a:solidFill>
                    <a:prstClr val="black"/>
                  </a:solidFill>
                  <a:latin typeface="Meiryo UI"/>
                  <a:ea typeface="Meiryo UI"/>
                </a:rPr>
                <a:t>、形状変更</a:t>
              </a:r>
              <a:endParaRPr lang="en-US" altLang="ja-JP" sz="1200" dirty="0">
                <a:solidFill>
                  <a:prstClr val="black"/>
                </a:solidFill>
                <a:latin typeface="Meiryo UI"/>
                <a:ea typeface="Meiryo UI"/>
              </a:endParaRPr>
            </a:p>
          </p:txBody>
        </p:sp>
        <p:pic>
          <p:nvPicPr>
            <p:cNvPr id="28" name="図 27">
              <a:extLst>
                <a:ext uri="{FF2B5EF4-FFF2-40B4-BE49-F238E27FC236}">
                  <a16:creationId xmlns:a16="http://schemas.microsoft.com/office/drawing/2014/main" id="{791B4AAB-592C-5628-330C-1BB49E63B7FC}"/>
                </a:ext>
              </a:extLst>
            </p:cNvPr>
            <p:cNvPicPr>
              <a:picLocks noChangeAspect="1"/>
            </p:cNvPicPr>
            <p:nvPr/>
          </p:nvPicPr>
          <p:blipFill>
            <a:blip r:embed="rId3"/>
            <a:srcRect l="39194" t="6406" r="40307"/>
            <a:stretch/>
          </p:blipFill>
          <p:spPr>
            <a:xfrm>
              <a:off x="3244159" y="2178312"/>
              <a:ext cx="318524" cy="815507"/>
            </a:xfrm>
            <a:prstGeom prst="rect">
              <a:avLst/>
            </a:prstGeom>
          </p:spPr>
        </p:pic>
        <p:sp>
          <p:nvSpPr>
            <p:cNvPr id="29" name="テキスト ボックス 28">
              <a:extLst>
                <a:ext uri="{FF2B5EF4-FFF2-40B4-BE49-F238E27FC236}">
                  <a16:creationId xmlns:a16="http://schemas.microsoft.com/office/drawing/2014/main" id="{18DC3DED-74A2-701E-7146-E0F76F0A3A21}"/>
                </a:ext>
              </a:extLst>
            </p:cNvPr>
            <p:cNvSpPr txBox="1"/>
            <p:nvPr/>
          </p:nvSpPr>
          <p:spPr>
            <a:xfrm>
              <a:off x="461388" y="2592722"/>
              <a:ext cx="2058919" cy="369332"/>
            </a:xfrm>
            <a:prstGeom prst="rect">
              <a:avLst/>
            </a:prstGeom>
            <a:noFill/>
          </p:spPr>
          <p:txBody>
            <a:bodyPr wrap="square" lIns="0" tIns="0" rIns="0" bIns="0">
              <a:spAutoFit/>
            </a:bodyPr>
            <a:lstStyle/>
            <a:p>
              <a:pPr marL="234000" indent="-295275" latinLnBrk="1">
                <a:defRPr/>
              </a:pPr>
              <a:r>
                <a:rPr lang="ja-JP" altLang="en-US" sz="600" dirty="0">
                  <a:solidFill>
                    <a:prstClr val="black"/>
                  </a:solidFill>
                  <a:latin typeface="Meiryo UI"/>
                  <a:ea typeface="Meiryo UI"/>
                </a:rPr>
                <a:t>出所）大塚食品ウェブサイト、</a:t>
              </a:r>
              <a:r>
                <a:rPr lang="en-US" altLang="ja-JP" sz="600" dirty="0">
                  <a:solidFill>
                    <a:prstClr val="black"/>
                  </a:solidFill>
                  <a:latin typeface="Meiryo UI"/>
                  <a:ea typeface="Meiryo UI"/>
                </a:rPr>
                <a:t>https://www.crystalgeyser.jp/infographic/</a:t>
              </a:r>
              <a:br>
                <a:rPr lang="en-US" altLang="ja-JP" sz="600" dirty="0">
                  <a:solidFill>
                    <a:prstClr val="black"/>
                  </a:solidFill>
                  <a:latin typeface="Meiryo UI"/>
                  <a:ea typeface="Meiryo UI"/>
                </a:rPr>
              </a:br>
              <a:r>
                <a:rPr lang="ja-JP" altLang="en-US" sz="600" dirty="0">
                  <a:solidFill>
                    <a:prstClr val="black"/>
                  </a:solidFill>
                  <a:latin typeface="Meiryo UI"/>
                  <a:ea typeface="Meiryo UI"/>
                </a:rPr>
                <a:t>プラっとサーチウェブサイト、</a:t>
              </a:r>
              <a:r>
                <a:rPr lang="en-US" altLang="ja-JP" sz="600" dirty="0">
                  <a:solidFill>
                    <a:prstClr val="black"/>
                  </a:solidFill>
                  <a:latin typeface="Meiryo UI"/>
                  <a:ea typeface="Meiryo UI"/>
                </a:rPr>
                <a:t>https://search.pprc.gr.jp/571/</a:t>
              </a:r>
              <a:r>
                <a:rPr lang="ja-JP" altLang="en-US" sz="600" dirty="0">
                  <a:solidFill>
                    <a:prstClr val="black"/>
                  </a:solidFill>
                  <a:latin typeface="Meiryo UI"/>
                  <a:ea typeface="Meiryo UI"/>
                </a:rPr>
                <a:t>（いずれも、閲覧日：</a:t>
              </a:r>
              <a:r>
                <a:rPr lang="en-US" altLang="ja-JP" sz="600" dirty="0">
                  <a:solidFill>
                    <a:prstClr val="black"/>
                  </a:solidFill>
                  <a:latin typeface="Meiryo UI"/>
                  <a:ea typeface="Meiryo UI"/>
                </a:rPr>
                <a:t>2024</a:t>
              </a:r>
              <a:r>
                <a:rPr lang="ja-JP" altLang="en-US" sz="600" dirty="0">
                  <a:solidFill>
                    <a:prstClr val="black"/>
                  </a:solidFill>
                  <a:latin typeface="Meiryo UI"/>
                  <a:ea typeface="Meiryo UI"/>
                </a:rPr>
                <a:t>年</a:t>
              </a:r>
              <a:r>
                <a:rPr lang="en-US" altLang="ja-JP" sz="600" dirty="0">
                  <a:solidFill>
                    <a:prstClr val="black"/>
                  </a:solidFill>
                  <a:latin typeface="Meiryo UI"/>
                  <a:ea typeface="Meiryo UI"/>
                </a:rPr>
                <a:t>8</a:t>
              </a:r>
              <a:r>
                <a:rPr lang="ja-JP" altLang="en-US" sz="600" dirty="0">
                  <a:solidFill>
                    <a:prstClr val="black"/>
                  </a:solidFill>
                  <a:latin typeface="Meiryo UI"/>
                  <a:ea typeface="Meiryo UI"/>
                </a:rPr>
                <a:t>月</a:t>
              </a:r>
              <a:r>
                <a:rPr lang="en-US" altLang="ja-JP" sz="600" dirty="0">
                  <a:solidFill>
                    <a:prstClr val="black"/>
                  </a:solidFill>
                  <a:latin typeface="Meiryo UI"/>
                  <a:ea typeface="Meiryo UI"/>
                </a:rPr>
                <a:t>19</a:t>
              </a:r>
              <a:r>
                <a:rPr lang="ja-JP" altLang="en-US" sz="600" dirty="0">
                  <a:solidFill>
                    <a:prstClr val="black"/>
                  </a:solidFill>
                  <a:latin typeface="Meiryo UI"/>
                  <a:ea typeface="Meiryo UI"/>
                </a:rPr>
                <a:t>日）</a:t>
              </a:r>
            </a:p>
          </p:txBody>
        </p:sp>
        <p:graphicFrame>
          <p:nvGraphicFramePr>
            <p:cNvPr id="30" name="コンテンツ プレースホルダー 29">
              <a:extLst>
                <a:ext uri="{FF2B5EF4-FFF2-40B4-BE49-F238E27FC236}">
                  <a16:creationId xmlns:a16="http://schemas.microsoft.com/office/drawing/2014/main" id="{A0630E6F-D1F5-DF2C-47D3-B54259161774}"/>
                </a:ext>
              </a:extLst>
            </p:cNvPr>
            <p:cNvGraphicFramePr>
              <a:graphicFrameLocks/>
            </p:cNvGraphicFramePr>
            <p:nvPr/>
          </p:nvGraphicFramePr>
          <p:xfrm>
            <a:off x="482522" y="2145269"/>
            <a:ext cx="1872000" cy="421680"/>
          </p:xfrm>
          <a:graphic>
            <a:graphicData uri="http://schemas.openxmlformats.org/drawingml/2006/table">
              <a:tbl>
                <a:tblPr firstCol="1" bandRow="1">
                  <a:tableStyleId>{5C22544A-7EE6-4342-B048-85BDC9FD1C3A}</a:tableStyleId>
                </a:tblPr>
                <a:tblGrid>
                  <a:gridCol w="972000">
                    <a:extLst>
                      <a:ext uri="{9D8B030D-6E8A-4147-A177-3AD203B41FA5}">
                        <a16:colId xmlns:a16="http://schemas.microsoft.com/office/drawing/2014/main" val="1190875611"/>
                      </a:ext>
                    </a:extLst>
                  </a:gridCol>
                  <a:gridCol w="900000">
                    <a:extLst>
                      <a:ext uri="{9D8B030D-6E8A-4147-A177-3AD203B41FA5}">
                        <a16:colId xmlns:a16="http://schemas.microsoft.com/office/drawing/2014/main" val="1363308053"/>
                      </a:ext>
                    </a:extLst>
                  </a:gridCol>
                </a:tblGrid>
                <a:tr h="204166">
                  <a:tc>
                    <a:txBody>
                      <a:bodyPr/>
                      <a:lstStyle/>
                      <a:p>
                        <a:r>
                          <a:rPr kumimoji="1" lang="en-US" altLang="ja-JP" sz="1100"/>
                          <a:t>PET</a:t>
                        </a:r>
                        <a:r>
                          <a:rPr kumimoji="1" lang="ja-JP" altLang="en-US" sz="1100"/>
                          <a:t>ボトル重量</a:t>
                        </a:r>
                      </a:p>
                    </a:txBody>
                    <a:tcPr marL="36000" marR="36000" marT="21600" marB="21600" anchor="ctr"/>
                  </a:tc>
                  <a:tc>
                    <a:txBody>
                      <a:bodyPr/>
                      <a:lstStyle/>
                      <a:p>
                        <a:r>
                          <a:rPr kumimoji="1" lang="en-US" altLang="ja-JP" sz="1100" dirty="0"/>
                          <a:t>14g→11.5g</a:t>
                        </a:r>
                        <a:endParaRPr kumimoji="1" lang="ja-JP" altLang="en-US" sz="1100" dirty="0"/>
                      </a:p>
                    </a:txBody>
                    <a:tcPr marL="36000" marR="36000" marT="21600" marB="21600" anchor="ctr"/>
                  </a:tc>
                  <a:extLst>
                    <a:ext uri="{0D108BD9-81ED-4DB2-BD59-A6C34878D82A}">
                      <a16:rowId xmlns:a16="http://schemas.microsoft.com/office/drawing/2014/main" val="2993575377"/>
                    </a:ext>
                  </a:extLst>
                </a:tr>
                <a:tr h="204166">
                  <a:tc>
                    <a:txBody>
                      <a:bodyPr/>
                      <a:lstStyle/>
                      <a:p>
                        <a:r>
                          <a:rPr kumimoji="1" lang="ja-JP" altLang="en-US" sz="1100" dirty="0"/>
                          <a:t>キャップ重量</a:t>
                        </a:r>
                      </a:p>
                    </a:txBody>
                    <a:tcPr marL="36000" marR="36000" marT="21600" marB="21600" anchor="ctr"/>
                  </a:tc>
                  <a:tc>
                    <a:txBody>
                      <a:bodyPr/>
                      <a:lstStyle/>
                      <a:p>
                        <a:r>
                          <a:rPr kumimoji="1" lang="en-US" altLang="ja-JP" sz="1100" dirty="0"/>
                          <a:t>1.7g→1.3g</a:t>
                        </a:r>
                        <a:endParaRPr kumimoji="1" lang="ja-JP" altLang="en-US" sz="1100" dirty="0"/>
                      </a:p>
                    </a:txBody>
                    <a:tcPr marL="36000" marR="36000" marT="21600" marB="21600" anchor="ctr"/>
                  </a:tc>
                  <a:extLst>
                    <a:ext uri="{0D108BD9-81ED-4DB2-BD59-A6C34878D82A}">
                      <a16:rowId xmlns:a16="http://schemas.microsoft.com/office/drawing/2014/main" val="607192919"/>
                    </a:ext>
                  </a:extLst>
                </a:tr>
              </a:tbl>
            </a:graphicData>
          </a:graphic>
        </p:graphicFrame>
      </p:grpSp>
      <p:pic>
        <p:nvPicPr>
          <p:cNvPr id="47" name="図 46" descr="瓶の飲み物&#10;&#10;自動的に生成された説明">
            <a:extLst>
              <a:ext uri="{FF2B5EF4-FFF2-40B4-BE49-F238E27FC236}">
                <a16:creationId xmlns:a16="http://schemas.microsoft.com/office/drawing/2014/main" id="{9B3444FB-2907-00A8-D030-5792089D7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298" y="2102529"/>
            <a:ext cx="504000" cy="754859"/>
          </a:xfrm>
          <a:prstGeom prst="rect">
            <a:avLst/>
          </a:prstGeom>
        </p:spPr>
      </p:pic>
      <p:pic>
        <p:nvPicPr>
          <p:cNvPr id="42" name="図 41" descr="白いバックグラウンドの前に並んでいる&#10;&#10;低い精度で自動的に生成された説明">
            <a:extLst>
              <a:ext uri="{FF2B5EF4-FFF2-40B4-BE49-F238E27FC236}">
                <a16:creationId xmlns:a16="http://schemas.microsoft.com/office/drawing/2014/main" id="{5E233955-BB7D-A83A-4B92-D99063E63B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584" y="2102529"/>
            <a:ext cx="504000" cy="754859"/>
          </a:xfrm>
          <a:prstGeom prst="rect">
            <a:avLst/>
          </a:prstGeom>
        </p:spPr>
      </p:pic>
      <p:sp>
        <p:nvSpPr>
          <p:cNvPr id="3" name="コンテンツ プレースホルダー 2">
            <a:extLst>
              <a:ext uri="{FF2B5EF4-FFF2-40B4-BE49-F238E27FC236}">
                <a16:creationId xmlns:a16="http://schemas.microsoft.com/office/drawing/2014/main" id="{A9B94869-BF25-8FFD-AA22-99A8B4CE653A}"/>
              </a:ext>
            </a:extLst>
          </p:cNvPr>
          <p:cNvSpPr>
            <a:spLocks noGrp="1"/>
          </p:cNvSpPr>
          <p:nvPr>
            <p:ph sz="quarter" idx="11"/>
          </p:nvPr>
        </p:nvSpPr>
        <p:spPr>
          <a:xfrm>
            <a:off x="215901" y="78543"/>
            <a:ext cx="9066356" cy="477805"/>
          </a:xfrm>
        </p:spPr>
        <p:txBody>
          <a:bodyPr wrap="square" lIns="144000" tIns="72000" rIns="144000" bIns="72000">
            <a:spAutoFit/>
          </a:bodyPr>
          <a:lstStyle/>
          <a:p>
            <a:r>
              <a:rPr lang="ja-JP" altLang="en-US" sz="2400" dirty="0"/>
              <a:t>①　プラスチック使用製品の環境配慮設計事例</a:t>
            </a:r>
          </a:p>
        </p:txBody>
      </p:sp>
      <p:grpSp>
        <p:nvGrpSpPr>
          <p:cNvPr id="9" name="グループ化 8">
            <a:extLst>
              <a:ext uri="{FF2B5EF4-FFF2-40B4-BE49-F238E27FC236}">
                <a16:creationId xmlns:a16="http://schemas.microsoft.com/office/drawing/2014/main" id="{0DD05F78-FB5F-9B9C-EA29-82A0C49AD68B}"/>
              </a:ext>
            </a:extLst>
          </p:cNvPr>
          <p:cNvGrpSpPr/>
          <p:nvPr/>
        </p:nvGrpSpPr>
        <p:grpSpPr>
          <a:xfrm>
            <a:off x="6132000" y="1584188"/>
            <a:ext cx="4356000" cy="828000"/>
            <a:chOff x="201908" y="3455273"/>
            <a:chExt cx="4356000" cy="828000"/>
          </a:xfrm>
        </p:grpSpPr>
        <p:sp>
          <p:nvSpPr>
            <p:cNvPr id="31" name="正方形/長方形 30">
              <a:extLst>
                <a:ext uri="{FF2B5EF4-FFF2-40B4-BE49-F238E27FC236}">
                  <a16:creationId xmlns:a16="http://schemas.microsoft.com/office/drawing/2014/main" id="{DAADC7F9-904C-2D15-5F0F-E83194557822}"/>
                </a:ext>
              </a:extLst>
            </p:cNvPr>
            <p:cNvSpPr/>
            <p:nvPr/>
          </p:nvSpPr>
          <p:spPr>
            <a:xfrm>
              <a:off x="201908" y="3455273"/>
              <a:ext cx="4356000" cy="828000"/>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72000" tIns="36000" rIns="1152000" bIns="0" rtlCol="0" anchor="t"/>
            <a:lstStyle/>
            <a:p>
              <a:pPr>
                <a:spcAft>
                  <a:spcPts val="100"/>
                </a:spcAft>
                <a:defRPr/>
              </a:pP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構造</a:t>
              </a: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包装の簡素化：花王</a:t>
              </a:r>
              <a:endParaRPr lang="en-US" altLang="ja-JP" sz="1400" b="1" u="sng" dirty="0">
                <a:solidFill>
                  <a:srgbClr val="38BEE2">
                    <a:lumMod val="75000"/>
                  </a:srgbClr>
                </a:solidFill>
                <a:latin typeface="Meiryo UI"/>
                <a:ea typeface="Meiryo UI"/>
              </a:endParaRPr>
            </a:p>
            <a:p>
              <a:pPr marL="180975" indent="-180975">
                <a:spcAft>
                  <a:spcPts val="100"/>
                </a:spcAft>
                <a:buClr>
                  <a:srgbClr val="38BEE2">
                    <a:lumMod val="75000"/>
                  </a:srgbClr>
                </a:buClr>
                <a:buFont typeface="Wingdings" panose="05000000000000000000" pitchFamily="2" charset="2"/>
                <a:buChar char="l"/>
                <a:defRPr/>
              </a:pPr>
              <a:r>
                <a:rPr lang="ja-JP" altLang="en-US" sz="1200" dirty="0">
                  <a:solidFill>
                    <a:prstClr val="black"/>
                  </a:solidFill>
                  <a:latin typeface="Meiryo UI"/>
                  <a:ea typeface="Meiryo UI"/>
                </a:rPr>
                <a:t>泡ハミガキ容器の</a:t>
              </a:r>
              <a:r>
                <a:rPr lang="en-US" altLang="ja-JP" sz="1200" b="1" dirty="0">
                  <a:solidFill>
                    <a:srgbClr val="FF0000"/>
                  </a:solidFill>
                  <a:latin typeface="Meiryo UI"/>
                  <a:ea typeface="Meiryo UI"/>
                </a:rPr>
                <a:t>2</a:t>
              </a:r>
              <a:r>
                <a:rPr lang="ja-JP" altLang="en-US" sz="1200" b="1" dirty="0">
                  <a:solidFill>
                    <a:srgbClr val="FF0000"/>
                  </a:solidFill>
                  <a:latin typeface="Meiryo UI"/>
                  <a:ea typeface="Meiryo UI"/>
                </a:rPr>
                <a:t>次包装を簡素化</a:t>
              </a:r>
              <a:r>
                <a:rPr lang="ja-JP" altLang="en-US" sz="1200" dirty="0">
                  <a:solidFill>
                    <a:prstClr val="black"/>
                  </a:solidFill>
                  <a:latin typeface="Meiryo UI"/>
                  <a:ea typeface="Meiryo UI"/>
                </a:rPr>
                <a:t>、紙プラ複合サック箱削減</a:t>
              </a:r>
              <a:endParaRPr lang="en-US" altLang="ja-JP" sz="1200" dirty="0">
                <a:solidFill>
                  <a:prstClr val="black"/>
                </a:solidFill>
                <a:latin typeface="Meiryo UI"/>
                <a:ea typeface="Meiryo UI"/>
              </a:endParaRPr>
            </a:p>
          </p:txBody>
        </p:sp>
        <p:sp>
          <p:nvSpPr>
            <p:cNvPr id="33" name="テキスト ボックス 32">
              <a:extLst>
                <a:ext uri="{FF2B5EF4-FFF2-40B4-BE49-F238E27FC236}">
                  <a16:creationId xmlns:a16="http://schemas.microsoft.com/office/drawing/2014/main" id="{977CFF1C-8651-7B91-C08E-88A8818608E4}"/>
                </a:ext>
              </a:extLst>
            </p:cNvPr>
            <p:cNvSpPr txBox="1"/>
            <p:nvPr/>
          </p:nvSpPr>
          <p:spPr>
            <a:xfrm>
              <a:off x="308779" y="4119072"/>
              <a:ext cx="3351197" cy="92333"/>
            </a:xfrm>
            <a:prstGeom prst="rect">
              <a:avLst/>
            </a:prstGeom>
            <a:noFill/>
          </p:spPr>
          <p:txBody>
            <a:bodyPr wrap="square" lIns="0" tIns="0" rIns="0" bIns="0">
              <a:spAutoFit/>
            </a:bodyPr>
            <a:lstStyle/>
            <a:p>
              <a:pPr marL="234000" indent="-295275" latinLnBrk="1">
                <a:defRPr/>
              </a:pPr>
              <a:r>
                <a:rPr lang="ja-JP" altLang="en-US" sz="600">
                  <a:solidFill>
                    <a:prstClr val="black"/>
                  </a:solidFill>
                  <a:latin typeface="Meiryo UI"/>
                  <a:ea typeface="Meiryo UI"/>
                </a:rPr>
                <a:t>出所）プラっとサーチウェブサイト、</a:t>
              </a:r>
              <a:r>
                <a:rPr lang="en-US" altLang="ja-JP" sz="600">
                  <a:solidFill>
                    <a:prstClr val="black"/>
                  </a:solidFill>
                  <a:latin typeface="Meiryo UI"/>
                  <a:ea typeface="Meiryo UI"/>
                </a:rPr>
                <a:t>https://search.pprc.gr.jp/5474/</a:t>
              </a:r>
              <a:r>
                <a:rPr lang="ja-JP" altLang="en-US" sz="600">
                  <a:solidFill>
                    <a:prstClr val="black"/>
                  </a:solidFill>
                  <a:latin typeface="Meiryo UI"/>
                  <a:ea typeface="Meiryo UI"/>
                </a:rPr>
                <a:t>（閲覧日：</a:t>
              </a:r>
              <a:r>
                <a:rPr lang="en-US" altLang="ja-JP" sz="600">
                  <a:solidFill>
                    <a:prstClr val="black"/>
                  </a:solidFill>
                  <a:latin typeface="Meiryo UI"/>
                  <a:ea typeface="Meiryo UI"/>
                </a:rPr>
                <a:t>2024</a:t>
              </a:r>
              <a:r>
                <a:rPr lang="ja-JP" altLang="en-US" sz="600">
                  <a:solidFill>
                    <a:prstClr val="black"/>
                  </a:solidFill>
                  <a:latin typeface="Meiryo UI"/>
                  <a:ea typeface="Meiryo UI"/>
                </a:rPr>
                <a:t>年</a:t>
              </a:r>
              <a:r>
                <a:rPr lang="en-US" altLang="ja-JP" sz="600">
                  <a:solidFill>
                    <a:prstClr val="black"/>
                  </a:solidFill>
                  <a:latin typeface="Meiryo UI"/>
                  <a:ea typeface="Meiryo UI"/>
                </a:rPr>
                <a:t>8</a:t>
              </a:r>
              <a:r>
                <a:rPr lang="ja-JP" altLang="en-US" sz="600">
                  <a:solidFill>
                    <a:prstClr val="black"/>
                  </a:solidFill>
                  <a:latin typeface="Meiryo UI"/>
                  <a:ea typeface="Meiryo UI"/>
                </a:rPr>
                <a:t>月</a:t>
              </a:r>
              <a:r>
                <a:rPr lang="en-US" altLang="ja-JP" sz="600">
                  <a:solidFill>
                    <a:prstClr val="black"/>
                  </a:solidFill>
                  <a:latin typeface="Meiryo UI"/>
                  <a:ea typeface="Meiryo UI"/>
                </a:rPr>
                <a:t>19</a:t>
              </a:r>
              <a:r>
                <a:rPr lang="ja-JP" altLang="en-US" sz="600">
                  <a:solidFill>
                    <a:prstClr val="black"/>
                  </a:solidFill>
                  <a:latin typeface="Meiryo UI"/>
                  <a:ea typeface="Meiryo UI"/>
                </a:rPr>
                <a:t>日）</a:t>
              </a:r>
            </a:p>
          </p:txBody>
        </p:sp>
        <p:pic>
          <p:nvPicPr>
            <p:cNvPr id="36" name="図 35">
              <a:extLst>
                <a:ext uri="{FF2B5EF4-FFF2-40B4-BE49-F238E27FC236}">
                  <a16:creationId xmlns:a16="http://schemas.microsoft.com/office/drawing/2014/main" id="{3F9D4208-1214-DEDE-F587-313853151394}"/>
                </a:ext>
              </a:extLst>
            </p:cNvPr>
            <p:cNvPicPr>
              <a:picLocks noChangeAspect="1"/>
            </p:cNvPicPr>
            <p:nvPr/>
          </p:nvPicPr>
          <p:blipFill>
            <a:blip r:embed="rId6"/>
            <a:stretch>
              <a:fillRect/>
            </a:stretch>
          </p:blipFill>
          <p:spPr>
            <a:xfrm>
              <a:off x="3646526" y="3492236"/>
              <a:ext cx="720000" cy="763928"/>
            </a:xfrm>
            <a:prstGeom prst="rect">
              <a:avLst/>
            </a:prstGeom>
          </p:spPr>
        </p:pic>
        <p:sp>
          <p:nvSpPr>
            <p:cNvPr id="38" name="矢印: 右 37">
              <a:extLst>
                <a:ext uri="{FF2B5EF4-FFF2-40B4-BE49-F238E27FC236}">
                  <a16:creationId xmlns:a16="http://schemas.microsoft.com/office/drawing/2014/main" id="{11986A88-EDF2-8A95-F5AA-3386739A6095}"/>
                </a:ext>
              </a:extLst>
            </p:cNvPr>
            <p:cNvSpPr/>
            <p:nvPr/>
          </p:nvSpPr>
          <p:spPr>
            <a:xfrm>
              <a:off x="3965050" y="3852817"/>
              <a:ext cx="108000" cy="253573"/>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endParaRPr lang="ja-JP" altLang="en-US" sz="1600">
                <a:solidFill>
                  <a:prstClr val="black"/>
                </a:solidFill>
                <a:latin typeface="Meiryo UI"/>
                <a:ea typeface="Meiryo UI"/>
              </a:endParaRPr>
            </a:p>
          </p:txBody>
        </p:sp>
      </p:grpSp>
      <p:grpSp>
        <p:nvGrpSpPr>
          <p:cNvPr id="21" name="グループ化 20">
            <a:extLst>
              <a:ext uri="{FF2B5EF4-FFF2-40B4-BE49-F238E27FC236}">
                <a16:creationId xmlns:a16="http://schemas.microsoft.com/office/drawing/2014/main" id="{FE0DEAAD-B95A-994D-4EB5-93A2126B34FF}"/>
              </a:ext>
            </a:extLst>
          </p:cNvPr>
          <p:cNvGrpSpPr/>
          <p:nvPr/>
        </p:nvGrpSpPr>
        <p:grpSpPr>
          <a:xfrm>
            <a:off x="6132000" y="2463333"/>
            <a:ext cx="4356000" cy="1116000"/>
            <a:chOff x="208096" y="5069175"/>
            <a:chExt cx="4356000" cy="1116000"/>
          </a:xfrm>
        </p:grpSpPr>
        <p:sp>
          <p:nvSpPr>
            <p:cNvPr id="12" name="正方形/長方形 11">
              <a:extLst>
                <a:ext uri="{FF2B5EF4-FFF2-40B4-BE49-F238E27FC236}">
                  <a16:creationId xmlns:a16="http://schemas.microsoft.com/office/drawing/2014/main" id="{932B97B7-40C3-CEA1-7102-3065FD6009B1}"/>
                </a:ext>
              </a:extLst>
            </p:cNvPr>
            <p:cNvSpPr/>
            <p:nvPr/>
          </p:nvSpPr>
          <p:spPr>
            <a:xfrm>
              <a:off x="208096" y="5069175"/>
              <a:ext cx="4356000" cy="1116000"/>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72000" tIns="36000" rIns="1296000" bIns="0" rtlCol="0" anchor="t"/>
            <a:lstStyle/>
            <a:p>
              <a:pPr>
                <a:spcAft>
                  <a:spcPts val="100"/>
                </a:spcAft>
                <a:defRPr/>
              </a:pP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構造</a:t>
              </a: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単一素材化等：</a:t>
              </a:r>
              <a:r>
                <a:rPr lang="en-US" altLang="ja-JP" sz="1400" b="1" u="sng" dirty="0">
                  <a:solidFill>
                    <a:srgbClr val="38BEE2">
                      <a:lumMod val="75000"/>
                    </a:srgbClr>
                  </a:solidFill>
                  <a:latin typeface="Meiryo UI"/>
                  <a:ea typeface="Meiryo UI"/>
                </a:rPr>
                <a:t>TOPPAN</a:t>
              </a:r>
            </a:p>
            <a:p>
              <a:pPr marL="180975" indent="-180975">
                <a:spcAft>
                  <a:spcPts val="100"/>
                </a:spcAft>
                <a:buClr>
                  <a:srgbClr val="38BEE2">
                    <a:lumMod val="75000"/>
                  </a:srgbClr>
                </a:buClr>
                <a:buFont typeface="Wingdings" panose="05000000000000000000" pitchFamily="2" charset="2"/>
                <a:buChar char="l"/>
                <a:defRPr/>
              </a:pPr>
              <a:r>
                <a:rPr lang="ja-JP" altLang="en-US" sz="1200" dirty="0">
                  <a:solidFill>
                    <a:prstClr val="black"/>
                  </a:solidFill>
                  <a:latin typeface="Meiryo UI"/>
                  <a:ea typeface="Meiryo UI"/>
                </a:rPr>
                <a:t>機能性を維持した</a:t>
              </a:r>
              <a:r>
                <a:rPr lang="ja-JP" altLang="en-US" sz="1200" b="1" dirty="0">
                  <a:solidFill>
                    <a:srgbClr val="FF0000"/>
                  </a:solidFill>
                  <a:latin typeface="Meiryo UI"/>
                  <a:ea typeface="Meiryo UI"/>
                </a:rPr>
                <a:t>ポリオレフィン単一構成の液体向けパウチ</a:t>
              </a:r>
              <a:r>
                <a:rPr lang="ja-JP" altLang="en-US" sz="1200" dirty="0">
                  <a:solidFill>
                    <a:prstClr val="black"/>
                  </a:solidFill>
                  <a:latin typeface="Meiryo UI"/>
                  <a:ea typeface="Meiryo UI"/>
                </a:rPr>
                <a:t>を開発</a:t>
              </a:r>
              <a:endParaRPr lang="en-US" altLang="ja-JP" sz="1200" dirty="0">
                <a:solidFill>
                  <a:prstClr val="black"/>
                </a:solidFill>
                <a:latin typeface="Meiryo UI"/>
                <a:ea typeface="Meiryo UI"/>
              </a:endParaRPr>
            </a:p>
          </p:txBody>
        </p:sp>
        <p:sp>
          <p:nvSpPr>
            <p:cNvPr id="15" name="テキスト ボックス 14">
              <a:extLst>
                <a:ext uri="{FF2B5EF4-FFF2-40B4-BE49-F238E27FC236}">
                  <a16:creationId xmlns:a16="http://schemas.microsoft.com/office/drawing/2014/main" id="{7F6AFBA3-F325-6929-ADB0-1EACB87DE241}"/>
                </a:ext>
              </a:extLst>
            </p:cNvPr>
            <p:cNvSpPr txBox="1"/>
            <p:nvPr/>
          </p:nvSpPr>
          <p:spPr>
            <a:xfrm>
              <a:off x="400674" y="5940316"/>
              <a:ext cx="2643369" cy="184666"/>
            </a:xfrm>
            <a:prstGeom prst="rect">
              <a:avLst/>
            </a:prstGeom>
            <a:noFill/>
          </p:spPr>
          <p:txBody>
            <a:bodyPr wrap="square" lIns="0" tIns="0" rIns="0" bIns="0">
              <a:spAutoFit/>
            </a:bodyPr>
            <a:lstStyle/>
            <a:p>
              <a:pPr marL="234000" indent="-295275" latinLnBrk="1">
                <a:defRPr/>
              </a:pPr>
              <a:r>
                <a:rPr lang="ja-JP" altLang="en-US" sz="600" dirty="0">
                  <a:solidFill>
                    <a:prstClr val="black"/>
                  </a:solidFill>
                  <a:latin typeface="Meiryo UI"/>
                  <a:ea typeface="Meiryo UI"/>
                </a:rPr>
                <a:t>出所）</a:t>
              </a:r>
              <a:r>
                <a:rPr lang="en-US" altLang="ja-JP" sz="600" dirty="0">
                  <a:solidFill>
                    <a:prstClr val="black"/>
                  </a:solidFill>
                  <a:latin typeface="Meiryo UI"/>
                  <a:ea typeface="Meiryo UI"/>
                </a:rPr>
                <a:t>TOPPAN</a:t>
              </a:r>
              <a:r>
                <a:rPr lang="ja-JP" altLang="en-US" sz="600" dirty="0">
                  <a:solidFill>
                    <a:prstClr val="black"/>
                  </a:solidFill>
                  <a:latin typeface="Meiryo UI"/>
                  <a:ea typeface="Meiryo UI"/>
                </a:rPr>
                <a:t>ウェブサイト、</a:t>
              </a:r>
              <a:r>
                <a:rPr lang="en-US" altLang="ja-JP" sz="600" dirty="0">
                  <a:solidFill>
                    <a:prstClr val="black"/>
                  </a:solidFill>
                  <a:latin typeface="Meiryo UI"/>
                  <a:ea typeface="Meiryo UI"/>
                </a:rPr>
                <a:t>https://www.holdings.toppan.com/ja/news/2024/04/newsrelease240422_1.html</a:t>
              </a:r>
              <a:r>
                <a:rPr lang="ja-JP" altLang="en-US" sz="600" dirty="0">
                  <a:solidFill>
                    <a:prstClr val="black"/>
                  </a:solidFill>
                  <a:latin typeface="Meiryo UI"/>
                  <a:ea typeface="Meiryo UI"/>
                </a:rPr>
                <a:t>（閲覧日：</a:t>
              </a:r>
              <a:r>
                <a:rPr lang="en-US" altLang="ja-JP" sz="600" dirty="0">
                  <a:solidFill>
                    <a:prstClr val="black"/>
                  </a:solidFill>
                  <a:latin typeface="Meiryo UI"/>
                  <a:ea typeface="Meiryo UI"/>
                </a:rPr>
                <a:t>2024</a:t>
              </a:r>
              <a:r>
                <a:rPr lang="ja-JP" altLang="en-US" sz="600" dirty="0">
                  <a:solidFill>
                    <a:prstClr val="black"/>
                  </a:solidFill>
                  <a:latin typeface="Meiryo UI"/>
                  <a:ea typeface="Meiryo UI"/>
                </a:rPr>
                <a:t>年</a:t>
              </a:r>
              <a:r>
                <a:rPr lang="en-US" altLang="ja-JP" sz="600" dirty="0">
                  <a:solidFill>
                    <a:prstClr val="black"/>
                  </a:solidFill>
                  <a:latin typeface="Meiryo UI"/>
                  <a:ea typeface="Meiryo UI"/>
                </a:rPr>
                <a:t>8</a:t>
              </a:r>
              <a:r>
                <a:rPr lang="ja-JP" altLang="en-US" sz="600" dirty="0">
                  <a:solidFill>
                    <a:prstClr val="black"/>
                  </a:solidFill>
                  <a:latin typeface="Meiryo UI"/>
                  <a:ea typeface="Meiryo UI"/>
                </a:rPr>
                <a:t>月</a:t>
              </a:r>
              <a:r>
                <a:rPr lang="en-US" altLang="ja-JP" sz="600" dirty="0">
                  <a:solidFill>
                    <a:prstClr val="black"/>
                  </a:solidFill>
                  <a:latin typeface="Meiryo UI"/>
                  <a:ea typeface="Meiryo UI"/>
                </a:rPr>
                <a:t>20</a:t>
              </a:r>
              <a:r>
                <a:rPr lang="ja-JP" altLang="en-US" sz="600" dirty="0">
                  <a:solidFill>
                    <a:prstClr val="black"/>
                  </a:solidFill>
                  <a:latin typeface="Meiryo UI"/>
                  <a:ea typeface="Meiryo UI"/>
                </a:rPr>
                <a:t>日）</a:t>
              </a:r>
            </a:p>
          </p:txBody>
        </p:sp>
        <p:pic>
          <p:nvPicPr>
            <p:cNvPr id="20" name="図 19">
              <a:extLst>
                <a:ext uri="{FF2B5EF4-FFF2-40B4-BE49-F238E27FC236}">
                  <a16:creationId xmlns:a16="http://schemas.microsoft.com/office/drawing/2014/main" id="{D47B7D35-7630-97DE-9FE4-F9B44E982B0E}"/>
                </a:ext>
              </a:extLst>
            </p:cNvPr>
            <p:cNvPicPr>
              <a:picLocks noChangeAspect="1"/>
            </p:cNvPicPr>
            <p:nvPr/>
          </p:nvPicPr>
          <p:blipFill>
            <a:blip r:embed="rId7"/>
            <a:stretch>
              <a:fillRect/>
            </a:stretch>
          </p:blipFill>
          <p:spPr>
            <a:xfrm>
              <a:off x="3203138" y="5144336"/>
              <a:ext cx="1291765" cy="1008000"/>
            </a:xfrm>
            <a:prstGeom prst="rect">
              <a:avLst/>
            </a:prstGeom>
          </p:spPr>
        </p:pic>
      </p:grpSp>
      <p:grpSp>
        <p:nvGrpSpPr>
          <p:cNvPr id="22" name="グループ化 21">
            <a:extLst>
              <a:ext uri="{FF2B5EF4-FFF2-40B4-BE49-F238E27FC236}">
                <a16:creationId xmlns:a16="http://schemas.microsoft.com/office/drawing/2014/main" id="{C1EEF849-8FC0-783E-5CE2-6326F02D523B}"/>
              </a:ext>
            </a:extLst>
          </p:cNvPr>
          <p:cNvGrpSpPr/>
          <p:nvPr/>
        </p:nvGrpSpPr>
        <p:grpSpPr>
          <a:xfrm>
            <a:off x="6132000" y="5337624"/>
            <a:ext cx="4356000" cy="1260000"/>
            <a:chOff x="4681048" y="1366174"/>
            <a:chExt cx="4356000" cy="1260000"/>
          </a:xfrm>
        </p:grpSpPr>
        <p:sp>
          <p:nvSpPr>
            <p:cNvPr id="23" name="正方形/長方形 22">
              <a:extLst>
                <a:ext uri="{FF2B5EF4-FFF2-40B4-BE49-F238E27FC236}">
                  <a16:creationId xmlns:a16="http://schemas.microsoft.com/office/drawing/2014/main" id="{C90325C7-1772-9B7F-F941-23718F11D975}"/>
                </a:ext>
              </a:extLst>
            </p:cNvPr>
            <p:cNvSpPr/>
            <p:nvPr/>
          </p:nvSpPr>
          <p:spPr>
            <a:xfrm>
              <a:off x="4681048" y="1366174"/>
              <a:ext cx="4356000" cy="1260000"/>
            </a:xfrm>
            <a:prstGeom prst="rect">
              <a:avLst/>
            </a:prstGeom>
            <a:ln w="19050">
              <a:solidFill>
                <a:schemeClr val="accent5"/>
              </a:solidFill>
            </a:ln>
          </p:spPr>
          <p:style>
            <a:lnRef idx="2">
              <a:schemeClr val="accent1"/>
            </a:lnRef>
            <a:fillRef idx="1">
              <a:schemeClr val="lt1"/>
            </a:fillRef>
            <a:effectRef idx="0">
              <a:schemeClr val="accent1"/>
            </a:effectRef>
            <a:fontRef idx="minor">
              <a:schemeClr val="dk1"/>
            </a:fontRef>
          </p:style>
          <p:txBody>
            <a:bodyPr lIns="72000" tIns="36000" rIns="72000" bIns="0" rtlCol="0" anchor="t"/>
            <a:lstStyle/>
            <a:p>
              <a:pPr>
                <a:spcAft>
                  <a:spcPts val="100"/>
                </a:spcAft>
                <a:defRPr/>
              </a:pPr>
              <a:r>
                <a:rPr lang="en-US" altLang="ja-JP" sz="1400" b="1" u="sng" dirty="0">
                  <a:solidFill>
                    <a:srgbClr val="AC353C"/>
                  </a:solidFill>
                  <a:latin typeface="Meiryo UI"/>
                  <a:ea typeface="Meiryo UI"/>
                </a:rPr>
                <a:t>[</a:t>
              </a:r>
              <a:r>
                <a:rPr lang="ja-JP" altLang="en-US" sz="1400" b="1" u="sng" dirty="0">
                  <a:solidFill>
                    <a:srgbClr val="AC353C"/>
                  </a:solidFill>
                  <a:latin typeface="Meiryo UI"/>
                  <a:ea typeface="Meiryo UI"/>
                </a:rPr>
                <a:t>材料</a:t>
              </a:r>
              <a:r>
                <a:rPr lang="en-US" altLang="ja-JP" sz="1400" b="1" u="sng" dirty="0">
                  <a:solidFill>
                    <a:srgbClr val="AC353C"/>
                  </a:solidFill>
                  <a:latin typeface="Meiryo UI"/>
                  <a:ea typeface="Meiryo UI"/>
                </a:rPr>
                <a:t>]</a:t>
              </a:r>
              <a:r>
                <a:rPr lang="ja-JP" altLang="en-US" sz="1400" b="1" u="sng" dirty="0">
                  <a:solidFill>
                    <a:srgbClr val="AC353C"/>
                  </a:solidFill>
                  <a:latin typeface="Meiryo UI"/>
                  <a:ea typeface="Meiryo UI"/>
                </a:rPr>
                <a:t>バイオマスプラスチック：日清食品</a:t>
              </a:r>
              <a:endParaRPr lang="en-US" altLang="ja-JP" sz="1400" b="1" u="sng" dirty="0">
                <a:solidFill>
                  <a:srgbClr val="AC353C"/>
                </a:solidFill>
                <a:latin typeface="Meiryo UI"/>
                <a:ea typeface="Meiryo UI"/>
              </a:endParaRPr>
            </a:p>
          </p:txBody>
        </p:sp>
        <p:pic>
          <p:nvPicPr>
            <p:cNvPr id="24" name="図 23">
              <a:extLst>
                <a:ext uri="{FF2B5EF4-FFF2-40B4-BE49-F238E27FC236}">
                  <a16:creationId xmlns:a16="http://schemas.microsoft.com/office/drawing/2014/main" id="{8087639D-24FF-8D97-6998-0923B57A47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00629" y="1673370"/>
              <a:ext cx="1592891" cy="703042"/>
            </a:xfrm>
            <a:prstGeom prst="rect">
              <a:avLst/>
            </a:prstGeom>
          </p:spPr>
        </p:pic>
        <p:sp>
          <p:nvSpPr>
            <p:cNvPr id="25" name="テキスト ボックス 24">
              <a:extLst>
                <a:ext uri="{FF2B5EF4-FFF2-40B4-BE49-F238E27FC236}">
                  <a16:creationId xmlns:a16="http://schemas.microsoft.com/office/drawing/2014/main" id="{533FA0A3-36AA-1771-3FA6-48F0CB0AF6A5}"/>
                </a:ext>
              </a:extLst>
            </p:cNvPr>
            <p:cNvSpPr txBox="1"/>
            <p:nvPr/>
          </p:nvSpPr>
          <p:spPr>
            <a:xfrm>
              <a:off x="4777871" y="2427558"/>
              <a:ext cx="4176000" cy="184666"/>
            </a:xfrm>
            <a:prstGeom prst="rect">
              <a:avLst/>
            </a:prstGeom>
            <a:noFill/>
          </p:spPr>
          <p:txBody>
            <a:bodyPr wrap="square" lIns="0" tIns="0" rIns="0" bIns="0">
              <a:spAutoFit/>
            </a:bodyPr>
            <a:lstStyle>
              <a:defPPr>
                <a:defRPr lang="ja-JP"/>
              </a:defPPr>
              <a:lvl1pPr marL="216000" indent="-295275" latinLnBrk="1">
                <a:defRPr sz="600"/>
              </a:lvl1pPr>
            </a:lstStyle>
            <a:p>
              <a:pPr marL="234000">
                <a:defRPr/>
              </a:pPr>
              <a:r>
                <a:rPr lang="ja-JP" altLang="en-US" dirty="0">
                  <a:solidFill>
                    <a:prstClr val="black"/>
                  </a:solidFill>
                  <a:latin typeface="Meiryo UI"/>
                  <a:ea typeface="Meiryo UI"/>
                </a:rPr>
                <a:t>出所）日清グループウェブサイト、</a:t>
              </a:r>
              <a:r>
                <a:rPr lang="en-US" altLang="ja-JP" dirty="0">
                  <a:solidFill>
                    <a:prstClr val="black"/>
                  </a:solidFill>
                  <a:latin typeface="Meiryo UI"/>
                  <a:ea typeface="Meiryo UI"/>
                </a:rPr>
                <a:t> https://www.nissin.com/jp/sustainability/environment/resource-recycling/ </a:t>
              </a:r>
              <a:br>
                <a:rPr lang="en-US" altLang="ja-JP" dirty="0">
                  <a:solidFill>
                    <a:prstClr val="black"/>
                  </a:solidFill>
                  <a:latin typeface="Meiryo UI"/>
                  <a:ea typeface="Meiryo UI"/>
                </a:rPr>
              </a:br>
              <a:r>
                <a:rPr lang="en-US" altLang="ja-JP" dirty="0">
                  <a:solidFill>
                    <a:prstClr val="black"/>
                  </a:solidFill>
                  <a:latin typeface="Meiryo UI"/>
                  <a:ea typeface="Meiryo UI"/>
                </a:rPr>
                <a:t>https://www.nissin.com/jp/news/7874</a:t>
              </a:r>
              <a:r>
                <a:rPr lang="ja-JP" altLang="en-US" dirty="0">
                  <a:solidFill>
                    <a:prstClr val="black"/>
                  </a:solidFill>
                  <a:latin typeface="Meiryo UI"/>
                  <a:ea typeface="Meiryo UI"/>
                </a:rPr>
                <a:t>（いずれも、閲覧日：</a:t>
              </a:r>
              <a:r>
                <a:rPr lang="en-US" altLang="ja-JP" dirty="0">
                  <a:solidFill>
                    <a:prstClr val="black"/>
                  </a:solidFill>
                  <a:latin typeface="Meiryo UI"/>
                  <a:ea typeface="Meiryo UI"/>
                </a:rPr>
                <a:t>2024</a:t>
              </a:r>
              <a:r>
                <a:rPr lang="ja-JP" altLang="en-US" dirty="0">
                  <a:solidFill>
                    <a:prstClr val="black"/>
                  </a:solidFill>
                  <a:latin typeface="Meiryo UI"/>
                  <a:ea typeface="Meiryo UI"/>
                </a:rPr>
                <a:t>年</a:t>
              </a:r>
              <a:r>
                <a:rPr lang="en-US" altLang="ja-JP" dirty="0">
                  <a:solidFill>
                    <a:prstClr val="black"/>
                  </a:solidFill>
                  <a:latin typeface="Meiryo UI"/>
                  <a:ea typeface="Meiryo UI"/>
                </a:rPr>
                <a:t>7</a:t>
              </a:r>
              <a:r>
                <a:rPr lang="ja-JP" altLang="en-US" dirty="0">
                  <a:solidFill>
                    <a:prstClr val="black"/>
                  </a:solidFill>
                  <a:latin typeface="Meiryo UI"/>
                  <a:ea typeface="Meiryo UI"/>
                </a:rPr>
                <a:t>月</a:t>
              </a:r>
              <a:r>
                <a:rPr lang="en-US" altLang="ja-JP" dirty="0">
                  <a:solidFill>
                    <a:prstClr val="black"/>
                  </a:solidFill>
                  <a:latin typeface="Meiryo UI"/>
                  <a:ea typeface="Meiryo UI"/>
                </a:rPr>
                <a:t>25</a:t>
              </a:r>
              <a:r>
                <a:rPr lang="ja-JP" altLang="en-US" dirty="0">
                  <a:solidFill>
                    <a:prstClr val="black"/>
                  </a:solidFill>
                  <a:latin typeface="Meiryo UI"/>
                  <a:ea typeface="Meiryo UI"/>
                </a:rPr>
                <a:t>日）</a:t>
              </a:r>
            </a:p>
          </p:txBody>
        </p:sp>
      </p:grpSp>
      <p:grpSp>
        <p:nvGrpSpPr>
          <p:cNvPr id="46" name="グループ化 45">
            <a:extLst>
              <a:ext uri="{FF2B5EF4-FFF2-40B4-BE49-F238E27FC236}">
                <a16:creationId xmlns:a16="http://schemas.microsoft.com/office/drawing/2014/main" id="{E4DB6438-8F5B-1E65-E6AA-2EFAFE0E2246}"/>
              </a:ext>
            </a:extLst>
          </p:cNvPr>
          <p:cNvGrpSpPr/>
          <p:nvPr/>
        </p:nvGrpSpPr>
        <p:grpSpPr>
          <a:xfrm>
            <a:off x="6132000" y="3630478"/>
            <a:ext cx="4356000" cy="1656000"/>
            <a:chOff x="4676295" y="3554891"/>
            <a:chExt cx="4356000" cy="1656000"/>
          </a:xfrm>
        </p:grpSpPr>
        <p:sp>
          <p:nvSpPr>
            <p:cNvPr id="27" name="正方形/長方形 26">
              <a:extLst>
                <a:ext uri="{FF2B5EF4-FFF2-40B4-BE49-F238E27FC236}">
                  <a16:creationId xmlns:a16="http://schemas.microsoft.com/office/drawing/2014/main" id="{06D655CA-A7C8-0412-2728-1A0667FA1504}"/>
                </a:ext>
              </a:extLst>
            </p:cNvPr>
            <p:cNvSpPr/>
            <p:nvPr/>
          </p:nvSpPr>
          <p:spPr>
            <a:xfrm>
              <a:off x="4676295" y="3554891"/>
              <a:ext cx="4356000" cy="1656000"/>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72000" tIns="36000" rIns="72000" bIns="0" rtlCol="0" anchor="t"/>
            <a:lstStyle/>
            <a:p>
              <a:pPr>
                <a:spcAft>
                  <a:spcPts val="100"/>
                </a:spcAft>
                <a:defRPr/>
              </a:pP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構造</a:t>
              </a: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分解・分別の容易化：内田洋行</a:t>
              </a:r>
              <a:endParaRPr lang="en-US" altLang="ja-JP" sz="1400" b="1" u="sng" dirty="0">
                <a:solidFill>
                  <a:srgbClr val="38BEE2">
                    <a:lumMod val="75000"/>
                  </a:srgbClr>
                </a:solidFill>
                <a:latin typeface="Meiryo UI"/>
                <a:ea typeface="Meiryo UI"/>
              </a:endParaRPr>
            </a:p>
          </p:txBody>
        </p:sp>
        <p:sp>
          <p:nvSpPr>
            <p:cNvPr id="34" name="テキスト ボックス 33">
              <a:extLst>
                <a:ext uri="{FF2B5EF4-FFF2-40B4-BE49-F238E27FC236}">
                  <a16:creationId xmlns:a16="http://schemas.microsoft.com/office/drawing/2014/main" id="{E722F44A-542B-6A1F-14B8-A9AD57758C41}"/>
                </a:ext>
              </a:extLst>
            </p:cNvPr>
            <p:cNvSpPr txBox="1"/>
            <p:nvPr/>
          </p:nvSpPr>
          <p:spPr>
            <a:xfrm>
              <a:off x="4780513" y="4993564"/>
              <a:ext cx="2342701" cy="184666"/>
            </a:xfrm>
            <a:prstGeom prst="rect">
              <a:avLst/>
            </a:prstGeom>
            <a:noFill/>
          </p:spPr>
          <p:txBody>
            <a:bodyPr wrap="square" lIns="0" tIns="0" rIns="0" bIns="0">
              <a:spAutoFit/>
            </a:bodyPr>
            <a:lstStyle>
              <a:defPPr>
                <a:defRPr lang="ja-JP"/>
              </a:defPPr>
              <a:lvl1pPr marL="216000" indent="-295275" latinLnBrk="1">
                <a:defRPr sz="600"/>
              </a:lvl1pPr>
            </a:lstStyle>
            <a:p>
              <a:pPr marL="234000">
                <a:defRPr/>
              </a:pPr>
              <a:r>
                <a:rPr lang="ja-JP" altLang="en-US">
                  <a:solidFill>
                    <a:prstClr val="black"/>
                  </a:solidFill>
                  <a:latin typeface="Meiryo UI"/>
                  <a:ea typeface="Meiryo UI"/>
                </a:rPr>
                <a:t>出所）内田洋行ウェブサイト、</a:t>
              </a:r>
              <a:r>
                <a:rPr lang="en-US" altLang="ja-JP">
                  <a:solidFill>
                    <a:prstClr val="black"/>
                  </a:solidFill>
                  <a:latin typeface="Meiryo UI"/>
                  <a:ea typeface="Meiryo UI"/>
                </a:rPr>
                <a:t>https://www.uchida.co.jp/company/csr/environment/07.html</a:t>
              </a:r>
              <a:r>
                <a:rPr lang="ja-JP" altLang="en-US">
                  <a:solidFill>
                    <a:prstClr val="black"/>
                  </a:solidFill>
                  <a:latin typeface="Meiryo UI"/>
                  <a:ea typeface="Meiryo UI"/>
                </a:rPr>
                <a:t>（閲覧日：</a:t>
              </a:r>
              <a:r>
                <a:rPr lang="en-US" altLang="ja-JP">
                  <a:solidFill>
                    <a:prstClr val="black"/>
                  </a:solidFill>
                  <a:latin typeface="Meiryo UI"/>
                  <a:ea typeface="Meiryo UI"/>
                </a:rPr>
                <a:t>2024</a:t>
              </a:r>
              <a:r>
                <a:rPr lang="ja-JP" altLang="en-US">
                  <a:solidFill>
                    <a:prstClr val="black"/>
                  </a:solidFill>
                  <a:latin typeface="Meiryo UI"/>
                  <a:ea typeface="Meiryo UI"/>
                </a:rPr>
                <a:t>年</a:t>
              </a:r>
              <a:r>
                <a:rPr lang="en-US" altLang="ja-JP">
                  <a:solidFill>
                    <a:prstClr val="black"/>
                  </a:solidFill>
                  <a:latin typeface="Meiryo UI"/>
                  <a:ea typeface="Meiryo UI"/>
                </a:rPr>
                <a:t>8</a:t>
              </a:r>
              <a:r>
                <a:rPr lang="ja-JP" altLang="en-US">
                  <a:solidFill>
                    <a:prstClr val="black"/>
                  </a:solidFill>
                  <a:latin typeface="Meiryo UI"/>
                  <a:ea typeface="Meiryo UI"/>
                </a:rPr>
                <a:t>月</a:t>
              </a:r>
              <a:r>
                <a:rPr lang="en-US" altLang="ja-JP">
                  <a:solidFill>
                    <a:prstClr val="black"/>
                  </a:solidFill>
                  <a:latin typeface="Meiryo UI"/>
                  <a:ea typeface="Meiryo UI"/>
                </a:rPr>
                <a:t>20</a:t>
              </a:r>
              <a:r>
                <a:rPr lang="ja-JP" altLang="en-US">
                  <a:solidFill>
                    <a:prstClr val="black"/>
                  </a:solidFill>
                  <a:latin typeface="Meiryo UI"/>
                  <a:ea typeface="Meiryo UI"/>
                </a:rPr>
                <a:t>日）</a:t>
              </a:r>
            </a:p>
          </p:txBody>
        </p:sp>
        <p:pic>
          <p:nvPicPr>
            <p:cNvPr id="37" name="図 36">
              <a:extLst>
                <a:ext uri="{FF2B5EF4-FFF2-40B4-BE49-F238E27FC236}">
                  <a16:creationId xmlns:a16="http://schemas.microsoft.com/office/drawing/2014/main" id="{AB3293C1-4815-FEA7-B9E7-2B225800A873}"/>
                </a:ext>
              </a:extLst>
            </p:cNvPr>
            <p:cNvPicPr>
              <a:picLocks noChangeAspect="1"/>
            </p:cNvPicPr>
            <p:nvPr/>
          </p:nvPicPr>
          <p:blipFill>
            <a:blip r:embed="rId9"/>
            <a:stretch>
              <a:fillRect/>
            </a:stretch>
          </p:blipFill>
          <p:spPr>
            <a:xfrm>
              <a:off x="7341057" y="3821012"/>
              <a:ext cx="1585504" cy="1361783"/>
            </a:xfrm>
            <a:prstGeom prst="rect">
              <a:avLst/>
            </a:prstGeom>
          </p:spPr>
        </p:pic>
        <p:sp>
          <p:nvSpPr>
            <p:cNvPr id="39" name="正方形/長方形 38">
              <a:extLst>
                <a:ext uri="{FF2B5EF4-FFF2-40B4-BE49-F238E27FC236}">
                  <a16:creationId xmlns:a16="http://schemas.microsoft.com/office/drawing/2014/main" id="{6EE2B437-F42B-902C-A4DB-5A94AFDFD62D}"/>
                </a:ext>
              </a:extLst>
            </p:cNvPr>
            <p:cNvSpPr/>
            <p:nvPr/>
          </p:nvSpPr>
          <p:spPr>
            <a:xfrm>
              <a:off x="4676295" y="3829112"/>
              <a:ext cx="2735208" cy="728825"/>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72000" tIns="36000" rIns="72000" bIns="0" rtlCol="0" anchor="t"/>
            <a:lstStyle/>
            <a:p>
              <a:pPr marL="285750" indent="-285750">
                <a:spcAft>
                  <a:spcPts val="100"/>
                </a:spcAft>
                <a:buClr>
                  <a:srgbClr val="38BEE2">
                    <a:lumMod val="75000"/>
                  </a:srgbClr>
                </a:buClr>
                <a:buFont typeface="Wingdings" panose="05000000000000000000" pitchFamily="2" charset="2"/>
                <a:buChar char="l"/>
                <a:defRPr/>
              </a:pPr>
              <a:r>
                <a:rPr lang="ja-JP" altLang="en-US" sz="1200" dirty="0">
                  <a:solidFill>
                    <a:prstClr val="black"/>
                  </a:solidFill>
                  <a:latin typeface="Meiryo UI"/>
                  <a:ea typeface="Meiryo UI"/>
                </a:rPr>
                <a:t>オフィス家具を分別できるような設計</a:t>
              </a:r>
              <a:endParaRPr lang="en-US" altLang="ja-JP" sz="1200" dirty="0">
                <a:solidFill>
                  <a:prstClr val="black"/>
                </a:solidFill>
                <a:latin typeface="Meiryo UI"/>
                <a:ea typeface="Meiryo UI"/>
              </a:endParaRPr>
            </a:p>
            <a:p>
              <a:pPr marL="285750" indent="-285750">
                <a:spcAft>
                  <a:spcPts val="100"/>
                </a:spcAft>
                <a:buClr>
                  <a:srgbClr val="38BEE2">
                    <a:lumMod val="75000"/>
                  </a:srgbClr>
                </a:buClr>
                <a:buFont typeface="Wingdings" panose="05000000000000000000" pitchFamily="2" charset="2"/>
                <a:buChar char="l"/>
                <a:defRPr/>
              </a:pPr>
              <a:r>
                <a:rPr lang="en-US" altLang="ja-JP" sz="1200" dirty="0">
                  <a:solidFill>
                    <a:prstClr val="black"/>
                  </a:solidFill>
                  <a:latin typeface="Meiryo UI"/>
                  <a:ea typeface="Meiryo UI"/>
                </a:rPr>
                <a:t>LCA</a:t>
              </a:r>
              <a:r>
                <a:rPr lang="ja-JP" altLang="en-US" sz="1200" dirty="0">
                  <a:solidFill>
                    <a:prstClr val="black"/>
                  </a:solidFill>
                  <a:latin typeface="Meiryo UI"/>
                  <a:ea typeface="Meiryo UI"/>
                </a:rPr>
                <a:t>に基づいた製品開発</a:t>
              </a:r>
              <a:endParaRPr lang="en-US" altLang="ja-JP" sz="1200" dirty="0">
                <a:solidFill>
                  <a:prstClr val="black"/>
                </a:solidFill>
                <a:latin typeface="Meiryo UI"/>
                <a:ea typeface="Meiryo UI"/>
              </a:endParaRPr>
            </a:p>
            <a:p>
              <a:pPr marL="285750" indent="-285750">
                <a:spcAft>
                  <a:spcPts val="100"/>
                </a:spcAft>
                <a:buClr>
                  <a:srgbClr val="38BEE2">
                    <a:lumMod val="75000"/>
                  </a:srgbClr>
                </a:buClr>
                <a:buFont typeface="Wingdings" panose="05000000000000000000" pitchFamily="2" charset="2"/>
                <a:buChar char="l"/>
                <a:defRPr/>
              </a:pPr>
              <a:r>
                <a:rPr lang="ja-JP" altLang="en-US" sz="1200" dirty="0">
                  <a:solidFill>
                    <a:prstClr val="black"/>
                  </a:solidFill>
                  <a:latin typeface="Meiryo UI"/>
                  <a:ea typeface="Meiryo UI"/>
                </a:rPr>
                <a:t>一般的な工具で</a:t>
              </a:r>
              <a:r>
                <a:rPr lang="ja-JP" altLang="en-US" sz="1200" b="1" dirty="0">
                  <a:solidFill>
                    <a:srgbClr val="FF0000"/>
                  </a:solidFill>
                  <a:latin typeface="Meiryo UI"/>
                  <a:ea typeface="Meiryo UI"/>
                </a:rPr>
                <a:t>材料別に分解可能</a:t>
              </a:r>
              <a:endParaRPr lang="en-US" altLang="ja-JP" sz="1200" b="1" dirty="0">
                <a:solidFill>
                  <a:srgbClr val="FF0000"/>
                </a:solidFill>
                <a:latin typeface="Meiryo UI"/>
                <a:ea typeface="Meiryo UI"/>
              </a:endParaRPr>
            </a:p>
          </p:txBody>
        </p:sp>
        <p:pic>
          <p:nvPicPr>
            <p:cNvPr id="43" name="図 42">
              <a:extLst>
                <a:ext uri="{FF2B5EF4-FFF2-40B4-BE49-F238E27FC236}">
                  <a16:creationId xmlns:a16="http://schemas.microsoft.com/office/drawing/2014/main" id="{2008D22B-0EDB-66FE-11E8-9B03F0C2F9A9}"/>
                </a:ext>
              </a:extLst>
            </p:cNvPr>
            <p:cNvPicPr>
              <a:picLocks noChangeAspect="1"/>
            </p:cNvPicPr>
            <p:nvPr/>
          </p:nvPicPr>
          <p:blipFill>
            <a:blip r:embed="rId10"/>
            <a:stretch>
              <a:fillRect/>
            </a:stretch>
          </p:blipFill>
          <p:spPr>
            <a:xfrm>
              <a:off x="6190106" y="4491145"/>
              <a:ext cx="752561" cy="484481"/>
            </a:xfrm>
            <a:prstGeom prst="rect">
              <a:avLst/>
            </a:prstGeom>
          </p:spPr>
        </p:pic>
        <p:sp>
          <p:nvSpPr>
            <p:cNvPr id="44" name="吹き出し: 四角形 43">
              <a:extLst>
                <a:ext uri="{FF2B5EF4-FFF2-40B4-BE49-F238E27FC236}">
                  <a16:creationId xmlns:a16="http://schemas.microsoft.com/office/drawing/2014/main" id="{3D1F302B-6516-563F-49FA-89B0F4DCA8A9}"/>
                </a:ext>
              </a:extLst>
            </p:cNvPr>
            <p:cNvSpPr/>
            <p:nvPr/>
          </p:nvSpPr>
          <p:spPr>
            <a:xfrm>
              <a:off x="4780513" y="4487105"/>
              <a:ext cx="977102" cy="360000"/>
            </a:xfrm>
            <a:prstGeom prst="wedgeRectCallout">
              <a:avLst>
                <a:gd name="adj1" fmla="val 100205"/>
                <a:gd name="adj2" fmla="val 45110"/>
              </a:avLst>
            </a:prstGeom>
            <a:solidFill>
              <a:schemeClr val="accent1">
                <a:lumMod val="20000"/>
                <a:lumOff val="80000"/>
              </a:schemeClr>
            </a:solidFill>
            <a:ln w="12700">
              <a:solidFill>
                <a:srgbClr val="00B0F0"/>
              </a:solidFill>
              <a:tailEnd type="oval" w="lg" len="lg"/>
            </a:ln>
          </p:spPr>
          <p:style>
            <a:lnRef idx="1">
              <a:schemeClr val="accent1"/>
            </a:lnRef>
            <a:fillRef idx="2">
              <a:schemeClr val="accent1"/>
            </a:fillRef>
            <a:effectRef idx="1">
              <a:schemeClr val="accent1"/>
            </a:effectRef>
            <a:fontRef idx="minor">
              <a:schemeClr val="dk1"/>
            </a:fontRef>
          </p:style>
          <p:txBody>
            <a:bodyPr lIns="36000" tIns="36000" rIns="72000" bIns="36000" rtlCol="0" anchor="ctr"/>
            <a:lstStyle/>
            <a:p>
              <a:pPr algn="ctr">
                <a:defRPr/>
              </a:pPr>
              <a:r>
                <a:rPr lang="ja-JP" altLang="en-US" sz="1050" dirty="0">
                  <a:solidFill>
                    <a:prstClr val="black"/>
                  </a:solidFill>
                  <a:latin typeface="Meiryo UI"/>
                  <a:ea typeface="Meiryo UI"/>
                </a:rPr>
                <a:t>樹脂部品に</a:t>
              </a:r>
              <a:endParaRPr lang="en-US" altLang="ja-JP" sz="1050" dirty="0">
                <a:solidFill>
                  <a:prstClr val="black"/>
                </a:solidFill>
                <a:latin typeface="Meiryo UI"/>
                <a:ea typeface="Meiryo UI"/>
              </a:endParaRPr>
            </a:p>
            <a:p>
              <a:pPr algn="ctr">
                <a:defRPr/>
              </a:pPr>
              <a:r>
                <a:rPr lang="ja-JP" altLang="en-US" sz="1050" dirty="0">
                  <a:solidFill>
                    <a:prstClr val="black"/>
                  </a:solidFill>
                  <a:latin typeface="Meiryo UI"/>
                  <a:ea typeface="Meiryo UI"/>
                </a:rPr>
                <a:t>樹脂種の表示</a:t>
              </a:r>
            </a:p>
          </p:txBody>
        </p:sp>
      </p:grpSp>
      <p:grpSp>
        <p:nvGrpSpPr>
          <p:cNvPr id="10" name="グループ化 9">
            <a:extLst>
              <a:ext uri="{FF2B5EF4-FFF2-40B4-BE49-F238E27FC236}">
                <a16:creationId xmlns:a16="http://schemas.microsoft.com/office/drawing/2014/main" id="{D907AB0F-8E56-FC34-D7C3-1360E84C70C1}"/>
              </a:ext>
            </a:extLst>
          </p:cNvPr>
          <p:cNvGrpSpPr/>
          <p:nvPr/>
        </p:nvGrpSpPr>
        <p:grpSpPr>
          <a:xfrm>
            <a:off x="1696612" y="4653624"/>
            <a:ext cx="4363388" cy="1944000"/>
            <a:chOff x="172612" y="4683228"/>
            <a:chExt cx="4363388" cy="1944000"/>
          </a:xfrm>
        </p:grpSpPr>
        <p:sp>
          <p:nvSpPr>
            <p:cNvPr id="5" name="正方形/長方形 4">
              <a:extLst>
                <a:ext uri="{FF2B5EF4-FFF2-40B4-BE49-F238E27FC236}">
                  <a16:creationId xmlns:a16="http://schemas.microsoft.com/office/drawing/2014/main" id="{B4144690-C3DB-D22B-4E45-C133425F9A06}"/>
                </a:ext>
              </a:extLst>
            </p:cNvPr>
            <p:cNvSpPr/>
            <p:nvPr/>
          </p:nvSpPr>
          <p:spPr>
            <a:xfrm>
              <a:off x="180000" y="4683228"/>
              <a:ext cx="4356000" cy="1944000"/>
            </a:xfrm>
            <a:prstGeom prst="rect">
              <a:avLst/>
            </a:prstGeom>
            <a:ln w="19050">
              <a:solidFill>
                <a:schemeClr val="accent5"/>
              </a:solidFill>
            </a:ln>
          </p:spPr>
          <p:style>
            <a:lnRef idx="2">
              <a:schemeClr val="accent1"/>
            </a:lnRef>
            <a:fillRef idx="1">
              <a:schemeClr val="lt1"/>
            </a:fillRef>
            <a:effectRef idx="0">
              <a:schemeClr val="accent1"/>
            </a:effectRef>
            <a:fontRef idx="minor">
              <a:schemeClr val="dk1"/>
            </a:fontRef>
          </p:style>
          <p:txBody>
            <a:bodyPr lIns="72000" tIns="36000" rIns="72000" bIns="0" rtlCol="0" anchor="t"/>
            <a:lstStyle/>
            <a:p>
              <a:pPr>
                <a:spcAft>
                  <a:spcPts val="200"/>
                </a:spcAft>
                <a:defRPr/>
              </a:pPr>
              <a:r>
                <a:rPr lang="en-US" altLang="ja-JP" sz="1400" b="1" u="sng" dirty="0">
                  <a:solidFill>
                    <a:srgbClr val="AC353C"/>
                  </a:solidFill>
                  <a:latin typeface="Meiryo UI"/>
                  <a:ea typeface="Meiryo UI"/>
                </a:rPr>
                <a:t>[</a:t>
              </a:r>
              <a:r>
                <a:rPr lang="ja-JP" altLang="en-US" sz="1400" b="1" u="sng" dirty="0">
                  <a:solidFill>
                    <a:srgbClr val="AC353C"/>
                  </a:solidFill>
                  <a:latin typeface="Meiryo UI"/>
                  <a:ea typeface="Meiryo UI"/>
                </a:rPr>
                <a:t>材料</a:t>
              </a:r>
              <a:r>
                <a:rPr lang="en-US" altLang="ja-JP" sz="1400" b="1" u="sng" dirty="0">
                  <a:solidFill>
                    <a:srgbClr val="AC353C"/>
                  </a:solidFill>
                  <a:latin typeface="Meiryo UI"/>
                  <a:ea typeface="Meiryo UI"/>
                </a:rPr>
                <a:t>]</a:t>
              </a:r>
              <a:r>
                <a:rPr lang="ja-JP" altLang="en-US" sz="1400" b="1" u="sng" dirty="0">
                  <a:solidFill>
                    <a:srgbClr val="AC353C"/>
                  </a:solidFill>
                  <a:latin typeface="Meiryo UI"/>
                  <a:ea typeface="Meiryo UI"/>
                </a:rPr>
                <a:t>再生材：ソニー</a:t>
              </a:r>
              <a:endParaRPr lang="en-US" altLang="ja-JP" sz="900" u="sng" strike="sngStrike" dirty="0">
                <a:solidFill>
                  <a:srgbClr val="AC353C"/>
                </a:solidFill>
                <a:latin typeface="Meiryo UI"/>
                <a:ea typeface="Meiryo UI"/>
              </a:endParaRPr>
            </a:p>
            <a:p>
              <a:pPr marL="285750" indent="-285750">
                <a:spcAft>
                  <a:spcPts val="100"/>
                </a:spcAft>
                <a:buClr>
                  <a:srgbClr val="AC353C"/>
                </a:buClr>
                <a:buFont typeface="Wingdings" panose="05000000000000000000" pitchFamily="2" charset="2"/>
                <a:buChar char="l"/>
                <a:defRPr/>
              </a:pPr>
              <a:r>
                <a:rPr lang="ja-JP" altLang="en-US" sz="1200" dirty="0">
                  <a:solidFill>
                    <a:prstClr val="black"/>
                  </a:solidFill>
                  <a:latin typeface="Meiryo UI"/>
                  <a:ea typeface="Meiryo UI"/>
                </a:rPr>
                <a:t>由来の異なる樹脂と独自開発の難燃剤を用途に応じブレンドする再生樹脂を開発。難燃剤の</a:t>
              </a:r>
              <a:r>
                <a:rPr lang="ja-JP" altLang="en-US" sz="1200" b="1" dirty="0">
                  <a:solidFill>
                    <a:srgbClr val="FF0000"/>
                  </a:solidFill>
                  <a:latin typeface="Meiryo UI"/>
                  <a:ea typeface="Meiryo UI"/>
                </a:rPr>
                <a:t>添加量を微量に抑えることができ、再生材率最大</a:t>
              </a:r>
              <a:r>
                <a:rPr lang="en-US" altLang="ja-JP" sz="1200" b="1" dirty="0">
                  <a:solidFill>
                    <a:srgbClr val="FF0000"/>
                  </a:solidFill>
                  <a:latin typeface="Meiryo UI"/>
                  <a:ea typeface="Meiryo UI"/>
                </a:rPr>
                <a:t>99</a:t>
              </a:r>
              <a:r>
                <a:rPr lang="ja-JP" altLang="en-US" sz="1200" b="1" dirty="0">
                  <a:solidFill>
                    <a:srgbClr val="FF0000"/>
                  </a:solidFill>
                  <a:latin typeface="Meiryo UI"/>
                  <a:ea typeface="Meiryo UI"/>
                </a:rPr>
                <a:t>％まで</a:t>
              </a:r>
              <a:r>
                <a:rPr lang="ja-JP" altLang="en-US" sz="1200" dirty="0">
                  <a:solidFill>
                    <a:prstClr val="black"/>
                  </a:solidFill>
                  <a:latin typeface="Meiryo UI"/>
                  <a:ea typeface="Meiryo UI"/>
                </a:rPr>
                <a:t>高めることが可能。</a:t>
              </a:r>
              <a:endParaRPr lang="en-US" altLang="ja-JP" sz="1200" dirty="0">
                <a:solidFill>
                  <a:prstClr val="black"/>
                </a:solidFill>
                <a:latin typeface="Meiryo UI"/>
                <a:ea typeface="Meiryo UI"/>
              </a:endParaRPr>
            </a:p>
          </p:txBody>
        </p:sp>
        <p:sp>
          <p:nvSpPr>
            <p:cNvPr id="6" name="テキスト ボックス 5">
              <a:extLst>
                <a:ext uri="{FF2B5EF4-FFF2-40B4-BE49-F238E27FC236}">
                  <a16:creationId xmlns:a16="http://schemas.microsoft.com/office/drawing/2014/main" id="{7C2EDEB4-4C72-8C46-DB8C-34387EBC9003}"/>
                </a:ext>
              </a:extLst>
            </p:cNvPr>
            <p:cNvSpPr txBox="1"/>
            <p:nvPr/>
          </p:nvSpPr>
          <p:spPr>
            <a:xfrm>
              <a:off x="207443" y="6190358"/>
              <a:ext cx="2522990" cy="332399"/>
            </a:xfrm>
            <a:prstGeom prst="rect">
              <a:avLst/>
            </a:prstGeom>
            <a:noFill/>
          </p:spPr>
          <p:txBody>
            <a:bodyPr wrap="square" lIns="0" tIns="0" rIns="0" bIns="0">
              <a:spAutoFit/>
            </a:bodyPr>
            <a:lstStyle>
              <a:defPPr>
                <a:defRPr lang="ja-JP"/>
              </a:defPPr>
              <a:lvl1pPr marL="234000" indent="-295275" latinLnBrk="1">
                <a:defRPr sz="600"/>
              </a:lvl1pPr>
            </a:lstStyle>
            <a:p>
              <a:pPr>
                <a:lnSpc>
                  <a:spcPct val="90000"/>
                </a:lnSpc>
                <a:defRPr/>
              </a:pPr>
              <a:r>
                <a:rPr lang="ja-JP" altLang="en-US" dirty="0">
                  <a:solidFill>
                    <a:prstClr val="black"/>
                  </a:solidFill>
                  <a:latin typeface="Meiryo UI"/>
                  <a:ea typeface="Meiryo UI"/>
                </a:rPr>
                <a:t>出所）ソニーウェブサイト、</a:t>
              </a:r>
              <a:r>
                <a:rPr lang="en-US" altLang="ja-JP" dirty="0">
                  <a:solidFill>
                    <a:prstClr val="black"/>
                  </a:solidFill>
                  <a:latin typeface="Meiryo UI"/>
                  <a:ea typeface="Meiryo UI"/>
                </a:rPr>
                <a:t> https://www.sony-semicon.com/ja/products/sorplas/index.html</a:t>
              </a:r>
              <a:br>
                <a:rPr lang="en-US" altLang="ja-JP" dirty="0">
                  <a:solidFill>
                    <a:prstClr val="black"/>
                  </a:solidFill>
                  <a:latin typeface="Meiryo UI"/>
                  <a:ea typeface="Meiryo UI"/>
                </a:rPr>
              </a:br>
              <a:r>
                <a:rPr lang="en-US" altLang="ja-JP" dirty="0">
                  <a:solidFill>
                    <a:prstClr val="black"/>
                  </a:solidFill>
                  <a:latin typeface="Meiryo UI"/>
                  <a:ea typeface="Meiryo UI"/>
                </a:rPr>
                <a:t>https://www.sony.co.jp/corporate/sustainability/environment/products/BRAVIA.html</a:t>
              </a:r>
              <a:r>
                <a:rPr lang="ja-JP" altLang="en-US" dirty="0">
                  <a:solidFill>
                    <a:prstClr val="black"/>
                  </a:solidFill>
                  <a:latin typeface="Meiryo UI"/>
                  <a:ea typeface="Meiryo UI"/>
                </a:rPr>
                <a:t>（いずれも、閲覧日：</a:t>
              </a:r>
              <a:r>
                <a:rPr lang="en-US" altLang="ja-JP" dirty="0">
                  <a:solidFill>
                    <a:prstClr val="black"/>
                  </a:solidFill>
                  <a:latin typeface="Meiryo UI"/>
                  <a:ea typeface="Meiryo UI"/>
                </a:rPr>
                <a:t>2024</a:t>
              </a:r>
              <a:r>
                <a:rPr lang="ja-JP" altLang="en-US" dirty="0">
                  <a:solidFill>
                    <a:prstClr val="black"/>
                  </a:solidFill>
                  <a:latin typeface="Meiryo UI"/>
                  <a:ea typeface="Meiryo UI"/>
                </a:rPr>
                <a:t>年</a:t>
              </a:r>
              <a:r>
                <a:rPr lang="en-US" altLang="ja-JP" dirty="0">
                  <a:solidFill>
                    <a:prstClr val="black"/>
                  </a:solidFill>
                  <a:latin typeface="Meiryo UI"/>
                  <a:ea typeface="Meiryo UI"/>
                </a:rPr>
                <a:t>8</a:t>
              </a:r>
              <a:r>
                <a:rPr lang="ja-JP" altLang="en-US" dirty="0">
                  <a:solidFill>
                    <a:prstClr val="black"/>
                  </a:solidFill>
                  <a:latin typeface="Meiryo UI"/>
                  <a:ea typeface="Meiryo UI"/>
                </a:rPr>
                <a:t>月</a:t>
              </a:r>
              <a:r>
                <a:rPr lang="en-US" altLang="ja-JP" dirty="0">
                  <a:solidFill>
                    <a:prstClr val="black"/>
                  </a:solidFill>
                  <a:latin typeface="Meiryo UI"/>
                  <a:ea typeface="Meiryo UI"/>
                </a:rPr>
                <a:t>20</a:t>
              </a:r>
              <a:r>
                <a:rPr lang="ja-JP" altLang="en-US" dirty="0">
                  <a:solidFill>
                    <a:prstClr val="black"/>
                  </a:solidFill>
                  <a:latin typeface="Meiryo UI"/>
                  <a:ea typeface="Meiryo UI"/>
                </a:rPr>
                <a:t>日）</a:t>
              </a:r>
            </a:p>
          </p:txBody>
        </p:sp>
        <p:pic>
          <p:nvPicPr>
            <p:cNvPr id="7" name="図 6">
              <a:extLst>
                <a:ext uri="{FF2B5EF4-FFF2-40B4-BE49-F238E27FC236}">
                  <a16:creationId xmlns:a16="http://schemas.microsoft.com/office/drawing/2014/main" id="{335F5935-F176-63A0-A0C4-D70739159DF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746544" y="5573722"/>
              <a:ext cx="1773344" cy="1039844"/>
            </a:xfrm>
            <a:prstGeom prst="rect">
              <a:avLst/>
            </a:prstGeom>
          </p:spPr>
        </p:pic>
        <p:sp>
          <p:nvSpPr>
            <p:cNvPr id="8" name="正方形/長方形 7">
              <a:extLst>
                <a:ext uri="{FF2B5EF4-FFF2-40B4-BE49-F238E27FC236}">
                  <a16:creationId xmlns:a16="http://schemas.microsoft.com/office/drawing/2014/main" id="{7982EB9C-7DA8-6AC1-2958-64F5ED16B2EC}"/>
                </a:ext>
              </a:extLst>
            </p:cNvPr>
            <p:cNvSpPr/>
            <p:nvPr/>
          </p:nvSpPr>
          <p:spPr>
            <a:xfrm>
              <a:off x="172612" y="5561640"/>
              <a:ext cx="2440614" cy="47854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72000" tIns="36000" rIns="36000" bIns="0" rtlCol="0" anchor="t"/>
            <a:lstStyle/>
            <a:p>
              <a:pPr marL="285750" indent="-285750">
                <a:spcAft>
                  <a:spcPts val="100"/>
                </a:spcAft>
                <a:buClr>
                  <a:srgbClr val="AC353C"/>
                </a:buClr>
                <a:buFont typeface="Wingdings" panose="05000000000000000000" pitchFamily="2" charset="2"/>
                <a:buChar char="l"/>
                <a:defRPr/>
              </a:pPr>
              <a:r>
                <a:rPr lang="ja-JP" altLang="en-US" sz="1200" dirty="0">
                  <a:solidFill>
                    <a:prstClr val="black"/>
                  </a:solidFill>
                  <a:latin typeface="Meiryo UI"/>
                  <a:ea typeface="Meiryo UI"/>
                </a:rPr>
                <a:t>本樹脂を採用した</a:t>
              </a:r>
              <a:r>
                <a:rPr lang="en-US" altLang="ja-JP" sz="1200" dirty="0">
                  <a:solidFill>
                    <a:prstClr val="black"/>
                  </a:solidFill>
                  <a:latin typeface="Meiryo UI"/>
                  <a:ea typeface="Meiryo UI"/>
                </a:rPr>
                <a:t>TV</a:t>
              </a:r>
              <a:r>
                <a:rPr lang="ja-JP" altLang="en-US" sz="1200" dirty="0">
                  <a:solidFill>
                    <a:prstClr val="black"/>
                  </a:solidFill>
                  <a:latin typeface="Meiryo UI"/>
                  <a:ea typeface="Meiryo UI"/>
                </a:rPr>
                <a:t>では最大で</a:t>
              </a:r>
              <a:r>
                <a:rPr lang="ja-JP" altLang="en-US" sz="1200" b="1" dirty="0">
                  <a:solidFill>
                    <a:srgbClr val="FF0000"/>
                  </a:solidFill>
                  <a:latin typeface="Meiryo UI"/>
                  <a:ea typeface="Meiryo UI"/>
                </a:rPr>
                <a:t>再生材率約</a:t>
              </a:r>
              <a:r>
                <a:rPr lang="en-US" altLang="ja-JP" sz="1200" b="1" dirty="0">
                  <a:solidFill>
                    <a:srgbClr val="FF0000"/>
                  </a:solidFill>
                  <a:latin typeface="Meiryo UI"/>
                  <a:ea typeface="Meiryo UI"/>
                </a:rPr>
                <a:t>65%</a:t>
              </a:r>
              <a:r>
                <a:rPr lang="ja-JP" altLang="en-US" sz="1200" b="1" dirty="0">
                  <a:solidFill>
                    <a:srgbClr val="FF0000"/>
                  </a:solidFill>
                  <a:latin typeface="Meiryo UI"/>
                  <a:ea typeface="Meiryo UI"/>
                </a:rPr>
                <a:t>を実現</a:t>
              </a:r>
              <a:endParaRPr lang="ja-JP" altLang="en-US" sz="1200" dirty="0">
                <a:solidFill>
                  <a:prstClr val="black"/>
                </a:solidFill>
                <a:latin typeface="Meiryo UI"/>
                <a:ea typeface="Meiryo UI"/>
              </a:endParaRPr>
            </a:p>
          </p:txBody>
        </p:sp>
      </p:grpSp>
      <p:grpSp>
        <p:nvGrpSpPr>
          <p:cNvPr id="4" name="グループ化 3">
            <a:extLst>
              <a:ext uri="{FF2B5EF4-FFF2-40B4-BE49-F238E27FC236}">
                <a16:creationId xmlns:a16="http://schemas.microsoft.com/office/drawing/2014/main" id="{A1F3469B-2FFD-14F3-D346-AF7883040F0F}"/>
              </a:ext>
            </a:extLst>
          </p:cNvPr>
          <p:cNvGrpSpPr/>
          <p:nvPr/>
        </p:nvGrpSpPr>
        <p:grpSpPr>
          <a:xfrm>
            <a:off x="1704000" y="2956904"/>
            <a:ext cx="4356000" cy="1656000"/>
            <a:chOff x="180000" y="3023408"/>
            <a:chExt cx="4356000" cy="1656000"/>
          </a:xfrm>
        </p:grpSpPr>
        <p:sp>
          <p:nvSpPr>
            <p:cNvPr id="11" name="正方形/長方形 10">
              <a:extLst>
                <a:ext uri="{FF2B5EF4-FFF2-40B4-BE49-F238E27FC236}">
                  <a16:creationId xmlns:a16="http://schemas.microsoft.com/office/drawing/2014/main" id="{B3DA0135-6050-F914-E7CB-4A6FB9D0DC9A}"/>
                </a:ext>
              </a:extLst>
            </p:cNvPr>
            <p:cNvSpPr/>
            <p:nvPr/>
          </p:nvSpPr>
          <p:spPr>
            <a:xfrm>
              <a:off x="180000" y="3023408"/>
              <a:ext cx="4356000" cy="1656000"/>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72000" tIns="36000" rIns="36000" bIns="0" rtlCol="0" anchor="t"/>
            <a:lstStyle/>
            <a:p>
              <a:pPr latinLnBrk="1">
                <a:spcAft>
                  <a:spcPts val="100"/>
                </a:spcAft>
                <a:defRPr/>
              </a:pP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構造</a:t>
              </a:r>
              <a:r>
                <a:rPr lang="en-US" altLang="ja-JP" sz="1400" b="1" u="sng" dirty="0">
                  <a:solidFill>
                    <a:srgbClr val="38BEE2">
                      <a:lumMod val="75000"/>
                    </a:srgbClr>
                  </a:solidFill>
                  <a:latin typeface="Meiryo UI"/>
                  <a:ea typeface="Meiryo UI"/>
                </a:rPr>
                <a:t>]</a:t>
              </a:r>
              <a:r>
                <a:rPr lang="ja-JP" altLang="en-US" sz="1400" b="1" u="sng" dirty="0">
                  <a:solidFill>
                    <a:srgbClr val="38BEE2">
                      <a:lumMod val="75000"/>
                    </a:srgbClr>
                  </a:solidFill>
                  <a:latin typeface="Meiryo UI"/>
                  <a:ea typeface="Meiryo UI"/>
                </a:rPr>
                <a:t>長寿命化：</a:t>
              </a:r>
              <a:r>
                <a:rPr lang="en-US" altLang="ja-JP" sz="1400" b="1" u="sng" dirty="0">
                  <a:solidFill>
                    <a:srgbClr val="38BEE2">
                      <a:lumMod val="75000"/>
                    </a:srgbClr>
                  </a:solidFill>
                  <a:latin typeface="Meiryo UI"/>
                  <a:ea typeface="Meiryo UI"/>
                </a:rPr>
                <a:t>EPSON</a:t>
              </a:r>
            </a:p>
            <a:p>
              <a:pPr marL="180975" indent="-180975" latinLnBrk="1">
                <a:spcAft>
                  <a:spcPts val="100"/>
                </a:spcAft>
                <a:buClr>
                  <a:srgbClr val="38BEE2">
                    <a:lumMod val="75000"/>
                  </a:srgbClr>
                </a:buClr>
                <a:buFont typeface="Wingdings" panose="05000000000000000000" pitchFamily="2" charset="2"/>
                <a:buChar char="l"/>
                <a:defRPr/>
              </a:pPr>
              <a:r>
                <a:rPr lang="ja-JP" altLang="en-US" sz="1200" dirty="0">
                  <a:solidFill>
                    <a:prstClr val="black"/>
                  </a:solidFill>
                  <a:latin typeface="Meiryo UI"/>
                  <a:ea typeface="Meiryo UI"/>
                </a:rPr>
                <a:t>プリンターにおいて</a:t>
              </a:r>
              <a:r>
                <a:rPr lang="ja-JP" altLang="en-US" sz="1200" b="1" dirty="0">
                  <a:solidFill>
                    <a:srgbClr val="FF0000"/>
                  </a:solidFill>
                  <a:latin typeface="Meiryo UI"/>
                  <a:ea typeface="Meiryo UI"/>
                </a:rPr>
                <a:t>「再整備プログラム」の運用と使用終了後の回収整備により、長期使用が可能。</a:t>
              </a:r>
              <a:endParaRPr lang="en-US" altLang="ja-JP" sz="1200" b="1" dirty="0">
                <a:solidFill>
                  <a:srgbClr val="FF0000"/>
                </a:solidFill>
                <a:latin typeface="Meiryo UI"/>
                <a:ea typeface="Meiryo UI"/>
              </a:endParaRPr>
            </a:p>
          </p:txBody>
        </p:sp>
        <p:sp>
          <p:nvSpPr>
            <p:cNvPr id="14" name="テキスト ボックス 13">
              <a:extLst>
                <a:ext uri="{FF2B5EF4-FFF2-40B4-BE49-F238E27FC236}">
                  <a16:creationId xmlns:a16="http://schemas.microsoft.com/office/drawing/2014/main" id="{22C9127D-0E93-6506-7B08-9AD86CDF5816}"/>
                </a:ext>
              </a:extLst>
            </p:cNvPr>
            <p:cNvSpPr txBox="1"/>
            <p:nvPr/>
          </p:nvSpPr>
          <p:spPr>
            <a:xfrm>
              <a:off x="347447" y="4406722"/>
              <a:ext cx="1800000" cy="249299"/>
            </a:xfrm>
            <a:prstGeom prst="rect">
              <a:avLst/>
            </a:prstGeom>
            <a:noFill/>
          </p:spPr>
          <p:txBody>
            <a:bodyPr wrap="square" lIns="0" tIns="0" rIns="0" bIns="0">
              <a:spAutoFit/>
            </a:bodyPr>
            <a:lstStyle/>
            <a:p>
              <a:pPr marL="234000" indent="-295275" latinLnBrk="1">
                <a:lnSpc>
                  <a:spcPct val="90000"/>
                </a:lnSpc>
                <a:defRPr/>
              </a:pPr>
              <a:r>
                <a:rPr lang="ja-JP" altLang="en-US" sz="600" dirty="0">
                  <a:solidFill>
                    <a:prstClr val="black"/>
                  </a:solidFill>
                  <a:latin typeface="Meiryo UI"/>
                  <a:ea typeface="Meiryo UI"/>
                </a:rPr>
                <a:t>出所）</a:t>
              </a:r>
              <a:r>
                <a:rPr lang="en-US" altLang="ja-JP" sz="600" dirty="0">
                  <a:solidFill>
                    <a:prstClr val="black"/>
                  </a:solidFill>
                  <a:latin typeface="Meiryo UI"/>
                  <a:ea typeface="Meiryo UI"/>
                </a:rPr>
                <a:t>EPSON</a:t>
              </a:r>
              <a:r>
                <a:rPr lang="ja-JP" altLang="en-US" sz="600" dirty="0">
                  <a:solidFill>
                    <a:prstClr val="black"/>
                  </a:solidFill>
                  <a:latin typeface="Meiryo UI"/>
                  <a:ea typeface="Meiryo UI"/>
                </a:rPr>
                <a:t>ウェブサイト、</a:t>
              </a:r>
              <a:r>
                <a:rPr lang="en-US" altLang="ja-JP" sz="600" dirty="0">
                  <a:solidFill>
                    <a:prstClr val="black"/>
                  </a:solidFill>
                  <a:latin typeface="Meiryo UI"/>
                  <a:ea typeface="Meiryo UI"/>
                </a:rPr>
                <a:t>https://corporate.epson/ja/sustainability/environment/products/products.html</a:t>
              </a:r>
              <a:r>
                <a:rPr lang="ja-JP" altLang="en-US" sz="600" dirty="0">
                  <a:solidFill>
                    <a:prstClr val="black"/>
                  </a:solidFill>
                  <a:latin typeface="Meiryo UI"/>
                  <a:ea typeface="Meiryo UI"/>
                </a:rPr>
                <a:t>（閲覧日：</a:t>
              </a:r>
              <a:r>
                <a:rPr lang="en-US" altLang="ja-JP" sz="600" dirty="0">
                  <a:solidFill>
                    <a:prstClr val="black"/>
                  </a:solidFill>
                  <a:latin typeface="Meiryo UI"/>
                  <a:ea typeface="Meiryo UI"/>
                </a:rPr>
                <a:t>2024</a:t>
              </a:r>
              <a:r>
                <a:rPr lang="ja-JP" altLang="en-US" sz="600" dirty="0">
                  <a:solidFill>
                    <a:prstClr val="black"/>
                  </a:solidFill>
                  <a:latin typeface="Meiryo UI"/>
                  <a:ea typeface="Meiryo UI"/>
                </a:rPr>
                <a:t>年</a:t>
              </a:r>
              <a:r>
                <a:rPr lang="en-US" altLang="ja-JP" sz="600" dirty="0">
                  <a:solidFill>
                    <a:prstClr val="black"/>
                  </a:solidFill>
                  <a:latin typeface="Meiryo UI"/>
                  <a:ea typeface="Meiryo UI"/>
                </a:rPr>
                <a:t>8</a:t>
              </a:r>
              <a:r>
                <a:rPr lang="ja-JP" altLang="en-US" sz="600" dirty="0">
                  <a:solidFill>
                    <a:prstClr val="black"/>
                  </a:solidFill>
                  <a:latin typeface="Meiryo UI"/>
                  <a:ea typeface="Meiryo UI"/>
                </a:rPr>
                <a:t>月</a:t>
              </a:r>
              <a:r>
                <a:rPr lang="en-US" altLang="ja-JP" sz="600" dirty="0">
                  <a:solidFill>
                    <a:prstClr val="black"/>
                  </a:solidFill>
                  <a:latin typeface="Meiryo UI"/>
                  <a:ea typeface="Meiryo UI"/>
                </a:rPr>
                <a:t>21</a:t>
              </a:r>
              <a:r>
                <a:rPr lang="ja-JP" altLang="en-US" sz="600" dirty="0">
                  <a:solidFill>
                    <a:prstClr val="black"/>
                  </a:solidFill>
                  <a:latin typeface="Meiryo UI"/>
                  <a:ea typeface="Meiryo UI"/>
                </a:rPr>
                <a:t>日）</a:t>
              </a:r>
            </a:p>
          </p:txBody>
        </p:sp>
        <p:pic>
          <p:nvPicPr>
            <p:cNvPr id="32" name="図 31">
              <a:extLst>
                <a:ext uri="{FF2B5EF4-FFF2-40B4-BE49-F238E27FC236}">
                  <a16:creationId xmlns:a16="http://schemas.microsoft.com/office/drawing/2014/main" id="{A8862DE4-605A-8D46-2563-547BBBE7AFD1}"/>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2131503" y="3657196"/>
              <a:ext cx="2353262" cy="972000"/>
            </a:xfrm>
            <a:prstGeom prst="rect">
              <a:avLst/>
            </a:prstGeom>
          </p:spPr>
        </p:pic>
        <p:pic>
          <p:nvPicPr>
            <p:cNvPr id="40" name="図 39">
              <a:extLst>
                <a:ext uri="{FF2B5EF4-FFF2-40B4-BE49-F238E27FC236}">
                  <a16:creationId xmlns:a16="http://schemas.microsoft.com/office/drawing/2014/main" id="{287128AE-8551-4099-D807-BB8112953280}"/>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460613" y="3653006"/>
              <a:ext cx="1315863" cy="720000"/>
            </a:xfrm>
            <a:prstGeom prst="rect">
              <a:avLst/>
            </a:prstGeom>
          </p:spPr>
        </p:pic>
      </p:grpSp>
      <p:sp>
        <p:nvSpPr>
          <p:cNvPr id="16" name="正方形/長方形 15">
            <a:extLst>
              <a:ext uri="{FF2B5EF4-FFF2-40B4-BE49-F238E27FC236}">
                <a16:creationId xmlns:a16="http://schemas.microsoft.com/office/drawing/2014/main" id="{4819416D-E0A6-7B07-B272-9ED777D93052}"/>
              </a:ext>
            </a:extLst>
          </p:cNvPr>
          <p:cNvSpPr/>
          <p:nvPr/>
        </p:nvSpPr>
        <p:spPr>
          <a:xfrm>
            <a:off x="6132001" y="5589782"/>
            <a:ext cx="2124240" cy="75808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72000" tIns="36000" rIns="36000" bIns="0" rtlCol="0" anchor="t"/>
          <a:lstStyle/>
          <a:p>
            <a:pPr marL="285750" indent="-285750">
              <a:spcAft>
                <a:spcPts val="100"/>
              </a:spcAft>
              <a:buClr>
                <a:srgbClr val="AC353C"/>
              </a:buClr>
              <a:buFont typeface="Wingdings" panose="05000000000000000000" pitchFamily="2" charset="2"/>
              <a:buChar char="l"/>
              <a:defRPr/>
            </a:pPr>
            <a:r>
              <a:rPr lang="ja-JP" altLang="en-US" sz="1200" dirty="0">
                <a:solidFill>
                  <a:prstClr val="black"/>
                </a:solidFill>
                <a:latin typeface="Meiryo UI"/>
                <a:ea typeface="Meiryo UI"/>
              </a:rPr>
              <a:t>一部の即席麺容器において</a:t>
            </a:r>
            <a:r>
              <a:rPr lang="ja-JP" altLang="en-US" sz="1200" b="1" dirty="0">
                <a:solidFill>
                  <a:srgbClr val="FF0000"/>
                </a:solidFill>
                <a:latin typeface="Meiryo UI"/>
                <a:ea typeface="Meiryo UI"/>
              </a:rPr>
              <a:t>バイオマス度</a:t>
            </a:r>
            <a:r>
              <a:rPr lang="en-US" altLang="ja-JP" sz="1200" b="1" dirty="0">
                <a:solidFill>
                  <a:srgbClr val="FF0000"/>
                </a:solidFill>
                <a:latin typeface="Meiryo UI"/>
                <a:ea typeface="Meiryo UI"/>
              </a:rPr>
              <a:t>80%</a:t>
            </a:r>
            <a:r>
              <a:rPr lang="ja-JP" altLang="en-US" sz="1200" b="1" dirty="0">
                <a:solidFill>
                  <a:srgbClr val="FF0000"/>
                </a:solidFill>
                <a:latin typeface="Meiryo UI"/>
                <a:ea typeface="Meiryo UI"/>
              </a:rPr>
              <a:t>以上</a:t>
            </a:r>
            <a:r>
              <a:rPr lang="ja-JP" altLang="en-US" sz="1200" dirty="0">
                <a:solidFill>
                  <a:prstClr val="black"/>
                </a:solidFill>
                <a:latin typeface="Meiryo UI"/>
                <a:ea typeface="Meiryo UI"/>
              </a:rPr>
              <a:t>の環境配慮型容器を採用</a:t>
            </a:r>
            <a:endParaRPr lang="en-US" altLang="ja-JP" sz="1400" dirty="0">
              <a:solidFill>
                <a:prstClr val="black"/>
              </a:solidFill>
              <a:latin typeface="Meiryo UI"/>
              <a:ea typeface="Meiryo UI"/>
            </a:endParaRPr>
          </a:p>
        </p:txBody>
      </p:sp>
      <p:sp>
        <p:nvSpPr>
          <p:cNvPr id="26" name="四角形: 角を丸くする 25">
            <a:extLst>
              <a:ext uri="{FF2B5EF4-FFF2-40B4-BE49-F238E27FC236}">
                <a16:creationId xmlns:a16="http://schemas.microsoft.com/office/drawing/2014/main" id="{CF9DAB29-B462-A0B0-7B4D-3104D1BBB839}"/>
              </a:ext>
            </a:extLst>
          </p:cNvPr>
          <p:cNvSpPr/>
          <p:nvPr/>
        </p:nvSpPr>
        <p:spPr>
          <a:xfrm>
            <a:off x="1352451" y="716138"/>
            <a:ext cx="9943078" cy="576000"/>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lIns="108000" tIns="0" rIns="0" bIns="0" anchor="ctr"/>
          <a:lstStyle/>
          <a:p>
            <a:r>
              <a:rPr lang="ja-JP" altLang="en-US" dirty="0"/>
              <a:t>プラスチック資源循環法に基づく「プラスチック使用製品設計指針」は構造、材料等の観点で配慮すべき事項を定めています。当該指針を踏まえて各製造事業者が環境配慮設計を推進しています。</a:t>
            </a:r>
          </a:p>
        </p:txBody>
      </p:sp>
      <p:sp>
        <p:nvSpPr>
          <p:cNvPr id="2" name="スライド番号プレースホルダー 1">
            <a:extLst>
              <a:ext uri="{FF2B5EF4-FFF2-40B4-BE49-F238E27FC236}">
                <a16:creationId xmlns:a16="http://schemas.microsoft.com/office/drawing/2014/main" id="{F651AA79-E10A-96EB-5FBC-C62BC58C8DAB}"/>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6</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3149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91CDAD2-A327-85A7-93E4-7BFC9E4D6F62}"/>
              </a:ext>
            </a:extLst>
          </p:cNvPr>
          <p:cNvSpPr>
            <a:spLocks noGrp="1"/>
          </p:cNvSpPr>
          <p:nvPr>
            <p:ph sz="quarter" idx="11"/>
          </p:nvPr>
        </p:nvSpPr>
        <p:spPr/>
        <p:txBody>
          <a:bodyPr>
            <a:normAutofit/>
          </a:bodyPr>
          <a:lstStyle/>
          <a:p>
            <a:r>
              <a:rPr lang="ja-JP" altLang="en-US" sz="2400" dirty="0"/>
              <a:t>②　販売・提供段階　使用の合理化：</a:t>
            </a:r>
            <a:r>
              <a:rPr lang="ja-JP" altLang="ja-JP" sz="2400" dirty="0">
                <a:cs typeface="ＭＳ Ｐゴシック" panose="020B0600070205080204" pitchFamily="50" charset="-128"/>
              </a:rPr>
              <a:t>ワンウェイプラのリデュース</a:t>
            </a:r>
            <a:endParaRPr lang="ja-JP" altLang="en-US" sz="2000" dirty="0"/>
          </a:p>
        </p:txBody>
      </p:sp>
      <p:graphicFrame>
        <p:nvGraphicFramePr>
          <p:cNvPr id="4" name="表 8">
            <a:extLst>
              <a:ext uri="{FF2B5EF4-FFF2-40B4-BE49-F238E27FC236}">
                <a16:creationId xmlns:a16="http://schemas.microsoft.com/office/drawing/2014/main" id="{333D3511-797B-CF5F-1474-9D09CABB12B5}"/>
              </a:ext>
            </a:extLst>
          </p:cNvPr>
          <p:cNvGraphicFramePr>
            <a:graphicFrameLocks noGrp="1"/>
          </p:cNvGraphicFramePr>
          <p:nvPr/>
        </p:nvGraphicFramePr>
        <p:xfrm>
          <a:off x="1740616" y="2538436"/>
          <a:ext cx="8724666" cy="3868135"/>
        </p:xfrm>
        <a:graphic>
          <a:graphicData uri="http://schemas.openxmlformats.org/drawingml/2006/table">
            <a:tbl>
              <a:tblPr bandRow="1"/>
              <a:tblGrid>
                <a:gridCol w="5634267">
                  <a:extLst>
                    <a:ext uri="{9D8B030D-6E8A-4147-A177-3AD203B41FA5}">
                      <a16:colId xmlns:a16="http://schemas.microsoft.com/office/drawing/2014/main" val="3662307496"/>
                    </a:ext>
                  </a:extLst>
                </a:gridCol>
                <a:gridCol w="3090399">
                  <a:extLst>
                    <a:ext uri="{9D8B030D-6E8A-4147-A177-3AD203B41FA5}">
                      <a16:colId xmlns:a16="http://schemas.microsoft.com/office/drawing/2014/main" val="1698828298"/>
                    </a:ext>
                  </a:extLst>
                </a:gridCol>
              </a:tblGrid>
              <a:tr h="260441">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algn="ctr" fontAlgn="ctr"/>
                      <a:r>
                        <a:rPr lang="ja-JP" altLang="en-US" sz="1600" b="1" u="none" strike="noStrike">
                          <a:solidFill>
                            <a:schemeClr val="bg1"/>
                          </a:solidFill>
                          <a:effectLst/>
                          <a:latin typeface="メイリオ" panose="020B0604030504040204" pitchFamily="50" charset="-128"/>
                          <a:ea typeface="メイリオ" panose="020B0604030504040204" pitchFamily="50" charset="-128"/>
                        </a:rPr>
                        <a:t>対象製品</a:t>
                      </a:r>
                    </a:p>
                  </a:txBody>
                  <a:tcPr marL="90000" marR="0" marT="0" marB="0" anchor="ctr">
                    <a:lnL w="12700" cap="flat" cmpd="sng" algn="ctr">
                      <a:solidFill>
                        <a:srgbClr val="003B83"/>
                      </a:solidFill>
                      <a:prstDash val="solid"/>
                      <a:round/>
                      <a:headEnd type="none" w="med" len="med"/>
                      <a:tailEnd type="none" w="med" len="med"/>
                    </a:lnL>
                    <a:lnR w="12700" cmpd="sng">
                      <a:solidFill>
                        <a:sysClr val="window" lastClr="FFFFFF"/>
                      </a:solidFill>
                    </a:lnR>
                    <a:lnT w="12700" cap="flat" cmpd="sng" algn="ctr">
                      <a:solidFill>
                        <a:srgbClr val="003B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B83"/>
                    </a:solidFill>
                  </a:tcPr>
                </a:tc>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algn="ctr"/>
                      <a:r>
                        <a:rPr lang="ja-JP" altLang="en-US" sz="1600" b="1" u="none" strike="noStrike">
                          <a:solidFill>
                            <a:schemeClr val="bg1"/>
                          </a:solidFill>
                          <a:effectLst/>
                          <a:latin typeface="メイリオ" panose="020B0604030504040204" pitchFamily="50" charset="-128"/>
                          <a:ea typeface="メイリオ" panose="020B0604030504040204" pitchFamily="50" charset="-128"/>
                        </a:rPr>
                        <a:t>対象業種</a:t>
                      </a:r>
                      <a:endParaRPr lang="ja-JP" altLang="en-US" sz="1600" b="1" u="none" strike="noStrike" baseline="30000">
                        <a:solidFill>
                          <a:schemeClr val="bg1"/>
                        </a:solidFill>
                        <a:effectLst/>
                        <a:latin typeface="メイリオ" panose="020B0604030504040204" pitchFamily="50" charset="-128"/>
                        <a:ea typeface="メイリオ" panose="020B0604030504040204" pitchFamily="50" charset="-128"/>
                      </a:endParaRPr>
                    </a:p>
                  </a:txBody>
                  <a:tcPr marL="90000" marR="0" marT="0" marB="0" anchor="ctr">
                    <a:lnL w="12700" cmpd="sng">
                      <a:solidFill>
                        <a:sysClr val="window" lastClr="FFFFFF"/>
                      </a:solidFill>
                    </a:lnL>
                    <a:lnR w="12700" cmpd="sng">
                      <a:solidFill>
                        <a:sysClr val="window" lastClr="FFFFFF"/>
                      </a:solidFill>
                    </a:lnR>
                    <a:lnT w="12700" cap="flat" cmpd="sng" algn="ctr">
                      <a:solidFill>
                        <a:srgbClr val="003B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B83"/>
                    </a:solidFill>
                  </a:tcPr>
                </a:tc>
                <a:extLst>
                  <a:ext uri="{0D108BD9-81ED-4DB2-BD59-A6C34878D82A}">
                    <a16:rowId xmlns:a16="http://schemas.microsoft.com/office/drawing/2014/main" val="3090742732"/>
                  </a:ext>
                </a:extLst>
              </a:tr>
              <a:tr h="1675276">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algn="ctr" fontAlgn="ctr"/>
                      <a:r>
                        <a:rPr lang="ja-JP" altLang="en-US" sz="1400" b="1" u="none" strike="noStrike">
                          <a:solidFill>
                            <a:schemeClr val="tx1"/>
                          </a:solidFill>
                          <a:effectLst/>
                          <a:latin typeface="メイリオ" panose="020B0604030504040204" pitchFamily="50" charset="-128"/>
                          <a:ea typeface="メイリオ" panose="020B0604030504040204" pitchFamily="50" charset="-128"/>
                        </a:rPr>
                        <a:t>フォーク　スプーン　テーブルナイフ　マドラー　飲料用ストロー</a:t>
                      </a:r>
                    </a:p>
                  </a:txBody>
                  <a:tcPr marL="90000" marR="0" marT="72000" marB="0">
                    <a:lnL w="12700" cap="flat" cmpd="sng" algn="ctr">
                      <a:solidFill>
                        <a:srgbClr val="003B83"/>
                      </a:solidFill>
                      <a:prstDash val="solid"/>
                      <a:round/>
                      <a:headEnd type="none" w="med" len="med"/>
                      <a:tailEnd type="none" w="med" len="med"/>
                    </a:lnL>
                    <a:lnR w="12700" cap="flat" cmpd="sng" algn="ctr">
                      <a:solidFill>
                        <a:srgbClr val="003B8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3B8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各種商品小売業</a:t>
                      </a:r>
                      <a:r>
                        <a:rPr kumimoji="1" lang="ja-JP" altLang="en-US" sz="1050">
                          <a:latin typeface="Meiryo UI" panose="020B0604030504040204" pitchFamily="50" charset="-128"/>
                          <a:ea typeface="Meiryo UI" panose="020B0604030504040204" pitchFamily="50" charset="-128"/>
                        </a:rPr>
                        <a:t>（無店舗のものを含む）</a:t>
                      </a:r>
                      <a:r>
                        <a:rPr kumimoji="1" lang="ja-JP" altLang="en-US" sz="1200">
                          <a:latin typeface="Meiryo UI" panose="020B0604030504040204" pitchFamily="50" charset="-128"/>
                          <a:ea typeface="Meiryo UI" panose="020B0604030504040204" pitchFamily="50" charset="-128"/>
                        </a:rPr>
                        <a:t>：総合スーパー、百貨店　等</a:t>
                      </a:r>
                    </a:p>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飲食料品小売業</a:t>
                      </a:r>
                      <a:r>
                        <a:rPr kumimoji="1" lang="ja-JP" altLang="en-US" sz="1050">
                          <a:latin typeface="Meiryo UI" panose="020B0604030504040204" pitchFamily="50" charset="-128"/>
                          <a:ea typeface="Meiryo UI" panose="020B0604030504040204" pitchFamily="50" charset="-128"/>
                        </a:rPr>
                        <a:t>（野菜・果実小売業、食肉小売業、鮮魚小売業及び酒小売業を除き、無店舗のものを含む）</a:t>
                      </a:r>
                      <a:r>
                        <a:rPr kumimoji="1" lang="ja-JP" altLang="en-US" sz="1200">
                          <a:latin typeface="Meiryo UI" panose="020B0604030504040204" pitchFamily="50" charset="-128"/>
                          <a:ea typeface="Meiryo UI" panose="020B0604030504040204" pitchFamily="50" charset="-128"/>
                        </a:rPr>
                        <a:t>：コンビニ、食料品スーパー、洋菓子店　等</a:t>
                      </a:r>
                    </a:p>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宿泊業：ホテル、旅館　等</a:t>
                      </a:r>
                    </a:p>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飲食店：レストラン、喫茶店　等</a:t>
                      </a:r>
                    </a:p>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持ち帰り・配達飲食サービス業：フードデリバリー　等</a:t>
                      </a:r>
                    </a:p>
                  </a:txBody>
                  <a:tcPr marL="72000" marR="0" marT="0" marB="0" anchor="ctr">
                    <a:lnL w="12700" cap="flat" cmpd="sng" algn="ctr">
                      <a:solidFill>
                        <a:srgbClr val="003B83"/>
                      </a:solidFill>
                      <a:prstDash val="solid"/>
                      <a:round/>
                      <a:headEnd type="none" w="med" len="med"/>
                      <a:tailEnd type="none" w="med" len="med"/>
                    </a:lnL>
                    <a:lnR w="12700" cap="flat" cmpd="sng" algn="ctr">
                      <a:solidFill>
                        <a:srgbClr val="003B8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3B8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606341"/>
                  </a:ext>
                </a:extLst>
              </a:tr>
              <a:tr h="939235">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algn="l" fontAlgn="ctr"/>
                      <a:r>
                        <a:rPr lang="ja-JP" altLang="en-US" sz="1400" b="1" u="none" strike="noStrike">
                          <a:effectLst/>
                          <a:latin typeface="メイリオ" panose="020B0604030504040204" pitchFamily="50" charset="-128"/>
                          <a:ea typeface="メイリオ" panose="020B0604030504040204" pitchFamily="50" charset="-128"/>
                        </a:rPr>
                        <a:t>ヘアブラシ　くし　　かみそり　　シャワーキャップ　歯ブラシ</a:t>
                      </a:r>
                    </a:p>
                  </a:txBody>
                  <a:tcPr marL="90000" marR="0" marT="72000" marB="0">
                    <a:lnL w="12700" cap="flat" cmpd="sng" algn="ctr">
                      <a:solidFill>
                        <a:srgbClr val="003B83"/>
                      </a:solidFill>
                      <a:prstDash val="solid"/>
                      <a:round/>
                      <a:headEnd type="none" w="med" len="med"/>
                      <a:tailEnd type="none" w="med" len="med"/>
                    </a:lnL>
                    <a:lnR w="12700" cap="flat" cmpd="sng" algn="ctr">
                      <a:solidFill>
                        <a:srgbClr val="003B83"/>
                      </a:solidFill>
                      <a:prstDash val="solid"/>
                      <a:round/>
                      <a:headEnd type="none" w="med" len="med"/>
                      <a:tailEnd type="none" w="med" len="med"/>
                    </a:lnR>
                    <a:lnT w="12700" cap="flat" cmpd="sng" algn="ctr">
                      <a:solidFill>
                        <a:srgbClr val="003B83"/>
                      </a:solidFill>
                      <a:prstDash val="solid"/>
                      <a:round/>
                      <a:headEnd type="none" w="med" len="med"/>
                      <a:tailEnd type="none" w="med" len="med"/>
                    </a:lnT>
                    <a:lnB w="12700" cap="flat" cmpd="sng" algn="ctr">
                      <a:solidFill>
                        <a:srgbClr val="003B8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宿泊業：ホテル、旅館　等</a:t>
                      </a:r>
                    </a:p>
                  </a:txBody>
                  <a:tcPr marL="72000" marR="0" marT="0" marB="0" anchor="ctr">
                    <a:lnL w="12700" cap="flat" cmpd="sng" algn="ctr">
                      <a:solidFill>
                        <a:srgbClr val="003B83"/>
                      </a:solidFill>
                      <a:prstDash val="solid"/>
                      <a:round/>
                      <a:headEnd type="none" w="med" len="med"/>
                      <a:tailEnd type="none" w="med" len="med"/>
                    </a:lnL>
                    <a:lnR w="12700" cap="flat" cmpd="sng" algn="ctr">
                      <a:solidFill>
                        <a:srgbClr val="003B83"/>
                      </a:solidFill>
                      <a:prstDash val="solid"/>
                      <a:round/>
                      <a:headEnd type="none" w="med" len="med"/>
                      <a:tailEnd type="none" w="med" len="med"/>
                    </a:lnR>
                    <a:lnT w="12700" cap="flat" cmpd="sng" algn="ctr">
                      <a:solidFill>
                        <a:srgbClr val="003B83"/>
                      </a:solidFill>
                      <a:prstDash val="solid"/>
                      <a:round/>
                      <a:headEnd type="none" w="med" len="med"/>
                      <a:tailEnd type="none" w="med" len="med"/>
                    </a:lnT>
                    <a:lnB w="12700" cap="flat" cmpd="sng" algn="ctr">
                      <a:solidFill>
                        <a:srgbClr val="003B8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051498"/>
                  </a:ext>
                </a:extLst>
              </a:tr>
              <a:tr h="862519">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algn="ctr" fontAlgn="ctr"/>
                      <a:r>
                        <a:rPr lang="ja-JP" altLang="en-US" sz="1400" b="1" u="none" strike="noStrike">
                          <a:effectLst/>
                          <a:latin typeface="Meiryo UI" panose="020B0604030504040204" pitchFamily="50" charset="-128"/>
                          <a:ea typeface="Meiryo UI" panose="020B0604030504040204" pitchFamily="50" charset="-128"/>
                        </a:rPr>
                        <a:t>　</a:t>
                      </a:r>
                      <a:r>
                        <a:rPr lang="ja-JP" altLang="en-US" sz="1400" b="1" u="none" strike="noStrike">
                          <a:effectLst/>
                          <a:latin typeface="メイリオ" panose="020B0604030504040204" pitchFamily="50" charset="-128"/>
                          <a:ea typeface="メイリオ" panose="020B0604030504040204" pitchFamily="50" charset="-128"/>
                        </a:rPr>
                        <a:t>衣類用ハンガー　　　　　　　衣類用カバー</a:t>
                      </a:r>
                    </a:p>
                  </a:txBody>
                  <a:tcPr marL="90000" marR="0" marT="72000" marB="0">
                    <a:lnL w="12700" cap="flat" cmpd="sng" algn="ctr">
                      <a:solidFill>
                        <a:srgbClr val="003B83"/>
                      </a:solidFill>
                      <a:prstDash val="solid"/>
                      <a:round/>
                      <a:headEnd type="none" w="med" len="med"/>
                      <a:tailEnd type="none" w="med" len="med"/>
                    </a:lnL>
                    <a:lnR w="12700" cap="flat" cmpd="sng" algn="ctr">
                      <a:solidFill>
                        <a:srgbClr val="003B83"/>
                      </a:solidFill>
                      <a:prstDash val="solid"/>
                      <a:round/>
                      <a:headEnd type="none" w="med" len="med"/>
                      <a:tailEnd type="none" w="med" len="med"/>
                    </a:lnR>
                    <a:lnT w="12700" cap="flat" cmpd="sng" algn="ctr">
                      <a:solidFill>
                        <a:srgbClr val="003B83"/>
                      </a:solidFill>
                      <a:prstDash val="solid"/>
                      <a:round/>
                      <a:headEnd type="none" w="med" len="med"/>
                      <a:tailEnd type="none" w="med" len="med"/>
                    </a:lnT>
                    <a:lnB w="12700" cap="flat" cmpd="sng" algn="ctr">
                      <a:solidFill>
                        <a:srgbClr val="003B8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各種商品小売業</a:t>
                      </a:r>
                      <a:r>
                        <a:rPr kumimoji="1" lang="ja-JP" altLang="en-US" sz="1050">
                          <a:latin typeface="Meiryo UI" panose="020B0604030504040204" pitchFamily="50" charset="-128"/>
                          <a:ea typeface="Meiryo UI" panose="020B0604030504040204" pitchFamily="50" charset="-128"/>
                        </a:rPr>
                        <a:t>（無店舗のものを含む）</a:t>
                      </a:r>
                      <a:r>
                        <a:rPr kumimoji="1" lang="ja-JP" altLang="en-US" sz="1200">
                          <a:latin typeface="Meiryo UI" panose="020B0604030504040204" pitchFamily="50" charset="-128"/>
                          <a:ea typeface="Meiryo UI" panose="020B0604030504040204" pitchFamily="50" charset="-128"/>
                        </a:rPr>
                        <a:t>：総合スーパー、百貨店　等</a:t>
                      </a:r>
                    </a:p>
                    <a:p>
                      <a:pPr marL="88900" indent="-88900">
                        <a:buClr>
                          <a:schemeClr val="tx2"/>
                        </a:buClr>
                        <a:buSzPct val="7000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洗濯業：クリーニング店　等</a:t>
                      </a:r>
                    </a:p>
                  </a:txBody>
                  <a:tcPr marL="72000" marR="0" marT="0" marB="0" anchor="ctr">
                    <a:lnL w="12700" cap="flat" cmpd="sng" algn="ctr">
                      <a:solidFill>
                        <a:srgbClr val="003B83"/>
                      </a:solidFill>
                      <a:prstDash val="solid"/>
                      <a:round/>
                      <a:headEnd type="none" w="med" len="med"/>
                      <a:tailEnd type="none" w="med" len="med"/>
                    </a:lnL>
                    <a:lnR w="12700" cap="flat" cmpd="sng" algn="ctr">
                      <a:solidFill>
                        <a:srgbClr val="003B83"/>
                      </a:solidFill>
                      <a:prstDash val="solid"/>
                      <a:round/>
                      <a:headEnd type="none" w="med" len="med"/>
                      <a:tailEnd type="none" w="med" len="med"/>
                    </a:lnR>
                    <a:lnT w="12700" cap="flat" cmpd="sng" algn="ctr">
                      <a:solidFill>
                        <a:srgbClr val="003B83"/>
                      </a:solidFill>
                      <a:prstDash val="solid"/>
                      <a:round/>
                      <a:headEnd type="none" w="med" len="med"/>
                      <a:tailEnd type="none" w="med" len="med"/>
                    </a:lnT>
                    <a:lnB w="12700" cap="flat" cmpd="sng" algn="ctr">
                      <a:solidFill>
                        <a:srgbClr val="003B8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0590622"/>
                  </a:ext>
                </a:extLst>
              </a:tr>
            </a:tbl>
          </a:graphicData>
        </a:graphic>
      </p:graphicFrame>
      <p:pic>
        <p:nvPicPr>
          <p:cNvPr id="6" name="図 5">
            <a:extLst>
              <a:ext uri="{FF2B5EF4-FFF2-40B4-BE49-F238E27FC236}">
                <a16:creationId xmlns:a16="http://schemas.microsoft.com/office/drawing/2014/main" id="{67D48AF4-7BF3-5E39-100E-D8E40DAD32BC}"/>
              </a:ext>
            </a:extLst>
          </p:cNvPr>
          <p:cNvPicPr>
            <a:picLocks noChangeAspect="1"/>
          </p:cNvPicPr>
          <p:nvPr/>
        </p:nvPicPr>
        <p:blipFill>
          <a:blip r:embed="rId2"/>
          <a:stretch>
            <a:fillRect/>
          </a:stretch>
        </p:blipFill>
        <p:spPr>
          <a:xfrm>
            <a:off x="3245744" y="5877385"/>
            <a:ext cx="970341" cy="424038"/>
          </a:xfrm>
          <a:prstGeom prst="rect">
            <a:avLst/>
          </a:prstGeom>
        </p:spPr>
      </p:pic>
      <p:pic>
        <p:nvPicPr>
          <p:cNvPr id="7" name="図 6">
            <a:extLst>
              <a:ext uri="{FF2B5EF4-FFF2-40B4-BE49-F238E27FC236}">
                <a16:creationId xmlns:a16="http://schemas.microsoft.com/office/drawing/2014/main" id="{2B049EB8-D5A2-6D74-4546-AA5BC6568DB9}"/>
              </a:ext>
            </a:extLst>
          </p:cNvPr>
          <p:cNvPicPr>
            <a:picLocks noChangeAspect="1"/>
          </p:cNvPicPr>
          <p:nvPr/>
        </p:nvPicPr>
        <p:blipFill>
          <a:blip r:embed="rId3"/>
          <a:stretch>
            <a:fillRect/>
          </a:stretch>
        </p:blipFill>
        <p:spPr>
          <a:xfrm>
            <a:off x="5419085" y="5801422"/>
            <a:ext cx="562962" cy="533140"/>
          </a:xfrm>
          <a:prstGeom prst="rect">
            <a:avLst/>
          </a:prstGeom>
        </p:spPr>
      </p:pic>
      <p:pic>
        <p:nvPicPr>
          <p:cNvPr id="8" name="図 7">
            <a:extLst>
              <a:ext uri="{FF2B5EF4-FFF2-40B4-BE49-F238E27FC236}">
                <a16:creationId xmlns:a16="http://schemas.microsoft.com/office/drawing/2014/main" id="{9D606D82-5810-E65F-C26A-BF600E36F38B}"/>
              </a:ext>
            </a:extLst>
          </p:cNvPr>
          <p:cNvPicPr>
            <a:picLocks noChangeAspect="1"/>
          </p:cNvPicPr>
          <p:nvPr/>
        </p:nvPicPr>
        <p:blipFill>
          <a:blip r:embed="rId4"/>
          <a:stretch>
            <a:fillRect/>
          </a:stretch>
        </p:blipFill>
        <p:spPr>
          <a:xfrm rot="1899411">
            <a:off x="2141421" y="3277987"/>
            <a:ext cx="282205" cy="797211"/>
          </a:xfrm>
          <a:prstGeom prst="rect">
            <a:avLst/>
          </a:prstGeom>
        </p:spPr>
      </p:pic>
      <p:pic>
        <p:nvPicPr>
          <p:cNvPr id="9" name="図 8">
            <a:extLst>
              <a:ext uri="{FF2B5EF4-FFF2-40B4-BE49-F238E27FC236}">
                <a16:creationId xmlns:a16="http://schemas.microsoft.com/office/drawing/2014/main" id="{B06F6918-2E84-946A-68A8-CAD0FEBE2C83}"/>
              </a:ext>
            </a:extLst>
          </p:cNvPr>
          <p:cNvPicPr>
            <a:picLocks noChangeAspect="1"/>
          </p:cNvPicPr>
          <p:nvPr/>
        </p:nvPicPr>
        <p:blipFill>
          <a:blip r:embed="rId5"/>
          <a:stretch>
            <a:fillRect/>
          </a:stretch>
        </p:blipFill>
        <p:spPr>
          <a:xfrm rot="12600000" flipV="1">
            <a:off x="3090547" y="3259975"/>
            <a:ext cx="313755" cy="846166"/>
          </a:xfrm>
          <a:prstGeom prst="rect">
            <a:avLst/>
          </a:prstGeom>
        </p:spPr>
      </p:pic>
      <p:pic>
        <p:nvPicPr>
          <p:cNvPr id="10" name="図 9">
            <a:extLst>
              <a:ext uri="{FF2B5EF4-FFF2-40B4-BE49-F238E27FC236}">
                <a16:creationId xmlns:a16="http://schemas.microsoft.com/office/drawing/2014/main" id="{88CC3CDB-5264-A014-4C33-BE4BFBAAD844}"/>
              </a:ext>
            </a:extLst>
          </p:cNvPr>
          <p:cNvPicPr>
            <a:picLocks noChangeAspect="1"/>
          </p:cNvPicPr>
          <p:nvPr/>
        </p:nvPicPr>
        <p:blipFill>
          <a:blip r:embed="rId6"/>
          <a:stretch>
            <a:fillRect/>
          </a:stretch>
        </p:blipFill>
        <p:spPr>
          <a:xfrm rot="1800000">
            <a:off x="4205012" y="3295820"/>
            <a:ext cx="254030" cy="824872"/>
          </a:xfrm>
          <a:prstGeom prst="rect">
            <a:avLst/>
          </a:prstGeom>
        </p:spPr>
      </p:pic>
      <p:pic>
        <p:nvPicPr>
          <p:cNvPr id="11" name="図 10">
            <a:extLst>
              <a:ext uri="{FF2B5EF4-FFF2-40B4-BE49-F238E27FC236}">
                <a16:creationId xmlns:a16="http://schemas.microsoft.com/office/drawing/2014/main" id="{7800BFBF-D316-3BE7-0591-D73E79EA61E7}"/>
              </a:ext>
            </a:extLst>
          </p:cNvPr>
          <p:cNvPicPr>
            <a:picLocks noChangeAspect="1"/>
          </p:cNvPicPr>
          <p:nvPr/>
        </p:nvPicPr>
        <p:blipFill>
          <a:blip r:embed="rId7"/>
          <a:stretch>
            <a:fillRect/>
          </a:stretch>
        </p:blipFill>
        <p:spPr>
          <a:xfrm rot="1800000">
            <a:off x="5290953" y="3347531"/>
            <a:ext cx="226822" cy="716040"/>
          </a:xfrm>
          <a:prstGeom prst="rect">
            <a:avLst/>
          </a:prstGeom>
        </p:spPr>
      </p:pic>
      <p:pic>
        <p:nvPicPr>
          <p:cNvPr id="12" name="図 11">
            <a:extLst>
              <a:ext uri="{FF2B5EF4-FFF2-40B4-BE49-F238E27FC236}">
                <a16:creationId xmlns:a16="http://schemas.microsoft.com/office/drawing/2014/main" id="{8E72C1A2-8B65-B404-C60F-8F4265D364B0}"/>
              </a:ext>
            </a:extLst>
          </p:cNvPr>
          <p:cNvPicPr>
            <a:picLocks noChangeAspect="1"/>
          </p:cNvPicPr>
          <p:nvPr/>
        </p:nvPicPr>
        <p:blipFill>
          <a:blip r:embed="rId8"/>
          <a:stretch>
            <a:fillRect/>
          </a:stretch>
        </p:blipFill>
        <p:spPr>
          <a:xfrm rot="1800000">
            <a:off x="6362041" y="3298288"/>
            <a:ext cx="146634" cy="813098"/>
          </a:xfrm>
          <a:prstGeom prst="rect">
            <a:avLst/>
          </a:prstGeom>
        </p:spPr>
      </p:pic>
      <p:pic>
        <p:nvPicPr>
          <p:cNvPr id="13" name="図 12">
            <a:extLst>
              <a:ext uri="{FF2B5EF4-FFF2-40B4-BE49-F238E27FC236}">
                <a16:creationId xmlns:a16="http://schemas.microsoft.com/office/drawing/2014/main" id="{16AAB971-BFA3-EC13-4327-836CE7F81FE8}"/>
              </a:ext>
            </a:extLst>
          </p:cNvPr>
          <p:cNvPicPr>
            <a:picLocks noChangeAspect="1"/>
          </p:cNvPicPr>
          <p:nvPr/>
        </p:nvPicPr>
        <p:blipFill>
          <a:blip r:embed="rId9"/>
          <a:stretch>
            <a:fillRect/>
          </a:stretch>
        </p:blipFill>
        <p:spPr>
          <a:xfrm rot="1800000">
            <a:off x="1990872" y="4883422"/>
            <a:ext cx="403577" cy="595140"/>
          </a:xfrm>
          <a:prstGeom prst="rect">
            <a:avLst/>
          </a:prstGeom>
        </p:spPr>
      </p:pic>
      <p:pic>
        <p:nvPicPr>
          <p:cNvPr id="14" name="図 13">
            <a:extLst>
              <a:ext uri="{FF2B5EF4-FFF2-40B4-BE49-F238E27FC236}">
                <a16:creationId xmlns:a16="http://schemas.microsoft.com/office/drawing/2014/main" id="{35EBA2C0-F6A3-16A0-3D63-ED80443F256A}"/>
              </a:ext>
            </a:extLst>
          </p:cNvPr>
          <p:cNvPicPr>
            <a:picLocks noChangeAspect="1"/>
          </p:cNvPicPr>
          <p:nvPr/>
        </p:nvPicPr>
        <p:blipFill>
          <a:blip r:embed="rId10"/>
          <a:stretch>
            <a:fillRect/>
          </a:stretch>
        </p:blipFill>
        <p:spPr>
          <a:xfrm rot="18000000">
            <a:off x="2852105" y="5038142"/>
            <a:ext cx="598827" cy="268139"/>
          </a:xfrm>
          <a:prstGeom prst="rect">
            <a:avLst/>
          </a:prstGeom>
        </p:spPr>
      </p:pic>
      <p:pic>
        <p:nvPicPr>
          <p:cNvPr id="15" name="図 14">
            <a:extLst>
              <a:ext uri="{FF2B5EF4-FFF2-40B4-BE49-F238E27FC236}">
                <a16:creationId xmlns:a16="http://schemas.microsoft.com/office/drawing/2014/main" id="{76C0A0F8-3311-BF22-75E1-579EF4602A36}"/>
              </a:ext>
            </a:extLst>
          </p:cNvPr>
          <p:cNvPicPr>
            <a:picLocks noChangeAspect="1"/>
          </p:cNvPicPr>
          <p:nvPr/>
        </p:nvPicPr>
        <p:blipFill>
          <a:blip r:embed="rId11"/>
          <a:stretch>
            <a:fillRect/>
          </a:stretch>
        </p:blipFill>
        <p:spPr>
          <a:xfrm rot="1572631">
            <a:off x="3775509" y="4919365"/>
            <a:ext cx="551031" cy="536324"/>
          </a:xfrm>
          <a:prstGeom prst="rect">
            <a:avLst/>
          </a:prstGeom>
        </p:spPr>
      </p:pic>
      <p:pic>
        <p:nvPicPr>
          <p:cNvPr id="16" name="図 15">
            <a:extLst>
              <a:ext uri="{FF2B5EF4-FFF2-40B4-BE49-F238E27FC236}">
                <a16:creationId xmlns:a16="http://schemas.microsoft.com/office/drawing/2014/main" id="{8EB922B9-6813-9068-9F25-003F086D48EA}"/>
              </a:ext>
            </a:extLst>
          </p:cNvPr>
          <p:cNvPicPr>
            <a:picLocks noChangeAspect="1"/>
          </p:cNvPicPr>
          <p:nvPr/>
        </p:nvPicPr>
        <p:blipFill>
          <a:blip r:embed="rId12"/>
          <a:stretch>
            <a:fillRect/>
          </a:stretch>
        </p:blipFill>
        <p:spPr>
          <a:xfrm>
            <a:off x="5045943" y="5035278"/>
            <a:ext cx="769434" cy="333386"/>
          </a:xfrm>
          <a:prstGeom prst="rect">
            <a:avLst/>
          </a:prstGeom>
        </p:spPr>
      </p:pic>
      <p:pic>
        <p:nvPicPr>
          <p:cNvPr id="17" name="図 16">
            <a:extLst>
              <a:ext uri="{FF2B5EF4-FFF2-40B4-BE49-F238E27FC236}">
                <a16:creationId xmlns:a16="http://schemas.microsoft.com/office/drawing/2014/main" id="{D344C9E5-4ABE-A2D9-C322-C32B1417DBE7}"/>
              </a:ext>
            </a:extLst>
          </p:cNvPr>
          <p:cNvPicPr>
            <a:picLocks noChangeAspect="1"/>
          </p:cNvPicPr>
          <p:nvPr/>
        </p:nvPicPr>
        <p:blipFill>
          <a:blip r:embed="rId13"/>
          <a:stretch>
            <a:fillRect/>
          </a:stretch>
        </p:blipFill>
        <p:spPr>
          <a:xfrm rot="1635268">
            <a:off x="6555988" y="4905086"/>
            <a:ext cx="290491" cy="563919"/>
          </a:xfrm>
          <a:prstGeom prst="rect">
            <a:avLst/>
          </a:prstGeom>
        </p:spPr>
      </p:pic>
      <p:sp>
        <p:nvSpPr>
          <p:cNvPr id="18" name="テキスト プレースホルダー 11">
            <a:extLst>
              <a:ext uri="{FF2B5EF4-FFF2-40B4-BE49-F238E27FC236}">
                <a16:creationId xmlns:a16="http://schemas.microsoft.com/office/drawing/2014/main" id="{C4BE5DA3-AFE3-C45E-5213-0F743352E0D3}"/>
              </a:ext>
            </a:extLst>
          </p:cNvPr>
          <p:cNvSpPr txBox="1">
            <a:spLocks/>
          </p:cNvSpPr>
          <p:nvPr/>
        </p:nvSpPr>
        <p:spPr>
          <a:xfrm>
            <a:off x="1869120" y="6445412"/>
            <a:ext cx="8724666" cy="369332"/>
          </a:xfrm>
          <a:prstGeom prst="rect">
            <a:avLst/>
          </a:prstGeom>
          <a:noFill/>
        </p:spPr>
        <p:txBody>
          <a:bodyPr vert="horz" wrap="square" lIns="0" tIns="0" rIns="0" bIns="0" anchor="t" anchorCtr="0">
            <a:spAutoFit/>
          </a:bodyPr>
          <a:lstStyle>
            <a:lvl1pPr marL="0" indent="0" algn="l" defTabSz="804466" rtl="0" eaLnBrk="1" latinLnBrk="0" hangingPunct="1">
              <a:spcBef>
                <a:spcPts val="422"/>
              </a:spcBef>
              <a:buFont typeface="Arial" pitchFamily="34" charset="0"/>
              <a:buNone/>
              <a:defRPr kumimoji="1" lang="ja-JP" altLang="en-US" sz="1584" kern="1200" baseline="0" dirty="0" smtClean="0">
                <a:solidFill>
                  <a:schemeClr val="tx1"/>
                </a:solidFill>
                <a:latin typeface="+mn-lt"/>
                <a:ea typeface="+mn-ea"/>
                <a:cs typeface="+mn-cs"/>
              </a:defRPr>
            </a:lvl1pPr>
            <a:lvl2pPr marL="223463" indent="-223463" algn="l" defTabSz="804466" rtl="0" eaLnBrk="1" latinLnBrk="0" hangingPunct="1">
              <a:spcBef>
                <a:spcPts val="422"/>
              </a:spcBef>
              <a:buClr>
                <a:srgbClr val="3E5E84"/>
              </a:buClr>
              <a:buFont typeface="Wingdings" pitchFamily="2" charset="2"/>
              <a:buChar char="n"/>
              <a:defRPr kumimoji="1" lang="ja-JP" altLang="en-US" sz="1232" kern="1200" baseline="0" dirty="0" smtClean="0">
                <a:solidFill>
                  <a:schemeClr val="tx1"/>
                </a:solidFill>
                <a:latin typeface="+mn-lt"/>
                <a:ea typeface="+mn-ea"/>
                <a:cs typeface="+mn-cs"/>
              </a:defRPr>
            </a:lvl2pPr>
            <a:lvl3pPr marL="502792" indent="-223463" algn="l" defTabSz="804466" rtl="0" eaLnBrk="1" latinLnBrk="0" hangingPunct="1">
              <a:spcBef>
                <a:spcPts val="380"/>
              </a:spcBef>
              <a:buClr>
                <a:srgbClr val="808080"/>
              </a:buClr>
              <a:buFont typeface="Wingdings" pitchFamily="2" charset="2"/>
              <a:buChar char="n"/>
              <a:defRPr kumimoji="1" lang="ja-JP" altLang="en-US" sz="1056" kern="1200" baseline="0" dirty="0" smtClean="0">
                <a:solidFill>
                  <a:schemeClr val="tx1"/>
                </a:solidFill>
                <a:latin typeface="+mn-lt"/>
                <a:ea typeface="+mn-ea"/>
                <a:cs typeface="+mn-cs"/>
              </a:defRPr>
            </a:lvl3pPr>
            <a:lvl4pPr marL="726255" indent="-167598" algn="l" defTabSz="804466" rtl="0" eaLnBrk="1" latinLnBrk="0" hangingPunct="1">
              <a:spcBef>
                <a:spcPts val="296"/>
              </a:spcBef>
              <a:buClr>
                <a:srgbClr val="558C99"/>
              </a:buClr>
              <a:buFont typeface="Wingdings" pitchFamily="2" charset="2"/>
              <a:buChar char="l"/>
              <a:defRPr kumimoji="1" lang="ja-JP" altLang="en-US" sz="1056" kern="1200" baseline="0" dirty="0" smtClean="0">
                <a:solidFill>
                  <a:schemeClr val="tx1"/>
                </a:solidFill>
                <a:latin typeface="+mn-lt"/>
                <a:ea typeface="+mn-ea"/>
                <a:cs typeface="+mn-cs"/>
              </a:defRPr>
            </a:lvl4pPr>
            <a:lvl5pPr marL="949717" indent="-167598" algn="l" defTabSz="804466" rtl="0" eaLnBrk="1" latinLnBrk="0" hangingPunct="1">
              <a:spcBef>
                <a:spcPts val="296"/>
              </a:spcBef>
              <a:buClr>
                <a:srgbClr val="C0C0C0"/>
              </a:buClr>
              <a:buFont typeface="Wingdings" pitchFamily="2" charset="2"/>
              <a:buChar char="l"/>
              <a:defRPr kumimoji="1" lang="ja-JP" altLang="en-US" sz="1056" kern="1200" baseline="0" dirty="0">
                <a:solidFill>
                  <a:schemeClr val="tx1"/>
                </a:solidFill>
                <a:latin typeface="+mn-lt"/>
                <a:ea typeface="+mn-ea"/>
                <a:cs typeface="+mn-cs"/>
              </a:defRPr>
            </a:lvl5pPr>
            <a:lvl6pPr marL="2212282"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6pPr>
            <a:lvl7pPr marL="2614515"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7pPr>
            <a:lvl8pPr marL="3016748"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8pPr>
            <a:lvl9pPr marL="3418981" indent="-201117" algn="l" defTabSz="804466" rtl="0" eaLnBrk="1" latinLnBrk="0" hangingPunct="1">
              <a:spcBef>
                <a:spcPct val="20000"/>
              </a:spcBef>
              <a:buFont typeface="Arial" pitchFamily="34" charset="0"/>
              <a:buChar char="•"/>
              <a:defRPr kumimoji="1" sz="1759" kern="1200">
                <a:solidFill>
                  <a:schemeClr val="tx1"/>
                </a:solidFill>
                <a:latin typeface="+mn-lt"/>
                <a:ea typeface="+mn-ea"/>
                <a:cs typeface="+mn-cs"/>
              </a:defRPr>
            </a:lvl9pPr>
          </a:lstStyle>
          <a:p>
            <a:pPr marL="0" lvl="2" indent="0" fontAlgn="base">
              <a:spcBef>
                <a:spcPts val="0"/>
              </a:spcBef>
              <a:buNone/>
              <a:defRPr/>
            </a:pPr>
            <a:r>
              <a:rPr lang="en-US" altLang="ja-JP" sz="1200" spc="130" dirty="0">
                <a:solidFill>
                  <a:prstClr val="black"/>
                </a:solidFill>
                <a:latin typeface="Meiryo UI"/>
                <a:ea typeface="Meiryo UI"/>
              </a:rPr>
              <a:t>※</a:t>
            </a:r>
            <a:r>
              <a:rPr lang="ja-JP" altLang="en-US" sz="1200" spc="130" dirty="0">
                <a:solidFill>
                  <a:prstClr val="black"/>
                </a:solidFill>
                <a:latin typeface="Meiryo UI"/>
                <a:ea typeface="Meiryo UI"/>
              </a:rPr>
              <a:t>　主たる事業が上記の対象業種に該当しなくても、事業活動の一部で上記の対象業種に属する事業を行っている場合には、</a:t>
            </a:r>
            <a:endParaRPr lang="en-US" altLang="ja-JP" sz="1200" spc="130" dirty="0">
              <a:solidFill>
                <a:prstClr val="black"/>
              </a:solidFill>
              <a:latin typeface="Meiryo UI"/>
              <a:ea typeface="Meiryo UI"/>
            </a:endParaRPr>
          </a:p>
          <a:p>
            <a:pPr marL="0" lvl="2" indent="0" fontAlgn="base">
              <a:spcBef>
                <a:spcPts val="0"/>
              </a:spcBef>
              <a:buNone/>
              <a:defRPr/>
            </a:pPr>
            <a:r>
              <a:rPr lang="ja-JP" altLang="en-US" sz="1200" spc="130" dirty="0">
                <a:solidFill>
                  <a:prstClr val="black"/>
                </a:solidFill>
                <a:latin typeface="Meiryo UI"/>
                <a:ea typeface="Meiryo UI"/>
              </a:rPr>
              <a:t>　その事業の範囲で対象となります。</a:t>
            </a:r>
          </a:p>
        </p:txBody>
      </p:sp>
      <p:sp>
        <p:nvSpPr>
          <p:cNvPr id="21" name="コンテンツ プレースホルダー 2">
            <a:extLst>
              <a:ext uri="{FF2B5EF4-FFF2-40B4-BE49-F238E27FC236}">
                <a16:creationId xmlns:a16="http://schemas.microsoft.com/office/drawing/2014/main" id="{48DD7B63-3774-2A03-20CF-75A2CFE8065C}"/>
              </a:ext>
            </a:extLst>
          </p:cNvPr>
          <p:cNvSpPr>
            <a:spLocks noGrp="1"/>
          </p:cNvSpPr>
          <p:nvPr/>
        </p:nvSpPr>
        <p:spPr>
          <a:xfrm>
            <a:off x="1728125" y="917945"/>
            <a:ext cx="8735750" cy="1556947"/>
          </a:xfrm>
          <a:prstGeom prst="roundRect">
            <a:avLst/>
          </a:prstGeom>
          <a:ln w="19050">
            <a:solidFill>
              <a:schemeClr val="tx2"/>
            </a:solidFill>
          </a:ln>
        </p:spPr>
        <p:txBody>
          <a:bodyPr lIns="142146" tIns="28429" rIns="142146" bIns="28429">
            <a:noAutofit/>
          </a:bodyPr>
          <a:lstStyle>
            <a:lvl1pPr marL="233512" indent="-233512" algn="l" defTabSz="861993" rtl="0" eaLnBrk="1" latinLnBrk="0" hangingPunct="1">
              <a:lnSpc>
                <a:spcPct val="100000"/>
              </a:lnSpc>
              <a:spcBef>
                <a:spcPts val="513"/>
              </a:spcBef>
              <a:buFont typeface="Wingdings" panose="05000000000000000000" pitchFamily="2" charset="2"/>
              <a:buChar char="n"/>
              <a:defRPr kumimoji="1" sz="1710" kern="1200">
                <a:solidFill>
                  <a:schemeClr val="tx1"/>
                </a:solidFill>
                <a:latin typeface="+mn-lt"/>
                <a:ea typeface="+mn-ea"/>
                <a:cs typeface="+mn-cs"/>
              </a:defRPr>
            </a:lvl1pPr>
            <a:lvl2pPr marL="382852" indent="-149339" algn="l" defTabSz="861993" rtl="0" eaLnBrk="1" latinLnBrk="0" hangingPunct="1">
              <a:lnSpc>
                <a:spcPct val="100000"/>
              </a:lnSpc>
              <a:spcBef>
                <a:spcPts val="342"/>
              </a:spcBef>
              <a:buFont typeface="Arial" panose="020B0604020202020204" pitchFamily="34" charset="0"/>
              <a:buChar char="•"/>
              <a:defRPr kumimoji="1" sz="1539" kern="1200">
                <a:solidFill>
                  <a:schemeClr val="tx1"/>
                </a:solidFill>
                <a:latin typeface="+mn-lt"/>
                <a:ea typeface="+mn-ea"/>
                <a:cs typeface="+mn-cs"/>
              </a:defRPr>
            </a:lvl2pPr>
            <a:lvl3pPr marL="590569" indent="-199572" algn="l" defTabSz="861993" rtl="0" eaLnBrk="1" latinLnBrk="0" hangingPunct="1">
              <a:lnSpc>
                <a:spcPct val="100000"/>
              </a:lnSpc>
              <a:spcBef>
                <a:spcPts val="171"/>
              </a:spcBef>
              <a:buFont typeface="Wingdings" panose="05000000000000000000" pitchFamily="2" charset="2"/>
              <a:buChar char="ü"/>
              <a:defRPr kumimoji="1" sz="1368" kern="1200">
                <a:solidFill>
                  <a:schemeClr val="tx1"/>
                </a:solidFill>
                <a:latin typeface="+mn-lt"/>
                <a:ea typeface="+mn-ea"/>
                <a:cs typeface="+mn-cs"/>
              </a:defRPr>
            </a:lvl3pPr>
            <a:lvl4pPr marL="773849" indent="-184638" algn="l" defTabSz="861993" rtl="0" eaLnBrk="1" latinLnBrk="0" hangingPunct="1">
              <a:lnSpc>
                <a:spcPct val="100000"/>
              </a:lnSpc>
              <a:spcBef>
                <a:spcPts val="171"/>
              </a:spcBef>
              <a:buFont typeface="Meiryo UI" panose="020B0604030504040204" pitchFamily="50" charset="-128"/>
              <a:buChar char="※"/>
              <a:defRPr kumimoji="1" sz="1026"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710"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algn="just" defTabSz="567990">
              <a:buFont typeface="Wingdings" panose="05000000000000000000" pitchFamily="2" charset="2"/>
              <a:buChar char="l"/>
              <a:defRPr/>
            </a:pPr>
            <a:r>
              <a:rPr lang="ja-JP" altLang="en-US" sz="1600" dirty="0">
                <a:solidFill>
                  <a:prstClr val="black"/>
                </a:solidFill>
                <a:latin typeface="Meiryo UI"/>
                <a:ea typeface="Meiryo UI"/>
              </a:rPr>
              <a:t>販売・提供段階では、</a:t>
            </a:r>
            <a:r>
              <a:rPr lang="ja-JP" altLang="en-US" sz="1600" b="1" u="sng" dirty="0">
                <a:solidFill>
                  <a:prstClr val="black"/>
                </a:solidFill>
                <a:latin typeface="Meiryo UI"/>
                <a:ea typeface="Meiryo UI"/>
              </a:rPr>
              <a:t>レジ袋を有料化</a:t>
            </a:r>
            <a:r>
              <a:rPr lang="ja-JP" altLang="en-US" sz="1600" dirty="0">
                <a:solidFill>
                  <a:prstClr val="black"/>
                </a:solidFill>
                <a:latin typeface="Meiryo UI"/>
                <a:ea typeface="Meiryo UI"/>
              </a:rPr>
              <a:t>するとともに、</a:t>
            </a:r>
            <a:r>
              <a:rPr lang="ja-JP" altLang="en-US" sz="1600" b="1" u="sng" dirty="0">
                <a:solidFill>
                  <a:prstClr val="black"/>
                </a:solidFill>
                <a:latin typeface="Meiryo UI"/>
                <a:ea typeface="Meiryo UI"/>
              </a:rPr>
              <a:t>カトラリーやアメニティなど使い捨てプラスチック製品</a:t>
            </a:r>
            <a:r>
              <a:rPr lang="en-US" altLang="ja-JP" sz="1600" b="1" u="sng" dirty="0">
                <a:solidFill>
                  <a:prstClr val="black"/>
                </a:solidFill>
                <a:latin typeface="Meiryo UI"/>
                <a:ea typeface="Meiryo UI"/>
              </a:rPr>
              <a:t>12</a:t>
            </a:r>
            <a:r>
              <a:rPr lang="ja-JP" altLang="en-US" sz="1600" b="1" u="sng" dirty="0">
                <a:solidFill>
                  <a:prstClr val="black"/>
                </a:solidFill>
                <a:latin typeface="Meiryo UI"/>
                <a:ea typeface="Meiryo UI"/>
              </a:rPr>
              <a:t>品目の提供事業者</a:t>
            </a:r>
            <a:r>
              <a:rPr lang="ja-JP" altLang="en-US" sz="1600" dirty="0">
                <a:solidFill>
                  <a:prstClr val="black"/>
                </a:solidFill>
                <a:latin typeface="Meiryo UI"/>
                <a:ea typeface="Meiryo UI"/>
              </a:rPr>
              <a:t>は、判断基準に則って、目標を設定し、これを達成するため、</a:t>
            </a:r>
            <a:r>
              <a:rPr lang="ja-JP" altLang="en-US" sz="1600" b="1" u="sng" dirty="0">
                <a:solidFill>
                  <a:prstClr val="black"/>
                </a:solidFill>
                <a:latin typeface="Meiryo UI"/>
                <a:ea typeface="Meiryo UI"/>
              </a:rPr>
              <a:t>素材代替、声掛け、有料化などの排出抑制の取組を計画的に行うこと</a:t>
            </a:r>
            <a:r>
              <a:rPr lang="ja-JP" altLang="en-US" sz="1600" dirty="0">
                <a:solidFill>
                  <a:prstClr val="black"/>
                </a:solidFill>
                <a:latin typeface="Meiryo UI"/>
                <a:ea typeface="Meiryo UI"/>
              </a:rPr>
              <a:t>が必要です。</a:t>
            </a:r>
          </a:p>
          <a:p>
            <a:pPr algn="just" defTabSz="567990">
              <a:buFont typeface="Wingdings" panose="05000000000000000000" pitchFamily="2" charset="2"/>
              <a:buChar char="l"/>
              <a:defRPr/>
            </a:pPr>
            <a:r>
              <a:rPr lang="ja-JP" altLang="en-US" sz="1600" dirty="0">
                <a:solidFill>
                  <a:prstClr val="black"/>
                </a:solidFill>
                <a:latin typeface="Meiryo UI"/>
                <a:ea typeface="Meiryo UI"/>
              </a:rPr>
              <a:t>特に、</a:t>
            </a:r>
            <a:r>
              <a:rPr lang="ja-JP" altLang="en-US" sz="1600" b="1" u="sng" dirty="0">
                <a:solidFill>
                  <a:prstClr val="black"/>
                </a:solidFill>
                <a:latin typeface="Meiryo UI"/>
                <a:ea typeface="Meiryo UI"/>
              </a:rPr>
              <a:t>年間５ｔ以上</a:t>
            </a:r>
            <a:r>
              <a:rPr lang="ja-JP" altLang="en-US" sz="1600" dirty="0">
                <a:solidFill>
                  <a:prstClr val="black"/>
                </a:solidFill>
                <a:latin typeface="Meiryo UI"/>
                <a:ea typeface="Meiryo UI"/>
              </a:rPr>
              <a:t>（小売店の場合は</a:t>
            </a:r>
            <a:r>
              <a:rPr lang="en-US" altLang="ja-JP" sz="1600" dirty="0">
                <a:solidFill>
                  <a:prstClr val="black"/>
                </a:solidFill>
                <a:latin typeface="Meiryo UI"/>
                <a:ea typeface="Meiryo UI"/>
              </a:rPr>
              <a:t>10</a:t>
            </a:r>
            <a:r>
              <a:rPr lang="ja-JP" altLang="en-US" sz="1600" dirty="0">
                <a:solidFill>
                  <a:prstClr val="black"/>
                </a:solidFill>
                <a:latin typeface="Meiryo UI"/>
                <a:ea typeface="Meiryo UI"/>
              </a:rPr>
              <a:t>店舗程度の事業規模に相当）の</a:t>
            </a:r>
            <a:r>
              <a:rPr lang="ja-JP" altLang="en-US" sz="1600" b="1" u="sng" dirty="0">
                <a:solidFill>
                  <a:prstClr val="black"/>
                </a:solidFill>
                <a:latin typeface="Meiryo UI"/>
                <a:ea typeface="Meiryo UI"/>
              </a:rPr>
              <a:t>多量提供事業者は、取組が不十分な場合は勧告・命令等の措置</a:t>
            </a:r>
            <a:r>
              <a:rPr lang="ja-JP" altLang="en-US" sz="1600" dirty="0">
                <a:solidFill>
                  <a:prstClr val="black"/>
                </a:solidFill>
                <a:latin typeface="Meiryo UI"/>
                <a:ea typeface="Meiryo UI"/>
              </a:rPr>
              <a:t>もあります。</a:t>
            </a:r>
          </a:p>
        </p:txBody>
      </p:sp>
      <p:sp>
        <p:nvSpPr>
          <p:cNvPr id="3" name="スライド番号プレースホルダー 1">
            <a:extLst>
              <a:ext uri="{FF2B5EF4-FFF2-40B4-BE49-F238E27FC236}">
                <a16:creationId xmlns:a16="http://schemas.microsoft.com/office/drawing/2014/main" id="{EFF609AD-D34A-DCA6-5A7D-167E76397D2A}"/>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7</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6869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AD4B455-81A4-ED7D-5EA4-EB9D756CA387}"/>
              </a:ext>
            </a:extLst>
          </p:cNvPr>
          <p:cNvSpPr/>
          <p:nvPr/>
        </p:nvSpPr>
        <p:spPr>
          <a:xfrm>
            <a:off x="5993274" y="1636450"/>
            <a:ext cx="4327956" cy="2538402"/>
          </a:xfrm>
          <a:prstGeom prst="rect">
            <a:avLst/>
          </a:prstGeom>
          <a:ln w="1905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lIns="72000" tIns="72000" rIns="72000" bIns="0" rtlCol="0" anchor="t"/>
          <a:lstStyle/>
          <a:p>
            <a:pPr>
              <a:spcAft>
                <a:spcPts val="600"/>
              </a:spcAft>
              <a:defRPr/>
            </a:pPr>
            <a:r>
              <a:rPr lang="ja-JP" altLang="en-US" sz="1300" b="1" u="sng" dirty="0">
                <a:solidFill>
                  <a:srgbClr val="83A4D1">
                    <a:lumMod val="50000"/>
                  </a:srgbClr>
                </a:solidFill>
                <a:latin typeface="Meiryo UI"/>
                <a:ea typeface="Meiryo UI"/>
              </a:rPr>
              <a:t>デジジャパン：クリーニング店専用アプリ</a:t>
            </a:r>
            <a:endParaRPr lang="en-US" altLang="ja-JP" sz="1300" b="1" u="sng" strike="sngStrike" dirty="0">
              <a:solidFill>
                <a:srgbClr val="83A4D1">
                  <a:lumMod val="50000"/>
                </a:srgbClr>
              </a:solidFill>
              <a:latin typeface="Meiryo UI"/>
              <a:ea typeface="Meiryo UI"/>
            </a:endParaRPr>
          </a:p>
          <a:p>
            <a:pPr marL="185738" indent="-185738">
              <a:lnSpc>
                <a:spcPct val="110000"/>
              </a:lnSpc>
              <a:spcAft>
                <a:spcPts val="200"/>
              </a:spcAft>
              <a:buClr>
                <a:srgbClr val="83A4D1">
                  <a:lumMod val="75000"/>
                </a:srgbClr>
              </a:buClr>
              <a:buFont typeface="Wingdings" panose="05000000000000000000" pitchFamily="2" charset="2"/>
              <a:buChar char="n"/>
              <a:defRPr/>
            </a:pPr>
            <a:r>
              <a:rPr lang="ja-JP" altLang="en-US" sz="1200" dirty="0">
                <a:solidFill>
                  <a:prstClr val="black"/>
                </a:solidFill>
                <a:latin typeface="Meiryo UI"/>
                <a:ea typeface="Meiryo UI"/>
              </a:rPr>
              <a:t>クリーニング店とお客様をつなぐスマホ専用アプリに、顧客がクリーニング店に</a:t>
            </a:r>
            <a:r>
              <a:rPr lang="ja-JP" altLang="en-US" sz="1200" b="1" dirty="0">
                <a:solidFill>
                  <a:srgbClr val="FF0000"/>
                </a:solidFill>
                <a:latin typeface="Meiryo UI"/>
                <a:ea typeface="Meiryo UI"/>
              </a:rPr>
              <a:t>返却したハンガーの本数や回収率を自動集計</a:t>
            </a:r>
            <a:r>
              <a:rPr lang="ja-JP" altLang="en-US" sz="1200" dirty="0">
                <a:solidFill>
                  <a:prstClr val="black"/>
                </a:solidFill>
                <a:latin typeface="Meiryo UI"/>
                <a:ea typeface="Meiryo UI"/>
              </a:rPr>
              <a:t>し、店の端末に表示する機能を</a:t>
            </a:r>
            <a:r>
              <a:rPr lang="en-US" altLang="ja-JP" sz="1200" dirty="0">
                <a:solidFill>
                  <a:prstClr val="black"/>
                </a:solidFill>
                <a:latin typeface="Meiryo UI"/>
                <a:ea typeface="Meiryo UI"/>
              </a:rPr>
              <a:t>2023</a:t>
            </a:r>
            <a:r>
              <a:rPr lang="ja-JP" altLang="en-US" sz="1200" dirty="0">
                <a:solidFill>
                  <a:prstClr val="black"/>
                </a:solidFill>
                <a:latin typeface="Meiryo UI"/>
                <a:ea typeface="Meiryo UI"/>
              </a:rPr>
              <a:t>年</a:t>
            </a:r>
            <a:r>
              <a:rPr lang="en-US" altLang="ja-JP" sz="1200" dirty="0">
                <a:solidFill>
                  <a:prstClr val="black"/>
                </a:solidFill>
                <a:latin typeface="Meiryo UI"/>
                <a:ea typeface="Meiryo UI"/>
              </a:rPr>
              <a:t>2</a:t>
            </a:r>
            <a:r>
              <a:rPr lang="ja-JP" altLang="en-US" sz="1200" dirty="0">
                <a:solidFill>
                  <a:prstClr val="black"/>
                </a:solidFill>
                <a:latin typeface="Meiryo UI"/>
                <a:ea typeface="Meiryo UI"/>
              </a:rPr>
              <a:t>月にリリース。</a:t>
            </a:r>
            <a:endParaRPr lang="en-US" altLang="ja-JP" sz="1200" dirty="0">
              <a:solidFill>
                <a:prstClr val="black"/>
              </a:solidFill>
              <a:latin typeface="Meiryo UI"/>
              <a:ea typeface="Meiryo UI"/>
            </a:endParaRPr>
          </a:p>
        </p:txBody>
      </p:sp>
      <p:sp>
        <p:nvSpPr>
          <p:cNvPr id="7" name="コンテンツ プレースホルダー 6">
            <a:extLst>
              <a:ext uri="{FF2B5EF4-FFF2-40B4-BE49-F238E27FC236}">
                <a16:creationId xmlns:a16="http://schemas.microsoft.com/office/drawing/2014/main" id="{2EB420EB-01E9-C106-4A8B-3FA00B1A1768}"/>
              </a:ext>
            </a:extLst>
          </p:cNvPr>
          <p:cNvSpPr>
            <a:spLocks noGrp="1"/>
          </p:cNvSpPr>
          <p:nvPr>
            <p:ph sz="quarter" idx="11"/>
          </p:nvPr>
        </p:nvSpPr>
        <p:spPr>
          <a:xfrm>
            <a:off x="215901" y="78543"/>
            <a:ext cx="9066356" cy="477805"/>
          </a:xfrm>
        </p:spPr>
        <p:txBody>
          <a:bodyPr wrap="square" lIns="144000" tIns="72000" rIns="72000" bIns="72000">
            <a:spAutoFit/>
          </a:bodyPr>
          <a:lstStyle/>
          <a:p>
            <a:r>
              <a:rPr lang="ja-JP" altLang="en-US" sz="2400" dirty="0"/>
              <a:t>企業のワンウェイプラスチックのリデュースの取組状況</a:t>
            </a:r>
          </a:p>
        </p:txBody>
      </p:sp>
      <p:sp>
        <p:nvSpPr>
          <p:cNvPr id="10" name="正方形/長方形 9">
            <a:extLst>
              <a:ext uri="{FF2B5EF4-FFF2-40B4-BE49-F238E27FC236}">
                <a16:creationId xmlns:a16="http://schemas.microsoft.com/office/drawing/2014/main" id="{DE8775F1-1E93-E1AE-052E-DB43858E16BC}"/>
              </a:ext>
            </a:extLst>
          </p:cNvPr>
          <p:cNvSpPr/>
          <p:nvPr/>
        </p:nvSpPr>
        <p:spPr>
          <a:xfrm>
            <a:off x="1644717" y="1646228"/>
            <a:ext cx="4284000" cy="2538402"/>
          </a:xfrm>
          <a:prstGeom prst="rect">
            <a:avLst/>
          </a:prstGeom>
          <a:ln w="1905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lIns="72000" tIns="72000" rIns="72000" bIns="0" rtlCol="0" anchor="t"/>
          <a:lstStyle/>
          <a:p>
            <a:pPr>
              <a:spcAft>
                <a:spcPts val="600"/>
              </a:spcAft>
              <a:defRPr/>
            </a:pPr>
            <a:r>
              <a:rPr lang="ja-JP" altLang="en-US" sz="1300" b="1" u="sng" dirty="0">
                <a:solidFill>
                  <a:srgbClr val="83A4D1">
                    <a:lumMod val="50000"/>
                  </a:srgbClr>
                </a:solidFill>
                <a:latin typeface="Meiryo UI"/>
                <a:ea typeface="Meiryo UI"/>
              </a:rPr>
              <a:t>ファミリーマート：カトラリー類の有料化</a:t>
            </a:r>
            <a:endParaRPr lang="en-US" altLang="ja-JP" sz="1300" b="1" u="sng" dirty="0">
              <a:solidFill>
                <a:srgbClr val="83A4D1">
                  <a:lumMod val="50000"/>
                </a:srgbClr>
              </a:solidFill>
              <a:latin typeface="Meiryo UI"/>
              <a:ea typeface="Meiryo UI"/>
            </a:endParaRPr>
          </a:p>
          <a:p>
            <a:pPr marL="185738" indent="-185738">
              <a:lnSpc>
                <a:spcPct val="110000"/>
              </a:lnSpc>
              <a:spcAft>
                <a:spcPts val="200"/>
              </a:spcAft>
              <a:buClr>
                <a:srgbClr val="83A4D1">
                  <a:lumMod val="75000"/>
                </a:srgbClr>
              </a:buClr>
              <a:buFont typeface="Wingdings" panose="05000000000000000000" pitchFamily="2" charset="2"/>
              <a:buChar char="n"/>
              <a:defRPr/>
            </a:pPr>
            <a:r>
              <a:rPr lang="ja-JP" altLang="en-US" sz="1200" dirty="0">
                <a:solidFill>
                  <a:prstClr val="black"/>
                </a:solidFill>
                <a:latin typeface="Meiryo UI"/>
                <a:ea typeface="Meiryo UI"/>
              </a:rPr>
              <a:t>店頭での</a:t>
            </a:r>
            <a:r>
              <a:rPr lang="ja-JP" altLang="en-US" sz="1200" b="1" dirty="0">
                <a:solidFill>
                  <a:srgbClr val="FF0000"/>
                </a:solidFill>
                <a:latin typeface="Meiryo UI"/>
                <a:ea typeface="Meiryo UI"/>
              </a:rPr>
              <a:t>プラスチック製カトラリー類（</a:t>
            </a:r>
            <a:r>
              <a:rPr lang="en-US" altLang="ja-JP" sz="1200" b="1" dirty="0">
                <a:solidFill>
                  <a:srgbClr val="FF0000"/>
                </a:solidFill>
                <a:latin typeface="Meiryo UI"/>
                <a:ea typeface="Meiryo UI"/>
              </a:rPr>
              <a:t>6</a:t>
            </a:r>
            <a:r>
              <a:rPr lang="ja-JP" altLang="en-US" sz="1200" b="1" dirty="0">
                <a:solidFill>
                  <a:srgbClr val="FF0000"/>
                </a:solidFill>
                <a:latin typeface="Meiryo UI"/>
                <a:ea typeface="Meiryo UI"/>
              </a:rPr>
              <a:t>品目）の有料化</a:t>
            </a:r>
            <a:r>
              <a:rPr lang="ja-JP" altLang="en-US" sz="1200" dirty="0">
                <a:solidFill>
                  <a:prstClr val="black"/>
                </a:solidFill>
                <a:latin typeface="Meiryo UI"/>
                <a:ea typeface="Meiryo UI"/>
              </a:rPr>
              <a:t>を、</a:t>
            </a:r>
            <a:r>
              <a:rPr lang="en-US" altLang="ja-JP" sz="1200" dirty="0">
                <a:solidFill>
                  <a:prstClr val="black"/>
                </a:solidFill>
                <a:latin typeface="Meiryo UI"/>
                <a:ea typeface="Meiryo UI"/>
              </a:rPr>
              <a:t>2024</a:t>
            </a:r>
            <a:r>
              <a:rPr lang="ja-JP" altLang="en-US" sz="1200" dirty="0">
                <a:solidFill>
                  <a:prstClr val="black"/>
                </a:solidFill>
                <a:latin typeface="Meiryo UI"/>
                <a:ea typeface="Meiryo UI"/>
              </a:rPr>
              <a:t>年</a:t>
            </a:r>
            <a:r>
              <a:rPr lang="en-US" altLang="ja-JP" sz="1200" dirty="0">
                <a:solidFill>
                  <a:prstClr val="black"/>
                </a:solidFill>
                <a:latin typeface="Meiryo UI"/>
                <a:ea typeface="Meiryo UI"/>
              </a:rPr>
              <a:t>1</a:t>
            </a:r>
            <a:r>
              <a:rPr lang="ja-JP" altLang="en-US" sz="1200" dirty="0">
                <a:solidFill>
                  <a:prstClr val="black"/>
                </a:solidFill>
                <a:latin typeface="Meiryo UI"/>
                <a:ea typeface="Meiryo UI"/>
              </a:rPr>
              <a:t>月</a:t>
            </a:r>
            <a:r>
              <a:rPr lang="en-US" altLang="ja-JP" sz="1200" dirty="0">
                <a:solidFill>
                  <a:prstClr val="black"/>
                </a:solidFill>
                <a:latin typeface="Meiryo UI"/>
                <a:ea typeface="Meiryo UI"/>
              </a:rPr>
              <a:t>29</a:t>
            </a:r>
            <a:r>
              <a:rPr lang="ja-JP" altLang="en-US" sz="1200" dirty="0">
                <a:solidFill>
                  <a:prstClr val="black"/>
                </a:solidFill>
                <a:latin typeface="Meiryo UI"/>
                <a:ea typeface="Meiryo UI"/>
              </a:rPr>
              <a:t>日より、直営店舗約</a:t>
            </a:r>
            <a:r>
              <a:rPr lang="en-US" altLang="ja-JP" sz="1200" dirty="0">
                <a:solidFill>
                  <a:prstClr val="black"/>
                </a:solidFill>
                <a:latin typeface="Meiryo UI"/>
                <a:ea typeface="Meiryo UI"/>
              </a:rPr>
              <a:t>100</a:t>
            </a:r>
            <a:r>
              <a:rPr lang="ja-JP" altLang="en-US" sz="1200" dirty="0">
                <a:solidFill>
                  <a:prstClr val="black"/>
                </a:solidFill>
                <a:latin typeface="Meiryo UI"/>
                <a:ea typeface="Meiryo UI"/>
              </a:rPr>
              <a:t>店で開始。</a:t>
            </a:r>
            <a:endParaRPr lang="en-US" altLang="ja-JP" sz="1200" dirty="0">
              <a:solidFill>
                <a:prstClr val="black"/>
              </a:solidFill>
              <a:latin typeface="Meiryo UI"/>
              <a:ea typeface="Meiryo UI"/>
            </a:endParaRPr>
          </a:p>
          <a:p>
            <a:pPr marL="185738" indent="-185738">
              <a:lnSpc>
                <a:spcPct val="110000"/>
              </a:lnSpc>
              <a:spcAft>
                <a:spcPts val="200"/>
              </a:spcAft>
              <a:buClr>
                <a:srgbClr val="83A4D1">
                  <a:lumMod val="75000"/>
                </a:srgbClr>
              </a:buClr>
              <a:buFont typeface="Wingdings" panose="05000000000000000000" pitchFamily="2" charset="2"/>
              <a:buChar char="n"/>
              <a:defRPr/>
            </a:pPr>
            <a:r>
              <a:rPr lang="ja-JP" altLang="en-US" sz="1200" dirty="0">
                <a:solidFill>
                  <a:prstClr val="black"/>
                </a:solidFill>
                <a:latin typeface="Meiryo UI"/>
                <a:ea typeface="Meiryo UI"/>
              </a:rPr>
              <a:t>プラスチック使用量年間約</a:t>
            </a:r>
            <a:r>
              <a:rPr lang="en-US" altLang="ja-JP" sz="1200" dirty="0">
                <a:solidFill>
                  <a:prstClr val="black"/>
                </a:solidFill>
                <a:latin typeface="Meiryo UI"/>
                <a:ea typeface="Meiryo UI"/>
              </a:rPr>
              <a:t>4t</a:t>
            </a:r>
            <a:r>
              <a:rPr lang="ja-JP" altLang="en-US" sz="1200" dirty="0">
                <a:solidFill>
                  <a:prstClr val="black"/>
                </a:solidFill>
                <a:latin typeface="Meiryo UI"/>
                <a:ea typeface="Meiryo UI"/>
              </a:rPr>
              <a:t>削減の見込み。</a:t>
            </a:r>
            <a:endParaRPr lang="en-US" altLang="ja-JP" sz="1200" dirty="0">
              <a:solidFill>
                <a:prstClr val="black"/>
              </a:solidFill>
              <a:latin typeface="Meiryo UI"/>
              <a:ea typeface="Meiryo UI"/>
            </a:endParaRPr>
          </a:p>
        </p:txBody>
      </p:sp>
      <p:sp>
        <p:nvSpPr>
          <p:cNvPr id="13" name="テキスト ボックス 12">
            <a:extLst>
              <a:ext uri="{FF2B5EF4-FFF2-40B4-BE49-F238E27FC236}">
                <a16:creationId xmlns:a16="http://schemas.microsoft.com/office/drawing/2014/main" id="{330D9EE5-FBA5-F0BC-5CBC-2B32151DE1A6}"/>
              </a:ext>
            </a:extLst>
          </p:cNvPr>
          <p:cNvSpPr txBox="1"/>
          <p:nvPr/>
        </p:nvSpPr>
        <p:spPr>
          <a:xfrm>
            <a:off x="6097183" y="4054507"/>
            <a:ext cx="3962719" cy="73866"/>
          </a:xfrm>
          <a:prstGeom prst="rect">
            <a:avLst/>
          </a:prstGeom>
          <a:noFill/>
        </p:spPr>
        <p:txBody>
          <a:bodyPr wrap="square" lIns="0" tIns="0" rIns="0" bIns="0">
            <a:spAutoFit/>
          </a:bodyPr>
          <a:lstStyle/>
          <a:p>
            <a:pPr marL="227013" indent="-227013" latinLnBrk="1">
              <a:lnSpc>
                <a:spcPct val="80000"/>
              </a:lnSpc>
              <a:defRPr/>
            </a:pPr>
            <a:r>
              <a:rPr lang="ja-JP" altLang="en-US" sz="600">
                <a:solidFill>
                  <a:prstClr val="black"/>
                </a:solidFill>
                <a:latin typeface="Meiryo UI"/>
                <a:ea typeface="Meiryo UI"/>
              </a:rPr>
              <a:t>出所）デジジャパンウェブサイト、</a:t>
            </a:r>
            <a:r>
              <a:rPr lang="en-US" altLang="ja-JP" sz="600">
                <a:solidFill>
                  <a:prstClr val="black"/>
                </a:solidFill>
                <a:latin typeface="Meiryo UI"/>
                <a:ea typeface="Meiryo UI"/>
              </a:rPr>
              <a:t>https://www.digi-cleaning.com/230215-2/</a:t>
            </a:r>
            <a:r>
              <a:rPr lang="ja-JP" altLang="en-US" sz="600">
                <a:solidFill>
                  <a:prstClr val="black"/>
                </a:solidFill>
                <a:latin typeface="Meiryo UI"/>
                <a:ea typeface="Meiryo UI"/>
              </a:rPr>
              <a:t>（閲覧日：</a:t>
            </a:r>
            <a:r>
              <a:rPr lang="en-US" altLang="ja-JP" sz="600">
                <a:solidFill>
                  <a:prstClr val="black"/>
                </a:solidFill>
                <a:latin typeface="Meiryo UI"/>
                <a:ea typeface="Meiryo UI"/>
              </a:rPr>
              <a:t>2024</a:t>
            </a:r>
            <a:r>
              <a:rPr lang="ja-JP" altLang="en-US" sz="600">
                <a:solidFill>
                  <a:prstClr val="black"/>
                </a:solidFill>
                <a:latin typeface="Meiryo UI"/>
                <a:ea typeface="Meiryo UI"/>
              </a:rPr>
              <a:t>年</a:t>
            </a:r>
            <a:r>
              <a:rPr lang="en-US" altLang="ja-JP" sz="600">
                <a:solidFill>
                  <a:prstClr val="black"/>
                </a:solidFill>
                <a:latin typeface="Meiryo UI"/>
                <a:ea typeface="Meiryo UI"/>
              </a:rPr>
              <a:t>8</a:t>
            </a:r>
            <a:r>
              <a:rPr lang="ja-JP" altLang="en-US" sz="600">
                <a:solidFill>
                  <a:prstClr val="black"/>
                </a:solidFill>
                <a:latin typeface="Meiryo UI"/>
                <a:ea typeface="Meiryo UI"/>
              </a:rPr>
              <a:t>月</a:t>
            </a:r>
            <a:r>
              <a:rPr lang="en-US" altLang="ja-JP" sz="600">
                <a:solidFill>
                  <a:prstClr val="black"/>
                </a:solidFill>
                <a:latin typeface="Meiryo UI"/>
                <a:ea typeface="Meiryo UI"/>
              </a:rPr>
              <a:t>1</a:t>
            </a:r>
            <a:r>
              <a:rPr lang="ja-JP" altLang="en-US" sz="600">
                <a:solidFill>
                  <a:prstClr val="black"/>
                </a:solidFill>
                <a:latin typeface="Meiryo UI"/>
                <a:ea typeface="Meiryo UI"/>
              </a:rPr>
              <a:t>日）</a:t>
            </a:r>
          </a:p>
        </p:txBody>
      </p:sp>
      <p:sp>
        <p:nvSpPr>
          <p:cNvPr id="14" name="テキスト ボックス 13">
            <a:extLst>
              <a:ext uri="{FF2B5EF4-FFF2-40B4-BE49-F238E27FC236}">
                <a16:creationId xmlns:a16="http://schemas.microsoft.com/office/drawing/2014/main" id="{CF6F5BBD-0BE6-D614-2B3C-BE92C865F4FD}"/>
              </a:ext>
            </a:extLst>
          </p:cNvPr>
          <p:cNvSpPr txBox="1"/>
          <p:nvPr/>
        </p:nvSpPr>
        <p:spPr>
          <a:xfrm>
            <a:off x="1702236" y="4010231"/>
            <a:ext cx="4009108" cy="147733"/>
          </a:xfrm>
          <a:prstGeom prst="rect">
            <a:avLst/>
          </a:prstGeom>
          <a:noFill/>
        </p:spPr>
        <p:txBody>
          <a:bodyPr wrap="square" lIns="0" tIns="0" rIns="0" bIns="0">
            <a:spAutoFit/>
          </a:bodyPr>
          <a:lstStyle>
            <a:defPPr>
              <a:defRPr lang="ja-JP"/>
            </a:defPPr>
            <a:lvl1pPr marL="227013" indent="-227013" latinLnBrk="1">
              <a:lnSpc>
                <a:spcPct val="70000"/>
              </a:lnSpc>
              <a:defRPr sz="600">
                <a:latin typeface="+mn-ea"/>
              </a:defRPr>
            </a:lvl1pPr>
          </a:lstStyle>
          <a:p>
            <a:pPr>
              <a:lnSpc>
                <a:spcPct val="80000"/>
              </a:lnSpc>
              <a:defRPr/>
            </a:pPr>
            <a:r>
              <a:rPr lang="ja-JP" altLang="en-US">
                <a:solidFill>
                  <a:prstClr val="black"/>
                </a:solidFill>
                <a:latin typeface="Meiryo UI"/>
                <a:ea typeface="Meiryo UI"/>
              </a:rPr>
              <a:t>出所）ファミリーマートウェブサイト、</a:t>
            </a:r>
            <a:r>
              <a:rPr lang="en-US" altLang="ja-JP">
                <a:solidFill>
                  <a:prstClr val="black"/>
                </a:solidFill>
                <a:latin typeface="Meiryo UI"/>
                <a:ea typeface="Meiryo UI"/>
              </a:rPr>
              <a:t>https://www.family.co.jp/company/news_releases/2024/20240119_02.html</a:t>
            </a:r>
            <a:r>
              <a:rPr lang="ja-JP" altLang="en-US">
                <a:solidFill>
                  <a:prstClr val="black"/>
                </a:solidFill>
                <a:latin typeface="Meiryo UI"/>
                <a:ea typeface="Meiryo UI"/>
              </a:rPr>
              <a:t>（閲覧日：</a:t>
            </a:r>
            <a:r>
              <a:rPr lang="en-US" altLang="ja-JP">
                <a:solidFill>
                  <a:prstClr val="black"/>
                </a:solidFill>
                <a:latin typeface="Meiryo UI"/>
                <a:ea typeface="Meiryo UI"/>
              </a:rPr>
              <a:t>2024</a:t>
            </a:r>
            <a:r>
              <a:rPr lang="ja-JP" altLang="en-US">
                <a:solidFill>
                  <a:prstClr val="black"/>
                </a:solidFill>
                <a:latin typeface="Meiryo UI"/>
                <a:ea typeface="Meiryo UI"/>
              </a:rPr>
              <a:t>年</a:t>
            </a:r>
            <a:r>
              <a:rPr lang="en-US" altLang="ja-JP">
                <a:solidFill>
                  <a:prstClr val="black"/>
                </a:solidFill>
                <a:latin typeface="Meiryo UI"/>
                <a:ea typeface="Meiryo UI"/>
              </a:rPr>
              <a:t>8</a:t>
            </a:r>
            <a:r>
              <a:rPr lang="ja-JP" altLang="en-US">
                <a:solidFill>
                  <a:prstClr val="black"/>
                </a:solidFill>
                <a:latin typeface="Meiryo UI"/>
                <a:ea typeface="Meiryo UI"/>
              </a:rPr>
              <a:t>月</a:t>
            </a:r>
            <a:r>
              <a:rPr lang="en-US" altLang="ja-JP">
                <a:solidFill>
                  <a:prstClr val="black"/>
                </a:solidFill>
                <a:latin typeface="Meiryo UI"/>
                <a:ea typeface="Meiryo UI"/>
              </a:rPr>
              <a:t>1</a:t>
            </a:r>
            <a:r>
              <a:rPr lang="ja-JP" altLang="en-US">
                <a:solidFill>
                  <a:prstClr val="black"/>
                </a:solidFill>
                <a:latin typeface="Meiryo UI"/>
                <a:ea typeface="Meiryo UI"/>
              </a:rPr>
              <a:t>日）</a:t>
            </a:r>
          </a:p>
        </p:txBody>
      </p:sp>
      <p:pic>
        <p:nvPicPr>
          <p:cNvPr id="6" name="図 5">
            <a:extLst>
              <a:ext uri="{FF2B5EF4-FFF2-40B4-BE49-F238E27FC236}">
                <a16:creationId xmlns:a16="http://schemas.microsoft.com/office/drawing/2014/main" id="{3B895E4C-5827-8374-2A0B-D00469E17931}"/>
              </a:ext>
            </a:extLst>
          </p:cNvPr>
          <p:cNvPicPr>
            <a:picLocks noChangeAspect="1"/>
          </p:cNvPicPr>
          <p:nvPr/>
        </p:nvPicPr>
        <p:blipFill>
          <a:blip r:embed="rId3"/>
          <a:stretch>
            <a:fillRect/>
          </a:stretch>
        </p:blipFill>
        <p:spPr>
          <a:xfrm>
            <a:off x="8060233" y="2636913"/>
            <a:ext cx="2171180" cy="1252129"/>
          </a:xfrm>
          <a:prstGeom prst="rect">
            <a:avLst/>
          </a:prstGeom>
        </p:spPr>
      </p:pic>
      <p:sp>
        <p:nvSpPr>
          <p:cNvPr id="15" name="テキスト ボックス 14">
            <a:extLst>
              <a:ext uri="{FF2B5EF4-FFF2-40B4-BE49-F238E27FC236}">
                <a16:creationId xmlns:a16="http://schemas.microsoft.com/office/drawing/2014/main" id="{14AE22EB-9045-9542-93CD-969080208565}"/>
              </a:ext>
            </a:extLst>
          </p:cNvPr>
          <p:cNvSpPr txBox="1"/>
          <p:nvPr/>
        </p:nvSpPr>
        <p:spPr>
          <a:xfrm>
            <a:off x="6247228" y="2754544"/>
            <a:ext cx="1580990" cy="1016864"/>
          </a:xfrm>
          <a:prstGeom prst="wedgeRoundRectCallout">
            <a:avLst>
              <a:gd name="adj1" fmla="val 58565"/>
              <a:gd name="adj2" fmla="val 26776"/>
              <a:gd name="adj3" fmla="val 16667"/>
            </a:avLst>
          </a:prstGeom>
          <a:solidFill>
            <a:schemeClr val="accent2">
              <a:lumMod val="20000"/>
              <a:lumOff val="80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wrap="square" lIns="72000" tIns="36000" rIns="36000" bIns="36000">
            <a:spAutoFit/>
          </a:bodyPr>
          <a:lstStyle/>
          <a:p>
            <a:pPr marL="171450" indent="-171450">
              <a:buClr>
                <a:srgbClr val="43B99A">
                  <a:lumMod val="75000"/>
                </a:srgbClr>
              </a:buClr>
              <a:buSzPct val="70000"/>
              <a:buFont typeface="Wingdings" panose="05000000000000000000" pitchFamily="2" charset="2"/>
              <a:buChar char="l"/>
              <a:defRPr/>
            </a:pPr>
            <a:r>
              <a:rPr lang="ja-JP" altLang="en-US" sz="1100" b="1">
                <a:solidFill>
                  <a:srgbClr val="FF0000"/>
                </a:solidFill>
                <a:latin typeface="Meiryo UI"/>
                <a:ea typeface="Meiryo UI"/>
              </a:rPr>
              <a:t>ハンガー返却本数に応じ、顧客にポイント付与</a:t>
            </a:r>
            <a:endParaRPr lang="en-US" altLang="ja-JP" sz="1100" b="1">
              <a:solidFill>
                <a:srgbClr val="FF0000"/>
              </a:solidFill>
              <a:latin typeface="Meiryo UI"/>
              <a:ea typeface="Meiryo UI"/>
            </a:endParaRPr>
          </a:p>
          <a:p>
            <a:pPr marL="171450" indent="-171450">
              <a:buClr>
                <a:srgbClr val="43B99A">
                  <a:lumMod val="75000"/>
                </a:srgbClr>
              </a:buClr>
              <a:buSzPct val="70000"/>
              <a:buFont typeface="Wingdings" panose="05000000000000000000" pitchFamily="2" charset="2"/>
              <a:buChar char="l"/>
              <a:defRPr/>
            </a:pPr>
            <a:r>
              <a:rPr lang="ja-JP" altLang="en-US" sz="1100">
                <a:solidFill>
                  <a:prstClr val="black"/>
                </a:solidFill>
                <a:latin typeface="Meiryo UI"/>
                <a:ea typeface="Meiryo UI"/>
              </a:rPr>
              <a:t>顧客アプリ画面にポイント数の表示可能。</a:t>
            </a:r>
          </a:p>
        </p:txBody>
      </p:sp>
      <p:pic>
        <p:nvPicPr>
          <p:cNvPr id="17" name="図 16">
            <a:extLst>
              <a:ext uri="{FF2B5EF4-FFF2-40B4-BE49-F238E27FC236}">
                <a16:creationId xmlns:a16="http://schemas.microsoft.com/office/drawing/2014/main" id="{2D39C3A8-231F-8FF5-8E17-855CB59F5C3E}"/>
              </a:ext>
            </a:extLst>
          </p:cNvPr>
          <p:cNvPicPr>
            <a:picLocks noChangeAspect="1"/>
          </p:cNvPicPr>
          <p:nvPr/>
        </p:nvPicPr>
        <p:blipFill>
          <a:blip r:embed="rId4"/>
          <a:stretch>
            <a:fillRect/>
          </a:stretch>
        </p:blipFill>
        <p:spPr>
          <a:xfrm>
            <a:off x="4645012" y="2385861"/>
            <a:ext cx="1223753" cy="1358478"/>
          </a:xfrm>
          <a:prstGeom prst="rect">
            <a:avLst/>
          </a:prstGeom>
        </p:spPr>
      </p:pic>
      <p:graphicFrame>
        <p:nvGraphicFramePr>
          <p:cNvPr id="18" name="表 17">
            <a:extLst>
              <a:ext uri="{FF2B5EF4-FFF2-40B4-BE49-F238E27FC236}">
                <a16:creationId xmlns:a16="http://schemas.microsoft.com/office/drawing/2014/main" id="{B012A91F-9DD7-6724-6222-084BE89B45F5}"/>
              </a:ext>
            </a:extLst>
          </p:cNvPr>
          <p:cNvGraphicFramePr>
            <a:graphicFrameLocks noGrp="1"/>
          </p:cNvGraphicFramePr>
          <p:nvPr/>
        </p:nvGraphicFramePr>
        <p:xfrm>
          <a:off x="1843149" y="2754919"/>
          <a:ext cx="2603433" cy="92808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1149605694"/>
                    </a:ext>
                  </a:extLst>
                </a:gridCol>
                <a:gridCol w="911433">
                  <a:extLst>
                    <a:ext uri="{9D8B030D-6E8A-4147-A177-3AD203B41FA5}">
                      <a16:colId xmlns:a16="http://schemas.microsoft.com/office/drawing/2014/main" val="3368958104"/>
                    </a:ext>
                  </a:extLst>
                </a:gridCol>
              </a:tblGrid>
              <a:tr h="177542">
                <a:tc>
                  <a:txBody>
                    <a:bodyPr/>
                    <a:lstStyle/>
                    <a:p>
                      <a:pPr algn="ctr"/>
                      <a:r>
                        <a:rPr kumimoji="1" lang="ja-JP" altLang="en-US" sz="1050"/>
                        <a:t>対象製品</a:t>
                      </a:r>
                    </a:p>
                  </a:txBody>
                  <a:tcPr marL="72000" marR="36000" marT="36000" marB="36000" anchor="ctr"/>
                </a:tc>
                <a:tc>
                  <a:txBody>
                    <a:bodyPr/>
                    <a:lstStyle/>
                    <a:p>
                      <a:pPr algn="ctr"/>
                      <a:r>
                        <a:rPr kumimoji="1" lang="ja-JP" altLang="en-US" sz="1050" dirty="0"/>
                        <a:t>価格（税込）</a:t>
                      </a:r>
                    </a:p>
                  </a:txBody>
                  <a:tcPr marL="72000" marR="36000" marT="36000" marB="36000" anchor="ctr"/>
                </a:tc>
                <a:extLst>
                  <a:ext uri="{0D108BD9-81ED-4DB2-BD59-A6C34878D82A}">
                    <a16:rowId xmlns:a16="http://schemas.microsoft.com/office/drawing/2014/main" val="304406281"/>
                  </a:ext>
                </a:extLst>
              </a:tr>
              <a:tr h="177542">
                <a:tc>
                  <a:txBody>
                    <a:bodyPr/>
                    <a:lstStyle/>
                    <a:p>
                      <a:r>
                        <a:rPr kumimoji="1" lang="ja-JP" altLang="en-US" sz="1050"/>
                        <a:t>デザート用スプーン（大・小）</a:t>
                      </a:r>
                    </a:p>
                  </a:txBody>
                  <a:tcPr marL="72000" marR="36000" marT="36000" marB="36000" anchor="ctr"/>
                </a:tc>
                <a:tc>
                  <a:txBody>
                    <a:bodyPr/>
                    <a:lstStyle/>
                    <a:p>
                      <a:pPr algn="r"/>
                      <a:r>
                        <a:rPr kumimoji="1" lang="en-US" altLang="ja-JP" sz="1050"/>
                        <a:t>4</a:t>
                      </a:r>
                      <a:r>
                        <a:rPr kumimoji="1" lang="ja-JP" altLang="en-US" sz="1050"/>
                        <a:t>円</a:t>
                      </a:r>
                    </a:p>
                  </a:txBody>
                  <a:tcPr marL="72000" marR="36000" marT="36000" marB="36000" anchor="ctr"/>
                </a:tc>
                <a:extLst>
                  <a:ext uri="{0D108BD9-81ED-4DB2-BD59-A6C34878D82A}">
                    <a16:rowId xmlns:a16="http://schemas.microsoft.com/office/drawing/2014/main" val="352867667"/>
                  </a:ext>
                </a:extLst>
              </a:tr>
              <a:tr h="177542">
                <a:tc>
                  <a:txBody>
                    <a:bodyPr/>
                    <a:lstStyle/>
                    <a:p>
                      <a:r>
                        <a:rPr kumimoji="1" lang="ja-JP" altLang="en-US" sz="1050"/>
                        <a:t>スプーン</a:t>
                      </a:r>
                      <a:r>
                        <a:rPr kumimoji="1" lang="en-US" altLang="ja-JP" sz="1050"/>
                        <a:t>/</a:t>
                      </a:r>
                      <a:r>
                        <a:rPr kumimoji="1" lang="ja-JP" altLang="en-US" sz="1050"/>
                        <a:t>フォーク</a:t>
                      </a:r>
                    </a:p>
                  </a:txBody>
                  <a:tcPr marL="72000" marR="36000" marT="36000" marB="36000" anchor="ctr"/>
                </a:tc>
                <a:tc>
                  <a:txBody>
                    <a:bodyPr/>
                    <a:lstStyle/>
                    <a:p>
                      <a:pPr algn="r"/>
                      <a:r>
                        <a:rPr kumimoji="1" lang="en-US" altLang="ja-JP" sz="1050"/>
                        <a:t>6</a:t>
                      </a:r>
                      <a:r>
                        <a:rPr kumimoji="1" lang="ja-JP" altLang="en-US" sz="1050"/>
                        <a:t>円</a:t>
                      </a:r>
                    </a:p>
                  </a:txBody>
                  <a:tcPr marL="72000" marR="36000" marT="36000" marB="36000" anchor="ctr"/>
                </a:tc>
                <a:extLst>
                  <a:ext uri="{0D108BD9-81ED-4DB2-BD59-A6C34878D82A}">
                    <a16:rowId xmlns:a16="http://schemas.microsoft.com/office/drawing/2014/main" val="1476453369"/>
                  </a:ext>
                </a:extLst>
              </a:tr>
              <a:tr h="177542">
                <a:tc>
                  <a:txBody>
                    <a:bodyPr/>
                    <a:lstStyle/>
                    <a:p>
                      <a:r>
                        <a:rPr kumimoji="1" lang="ja-JP" altLang="en-US" sz="1050" dirty="0"/>
                        <a:t>ストロー（</a:t>
                      </a:r>
                      <a:r>
                        <a:rPr kumimoji="1" lang="en-US" altLang="ja-JP" sz="1050" dirty="0"/>
                        <a:t>2</a:t>
                      </a:r>
                      <a:r>
                        <a:rPr kumimoji="1" lang="ja-JP" altLang="en-US" sz="1050" dirty="0"/>
                        <a:t>種）</a:t>
                      </a:r>
                    </a:p>
                  </a:txBody>
                  <a:tcPr marL="72000" marR="36000" marT="36000" marB="36000" anchor="ctr"/>
                </a:tc>
                <a:tc>
                  <a:txBody>
                    <a:bodyPr/>
                    <a:lstStyle/>
                    <a:p>
                      <a:pPr algn="r"/>
                      <a:r>
                        <a:rPr kumimoji="1" lang="en-US" altLang="ja-JP" sz="1050" dirty="0"/>
                        <a:t>4</a:t>
                      </a:r>
                      <a:r>
                        <a:rPr kumimoji="1" lang="ja-JP" altLang="en-US" sz="1050" dirty="0"/>
                        <a:t>円</a:t>
                      </a:r>
                    </a:p>
                  </a:txBody>
                  <a:tcPr marL="72000" marR="36000" marT="36000" marB="36000" anchor="ctr"/>
                </a:tc>
                <a:extLst>
                  <a:ext uri="{0D108BD9-81ED-4DB2-BD59-A6C34878D82A}">
                    <a16:rowId xmlns:a16="http://schemas.microsoft.com/office/drawing/2014/main" val="3791183721"/>
                  </a:ext>
                </a:extLst>
              </a:tr>
            </a:tbl>
          </a:graphicData>
        </a:graphic>
      </p:graphicFrame>
      <p:sp>
        <p:nvSpPr>
          <p:cNvPr id="20" name="テキスト ボックス 19">
            <a:extLst>
              <a:ext uri="{FF2B5EF4-FFF2-40B4-BE49-F238E27FC236}">
                <a16:creationId xmlns:a16="http://schemas.microsoft.com/office/drawing/2014/main" id="{47EFAD0F-AF06-C86A-8BC5-BF9EE046C089}"/>
              </a:ext>
            </a:extLst>
          </p:cNvPr>
          <p:cNvSpPr txBox="1"/>
          <p:nvPr/>
        </p:nvSpPr>
        <p:spPr>
          <a:xfrm>
            <a:off x="3348164" y="3778798"/>
            <a:ext cx="2520600" cy="178772"/>
          </a:xfrm>
          <a:prstGeom prst="wedgeRoundRectCallout">
            <a:avLst>
              <a:gd name="adj1" fmla="val 25997"/>
              <a:gd name="adj2" fmla="val -95597"/>
              <a:gd name="adj3" fmla="val 16667"/>
            </a:avLst>
          </a:prstGeom>
          <a:solidFill>
            <a:schemeClr val="accent1">
              <a:lumMod val="75000"/>
            </a:schemeClr>
          </a:solidFill>
          <a:effectLst>
            <a:outerShdw blurRad="12700" dist="1270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lIns="36000" tIns="0" rIns="36000" bIns="0">
            <a:spAutoFit/>
          </a:bodyPr>
          <a:lstStyle/>
          <a:p>
            <a:pPr algn="ctr">
              <a:defRPr/>
            </a:pPr>
            <a:r>
              <a:rPr lang="ja-JP" altLang="en-US" sz="1050" dirty="0">
                <a:solidFill>
                  <a:prstClr val="white"/>
                </a:solidFill>
                <a:latin typeface="Meiryo UI"/>
                <a:ea typeface="Meiryo UI"/>
              </a:rPr>
              <a:t>中長期的目標「ファミマ</a:t>
            </a:r>
            <a:r>
              <a:rPr lang="en-US" altLang="ja-JP" sz="1050" dirty="0">
                <a:solidFill>
                  <a:prstClr val="white"/>
                </a:solidFill>
                <a:latin typeface="Meiryo UI"/>
                <a:ea typeface="Meiryo UI"/>
              </a:rPr>
              <a:t>eco</a:t>
            </a:r>
            <a:r>
              <a:rPr lang="ja-JP" altLang="en-US" sz="1050" dirty="0">
                <a:solidFill>
                  <a:prstClr val="white"/>
                </a:solidFill>
                <a:latin typeface="Meiryo UI"/>
                <a:ea typeface="Meiryo UI"/>
              </a:rPr>
              <a:t>ビジョン</a:t>
            </a:r>
            <a:r>
              <a:rPr lang="en-US" altLang="ja-JP" sz="1050" dirty="0">
                <a:solidFill>
                  <a:prstClr val="white"/>
                </a:solidFill>
                <a:latin typeface="Meiryo UI"/>
                <a:ea typeface="Meiryo UI"/>
              </a:rPr>
              <a:t>2050</a:t>
            </a:r>
            <a:r>
              <a:rPr lang="ja-JP" altLang="en-US" sz="1050" dirty="0">
                <a:solidFill>
                  <a:prstClr val="white"/>
                </a:solidFill>
                <a:latin typeface="Meiryo UI"/>
                <a:ea typeface="Meiryo UI"/>
              </a:rPr>
              <a:t>」</a:t>
            </a:r>
          </a:p>
        </p:txBody>
      </p:sp>
      <p:sp>
        <p:nvSpPr>
          <p:cNvPr id="36" name="正方形/長方形 35">
            <a:extLst>
              <a:ext uri="{FF2B5EF4-FFF2-40B4-BE49-F238E27FC236}">
                <a16:creationId xmlns:a16="http://schemas.microsoft.com/office/drawing/2014/main" id="{D5EC4AFD-3F4F-7003-3BE4-50E94B8A81A2}"/>
              </a:ext>
            </a:extLst>
          </p:cNvPr>
          <p:cNvSpPr/>
          <p:nvPr/>
        </p:nvSpPr>
        <p:spPr>
          <a:xfrm>
            <a:off x="1616859" y="4259429"/>
            <a:ext cx="4293379" cy="2538402"/>
          </a:xfrm>
          <a:prstGeom prst="rect">
            <a:avLst/>
          </a:prstGeom>
          <a:ln w="1905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lIns="72000" tIns="72000" rIns="36000" bIns="0" rtlCol="0" anchor="t"/>
          <a:lstStyle/>
          <a:p>
            <a:pPr>
              <a:spcAft>
                <a:spcPts val="300"/>
              </a:spcAft>
              <a:defRPr/>
            </a:pPr>
            <a:r>
              <a:rPr lang="ja-JP" altLang="en-US" sz="1300" b="1" u="sng" dirty="0">
                <a:solidFill>
                  <a:srgbClr val="83A4D1">
                    <a:lumMod val="50000"/>
                  </a:srgbClr>
                </a:solidFill>
                <a:latin typeface="Meiryo UI"/>
                <a:ea typeface="Meiryo UI"/>
              </a:rPr>
              <a:t>すかいらーく：使用量の削減目標</a:t>
            </a:r>
            <a:endParaRPr lang="en-US" altLang="ja-JP" sz="1300" b="1" u="sng" dirty="0">
              <a:solidFill>
                <a:srgbClr val="83A4D1">
                  <a:lumMod val="50000"/>
                </a:srgbClr>
              </a:solidFill>
              <a:latin typeface="Meiryo UI"/>
              <a:ea typeface="Meiryo UI"/>
            </a:endParaRPr>
          </a:p>
          <a:p>
            <a:pPr marL="185738" indent="-185738">
              <a:buClr>
                <a:srgbClr val="83A4D1">
                  <a:lumMod val="75000"/>
                </a:srgbClr>
              </a:buClr>
              <a:buFont typeface="Wingdings" panose="05000000000000000000" pitchFamily="2" charset="2"/>
              <a:buChar char="n"/>
              <a:defRPr/>
            </a:pPr>
            <a:r>
              <a:rPr lang="ja-JP" altLang="en-US" sz="1200" dirty="0">
                <a:solidFill>
                  <a:prstClr val="black"/>
                </a:solidFill>
                <a:latin typeface="Meiryo UI"/>
                <a:ea typeface="Meiryo UI"/>
              </a:rPr>
              <a:t>カトラリーを木製に変更する等プラスチック製品の廃止を進め、また、</a:t>
            </a:r>
            <a:r>
              <a:rPr lang="ja-JP" altLang="en-US" sz="1200" b="1" dirty="0">
                <a:solidFill>
                  <a:srgbClr val="FF0000"/>
                </a:solidFill>
                <a:latin typeface="Meiryo UI"/>
                <a:ea typeface="Meiryo UI"/>
              </a:rPr>
              <a:t>使い捨てプラスチック使用量の削減目標</a:t>
            </a:r>
            <a:r>
              <a:rPr lang="ja-JP" altLang="en-US" sz="1200" dirty="0">
                <a:solidFill>
                  <a:prstClr val="black"/>
                </a:solidFill>
                <a:latin typeface="Meiryo UI"/>
                <a:ea typeface="Meiryo UI"/>
              </a:rPr>
              <a:t>を掲げる。</a:t>
            </a:r>
            <a:endParaRPr lang="en-US" altLang="ja-JP" sz="1200" dirty="0">
              <a:solidFill>
                <a:prstClr val="black"/>
              </a:solidFill>
              <a:latin typeface="Meiryo UI"/>
              <a:ea typeface="Meiryo UI"/>
            </a:endParaRPr>
          </a:p>
        </p:txBody>
      </p:sp>
      <p:sp>
        <p:nvSpPr>
          <p:cNvPr id="37" name="テキスト ボックス 36">
            <a:extLst>
              <a:ext uri="{FF2B5EF4-FFF2-40B4-BE49-F238E27FC236}">
                <a16:creationId xmlns:a16="http://schemas.microsoft.com/office/drawing/2014/main" id="{47B661C2-9401-FB1C-30E3-34019E7707B3}"/>
              </a:ext>
            </a:extLst>
          </p:cNvPr>
          <p:cNvSpPr txBox="1"/>
          <p:nvPr/>
        </p:nvSpPr>
        <p:spPr>
          <a:xfrm>
            <a:off x="1691704" y="6393437"/>
            <a:ext cx="4212000" cy="207749"/>
          </a:xfrm>
          <a:prstGeom prst="rect">
            <a:avLst/>
          </a:prstGeom>
          <a:noFill/>
        </p:spPr>
        <p:txBody>
          <a:bodyPr wrap="square" lIns="0" tIns="0" rIns="0" bIns="0">
            <a:spAutoFit/>
          </a:bodyPr>
          <a:lstStyle/>
          <a:p>
            <a:pPr marL="144000" indent="-227013" latinLnBrk="1">
              <a:lnSpc>
                <a:spcPct val="90000"/>
              </a:lnSpc>
              <a:defRPr/>
            </a:pPr>
            <a:r>
              <a:rPr lang="ja-JP" altLang="en-US" sz="500" spc="-60" dirty="0">
                <a:solidFill>
                  <a:prstClr val="black"/>
                </a:solidFill>
                <a:latin typeface="Meiryo UI"/>
                <a:ea typeface="Meiryo UI"/>
              </a:rPr>
              <a:t>出所）すかいらーく</a:t>
            </a:r>
            <a:r>
              <a:rPr lang="en-US" altLang="ja-JP" sz="500" spc="-60" dirty="0">
                <a:solidFill>
                  <a:prstClr val="black"/>
                </a:solidFill>
                <a:latin typeface="Meiryo UI"/>
                <a:ea typeface="Meiryo UI"/>
              </a:rPr>
              <a:t>HD</a:t>
            </a:r>
            <a:r>
              <a:rPr lang="ja-JP" altLang="en-US" sz="500" spc="-60" dirty="0">
                <a:solidFill>
                  <a:prstClr val="black"/>
                </a:solidFill>
                <a:latin typeface="Meiryo UI"/>
                <a:ea typeface="Meiryo UI"/>
              </a:rPr>
              <a:t>ウェブサイト、</a:t>
            </a:r>
            <a:r>
              <a:rPr lang="en-US" altLang="ja-JP" sz="500" spc="-60" dirty="0">
                <a:solidFill>
                  <a:prstClr val="black"/>
                </a:solidFill>
                <a:latin typeface="Meiryo UI"/>
                <a:ea typeface="Meiryo UI"/>
              </a:rPr>
              <a:t>https://corp.skylark.co.jp/sustainability/environment/waste_reduction/</a:t>
            </a:r>
            <a:br>
              <a:rPr lang="en-US" altLang="ja-JP" sz="500" spc="-60" dirty="0">
                <a:solidFill>
                  <a:prstClr val="black"/>
                </a:solidFill>
                <a:latin typeface="Meiryo UI"/>
                <a:ea typeface="Meiryo UI"/>
              </a:rPr>
            </a:br>
            <a:r>
              <a:rPr lang="en-US" altLang="ja-JP" sz="500" spc="-60" dirty="0" err="1">
                <a:solidFill>
                  <a:prstClr val="black"/>
                </a:solidFill>
                <a:latin typeface="Meiryo UI"/>
                <a:ea typeface="Meiryo UI"/>
              </a:rPr>
              <a:t>ESG</a:t>
            </a:r>
            <a:r>
              <a:rPr lang="ja-JP" altLang="en-US" sz="500" spc="-60" dirty="0">
                <a:solidFill>
                  <a:prstClr val="black"/>
                </a:solidFill>
                <a:latin typeface="Meiryo UI"/>
                <a:ea typeface="Meiryo UI"/>
              </a:rPr>
              <a:t>データブック</a:t>
            </a:r>
            <a:r>
              <a:rPr lang="en-US" altLang="ja-JP" sz="500" spc="-60" dirty="0">
                <a:solidFill>
                  <a:prstClr val="black"/>
                </a:solidFill>
                <a:latin typeface="Meiryo UI"/>
                <a:ea typeface="Meiryo UI"/>
              </a:rPr>
              <a:t>(2023</a:t>
            </a:r>
            <a:r>
              <a:rPr lang="ja-JP" altLang="en-US" sz="500" spc="-60" dirty="0">
                <a:solidFill>
                  <a:prstClr val="black"/>
                </a:solidFill>
                <a:latin typeface="Meiryo UI"/>
                <a:ea typeface="Meiryo UI"/>
              </a:rPr>
              <a:t>年</a:t>
            </a:r>
            <a:r>
              <a:rPr lang="en-US" altLang="ja-JP" sz="500" spc="-60" dirty="0">
                <a:solidFill>
                  <a:prstClr val="black"/>
                </a:solidFill>
                <a:latin typeface="Meiryo UI"/>
                <a:ea typeface="Meiryo UI"/>
              </a:rPr>
              <a:t>12</a:t>
            </a:r>
            <a:r>
              <a:rPr lang="ja-JP" altLang="en-US" sz="500" spc="-60" dirty="0">
                <a:solidFill>
                  <a:prstClr val="black"/>
                </a:solidFill>
                <a:latin typeface="Meiryo UI"/>
                <a:ea typeface="Meiryo UI"/>
              </a:rPr>
              <a:t>月</a:t>
            </a:r>
            <a:r>
              <a:rPr lang="en-US" altLang="ja-JP" sz="500" spc="-60" dirty="0">
                <a:solidFill>
                  <a:prstClr val="black"/>
                </a:solidFill>
                <a:latin typeface="Meiryo UI"/>
                <a:ea typeface="Meiryo UI"/>
              </a:rPr>
              <a:t>18</a:t>
            </a:r>
            <a:r>
              <a:rPr lang="ja-JP" altLang="en-US" sz="500" spc="-60" dirty="0">
                <a:solidFill>
                  <a:prstClr val="black"/>
                </a:solidFill>
                <a:latin typeface="Meiryo UI"/>
                <a:ea typeface="Meiryo UI"/>
              </a:rPr>
              <a:t>日</a:t>
            </a:r>
            <a:r>
              <a:rPr lang="en-US" altLang="ja-JP" sz="500" spc="-60" dirty="0">
                <a:solidFill>
                  <a:prstClr val="black"/>
                </a:solidFill>
                <a:latin typeface="Meiryo UI"/>
                <a:ea typeface="Meiryo UI"/>
              </a:rPr>
              <a:t>)</a:t>
            </a:r>
            <a:r>
              <a:rPr lang="ja-JP" altLang="en-US" sz="500" spc="-60" dirty="0">
                <a:solidFill>
                  <a:prstClr val="black"/>
                </a:solidFill>
                <a:latin typeface="Meiryo UI"/>
                <a:ea typeface="Meiryo UI"/>
              </a:rPr>
              <a:t>、</a:t>
            </a:r>
            <a:r>
              <a:rPr lang="en-US" altLang="ja-JP" sz="500" spc="-60" dirty="0">
                <a:solidFill>
                  <a:prstClr val="black"/>
                </a:solidFill>
                <a:latin typeface="Meiryo UI"/>
                <a:ea typeface="Meiryo UI"/>
              </a:rPr>
              <a:t>https://corp.skylark.co.jp/Portals/0/images/sustainability/data_collection/ESG_Databook_2022a.pdf</a:t>
            </a:r>
            <a:br>
              <a:rPr lang="en-US" altLang="ja-JP" sz="500" spc="-60" dirty="0">
                <a:solidFill>
                  <a:prstClr val="black"/>
                </a:solidFill>
                <a:latin typeface="Meiryo UI"/>
                <a:ea typeface="Meiryo UI"/>
              </a:rPr>
            </a:br>
            <a:r>
              <a:rPr lang="en-US" altLang="ja-JP" sz="500" spc="-60" dirty="0" err="1">
                <a:solidFill>
                  <a:prstClr val="black"/>
                </a:solidFill>
                <a:latin typeface="Meiryo UI"/>
                <a:ea typeface="Meiryo UI"/>
              </a:rPr>
              <a:t>ESG</a:t>
            </a:r>
            <a:r>
              <a:rPr lang="ja-JP" altLang="en-US" sz="500" spc="-60" dirty="0">
                <a:solidFill>
                  <a:prstClr val="black"/>
                </a:solidFill>
                <a:latin typeface="Meiryo UI"/>
                <a:ea typeface="Meiryo UI"/>
              </a:rPr>
              <a:t>データブック</a:t>
            </a:r>
            <a:r>
              <a:rPr lang="en-US" altLang="ja-JP" sz="500" spc="-60" dirty="0">
                <a:solidFill>
                  <a:prstClr val="black"/>
                </a:solidFill>
                <a:latin typeface="Meiryo UI"/>
                <a:ea typeface="Meiryo UI"/>
              </a:rPr>
              <a:t>(2024</a:t>
            </a:r>
            <a:r>
              <a:rPr lang="ja-JP" altLang="en-US" sz="500" spc="-60" dirty="0">
                <a:solidFill>
                  <a:prstClr val="black"/>
                </a:solidFill>
                <a:latin typeface="Meiryo UI"/>
                <a:ea typeface="Meiryo UI"/>
              </a:rPr>
              <a:t>年</a:t>
            </a:r>
            <a:r>
              <a:rPr lang="en-US" altLang="ja-JP" sz="500" spc="-60" dirty="0">
                <a:solidFill>
                  <a:prstClr val="black"/>
                </a:solidFill>
                <a:latin typeface="Meiryo UI"/>
                <a:ea typeface="Meiryo UI"/>
              </a:rPr>
              <a:t>8</a:t>
            </a:r>
            <a:r>
              <a:rPr lang="ja-JP" altLang="en-US" sz="500" spc="-60" dirty="0">
                <a:solidFill>
                  <a:prstClr val="black"/>
                </a:solidFill>
                <a:latin typeface="Meiryo UI"/>
                <a:ea typeface="Meiryo UI"/>
              </a:rPr>
              <a:t>月</a:t>
            </a:r>
            <a:r>
              <a:rPr lang="en-US" altLang="ja-JP" sz="500" spc="-60" dirty="0">
                <a:solidFill>
                  <a:prstClr val="black"/>
                </a:solidFill>
                <a:latin typeface="Meiryo UI"/>
                <a:ea typeface="Meiryo UI"/>
              </a:rPr>
              <a:t>7</a:t>
            </a:r>
            <a:r>
              <a:rPr lang="ja-JP" altLang="en-US" sz="500" spc="-60" dirty="0">
                <a:solidFill>
                  <a:prstClr val="black"/>
                </a:solidFill>
                <a:latin typeface="Meiryo UI"/>
                <a:ea typeface="Meiryo UI"/>
              </a:rPr>
              <a:t>日</a:t>
            </a:r>
            <a:r>
              <a:rPr lang="en-US" altLang="ja-JP" sz="500" spc="-60" dirty="0">
                <a:solidFill>
                  <a:prstClr val="black"/>
                </a:solidFill>
                <a:latin typeface="Meiryo UI"/>
                <a:ea typeface="Meiryo UI"/>
              </a:rPr>
              <a:t>)</a:t>
            </a:r>
            <a:r>
              <a:rPr lang="ja-JP" altLang="en-US" sz="500" spc="-60" dirty="0">
                <a:solidFill>
                  <a:prstClr val="black"/>
                </a:solidFill>
                <a:latin typeface="Meiryo UI"/>
                <a:ea typeface="Meiryo UI"/>
              </a:rPr>
              <a:t>、 </a:t>
            </a:r>
            <a:r>
              <a:rPr lang="en-US" altLang="ja-JP" sz="500" spc="-60" dirty="0">
                <a:solidFill>
                  <a:prstClr val="black"/>
                </a:solidFill>
                <a:latin typeface="Meiryo UI"/>
                <a:ea typeface="Meiryo UI"/>
              </a:rPr>
              <a:t>https://corp.skylark.co.jp/Portals/0/images/sustainability/data_collection/ESG_Databook_2023a.pdf</a:t>
            </a:r>
            <a:r>
              <a:rPr lang="ja-JP" altLang="en-US" sz="500" spc="-60" dirty="0">
                <a:solidFill>
                  <a:prstClr val="black"/>
                </a:solidFill>
                <a:latin typeface="Meiryo UI"/>
                <a:ea typeface="Meiryo UI"/>
              </a:rPr>
              <a:t>（いずれも、閲覧日：</a:t>
            </a:r>
            <a:r>
              <a:rPr lang="en-US" altLang="ja-JP" sz="500" spc="-60" dirty="0">
                <a:solidFill>
                  <a:prstClr val="black"/>
                </a:solidFill>
                <a:latin typeface="Meiryo UI"/>
                <a:ea typeface="Meiryo UI"/>
              </a:rPr>
              <a:t>2024</a:t>
            </a:r>
            <a:r>
              <a:rPr lang="ja-JP" altLang="en-US" sz="500" spc="-60" dirty="0">
                <a:solidFill>
                  <a:prstClr val="black"/>
                </a:solidFill>
                <a:latin typeface="Meiryo UI"/>
                <a:ea typeface="Meiryo UI"/>
              </a:rPr>
              <a:t>年</a:t>
            </a:r>
            <a:r>
              <a:rPr lang="en-US" altLang="ja-JP" sz="500" spc="-60" dirty="0">
                <a:solidFill>
                  <a:prstClr val="black"/>
                </a:solidFill>
                <a:latin typeface="Meiryo UI"/>
                <a:ea typeface="Meiryo UI"/>
              </a:rPr>
              <a:t>9</a:t>
            </a:r>
            <a:r>
              <a:rPr lang="ja-JP" altLang="en-US" sz="500" spc="-60" dirty="0">
                <a:solidFill>
                  <a:prstClr val="black"/>
                </a:solidFill>
                <a:latin typeface="Meiryo UI"/>
                <a:ea typeface="Meiryo UI"/>
              </a:rPr>
              <a:t>月</a:t>
            </a:r>
            <a:r>
              <a:rPr lang="en-US" altLang="ja-JP" sz="500" spc="-60" dirty="0">
                <a:solidFill>
                  <a:prstClr val="black"/>
                </a:solidFill>
                <a:latin typeface="Meiryo UI"/>
                <a:ea typeface="Meiryo UI"/>
              </a:rPr>
              <a:t>5</a:t>
            </a:r>
            <a:r>
              <a:rPr lang="ja-JP" altLang="en-US" sz="500" spc="-60" dirty="0">
                <a:solidFill>
                  <a:prstClr val="black"/>
                </a:solidFill>
                <a:latin typeface="Meiryo UI"/>
                <a:ea typeface="Meiryo UI"/>
              </a:rPr>
              <a:t>日）</a:t>
            </a:r>
          </a:p>
        </p:txBody>
      </p:sp>
      <p:sp>
        <p:nvSpPr>
          <p:cNvPr id="38" name="正方形/長方形 37">
            <a:extLst>
              <a:ext uri="{FF2B5EF4-FFF2-40B4-BE49-F238E27FC236}">
                <a16:creationId xmlns:a16="http://schemas.microsoft.com/office/drawing/2014/main" id="{A062A226-9DCC-ABEE-0418-67789FA754A4}"/>
              </a:ext>
            </a:extLst>
          </p:cNvPr>
          <p:cNvSpPr/>
          <p:nvPr/>
        </p:nvSpPr>
        <p:spPr>
          <a:xfrm>
            <a:off x="1653215" y="5460105"/>
            <a:ext cx="4220092" cy="191090"/>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defRPr/>
            </a:pPr>
            <a:r>
              <a:rPr lang="ja-JP" altLang="en-US" sz="1100" b="1" u="sng" dirty="0">
                <a:solidFill>
                  <a:srgbClr val="00584E"/>
                </a:solidFill>
                <a:latin typeface="Meiryo UI"/>
                <a:ea typeface="Meiryo UI"/>
              </a:rPr>
              <a:t>プラスチック使用量削減効果見込み率</a:t>
            </a:r>
            <a:r>
              <a:rPr lang="en-US" altLang="ja-JP" sz="1100" u="sng" dirty="0">
                <a:solidFill>
                  <a:srgbClr val="00584E"/>
                </a:solidFill>
                <a:latin typeface="Meiryo UI"/>
                <a:ea typeface="Meiryo UI"/>
              </a:rPr>
              <a:t>(</a:t>
            </a:r>
            <a:r>
              <a:rPr lang="ja-JP" altLang="en-US" sz="1100" u="sng" dirty="0">
                <a:solidFill>
                  <a:srgbClr val="00584E"/>
                </a:solidFill>
                <a:latin typeface="Meiryo UI"/>
                <a:ea typeface="Meiryo UI"/>
              </a:rPr>
              <a:t>アメニティ</a:t>
            </a:r>
            <a:r>
              <a:rPr lang="en-US" altLang="ja-JP" sz="1100" u="sng" dirty="0">
                <a:solidFill>
                  <a:srgbClr val="00584E"/>
                </a:solidFill>
                <a:latin typeface="Meiryo UI"/>
                <a:ea typeface="Meiryo UI"/>
              </a:rPr>
              <a:t>/2019</a:t>
            </a:r>
            <a:r>
              <a:rPr lang="ja-JP" altLang="en-US" sz="1100" u="sng" dirty="0">
                <a:solidFill>
                  <a:srgbClr val="00584E"/>
                </a:solidFill>
                <a:latin typeface="Meiryo UI"/>
                <a:ea typeface="Meiryo UI"/>
              </a:rPr>
              <a:t>年比</a:t>
            </a:r>
            <a:r>
              <a:rPr lang="en-US" altLang="ja-JP" sz="1100" u="sng" dirty="0">
                <a:solidFill>
                  <a:srgbClr val="00584E"/>
                </a:solidFill>
                <a:latin typeface="Meiryo UI"/>
                <a:ea typeface="Meiryo UI"/>
              </a:rPr>
              <a:t>)</a:t>
            </a:r>
          </a:p>
        </p:txBody>
      </p:sp>
      <p:graphicFrame>
        <p:nvGraphicFramePr>
          <p:cNvPr id="39" name="表 38">
            <a:extLst>
              <a:ext uri="{FF2B5EF4-FFF2-40B4-BE49-F238E27FC236}">
                <a16:creationId xmlns:a16="http://schemas.microsoft.com/office/drawing/2014/main" id="{4D49D6A3-C803-A8C7-7F53-8A3C38BA9917}"/>
              </a:ext>
            </a:extLst>
          </p:cNvPr>
          <p:cNvGraphicFramePr>
            <a:graphicFrameLocks noGrp="1"/>
          </p:cNvGraphicFramePr>
          <p:nvPr/>
        </p:nvGraphicFramePr>
        <p:xfrm>
          <a:off x="1662237" y="5162274"/>
          <a:ext cx="4248000" cy="1141080"/>
        </p:xfrm>
        <a:graphic>
          <a:graphicData uri="http://schemas.openxmlformats.org/drawingml/2006/table">
            <a:tbl>
              <a:tblPr firstRow="1" firstCol="1" bandRow="1">
                <a:tableStyleId>{21E4AEA4-8DFA-4A89-87EB-49C32662AFE0}</a:tableStyleId>
              </a:tblPr>
              <a:tblGrid>
                <a:gridCol w="1224000">
                  <a:extLst>
                    <a:ext uri="{9D8B030D-6E8A-4147-A177-3AD203B41FA5}">
                      <a16:colId xmlns:a16="http://schemas.microsoft.com/office/drawing/2014/main" val="1819508270"/>
                    </a:ext>
                  </a:extLst>
                </a:gridCol>
                <a:gridCol w="432000">
                  <a:extLst>
                    <a:ext uri="{9D8B030D-6E8A-4147-A177-3AD203B41FA5}">
                      <a16:colId xmlns:a16="http://schemas.microsoft.com/office/drawing/2014/main" val="691729000"/>
                    </a:ext>
                  </a:extLst>
                </a:gridCol>
                <a:gridCol w="432000">
                  <a:extLst>
                    <a:ext uri="{9D8B030D-6E8A-4147-A177-3AD203B41FA5}">
                      <a16:colId xmlns:a16="http://schemas.microsoft.com/office/drawing/2014/main" val="4234700058"/>
                    </a:ext>
                  </a:extLst>
                </a:gridCol>
                <a:gridCol w="432000">
                  <a:extLst>
                    <a:ext uri="{9D8B030D-6E8A-4147-A177-3AD203B41FA5}">
                      <a16:colId xmlns:a16="http://schemas.microsoft.com/office/drawing/2014/main" val="577715615"/>
                    </a:ext>
                  </a:extLst>
                </a:gridCol>
                <a:gridCol w="432000">
                  <a:extLst>
                    <a:ext uri="{9D8B030D-6E8A-4147-A177-3AD203B41FA5}">
                      <a16:colId xmlns:a16="http://schemas.microsoft.com/office/drawing/2014/main" val="1224649338"/>
                    </a:ext>
                  </a:extLst>
                </a:gridCol>
                <a:gridCol w="432000">
                  <a:extLst>
                    <a:ext uri="{9D8B030D-6E8A-4147-A177-3AD203B41FA5}">
                      <a16:colId xmlns:a16="http://schemas.microsoft.com/office/drawing/2014/main" val="3061856226"/>
                    </a:ext>
                  </a:extLst>
                </a:gridCol>
                <a:gridCol w="432000">
                  <a:extLst>
                    <a:ext uri="{9D8B030D-6E8A-4147-A177-3AD203B41FA5}">
                      <a16:colId xmlns:a16="http://schemas.microsoft.com/office/drawing/2014/main" val="1093555539"/>
                    </a:ext>
                  </a:extLst>
                </a:gridCol>
                <a:gridCol w="432000">
                  <a:extLst>
                    <a:ext uri="{9D8B030D-6E8A-4147-A177-3AD203B41FA5}">
                      <a16:colId xmlns:a16="http://schemas.microsoft.com/office/drawing/2014/main" val="3133450039"/>
                    </a:ext>
                  </a:extLst>
                </a:gridCol>
              </a:tblGrid>
              <a:tr h="207690">
                <a:tc rowSpan="2">
                  <a:txBody>
                    <a:bodyPr/>
                    <a:lstStyle/>
                    <a:p>
                      <a:pPr algn="l" fontAlgn="ctr"/>
                      <a:endParaRPr lang="ja-JP" altLang="en-US" sz="900" b="0" i="0" u="none" strike="noStrike" dirty="0">
                        <a:solidFill>
                          <a:srgbClr val="000000"/>
                        </a:solidFill>
                        <a:effectLst/>
                        <a:latin typeface="+mn-ea"/>
                        <a:ea typeface="+mn-ea"/>
                      </a:endParaRPr>
                    </a:p>
                  </a:txBody>
                  <a:tcPr marL="18000" marR="18000" marT="18000" marB="1800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4">
                  <a:txBody>
                    <a:bodyPr/>
                    <a:lstStyle/>
                    <a:p>
                      <a:pPr algn="ctr" fontAlgn="ctr"/>
                      <a:r>
                        <a:rPr lang="ja-JP" altLang="en-US" sz="900" u="none" strike="noStrike" dirty="0">
                          <a:effectLst/>
                          <a:latin typeface="+mn-ea"/>
                          <a:ea typeface="+mn-ea"/>
                        </a:rPr>
                        <a:t>実績</a:t>
                      </a:r>
                      <a:endParaRPr lang="ja-JP" altLang="en-US" sz="900" b="0" i="0" u="none" strike="noStrike" dirty="0">
                        <a:solidFill>
                          <a:srgbClr val="000000"/>
                        </a:solidFill>
                        <a:effectLst/>
                        <a:latin typeface="+mn-ea"/>
                        <a:ea typeface="+mn-ea"/>
                      </a:endParaRPr>
                    </a:p>
                  </a:txBody>
                  <a:tcPr marL="18000" marR="18000" marT="18000" marB="1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308" marR="8308" marT="8308" marB="0" anchor="ctr"/>
                </a:tc>
                <a:tc h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308" marR="8308" marT="8308" marB="0" anchor="ctr"/>
                </a:tc>
                <a:tc h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308" marR="8308" marT="8308" marB="0" anchor="ctr"/>
                </a:tc>
                <a:tc gridSpan="3">
                  <a:txBody>
                    <a:bodyPr/>
                    <a:lstStyle/>
                    <a:p>
                      <a:pPr algn="ctr" fontAlgn="ctr"/>
                      <a:r>
                        <a:rPr lang="en-US" sz="900" u="none" strike="noStrike" dirty="0" err="1">
                          <a:effectLst/>
                          <a:latin typeface="+mn-ea"/>
                          <a:ea typeface="+mn-ea"/>
                        </a:rPr>
                        <a:t>KPI</a:t>
                      </a:r>
                      <a:endParaRPr lang="en-US" sz="900" b="0" i="0" u="none" strike="noStrike" dirty="0">
                        <a:solidFill>
                          <a:srgbClr val="000000"/>
                        </a:solidFill>
                        <a:effectLst/>
                        <a:latin typeface="+mn-ea"/>
                        <a:ea typeface="+mn-ea"/>
                      </a:endParaRPr>
                    </a:p>
                  </a:txBody>
                  <a:tcPr marL="18000" marR="18000" marT="18000" marB="18000"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08" marR="8308" marT="8308" marB="0" anchor="ctr"/>
                </a:tc>
                <a:tc hMerge="1">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08" marR="8308" marT="8308" marB="0" anchor="ctr"/>
                </a:tc>
                <a:extLst>
                  <a:ext uri="{0D108BD9-81ED-4DB2-BD59-A6C34878D82A}">
                    <a16:rowId xmlns:a16="http://schemas.microsoft.com/office/drawing/2014/main" val="1888816956"/>
                  </a:ext>
                </a:extLst>
              </a:tr>
              <a:tr h="207690">
                <a:tc vMerge="1">
                  <a:txBody>
                    <a:bodyPr/>
                    <a:lstStyle/>
                    <a:p>
                      <a:pPr algn="l" fontAlgn="ctr"/>
                      <a:endParaRPr lang="ja-JP" altLang="en-US" sz="900" b="0" i="0" u="none" strike="noStrike" dirty="0">
                        <a:solidFill>
                          <a:srgbClr val="000000"/>
                        </a:solidFill>
                        <a:effectLst/>
                        <a:latin typeface="+mn-ea"/>
                        <a:ea typeface="+mn-ea"/>
                      </a:endParaRPr>
                    </a:p>
                  </a:txBody>
                  <a:tcPr marL="8308" marR="8308" marT="8308" marB="0" anchor="ctr"/>
                </a:tc>
                <a:tc>
                  <a:txBody>
                    <a:bodyPr/>
                    <a:lstStyle/>
                    <a:p>
                      <a:pPr algn="ctr" fontAlgn="ctr"/>
                      <a:r>
                        <a:rPr lang="en-US" altLang="ja-JP" sz="900" u="none" strike="noStrike" dirty="0">
                          <a:solidFill>
                            <a:schemeClr val="bg1"/>
                          </a:solidFill>
                          <a:effectLst/>
                          <a:latin typeface="+mn-ea"/>
                          <a:ea typeface="+mn-ea"/>
                        </a:rPr>
                        <a:t>2020</a:t>
                      </a:r>
                      <a:r>
                        <a:rPr lang="ja-JP" altLang="en-US" sz="900" u="none" strike="noStrike" dirty="0">
                          <a:solidFill>
                            <a:schemeClr val="bg1"/>
                          </a:solidFill>
                          <a:effectLst/>
                          <a:latin typeface="+mn-ea"/>
                          <a:ea typeface="+mn-ea"/>
                        </a:rPr>
                        <a:t>年</a:t>
                      </a:r>
                      <a:endParaRPr lang="ja-JP" altLang="en-US" sz="900" b="0" i="0" u="none" strike="noStrike" dirty="0">
                        <a:solidFill>
                          <a:schemeClr val="bg1"/>
                        </a:solidFill>
                        <a:effectLst/>
                        <a:latin typeface="+mn-ea"/>
                        <a:ea typeface="+mn-ea"/>
                      </a:endParaRPr>
                    </a:p>
                  </a:txBody>
                  <a:tcPr marL="0" marR="0" marT="18000" marB="1800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altLang="ja-JP" sz="900" u="none" strike="noStrike" dirty="0">
                          <a:solidFill>
                            <a:schemeClr val="bg1"/>
                          </a:solidFill>
                          <a:effectLst/>
                          <a:latin typeface="+mn-ea"/>
                          <a:ea typeface="+mn-ea"/>
                        </a:rPr>
                        <a:t>2021</a:t>
                      </a:r>
                      <a:r>
                        <a:rPr lang="ja-JP" altLang="en-US" sz="900" u="none" strike="noStrike" dirty="0">
                          <a:solidFill>
                            <a:schemeClr val="bg1"/>
                          </a:solidFill>
                          <a:effectLst/>
                          <a:latin typeface="+mn-ea"/>
                          <a:ea typeface="+mn-ea"/>
                        </a:rPr>
                        <a:t>年</a:t>
                      </a:r>
                      <a:endParaRPr lang="ja-JP" altLang="en-US" sz="900" b="0" i="0" u="none" strike="noStrike" dirty="0">
                        <a:solidFill>
                          <a:schemeClr val="bg1"/>
                        </a:solidFill>
                        <a:effectLst/>
                        <a:latin typeface="+mn-ea"/>
                        <a:ea typeface="+mn-ea"/>
                      </a:endParaRPr>
                    </a:p>
                  </a:txBody>
                  <a:tcPr marL="0" marR="0" marT="18000" marB="18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altLang="ja-JP" sz="900" u="none" strike="noStrike" dirty="0">
                          <a:solidFill>
                            <a:schemeClr val="bg1"/>
                          </a:solidFill>
                          <a:effectLst/>
                          <a:latin typeface="+mn-ea"/>
                          <a:ea typeface="+mn-ea"/>
                        </a:rPr>
                        <a:t>2022</a:t>
                      </a:r>
                      <a:r>
                        <a:rPr lang="ja-JP" altLang="en-US" sz="900" u="none" strike="noStrike" dirty="0">
                          <a:solidFill>
                            <a:schemeClr val="bg1"/>
                          </a:solidFill>
                          <a:effectLst/>
                          <a:latin typeface="+mn-ea"/>
                          <a:ea typeface="+mn-ea"/>
                        </a:rPr>
                        <a:t>年</a:t>
                      </a:r>
                      <a:endParaRPr lang="ja-JP" altLang="en-US" sz="900" b="0" i="0" u="none" strike="noStrike" dirty="0">
                        <a:solidFill>
                          <a:schemeClr val="bg1"/>
                        </a:solidFill>
                        <a:effectLst/>
                        <a:latin typeface="+mn-ea"/>
                        <a:ea typeface="+mn-ea"/>
                      </a:endParaRPr>
                    </a:p>
                  </a:txBody>
                  <a:tcPr marL="0" marR="0" marT="18000" marB="18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altLang="ja-JP" sz="900" u="none" strike="noStrike" dirty="0">
                          <a:solidFill>
                            <a:schemeClr val="bg1"/>
                          </a:solidFill>
                          <a:effectLst/>
                          <a:latin typeface="+mn-ea"/>
                          <a:ea typeface="+mn-ea"/>
                        </a:rPr>
                        <a:t>2023</a:t>
                      </a:r>
                      <a:r>
                        <a:rPr lang="ja-JP" altLang="en-US" sz="900" u="none" strike="noStrike" dirty="0">
                          <a:solidFill>
                            <a:schemeClr val="bg1"/>
                          </a:solidFill>
                          <a:effectLst/>
                          <a:latin typeface="+mn-ea"/>
                          <a:ea typeface="+mn-ea"/>
                        </a:rPr>
                        <a:t>年</a:t>
                      </a:r>
                      <a:endParaRPr lang="ja-JP" altLang="en-US" sz="900" b="0" i="0" u="none" strike="noStrike" dirty="0">
                        <a:solidFill>
                          <a:schemeClr val="bg1"/>
                        </a:solidFill>
                        <a:effectLst/>
                        <a:latin typeface="+mn-ea"/>
                        <a:ea typeface="+mn-ea"/>
                      </a:endParaRPr>
                    </a:p>
                  </a:txBody>
                  <a:tcPr marL="0" marR="0" marT="18000" marB="1800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altLang="ja-JP" sz="900" u="none" strike="noStrike" dirty="0">
                          <a:solidFill>
                            <a:schemeClr val="bg1"/>
                          </a:solidFill>
                          <a:effectLst/>
                          <a:latin typeface="+mn-ea"/>
                          <a:ea typeface="+mn-ea"/>
                        </a:rPr>
                        <a:t>2026</a:t>
                      </a:r>
                      <a:r>
                        <a:rPr lang="ja-JP" altLang="en-US" sz="900" u="none" strike="noStrike" dirty="0">
                          <a:solidFill>
                            <a:schemeClr val="bg1"/>
                          </a:solidFill>
                          <a:effectLst/>
                          <a:latin typeface="+mn-ea"/>
                          <a:ea typeface="+mn-ea"/>
                        </a:rPr>
                        <a:t>年</a:t>
                      </a:r>
                      <a:endParaRPr lang="ja-JP" altLang="en-US" sz="900" b="0" i="0" u="none" strike="noStrike" dirty="0">
                        <a:solidFill>
                          <a:schemeClr val="bg1"/>
                        </a:solidFill>
                        <a:effectLst/>
                        <a:latin typeface="+mn-ea"/>
                        <a:ea typeface="+mn-ea"/>
                      </a:endParaRPr>
                    </a:p>
                  </a:txBody>
                  <a:tcPr marL="0" marR="0" marT="18000" marB="1800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altLang="ja-JP" sz="900" u="none" strike="noStrike" dirty="0">
                          <a:solidFill>
                            <a:schemeClr val="bg1"/>
                          </a:solidFill>
                          <a:effectLst/>
                          <a:latin typeface="+mn-ea"/>
                          <a:ea typeface="+mn-ea"/>
                        </a:rPr>
                        <a:t>2030</a:t>
                      </a:r>
                      <a:r>
                        <a:rPr lang="ja-JP" altLang="en-US" sz="900" u="none" strike="noStrike" dirty="0">
                          <a:solidFill>
                            <a:schemeClr val="bg1"/>
                          </a:solidFill>
                          <a:effectLst/>
                          <a:latin typeface="+mn-ea"/>
                          <a:ea typeface="+mn-ea"/>
                        </a:rPr>
                        <a:t>年</a:t>
                      </a:r>
                      <a:endParaRPr lang="ja-JP" altLang="en-US" sz="900" b="0" i="0" u="none" strike="noStrike" dirty="0">
                        <a:solidFill>
                          <a:schemeClr val="bg1"/>
                        </a:solidFill>
                        <a:effectLst/>
                        <a:latin typeface="+mn-ea"/>
                        <a:ea typeface="+mn-ea"/>
                      </a:endParaRPr>
                    </a:p>
                  </a:txBody>
                  <a:tcPr marL="0" marR="0" marT="18000" marB="18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altLang="ja-JP" sz="900" u="none" strike="noStrike" dirty="0">
                          <a:solidFill>
                            <a:schemeClr val="bg1"/>
                          </a:solidFill>
                          <a:effectLst/>
                          <a:latin typeface="+mn-ea"/>
                          <a:ea typeface="+mn-ea"/>
                        </a:rPr>
                        <a:t>2050</a:t>
                      </a:r>
                      <a:r>
                        <a:rPr lang="ja-JP" altLang="en-US" sz="900" u="none" strike="noStrike" dirty="0">
                          <a:solidFill>
                            <a:schemeClr val="bg1"/>
                          </a:solidFill>
                          <a:effectLst/>
                          <a:latin typeface="+mn-ea"/>
                          <a:ea typeface="+mn-ea"/>
                        </a:rPr>
                        <a:t>年</a:t>
                      </a:r>
                      <a:endParaRPr lang="ja-JP" altLang="en-US" sz="900" b="0" i="0" u="none" strike="noStrike" dirty="0">
                        <a:solidFill>
                          <a:schemeClr val="bg1"/>
                        </a:solidFill>
                        <a:effectLst/>
                        <a:latin typeface="+mn-ea"/>
                        <a:ea typeface="+mn-ea"/>
                      </a:endParaRPr>
                    </a:p>
                  </a:txBody>
                  <a:tcPr marL="0" marR="0" marT="18000" marB="18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418192885"/>
                  </a:ext>
                </a:extLst>
              </a:tr>
              <a:tr h="207690">
                <a:tc rowSpan="2">
                  <a:txBody>
                    <a:bodyPr/>
                    <a:lstStyle/>
                    <a:p>
                      <a:pPr algn="l" fontAlgn="ctr"/>
                      <a:r>
                        <a:rPr lang="ja-JP" altLang="en-US" sz="900" u="none" strike="noStrike" dirty="0">
                          <a:effectLst/>
                          <a:latin typeface="+mn-ea"/>
                          <a:ea typeface="+mn-ea"/>
                        </a:rPr>
                        <a:t>使い捨てプラスチック使用量</a:t>
                      </a:r>
                      <a:endParaRPr lang="ja-JP" altLang="en-US" sz="900" b="0" i="0" u="none" strike="noStrike" dirty="0">
                        <a:solidFill>
                          <a:srgbClr val="000000"/>
                        </a:solidFill>
                        <a:effectLst/>
                        <a:latin typeface="+mn-ea"/>
                        <a:ea typeface="+mn-ea"/>
                      </a:endParaRPr>
                    </a:p>
                  </a:txBody>
                  <a:tcPr marL="18000" marR="18000" marT="18000" marB="180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r" fontAlgn="ctr"/>
                      <a:r>
                        <a:rPr lang="en-US" altLang="ja-JP" sz="1000" u="none" strike="noStrike" dirty="0">
                          <a:effectLst/>
                          <a:latin typeface="+mn-ea"/>
                          <a:ea typeface="+mn-ea"/>
                        </a:rPr>
                        <a:t>4,282</a:t>
                      </a:r>
                      <a:endParaRPr lang="en-US" altLang="ja-JP" sz="1000" b="0" i="0" u="none" strike="noStrike" dirty="0">
                        <a:solidFill>
                          <a:srgbClr val="000000"/>
                        </a:solidFill>
                        <a:effectLst/>
                        <a:latin typeface="+mn-ea"/>
                        <a:ea typeface="+mn-ea"/>
                      </a:endParaRPr>
                    </a:p>
                  </a:txBody>
                  <a:tcPr marL="18000" marR="18000" marT="18000" marB="1800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r" fontAlgn="ctr"/>
                      <a:r>
                        <a:rPr lang="en-US" altLang="ja-JP" sz="1000" u="none" strike="noStrike" dirty="0">
                          <a:effectLst/>
                          <a:latin typeface="+mn-ea"/>
                          <a:ea typeface="+mn-ea"/>
                        </a:rPr>
                        <a:t>4,806</a:t>
                      </a:r>
                      <a:endParaRPr lang="en-US" altLang="ja-JP" sz="10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r" fontAlgn="ctr"/>
                      <a:r>
                        <a:rPr lang="en-US" altLang="ja-JP" sz="1000" u="none" strike="noStrike" dirty="0">
                          <a:effectLst/>
                          <a:latin typeface="+mn-ea"/>
                          <a:ea typeface="+mn-ea"/>
                        </a:rPr>
                        <a:t>4,273</a:t>
                      </a:r>
                      <a:endParaRPr lang="en-US" altLang="ja-JP" sz="10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r" fontAlgn="ctr"/>
                      <a:r>
                        <a:rPr lang="en-US" altLang="ja-JP" sz="1000" u="none" strike="noStrike" dirty="0">
                          <a:effectLst/>
                          <a:latin typeface="+mn-ea"/>
                          <a:ea typeface="+mn-ea"/>
                        </a:rPr>
                        <a:t>3,857</a:t>
                      </a:r>
                      <a:endParaRPr lang="en-US" altLang="ja-JP" sz="1000" b="0" i="0" u="none" strike="noStrike" dirty="0">
                        <a:solidFill>
                          <a:srgbClr val="000000"/>
                        </a:solidFill>
                        <a:effectLst/>
                        <a:latin typeface="+mn-ea"/>
                        <a:ea typeface="+mn-ea"/>
                      </a:endParaRPr>
                    </a:p>
                  </a:txBody>
                  <a:tcPr marL="18000" marR="18000" marT="18000" marB="180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fontAlgn="ctr"/>
                      <a:r>
                        <a:rPr lang="ja-JP" altLang="en-US" sz="900" u="none" strike="noStrike" dirty="0">
                          <a:effectLst/>
                          <a:latin typeface="+mn-ea"/>
                          <a:ea typeface="+mn-ea"/>
                        </a:rPr>
                        <a:t>▲</a:t>
                      </a:r>
                      <a:r>
                        <a:rPr lang="en-US" altLang="ja-JP" sz="900" u="none" strike="noStrike" dirty="0">
                          <a:effectLst/>
                          <a:latin typeface="+mn-ea"/>
                          <a:ea typeface="+mn-ea"/>
                        </a:rPr>
                        <a:t>50</a:t>
                      </a:r>
                      <a:r>
                        <a:rPr lang="ja-JP" altLang="en-US" sz="900" u="none" strike="noStrike" dirty="0">
                          <a:effectLst/>
                          <a:latin typeface="+mn-ea"/>
                          <a:ea typeface="+mn-ea"/>
                        </a:rPr>
                        <a:t>％ </a:t>
                      </a:r>
                      <a:endParaRPr lang="ja-JP" altLang="en-US" sz="900" b="0" i="0" u="none" strike="noStrike" dirty="0">
                        <a:solidFill>
                          <a:srgbClr val="000000"/>
                        </a:solidFill>
                        <a:effectLst/>
                        <a:latin typeface="+mn-ea"/>
                        <a:ea typeface="+mn-ea"/>
                      </a:endParaRPr>
                    </a:p>
                  </a:txBody>
                  <a:tcPr marL="18000" marR="18000" marT="18000" marB="1800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r" fontAlgn="ctr"/>
                      <a:r>
                        <a:rPr lang="ja-JP" altLang="en-US" sz="900" u="none" strike="noStrike" dirty="0">
                          <a:effectLst/>
                          <a:latin typeface="+mn-ea"/>
                          <a:ea typeface="+mn-ea"/>
                        </a:rPr>
                        <a:t>▲</a:t>
                      </a:r>
                      <a:r>
                        <a:rPr lang="en-US" altLang="ja-JP" sz="900" u="none" strike="noStrike" dirty="0">
                          <a:effectLst/>
                          <a:latin typeface="+mn-ea"/>
                          <a:ea typeface="+mn-ea"/>
                        </a:rPr>
                        <a:t>50</a:t>
                      </a:r>
                      <a:r>
                        <a:rPr lang="ja-JP" altLang="en-US" sz="900" u="none" strike="noStrike" dirty="0">
                          <a:effectLst/>
                          <a:latin typeface="+mn-ea"/>
                          <a:ea typeface="+mn-ea"/>
                        </a:rPr>
                        <a:t>％ </a:t>
                      </a:r>
                      <a:endParaRPr lang="ja-JP" altLang="en-US" sz="9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tcPr>
                </a:tc>
                <a:tc>
                  <a:txBody>
                    <a:bodyPr/>
                    <a:lstStyle/>
                    <a:p>
                      <a:pPr algn="r" fontAlgn="ctr"/>
                      <a:r>
                        <a:rPr lang="ja-JP" altLang="en-US" sz="900" u="none" strike="noStrike" dirty="0">
                          <a:effectLst/>
                          <a:latin typeface="+mn-ea"/>
                          <a:ea typeface="+mn-ea"/>
                        </a:rPr>
                        <a:t>▲</a:t>
                      </a:r>
                      <a:r>
                        <a:rPr lang="en-US" altLang="ja-JP" sz="900" u="none" strike="noStrike" dirty="0">
                          <a:effectLst/>
                          <a:latin typeface="+mn-ea"/>
                          <a:ea typeface="+mn-ea"/>
                        </a:rPr>
                        <a:t>50</a:t>
                      </a:r>
                      <a:r>
                        <a:rPr lang="ja-JP" altLang="en-US" sz="900" u="none" strike="noStrike" dirty="0">
                          <a:effectLst/>
                          <a:latin typeface="+mn-ea"/>
                          <a:ea typeface="+mn-ea"/>
                        </a:rPr>
                        <a:t>％ </a:t>
                      </a:r>
                      <a:endParaRPr lang="ja-JP" altLang="en-US" sz="9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3272501"/>
                  </a:ext>
                </a:extLst>
              </a:tr>
              <a:tr h="207690">
                <a:tc vMerge="1">
                  <a:txBody>
                    <a:bodyPr/>
                    <a:lstStyle/>
                    <a:p>
                      <a:pPr algn="l" fontAlgn="ctr"/>
                      <a:endParaRPr lang="ja-JP" altLang="en-US" sz="900" b="0" i="0" u="none" strike="noStrike" dirty="0">
                        <a:solidFill>
                          <a:srgbClr val="000000"/>
                        </a:solidFill>
                        <a:effectLst/>
                        <a:latin typeface="+mn-ea"/>
                        <a:ea typeface="+mn-ea"/>
                      </a:endParaRPr>
                    </a:p>
                  </a:txBody>
                  <a:tcPr marL="8308" marR="8308" marT="8308" marB="0" anchor="ctr"/>
                </a:tc>
                <a:tc vMerge="1">
                  <a:txBody>
                    <a:bodyPr/>
                    <a:lstStyle/>
                    <a:p>
                      <a:pPr algn="r" fontAlgn="ctr"/>
                      <a:endParaRPr lang="en-US" altLang="ja-JP" sz="900" b="0" i="0" u="none" strike="noStrike" dirty="0">
                        <a:solidFill>
                          <a:srgbClr val="000000"/>
                        </a:solidFill>
                        <a:effectLst/>
                        <a:latin typeface="+mn-ea"/>
                        <a:ea typeface="+mn-ea"/>
                      </a:endParaRPr>
                    </a:p>
                  </a:txBody>
                  <a:tcPr marL="8308" marR="8308" marT="8308" marB="0" anchor="ctr"/>
                </a:tc>
                <a:tc vMerge="1">
                  <a:txBody>
                    <a:bodyPr/>
                    <a:lstStyle/>
                    <a:p>
                      <a:pPr algn="r" fontAlgn="ctr"/>
                      <a:endParaRPr lang="en-US" altLang="ja-JP" sz="900" b="0" i="0" u="none" strike="noStrike" dirty="0">
                        <a:solidFill>
                          <a:srgbClr val="000000"/>
                        </a:solidFill>
                        <a:effectLst/>
                        <a:latin typeface="+mn-ea"/>
                        <a:ea typeface="+mn-ea"/>
                      </a:endParaRPr>
                    </a:p>
                  </a:txBody>
                  <a:tcPr marL="8308" marR="8308" marT="8308" marB="0" anchor="ctr"/>
                </a:tc>
                <a:tc vMerge="1">
                  <a:txBody>
                    <a:bodyPr/>
                    <a:lstStyle/>
                    <a:p>
                      <a:pPr algn="r" fontAlgn="ctr"/>
                      <a:endParaRPr lang="en-US" altLang="ja-JP" sz="900" b="0" i="0" u="none" strike="noStrike" dirty="0">
                        <a:solidFill>
                          <a:srgbClr val="000000"/>
                        </a:solidFill>
                        <a:effectLst/>
                        <a:latin typeface="+mn-ea"/>
                        <a:ea typeface="+mn-ea"/>
                      </a:endParaRPr>
                    </a:p>
                  </a:txBody>
                  <a:tcPr marL="8308" marR="8308" marT="8308" marB="0" anchor="ctr"/>
                </a:tc>
                <a:tc vMerge="1">
                  <a:txBody>
                    <a:bodyPr/>
                    <a:lstStyle/>
                    <a:p>
                      <a:pPr algn="r" fontAlgn="ctr"/>
                      <a:endParaRPr lang="en-US" altLang="ja-JP" sz="900" b="0" i="0" u="none" strike="noStrike" dirty="0">
                        <a:solidFill>
                          <a:srgbClr val="000000"/>
                        </a:solidFill>
                        <a:effectLst/>
                        <a:latin typeface="+mn-ea"/>
                        <a:ea typeface="+mn-ea"/>
                      </a:endParaRPr>
                    </a:p>
                  </a:txBody>
                  <a:tcPr marL="8308" marR="8308" marT="8308" marB="0" anchor="ctr"/>
                </a:tc>
                <a:tc gridSpan="3">
                  <a:txBody>
                    <a:bodyPr/>
                    <a:lstStyle/>
                    <a:p>
                      <a:pPr algn="ctr" fontAlgn="ctr"/>
                      <a:r>
                        <a:rPr lang="en-US" altLang="ja-JP" sz="1000" u="none" strike="noStrike" dirty="0">
                          <a:effectLst/>
                          <a:latin typeface="+mn-ea"/>
                          <a:ea typeface="+mn-ea"/>
                        </a:rPr>
                        <a:t>2020</a:t>
                      </a:r>
                      <a:r>
                        <a:rPr lang="ja-JP" altLang="en-US" sz="1000" u="none" strike="noStrike" dirty="0">
                          <a:effectLst/>
                          <a:latin typeface="+mn-ea"/>
                          <a:ea typeface="+mn-ea"/>
                        </a:rPr>
                        <a:t>年比</a:t>
                      </a:r>
                      <a:endParaRPr lang="ja-JP" altLang="en-US" sz="1000" b="0" i="0" u="none" strike="noStrike" dirty="0">
                        <a:solidFill>
                          <a:srgbClr val="000000"/>
                        </a:solidFill>
                        <a:effectLst/>
                        <a:latin typeface="+mn-ea"/>
                        <a:ea typeface="+mn-ea"/>
                      </a:endParaRPr>
                    </a:p>
                  </a:txBody>
                  <a:tcPr marL="18000" marR="18000" marT="18000" marB="1800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E9F3EF"/>
                    </a:solidFill>
                  </a:tcPr>
                </a:tc>
                <a:tc hMerge="1">
                  <a:txBody>
                    <a:bodyPr/>
                    <a:lstStyle/>
                    <a:p>
                      <a:pPr algn="r" fontAlgn="ctr"/>
                      <a:endParaRPr lang="ja-JP" altLang="en-US" sz="900" b="0" i="0" u="none" strike="noStrike" dirty="0">
                        <a:solidFill>
                          <a:srgbClr val="000000"/>
                        </a:solidFill>
                        <a:effectLst/>
                        <a:latin typeface="+mn-ea"/>
                        <a:ea typeface="+mn-ea"/>
                      </a:endParaRPr>
                    </a:p>
                  </a:txBody>
                  <a:tcPr marL="8308" marR="8308" marT="8308" marB="0" anchor="ctr"/>
                </a:tc>
                <a:tc hMerge="1">
                  <a:txBody>
                    <a:bodyPr/>
                    <a:lstStyle/>
                    <a:p>
                      <a:pPr algn="r" fontAlgn="ctr"/>
                      <a:endParaRPr lang="ja-JP" altLang="en-US" sz="900" b="0" i="0" u="none" strike="noStrike" dirty="0">
                        <a:solidFill>
                          <a:srgbClr val="000000"/>
                        </a:solidFill>
                        <a:effectLst/>
                        <a:latin typeface="+mn-ea"/>
                        <a:ea typeface="+mn-ea"/>
                      </a:endParaRPr>
                    </a:p>
                  </a:txBody>
                  <a:tcPr marL="8308" marR="8308" marT="8308" marB="0" anchor="ctr"/>
                </a:tc>
                <a:extLst>
                  <a:ext uri="{0D108BD9-81ED-4DB2-BD59-A6C34878D82A}">
                    <a16:rowId xmlns:a16="http://schemas.microsoft.com/office/drawing/2014/main" val="3720280319"/>
                  </a:ext>
                </a:extLst>
              </a:tr>
              <a:tr h="300736">
                <a:tc>
                  <a:txBody>
                    <a:bodyPr/>
                    <a:lstStyle/>
                    <a:p>
                      <a:pPr algn="l" fontAlgn="ctr"/>
                      <a:r>
                        <a:rPr lang="ja-JP" altLang="en-US" sz="900" u="none" strike="noStrike" dirty="0">
                          <a:effectLst/>
                          <a:latin typeface="+mn-ea"/>
                          <a:ea typeface="+mn-ea"/>
                        </a:rPr>
                        <a:t>使い捨てプラスチックにおける石油由来素材比率</a:t>
                      </a:r>
                      <a:endParaRPr lang="ja-JP" altLang="en-US" sz="900" b="0" i="0" u="none" strike="noStrike" dirty="0">
                        <a:solidFill>
                          <a:srgbClr val="000000"/>
                        </a:solidFill>
                        <a:effectLst/>
                        <a:latin typeface="+mn-ea"/>
                        <a:ea typeface="+mn-ea"/>
                      </a:endParaRPr>
                    </a:p>
                  </a:txBody>
                  <a:tcPr marL="18000" marR="18000" marT="18000" marB="180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r" fontAlgn="ctr"/>
                      <a:r>
                        <a:rPr lang="en-US" altLang="ja-JP" sz="1000" u="none" strike="noStrike" dirty="0">
                          <a:effectLst/>
                          <a:latin typeface="+mn-ea"/>
                          <a:ea typeface="+mn-ea"/>
                        </a:rPr>
                        <a:t>95%</a:t>
                      </a:r>
                      <a:endParaRPr lang="en-US" altLang="ja-JP" sz="1000" b="0" i="0" u="none" strike="noStrike" dirty="0">
                        <a:solidFill>
                          <a:srgbClr val="000000"/>
                        </a:solidFill>
                        <a:effectLst/>
                        <a:latin typeface="+mn-ea"/>
                        <a:ea typeface="+mn-ea"/>
                      </a:endParaRPr>
                    </a:p>
                  </a:txBody>
                  <a:tcPr marL="18000" marR="18000" marT="18000" marB="1800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FE6DE"/>
                    </a:solidFill>
                  </a:tcPr>
                </a:tc>
                <a:tc>
                  <a:txBody>
                    <a:bodyPr/>
                    <a:lstStyle/>
                    <a:p>
                      <a:pPr algn="r" fontAlgn="ctr"/>
                      <a:r>
                        <a:rPr lang="en-US" altLang="ja-JP" sz="1000" u="none" strike="noStrike" dirty="0">
                          <a:effectLst/>
                          <a:latin typeface="+mn-ea"/>
                          <a:ea typeface="+mn-ea"/>
                        </a:rPr>
                        <a:t>87%</a:t>
                      </a:r>
                      <a:endParaRPr lang="en-US" altLang="ja-JP" sz="10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solidFill>
                      <a:srgbClr val="CFE6DE"/>
                    </a:solidFill>
                  </a:tcPr>
                </a:tc>
                <a:tc>
                  <a:txBody>
                    <a:bodyPr/>
                    <a:lstStyle/>
                    <a:p>
                      <a:pPr algn="r" fontAlgn="ctr"/>
                      <a:r>
                        <a:rPr lang="en-US" altLang="ja-JP" sz="1000" u="none" strike="noStrike" dirty="0">
                          <a:effectLst/>
                          <a:latin typeface="+mn-ea"/>
                          <a:ea typeface="+mn-ea"/>
                        </a:rPr>
                        <a:t>86%</a:t>
                      </a:r>
                      <a:endParaRPr lang="en-US" altLang="ja-JP" sz="10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solidFill>
                      <a:srgbClr val="CFE6DE"/>
                    </a:solidFill>
                  </a:tcPr>
                </a:tc>
                <a:tc>
                  <a:txBody>
                    <a:bodyPr/>
                    <a:lstStyle/>
                    <a:p>
                      <a:pPr algn="r" fontAlgn="ctr"/>
                      <a:r>
                        <a:rPr lang="en-US" altLang="ja-JP" sz="1000" u="none" strike="noStrike" dirty="0">
                          <a:effectLst/>
                          <a:latin typeface="+mn-ea"/>
                          <a:ea typeface="+mn-ea"/>
                        </a:rPr>
                        <a:t>86%</a:t>
                      </a:r>
                      <a:endParaRPr lang="en-US" altLang="ja-JP" sz="1000" b="0" i="0" u="none" strike="noStrike" dirty="0">
                        <a:solidFill>
                          <a:srgbClr val="000000"/>
                        </a:solidFill>
                        <a:effectLst/>
                        <a:latin typeface="+mn-ea"/>
                        <a:ea typeface="+mn-ea"/>
                      </a:endParaRPr>
                    </a:p>
                  </a:txBody>
                  <a:tcPr marL="18000" marR="18000" marT="18000" marB="180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FE6DE"/>
                    </a:solidFill>
                  </a:tcPr>
                </a:tc>
                <a:tc>
                  <a:txBody>
                    <a:bodyPr/>
                    <a:lstStyle/>
                    <a:p>
                      <a:pPr algn="r" fontAlgn="ctr"/>
                      <a:r>
                        <a:rPr lang="en-US" altLang="ja-JP" sz="1000" u="none" strike="noStrike" dirty="0">
                          <a:effectLst/>
                          <a:latin typeface="+mn-ea"/>
                          <a:ea typeface="+mn-ea"/>
                        </a:rPr>
                        <a:t>50%</a:t>
                      </a:r>
                      <a:endParaRPr lang="en-US" altLang="ja-JP" sz="1000" b="0" i="0" u="none" strike="noStrike" dirty="0">
                        <a:solidFill>
                          <a:srgbClr val="000000"/>
                        </a:solidFill>
                        <a:effectLst/>
                        <a:latin typeface="+mn-ea"/>
                        <a:ea typeface="+mn-ea"/>
                      </a:endParaRPr>
                    </a:p>
                  </a:txBody>
                  <a:tcPr marL="18000" marR="18000" marT="18000" marB="1800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FE6DE"/>
                    </a:solidFill>
                  </a:tcPr>
                </a:tc>
                <a:tc>
                  <a:txBody>
                    <a:bodyPr/>
                    <a:lstStyle/>
                    <a:p>
                      <a:pPr algn="r" fontAlgn="ctr"/>
                      <a:r>
                        <a:rPr lang="ja-JP" altLang="en-US" sz="1000" u="none" strike="noStrike" dirty="0">
                          <a:effectLst/>
                          <a:latin typeface="+mn-ea"/>
                          <a:ea typeface="+mn-ea"/>
                        </a:rPr>
                        <a:t>ゼロ</a:t>
                      </a:r>
                      <a:endParaRPr lang="ja-JP" altLang="en-US" sz="10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solidFill>
                      <a:srgbClr val="CFE6DE"/>
                    </a:solidFill>
                  </a:tcPr>
                </a:tc>
                <a:tc>
                  <a:txBody>
                    <a:bodyPr/>
                    <a:lstStyle/>
                    <a:p>
                      <a:pPr algn="r" fontAlgn="ctr"/>
                      <a:r>
                        <a:rPr lang="ja-JP" altLang="en-US" sz="1000" u="none" strike="noStrike" dirty="0">
                          <a:effectLst/>
                          <a:latin typeface="+mn-ea"/>
                          <a:ea typeface="+mn-ea"/>
                        </a:rPr>
                        <a:t>ゼロ</a:t>
                      </a:r>
                      <a:endParaRPr lang="ja-JP" altLang="en-US" sz="1000" b="0" i="0" u="none" strike="noStrike" dirty="0">
                        <a:solidFill>
                          <a:srgbClr val="000000"/>
                        </a:solidFill>
                        <a:effectLst/>
                        <a:latin typeface="+mn-ea"/>
                        <a:ea typeface="+mn-ea"/>
                      </a:endParaRPr>
                    </a:p>
                  </a:txBody>
                  <a:tcPr marL="18000" marR="18000" marT="18000" marB="18000" anchor="ctr">
                    <a:lnT w="28575" cap="flat" cmpd="sng" algn="ctr">
                      <a:solidFill>
                        <a:schemeClr val="bg1"/>
                      </a:solidFill>
                      <a:prstDash val="solid"/>
                      <a:round/>
                      <a:headEnd type="none" w="med" len="med"/>
                      <a:tailEnd type="none" w="med" len="med"/>
                    </a:lnT>
                    <a:solidFill>
                      <a:srgbClr val="CFE6DE"/>
                    </a:solidFill>
                  </a:tcPr>
                </a:tc>
                <a:extLst>
                  <a:ext uri="{0D108BD9-81ED-4DB2-BD59-A6C34878D82A}">
                    <a16:rowId xmlns:a16="http://schemas.microsoft.com/office/drawing/2014/main" val="3912778914"/>
                  </a:ext>
                </a:extLst>
              </a:tr>
            </a:tbl>
          </a:graphicData>
        </a:graphic>
      </p:graphicFrame>
      <p:sp>
        <p:nvSpPr>
          <p:cNvPr id="40" name="正方形/長方形 39">
            <a:extLst>
              <a:ext uri="{FF2B5EF4-FFF2-40B4-BE49-F238E27FC236}">
                <a16:creationId xmlns:a16="http://schemas.microsoft.com/office/drawing/2014/main" id="{66F058E2-F6D0-7E61-0D85-7FE5EDE6FE84}"/>
              </a:ext>
            </a:extLst>
          </p:cNvPr>
          <p:cNvSpPr/>
          <p:nvPr/>
        </p:nvSpPr>
        <p:spPr>
          <a:xfrm>
            <a:off x="1684863" y="4985916"/>
            <a:ext cx="4188444" cy="191090"/>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defRPr/>
            </a:pPr>
            <a:r>
              <a:rPr lang="ja-JP" altLang="en-US" sz="1100" b="1" u="sng" dirty="0">
                <a:solidFill>
                  <a:srgbClr val="00584E"/>
                </a:solidFill>
                <a:latin typeface="Meiryo UI"/>
                <a:ea typeface="Meiryo UI"/>
              </a:rPr>
              <a:t>使い捨てプラスチック使用量削減実績・</a:t>
            </a:r>
            <a:r>
              <a:rPr lang="en-US" altLang="ja-JP" sz="1100" b="1" u="sng" dirty="0" err="1">
                <a:solidFill>
                  <a:srgbClr val="00584E"/>
                </a:solidFill>
                <a:latin typeface="Meiryo UI"/>
                <a:ea typeface="Meiryo UI"/>
              </a:rPr>
              <a:t>KPI</a:t>
            </a:r>
            <a:endParaRPr lang="en-US" altLang="ja-JP" sz="1100" u="sng" dirty="0">
              <a:solidFill>
                <a:srgbClr val="00584E"/>
              </a:solidFill>
              <a:latin typeface="Meiryo UI"/>
              <a:ea typeface="Meiryo UI"/>
            </a:endParaRPr>
          </a:p>
        </p:txBody>
      </p:sp>
      <p:grpSp>
        <p:nvGrpSpPr>
          <p:cNvPr id="41" name="グループ化 40">
            <a:extLst>
              <a:ext uri="{FF2B5EF4-FFF2-40B4-BE49-F238E27FC236}">
                <a16:creationId xmlns:a16="http://schemas.microsoft.com/office/drawing/2014/main" id="{51B455CD-0788-A23D-B257-FC1177D08823}"/>
              </a:ext>
            </a:extLst>
          </p:cNvPr>
          <p:cNvGrpSpPr/>
          <p:nvPr/>
        </p:nvGrpSpPr>
        <p:grpSpPr>
          <a:xfrm>
            <a:off x="5993274" y="4261492"/>
            <a:ext cx="4355659" cy="2538403"/>
            <a:chOff x="4580796" y="4410586"/>
            <a:chExt cx="4327956" cy="2300883"/>
          </a:xfrm>
        </p:grpSpPr>
        <p:sp>
          <p:nvSpPr>
            <p:cNvPr id="42" name="正方形/長方形 41">
              <a:extLst>
                <a:ext uri="{FF2B5EF4-FFF2-40B4-BE49-F238E27FC236}">
                  <a16:creationId xmlns:a16="http://schemas.microsoft.com/office/drawing/2014/main" id="{7DB1E4E8-9418-8156-CC34-88ACE7591BCB}"/>
                </a:ext>
              </a:extLst>
            </p:cNvPr>
            <p:cNvSpPr/>
            <p:nvPr/>
          </p:nvSpPr>
          <p:spPr>
            <a:xfrm>
              <a:off x="4580796" y="4410586"/>
              <a:ext cx="4327956" cy="2300883"/>
            </a:xfrm>
            <a:prstGeom prst="rect">
              <a:avLst/>
            </a:prstGeom>
            <a:ln w="1905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lIns="72000" tIns="72000" rIns="36000" bIns="0" rtlCol="0" anchor="t"/>
            <a:lstStyle/>
            <a:p>
              <a:pPr>
                <a:spcAft>
                  <a:spcPts val="300"/>
                </a:spcAft>
                <a:defRPr/>
              </a:pPr>
              <a:r>
                <a:rPr lang="ja-JP" altLang="en-US" sz="1300" b="1" u="sng" dirty="0">
                  <a:solidFill>
                    <a:srgbClr val="83A4D1">
                      <a:lumMod val="50000"/>
                    </a:srgbClr>
                  </a:solidFill>
                  <a:latin typeface="Meiryo UI"/>
                  <a:ea typeface="Meiryo UI"/>
                </a:rPr>
                <a:t>帝国ホテル：プラスチック使用量の削減目標</a:t>
              </a:r>
              <a:endParaRPr lang="en-US" altLang="ja-JP" sz="1300" b="1" u="sng" dirty="0">
                <a:solidFill>
                  <a:srgbClr val="83A4D1">
                    <a:lumMod val="50000"/>
                  </a:srgbClr>
                </a:solidFill>
                <a:latin typeface="Meiryo UI"/>
                <a:ea typeface="Meiryo UI"/>
              </a:endParaRPr>
            </a:p>
            <a:p>
              <a:pPr marL="185738" indent="-185738">
                <a:buClr>
                  <a:srgbClr val="83A4D1">
                    <a:lumMod val="75000"/>
                  </a:srgbClr>
                </a:buClr>
                <a:buFont typeface="Wingdings" panose="05000000000000000000" pitchFamily="2" charset="2"/>
                <a:buChar char="n"/>
                <a:defRPr/>
              </a:pPr>
              <a:r>
                <a:rPr lang="en-US" altLang="ja-JP" sz="1200" dirty="0">
                  <a:solidFill>
                    <a:prstClr val="black"/>
                  </a:solidFill>
                  <a:latin typeface="Meiryo UI"/>
                  <a:ea typeface="Meiryo UI"/>
                </a:rPr>
                <a:t>2022</a:t>
              </a:r>
              <a:r>
                <a:rPr lang="ja-JP" altLang="en-US" sz="1200" dirty="0">
                  <a:solidFill>
                    <a:prstClr val="black"/>
                  </a:solidFill>
                  <a:latin typeface="Meiryo UI"/>
                  <a:ea typeface="Meiryo UI"/>
                </a:rPr>
                <a:t>年度、</a:t>
              </a:r>
              <a:r>
                <a:rPr lang="ja-JP" altLang="en-US" sz="1200" b="1" dirty="0">
                  <a:solidFill>
                    <a:srgbClr val="FF0000"/>
                  </a:solidFill>
                  <a:latin typeface="Meiryo UI"/>
                  <a:ea typeface="Meiryo UI"/>
                </a:rPr>
                <a:t>プラスチック使用量削減率約</a:t>
              </a:r>
              <a:r>
                <a:rPr lang="en-US" altLang="ja-JP" sz="1200" b="1" dirty="0">
                  <a:solidFill>
                    <a:srgbClr val="FF0000"/>
                  </a:solidFill>
                  <a:latin typeface="Meiryo UI"/>
                  <a:ea typeface="Meiryo UI"/>
                </a:rPr>
                <a:t>71%</a:t>
              </a:r>
              <a:r>
                <a:rPr lang="en-US" altLang="ja-JP" sz="1200" dirty="0">
                  <a:solidFill>
                    <a:prstClr val="black"/>
                  </a:solidFill>
                  <a:latin typeface="Meiryo UI"/>
                  <a:ea typeface="Meiryo UI"/>
                </a:rPr>
                <a:t>/2019</a:t>
              </a:r>
              <a:r>
                <a:rPr lang="ja-JP" altLang="en-US" sz="1200" dirty="0">
                  <a:solidFill>
                    <a:prstClr val="black"/>
                  </a:solidFill>
                  <a:latin typeface="Meiryo UI"/>
                  <a:ea typeface="Meiryo UI"/>
                </a:rPr>
                <a:t>年比を達成。</a:t>
              </a:r>
              <a:r>
                <a:rPr lang="en-US" altLang="ja-JP" sz="1200" dirty="0">
                  <a:solidFill>
                    <a:prstClr val="black"/>
                  </a:solidFill>
                  <a:latin typeface="Meiryo UI"/>
                  <a:ea typeface="Meiryo UI"/>
                </a:rPr>
                <a:t>2023</a:t>
              </a:r>
              <a:r>
                <a:rPr lang="ja-JP" altLang="en-US" sz="1200" dirty="0">
                  <a:solidFill>
                    <a:prstClr val="black"/>
                  </a:solidFill>
                  <a:latin typeface="Meiryo UI"/>
                  <a:ea typeface="Meiryo UI"/>
                </a:rPr>
                <a:t>年度は</a:t>
              </a:r>
              <a:r>
                <a:rPr lang="ja-JP" altLang="en-US" sz="1200" b="1" dirty="0">
                  <a:solidFill>
                    <a:srgbClr val="FF0000"/>
                  </a:solidFill>
                  <a:latin typeface="Meiryo UI"/>
                  <a:ea typeface="Meiryo UI"/>
                </a:rPr>
                <a:t>約</a:t>
              </a:r>
              <a:r>
                <a:rPr lang="en-US" altLang="ja-JP" sz="1200" b="1" dirty="0">
                  <a:solidFill>
                    <a:srgbClr val="FF0000"/>
                  </a:solidFill>
                  <a:latin typeface="Meiryo UI"/>
                  <a:ea typeface="Meiryo UI"/>
                </a:rPr>
                <a:t>13t</a:t>
              </a:r>
              <a:r>
                <a:rPr lang="ja-JP" altLang="en-US" sz="1200" b="1" dirty="0">
                  <a:solidFill>
                    <a:srgbClr val="FF0000"/>
                  </a:solidFill>
                  <a:latin typeface="Meiryo UI"/>
                  <a:ea typeface="Meiryo UI"/>
                </a:rPr>
                <a:t>削減目標</a:t>
              </a:r>
              <a:r>
                <a:rPr lang="en-US" altLang="ja-JP" sz="1200" dirty="0">
                  <a:solidFill>
                    <a:prstClr val="black"/>
                  </a:solidFill>
                  <a:latin typeface="Meiryo UI"/>
                  <a:ea typeface="Meiryo UI"/>
                </a:rPr>
                <a:t>(</a:t>
              </a:r>
              <a:r>
                <a:rPr lang="ja-JP" altLang="en-US" sz="1200" b="1" dirty="0">
                  <a:solidFill>
                    <a:srgbClr val="FF0000"/>
                  </a:solidFill>
                  <a:latin typeface="Meiryo UI"/>
                  <a:ea typeface="Meiryo UI"/>
                </a:rPr>
                <a:t>削減率約</a:t>
              </a:r>
              <a:r>
                <a:rPr lang="en-US" altLang="ja-JP" sz="1200" b="1" dirty="0">
                  <a:solidFill>
                    <a:srgbClr val="FF0000"/>
                  </a:solidFill>
                  <a:latin typeface="Meiryo UI"/>
                  <a:ea typeface="Meiryo UI"/>
                </a:rPr>
                <a:t>85%</a:t>
              </a:r>
              <a:r>
                <a:rPr lang="en-US" altLang="ja-JP" sz="1200" dirty="0">
                  <a:solidFill>
                    <a:prstClr val="black"/>
                  </a:solidFill>
                  <a:latin typeface="Meiryo UI"/>
                  <a:ea typeface="Meiryo UI"/>
                </a:rPr>
                <a:t>)</a:t>
              </a:r>
            </a:p>
            <a:p>
              <a:pPr marL="185738" indent="-185738">
                <a:buClr>
                  <a:srgbClr val="83A4D1">
                    <a:lumMod val="75000"/>
                  </a:srgbClr>
                </a:buClr>
                <a:buFont typeface="Wingdings" panose="05000000000000000000" pitchFamily="2" charset="2"/>
                <a:buChar char="n"/>
                <a:defRPr/>
              </a:pPr>
              <a:r>
                <a:rPr lang="ja-JP" altLang="en-US" sz="1200" dirty="0">
                  <a:solidFill>
                    <a:prstClr val="black"/>
                  </a:solidFill>
                  <a:latin typeface="Meiryo UI"/>
                  <a:ea typeface="Meiryo UI"/>
                </a:rPr>
                <a:t>アメニティを竹製、木製、バイオマス素材へ切替。</a:t>
              </a:r>
              <a:endParaRPr lang="en-US" altLang="ja-JP" sz="1200" dirty="0">
                <a:solidFill>
                  <a:prstClr val="black"/>
                </a:solidFill>
                <a:latin typeface="Meiryo UI"/>
                <a:ea typeface="Meiryo UI"/>
              </a:endParaRPr>
            </a:p>
          </p:txBody>
        </p:sp>
        <p:sp>
          <p:nvSpPr>
            <p:cNvPr id="43" name="テキスト ボックス 42">
              <a:extLst>
                <a:ext uri="{FF2B5EF4-FFF2-40B4-BE49-F238E27FC236}">
                  <a16:creationId xmlns:a16="http://schemas.microsoft.com/office/drawing/2014/main" id="{20BD0C2B-47FB-5288-8AB2-56433F09DC05}"/>
                </a:ext>
              </a:extLst>
            </p:cNvPr>
            <p:cNvSpPr txBox="1"/>
            <p:nvPr/>
          </p:nvSpPr>
          <p:spPr>
            <a:xfrm>
              <a:off x="4634727" y="6481722"/>
              <a:ext cx="4212000" cy="200864"/>
            </a:xfrm>
            <a:prstGeom prst="rect">
              <a:avLst/>
            </a:prstGeom>
            <a:noFill/>
          </p:spPr>
          <p:txBody>
            <a:bodyPr wrap="square" lIns="0" tIns="0" rIns="0" bIns="0">
              <a:spAutoFit/>
            </a:bodyPr>
            <a:lstStyle/>
            <a:p>
              <a:pPr marL="227013" indent="-227013" latinLnBrk="1">
                <a:lnSpc>
                  <a:spcPct val="80000"/>
                </a:lnSpc>
                <a:defRPr/>
              </a:pPr>
              <a:r>
                <a:rPr lang="ja-JP" altLang="en-US" sz="600" dirty="0">
                  <a:solidFill>
                    <a:prstClr val="black"/>
                  </a:solidFill>
                  <a:latin typeface="Meiryo UI"/>
                  <a:ea typeface="Meiryo UI"/>
                </a:rPr>
                <a:t>出所）帝国ホテルウェブサイト、</a:t>
              </a:r>
              <a:r>
                <a:rPr lang="en-US" altLang="ja-JP" sz="600" dirty="0">
                  <a:solidFill>
                    <a:prstClr val="black"/>
                  </a:solidFill>
                  <a:latin typeface="Meiryo UI"/>
                  <a:ea typeface="Meiryo UI"/>
                </a:rPr>
                <a:t>https://www.imperialhotel.co.jp/sustainability/topics/tokyo-sdgs</a:t>
              </a:r>
              <a:br>
                <a:rPr lang="en-US" altLang="ja-JP" sz="600" dirty="0">
                  <a:solidFill>
                    <a:prstClr val="black"/>
                  </a:solidFill>
                  <a:latin typeface="Meiryo UI"/>
                  <a:ea typeface="Meiryo UI"/>
                </a:rPr>
              </a:br>
              <a:r>
                <a:rPr lang="en-US" altLang="ja-JP" sz="600" dirty="0">
                  <a:solidFill>
                    <a:prstClr val="black"/>
                  </a:solidFill>
                  <a:latin typeface="Meiryo UI"/>
                  <a:ea typeface="Meiryo UI"/>
                </a:rPr>
                <a:t>2023 </a:t>
              </a:r>
              <a:r>
                <a:rPr lang="ja-JP" altLang="en-US" sz="600" dirty="0">
                  <a:solidFill>
                    <a:prstClr val="black"/>
                  </a:solidFill>
                  <a:latin typeface="Meiryo UI"/>
                  <a:ea typeface="Meiryo UI"/>
                </a:rPr>
                <a:t>年度 プラスチック使用量の削減計画、</a:t>
              </a:r>
              <a:r>
                <a:rPr lang="en-US" altLang="ja-JP" sz="600" dirty="0">
                  <a:solidFill>
                    <a:prstClr val="black"/>
                  </a:solidFill>
                  <a:latin typeface="Meiryo UI"/>
                  <a:ea typeface="Meiryo UI"/>
                </a:rPr>
                <a:t>https://www.imperialhotel.co.jp/sites/default/files/file/2023-12/bffd702a4f134359d0161a1891b1e59b.pdf</a:t>
              </a:r>
              <a:r>
                <a:rPr lang="ja-JP" altLang="en-US" sz="600" dirty="0">
                  <a:solidFill>
                    <a:prstClr val="black"/>
                  </a:solidFill>
                  <a:latin typeface="Meiryo UI"/>
                  <a:ea typeface="Meiryo UI"/>
                </a:rPr>
                <a:t>（いずれも、閲覧日：</a:t>
              </a:r>
              <a:r>
                <a:rPr lang="en-US" altLang="ja-JP" sz="600" dirty="0">
                  <a:solidFill>
                    <a:prstClr val="black"/>
                  </a:solidFill>
                  <a:latin typeface="Meiryo UI"/>
                  <a:ea typeface="Meiryo UI"/>
                </a:rPr>
                <a:t>2024</a:t>
              </a:r>
              <a:r>
                <a:rPr lang="ja-JP" altLang="en-US" sz="600" dirty="0">
                  <a:solidFill>
                    <a:prstClr val="black"/>
                  </a:solidFill>
                  <a:latin typeface="Meiryo UI"/>
                  <a:ea typeface="Meiryo UI"/>
                </a:rPr>
                <a:t>年</a:t>
              </a:r>
              <a:r>
                <a:rPr lang="en-US" altLang="ja-JP" sz="600" dirty="0">
                  <a:solidFill>
                    <a:prstClr val="black"/>
                  </a:solidFill>
                  <a:latin typeface="Meiryo UI"/>
                  <a:ea typeface="Meiryo UI"/>
                </a:rPr>
                <a:t>8</a:t>
              </a:r>
              <a:r>
                <a:rPr lang="ja-JP" altLang="en-US" sz="600" dirty="0">
                  <a:solidFill>
                    <a:prstClr val="black"/>
                  </a:solidFill>
                  <a:latin typeface="Meiryo UI"/>
                  <a:ea typeface="Meiryo UI"/>
                </a:rPr>
                <a:t>月</a:t>
              </a:r>
              <a:r>
                <a:rPr lang="en-US" altLang="ja-JP" sz="600" dirty="0">
                  <a:solidFill>
                    <a:prstClr val="black"/>
                  </a:solidFill>
                  <a:latin typeface="Meiryo UI"/>
                  <a:ea typeface="Meiryo UI"/>
                </a:rPr>
                <a:t>20</a:t>
              </a:r>
              <a:r>
                <a:rPr lang="ja-JP" altLang="en-US" sz="600" dirty="0">
                  <a:solidFill>
                    <a:prstClr val="black"/>
                  </a:solidFill>
                  <a:latin typeface="Meiryo UI"/>
                  <a:ea typeface="Meiryo UI"/>
                </a:rPr>
                <a:t>日）</a:t>
              </a:r>
            </a:p>
          </p:txBody>
        </p:sp>
        <p:sp>
          <p:nvSpPr>
            <p:cNvPr id="44" name="正方形/長方形 43">
              <a:extLst>
                <a:ext uri="{FF2B5EF4-FFF2-40B4-BE49-F238E27FC236}">
                  <a16:creationId xmlns:a16="http://schemas.microsoft.com/office/drawing/2014/main" id="{8A425C86-132A-6E2F-FAE5-CF64FAB92381}"/>
                </a:ext>
              </a:extLst>
            </p:cNvPr>
            <p:cNvSpPr/>
            <p:nvPr/>
          </p:nvSpPr>
          <p:spPr>
            <a:xfrm>
              <a:off x="4634727" y="5185267"/>
              <a:ext cx="4220092" cy="191090"/>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defRPr/>
              </a:pPr>
              <a:r>
                <a:rPr lang="ja-JP" altLang="en-US" sz="1100" b="1" u="sng" dirty="0">
                  <a:solidFill>
                    <a:srgbClr val="00584E"/>
                  </a:solidFill>
                  <a:latin typeface="Meiryo UI"/>
                  <a:ea typeface="Meiryo UI"/>
                </a:rPr>
                <a:t>プラスチック使用量削減効果見込み率</a:t>
              </a:r>
              <a:r>
                <a:rPr lang="en-US" altLang="ja-JP" sz="1100" u="sng" dirty="0">
                  <a:solidFill>
                    <a:srgbClr val="00584E"/>
                  </a:solidFill>
                  <a:latin typeface="Meiryo UI"/>
                  <a:ea typeface="Meiryo UI"/>
                </a:rPr>
                <a:t>(</a:t>
              </a:r>
              <a:r>
                <a:rPr lang="ja-JP" altLang="en-US" sz="1100" u="sng" dirty="0">
                  <a:solidFill>
                    <a:srgbClr val="00584E"/>
                  </a:solidFill>
                  <a:latin typeface="Meiryo UI"/>
                  <a:ea typeface="Meiryo UI"/>
                </a:rPr>
                <a:t>アメニティ</a:t>
              </a:r>
              <a:r>
                <a:rPr lang="en-US" altLang="ja-JP" sz="1100" u="sng" dirty="0">
                  <a:solidFill>
                    <a:srgbClr val="00584E"/>
                  </a:solidFill>
                  <a:latin typeface="Meiryo UI"/>
                  <a:ea typeface="Meiryo UI"/>
                </a:rPr>
                <a:t>/2019</a:t>
              </a:r>
              <a:r>
                <a:rPr lang="ja-JP" altLang="en-US" sz="1100" u="sng" dirty="0">
                  <a:solidFill>
                    <a:srgbClr val="00584E"/>
                  </a:solidFill>
                  <a:latin typeface="Meiryo UI"/>
                  <a:ea typeface="Meiryo UI"/>
                </a:rPr>
                <a:t>年比</a:t>
              </a:r>
              <a:r>
                <a:rPr lang="en-US" altLang="ja-JP" sz="1100" u="sng" dirty="0">
                  <a:solidFill>
                    <a:srgbClr val="00584E"/>
                  </a:solidFill>
                  <a:latin typeface="Meiryo UI"/>
                  <a:ea typeface="Meiryo UI"/>
                </a:rPr>
                <a:t>)</a:t>
              </a:r>
            </a:p>
          </p:txBody>
        </p:sp>
      </p:grpSp>
      <p:graphicFrame>
        <p:nvGraphicFramePr>
          <p:cNvPr id="45" name="表 44">
            <a:extLst>
              <a:ext uri="{FF2B5EF4-FFF2-40B4-BE49-F238E27FC236}">
                <a16:creationId xmlns:a16="http://schemas.microsoft.com/office/drawing/2014/main" id="{3A0F3D89-A29F-6E4E-6105-80A8FACDA1A1}"/>
              </a:ext>
            </a:extLst>
          </p:cNvPr>
          <p:cNvGraphicFramePr>
            <a:graphicFrameLocks noGrp="1"/>
          </p:cNvGraphicFramePr>
          <p:nvPr/>
        </p:nvGraphicFramePr>
        <p:xfrm>
          <a:off x="6053212" y="5344015"/>
          <a:ext cx="3350832" cy="1082070"/>
        </p:xfrm>
        <a:graphic>
          <a:graphicData uri="http://schemas.openxmlformats.org/drawingml/2006/table">
            <a:tbl>
              <a:tblPr firstRow="1" firstCol="1" bandRow="1">
                <a:tableStyleId>{21E4AEA4-8DFA-4A89-87EB-49C32662AFE0}</a:tableStyleId>
              </a:tblPr>
              <a:tblGrid>
                <a:gridCol w="1116943">
                  <a:extLst>
                    <a:ext uri="{9D8B030D-6E8A-4147-A177-3AD203B41FA5}">
                      <a16:colId xmlns:a16="http://schemas.microsoft.com/office/drawing/2014/main" val="710137803"/>
                    </a:ext>
                  </a:extLst>
                </a:gridCol>
                <a:gridCol w="1152833">
                  <a:extLst>
                    <a:ext uri="{9D8B030D-6E8A-4147-A177-3AD203B41FA5}">
                      <a16:colId xmlns:a16="http://schemas.microsoft.com/office/drawing/2014/main" val="4173172859"/>
                    </a:ext>
                  </a:extLst>
                </a:gridCol>
                <a:gridCol w="1081056">
                  <a:extLst>
                    <a:ext uri="{9D8B030D-6E8A-4147-A177-3AD203B41FA5}">
                      <a16:colId xmlns:a16="http://schemas.microsoft.com/office/drawing/2014/main" val="196190844"/>
                    </a:ext>
                  </a:extLst>
                </a:gridCol>
              </a:tblGrid>
              <a:tr h="180345">
                <a:tc>
                  <a:txBody>
                    <a:bodyPr/>
                    <a:lstStyle/>
                    <a:p>
                      <a:pPr algn="l" fontAlgn="ct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ctr" fontAlgn="ctr"/>
                      <a:r>
                        <a:rPr lang="en-US" altLang="zh-TW" sz="800" u="none" strike="noStrike" dirty="0">
                          <a:effectLst/>
                        </a:rPr>
                        <a:t>2022</a:t>
                      </a:r>
                      <a:r>
                        <a:rPr lang="zh-TW" altLang="en-US" sz="800" u="none" strike="noStrike" dirty="0">
                          <a:effectLst/>
                        </a:rPr>
                        <a:t>年度削減率実績</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ctr" fontAlgn="ctr"/>
                      <a:r>
                        <a:rPr lang="en-US" altLang="zh-TW" sz="800" u="none" strike="noStrike" dirty="0">
                          <a:effectLst/>
                        </a:rPr>
                        <a:t>2023</a:t>
                      </a:r>
                      <a:r>
                        <a:rPr lang="zh-TW" altLang="en-US" sz="800" u="none" strike="noStrike" dirty="0">
                          <a:effectLst/>
                        </a:rPr>
                        <a:t>年度削減率目標</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extLst>
                  <a:ext uri="{0D108BD9-81ED-4DB2-BD59-A6C34878D82A}">
                    <a16:rowId xmlns:a16="http://schemas.microsoft.com/office/drawing/2014/main" val="3435935694"/>
                  </a:ext>
                </a:extLst>
              </a:tr>
              <a:tr h="180345">
                <a:tc>
                  <a:txBody>
                    <a:bodyPr/>
                    <a:lstStyle/>
                    <a:p>
                      <a:pPr algn="l" fontAlgn="ctr"/>
                      <a:r>
                        <a:rPr lang="ja-JP" altLang="en-US" sz="1050" u="none" strike="noStrike">
                          <a:effectLst/>
                        </a:rPr>
                        <a:t>歯ブラシ</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a:effectLst/>
                        </a:rPr>
                        <a:t>82.2%</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dirty="0">
                          <a:effectLst/>
                        </a:rPr>
                        <a:t>88.6%</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extLst>
                  <a:ext uri="{0D108BD9-81ED-4DB2-BD59-A6C34878D82A}">
                    <a16:rowId xmlns:a16="http://schemas.microsoft.com/office/drawing/2014/main" val="490804600"/>
                  </a:ext>
                </a:extLst>
              </a:tr>
              <a:tr h="180345">
                <a:tc>
                  <a:txBody>
                    <a:bodyPr/>
                    <a:lstStyle/>
                    <a:p>
                      <a:pPr algn="l" fontAlgn="ctr"/>
                      <a:r>
                        <a:rPr lang="ja-JP" altLang="en-US" sz="1050" u="none" strike="noStrike">
                          <a:effectLst/>
                        </a:rPr>
                        <a:t>ヘアブラシ</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a:effectLst/>
                        </a:rPr>
                        <a:t>79.8%</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dirty="0">
                          <a:effectLst/>
                        </a:rPr>
                        <a:t>100%</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extLst>
                  <a:ext uri="{0D108BD9-81ED-4DB2-BD59-A6C34878D82A}">
                    <a16:rowId xmlns:a16="http://schemas.microsoft.com/office/drawing/2014/main" val="3101481125"/>
                  </a:ext>
                </a:extLst>
              </a:tr>
              <a:tr h="180345">
                <a:tc>
                  <a:txBody>
                    <a:bodyPr/>
                    <a:lstStyle/>
                    <a:p>
                      <a:pPr algn="l" fontAlgn="ctr"/>
                      <a:r>
                        <a:rPr lang="ja-JP" altLang="en-US" sz="1050" u="none" strike="noStrike">
                          <a:effectLst/>
                        </a:rPr>
                        <a:t>カミソリ</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a:effectLst/>
                        </a:rPr>
                        <a:t>51.6%</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dirty="0">
                          <a:effectLst/>
                        </a:rPr>
                        <a:t>74.6%</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extLst>
                  <a:ext uri="{0D108BD9-81ED-4DB2-BD59-A6C34878D82A}">
                    <a16:rowId xmlns:a16="http://schemas.microsoft.com/office/drawing/2014/main" val="942984556"/>
                  </a:ext>
                </a:extLst>
              </a:tr>
              <a:tr h="180345">
                <a:tc>
                  <a:txBody>
                    <a:bodyPr/>
                    <a:lstStyle/>
                    <a:p>
                      <a:pPr algn="l" fontAlgn="ctr"/>
                      <a:r>
                        <a:rPr lang="ja-JP" altLang="en-US" sz="1050" u="none" strike="noStrike">
                          <a:effectLst/>
                        </a:rPr>
                        <a:t>シャワーキャップ</a:t>
                      </a: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a:effectLst/>
                        </a:rPr>
                        <a:t>36.8%</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dirty="0">
                          <a:effectLst/>
                        </a:rPr>
                        <a:t>53.4%</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extLst>
                  <a:ext uri="{0D108BD9-81ED-4DB2-BD59-A6C34878D82A}">
                    <a16:rowId xmlns:a16="http://schemas.microsoft.com/office/drawing/2014/main" val="929536092"/>
                  </a:ext>
                </a:extLst>
              </a:tr>
              <a:tr h="180345">
                <a:tc>
                  <a:txBody>
                    <a:bodyPr/>
                    <a:lstStyle/>
                    <a:p>
                      <a:pPr algn="l" fontAlgn="ctr"/>
                      <a:r>
                        <a:rPr lang="ja-JP" altLang="en-US" sz="1050" u="none" strike="noStrike" dirty="0">
                          <a:effectLst/>
                        </a:rPr>
                        <a:t>ヘアコーム</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dirty="0">
                          <a:effectLst/>
                        </a:rPr>
                        <a:t>86.3%</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tc>
                  <a:txBody>
                    <a:bodyPr/>
                    <a:lstStyle/>
                    <a:p>
                      <a:pPr algn="r" fontAlgn="ctr"/>
                      <a:r>
                        <a:rPr lang="en-US" altLang="ja-JP" sz="1050" u="none" strike="noStrike" dirty="0">
                          <a:effectLst/>
                        </a:rPr>
                        <a:t>87.2%</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9525" marB="10800" anchor="ctr"/>
                </a:tc>
                <a:extLst>
                  <a:ext uri="{0D108BD9-81ED-4DB2-BD59-A6C34878D82A}">
                    <a16:rowId xmlns:a16="http://schemas.microsoft.com/office/drawing/2014/main" val="3486879332"/>
                  </a:ext>
                </a:extLst>
              </a:tr>
            </a:tbl>
          </a:graphicData>
        </a:graphic>
      </p:graphicFrame>
      <p:pic>
        <p:nvPicPr>
          <p:cNvPr id="46" name="図 45" descr="テーブルに置かれたブラシ&#10;&#10;低い精度で自動的に生成された説明">
            <a:extLst>
              <a:ext uri="{FF2B5EF4-FFF2-40B4-BE49-F238E27FC236}">
                <a16:creationId xmlns:a16="http://schemas.microsoft.com/office/drawing/2014/main" id="{576B2C3D-3B12-F70F-800F-D7A6BB791D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0094" y="5447304"/>
            <a:ext cx="906268" cy="916451"/>
          </a:xfrm>
          <a:prstGeom prst="rect">
            <a:avLst/>
          </a:prstGeom>
        </p:spPr>
      </p:pic>
      <p:sp>
        <p:nvSpPr>
          <p:cNvPr id="4" name="四角形: 角を丸くする 3">
            <a:extLst>
              <a:ext uri="{FF2B5EF4-FFF2-40B4-BE49-F238E27FC236}">
                <a16:creationId xmlns:a16="http://schemas.microsoft.com/office/drawing/2014/main" id="{A1107BD8-4557-5F34-9868-FD8F9AF19F37}"/>
              </a:ext>
            </a:extLst>
          </p:cNvPr>
          <p:cNvSpPr/>
          <p:nvPr/>
        </p:nvSpPr>
        <p:spPr>
          <a:xfrm>
            <a:off x="891348" y="716138"/>
            <a:ext cx="10404181" cy="717514"/>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lIns="108000" tIns="0" rIns="0" bIns="0" anchor="ctr"/>
          <a:lstStyle/>
          <a:p>
            <a:r>
              <a:rPr lang="ja-JP" altLang="en-US" dirty="0"/>
              <a:t>プラスチック資源循環法により、特定プラスチック使用製品提供事業者は、実態に応じて提供方法や提供する使用製品の有効な取組を選択し、製品使用の合理化に取り組む必要があり、様々な取組が推進されています。</a:t>
            </a:r>
          </a:p>
        </p:txBody>
      </p:sp>
      <p:sp>
        <p:nvSpPr>
          <p:cNvPr id="3" name="スライド番号プレースホルダー 1">
            <a:extLst>
              <a:ext uri="{FF2B5EF4-FFF2-40B4-BE49-F238E27FC236}">
                <a16:creationId xmlns:a16="http://schemas.microsoft.com/office/drawing/2014/main" id="{04EBA250-9586-78CB-BAED-C6894E435BA8}"/>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8</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2623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normAutofit/>
          </a:bodyPr>
          <a:lstStyle/>
          <a:p>
            <a:r>
              <a:rPr lang="ja-JP" altLang="en-US" sz="2400" dirty="0"/>
              <a:t>③　排出・回収・リサイクル段階　分別回収・再商品化</a:t>
            </a:r>
          </a:p>
        </p:txBody>
      </p:sp>
      <p:pic>
        <p:nvPicPr>
          <p:cNvPr id="6" name="図 5">
            <a:extLst>
              <a:ext uri="{FF2B5EF4-FFF2-40B4-BE49-F238E27FC236}">
                <a16:creationId xmlns:a16="http://schemas.microsoft.com/office/drawing/2014/main" id="{42DC76D0-6D70-187D-6724-F5B7D1479EBB}"/>
              </a:ext>
            </a:extLst>
          </p:cNvPr>
          <p:cNvPicPr>
            <a:picLocks noChangeAspect="1"/>
          </p:cNvPicPr>
          <p:nvPr/>
        </p:nvPicPr>
        <p:blipFill>
          <a:blip r:embed="rId2"/>
          <a:stretch>
            <a:fillRect/>
          </a:stretch>
        </p:blipFill>
        <p:spPr>
          <a:xfrm>
            <a:off x="1898469" y="3134532"/>
            <a:ext cx="6029344" cy="3723468"/>
          </a:xfrm>
          <a:prstGeom prst="rect">
            <a:avLst/>
          </a:prstGeom>
        </p:spPr>
      </p:pic>
      <p:sp>
        <p:nvSpPr>
          <p:cNvPr id="9" name="四角形: 角を丸くする 8">
            <a:extLst>
              <a:ext uri="{FF2B5EF4-FFF2-40B4-BE49-F238E27FC236}">
                <a16:creationId xmlns:a16="http://schemas.microsoft.com/office/drawing/2014/main" id="{64AF92E9-0B5D-D28E-75DD-4FF345C67DBF}"/>
              </a:ext>
            </a:extLst>
          </p:cNvPr>
          <p:cNvSpPr/>
          <p:nvPr/>
        </p:nvSpPr>
        <p:spPr>
          <a:xfrm>
            <a:off x="1602474" y="550126"/>
            <a:ext cx="8987053" cy="2508980"/>
          </a:xfrm>
          <a:prstGeom prst="roundRect">
            <a:avLst/>
          </a:prstGeom>
          <a:solidFill>
            <a:sysClr val="window" lastClr="FFFFFF"/>
          </a:solidFill>
          <a:ln w="19050">
            <a:solidFill>
              <a:schemeClr val="tx2"/>
            </a:solidFill>
          </a:ln>
        </p:spPr>
        <p:txBody>
          <a:bodyPr vert="horz" wrap="square" lIns="72000" tIns="36000" rIns="36000" bIns="0" rtlCol="0" anchor="t" anchorCtr="0">
            <a:spAutoFit/>
          </a:bodyPr>
          <a:lstStyle/>
          <a:p>
            <a:pPr marL="285750" indent="-285750" defTabSz="844083">
              <a:buClr>
                <a:srgbClr val="002060"/>
              </a:buClr>
              <a:buFont typeface="Wingdings" panose="05000000000000000000" pitchFamily="2" charset="2"/>
              <a:buChar char="l"/>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地方自治体（市区町村）は、</a:t>
            </a:r>
            <a:r>
              <a:rPr kumimoji="0" lang="ja-JP" altLang="en-US" sz="16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プラスチック製容器包装と製品プラスチックの両方を分別回収・リサイクル</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することが求められます。</a:t>
            </a:r>
          </a:p>
          <a:p>
            <a:pPr marL="285750" indent="-285750" defTabSz="844083">
              <a:buClr>
                <a:srgbClr val="002060"/>
              </a:buClr>
              <a:buFont typeface="Wingdings" panose="05000000000000000000" pitchFamily="2" charset="2"/>
              <a:buChar char="l"/>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①容器包装リサイクル協会に容器包装・製品まとめて引き渡してリサイクルする、②大臣認定の下リサイクル事業者と連携して</a:t>
            </a:r>
            <a:r>
              <a:rPr kumimoji="0" lang="ja-JP" altLang="ja-JP" sz="1400" dirty="0">
                <a:solidFill>
                  <a:prstClr val="black"/>
                </a:solidFill>
                <a:latin typeface="メイリオ" panose="020B0604030504040204" pitchFamily="50" charset="-128"/>
                <a:ea typeface="メイリオ" panose="020B0604030504040204" pitchFamily="50" charset="-128"/>
                <a:cs typeface="ＭＳ Ｐゴシック" panose="020B0600070205080204" pitchFamily="50" charset="-128"/>
              </a:rPr>
              <a:t>一気通貫で</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リサイクルを行う、のいずれかを選択できます。</a:t>
            </a: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defTabSz="844083">
              <a:buClr>
                <a:srgbClr val="002060"/>
              </a:buClr>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rPr>
              <a:t>製品プラスチックの分別収集・リサイクルに要する費用の約半分を</a:t>
            </a:r>
            <a:r>
              <a:rPr lang="ja-JP" altLang="en-US" sz="1400" b="1" u="sng" dirty="0">
                <a:solidFill>
                  <a:prstClr val="black"/>
                </a:solidFill>
                <a:latin typeface="メイリオ" panose="020B0604030504040204" pitchFamily="50" charset="-128"/>
                <a:ea typeface="メイリオ" panose="020B0604030504040204" pitchFamily="50" charset="-128"/>
              </a:rPr>
              <a:t>特別交付税</a:t>
            </a:r>
            <a:r>
              <a:rPr lang="ja-JP" altLang="en-US" sz="1400" dirty="0">
                <a:solidFill>
                  <a:prstClr val="black"/>
                </a:solidFill>
                <a:latin typeface="メイリオ" panose="020B0604030504040204" pitchFamily="50" charset="-128"/>
                <a:ea typeface="メイリオ" panose="020B0604030504040204" pitchFamily="50" charset="-128"/>
              </a:rPr>
              <a:t>で支援します。</a:t>
            </a:r>
            <a:endParaRPr lang="en-US" altLang="ja-JP" sz="1400" dirty="0">
              <a:solidFill>
                <a:prstClr val="black"/>
              </a:solidFill>
              <a:latin typeface="メイリオ" panose="020B0604030504040204" pitchFamily="50" charset="-128"/>
              <a:ea typeface="メイリオ" panose="020B0604030504040204" pitchFamily="50" charset="-128"/>
            </a:endParaRPr>
          </a:p>
          <a:p>
            <a:pPr marL="285750" indent="-285750" defTabSz="844083">
              <a:buClr>
                <a:srgbClr val="002060"/>
              </a:buClr>
              <a:buFont typeface="Wingdings" panose="05000000000000000000" pitchFamily="2" charset="2"/>
              <a:buChar char="l"/>
              <a:defRPr/>
            </a:pPr>
            <a:r>
              <a:rPr lang="ja-JP" altLang="en-US" sz="1500" dirty="0">
                <a:solidFill>
                  <a:prstClr val="black"/>
                </a:solidFill>
                <a:latin typeface="メイリオ" panose="020B0604030504040204" pitchFamily="50" charset="-128"/>
                <a:ea typeface="メイリオ" panose="020B0604030504040204" pitchFamily="50" charset="-128"/>
              </a:rPr>
              <a:t>自治体のごみ処理を支援する</a:t>
            </a:r>
            <a:r>
              <a:rPr lang="ja-JP" altLang="en-US" sz="1500" b="1" u="sng" dirty="0">
                <a:solidFill>
                  <a:prstClr val="black"/>
                </a:solidFill>
                <a:latin typeface="メイリオ" panose="020B0604030504040204" pitchFamily="50" charset="-128"/>
                <a:ea typeface="メイリオ" panose="020B0604030504040204" pitchFamily="50" charset="-128"/>
              </a:rPr>
              <a:t>循環型社会形成推進交付金の要件</a:t>
            </a:r>
            <a:r>
              <a:rPr lang="ja-JP" altLang="en-US" sz="1500" dirty="0">
                <a:solidFill>
                  <a:prstClr val="black"/>
                </a:solidFill>
                <a:latin typeface="メイリオ" panose="020B0604030504040204" pitchFamily="50" charset="-128"/>
                <a:ea typeface="メイリオ" panose="020B0604030504040204" pitchFamily="50" charset="-128"/>
              </a:rPr>
              <a:t>としては、容器包装・製品両方のプラスチック資源を全域で分別収集・リサイクルするために必要な措置を講じていることが必要です。</a:t>
            </a:r>
            <a:endParaRPr lang="en-US" altLang="ja-JP" sz="1500" dirty="0">
              <a:solidFill>
                <a:prstClr val="black"/>
              </a:solidFill>
              <a:latin typeface="メイリオ" panose="020B0604030504040204" pitchFamily="50" charset="-128"/>
              <a:ea typeface="メイリオ" panose="020B0604030504040204" pitchFamily="50" charset="-128"/>
            </a:endParaRPr>
          </a:p>
          <a:p>
            <a:pPr marL="285750" indent="-285750" defTabSz="844083">
              <a:buClr>
                <a:srgbClr val="002060"/>
              </a:buClr>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rPr>
              <a:t>製品プラスチックも含めた分別収集を新たに進めるための</a:t>
            </a:r>
            <a:r>
              <a:rPr lang="ja-JP" altLang="en-US" sz="1400" b="1" u="sng" dirty="0">
                <a:solidFill>
                  <a:prstClr val="black"/>
                </a:solidFill>
                <a:latin typeface="メイリオ" panose="020B0604030504040204" pitchFamily="50" charset="-128"/>
                <a:ea typeface="メイリオ" panose="020B0604030504040204" pitchFamily="50" charset="-128"/>
              </a:rPr>
              <a:t>手引き</a:t>
            </a:r>
            <a:r>
              <a:rPr lang="ja-JP" altLang="en-US" sz="1400" dirty="0">
                <a:solidFill>
                  <a:prstClr val="black"/>
                </a:solidFill>
                <a:latin typeface="メイリオ" panose="020B0604030504040204" pitchFamily="50" charset="-128"/>
                <a:ea typeface="メイリオ" panose="020B0604030504040204" pitchFamily="50" charset="-128"/>
              </a:rPr>
              <a:t>を作成しましたので、御参照ください。</a:t>
            </a:r>
            <a:br>
              <a:rPr lang="en-US" altLang="ja-JP" sz="1400" dirty="0">
                <a:solidFill>
                  <a:prstClr val="black"/>
                </a:solidFill>
                <a:latin typeface="メイリオ" panose="020B0604030504040204" pitchFamily="50" charset="-128"/>
                <a:ea typeface="メイリオ" panose="020B0604030504040204" pitchFamily="50" charset="-128"/>
              </a:rPr>
            </a:br>
            <a:r>
              <a:rPr lang="ja-JP" altLang="en-US" sz="1200" dirty="0">
                <a:solidFill>
                  <a:prstClr val="black"/>
                </a:solidFill>
                <a:latin typeface="メイリオ" panose="020B0604030504040204" pitchFamily="50" charset="-128"/>
                <a:ea typeface="メイリオ" panose="020B0604030504040204" pitchFamily="50" charset="-128"/>
              </a:rPr>
              <a:t>（環境省ＨＰ：</a:t>
            </a:r>
            <a:r>
              <a:rPr lang="en-US" altLang="ja-JP" sz="1200" dirty="0">
                <a:solidFill>
                  <a:prstClr val="black"/>
                </a:solidFill>
                <a:latin typeface="Meiryo UI"/>
                <a:ea typeface="Meiryo UI"/>
                <a:hlinkClick r:id="rId3"/>
              </a:rPr>
              <a:t>https://www.env.go.jp/content/000227719.pdf</a:t>
            </a:r>
            <a:r>
              <a:rPr lang="ja-JP" altLang="en-US" sz="1200" dirty="0">
                <a:solidFill>
                  <a:prstClr val="black"/>
                </a:solidFill>
                <a:latin typeface="Meiryo UI"/>
                <a:ea typeface="Meiryo UI"/>
              </a:rPr>
              <a:t>）</a:t>
            </a:r>
            <a:endParaRPr kumimoji="0" lang="ja-JP" altLang="en-US" sz="1200" kern="0" dirty="0">
              <a:solidFill>
                <a:prstClr val="black"/>
              </a:solidFill>
              <a:latin typeface="Calibri"/>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9FB0F7B7-3D0C-B788-1863-4A5A6EBC3BD9}"/>
              </a:ext>
            </a:extLst>
          </p:cNvPr>
          <p:cNvSpPr txBox="1"/>
          <p:nvPr/>
        </p:nvSpPr>
        <p:spPr>
          <a:xfrm>
            <a:off x="7961196" y="3042848"/>
            <a:ext cx="2428799" cy="415498"/>
          </a:xfrm>
          <a:prstGeom prst="rect">
            <a:avLst/>
          </a:prstGeom>
          <a:noFill/>
        </p:spPr>
        <p:txBody>
          <a:bodyPr wrap="square">
            <a:spAutoFit/>
          </a:bodyPr>
          <a:lstStyle/>
          <a:p>
            <a:pPr defTabSz="457200"/>
            <a:r>
              <a:rPr kumimoji="0" lang="ja-JP" altLang="en-US" sz="1050" dirty="0">
                <a:solidFill>
                  <a:prstClr val="black"/>
                </a:solidFill>
                <a:latin typeface="Meiryo UI"/>
                <a:ea typeface="Meiryo UI"/>
              </a:rPr>
              <a:t>プラスチック資源循環に関する一括回収等への移行に向けた市区町村向け手引き</a:t>
            </a:r>
          </a:p>
        </p:txBody>
      </p:sp>
      <p:pic>
        <p:nvPicPr>
          <p:cNvPr id="10" name="図 9">
            <a:extLst>
              <a:ext uri="{FF2B5EF4-FFF2-40B4-BE49-F238E27FC236}">
                <a16:creationId xmlns:a16="http://schemas.microsoft.com/office/drawing/2014/main" id="{0AED0A16-B0FA-FA16-D208-8A509132A207}"/>
              </a:ext>
            </a:extLst>
          </p:cNvPr>
          <p:cNvPicPr>
            <a:picLocks noChangeAspect="1"/>
          </p:cNvPicPr>
          <p:nvPr/>
        </p:nvPicPr>
        <p:blipFill>
          <a:blip r:embed="rId4"/>
          <a:stretch>
            <a:fillRect/>
          </a:stretch>
        </p:blipFill>
        <p:spPr>
          <a:xfrm>
            <a:off x="7972763" y="5175230"/>
            <a:ext cx="2409117" cy="1667850"/>
          </a:xfrm>
          <a:prstGeom prst="rect">
            <a:avLst/>
          </a:prstGeom>
        </p:spPr>
      </p:pic>
      <p:pic>
        <p:nvPicPr>
          <p:cNvPr id="12" name="図 11">
            <a:extLst>
              <a:ext uri="{FF2B5EF4-FFF2-40B4-BE49-F238E27FC236}">
                <a16:creationId xmlns:a16="http://schemas.microsoft.com/office/drawing/2014/main" id="{65906941-4442-97BA-4C64-D8EC9BB77E4D}"/>
              </a:ext>
            </a:extLst>
          </p:cNvPr>
          <p:cNvPicPr>
            <a:picLocks noChangeAspect="1"/>
          </p:cNvPicPr>
          <p:nvPr/>
        </p:nvPicPr>
        <p:blipFill>
          <a:blip r:embed="rId5"/>
          <a:stretch>
            <a:fillRect/>
          </a:stretch>
        </p:blipFill>
        <p:spPr>
          <a:xfrm>
            <a:off x="8011342" y="3500290"/>
            <a:ext cx="2312276" cy="1633002"/>
          </a:xfrm>
          <a:prstGeom prst="rect">
            <a:avLst/>
          </a:prstGeom>
        </p:spPr>
      </p:pic>
      <p:sp>
        <p:nvSpPr>
          <p:cNvPr id="4" name="スライド番号プレースホルダー 1">
            <a:extLst>
              <a:ext uri="{FF2B5EF4-FFF2-40B4-BE49-F238E27FC236}">
                <a16:creationId xmlns:a16="http://schemas.microsoft.com/office/drawing/2014/main" id="{517B1C87-8485-4C3D-864E-5902816EA91F}"/>
              </a:ext>
            </a:extLst>
          </p:cNvPr>
          <p:cNvSpPr txBox="1">
            <a:spLocks/>
          </p:cNvSpPr>
          <p:nvPr/>
        </p:nvSpPr>
        <p:spPr>
          <a:xfrm>
            <a:off x="11288475" y="6492875"/>
            <a:ext cx="6286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D9550142-B990-490A-A107-ED7302A7FD52}" type="slidenum">
              <a:rPr lang="ja-JP" altLang="en-US">
                <a:solidFill>
                  <a:prstClr val="black"/>
                </a:solidFill>
                <a:latin typeface="Calibri"/>
                <a:ea typeface="ＭＳ Ｐゴシック" panose="020B0600070205080204" pitchFamily="50" charset="-128"/>
              </a:rPr>
              <a:pPr algn="r" defTabSz="914400">
                <a:defRPr/>
              </a:pPr>
              <a:t>9</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2012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環境省template_ver2.8_202402_A4有">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再循局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w="25400" cap="flat" cmpd="sng" algn="ctr">
          <a:solidFill>
            <a:srgbClr val="00B0F0"/>
          </a:solidFill>
          <a:prstDash val="solid"/>
        </a:ln>
        <a:effectLst/>
      </a:spPr>
      <a:bodyPr rtlCol="0" anchor="ctr"/>
      <a:lstStyle>
        <a:defPPr algn="ctr" defTabSz="861993">
          <a:defRPr kumimoji="0" sz="1697" kern="0">
            <a:solidFill>
              <a:prstClr val="white"/>
            </a:solidFill>
            <a:latin typeface="Calibri"/>
            <a:ea typeface="ＭＳ Ｐゴシック" panose="020B0600070205080204" pitchFamily="50" charset="-128"/>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kumimoji="1" dirty="0"/>
        </a:defPPr>
      </a:lstStyle>
    </a:txDef>
  </a:objectDefaults>
  <a:extraClrSchemeLst/>
  <a:extLst>
    <a:ext uri="{05A4C25C-085E-4340-85A3-A5531E510DB2}">
      <thm15:themeFamily xmlns:thm15="http://schemas.microsoft.com/office/thememl/2012/main" name="環境省template（ロゴ有16_9）_ver2.6_2021年11月.pptx" id="{5E302B7B-A4D3-4B83-8E9A-7052DCA3150B}" vid="{29BCBFDC-2EEC-4994-9EED-FA8E4AA6C98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3389dd-532a-4380-a612-9411787d1b78">
      <Terms xmlns="http://schemas.microsoft.com/office/infopath/2007/PartnerControls"/>
    </lcf76f155ced4ddcb4097134ff3c332f>
    <TaxCatchAll xmlns="44072bf6-2910-405c-80b1-19093bade0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627645BEAB0FC47B09D050ADD704371" ma:contentTypeVersion="14" ma:contentTypeDescription="新しいドキュメントを作成します。" ma:contentTypeScope="" ma:versionID="1073de14bccac5d2ff4e012b663a3bad">
  <xsd:schema xmlns:xsd="http://www.w3.org/2001/XMLSchema" xmlns:xs="http://www.w3.org/2001/XMLSchema" xmlns:p="http://schemas.microsoft.com/office/2006/metadata/properties" xmlns:ns2="eb3389dd-532a-4380-a612-9411787d1b78" xmlns:ns3="44072bf6-2910-405c-80b1-19093bade0cc" targetNamespace="http://schemas.microsoft.com/office/2006/metadata/properties" ma:root="true" ma:fieldsID="0bd15a9b2c4a3626f958f45bbddd3ea0" ns2:_="" ns3:_="">
    <xsd:import namespace="eb3389dd-532a-4380-a612-9411787d1b78"/>
    <xsd:import namespace="44072bf6-2910-405c-80b1-19093bad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389dd-532a-4380-a612-9411787d1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72bf6-2910-405c-80b1-19093bade0c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c68b7a4-0dd0-499b-9252-c79671f28bd0}" ma:internalName="TaxCatchAll" ma:showField="CatchAllData" ma:web="44072bf6-2910-405c-80b1-19093bade0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93738-7454-4993-9A40-C57866646232}">
  <ds:schemaRefs>
    <ds:schemaRef ds:uri="http://schemas.microsoft.com/sharepoint/v3/contenttype/forms"/>
  </ds:schemaRefs>
</ds:datastoreItem>
</file>

<file path=customXml/itemProps2.xml><?xml version="1.0" encoding="utf-8"?>
<ds:datastoreItem xmlns:ds="http://schemas.openxmlformats.org/officeDocument/2006/customXml" ds:itemID="{C6ED4216-DBAC-4E5B-A9EB-D6C561311923}">
  <ds:schemaRef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b3389dd-532a-4380-a612-9411787d1b78"/>
    <ds:schemaRef ds:uri="http://purl.org/dc/dcmitype/"/>
    <ds:schemaRef ds:uri="http://purl.org/dc/terms/"/>
    <ds:schemaRef ds:uri="44072bf6-2910-405c-80b1-19093bade0c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3D06C63-EAD8-44EC-BA92-37F961B2F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389dd-532a-4380-a612-9411787d1b78"/>
    <ds:schemaRef ds:uri="44072bf6-2910-405c-80b1-19093bad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TotalTime>
  <Words>7134</Words>
  <Application>Microsoft Office PowerPoint</Application>
  <PresentationFormat>ワイド画面</PresentationFormat>
  <Paragraphs>742</Paragraphs>
  <Slides>24</Slides>
  <Notes>4</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埋め込まれた OLE サーバー</vt:lpstr>
      </vt:variant>
      <vt:variant>
        <vt:i4>1</vt:i4>
      </vt:variant>
      <vt:variant>
        <vt:lpstr>スライド タイトル</vt:lpstr>
      </vt:variant>
      <vt:variant>
        <vt:i4>24</vt:i4>
      </vt:variant>
    </vt:vector>
  </HeadingPairs>
  <TitlesOfParts>
    <vt:vector size="40" baseType="lpstr">
      <vt:lpstr>Dotum</vt:lpstr>
      <vt:lpstr>Meiryo UI</vt:lpstr>
      <vt:lpstr>ＭＳ Ｐゴシック</vt:lpstr>
      <vt:lpstr>Noto Sans JP</vt:lpstr>
      <vt:lpstr>メイリオ</vt:lpstr>
      <vt:lpstr>メイリオ</vt:lpstr>
      <vt:lpstr>游ゴシック</vt:lpstr>
      <vt:lpstr>Arial</vt:lpstr>
      <vt:lpstr>Calibri</vt:lpstr>
      <vt:lpstr>Cambria</vt:lpstr>
      <vt:lpstr>Wingdings</vt:lpstr>
      <vt:lpstr>環境省template_ver2.8_202402_A4有</vt:lpstr>
      <vt:lpstr>5_Office テーマ</vt:lpstr>
      <vt:lpstr>1_再循局_作業用</vt:lpstr>
      <vt:lpstr>2_Office テーマ</vt:lpstr>
      <vt:lpstr>think-cell スライド</vt:lpstr>
      <vt:lpstr>プラスチック資源循環法について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参考（支援措置）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山中 彩紀子(YAMANAKA Sakiko)</dc:creator>
  <cp:lastModifiedBy>新出</cp:lastModifiedBy>
  <cp:revision>4</cp:revision>
  <dcterms:created xsi:type="dcterms:W3CDTF">2026-01-08T06:37:54Z</dcterms:created>
  <dcterms:modified xsi:type="dcterms:W3CDTF">2026-02-26T05:40:12Z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0x0101009627645BEAB0FC47B09D050ADD704371</vt:lpwstr>
  </property>
  <property fmtid="{D5CDD505-2E9C-101B-9397-08002B2CF9AE}" pid="3" name="MediaServiceImageTags">
    <vt:lpwstr/>
  </property>
</Properties>
</file>