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57" r:id="rId3"/>
    <p:sldId id="267" r:id="rId4"/>
    <p:sldId id="265" r:id="rId5"/>
    <p:sldId id="266" r:id="rId6"/>
    <p:sldId id="268" r:id="rId7"/>
    <p:sldId id="258" r:id="rId8"/>
    <p:sldId id="263" r:id="rId9"/>
    <p:sldId id="262" r:id="rId10"/>
    <p:sldId id="264" r:id="rId11"/>
    <p:sldId id="269" r:id="rId12"/>
    <p:sldId id="270" r:id="rId13"/>
    <p:sldId id="271" r:id="rId14"/>
    <p:sldId id="261" r:id="rId15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275CE48-17A0-427A-88CA-A29C959D6284}">
          <p14:sldIdLst>
            <p14:sldId id="272"/>
            <p14:sldId id="257"/>
            <p14:sldId id="267"/>
            <p14:sldId id="265"/>
            <p14:sldId id="266"/>
            <p14:sldId id="268"/>
            <p14:sldId id="258"/>
            <p14:sldId id="263"/>
            <p14:sldId id="262"/>
            <p14:sldId id="264"/>
            <p14:sldId id="269"/>
            <p14:sldId id="270"/>
            <p14:sldId id="27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137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C9872-642F-4920-816E-8249F5567D08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7FBC9-F063-4F50-9C67-F2DCAD8FD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582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B498C-6BC3-4E53-AB09-BC050C440768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853AA-A4FA-40F4-8A68-96FD6E940E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2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3475-4DF3-47C2-B62F-60CBD404DF75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2732-4F89-4C8C-B27B-B84CBB3C0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5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3475-4DF3-47C2-B62F-60CBD404DF75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2732-4F89-4C8C-B27B-B84CBB3C0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83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3475-4DF3-47C2-B62F-60CBD404DF75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2732-4F89-4C8C-B27B-B84CBB3C0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86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3475-4DF3-47C2-B62F-60CBD404DF75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2732-4F89-4C8C-B27B-B84CBB3C0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24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3475-4DF3-47C2-B62F-60CBD404DF75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2732-4F89-4C8C-B27B-B84CBB3C0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43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3475-4DF3-47C2-B62F-60CBD404DF75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2732-4F89-4C8C-B27B-B84CBB3C0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48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3475-4DF3-47C2-B62F-60CBD404DF75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2732-4F89-4C8C-B27B-B84CBB3C0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16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3475-4DF3-47C2-B62F-60CBD404DF75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2732-4F89-4C8C-B27B-B84CBB3C0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54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3475-4DF3-47C2-B62F-60CBD404DF75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2732-4F89-4C8C-B27B-B84CBB3C0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0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3475-4DF3-47C2-B62F-60CBD404DF75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2732-4F89-4C8C-B27B-B84CBB3C0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1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3475-4DF3-47C2-B62F-60CBD404DF75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2732-4F89-4C8C-B27B-B84CBB3C0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08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03475-4DF3-47C2-B62F-60CBD404DF75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F2732-4F89-4C8C-B27B-B84CBB3C0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54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180" y="535972"/>
            <a:ext cx="11844000" cy="5539144"/>
          </a:xfrm>
        </p:spPr>
        <p:txBody>
          <a:bodyPr>
            <a:noAutofit/>
          </a:bodyPr>
          <a:lstStyle/>
          <a:p>
            <a:r>
              <a:rPr lang="ja-JP" altLang="en-US" sz="8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プレコンセプションケア </a:t>
            </a:r>
            <a:r>
              <a:rPr lang="en-US" altLang="ja-JP" sz="8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8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教育教材</a:t>
            </a:r>
            <a:r>
              <a:rPr lang="ja-JP" altLang="en-US" sz="8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貸出し</a:t>
            </a:r>
            <a:r>
              <a:rPr lang="en-US" altLang="ja-JP" sz="8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8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6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教材紹介と貸出し申込み方法</a:t>
            </a:r>
            <a:endParaRPr kumimoji="1" lang="ja-JP" altLang="en-US" sz="6000" dirty="0">
              <a:solidFill>
                <a:srgbClr val="002060"/>
              </a:solidFill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1402080" y="76200"/>
            <a:ext cx="10645140" cy="2217420"/>
          </a:xfrm>
          <a:prstGeom prst="wedgeEllipseCallout">
            <a:avLst>
              <a:gd name="adj1" fmla="val -52938"/>
              <a:gd name="adj2" fmla="val 50129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9360" y="490252"/>
            <a:ext cx="864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プレコンセプションケア（プレコン）と</a:t>
            </a:r>
            <a:r>
              <a:rPr lang="ja-JP" altLang="en-US" sz="28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は・・・</a:t>
            </a:r>
            <a:endParaRPr lang="en-US" altLang="ja-JP" sz="28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性</a:t>
            </a:r>
            <a:r>
              <a:rPr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や妊娠に関する正しい知識を身に付け健康</a:t>
            </a:r>
            <a:r>
              <a:rPr lang="ja-JP" altLang="en-US" sz="28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管理　</a:t>
            </a:r>
            <a:endParaRPr lang="en-US" altLang="ja-JP" sz="28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行うよう促す</a:t>
            </a:r>
            <a:r>
              <a:rPr lang="ja-JP" altLang="en-US" sz="28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</a:t>
            </a:r>
            <a:endParaRPr kumimoji="1" lang="ja-JP" altLang="en-US" sz="28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69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1158" y="372371"/>
            <a:ext cx="4887310" cy="1140691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72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赤</a:t>
            </a:r>
            <a:r>
              <a:rPr lang="ja-JP" altLang="en-US" sz="72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ちゃん</a:t>
            </a:r>
            <a:r>
              <a:rPr kumimoji="1" lang="ja-JP" altLang="en-US" sz="72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人形</a:t>
            </a:r>
            <a:endParaRPr kumimoji="1" lang="ja-JP" altLang="en-US" sz="7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1" y="1757854"/>
            <a:ext cx="7612184" cy="4398579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&lt;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内容</a:t>
            </a:r>
            <a:r>
              <a:rPr lang="en-US" altLang="ja-JP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&gt;</a:t>
            </a: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・出生直後の新生児モデル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出生直後の体重（約</a:t>
            </a:r>
            <a:r>
              <a:rPr lang="en-US" altLang="ja-JP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㎏）で、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首はすわってないため、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ぐらぐらしています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ドキドキしながら抱っこしてみませんか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759211" y="468921"/>
            <a:ext cx="4167554" cy="555673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8358" y="213971"/>
            <a:ext cx="155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教材番号</a:t>
            </a:r>
            <a:r>
              <a:rPr kumimoji="1" lang="ja-JP" altLang="en-US" sz="9600" dirty="0" smtClean="0"/>
              <a:t>⑨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6612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55200" y="683656"/>
            <a:ext cx="6779847" cy="806938"/>
          </a:xfrm>
        </p:spPr>
        <p:txBody>
          <a:bodyPr>
            <a:noAutofit/>
          </a:bodyPr>
          <a:lstStyle/>
          <a:p>
            <a:r>
              <a:rPr lang="ja-JP" altLang="en-US" sz="6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妊娠シミュレーター</a:t>
            </a:r>
            <a:endParaRPr kumimoji="1" lang="ja-JP" altLang="en-US" sz="60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0031" y="1802393"/>
            <a:ext cx="7487138" cy="5330092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&lt;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内容</a:t>
            </a:r>
            <a:r>
              <a:rPr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&gt;</a:t>
            </a:r>
          </a:p>
          <a:p>
            <a:r>
              <a:rPr kumimoji="1"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・マタニティージャケット（胴衣）</a:t>
            </a:r>
            <a:endParaRPr kumimoji="1"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おもり袋　　・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砂の</a:t>
            </a:r>
            <a:r>
              <a:rPr lang="ja-JP" altLang="en-US" sz="40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う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袋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・水袋　</a:t>
            </a:r>
            <a:r>
              <a:rPr lang="en-US" altLang="ja-JP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水を入れた状態で</a:t>
            </a:r>
            <a:r>
              <a:rPr lang="en-US" altLang="ja-JP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3.5Kg</a:t>
            </a:r>
          </a:p>
          <a:p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・マタニティドレス　・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肋骨ベルト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5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妊婦さんが感じているカラダの重さ、</a:t>
            </a:r>
            <a:endParaRPr kumimoji="1" lang="en-US" altLang="ja-JP" sz="5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5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内臓（肺・胃・</a:t>
            </a:r>
            <a:r>
              <a:rPr lang="ja-JP" altLang="en-US" sz="5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膀胱）への</a:t>
            </a:r>
            <a:r>
              <a:rPr lang="ja-JP" altLang="en-US" sz="5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圧迫、動き</a:t>
            </a:r>
            <a:endParaRPr lang="en-US" altLang="ja-JP" sz="5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5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づらさ</a:t>
            </a:r>
            <a:r>
              <a:rPr kumimoji="1" lang="ja-JP" altLang="en-US" sz="5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、視界の狭さを体験できます</a:t>
            </a:r>
            <a:endParaRPr kumimoji="1" lang="ja-JP" altLang="en-US" sz="5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74756">
              <a:buClrTx/>
            </a:pPr>
            <a:r>
              <a:rPr lang="ja-JP" altLang="en-US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</a:t>
            </a:r>
            <a:endParaRPr lang="en-US" altLang="ja-JP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-581" t="82" b="202"/>
          <a:stretch/>
        </p:blipFill>
        <p:spPr>
          <a:xfrm>
            <a:off x="7568938" y="328980"/>
            <a:ext cx="3150123" cy="33598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-1922" t="15973" r="-608" b="-3"/>
          <a:stretch/>
        </p:blipFill>
        <p:spPr>
          <a:xfrm rot="10800000">
            <a:off x="8817210" y="3392243"/>
            <a:ext cx="3202852" cy="31570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59200" y="194534"/>
            <a:ext cx="155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教材番号</a:t>
            </a:r>
            <a:r>
              <a:rPr lang="ja-JP" altLang="en-US" sz="9600" dirty="0" smtClean="0"/>
              <a:t>⑩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1833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80800" y="211015"/>
            <a:ext cx="11160000" cy="6541477"/>
          </a:xfrm>
        </p:spPr>
        <p:txBody>
          <a:bodyPr>
            <a:normAutofit lnSpcReduction="10000"/>
          </a:bodyPr>
          <a:lstStyle/>
          <a:p>
            <a:pPr defTabSz="474756">
              <a:buClrTx/>
            </a:pPr>
            <a:r>
              <a:rPr lang="ja-JP" altLang="en-US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</a:t>
            </a:r>
            <a:endParaRPr lang="en-US" altLang="ja-JP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474756">
              <a:buClrTx/>
            </a:pPr>
            <a:r>
              <a:rPr lang="ja-JP" altLang="en-US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  　　　　　　　　               </a:t>
            </a:r>
            <a:r>
              <a:rPr lang="ja-JP" altLang="en-US" sz="6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避妊指導キット</a:t>
            </a:r>
            <a:endParaRPr lang="en-US" altLang="ja-JP" sz="6000" dirty="0" smtClean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sz="6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6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　  </a:t>
            </a:r>
            <a:r>
              <a:rPr lang="en-US" altLang="ja-JP" sz="6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sz="6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コンドーム</a:t>
            </a:r>
            <a:r>
              <a:rPr lang="ja-JP" altLang="en-US" sz="6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装着用</a:t>
            </a:r>
            <a:r>
              <a:rPr lang="ja-JP" altLang="en-US" sz="6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モデル</a:t>
            </a:r>
            <a:endParaRPr lang="en-US" altLang="ja-JP" sz="6000" dirty="0" smtClean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endParaRPr lang="en-US" altLang="ja-JP" sz="4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sz="39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「コンドームの装着方法って</a:t>
            </a:r>
            <a:endParaRPr lang="en-US" altLang="ja-JP" sz="39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sz="39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これであってるのかな？」</a:t>
            </a:r>
            <a:endParaRPr lang="en-US" altLang="ja-JP" sz="39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sz="39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普段なかなか聞けない</a:t>
            </a:r>
            <a:endParaRPr lang="en-US" altLang="ja-JP" sz="39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sz="39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確認しづらいことを</a:t>
            </a:r>
            <a:endParaRPr lang="en-US" altLang="ja-JP" sz="39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sz="39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モデルを使って学べます！</a:t>
            </a:r>
            <a:endParaRPr lang="en-US" altLang="ja-JP" sz="39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-448" t="-504" r="-321" b="-1"/>
          <a:stretch/>
        </p:blipFill>
        <p:spPr>
          <a:xfrm>
            <a:off x="7041600" y="2256092"/>
            <a:ext cx="4747138" cy="4496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95558" y="513415"/>
            <a:ext cx="155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教材番号</a:t>
            </a:r>
            <a:r>
              <a:rPr kumimoji="1" lang="ja-JP" altLang="en-US" sz="9600" dirty="0" smtClean="0"/>
              <a:t>⑪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2433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04307" y="398585"/>
            <a:ext cx="6119445" cy="797169"/>
          </a:xfrm>
        </p:spPr>
        <p:txBody>
          <a:bodyPr>
            <a:noAutofit/>
          </a:bodyPr>
          <a:lstStyle/>
          <a:p>
            <a:r>
              <a:rPr lang="ja-JP" altLang="en-US" sz="6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乳がん触診</a:t>
            </a:r>
            <a:r>
              <a:rPr lang="ja-JP" altLang="en-US" sz="6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モデル</a:t>
            </a:r>
            <a:endParaRPr kumimoji="1" lang="ja-JP" altLang="en-US" sz="60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0" y="1371601"/>
            <a:ext cx="8448431" cy="5486399"/>
          </a:xfrm>
        </p:spPr>
        <p:txBody>
          <a:bodyPr>
            <a:normAutofit fontScale="92500" lnSpcReduction="10000"/>
          </a:bodyPr>
          <a:lstStyle/>
          <a:p>
            <a:pPr defTabSz="474756">
              <a:buClrTx/>
            </a:pPr>
            <a:r>
              <a:rPr lang="ja-JP" altLang="en-US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dirty="0" smtClean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474756">
              <a:buClrTx/>
            </a:pPr>
            <a:r>
              <a:rPr lang="ja-JP" altLang="en-US" sz="36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4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乳</a:t>
            </a:r>
            <a:r>
              <a:rPr lang="ja-JP" altLang="en-US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がんの</a:t>
            </a:r>
            <a:r>
              <a:rPr lang="en-US" altLang="ja-JP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80</a:t>
            </a:r>
            <a:r>
              <a:rPr lang="ja-JP" altLang="en-US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90</a:t>
            </a:r>
            <a:r>
              <a:rPr lang="ja-JP" altLang="en-US" sz="4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</a:t>
            </a:r>
            <a:r>
              <a:rPr lang="ja-JP" altLang="en-US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は痛みは</a:t>
            </a:r>
            <a:endParaRPr lang="en-US" altLang="ja-JP" sz="40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感じませんが、しこりは感じる</a:t>
            </a:r>
            <a:endParaRPr lang="en-US" altLang="ja-JP" sz="40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ことができます</a:t>
            </a:r>
            <a:endParaRPr lang="en-US" altLang="ja-JP" sz="40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endParaRPr lang="en-US" altLang="ja-JP" sz="9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・このモデルは乳がん</a:t>
            </a:r>
            <a:r>
              <a:rPr lang="ja-JP" altLang="en-US" sz="4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のしこり</a:t>
            </a:r>
            <a:r>
              <a:rPr lang="ja-JP" altLang="en-US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</a:t>
            </a:r>
            <a:endParaRPr lang="en-US" altLang="ja-JP" sz="40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触れたときの感触を疑似</a:t>
            </a:r>
            <a:r>
              <a:rPr lang="ja-JP" altLang="en-US" sz="4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体験</a:t>
            </a:r>
            <a:r>
              <a:rPr lang="ja-JP" altLang="en-US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できます</a:t>
            </a:r>
            <a:endParaRPr lang="en-US" altLang="ja-JP" sz="40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endParaRPr lang="en-US" altLang="ja-JP" sz="40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・「しこりって触れるとどんな感じなの？」を</a:t>
            </a:r>
            <a:endParaRPr lang="en-US" altLang="ja-JP" sz="40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sz="4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体験</a:t>
            </a:r>
            <a:r>
              <a:rPr lang="ja-JP" altLang="en-US" sz="4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</a:t>
            </a:r>
            <a:r>
              <a:rPr lang="ja-JP" altLang="en-US" sz="4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、ぜひ、自己検診の参考に！</a:t>
            </a:r>
            <a:endParaRPr kumimoji="1"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-529" t="18019" r="529" b="11710"/>
          <a:stretch/>
        </p:blipFill>
        <p:spPr>
          <a:xfrm>
            <a:off x="8456244" y="4204677"/>
            <a:ext cx="2958612" cy="243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-108" t="26364" r="137" b="18299"/>
          <a:stretch/>
        </p:blipFill>
        <p:spPr>
          <a:xfrm>
            <a:off x="6269802" y="1195754"/>
            <a:ext cx="5781520" cy="29271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226901" y="50709"/>
            <a:ext cx="155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教材番号</a:t>
            </a:r>
            <a:r>
              <a:rPr kumimoji="1" lang="ja-JP" altLang="en-US" sz="9600" dirty="0" smtClean="0"/>
              <a:t>⑫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737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85544" y="127853"/>
            <a:ext cx="9144000" cy="914563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教材貸出し申込み方法</a:t>
            </a:r>
            <a:endParaRPr kumimoji="1" lang="ja-JP" altLang="en-US" dirty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3641129"/>
            <a:ext cx="12110400" cy="3126871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indent="152400">
              <a:lnSpc>
                <a:spcPct val="100000"/>
              </a:lnSpc>
            </a:pPr>
            <a:r>
              <a:rPr kumimoji="0" lang="ja-JP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神奈川県平塚保健福祉</a:t>
            </a:r>
            <a:r>
              <a:rPr kumimoji="0" lang="ja-JP" altLang="ja-JP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事務所</a:t>
            </a:r>
            <a:r>
              <a:rPr kumimoji="0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ja-JP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保健福祉課</a:t>
            </a:r>
            <a:r>
              <a:rPr kumimoji="0" lang="en-US" altLang="ja-JP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保健師 宛</a:t>
            </a:r>
            <a:endParaRPr lang="en-US" altLang="ja-JP" sz="3200" kern="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152400" algn="l">
              <a:lnSpc>
                <a:spcPct val="100000"/>
              </a:lnSpc>
              <a:spcAft>
                <a:spcPts val="0"/>
              </a:spcAft>
            </a:pPr>
            <a:r>
              <a:rPr lang="ja-JP" altLang="en-US" sz="1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00" b="1" kern="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152400" algn="l">
              <a:lnSpc>
                <a:spcPct val="100000"/>
              </a:lnSpc>
              <a:spcAft>
                <a:spcPts val="0"/>
              </a:spcAft>
            </a:pPr>
            <a:r>
              <a:rPr lang="ja-JP" altLang="en-US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ＴＥＬ </a:t>
            </a:r>
            <a:r>
              <a:rPr lang="en-US" altLang="ja-JP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0463 </a:t>
            </a:r>
            <a:r>
              <a:rPr lang="en-US" altLang="ja-JP" sz="32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</a:t>
            </a:r>
            <a:r>
              <a:rPr lang="ja-JP" altLang="en-US" sz="32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32</a:t>
            </a:r>
            <a:r>
              <a:rPr lang="en-US" altLang="ja-JP" sz="32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–</a:t>
            </a:r>
            <a:r>
              <a:rPr lang="ja-JP" altLang="en-US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0130</a:t>
            </a:r>
            <a:r>
              <a:rPr lang="ja-JP" altLang="en-US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（内線</a:t>
            </a:r>
            <a:r>
              <a:rPr lang="en-US" altLang="ja-JP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261</a:t>
            </a:r>
            <a:r>
              <a:rPr lang="ja-JP" altLang="en-US" sz="3200" b="1" kern="1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r>
              <a:rPr lang="en-US" altLang="ja-JP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262</a:t>
            </a:r>
            <a:r>
              <a:rPr lang="ja-JP" altLang="en-US" sz="3200" b="1" kern="1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r>
              <a:rPr lang="en-US" altLang="ja-JP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263</a:t>
            </a:r>
            <a:r>
              <a:rPr lang="ja-JP" altLang="en-US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sz="3200" b="1" kern="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indent="152400" algn="l">
              <a:lnSpc>
                <a:spcPct val="100000"/>
              </a:lnSpc>
              <a:spcAft>
                <a:spcPts val="0"/>
              </a:spcAft>
            </a:pPr>
            <a:r>
              <a:rPr lang="ja-JP" altLang="en-US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ＦＡＸ </a:t>
            </a:r>
            <a:r>
              <a:rPr lang="en-US" altLang="ja-JP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0463</a:t>
            </a:r>
            <a:r>
              <a:rPr lang="ja-JP" altLang="en-US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</a:t>
            </a:r>
            <a:r>
              <a:rPr lang="ja-JP" altLang="en-US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35</a:t>
            </a:r>
            <a:r>
              <a:rPr lang="ja-JP" altLang="en-US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–</a:t>
            </a:r>
            <a:r>
              <a:rPr lang="ja-JP" altLang="en-US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4025</a:t>
            </a:r>
          </a:p>
          <a:p>
            <a:pPr indent="152400" algn="l">
              <a:lnSpc>
                <a:spcPct val="100000"/>
              </a:lnSpc>
              <a:spcAft>
                <a:spcPts val="0"/>
              </a:spcAft>
            </a:pPr>
            <a:r>
              <a:rPr lang="ja-JP" altLang="en-US" sz="3200" b="1" kern="1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メール </a:t>
            </a:r>
            <a:r>
              <a:rPr lang="en-US" altLang="ja-JP" sz="3200" b="1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hiraho.hofuku.hokenshi.7ax3@pref.kanagawa.lg.jp</a:t>
            </a:r>
            <a:endParaRPr lang="ja-JP" altLang="en-US" sz="32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5176" y="858312"/>
            <a:ext cx="11288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・</a:t>
            </a:r>
            <a:r>
              <a:rPr kumimoji="1" lang="ja-JP" altLang="en-US" sz="2400" dirty="0" smtClean="0"/>
              <a:t>貸出申込は</a:t>
            </a:r>
            <a:r>
              <a:rPr lang="ja-JP" altLang="en-US" sz="2400" dirty="0" smtClean="0"/>
              <a:t>下記ＴＥＬ、</a:t>
            </a:r>
            <a:r>
              <a:rPr lang="ja-JP" altLang="en-US" sz="2400" dirty="0"/>
              <a:t>ＦＡＸ、</a:t>
            </a:r>
            <a:r>
              <a:rPr lang="ja-JP" altLang="en-US" sz="2400" dirty="0" smtClean="0"/>
              <a:t>メール</a:t>
            </a:r>
            <a:r>
              <a:rPr kumimoji="1" lang="ja-JP" altLang="en-US" sz="2400" dirty="0" smtClean="0"/>
              <a:t>のいずれかにて貸出し希望日の１週間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kumimoji="1" lang="ja-JP" altLang="en-US" sz="2400" dirty="0" smtClean="0"/>
              <a:t>前までにお願いします。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・申込みの際は、別紙教材借用申込書の内容をお知らせください。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・貸出し期間の目安は２週間程度です。</a:t>
            </a:r>
            <a:endParaRPr lang="en-US" altLang="ja-JP" sz="2400" dirty="0" smtClean="0"/>
          </a:p>
          <a:p>
            <a:r>
              <a:rPr lang="ja-JP" altLang="en-US" sz="2400" dirty="0" smtClean="0"/>
              <a:t>・教材の複製や、第三者への又貸し、</a:t>
            </a:r>
            <a:r>
              <a:rPr lang="en-US" altLang="ja-JP" sz="2400" dirty="0"/>
              <a:t>DVD</a:t>
            </a:r>
            <a:r>
              <a:rPr lang="ja-JP" altLang="en-US" sz="2400" dirty="0"/>
              <a:t>を公開上映すること</a:t>
            </a:r>
            <a:r>
              <a:rPr lang="ja-JP" altLang="en-US" sz="2400" dirty="0" smtClean="0"/>
              <a:t>はお控えください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物品の破損や紛失が判明した場合は、速やかに下記連絡先までお電話ください。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状況により対応方法を検討させていただきます。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3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799938" y="82461"/>
            <a:ext cx="4046461" cy="7815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絵　　本</a:t>
            </a:r>
            <a:r>
              <a:rPr kumimoji="1" lang="ja-JP" altLang="en-US" sz="6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ja-JP" altLang="en-US" sz="6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0" y="979528"/>
            <a:ext cx="11296800" cy="5870656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5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en-US" altLang="ja-JP" sz="59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lang="ja-JP" altLang="en-US" sz="59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おうち性教育</a:t>
            </a:r>
            <a:r>
              <a:rPr lang="ja-JP" altLang="en-US" sz="59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はじめます</a:t>
            </a:r>
            <a:endParaRPr lang="en-US" altLang="ja-JP" sz="5900" dirty="0" smtClean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59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r>
              <a:rPr lang="ja-JP" altLang="en-US" sz="46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一番</a:t>
            </a:r>
            <a:r>
              <a:rPr lang="ja-JP" altLang="en-US" sz="46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やさしい！防犯・</a:t>
            </a:r>
            <a:r>
              <a:rPr lang="en-US" altLang="ja-JP" sz="46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SEX</a:t>
            </a:r>
            <a:r>
              <a:rPr lang="ja-JP" altLang="en-US" sz="46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・命の</a:t>
            </a:r>
            <a:r>
              <a:rPr lang="ja-JP" altLang="en-US" sz="46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伝え方</a:t>
            </a:r>
            <a:r>
              <a:rPr lang="en-US" altLang="ja-JP" sz="59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</a:p>
          <a:p>
            <a:endParaRPr kumimoji="1" lang="en-US" altLang="ja-JP" sz="9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作　者　　フクチマミ</a:t>
            </a:r>
            <a:r>
              <a:rPr kumimoji="1" lang="en-US" altLang="ja-JP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kumimoji="1"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村瀬幸浩 </a:t>
            </a:r>
            <a:endParaRPr kumimoji="1"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1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対　象　　</a:t>
            </a:r>
            <a:r>
              <a:rPr lang="en-US" altLang="ja-JP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歳（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自分の体に興味を持ったら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　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のお子さんとその保護者・関係者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1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内　容  　「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うちにも赤ちゃん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はくる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？」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といった素朴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な質問へ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答え方</a:t>
            </a:r>
            <a:r>
              <a:rPr lang="en-US" altLang="ja-JP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性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犯罪の被害者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加害者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ならないため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の日々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の言葉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かけ</a:t>
            </a:r>
            <a:r>
              <a:rPr lang="en-US" altLang="ja-JP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思春期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に訪れる男女の心と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体の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変化をマンガとコラムで説明・解説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2356" t="14866" r="21063" b="24875"/>
          <a:stretch/>
        </p:blipFill>
        <p:spPr>
          <a:xfrm>
            <a:off x="8492358" y="2396358"/>
            <a:ext cx="3579715" cy="43197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656431"/>
            <a:ext cx="155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教材番号</a:t>
            </a:r>
          </a:p>
          <a:p>
            <a:r>
              <a:rPr lang="ja-JP" altLang="en-US" sz="9600" dirty="0" smtClean="0"/>
              <a:t>①</a:t>
            </a:r>
            <a:endParaRPr lang="en-US" altLang="ja-JP" sz="9600" dirty="0" smtClean="0"/>
          </a:p>
          <a:p>
            <a:r>
              <a:rPr lang="ja-JP" altLang="en-US" sz="1200" dirty="0" smtClean="0"/>
              <a:t>　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829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157047" y="472832"/>
            <a:ext cx="2766646" cy="699477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絵　　本</a:t>
            </a:r>
            <a:endParaRPr kumimoji="1" lang="ja-JP" altLang="en-US" sz="60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1273107" y="1172309"/>
            <a:ext cx="7455878" cy="5388709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lang="ja-JP" altLang="en-US" sz="2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子ども</a:t>
            </a:r>
            <a:r>
              <a:rPr lang="ja-JP" altLang="en-US" sz="24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ja-JP" altLang="en-US" sz="2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変わる　保護者</a:t>
            </a:r>
            <a:r>
              <a:rPr lang="ja-JP" altLang="en-US" sz="24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ja-JP" altLang="en-US" sz="2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変わる　　</a:t>
            </a:r>
            <a:endParaRPr lang="en-US" altLang="ja-JP" sz="2400" dirty="0" smtClean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ワークシート</a:t>
            </a:r>
            <a:r>
              <a:rPr lang="ja-JP" altLang="en-US" sz="4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</a:t>
            </a:r>
            <a:r>
              <a:rPr lang="ja-JP" altLang="en-US" sz="4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始める</a:t>
            </a:r>
            <a:endParaRPr lang="en-US" altLang="ja-JP" sz="4000" dirty="0" smtClean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特別</a:t>
            </a:r>
            <a:r>
              <a:rPr lang="ja-JP" altLang="en-US" sz="4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支援教育のための性</a:t>
            </a:r>
            <a:r>
              <a:rPr lang="ja-JP" altLang="en-US" sz="4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教育</a:t>
            </a:r>
            <a:r>
              <a:rPr lang="en-US" altLang="ja-JP" sz="32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endParaRPr lang="ja-JP" altLang="en-US" sz="3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編 著  松浦賢長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福岡県立大学教授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</a:p>
          <a:p>
            <a:r>
              <a:rPr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9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著 作  千葉県立柏特別支援学校</a:t>
            </a:r>
            <a:endParaRPr kumimoji="1"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 容　イラストが多く視覚でとらえやすい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 ワークシートでこども・保護者とも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 成果を共有できる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性教育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000" y="672303"/>
            <a:ext cx="3920392" cy="522718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1071509"/>
            <a:ext cx="155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教材番号</a:t>
            </a:r>
            <a:r>
              <a:rPr lang="ja-JP" altLang="en-US" sz="9600" dirty="0" smtClean="0"/>
              <a:t>②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6187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789724" y="386861"/>
            <a:ext cx="3314822" cy="77372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絵　　本</a:t>
            </a:r>
            <a:endParaRPr kumimoji="1" lang="ja-JP" altLang="en-US" sz="60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148493" y="1398954"/>
            <a:ext cx="8045107" cy="5384799"/>
          </a:xfrm>
        </p:spPr>
        <p:txBody>
          <a:bodyPr>
            <a:normAutofit fontScale="40000" lnSpcReduction="20000"/>
          </a:bodyPr>
          <a:lstStyle/>
          <a:p>
            <a:r>
              <a:rPr lang="ja-JP" altLang="en-US" sz="9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r>
              <a:rPr lang="en-US" altLang="ja-JP" sz="9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lang="ja-JP" altLang="en-US" sz="9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幼児・小学生そしておとな</a:t>
            </a:r>
            <a:r>
              <a:rPr lang="ja-JP" altLang="en-US" sz="9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へ</a:t>
            </a:r>
            <a:endParaRPr lang="en-US" altLang="ja-JP" sz="9000" dirty="0" smtClean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59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59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lang="ja-JP" altLang="en-US" sz="11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あっ</a:t>
            </a:r>
            <a:r>
              <a:rPr lang="ja-JP" altLang="en-US" sz="11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！そうなんだ</a:t>
            </a:r>
            <a:r>
              <a:rPr lang="ja-JP" altLang="en-US" sz="11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！性</a:t>
            </a:r>
            <a:r>
              <a:rPr lang="ja-JP" altLang="en-US" sz="11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</a:t>
            </a:r>
            <a:r>
              <a:rPr lang="ja-JP" altLang="en-US" sz="11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生</a:t>
            </a:r>
            <a:r>
              <a:rPr lang="en-US" altLang="ja-JP" sz="11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</a:p>
          <a:p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編 </a:t>
            </a:r>
            <a:r>
              <a:rPr kumimoji="1"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者</a:t>
            </a:r>
            <a:r>
              <a:rPr lang="ja-JP" altLang="en-US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浅井春夫</a:t>
            </a:r>
            <a:r>
              <a:rPr kumimoji="1" lang="en-US" altLang="ja-JP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安達倭雅子</a:t>
            </a:r>
            <a:r>
              <a:rPr lang="en-US" altLang="ja-JP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</a:p>
          <a:p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北山ひと美</a:t>
            </a:r>
            <a:r>
              <a:rPr lang="en-US" altLang="ja-JP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中野久恵</a:t>
            </a:r>
            <a:r>
              <a:rPr lang="en-US" altLang="ja-JP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星野恵</a:t>
            </a:r>
            <a:endParaRPr kumimoji="1" lang="en-US" altLang="ja-JP" sz="7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 容  絵</a:t>
            </a:r>
            <a:r>
              <a:rPr lang="ja-JP" altLang="en-US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本編と解説編の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２部構成　　</a:t>
            </a:r>
            <a:endParaRPr lang="en-US" altLang="ja-JP" sz="7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 絵</a:t>
            </a:r>
            <a:r>
              <a:rPr lang="ja-JP" altLang="en-US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本編は「からだ」「いのち」「わたし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</a:t>
            </a:r>
            <a:endParaRPr lang="en-US" altLang="ja-JP" sz="7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みんな」の</a:t>
            </a:r>
            <a:r>
              <a:rPr lang="ja-JP" altLang="en-US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合計２１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テーマ</a:t>
            </a:r>
            <a:endParaRPr lang="en-US" altLang="ja-JP" sz="7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 解説編は</a:t>
            </a:r>
            <a:r>
              <a:rPr lang="ja-JP" altLang="en-US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、おとな向けに絵本編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endParaRPr lang="en-US" altLang="ja-JP" sz="7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テーマで補足</a:t>
            </a:r>
            <a:r>
              <a:rPr lang="ja-JP" altLang="en-US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してほしいことや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子ども</a:t>
            </a:r>
            <a:endParaRPr lang="en-US" altLang="ja-JP" sz="7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</a:t>
            </a:r>
            <a:r>
              <a:rPr lang="ja-JP" altLang="en-US" sz="70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へ</a:t>
            </a:r>
            <a:r>
              <a:rPr lang="ja-JP" altLang="en-US" sz="70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話し方、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伝え方</a:t>
            </a:r>
            <a:r>
              <a:rPr lang="ja-JP" altLang="en-US" sz="7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のポイント</a:t>
            </a:r>
            <a:r>
              <a:rPr lang="ja-JP" altLang="en-US" sz="7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などの説明</a:t>
            </a:r>
            <a:endParaRPr kumimoji="1" lang="ja-JP" altLang="en-US" sz="7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l="10662" t="11402" r="9721" b="20410"/>
          <a:stretch/>
        </p:blipFill>
        <p:spPr>
          <a:xfrm>
            <a:off x="8060752" y="2121911"/>
            <a:ext cx="4011864" cy="4581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959416"/>
            <a:ext cx="155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教材番号</a:t>
            </a:r>
            <a:r>
              <a:rPr lang="ja-JP" altLang="en-US" sz="9600" dirty="0" smtClean="0"/>
              <a:t>③</a:t>
            </a:r>
            <a:endParaRPr lang="en-US" altLang="ja-JP" sz="9600" dirty="0" smtClean="0"/>
          </a:p>
        </p:txBody>
      </p:sp>
    </p:spTree>
    <p:extLst>
      <p:ext uri="{BB962C8B-B14F-4D97-AF65-F5344CB8AC3E}">
        <p14:creationId xmlns:p14="http://schemas.microsoft.com/office/powerpoint/2010/main" val="6101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707298" y="276470"/>
            <a:ext cx="2927226" cy="746369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絵　　本</a:t>
            </a:r>
            <a:endParaRPr kumimoji="1" lang="ja-JP" altLang="en-US" sz="60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図プレースホルダー 4"/>
          <p:cNvSpPr>
            <a:spLocks noGrp="1"/>
          </p:cNvSpPr>
          <p:nvPr>
            <p:ph type="pic" idx="1"/>
          </p:nvPr>
        </p:nvSpPr>
        <p:spPr>
          <a:xfrm>
            <a:off x="9362830" y="987425"/>
            <a:ext cx="1992557" cy="4873625"/>
          </a:xfrm>
        </p:spPr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85970" y="1022840"/>
            <a:ext cx="7924174" cy="5882054"/>
          </a:xfrm>
        </p:spPr>
        <p:txBody>
          <a:bodyPr>
            <a:normAutofit fontScale="92500"/>
          </a:bodyPr>
          <a:lstStyle/>
          <a:p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r>
              <a:rPr lang="en-US" altLang="ja-JP" sz="4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lang="ja-JP" altLang="en-US" sz="5200" dirty="0" err="1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だいじ</a:t>
            </a:r>
            <a:r>
              <a:rPr lang="ja-JP" altLang="en-US" sz="5200" dirty="0" err="1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だいじ</a:t>
            </a:r>
            <a:r>
              <a:rPr lang="ja-JP" altLang="en-US" sz="52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どーこだ？ </a:t>
            </a:r>
            <a:endParaRPr lang="en-US" altLang="ja-JP" sz="5200" dirty="0" smtClean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 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はじめての</a:t>
            </a:r>
            <a:r>
              <a:rPr lang="ja-JP" altLang="en-US" sz="36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「からだ」と「性」の</a:t>
            </a:r>
            <a:r>
              <a:rPr lang="ja-JP" altLang="en-US" sz="3600" dirty="0" err="1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えほん</a:t>
            </a:r>
            <a:r>
              <a:rPr lang="en-US" altLang="ja-JP" sz="36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</a:p>
          <a:p>
            <a:endParaRPr lang="en-US" altLang="ja-JP" sz="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著 者  遠見才希子</a:t>
            </a:r>
            <a:endParaRPr kumimoji="1" lang="en-US" altLang="ja-JP" sz="33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 容  著者</a:t>
            </a:r>
            <a:r>
              <a:rPr lang="ja-JP" altLang="en-US" sz="3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遠見医師</a:t>
            </a:r>
            <a:r>
              <a:rPr lang="ja-JP" altLang="en-US" sz="3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ja-JP" altLang="en-US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自身のお子さ</a:t>
            </a:r>
            <a:endParaRPr lang="en-US" altLang="ja-JP" sz="33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</a:t>
            </a:r>
            <a:r>
              <a:rPr lang="ja-JP" altLang="en-US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んとのエピソード</a:t>
            </a:r>
            <a:r>
              <a:rPr lang="ja-JP" altLang="en-US" sz="3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を交え、からだ</a:t>
            </a:r>
            <a:r>
              <a:rPr lang="ja-JP" altLang="en-US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endParaRPr lang="en-US" altLang="ja-JP" sz="33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</a:t>
            </a:r>
            <a:r>
              <a:rPr lang="ja-JP" altLang="en-US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大切さ、一人</a:t>
            </a:r>
            <a:r>
              <a:rPr lang="ja-JP" altLang="en-US" sz="3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ひとりが大切な</a:t>
            </a:r>
            <a:r>
              <a:rPr lang="ja-JP" altLang="en-US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存在</a:t>
            </a:r>
            <a:endParaRPr lang="en-US" altLang="ja-JP" sz="33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</a:t>
            </a:r>
            <a:r>
              <a:rPr lang="ja-JP" altLang="en-US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ということ</a:t>
            </a:r>
            <a:r>
              <a:rPr lang="ja-JP" altLang="en-US" sz="3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r>
              <a:rPr lang="ja-JP" altLang="en-US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伝える</a:t>
            </a:r>
            <a:r>
              <a:rPr lang="ja-JP" altLang="en-US" sz="33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えほん</a:t>
            </a:r>
            <a:endParaRPr lang="en-US" altLang="ja-JP" sz="33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 プライベートゾーンも分かりやすく</a:t>
            </a:r>
            <a:endParaRPr kumimoji="1" lang="en-US" altLang="ja-JP" sz="33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 </a:t>
            </a:r>
            <a:r>
              <a:rPr kumimoji="1" lang="ja-JP" altLang="en-US" sz="3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学べます</a:t>
            </a:r>
            <a:endParaRPr kumimoji="1" lang="ja-JP" altLang="en-US" sz="33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010144" y="901192"/>
            <a:ext cx="4052902" cy="54038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22770" y="1059864"/>
            <a:ext cx="13540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教材番号</a:t>
            </a:r>
            <a:r>
              <a:rPr lang="ja-JP" altLang="en-US" sz="8000" dirty="0" smtClean="0"/>
              <a:t>④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4572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0646" y="160216"/>
            <a:ext cx="3055816" cy="840153"/>
          </a:xfrm>
        </p:spPr>
        <p:txBody>
          <a:bodyPr>
            <a:noAutofit/>
          </a:bodyPr>
          <a:lstStyle/>
          <a:p>
            <a:r>
              <a:rPr lang="ja-JP" altLang="en-US" sz="6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書　　籍</a:t>
            </a:r>
            <a:endParaRPr kumimoji="1" lang="ja-JP" altLang="en-US" sz="60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522" y="1000369"/>
            <a:ext cx="7691590" cy="5666154"/>
          </a:xfrm>
        </p:spPr>
        <p:txBody>
          <a:bodyPr>
            <a:normAutofit/>
          </a:bodyPr>
          <a:lstStyle/>
          <a:p>
            <a:r>
              <a:rPr lang="ja-JP" altLang="en-US" sz="4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4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4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lang="ja-JP" altLang="en-US" sz="4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国際セクシュアリティ</a:t>
            </a:r>
            <a:endParaRPr lang="en-US" altLang="ja-JP" sz="4400" dirty="0" smtClean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　　　教育</a:t>
            </a:r>
            <a:r>
              <a:rPr lang="ja-JP" altLang="en-US" sz="44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ガイダンス（改訂版</a:t>
            </a:r>
            <a:r>
              <a:rPr lang="ja-JP" altLang="en-US" sz="4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r>
              <a:rPr lang="en-US" altLang="ja-JP" sz="4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r>
              <a:rPr lang="ja-JP" altLang="en-US" sz="4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endParaRPr lang="en-US" altLang="ja-JP" sz="44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dirty="0" smtClean="0"/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編 著  </a:t>
            </a:r>
            <a:r>
              <a:rPr lang="zh-TW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浅井春夫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zh-TW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谷村久美子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</a:p>
          <a:p>
            <a:r>
              <a:rPr lang="en-US" altLang="zh-TW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zh-TW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</a:t>
            </a:r>
            <a:r>
              <a:rPr lang="zh-TW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村末勇介</a:t>
            </a:r>
            <a:r>
              <a:rPr lang="en-US" altLang="zh-TW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zh-TW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渡邉</a:t>
            </a:r>
            <a:r>
              <a:rPr lang="zh-TW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zh-TW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安衣子</a:t>
            </a:r>
            <a:endParaRPr lang="en-US" altLang="zh-TW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 容  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性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教育発展の国際的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スタンダード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『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国際セクシュアリティ教育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ガイダ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ンス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r>
              <a:rPr lang="ja-JP" altLang="en-US" sz="32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32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翻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訳書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性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教育を実践するため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の案内書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9377" t="14395" r="10755" b="20015"/>
          <a:stretch/>
        </p:blipFill>
        <p:spPr>
          <a:xfrm>
            <a:off x="7603662" y="580292"/>
            <a:ext cx="4475523" cy="560201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8984" y="1000369"/>
            <a:ext cx="155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教材番号</a:t>
            </a:r>
            <a:r>
              <a:rPr lang="ja-JP" altLang="en-US" sz="9600" dirty="0" smtClean="0"/>
              <a:t>⑤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2582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48588" y="82013"/>
            <a:ext cx="5412519" cy="109415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ja-JP" altLang="en-US" sz="72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ＤＶＤ</a:t>
            </a:r>
            <a:endParaRPr kumimoji="1" lang="ja-JP" altLang="en-US" sz="7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276005" y="1176166"/>
            <a:ext cx="10495195" cy="5343223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   </a:t>
            </a:r>
            <a:r>
              <a:rPr lang="en-US" altLang="ja-JP" sz="4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lang="ja-JP" altLang="en-US" sz="4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赤ちゃん</a:t>
            </a:r>
            <a:r>
              <a:rPr lang="ja-JP" altLang="en-US" sz="40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このすばらしき</a:t>
            </a:r>
            <a:r>
              <a:rPr lang="ja-JP" altLang="en-US" sz="4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生命</a:t>
            </a:r>
            <a:r>
              <a:rPr lang="en-US" altLang="ja-JP" sz="4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endParaRPr lang="en-US" altLang="ja-JP" sz="40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企画・制作・発行　ＮＨＫ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エデュ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ケーション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 象  これから父母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になる方、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中高生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 容  ＮＨＫスペシャルの放送を編集し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 「陣痛・出産のメカニズム」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 「母親とのコミュニケーション」など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 胎児や新生児の能力を感動的・科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 学的に表現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r="4897"/>
          <a:stretch>
            <a:fillRect/>
          </a:stretch>
        </p:blipFill>
        <p:spPr>
          <a:xfrm>
            <a:off x="8204302" y="1852966"/>
            <a:ext cx="3297238" cy="4873625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627175" y="310271"/>
            <a:ext cx="155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教材番号</a:t>
            </a:r>
            <a:r>
              <a:rPr lang="ja-JP" altLang="en-US" sz="9600" dirty="0" smtClean="0"/>
              <a:t>⑥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1795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0624" y="450236"/>
            <a:ext cx="3173045" cy="1176216"/>
          </a:xfrm>
        </p:spPr>
        <p:txBody>
          <a:bodyPr>
            <a:noAutofit/>
          </a:bodyPr>
          <a:lstStyle/>
          <a:p>
            <a:pPr algn="ctr"/>
            <a:r>
              <a:rPr lang="ja-JP" altLang="en-US" sz="66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かる</a:t>
            </a:r>
            <a:r>
              <a:rPr lang="ja-JP" altLang="en-US" sz="66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endParaRPr kumimoji="1" lang="ja-JP" altLang="en-US" sz="66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114692" y="1755767"/>
            <a:ext cx="7275512" cy="4712311"/>
          </a:xfrm>
        </p:spPr>
        <p:txBody>
          <a:bodyPr>
            <a:normAutofit lnSpcReduction="10000"/>
          </a:bodyPr>
          <a:lstStyle/>
          <a:p>
            <a:pPr defTabSz="474756">
              <a:buClrTx/>
            </a:pPr>
            <a:r>
              <a:rPr lang="en-US" altLang="ja-JP" sz="4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lang="ja-JP" altLang="en-US" sz="28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はじめて</a:t>
            </a:r>
            <a:r>
              <a:rPr lang="ja-JP" altLang="en-US" sz="2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まなぶ こころ・からだ</a:t>
            </a:r>
            <a:r>
              <a:rPr lang="ja-JP" altLang="en-US" sz="28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・性</a:t>
            </a:r>
            <a:r>
              <a:rPr lang="ja-JP" altLang="en-US" sz="2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28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だいじ　　　</a:t>
            </a:r>
            <a:endParaRPr lang="en-US" altLang="ja-JP" sz="2800" dirty="0" smtClean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74756">
              <a:buClrTx/>
            </a:pPr>
            <a:r>
              <a:rPr lang="ja-JP" altLang="en-US" sz="28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ここ</a:t>
            </a:r>
            <a:r>
              <a:rPr lang="ja-JP" altLang="en-US" sz="44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</a:t>
            </a:r>
            <a:r>
              <a:rPr lang="ja-JP" altLang="en-US" sz="44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かるた</a:t>
            </a:r>
            <a:r>
              <a:rPr lang="en-US" altLang="ja-JP" sz="40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endParaRPr lang="en-US" altLang="ja-JP" sz="40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著 者  </a:t>
            </a:r>
            <a:r>
              <a:rPr lang="zh-TW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染矢</a:t>
            </a:r>
            <a:r>
              <a:rPr lang="zh-TW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明日香 </a:t>
            </a:r>
            <a:br>
              <a:rPr lang="zh-TW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lang="en-US" altLang="zh-TW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 容  自分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やみんなのからだ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こころ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・性を大切にする力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育てる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かるた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8" name="図プレースホルダー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 b="5204"/>
          <a:stretch>
            <a:fillRect/>
          </a:stretch>
        </p:blipFill>
        <p:spPr>
          <a:xfrm>
            <a:off x="8342426" y="3339856"/>
            <a:ext cx="2817577" cy="3365744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804690" y="105508"/>
            <a:ext cx="2463052" cy="30206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395026" y="105508"/>
            <a:ext cx="2328051" cy="300531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19101" y="206720"/>
            <a:ext cx="155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教材番号</a:t>
            </a:r>
            <a:r>
              <a:rPr lang="ja-JP" altLang="en-US" sz="9600" dirty="0" smtClean="0"/>
              <a:t>⑦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7523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4128" y="678012"/>
            <a:ext cx="4197295" cy="114069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7200" dirty="0" smtClean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胎児モデル</a:t>
            </a:r>
            <a:endParaRPr kumimoji="1" lang="ja-JP" altLang="en-US" sz="7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116343" y="2167592"/>
            <a:ext cx="4955642" cy="4299990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&lt;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内容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&gt;</a:t>
            </a:r>
          </a:p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・受精卵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・妊娠２、３、６、９か月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受精卵の小ささにビックリ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する子が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いです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ぜひ赤ちゃん人形と併せて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ご活用ください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プレースホルダー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209962" y="384885"/>
            <a:ext cx="3233706" cy="2908269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91" t="34201" r="110592" b="17850"/>
          <a:stretch/>
        </p:blipFill>
        <p:spPr>
          <a:xfrm>
            <a:off x="3032092" y="2610505"/>
            <a:ext cx="3407508" cy="32433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579" y="384885"/>
            <a:ext cx="3241061" cy="29082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579" y="3418733"/>
            <a:ext cx="3233396" cy="314434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9962" y="3418733"/>
            <a:ext cx="3192984" cy="3144345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8217100" y="1453661"/>
            <a:ext cx="1080055" cy="1022499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784100" y="2889780"/>
            <a:ext cx="1153212" cy="105790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8368043" y="4317107"/>
            <a:ext cx="995072" cy="108471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15573" y="567154"/>
            <a:ext cx="155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教材番号</a:t>
            </a:r>
            <a:r>
              <a:rPr lang="ja-JP" altLang="en-US" sz="8000" dirty="0" smtClean="0"/>
              <a:t>⑧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3558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1141</Words>
  <Application>Microsoft Office PowerPoint</Application>
  <PresentationFormat>ワイド画面</PresentationFormat>
  <Paragraphs>162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HGP創英角ｺﾞｼｯｸUB</vt:lpstr>
      <vt:lpstr>HG丸ｺﾞｼｯｸM-PRO</vt:lpstr>
      <vt:lpstr>UD デジタル 教科書体 NK-R</vt:lpstr>
      <vt:lpstr>メイリオ</vt:lpstr>
      <vt:lpstr>游ゴシック</vt:lpstr>
      <vt:lpstr>游ゴシック Light</vt:lpstr>
      <vt:lpstr>Arial</vt:lpstr>
      <vt:lpstr>Times New Roman</vt:lpstr>
      <vt:lpstr>Office テーマ</vt:lpstr>
      <vt:lpstr>プレコンセプションケア  教育教材貸出し  教材紹介と貸出し申込み方法</vt:lpstr>
      <vt:lpstr>絵　　本　</vt:lpstr>
      <vt:lpstr>絵　　本</vt:lpstr>
      <vt:lpstr>絵　　本</vt:lpstr>
      <vt:lpstr>絵　　本</vt:lpstr>
      <vt:lpstr>書　　籍</vt:lpstr>
      <vt:lpstr>　　ＤＶＤ</vt:lpstr>
      <vt:lpstr>かるた</vt:lpstr>
      <vt:lpstr>胎児モデル</vt:lpstr>
      <vt:lpstr>赤ちゃん人形</vt:lpstr>
      <vt:lpstr>妊娠シミュレーター</vt:lpstr>
      <vt:lpstr>PowerPoint プレゼンテーション</vt:lpstr>
      <vt:lpstr>乳がん触診モデル</vt:lpstr>
      <vt:lpstr>教材貸出し申込み方法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絵本</dc:title>
  <dc:creator>user</dc:creator>
  <cp:lastModifiedBy>user</cp:lastModifiedBy>
  <cp:revision>72</cp:revision>
  <cp:lastPrinted>2025-03-17T00:22:28Z</cp:lastPrinted>
  <dcterms:created xsi:type="dcterms:W3CDTF">2025-03-11T23:49:54Z</dcterms:created>
  <dcterms:modified xsi:type="dcterms:W3CDTF">2025-06-27T05:02:21Z</dcterms:modified>
</cp:coreProperties>
</file>