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1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5" r:id="rId18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560" autoAdjust="0"/>
  </p:normalViewPr>
  <p:slideViewPr>
    <p:cSldViewPr>
      <p:cViewPr varScale="1">
        <p:scale>
          <a:sx n="60" d="100"/>
          <a:sy n="60" d="100"/>
        </p:scale>
        <p:origin x="16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4389C-4E52-4778-ADBD-687DD4510C2B}" type="datetimeFigureOut">
              <a:rPr kumimoji="1" lang="ja-JP" altLang="en-US" smtClean="0"/>
              <a:pPr/>
              <a:t>2018/3/29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4ACA1-6A58-414B-B314-B734634E008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8363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883" name="ノート プレースホル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122884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8B9ACFD-FED5-45A1-8427-EEFA58E48EB4}" type="slidenum">
              <a:rPr lang="ja-JP" altLang="en-US" smtClean="0"/>
              <a:pPr/>
              <a:t>1</a:t>
            </a:fld>
            <a:endParaRPr lang="en-US" altLang="ja-JP" smtClean="0"/>
          </a:p>
        </p:txBody>
      </p:sp>
    </p:spTree>
    <p:extLst>
      <p:ext uri="{BB962C8B-B14F-4D97-AF65-F5344CB8AC3E}">
        <p14:creationId xmlns:p14="http://schemas.microsoft.com/office/powerpoint/2010/main" val="3099775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0467" name="ノート プレースホル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190468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28C285B-D588-44F9-8FCF-BC7D3D19B6CF}" type="slidenum">
              <a:rPr lang="en-US" altLang="ja-JP" smtClean="0"/>
              <a:pPr/>
              <a:t>10</a:t>
            </a:fld>
            <a:endParaRPr lang="en-US" altLang="ja-JP" smtClean="0"/>
          </a:p>
        </p:txBody>
      </p:sp>
    </p:spTree>
    <p:extLst>
      <p:ext uri="{BB962C8B-B14F-4D97-AF65-F5344CB8AC3E}">
        <p14:creationId xmlns:p14="http://schemas.microsoft.com/office/powerpoint/2010/main" val="31441329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4ACA1-6A58-414B-B314-B734634E0083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2800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4ACA1-6A58-414B-B314-B734634E0083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4205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★血圧は、血液の流れる「量」と「流れにくさ」で決まります。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★例えば</a:t>
            </a:r>
            <a:r>
              <a:rPr kumimoji="1" lang="ja-JP" altLang="en-US" dirty="0" err="1" smtClean="0"/>
              <a:t>、、</a:t>
            </a:r>
            <a:r>
              <a:rPr kumimoji="1" lang="ja-JP" altLang="en-US" dirty="0" smtClean="0"/>
              <a:t>ゴムホースから水を出すとき、蛇口を多くひねって流す水の量を増やせば、水圧は上がります。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★ゴムホースを指でつぶし、水を流れにくくすれば、水圧は上がります。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4ACA1-6A58-414B-B314-B734634E0083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640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★血糖値は、食事をすれば上昇しますが、すい臓から分泌されるインスリンの働きにより、血糖値は正常に保たれます。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★糖尿病は、すい臓からインスリンの分泌が減少したり、インスリンの効き目が悪くなる事により、血糖値が異常に高くなってしまう病気です。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4ACA1-6A58-414B-B314-B734634E0083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8479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出典：内臓脂肪がたまるとなぜ危険？（厚生労働省）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4ACA1-6A58-414B-B314-B734634E0083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46151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1491" name="ノート プレースホル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191492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842254B-59F8-47C7-9C3E-92508BE1A237}" type="slidenum">
              <a:rPr lang="en-US" altLang="ja-JP" smtClean="0"/>
              <a:pPr/>
              <a:t>16</a:t>
            </a:fld>
            <a:endParaRPr lang="en-US" altLang="ja-JP" smtClean="0"/>
          </a:p>
        </p:txBody>
      </p:sp>
    </p:spTree>
    <p:extLst>
      <p:ext uri="{BB962C8B-B14F-4D97-AF65-F5344CB8AC3E}">
        <p14:creationId xmlns:p14="http://schemas.microsoft.com/office/powerpoint/2010/main" val="21640265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4ACA1-6A58-414B-B314-B734634E0083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59729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4ACA1-6A58-414B-B314-B734634E0083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900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4ACA1-6A58-414B-B314-B734634E0083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99059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4ACA1-6A58-414B-B314-B734634E0083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1584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★生活習慣病は発症するまで、痛くも痒くもありません。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★そこが落とし穴なのです。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4ACA1-6A58-414B-B314-B734634E0083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31980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9443" name="ノート プレースホル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ja-JP" altLang="en-US" dirty="0" smtClean="0"/>
              <a:t>★動脈硬化までの血管の変化の図（左から右にかけて悪化している図です）</a:t>
            </a:r>
            <a:endParaRPr lang="en-US" altLang="ja-JP" dirty="0" smtClean="0"/>
          </a:p>
          <a:p>
            <a:r>
              <a:rPr lang="ja-JP" altLang="en-US" dirty="0" smtClean="0"/>
              <a:t>★血管の状態を知るには、検査値を確認することで推測できます。</a:t>
            </a:r>
            <a:endParaRPr lang="en-US" altLang="ja-JP" dirty="0" smtClean="0"/>
          </a:p>
          <a:p>
            <a:r>
              <a:rPr lang="ja-JP" altLang="en-US" dirty="0" smtClean="0"/>
              <a:t>★検査値で異常があるところにチェックし、①～③の③段階までチェックがついたら、かなり動脈硬化が進んだ状態です。</a:t>
            </a:r>
            <a:endParaRPr lang="en-US" altLang="ja-JP" dirty="0" smtClean="0"/>
          </a:p>
          <a:p>
            <a:endParaRPr lang="ja-JP" altLang="en-US" dirty="0" smtClean="0"/>
          </a:p>
        </p:txBody>
      </p:sp>
      <p:sp>
        <p:nvSpPr>
          <p:cNvPr id="189444" name="スライド番号プレースホル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128FED8-C8C7-495D-8BEF-A3E475F5D859}" type="slidenum">
              <a:rPr lang="en-US" altLang="ja-JP" smtClean="0"/>
              <a:pPr/>
              <a:t>6</a:t>
            </a:fld>
            <a:endParaRPr lang="en-US" altLang="ja-JP" smtClean="0"/>
          </a:p>
        </p:txBody>
      </p:sp>
    </p:spTree>
    <p:extLst>
      <p:ext uri="{BB962C8B-B14F-4D97-AF65-F5344CB8AC3E}">
        <p14:creationId xmlns:p14="http://schemas.microsoft.com/office/powerpoint/2010/main" val="24568433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4ACA1-6A58-414B-B314-B734634E0083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3593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4ACA1-6A58-414B-B314-B734634E0083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54804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4ACA1-6A58-414B-B314-B734634E0083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673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87BE-E26D-4C2C-8934-7CD8958E0EB4}" type="datetimeFigureOut">
              <a:rPr kumimoji="1" lang="ja-JP" altLang="en-US" smtClean="0"/>
              <a:pPr/>
              <a:t>2018/3/29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391-548A-48A3-9593-5AE69BA7598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87BE-E26D-4C2C-8934-7CD8958E0EB4}" type="datetimeFigureOut">
              <a:rPr kumimoji="1" lang="ja-JP" altLang="en-US" smtClean="0"/>
              <a:pPr/>
              <a:t>2018/3/29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391-548A-48A3-9593-5AE69BA7598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87BE-E26D-4C2C-8934-7CD8958E0EB4}" type="datetimeFigureOut">
              <a:rPr kumimoji="1" lang="ja-JP" altLang="en-US" smtClean="0"/>
              <a:pPr/>
              <a:t>2018/3/29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391-548A-48A3-9593-5AE69BA7598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87BE-E26D-4C2C-8934-7CD8958E0EB4}" type="datetimeFigureOut">
              <a:rPr kumimoji="1" lang="ja-JP" altLang="en-US" smtClean="0"/>
              <a:pPr/>
              <a:t>2018/3/29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391-548A-48A3-9593-5AE69BA7598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87BE-E26D-4C2C-8934-7CD8958E0EB4}" type="datetimeFigureOut">
              <a:rPr kumimoji="1" lang="ja-JP" altLang="en-US" smtClean="0"/>
              <a:pPr/>
              <a:t>2018/3/29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391-548A-48A3-9593-5AE69BA7598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87BE-E26D-4C2C-8934-7CD8958E0EB4}" type="datetimeFigureOut">
              <a:rPr kumimoji="1" lang="ja-JP" altLang="en-US" smtClean="0"/>
              <a:pPr/>
              <a:t>2018/3/29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391-548A-48A3-9593-5AE69BA7598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87BE-E26D-4C2C-8934-7CD8958E0EB4}" type="datetimeFigureOut">
              <a:rPr kumimoji="1" lang="ja-JP" altLang="en-US" smtClean="0"/>
              <a:pPr/>
              <a:t>2018/3/29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391-548A-48A3-9593-5AE69BA7598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87BE-E26D-4C2C-8934-7CD8958E0EB4}" type="datetimeFigureOut">
              <a:rPr kumimoji="1" lang="ja-JP" altLang="en-US" smtClean="0"/>
              <a:pPr/>
              <a:t>2018/3/29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391-548A-48A3-9593-5AE69BA7598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87BE-E26D-4C2C-8934-7CD8958E0EB4}" type="datetimeFigureOut">
              <a:rPr kumimoji="1" lang="ja-JP" altLang="en-US" smtClean="0"/>
              <a:pPr/>
              <a:t>2018/3/29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391-548A-48A3-9593-5AE69BA7598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87BE-E26D-4C2C-8934-7CD8958E0EB4}" type="datetimeFigureOut">
              <a:rPr kumimoji="1" lang="ja-JP" altLang="en-US" smtClean="0"/>
              <a:pPr/>
              <a:t>2018/3/29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391-548A-48A3-9593-5AE69BA7598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D87BE-E26D-4C2C-8934-7CD8958E0EB4}" type="datetimeFigureOut">
              <a:rPr kumimoji="1" lang="ja-JP" altLang="en-US" smtClean="0"/>
              <a:pPr/>
              <a:t>2018/3/29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19391-548A-48A3-9593-5AE69BA7598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D87BE-E26D-4C2C-8934-7CD8958E0EB4}" type="datetimeFigureOut">
              <a:rPr kumimoji="1" lang="ja-JP" altLang="en-US" smtClean="0"/>
              <a:pPr/>
              <a:t>2018/3/29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19391-548A-48A3-9593-5AE69BA7598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タイトル 1"/>
          <p:cNvSpPr>
            <a:spLocks noGrp="1"/>
          </p:cNvSpPr>
          <p:nvPr>
            <p:ph type="ctrTitle"/>
          </p:nvPr>
        </p:nvSpPr>
        <p:spPr>
          <a:xfrm>
            <a:off x="323528" y="1412776"/>
            <a:ext cx="8352927" cy="2520950"/>
          </a:xfrm>
        </p:spPr>
        <p:txBody>
          <a:bodyPr/>
          <a:lstStyle/>
          <a:p>
            <a:pPr algn="l"/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　　　</a:t>
            </a:r>
            <a:r>
              <a:rPr lang="ja-JP" altLang="en-US" dirty="0" smtClean="0">
                <a:latin typeface="HGP創英角ﾎﾟｯﾌﾟ体" pitchFamily="50" charset="-128"/>
                <a:ea typeface="HGP創英角ﾎﾟｯﾌﾟ体" pitchFamily="50" charset="-128"/>
              </a:rPr>
              <a:t>生活習慣病を予防しよう</a:t>
            </a:r>
            <a:r>
              <a:rPr lang="en-US" altLang="ja-JP" dirty="0" smtClean="0">
                <a:latin typeface="HGP創英角ﾎﾟｯﾌﾟ体" pitchFamily="50" charset="-128"/>
                <a:ea typeface="HGP創英角ﾎﾟｯﾌﾟ体" pitchFamily="50" charset="-128"/>
              </a:rPr>
              <a:t/>
            </a:r>
            <a:br>
              <a:rPr lang="en-US" altLang="ja-JP" dirty="0" smtClean="0">
                <a:latin typeface="HGP創英角ﾎﾟｯﾌﾟ体" pitchFamily="50" charset="-128"/>
                <a:ea typeface="HGP創英角ﾎﾟｯﾌﾟ体" pitchFamily="50" charset="-128"/>
              </a:rPr>
            </a:br>
            <a:r>
              <a:rPr lang="ja-JP" altLang="en-US" dirty="0" smtClean="0">
                <a:latin typeface="HGP創英角ﾎﾟｯﾌﾟ体" pitchFamily="50" charset="-128"/>
                <a:ea typeface="HGP創英角ﾎﾟｯﾌﾟ体" pitchFamily="50" charset="-128"/>
              </a:rPr>
              <a:t>　　　　　　</a:t>
            </a:r>
            <a:r>
              <a:rPr lang="ja-JP" altLang="en-US" sz="3600" dirty="0" smtClean="0">
                <a:latin typeface="HGP創英角ﾎﾟｯﾌﾟ体" pitchFamily="50" charset="-128"/>
                <a:ea typeface="HGP創英角ﾎﾟｯﾌﾟ体" pitchFamily="50" charset="-128"/>
              </a:rPr>
              <a:t>後悔しないあなたのために</a:t>
            </a:r>
            <a:r>
              <a:rPr lang="en-US" altLang="ja-JP" sz="3600" dirty="0" smtClean="0">
                <a:latin typeface="HGP創英角ﾎﾟｯﾌﾟ体" pitchFamily="50" charset="-128"/>
                <a:ea typeface="HGP創英角ﾎﾟｯﾌﾟ体" pitchFamily="50" charset="-128"/>
              </a:rPr>
              <a:t/>
            </a:r>
            <a:br>
              <a:rPr lang="en-US" altLang="ja-JP" sz="3600" dirty="0" smtClean="0">
                <a:latin typeface="HGP創英角ﾎﾟｯﾌﾟ体" pitchFamily="50" charset="-128"/>
                <a:ea typeface="HGP創英角ﾎﾟｯﾌﾟ体" pitchFamily="50" charset="-128"/>
              </a:rPr>
            </a:br>
            <a:r>
              <a:rPr lang="en-US" altLang="ja-JP" sz="3600" dirty="0" smtClean="0">
                <a:latin typeface="HGP創英角ﾎﾟｯﾌﾟ体" pitchFamily="50" charset="-128"/>
                <a:ea typeface="HGP創英角ﾎﾟｯﾌﾟ体" pitchFamily="50" charset="-128"/>
              </a:rPr>
              <a:t/>
            </a:r>
            <a:br>
              <a:rPr lang="en-US" altLang="ja-JP" sz="3600" dirty="0" smtClean="0">
                <a:latin typeface="HGP創英角ﾎﾟｯﾌﾟ体" pitchFamily="50" charset="-128"/>
                <a:ea typeface="HGP創英角ﾎﾟｯﾌﾟ体" pitchFamily="50" charset="-128"/>
              </a:rPr>
            </a:br>
            <a:r>
              <a:rPr lang="ja-JP" altLang="en-US" sz="3200" dirty="0" smtClean="0">
                <a:solidFill>
                  <a:schemeClr val="accent2">
                    <a:lumMod val="75000"/>
                  </a:schemeClr>
                </a:solidFill>
              </a:rPr>
              <a:t>　　　　　　</a:t>
            </a:r>
            <a:r>
              <a:rPr lang="ja-JP" altLang="en-US" sz="3200" dirty="0" smtClean="0">
                <a:solidFill>
                  <a:schemeClr val="accent2">
                    <a:lumMod val="75000"/>
                  </a:schemeClr>
                </a:solidFill>
                <a:latin typeface="HGS創英角ﾎﾟｯﾌﾟ体" pitchFamily="50" charset="-128"/>
                <a:ea typeface="HGS創英角ﾎﾟｯﾌﾟ体" pitchFamily="50" charset="-128"/>
              </a:rPr>
              <a:t>～</a:t>
            </a:r>
            <a:r>
              <a:rPr lang="ja-JP" altLang="en-US" sz="3200" dirty="0" smtClean="0">
                <a:solidFill>
                  <a:srgbClr val="FF0000"/>
                </a:solidFill>
                <a:latin typeface="HGS創英角ﾎﾟｯﾌﾟ体" pitchFamily="50" charset="-128"/>
                <a:ea typeface="HGS創英角ﾎﾟｯﾌﾟ体" pitchFamily="50" charset="-128"/>
              </a:rPr>
              <a:t>健診結果</a:t>
            </a:r>
            <a:r>
              <a:rPr lang="ja-JP" altLang="en-US" sz="3200" dirty="0" smtClean="0">
                <a:solidFill>
                  <a:schemeClr val="accent2">
                    <a:lumMod val="75000"/>
                  </a:schemeClr>
                </a:solidFill>
                <a:latin typeface="HGS創英角ﾎﾟｯﾌﾟ体" pitchFamily="50" charset="-128"/>
                <a:ea typeface="HGS創英角ﾎﾟｯﾌﾟ体" pitchFamily="50" charset="-128"/>
              </a:rPr>
              <a:t>を読み解こう～</a:t>
            </a:r>
            <a:endParaRPr lang="ja-JP" altLang="en-US" sz="6000" dirty="0" smtClean="0">
              <a:solidFill>
                <a:schemeClr val="accent2">
                  <a:lumMod val="75000"/>
                </a:schemeClr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pic>
        <p:nvPicPr>
          <p:cNvPr id="33796" name="Picture 2" descr="食事をしている女性のイラスト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3860800"/>
            <a:ext cx="2219325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7" name="Picture 4" descr="食事をしている男性のイラスト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975" y="3860800"/>
            <a:ext cx="2217738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8" name="正方形/長方形 6"/>
          <p:cNvSpPr>
            <a:spLocks noChangeArrowheads="1"/>
          </p:cNvSpPr>
          <p:nvPr/>
        </p:nvSpPr>
        <p:spPr bwMode="auto">
          <a:xfrm>
            <a:off x="0" y="188913"/>
            <a:ext cx="46005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>
                <a:latin typeface="HG丸ｺﾞｼｯｸM-PRO" pitchFamily="50" charset="-128"/>
                <a:ea typeface="HG丸ｺﾞｼｯｸM-PRO" pitchFamily="50" charset="-128"/>
              </a:rPr>
              <a:t>若い世代から働き盛りの健康力アップ事業</a:t>
            </a:r>
            <a:endParaRPr lang="ja-JP" altLang="en-US"/>
          </a:p>
        </p:txBody>
      </p:sp>
      <p:sp>
        <p:nvSpPr>
          <p:cNvPr id="33799" name="テキスト ボックス 6"/>
          <p:cNvSpPr txBox="1">
            <a:spLocks noChangeArrowheads="1"/>
          </p:cNvSpPr>
          <p:nvPr/>
        </p:nvSpPr>
        <p:spPr bwMode="auto">
          <a:xfrm>
            <a:off x="4457311" y="6119812"/>
            <a:ext cx="418909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</a:rPr>
              <a:t>湘</a:t>
            </a:r>
            <a:r>
              <a:rPr lang="ja-JP" altLang="en-US" sz="1400" b="1" dirty="0" smtClean="0">
                <a:solidFill>
                  <a:schemeClr val="tx1"/>
                </a:solidFill>
              </a:rPr>
              <a:t>南西部保健</a:t>
            </a:r>
            <a:r>
              <a:rPr lang="ja-JP" altLang="en-US" sz="1400" b="1" dirty="0">
                <a:solidFill>
                  <a:schemeClr val="tx1"/>
                </a:solidFill>
              </a:rPr>
              <a:t>医療福祉推進会議地域・職域連携</a:t>
            </a:r>
            <a:r>
              <a:rPr lang="ja-JP" altLang="en-US" sz="1400" b="1" dirty="0" smtClean="0">
                <a:solidFill>
                  <a:schemeClr val="tx1"/>
                </a:solidFill>
              </a:rPr>
              <a:t>推進　　　　　　専門</a:t>
            </a:r>
            <a:r>
              <a:rPr lang="ja-JP" altLang="en-US" sz="1400" b="1" dirty="0">
                <a:solidFill>
                  <a:schemeClr val="tx1"/>
                </a:solidFill>
              </a:rPr>
              <a:t>部会ワーキンググループ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395288" y="1401763"/>
          <a:ext cx="8352929" cy="4053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649"/>
                <a:gridCol w="1547664"/>
                <a:gridCol w="5544616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000" u="none" dirty="0" smtClean="0">
                          <a:solidFill>
                            <a:schemeClr val="tx1"/>
                          </a:solidFill>
                          <a:latin typeface="ＭＳ Ｐゴシック" pitchFamily="50" charset="-128"/>
                        </a:rPr>
                        <a:t>検査項目</a:t>
                      </a:r>
                      <a:endParaRPr kumimoji="1" lang="ja-JP" altLang="en-US" sz="2000" u="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u="none" dirty="0" smtClean="0">
                          <a:solidFill>
                            <a:schemeClr val="tx1"/>
                          </a:solidFill>
                          <a:latin typeface="ＭＳ Ｐゴシック" pitchFamily="50" charset="-128"/>
                        </a:rPr>
                        <a:t>結果から</a:t>
                      </a:r>
                      <a:endParaRPr lang="en-US" altLang="ja-JP" sz="2400" u="none" dirty="0" smtClean="0">
                        <a:solidFill>
                          <a:schemeClr val="tx1"/>
                        </a:solidFill>
                        <a:latin typeface="ＭＳ Ｐゴシック" pitchFamily="50" charset="-128"/>
                      </a:endParaRPr>
                    </a:p>
                    <a:p>
                      <a:pPr algn="ctr"/>
                      <a:r>
                        <a:rPr lang="ja-JP" altLang="en-US" sz="2000" u="none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何がわかり</a:t>
                      </a:r>
                      <a:endParaRPr kumimoji="1" lang="ja-JP" altLang="en-US" sz="200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800" u="none" dirty="0" smtClean="0">
                          <a:solidFill>
                            <a:srgbClr val="FF000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異常のときに疑われる病気</a:t>
                      </a:r>
                      <a:endParaRPr kumimoji="1" lang="ja-JP" altLang="en-US" sz="280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2348">
                <a:tc>
                  <a:txBody>
                    <a:bodyPr/>
                    <a:lstStyle/>
                    <a:p>
                      <a:r>
                        <a:rPr lang="ja-JP" altLang="en-US" sz="28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８　</a:t>
                      </a:r>
                      <a:r>
                        <a:rPr lang="en-US" altLang="ja-JP" sz="28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AST</a:t>
                      </a:r>
                      <a:r>
                        <a:rPr lang="ja-JP" altLang="en-US" sz="2800" dirty="0" err="1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、</a:t>
                      </a:r>
                      <a:endParaRPr lang="en-US" altLang="ja-JP" sz="2800" dirty="0" smtClean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lang="en-US" altLang="ja-JP" sz="2800" dirty="0" smtClean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en-US" altLang="ja-JP" sz="28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ALT</a:t>
                      </a:r>
                      <a:r>
                        <a:rPr lang="ja-JP" altLang="en-US" sz="2800" dirty="0" err="1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、</a:t>
                      </a:r>
                      <a:endParaRPr lang="en-US" altLang="ja-JP" sz="2800" dirty="0" smtClean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lang="en-US" altLang="ja-JP" sz="2800" dirty="0" smtClean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en-US" altLang="ja-JP" sz="24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γ-GT</a:t>
                      </a:r>
                      <a:endParaRPr kumimoji="1" lang="ja-JP" altLang="en-US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肝臓の機能</a:t>
                      </a:r>
                      <a:endParaRPr kumimoji="1" lang="ja-JP" altLang="en-US" sz="2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  <a:defRPr/>
                      </a:pPr>
                      <a:r>
                        <a:rPr lang="en-US" altLang="ja-JP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ALT</a:t>
                      </a:r>
                      <a:r>
                        <a:rPr lang="ja-JP" altLang="en-US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より</a:t>
                      </a:r>
                      <a:r>
                        <a:rPr lang="en-US" altLang="ja-JP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AST</a:t>
                      </a:r>
                      <a:r>
                        <a:rPr lang="ja-JP" altLang="en-US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が高値</a:t>
                      </a:r>
                      <a:r>
                        <a:rPr lang="ja-JP" altLang="en-US" sz="2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　</a:t>
                      </a:r>
                      <a:r>
                        <a:rPr lang="ja-JP" altLang="en-US" sz="2400" dirty="0" smtClean="0">
                          <a:solidFill>
                            <a:srgbClr val="FF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急性肝炎、肝硬変　など</a:t>
                      </a:r>
                      <a:endParaRPr lang="en-US" altLang="ja-JP" sz="2400" dirty="0" smtClean="0">
                        <a:solidFill>
                          <a:srgbClr val="FF00FF"/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  <a:p>
                      <a:pPr>
                        <a:buFontTx/>
                        <a:buNone/>
                        <a:defRPr/>
                      </a:pPr>
                      <a:r>
                        <a:rPr lang="en-US" altLang="ja-JP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AST</a:t>
                      </a:r>
                      <a:r>
                        <a:rPr lang="ja-JP" altLang="en-US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より</a:t>
                      </a:r>
                      <a:r>
                        <a:rPr lang="en-US" altLang="ja-JP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ALT</a:t>
                      </a:r>
                      <a:r>
                        <a:rPr lang="ja-JP" altLang="en-US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が高値</a:t>
                      </a:r>
                      <a:r>
                        <a:rPr lang="ja-JP" altLang="en-US" sz="2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　</a:t>
                      </a:r>
                      <a:r>
                        <a:rPr lang="ja-JP" altLang="en-US" sz="2400" dirty="0" smtClean="0">
                          <a:solidFill>
                            <a:srgbClr val="FF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慢性肝炎、脂肪肝　など</a:t>
                      </a:r>
                      <a:endParaRPr lang="en-US" altLang="ja-JP" sz="2400" dirty="0" smtClean="0">
                        <a:solidFill>
                          <a:srgbClr val="FF00FF"/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  <a:p>
                      <a:pPr>
                        <a:buFontTx/>
                        <a:buNone/>
                        <a:defRPr/>
                      </a:pPr>
                      <a:r>
                        <a:rPr lang="en-US" altLang="ja-JP" sz="2000" dirty="0" smtClean="0">
                          <a:solidFill>
                            <a:srgbClr val="00206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AST</a:t>
                      </a:r>
                      <a:r>
                        <a:rPr lang="ja-JP" altLang="en-US" sz="2000" dirty="0" smtClean="0">
                          <a:solidFill>
                            <a:srgbClr val="00206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のみ高値</a:t>
                      </a:r>
                      <a:r>
                        <a:rPr lang="ja-JP" altLang="en-US" sz="2800" dirty="0" smtClean="0">
                          <a:solidFill>
                            <a:srgbClr val="FF000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　</a:t>
                      </a:r>
                      <a:r>
                        <a:rPr lang="ja-JP" altLang="en-US" sz="2400" dirty="0" smtClean="0">
                          <a:solidFill>
                            <a:srgbClr val="FF000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心筋梗塞、</a:t>
                      </a:r>
                      <a:r>
                        <a:rPr lang="ja-JP" altLang="en-US" sz="2400" dirty="0" smtClean="0">
                          <a:solidFill>
                            <a:srgbClr val="FF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多発性筋炎、溶血性貧血　など</a:t>
                      </a:r>
                      <a:endParaRPr lang="en-US" altLang="ja-JP" sz="2400" dirty="0" smtClean="0">
                        <a:solidFill>
                          <a:srgbClr val="FF00FF"/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  <a:p>
                      <a:pPr>
                        <a:buFontTx/>
                        <a:buNone/>
                        <a:defRPr/>
                      </a:pPr>
                      <a:r>
                        <a:rPr lang="en-US" altLang="ja-JP" sz="2000" dirty="0" smtClean="0">
                          <a:solidFill>
                            <a:srgbClr val="00206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γ-GT</a:t>
                      </a:r>
                      <a:r>
                        <a:rPr lang="ja-JP" altLang="en-US" sz="2000" dirty="0" smtClean="0">
                          <a:solidFill>
                            <a:srgbClr val="00206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が高値</a:t>
                      </a:r>
                      <a:r>
                        <a:rPr lang="ja-JP" altLang="en-US" sz="2800" dirty="0" smtClean="0">
                          <a:solidFill>
                            <a:srgbClr val="FF000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　</a:t>
                      </a:r>
                      <a:r>
                        <a:rPr lang="ja-JP" altLang="en-US" sz="2400" dirty="0" smtClean="0">
                          <a:solidFill>
                            <a:srgbClr val="FF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アルコール性肝臓病、胆石症、肝炎　など</a:t>
                      </a:r>
                      <a:endParaRPr lang="en-US" altLang="ja-JP" sz="2400" dirty="0" smtClean="0">
                        <a:solidFill>
                          <a:srgbClr val="FF00FF"/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4705" name="円/楕円 7"/>
          <p:cNvSpPr>
            <a:spLocks noChangeArrowheads="1"/>
          </p:cNvSpPr>
          <p:nvPr/>
        </p:nvSpPr>
        <p:spPr bwMode="auto">
          <a:xfrm>
            <a:off x="4787900" y="3803650"/>
            <a:ext cx="1800225" cy="503238"/>
          </a:xfrm>
          <a:prstGeom prst="ellipse">
            <a:avLst/>
          </a:prstGeom>
          <a:noFill/>
          <a:ln w="44450" algn="ctr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ja-JP" altLang="en-US" b="0">
              <a:solidFill>
                <a:schemeClr val="tx1"/>
              </a:solidFill>
              <a:ea typeface="HG丸ｺﾞｼｯｸM-PRO" pitchFamily="50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480027"/>
              </p:ext>
            </p:extLst>
          </p:nvPr>
        </p:nvGraphicFramePr>
        <p:xfrm>
          <a:off x="395288" y="1196975"/>
          <a:ext cx="8352929" cy="51563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4705"/>
                <a:gridCol w="1728192"/>
                <a:gridCol w="4860032"/>
              </a:tblGrid>
              <a:tr h="889177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000" u="none" dirty="0" smtClean="0">
                          <a:solidFill>
                            <a:schemeClr val="tx1"/>
                          </a:solidFill>
                          <a:latin typeface="ＭＳ Ｐゴシック" pitchFamily="50" charset="-128"/>
                        </a:rPr>
                        <a:t>検査項目</a:t>
                      </a:r>
                      <a:endParaRPr kumimoji="1" lang="ja-JP" altLang="en-US" sz="2000" u="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000" u="none" dirty="0" smtClean="0">
                          <a:solidFill>
                            <a:schemeClr val="tx1"/>
                          </a:solidFill>
                          <a:latin typeface="ＭＳ Ｐゴシック" pitchFamily="50" charset="-128"/>
                        </a:rPr>
                        <a:t>結果から</a:t>
                      </a:r>
                      <a:endParaRPr lang="en-US" altLang="ja-JP" sz="2000" u="none" dirty="0" smtClean="0">
                        <a:solidFill>
                          <a:schemeClr val="tx1"/>
                        </a:solidFill>
                        <a:latin typeface="ＭＳ Ｐゴシック" pitchFamily="50" charset="-128"/>
                      </a:endParaRPr>
                    </a:p>
                    <a:p>
                      <a:pPr algn="ctr"/>
                      <a:r>
                        <a:rPr lang="ja-JP" altLang="en-US" sz="2000" u="none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何がわかり</a:t>
                      </a:r>
                      <a:endParaRPr kumimoji="1" lang="ja-JP" altLang="en-US" sz="200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800" u="none" dirty="0" smtClean="0">
                          <a:solidFill>
                            <a:srgbClr val="FF000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異常のときに疑われる病気</a:t>
                      </a:r>
                      <a:endParaRPr kumimoji="1" lang="ja-JP" altLang="en-US" sz="280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9055">
                <a:tc>
                  <a:txBody>
                    <a:bodyPr/>
                    <a:lstStyle/>
                    <a:p>
                      <a:r>
                        <a:rPr lang="ja-JP" altLang="en-US" sz="24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９</a:t>
                      </a:r>
                      <a:endParaRPr lang="en-US" altLang="ja-JP" sz="2400" dirty="0" smtClean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ja-JP" altLang="en-US" sz="24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赤血球、</a:t>
                      </a:r>
                      <a:endParaRPr lang="en-US" altLang="ja-JP" sz="2400" dirty="0" smtClean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ja-JP" altLang="en-US" sz="24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血色素</a:t>
                      </a:r>
                      <a:endParaRPr kumimoji="1" lang="ja-JP" altLang="en-US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貧血</a:t>
                      </a:r>
                      <a:endParaRPr kumimoji="1" lang="ja-JP" altLang="en-US" sz="2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  <a:defRPr/>
                      </a:pPr>
                      <a:r>
                        <a:rPr lang="ja-JP" altLang="en-US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高値</a:t>
                      </a:r>
                      <a:r>
                        <a:rPr lang="ja-JP" altLang="en-US" sz="2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　</a:t>
                      </a:r>
                      <a:r>
                        <a:rPr lang="ja-JP" altLang="en-US" sz="2400" dirty="0" smtClean="0">
                          <a:solidFill>
                            <a:srgbClr val="FF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多血症</a:t>
                      </a:r>
                      <a:endParaRPr lang="en-US" altLang="ja-JP" sz="2400" dirty="0" smtClean="0">
                        <a:solidFill>
                          <a:srgbClr val="FF00FF"/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  <a:p>
                      <a:pPr>
                        <a:buFontTx/>
                        <a:buNone/>
                        <a:defRPr/>
                      </a:pPr>
                      <a:r>
                        <a:rPr lang="ja-JP" altLang="en-US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低値</a:t>
                      </a:r>
                      <a:r>
                        <a:rPr lang="ja-JP" altLang="en-US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　</a:t>
                      </a:r>
                      <a:r>
                        <a:rPr lang="ja-JP" altLang="en-US" sz="2400" dirty="0" smtClean="0">
                          <a:solidFill>
                            <a:srgbClr val="FF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鉄欠乏性貧血、慢性出血性貧血　など</a:t>
                      </a:r>
                      <a:endParaRPr lang="en-US" altLang="ja-JP" sz="2400" dirty="0" smtClean="0">
                        <a:solidFill>
                          <a:srgbClr val="FF00FF"/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8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2400" dirty="0" smtClean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4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空腹時血糖</a:t>
                      </a:r>
                      <a:endParaRPr lang="en-US" altLang="ja-JP" sz="2400" dirty="0" smtClean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8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(</a:t>
                      </a:r>
                      <a:r>
                        <a:rPr lang="ja-JP" altLang="en-US" sz="18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又は随時血糖</a:t>
                      </a:r>
                      <a:r>
                        <a:rPr lang="en-US" altLang="ja-JP" sz="18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2400" dirty="0" smtClean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24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H</a:t>
                      </a:r>
                      <a:r>
                        <a:rPr lang="ja-JP" altLang="en-US" sz="2400" dirty="0" err="1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ｂ</a:t>
                      </a:r>
                      <a:r>
                        <a:rPr lang="en-US" altLang="ja-JP" sz="24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A</a:t>
                      </a:r>
                      <a:r>
                        <a:rPr lang="ja-JP" altLang="en-US" sz="24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１ｃ</a:t>
                      </a:r>
                      <a:endParaRPr kumimoji="1" lang="ja-JP" altLang="en-US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血糖</a:t>
                      </a:r>
                      <a:endParaRPr kumimoji="1" lang="ja-JP" altLang="en-US" sz="2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  <a:defRPr/>
                      </a:pPr>
                      <a:r>
                        <a:rPr lang="en-US" altLang="ja-JP" sz="2000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《</a:t>
                      </a:r>
                      <a:r>
                        <a:rPr lang="ja-JP" altLang="en-US" sz="2000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空腹時血糖</a:t>
                      </a:r>
                      <a:r>
                        <a:rPr lang="en-US" altLang="ja-JP" sz="2000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》</a:t>
                      </a:r>
                      <a:r>
                        <a:rPr lang="ja-JP" altLang="en-US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高値　</a:t>
                      </a:r>
                      <a:r>
                        <a:rPr lang="ja-JP" altLang="en-US" sz="2400" dirty="0" smtClean="0">
                          <a:solidFill>
                            <a:srgbClr val="FF000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糖尿病、</a:t>
                      </a:r>
                      <a:r>
                        <a:rPr lang="ja-JP" altLang="en-US" sz="2400" dirty="0" smtClean="0">
                          <a:solidFill>
                            <a:srgbClr val="FF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慢性すい炎　など</a:t>
                      </a:r>
                      <a:endParaRPr lang="en-US" altLang="ja-JP" sz="2400" dirty="0" smtClean="0">
                        <a:solidFill>
                          <a:srgbClr val="FF00FF"/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  <a:p>
                      <a:pPr>
                        <a:buFontTx/>
                        <a:buNone/>
                        <a:defRPr/>
                      </a:pPr>
                      <a:r>
                        <a:rPr lang="ja-JP" altLang="en-US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低値</a:t>
                      </a:r>
                      <a:r>
                        <a:rPr lang="ja-JP" altLang="en-US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　</a:t>
                      </a:r>
                      <a:r>
                        <a:rPr lang="ja-JP" altLang="en-US" sz="2400" dirty="0" smtClean="0">
                          <a:solidFill>
                            <a:srgbClr val="FF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甲状腺機能低下症、下垂体機能低下症　など</a:t>
                      </a:r>
                      <a:endParaRPr lang="en-US" altLang="ja-JP" sz="2400" dirty="0" smtClean="0">
                        <a:solidFill>
                          <a:srgbClr val="FF00FF"/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  <a:p>
                      <a:pPr>
                        <a:buFontTx/>
                        <a:buNone/>
                        <a:defRPr/>
                      </a:pPr>
                      <a:r>
                        <a:rPr lang="en-US" altLang="ja-JP" sz="2400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《</a:t>
                      </a:r>
                      <a:r>
                        <a:rPr lang="en-US" altLang="ja-JP" sz="2400" dirty="0" err="1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HbA</a:t>
                      </a:r>
                      <a:r>
                        <a:rPr lang="ja-JP" altLang="en-US" sz="2400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１ｃ</a:t>
                      </a:r>
                      <a:r>
                        <a:rPr lang="en-US" altLang="ja-JP" sz="2400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》</a:t>
                      </a:r>
                      <a:r>
                        <a:rPr lang="ja-JP" altLang="en-US" sz="2400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　</a:t>
                      </a:r>
                      <a:r>
                        <a:rPr lang="ja-JP" altLang="en-US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高値</a:t>
                      </a:r>
                      <a:r>
                        <a:rPr lang="ja-JP" altLang="en-US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　</a:t>
                      </a:r>
                      <a:r>
                        <a:rPr lang="ja-JP" altLang="en-US" sz="2400" dirty="0" smtClean="0">
                          <a:solidFill>
                            <a:srgbClr val="FF000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糖尿病、</a:t>
                      </a:r>
                      <a:r>
                        <a:rPr lang="ja-JP" altLang="en-US" sz="2400" dirty="0" smtClean="0">
                          <a:solidFill>
                            <a:srgbClr val="FF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慢性すい炎　など</a:t>
                      </a:r>
                      <a:endParaRPr lang="en-US" altLang="ja-JP" sz="2400" dirty="0" smtClean="0">
                        <a:solidFill>
                          <a:srgbClr val="FF00FF"/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  <a:p>
                      <a:pPr>
                        <a:buFontTx/>
                        <a:buNone/>
                        <a:defRPr/>
                      </a:pPr>
                      <a:r>
                        <a:rPr lang="ja-JP" altLang="en-US" sz="20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低値</a:t>
                      </a:r>
                      <a:r>
                        <a:rPr lang="ja-JP" altLang="en-US" sz="24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　</a:t>
                      </a:r>
                      <a:r>
                        <a:rPr lang="ja-JP" altLang="en-US" sz="2400" dirty="0" smtClean="0">
                          <a:solidFill>
                            <a:srgbClr val="FF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鉄欠乏性貧血、慢性出血性貧血　など</a:t>
                      </a:r>
                      <a:endParaRPr lang="en-US" altLang="ja-JP" sz="2400" dirty="0" smtClean="0">
                        <a:solidFill>
                          <a:srgbClr val="FF00FF"/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5733" name="円/楕円 7"/>
          <p:cNvSpPr>
            <a:spLocks noChangeArrowheads="1"/>
          </p:cNvSpPr>
          <p:nvPr/>
        </p:nvSpPr>
        <p:spPr bwMode="auto">
          <a:xfrm>
            <a:off x="6300788" y="3386138"/>
            <a:ext cx="1366837" cy="431800"/>
          </a:xfrm>
          <a:prstGeom prst="ellipse">
            <a:avLst/>
          </a:prstGeom>
          <a:noFill/>
          <a:ln w="44450" algn="ctr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ja-JP" altLang="en-US" b="0">
              <a:solidFill>
                <a:schemeClr val="tx1"/>
              </a:solidFill>
              <a:ea typeface="HG丸ｺﾞｼｯｸM-PRO" pitchFamily="50" charset="-128"/>
            </a:endParaRPr>
          </a:p>
        </p:txBody>
      </p:sp>
      <p:sp>
        <p:nvSpPr>
          <p:cNvPr id="115734" name="円/楕円 8"/>
          <p:cNvSpPr>
            <a:spLocks noChangeArrowheads="1"/>
          </p:cNvSpPr>
          <p:nvPr/>
        </p:nvSpPr>
        <p:spPr bwMode="auto">
          <a:xfrm>
            <a:off x="6646863" y="4794250"/>
            <a:ext cx="1295400" cy="504825"/>
          </a:xfrm>
          <a:prstGeom prst="ellipse">
            <a:avLst/>
          </a:prstGeom>
          <a:noFill/>
          <a:ln w="44450" algn="ctr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ja-JP" altLang="en-US" b="0">
              <a:solidFill>
                <a:schemeClr val="tx1"/>
              </a:solidFill>
              <a:ea typeface="HG丸ｺﾞｼｯｸM-PRO" pitchFamily="50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449388"/>
            <a:ext cx="8497887" cy="3959225"/>
          </a:xfrm>
        </p:spPr>
        <p:txBody>
          <a:bodyPr/>
          <a:lstStyle/>
          <a:p>
            <a:pPr eaLnBrk="1" hangingPunct="1"/>
            <a:r>
              <a:rPr lang="ja-JP" altLang="en-US" b="1" smtClean="0">
                <a:ea typeface="HGP創英角ﾎﾟｯﾌﾟ体" pitchFamily="50" charset="-128"/>
              </a:rPr>
              <a:t>血圧、血糖、脂質異常症について</a:t>
            </a:r>
            <a:endParaRPr lang="ja-JP" altLang="en-US" sz="3200" smtClean="0">
              <a:solidFill>
                <a:srgbClr val="FF00FF"/>
              </a:solidFill>
            </a:endParaRPr>
          </a:p>
        </p:txBody>
      </p:sp>
      <p:sp>
        <p:nvSpPr>
          <p:cNvPr id="116740" name="スライド番号プレースホルダ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AFC405B-9198-4F7F-9AF1-4C5D2C3CB599}" type="slidenum">
              <a:rPr lang="en-US" altLang="ja-JP" smtClean="0">
                <a:solidFill>
                  <a:srgbClr val="898989"/>
                </a:solidFill>
              </a:rPr>
              <a:pPr/>
              <a:t>12</a:t>
            </a:fld>
            <a:endParaRPr lang="en-US" altLang="ja-JP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タイトル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1143000"/>
          </a:xfrm>
        </p:spPr>
        <p:txBody>
          <a:bodyPr/>
          <a:lstStyle/>
          <a:p>
            <a:r>
              <a:rPr lang="ja-JP" altLang="en-US" sz="4000" smtClean="0">
                <a:latin typeface="HGP創英角ﾎﾟｯﾌﾟ体" pitchFamily="50" charset="-128"/>
                <a:ea typeface="HGP創英角ﾎﾟｯﾌﾟ体" pitchFamily="50" charset="-128"/>
              </a:rPr>
              <a:t>なぜ</a:t>
            </a:r>
            <a:r>
              <a:rPr lang="ja-JP" altLang="en-US" sz="4000" smtClean="0">
                <a:solidFill>
                  <a:srgbClr val="0000FF"/>
                </a:solidFill>
                <a:latin typeface="HGP創英角ﾎﾟｯﾌﾟ体" pitchFamily="50" charset="-128"/>
                <a:ea typeface="HGP創英角ﾎﾟｯﾌﾟ体" pitchFamily="50" charset="-128"/>
              </a:rPr>
              <a:t>血圧</a:t>
            </a:r>
            <a:r>
              <a:rPr lang="ja-JP" altLang="en-US" sz="4000" smtClean="0">
                <a:latin typeface="HGP創英角ﾎﾟｯﾌﾟ体" pitchFamily="50" charset="-128"/>
                <a:ea typeface="HGP創英角ﾎﾟｯﾌﾟ体" pitchFamily="50" charset="-128"/>
              </a:rPr>
              <a:t>が上がる？</a:t>
            </a:r>
          </a:p>
        </p:txBody>
      </p:sp>
      <p:sp>
        <p:nvSpPr>
          <p:cNvPr id="117763" name="コンテンツ プレースホルダ 4"/>
          <p:cNvSpPr>
            <a:spLocks noGrp="1"/>
          </p:cNvSpPr>
          <p:nvPr>
            <p:ph idx="1"/>
          </p:nvPr>
        </p:nvSpPr>
        <p:spPr>
          <a:xfrm>
            <a:off x="323850" y="1384300"/>
            <a:ext cx="8496300" cy="54737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ja-JP" altLang="en-US" dirty="0" smtClean="0">
                <a:latin typeface="ＭＳ Ｐゴシック" pitchFamily="50" charset="-128"/>
              </a:rPr>
              <a:t>◆血管の老化やよくない生活習慣の積み重ねにより、</a:t>
            </a:r>
            <a:r>
              <a:rPr lang="ja-JP" altLang="en-US" dirty="0" smtClean="0">
                <a:solidFill>
                  <a:srgbClr val="FF0000"/>
                </a:solidFill>
                <a:latin typeface="ＭＳ Ｐゴシック" pitchFamily="50" charset="-128"/>
              </a:rPr>
              <a:t>血管が硬く弾力が失われ</a:t>
            </a:r>
            <a:r>
              <a:rPr lang="ja-JP" altLang="en-US" dirty="0" smtClean="0">
                <a:latin typeface="ＭＳ Ｐゴシック" pitchFamily="50" charset="-128"/>
              </a:rPr>
              <a:t>、血管に脂肪がこびりついたりして、</a:t>
            </a:r>
            <a:r>
              <a:rPr lang="ja-JP" altLang="en-US" dirty="0" smtClean="0">
                <a:solidFill>
                  <a:srgbClr val="FF0000"/>
                </a:solidFill>
                <a:latin typeface="ＭＳ Ｐゴシック" pitchFamily="50" charset="-128"/>
              </a:rPr>
              <a:t>血液の通り道が狭く</a:t>
            </a:r>
            <a:r>
              <a:rPr lang="ja-JP" altLang="en-US" dirty="0" smtClean="0">
                <a:latin typeface="ＭＳ Ｐゴシック" pitchFamily="50" charset="-128"/>
              </a:rPr>
              <a:t>なる。</a:t>
            </a:r>
            <a:r>
              <a:rPr lang="en-US" altLang="ja-JP" dirty="0" smtClean="0">
                <a:latin typeface="ＭＳ Ｐゴシック" pitchFamily="50" charset="-128"/>
              </a:rPr>
              <a:t>(</a:t>
            </a:r>
            <a:r>
              <a:rPr lang="ja-JP" altLang="en-US" dirty="0" smtClean="0">
                <a:latin typeface="ＭＳ Ｐゴシック" pitchFamily="50" charset="-128"/>
              </a:rPr>
              <a:t>動脈硬化）</a:t>
            </a:r>
            <a:endParaRPr lang="en-US" altLang="ja-JP" dirty="0" smtClean="0">
              <a:latin typeface="ＭＳ Ｐゴシック" pitchFamily="50" charset="-128"/>
            </a:endParaRPr>
          </a:p>
          <a:p>
            <a:pPr>
              <a:buFont typeface="Arial" charset="0"/>
              <a:buNone/>
            </a:pPr>
            <a:r>
              <a:rPr lang="ja-JP" altLang="en-US" dirty="0" smtClean="0">
                <a:latin typeface="ＭＳ Ｐゴシック" pitchFamily="50" charset="-128"/>
              </a:rPr>
              <a:t>◆</a:t>
            </a:r>
            <a:r>
              <a:rPr lang="ja-JP" altLang="en-US" dirty="0" smtClean="0">
                <a:solidFill>
                  <a:srgbClr val="FF0000"/>
                </a:solidFill>
                <a:latin typeface="ＭＳ Ｐゴシック" pitchFamily="50" charset="-128"/>
              </a:rPr>
              <a:t>塩分</a:t>
            </a:r>
            <a:r>
              <a:rPr lang="ja-JP" altLang="en-US" dirty="0" smtClean="0">
                <a:latin typeface="ＭＳ Ｐゴシック" pitchFamily="50" charset="-128"/>
              </a:rPr>
              <a:t>を多く摂取することで、</a:t>
            </a:r>
            <a:r>
              <a:rPr lang="ja-JP" altLang="en-US" dirty="0" smtClean="0">
                <a:solidFill>
                  <a:srgbClr val="FF0000"/>
                </a:solidFill>
                <a:latin typeface="ＭＳ Ｐゴシック" pitchFamily="50" charset="-128"/>
              </a:rPr>
              <a:t>血液量が増える</a:t>
            </a:r>
            <a:r>
              <a:rPr lang="ja-JP" altLang="en-US" dirty="0" smtClean="0">
                <a:latin typeface="ＭＳ Ｐゴシック" pitchFamily="50" charset="-128"/>
              </a:rPr>
              <a:t>。</a:t>
            </a:r>
            <a:endParaRPr lang="en-US" altLang="ja-JP" dirty="0" smtClean="0">
              <a:latin typeface="ＭＳ Ｐゴシック" pitchFamily="50" charset="-128"/>
            </a:endParaRPr>
          </a:p>
          <a:p>
            <a:pPr>
              <a:buFont typeface="Arial" charset="0"/>
              <a:buNone/>
            </a:pPr>
            <a:endParaRPr lang="en-US" altLang="ja-JP" dirty="0" smtClean="0">
              <a:latin typeface="ＭＳ Ｐゴシック" pitchFamily="50" charset="-128"/>
            </a:endParaRPr>
          </a:p>
          <a:p>
            <a:pPr>
              <a:buFont typeface="Arial" charset="0"/>
              <a:buNone/>
            </a:pPr>
            <a:r>
              <a:rPr lang="ja-JP" altLang="en-US" dirty="0" smtClean="0">
                <a:latin typeface="ＭＳ Ｐゴシック" pitchFamily="50" charset="-128"/>
              </a:rPr>
              <a:t>◆血液が流れるために</a:t>
            </a:r>
            <a:r>
              <a:rPr lang="ja-JP" altLang="en-US" dirty="0" smtClean="0">
                <a:solidFill>
                  <a:srgbClr val="FF0000"/>
                </a:solidFill>
                <a:latin typeface="ＭＳ Ｐゴシック" pitchFamily="50" charset="-128"/>
              </a:rPr>
              <a:t>強い圧力</a:t>
            </a:r>
            <a:r>
              <a:rPr lang="ja-JP" altLang="en-US" dirty="0" smtClean="0">
                <a:latin typeface="ＭＳ Ｐゴシック" pitchFamily="50" charset="-128"/>
              </a:rPr>
              <a:t>が必要になり、</a:t>
            </a:r>
            <a:r>
              <a:rPr lang="ja-JP" altLang="en-US" dirty="0" smtClean="0">
                <a:solidFill>
                  <a:srgbClr val="FF0000"/>
                </a:solidFill>
                <a:latin typeface="ＭＳ Ｐゴシック" pitchFamily="50" charset="-128"/>
              </a:rPr>
              <a:t>血圧が上がる</a:t>
            </a:r>
            <a:r>
              <a:rPr lang="ja-JP" altLang="en-US" dirty="0" smtClean="0">
                <a:latin typeface="ＭＳ Ｐゴシック" pitchFamily="50" charset="-128"/>
              </a:rPr>
              <a:t>。　　　　　　　　　　　　</a:t>
            </a:r>
          </a:p>
        </p:txBody>
      </p:sp>
      <p:sp>
        <p:nvSpPr>
          <p:cNvPr id="117764" name="スライド番号プレースホルダ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CDB9C7B-D81E-49AD-A089-222AC65D5733}" type="slidenum">
              <a:rPr lang="ja-JP" altLang="en-US" smtClean="0">
                <a:solidFill>
                  <a:srgbClr val="898989"/>
                </a:solidFill>
              </a:rPr>
              <a:pPr/>
              <a:t>13</a:t>
            </a:fld>
            <a:endParaRPr lang="ja-JP" altLang="en-US" smtClean="0">
              <a:solidFill>
                <a:srgbClr val="898989"/>
              </a:solidFill>
            </a:endParaRPr>
          </a:p>
        </p:txBody>
      </p:sp>
      <p:sp>
        <p:nvSpPr>
          <p:cNvPr id="6" name="下矢印 5"/>
          <p:cNvSpPr/>
          <p:nvPr/>
        </p:nvSpPr>
        <p:spPr>
          <a:xfrm>
            <a:off x="4139952" y="4149080"/>
            <a:ext cx="576262" cy="5048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187450" y="5949950"/>
            <a:ext cx="67691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defRPr/>
            </a:pPr>
            <a:r>
              <a:rPr lang="ja-JP" altLang="en-US" sz="3200" dirty="0">
                <a:solidFill>
                  <a:srgbClr val="FF0066"/>
                </a:solidFill>
                <a:latin typeface="HG丸ｺﾞｼｯｸM-PRO" pitchFamily="50" charset="-128"/>
                <a:ea typeface="HG丸ｺﾞｼｯｸM-PRO" pitchFamily="50" charset="-128"/>
              </a:rPr>
              <a:t>脳卒中の原因第１位　　高血圧症</a:t>
            </a:r>
            <a:endParaRPr lang="en-US" altLang="ja-JP" sz="3200" dirty="0">
              <a:solidFill>
                <a:srgbClr val="FF0066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defRPr/>
            </a:pPr>
            <a:r>
              <a:rPr lang="ja-JP" altLang="en-US" sz="3600" b="0" dirty="0">
                <a:solidFill>
                  <a:schemeClr val="tx1"/>
                </a:solidFill>
                <a:latin typeface="+mn-lt"/>
                <a:ea typeface="+mn-ea"/>
              </a:rPr>
              <a:t>　</a:t>
            </a:r>
            <a:endParaRPr lang="en-US" altLang="ja-JP" sz="3600" b="0" dirty="0">
              <a:solidFill>
                <a:srgbClr val="0000FF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タイトル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ja-JP" altLang="en-US" sz="4000" smtClean="0">
                <a:latin typeface="HGP創英角ﾎﾟｯﾌﾟ体" pitchFamily="50" charset="-128"/>
                <a:ea typeface="HGP創英角ﾎﾟｯﾌﾟ体" pitchFamily="50" charset="-128"/>
              </a:rPr>
              <a:t>なぜ</a:t>
            </a:r>
            <a:r>
              <a:rPr lang="ja-JP" altLang="en-US" sz="4000" smtClean="0">
                <a:solidFill>
                  <a:srgbClr val="0000FF"/>
                </a:solidFill>
                <a:latin typeface="HGP創英角ﾎﾟｯﾌﾟ体" pitchFamily="50" charset="-128"/>
                <a:ea typeface="HGP創英角ﾎﾟｯﾌﾟ体" pitchFamily="50" charset="-128"/>
              </a:rPr>
              <a:t>血糖</a:t>
            </a:r>
            <a:r>
              <a:rPr lang="ja-JP" altLang="en-US" sz="4000" smtClean="0">
                <a:latin typeface="HGP創英角ﾎﾟｯﾌﾟ体" pitchFamily="50" charset="-128"/>
                <a:ea typeface="HGP創英角ﾎﾟｯﾌﾟ体" pitchFamily="50" charset="-128"/>
              </a:rPr>
              <a:t>が上がる？</a:t>
            </a:r>
          </a:p>
        </p:txBody>
      </p:sp>
      <p:sp>
        <p:nvSpPr>
          <p:cNvPr id="118787" name="コンテンツ プレースホルダ 4"/>
          <p:cNvSpPr>
            <a:spLocks noGrp="1"/>
          </p:cNvSpPr>
          <p:nvPr>
            <p:ph idx="1"/>
          </p:nvPr>
        </p:nvSpPr>
        <p:spPr>
          <a:xfrm>
            <a:off x="323850" y="1052513"/>
            <a:ext cx="8496300" cy="5473700"/>
          </a:xfrm>
        </p:spPr>
        <p:txBody>
          <a:bodyPr/>
          <a:lstStyle/>
          <a:p>
            <a:endParaRPr lang="en-US" altLang="ja-JP" dirty="0" smtClean="0">
              <a:latin typeface="ＭＳ Ｐゴシック" pitchFamily="50" charset="-128"/>
            </a:endParaRPr>
          </a:p>
          <a:p>
            <a:pPr>
              <a:buFont typeface="Arial" charset="0"/>
              <a:buNone/>
            </a:pPr>
            <a:r>
              <a:rPr lang="ja-JP" altLang="en-US" dirty="0" smtClean="0">
                <a:latin typeface="ＭＳ Ｐゴシック" pitchFamily="50" charset="-128"/>
              </a:rPr>
              <a:t>◆上昇させる原因には、</a:t>
            </a:r>
            <a:r>
              <a:rPr lang="ja-JP" altLang="en-US" dirty="0" smtClean="0">
                <a:solidFill>
                  <a:srgbClr val="FF0000"/>
                </a:solidFill>
                <a:latin typeface="ＭＳ Ｐゴシック" pitchFamily="50" charset="-128"/>
              </a:rPr>
              <a:t>食べ過ぎ</a:t>
            </a:r>
            <a:r>
              <a:rPr lang="ja-JP" altLang="en-US" dirty="0" smtClean="0">
                <a:latin typeface="ＭＳ Ｐゴシック" pitchFamily="50" charset="-128"/>
              </a:rPr>
              <a:t>、</a:t>
            </a:r>
            <a:r>
              <a:rPr lang="ja-JP" altLang="en-US" dirty="0" smtClean="0">
                <a:solidFill>
                  <a:srgbClr val="FF0000"/>
                </a:solidFill>
                <a:latin typeface="ＭＳ Ｐゴシック" pitchFamily="50" charset="-128"/>
              </a:rPr>
              <a:t>過度の飲酒</a:t>
            </a:r>
            <a:r>
              <a:rPr lang="ja-JP" altLang="en-US" dirty="0" smtClean="0">
                <a:latin typeface="ＭＳ Ｐゴシック" pitchFamily="50" charset="-128"/>
              </a:rPr>
              <a:t>、</a:t>
            </a:r>
            <a:r>
              <a:rPr lang="ja-JP" altLang="en-US" dirty="0" smtClean="0">
                <a:solidFill>
                  <a:srgbClr val="FF0000"/>
                </a:solidFill>
                <a:latin typeface="ＭＳ Ｐゴシック" pitchFamily="50" charset="-128"/>
              </a:rPr>
              <a:t>ストレス、遺伝等</a:t>
            </a:r>
            <a:r>
              <a:rPr lang="ja-JP" altLang="en-US" dirty="0" smtClean="0">
                <a:latin typeface="ＭＳ Ｐゴシック" pitchFamily="50" charset="-128"/>
              </a:rPr>
              <a:t>さまざま。</a:t>
            </a:r>
            <a:endParaRPr lang="en-US" altLang="ja-JP" dirty="0" smtClean="0">
              <a:latin typeface="ＭＳ Ｐゴシック" pitchFamily="50" charset="-128"/>
            </a:endParaRPr>
          </a:p>
          <a:p>
            <a:pPr>
              <a:buFont typeface="Arial" charset="0"/>
              <a:buNone/>
            </a:pPr>
            <a:endParaRPr lang="en-US" altLang="ja-JP" dirty="0" smtClean="0">
              <a:latin typeface="ＭＳ Ｐゴシック" pitchFamily="50" charset="-128"/>
            </a:endParaRPr>
          </a:p>
          <a:p>
            <a:pPr>
              <a:buFont typeface="Arial" charset="0"/>
              <a:buNone/>
            </a:pPr>
            <a:r>
              <a:rPr lang="ja-JP" altLang="en-US" dirty="0" smtClean="0">
                <a:latin typeface="ＭＳ Ｐゴシック" pitchFamily="50" charset="-128"/>
              </a:rPr>
              <a:t>◆</a:t>
            </a:r>
            <a:r>
              <a:rPr lang="ja-JP" altLang="en-US" dirty="0" smtClean="0">
                <a:solidFill>
                  <a:srgbClr val="FF0000"/>
                </a:solidFill>
                <a:latin typeface="ＭＳ Ｐゴシック" pitchFamily="50" charset="-128"/>
              </a:rPr>
              <a:t>内臓脂肪</a:t>
            </a:r>
            <a:r>
              <a:rPr lang="ja-JP" altLang="en-US" dirty="0" smtClean="0">
                <a:latin typeface="ＭＳ Ｐゴシック" pitchFamily="50" charset="-128"/>
              </a:rPr>
              <a:t>が蓄積すると、血糖を下げるホルモンの</a:t>
            </a:r>
            <a:r>
              <a:rPr lang="ja-JP" altLang="en-US" dirty="0" smtClean="0">
                <a:solidFill>
                  <a:srgbClr val="FF0000"/>
                </a:solidFill>
                <a:latin typeface="ＭＳ Ｐゴシック" pitchFamily="50" charset="-128"/>
              </a:rPr>
              <a:t>インスリンの効きが悪く</a:t>
            </a:r>
            <a:r>
              <a:rPr lang="ja-JP" altLang="en-US" dirty="0" smtClean="0">
                <a:latin typeface="ＭＳ Ｐゴシック" pitchFamily="50" charset="-128"/>
              </a:rPr>
              <a:t>なる。</a:t>
            </a:r>
            <a:endParaRPr lang="en-US" altLang="ja-JP" dirty="0" smtClean="0">
              <a:latin typeface="ＭＳ Ｐゴシック" pitchFamily="50" charset="-128"/>
            </a:endParaRPr>
          </a:p>
          <a:p>
            <a:pPr>
              <a:buFont typeface="Arial" charset="0"/>
              <a:buNone/>
            </a:pPr>
            <a:endParaRPr lang="en-US" altLang="ja-JP" dirty="0" smtClean="0">
              <a:latin typeface="ＭＳ Ｐゴシック" pitchFamily="50" charset="-128"/>
            </a:endParaRPr>
          </a:p>
          <a:p>
            <a:pPr>
              <a:buFont typeface="Arial" charset="0"/>
              <a:buNone/>
            </a:pPr>
            <a:r>
              <a:rPr lang="ja-JP" altLang="en-US" dirty="0" smtClean="0">
                <a:latin typeface="ＭＳ Ｐゴシック" pitchFamily="50" charset="-128"/>
              </a:rPr>
              <a:t>◆すい臓の機能が低下すると、血糖値は上がる。　　　　　　　　　　　</a:t>
            </a:r>
          </a:p>
        </p:txBody>
      </p:sp>
      <p:sp>
        <p:nvSpPr>
          <p:cNvPr id="118788" name="スライド番号プレースホルダ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1D1ACD6-0D2F-4260-B604-6734729FA87B}" type="slidenum">
              <a:rPr lang="ja-JP" altLang="en-US" smtClean="0">
                <a:solidFill>
                  <a:srgbClr val="898989"/>
                </a:solidFill>
              </a:rPr>
              <a:pPr/>
              <a:t>14</a:t>
            </a:fld>
            <a:endParaRPr lang="ja-JP" altLang="en-US" smtClean="0">
              <a:solidFill>
                <a:srgbClr val="898989"/>
              </a:solidFill>
            </a:endParaRPr>
          </a:p>
        </p:txBody>
      </p:sp>
      <p:sp>
        <p:nvSpPr>
          <p:cNvPr id="6" name="下矢印 5"/>
          <p:cNvSpPr/>
          <p:nvPr/>
        </p:nvSpPr>
        <p:spPr>
          <a:xfrm>
            <a:off x="3995738" y="1196975"/>
            <a:ext cx="576262" cy="5048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25413" y="6137275"/>
            <a:ext cx="889317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defRPr/>
            </a:pPr>
            <a:r>
              <a:rPr lang="ja-JP" altLang="en-US" sz="3200" dirty="0">
                <a:solidFill>
                  <a:srgbClr val="FF0066"/>
                </a:solidFill>
                <a:latin typeface="HG丸ｺﾞｼｯｸM-PRO" pitchFamily="50" charset="-128"/>
                <a:ea typeface="HG丸ｺﾞｼｯｸM-PRO" pitchFamily="50" charset="-128"/>
              </a:rPr>
              <a:t>高血糖→全身の血管や神経を痛めつける</a:t>
            </a:r>
            <a:endParaRPr lang="en-US" altLang="ja-JP" sz="3200" b="0" dirty="0">
              <a:solidFill>
                <a:srgbClr val="0000FF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タイトル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ja-JP" altLang="en-US" sz="4000" smtClean="0">
                <a:latin typeface="HGP創英角ﾎﾟｯﾌﾟ体" pitchFamily="50" charset="-128"/>
                <a:ea typeface="HGP創英角ﾎﾟｯﾌﾟ体" pitchFamily="50" charset="-128"/>
              </a:rPr>
              <a:t>脂質異常症とは</a:t>
            </a:r>
          </a:p>
        </p:txBody>
      </p:sp>
      <p:sp>
        <p:nvSpPr>
          <p:cNvPr id="119811" name="コンテンツ プレースホルダ 2"/>
          <p:cNvSpPr>
            <a:spLocks noGrp="1"/>
          </p:cNvSpPr>
          <p:nvPr>
            <p:ph idx="1"/>
          </p:nvPr>
        </p:nvSpPr>
        <p:spPr>
          <a:xfrm>
            <a:off x="323850" y="1052513"/>
            <a:ext cx="4895850" cy="525621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ja-JP" altLang="en-US" smtClean="0">
                <a:latin typeface="ＭＳ Ｐゴシック" pitchFamily="50" charset="-128"/>
              </a:rPr>
              <a:t>★血液中に</a:t>
            </a:r>
            <a:r>
              <a:rPr lang="en-US" altLang="ja-JP" smtClean="0">
                <a:solidFill>
                  <a:srgbClr val="0000CC"/>
                </a:solidFill>
                <a:latin typeface="ＭＳ Ｐゴシック" pitchFamily="50" charset="-128"/>
              </a:rPr>
              <a:t>LDL</a:t>
            </a:r>
            <a:r>
              <a:rPr lang="ja-JP" altLang="en-US" smtClean="0">
                <a:solidFill>
                  <a:srgbClr val="0000CC"/>
                </a:solidFill>
                <a:latin typeface="ＭＳ Ｐゴシック" pitchFamily="50" charset="-128"/>
              </a:rPr>
              <a:t>コレステロール</a:t>
            </a:r>
            <a:r>
              <a:rPr lang="ja-JP" altLang="en-US" smtClean="0">
                <a:latin typeface="ＭＳ Ｐゴシック" pitchFamily="50" charset="-128"/>
              </a:rPr>
              <a:t>や</a:t>
            </a:r>
            <a:r>
              <a:rPr lang="ja-JP" altLang="en-US" smtClean="0">
                <a:solidFill>
                  <a:srgbClr val="0000CC"/>
                </a:solidFill>
                <a:latin typeface="ＭＳ Ｐゴシック" pitchFamily="50" charset="-128"/>
              </a:rPr>
              <a:t>中性脂肪</a:t>
            </a:r>
            <a:r>
              <a:rPr lang="ja-JP" altLang="en-US" smtClean="0">
                <a:latin typeface="ＭＳ Ｐゴシック" pitchFamily="50" charset="-128"/>
              </a:rPr>
              <a:t>が異常に増えたり、</a:t>
            </a:r>
            <a:r>
              <a:rPr lang="en-US" altLang="ja-JP" smtClean="0">
                <a:latin typeface="ＭＳ Ｐゴシック" pitchFamily="50" charset="-128"/>
              </a:rPr>
              <a:t>HDL</a:t>
            </a:r>
            <a:r>
              <a:rPr lang="ja-JP" altLang="en-US" smtClean="0">
                <a:latin typeface="ＭＳ Ｐゴシック" pitchFamily="50" charset="-128"/>
              </a:rPr>
              <a:t>コレステロールが異常に少ない状態です。</a:t>
            </a:r>
            <a:endParaRPr lang="en-US" altLang="ja-JP" smtClean="0">
              <a:latin typeface="ＭＳ Ｐゴシック" pitchFamily="50" charset="-128"/>
            </a:endParaRPr>
          </a:p>
          <a:p>
            <a:pPr>
              <a:buFont typeface="Arial" charset="0"/>
              <a:buNone/>
            </a:pPr>
            <a:endParaRPr lang="en-US" altLang="ja-JP" smtClean="0">
              <a:latin typeface="ＭＳ Ｐゴシック" pitchFamily="50" charset="-128"/>
            </a:endParaRPr>
          </a:p>
          <a:p>
            <a:pPr>
              <a:buFont typeface="Arial" charset="0"/>
              <a:buNone/>
            </a:pPr>
            <a:r>
              <a:rPr lang="ja-JP" altLang="en-US" smtClean="0">
                <a:latin typeface="ＭＳ Ｐゴシック" pitchFamily="50" charset="-128"/>
              </a:rPr>
              <a:t>★この状態になると、</a:t>
            </a:r>
            <a:r>
              <a:rPr lang="ja-JP" altLang="en-US" smtClean="0">
                <a:solidFill>
                  <a:srgbClr val="FF0000"/>
                </a:solidFill>
                <a:latin typeface="ＭＳ Ｐゴシック" pitchFamily="50" charset="-128"/>
              </a:rPr>
              <a:t>血管壁</a:t>
            </a:r>
            <a:r>
              <a:rPr lang="ja-JP" altLang="en-US" smtClean="0">
                <a:latin typeface="ＭＳ Ｐゴシック" pitchFamily="50" charset="-128"/>
              </a:rPr>
              <a:t>に</a:t>
            </a:r>
            <a:r>
              <a:rPr lang="ja-JP" altLang="en-US" smtClean="0">
                <a:solidFill>
                  <a:srgbClr val="0000FF"/>
                </a:solidFill>
                <a:latin typeface="ＭＳ Ｐゴシック" pitchFamily="50" charset="-128"/>
              </a:rPr>
              <a:t>コレステロール</a:t>
            </a:r>
            <a:r>
              <a:rPr lang="ja-JP" altLang="en-US" smtClean="0">
                <a:latin typeface="ＭＳ Ｐゴシック" pitchFamily="50" charset="-128"/>
              </a:rPr>
              <a:t>等の</a:t>
            </a:r>
            <a:r>
              <a:rPr lang="ja-JP" altLang="en-US" smtClean="0">
                <a:solidFill>
                  <a:srgbClr val="FF0000"/>
                </a:solidFill>
                <a:latin typeface="ＭＳ Ｐゴシック" pitchFamily="50" charset="-128"/>
              </a:rPr>
              <a:t>脂肪</a:t>
            </a:r>
            <a:r>
              <a:rPr lang="ja-JP" altLang="en-US" smtClean="0">
                <a:latin typeface="ＭＳ Ｐゴシック" pitchFamily="50" charset="-128"/>
              </a:rPr>
              <a:t>がたまって</a:t>
            </a:r>
            <a:r>
              <a:rPr lang="ja-JP" altLang="en-US" smtClean="0">
                <a:solidFill>
                  <a:srgbClr val="FF0000"/>
                </a:solidFill>
                <a:latin typeface="ＭＳ Ｐゴシック" pitchFamily="50" charset="-128"/>
              </a:rPr>
              <a:t>動脈硬化</a:t>
            </a:r>
            <a:r>
              <a:rPr lang="ja-JP" altLang="en-US" smtClean="0">
                <a:latin typeface="ＭＳ Ｐゴシック" pitchFamily="50" charset="-128"/>
              </a:rPr>
              <a:t>を起こします。</a:t>
            </a:r>
            <a:endParaRPr lang="en-US" altLang="ja-JP" smtClean="0">
              <a:latin typeface="ＭＳ Ｐゴシック" pitchFamily="50" charset="-128"/>
            </a:endParaRPr>
          </a:p>
        </p:txBody>
      </p:sp>
      <p:sp>
        <p:nvSpPr>
          <p:cNvPr id="119812" name="スライド番号プレースホルダ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3476501-B20A-4A22-8502-DAD0237172AA}" type="slidenum">
              <a:rPr lang="ja-JP" altLang="en-US" smtClean="0">
                <a:solidFill>
                  <a:srgbClr val="898989"/>
                </a:solidFill>
              </a:rPr>
              <a:pPr/>
              <a:t>15</a:t>
            </a:fld>
            <a:endParaRPr lang="ja-JP" altLang="en-US" smtClean="0">
              <a:solidFill>
                <a:srgbClr val="898989"/>
              </a:solidFill>
            </a:endParaRPr>
          </a:p>
        </p:txBody>
      </p:sp>
      <p:pic>
        <p:nvPicPr>
          <p:cNvPr id="119813" name="Picture 7" descr="動脈硬化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1052513"/>
            <a:ext cx="4067175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テキスト ボックス 5"/>
          <p:cNvSpPr txBox="1">
            <a:spLocks noChangeArrowheads="1"/>
          </p:cNvSpPr>
          <p:nvPr/>
        </p:nvSpPr>
        <p:spPr bwMode="auto">
          <a:xfrm>
            <a:off x="5484812" y="5800724"/>
            <a:ext cx="3394075" cy="5232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kumimoji="1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1400" dirty="0" smtClean="0">
                <a:solidFill>
                  <a:schemeClr val="tx1"/>
                </a:solidFill>
              </a:rPr>
              <a:t>出典：内臓脂肪がたまるとなぜ危険？</a:t>
            </a:r>
            <a:endParaRPr lang="en-US" altLang="ja-JP" sz="1400" dirty="0" smtClean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</a:rPr>
              <a:t>　　　　　　　　　　　　　　　　（厚生労働省）</a:t>
            </a:r>
            <a:endParaRPr lang="en-US" altLang="ja-JP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4000" smtClean="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脂質異常</a:t>
            </a:r>
            <a:r>
              <a:rPr lang="ja-JP" altLang="en-US" sz="4000" smtClean="0">
                <a:latin typeface="HGP創英角ﾎﾟｯﾌﾟ体" pitchFamily="50" charset="-128"/>
                <a:ea typeface="HGP創英角ﾎﾟｯﾌﾟ体" pitchFamily="50" charset="-128"/>
              </a:rPr>
              <a:t>のスパイラル</a:t>
            </a:r>
          </a:p>
        </p:txBody>
      </p:sp>
      <p:sp>
        <p:nvSpPr>
          <p:cNvPr id="120835" name="コンテンツ プレースホルダ 4"/>
          <p:cNvSpPr>
            <a:spLocks noGrp="1"/>
          </p:cNvSpPr>
          <p:nvPr>
            <p:ph idx="1"/>
          </p:nvPr>
        </p:nvSpPr>
        <p:spPr>
          <a:xfrm>
            <a:off x="592138" y="908050"/>
            <a:ext cx="8551862" cy="5689600"/>
          </a:xfrm>
        </p:spPr>
        <p:txBody>
          <a:bodyPr/>
          <a:lstStyle/>
          <a:p>
            <a:endParaRPr lang="en-US" altLang="ja-JP" smtClean="0">
              <a:latin typeface="ＭＳ Ｐゴシック" pitchFamily="50" charset="-128"/>
            </a:endParaRPr>
          </a:p>
          <a:p>
            <a:pPr>
              <a:buFont typeface="Arial" charset="0"/>
              <a:buNone/>
            </a:pPr>
            <a:r>
              <a:rPr lang="ja-JP" altLang="en-US" smtClean="0">
                <a:latin typeface="ＭＳ Ｐゴシック" pitchFamily="50" charset="-128"/>
              </a:rPr>
              <a:t>　　　　　</a:t>
            </a:r>
            <a:r>
              <a:rPr lang="en-US" altLang="ja-JP" smtClean="0">
                <a:latin typeface="ＭＳ Ｐゴシック" pitchFamily="50" charset="-128"/>
              </a:rPr>
              <a:t>LDL</a:t>
            </a:r>
            <a:r>
              <a:rPr lang="ja-JP" altLang="en-US" smtClean="0">
                <a:latin typeface="ＭＳ Ｐゴシック" pitchFamily="50" charset="-128"/>
              </a:rPr>
              <a:t>コレステロールが増える</a:t>
            </a:r>
            <a:endParaRPr lang="en-US" altLang="ja-JP" smtClean="0">
              <a:latin typeface="ＭＳ Ｐゴシック" pitchFamily="50" charset="-128"/>
            </a:endParaRPr>
          </a:p>
          <a:p>
            <a:pPr>
              <a:buFont typeface="Arial" charset="0"/>
              <a:buNone/>
            </a:pPr>
            <a:endParaRPr lang="en-US" altLang="ja-JP" smtClean="0">
              <a:latin typeface="ＭＳ Ｐゴシック" pitchFamily="50" charset="-128"/>
            </a:endParaRPr>
          </a:p>
          <a:p>
            <a:pPr>
              <a:buFont typeface="Arial" charset="0"/>
              <a:buNone/>
            </a:pPr>
            <a:r>
              <a:rPr lang="ja-JP" altLang="en-US" smtClean="0">
                <a:latin typeface="ＭＳ Ｐゴシック" pitchFamily="50" charset="-128"/>
              </a:rPr>
              <a:t>内臓脂肪が増える　　</a:t>
            </a:r>
            <a:r>
              <a:rPr lang="en-US" altLang="ja-JP" sz="2800" smtClean="0">
                <a:latin typeface="ＭＳ Ｐゴシック" pitchFamily="50" charset="-128"/>
              </a:rPr>
              <a:t>HDL</a:t>
            </a:r>
            <a:r>
              <a:rPr lang="ja-JP" altLang="en-US" sz="2800" smtClean="0">
                <a:latin typeface="ＭＳ Ｐゴシック" pitchFamily="50" charset="-128"/>
              </a:rPr>
              <a:t>コレステロールが減る</a:t>
            </a:r>
            <a:r>
              <a:rPr lang="ja-JP" altLang="en-US" smtClean="0">
                <a:latin typeface="ＭＳ Ｐゴシック" pitchFamily="50" charset="-128"/>
              </a:rPr>
              <a:t>　</a:t>
            </a:r>
            <a:endParaRPr lang="en-US" altLang="ja-JP" sz="2400" smtClean="0">
              <a:latin typeface="ＭＳ Ｐゴシック" pitchFamily="50" charset="-128"/>
            </a:endParaRPr>
          </a:p>
          <a:p>
            <a:pPr>
              <a:buFont typeface="Arial" charset="0"/>
              <a:buNone/>
            </a:pPr>
            <a:endParaRPr lang="en-US" altLang="ja-JP" smtClean="0">
              <a:latin typeface="ＭＳ Ｐゴシック" pitchFamily="50" charset="-128"/>
            </a:endParaRPr>
          </a:p>
          <a:p>
            <a:pPr>
              <a:buFont typeface="Arial" charset="0"/>
              <a:buNone/>
            </a:pPr>
            <a:r>
              <a:rPr lang="ja-JP" altLang="en-US" smtClean="0">
                <a:latin typeface="ＭＳ Ｐゴシック" pitchFamily="50" charset="-128"/>
              </a:rPr>
              <a:t>　　　　　　　中性脂肪が増える</a:t>
            </a:r>
            <a:endParaRPr lang="en-US" altLang="ja-JP" smtClean="0">
              <a:latin typeface="ＭＳ Ｐゴシック" pitchFamily="50" charset="-128"/>
            </a:endParaRPr>
          </a:p>
          <a:p>
            <a:pPr>
              <a:buFont typeface="Arial" charset="0"/>
              <a:buNone/>
            </a:pPr>
            <a:endParaRPr lang="en-US" altLang="ja-JP" smtClean="0">
              <a:latin typeface="ＭＳ Ｐゴシック" pitchFamily="50" charset="-128"/>
            </a:endParaRPr>
          </a:p>
          <a:p>
            <a:pPr>
              <a:buFont typeface="Arial" charset="0"/>
              <a:buNone/>
            </a:pPr>
            <a:r>
              <a:rPr lang="ja-JP" altLang="en-US" smtClean="0">
                <a:latin typeface="ＭＳ Ｐゴシック" pitchFamily="50" charset="-128"/>
              </a:rPr>
              <a:t>◆脂質異常を放っておくと、脂質が異常な血液は</a:t>
            </a:r>
            <a:r>
              <a:rPr lang="ja-JP" altLang="en-US" smtClean="0">
                <a:solidFill>
                  <a:srgbClr val="FF0000"/>
                </a:solidFill>
                <a:latin typeface="ＭＳ Ｐゴシック" pitchFamily="50" charset="-128"/>
              </a:rPr>
              <a:t>ドロドロと流れにくく</a:t>
            </a:r>
            <a:r>
              <a:rPr lang="ja-JP" altLang="en-US" smtClean="0">
                <a:latin typeface="ＭＳ Ｐゴシック" pitchFamily="50" charset="-128"/>
              </a:rPr>
              <a:t>なり、</a:t>
            </a:r>
            <a:r>
              <a:rPr lang="ja-JP" altLang="en-US" smtClean="0">
                <a:solidFill>
                  <a:srgbClr val="FF0000"/>
                </a:solidFill>
                <a:latin typeface="ＭＳ Ｐゴシック" pitchFamily="50" charset="-128"/>
              </a:rPr>
              <a:t>血管壁に蓄積</a:t>
            </a:r>
            <a:r>
              <a:rPr lang="ja-JP" altLang="en-US" smtClean="0">
                <a:latin typeface="ＭＳ Ｐゴシック" pitchFamily="50" charset="-128"/>
              </a:rPr>
              <a:t>する　→</a:t>
            </a:r>
            <a:r>
              <a:rPr lang="ja-JP" altLang="en-US" smtClean="0">
                <a:solidFill>
                  <a:srgbClr val="FF0000"/>
                </a:solidFill>
                <a:latin typeface="HGP創英角ﾎﾟｯﾌﾟ体" pitchFamily="50" charset="-128"/>
                <a:ea typeface="HGP創英角ﾎﾟｯﾌﾟ体" pitchFamily="50" charset="-128"/>
              </a:rPr>
              <a:t>動脈硬化</a:t>
            </a:r>
            <a:r>
              <a:rPr lang="ja-JP" altLang="en-US" smtClean="0">
                <a:latin typeface="ＭＳ Ｐゴシック" pitchFamily="50" charset="-128"/>
              </a:rPr>
              <a:t>が進行　　　　　　　　　　　　</a:t>
            </a:r>
          </a:p>
        </p:txBody>
      </p:sp>
      <p:sp>
        <p:nvSpPr>
          <p:cNvPr id="120836" name="スライド番号プレースホルダ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CB589B1-0F39-4AF1-9F56-F998F29DF251}" type="slidenum">
              <a:rPr lang="ja-JP" altLang="en-US" smtClean="0">
                <a:solidFill>
                  <a:srgbClr val="898989"/>
                </a:solidFill>
              </a:rPr>
              <a:pPr/>
              <a:t>16</a:t>
            </a:fld>
            <a:endParaRPr lang="ja-JP" altLang="en-US" smtClean="0">
              <a:solidFill>
                <a:srgbClr val="898989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7630241">
            <a:off x="1852613" y="2211387"/>
            <a:ext cx="768350" cy="42227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1" name="右矢印 10"/>
          <p:cNvSpPr/>
          <p:nvPr/>
        </p:nvSpPr>
        <p:spPr>
          <a:xfrm rot="2888481">
            <a:off x="1793082" y="3378994"/>
            <a:ext cx="768350" cy="420687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2" name="右矢印 11"/>
          <p:cNvSpPr/>
          <p:nvPr/>
        </p:nvSpPr>
        <p:spPr>
          <a:xfrm rot="18850792">
            <a:off x="5686426" y="3424237"/>
            <a:ext cx="768350" cy="422275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3" name="右矢印 12"/>
          <p:cNvSpPr/>
          <p:nvPr/>
        </p:nvSpPr>
        <p:spPr>
          <a:xfrm rot="13065587">
            <a:off x="5627688" y="2324100"/>
            <a:ext cx="768350" cy="420688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7398779"/>
              </p:ext>
            </p:extLst>
          </p:nvPr>
        </p:nvGraphicFramePr>
        <p:xfrm>
          <a:off x="971600" y="1417638"/>
          <a:ext cx="7272807" cy="489654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272807"/>
              </a:tblGrid>
              <a:tr h="48965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ＭＳ 明朝" panose="02020609040205080304" pitchFamily="17" charset="-128"/>
                          <a:ea typeface="ＭＳ 明朝" panose="02020609040205080304" pitchFamily="17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200" kern="100" dirty="0">
                        <a:effectLst/>
                        <a:latin typeface="ＭＳ 明朝" panose="02020609040205080304" pitchFamily="17" charset="-128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sz="1050" kern="100" dirty="0">
                          <a:effectLst/>
                          <a:latin typeface="Century" panose="02040604050505020304" pitchFamily="18" charset="0"/>
                        </a:rPr>
                        <a:t/>
                      </a:r>
                      <a:br>
                        <a:rPr lang="ja-JP" sz="1050" kern="100" dirty="0">
                          <a:effectLst/>
                          <a:latin typeface="Century" panose="02040604050505020304" pitchFamily="18" charset="0"/>
                        </a:rPr>
                      </a:br>
                      <a:r>
                        <a:rPr lang="ja-JP" sz="1400" b="1" kern="100" dirty="0">
                          <a:effectLst/>
                          <a:latin typeface="ＭＳ 明朝" panose="02020609040205080304" pitchFamily="17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sz="1600" b="0" kern="100" dirty="0">
                          <a:effectLst/>
                          <a:latin typeface="ＭＳ 明朝" panose="02020609040205080304" pitchFamily="17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altLang="en-US" sz="1400" b="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若い世代から働き盛りの健康力アップ事業</a:t>
                      </a:r>
                      <a:endParaRPr lang="en-US" altLang="ja-JP" sz="1400" b="0" dirty="0" smtClean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400" b="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400" b="1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生活習慣病を予防しよう後悔しないあなたのために～健診結果を読み解こう～</a:t>
                      </a:r>
                      <a:endParaRPr lang="en-US" altLang="ja-JP" sz="1400" b="1" kern="100" dirty="0" smtClean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altLang="ja-JP" sz="1400" b="1" kern="100" dirty="0" smtClean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altLang="ja-JP" sz="1400" b="1" kern="100" dirty="0" smtClean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ja-JP" sz="1400" b="1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2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212090"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　作成</a:t>
                      </a:r>
                      <a:r>
                        <a:rPr lang="ja-JP" sz="120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日</a:t>
                      </a:r>
                      <a:r>
                        <a:rPr lang="ja-JP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　平成</a:t>
                      </a:r>
                      <a:r>
                        <a:rPr 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ja-JP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年３月　作成</a:t>
                      </a:r>
                    </a:p>
                    <a:p>
                      <a:pPr marL="212090" algn="just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2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212090"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　作　成</a:t>
                      </a:r>
                      <a:r>
                        <a:rPr lang="ja-JP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　湘南西部地区保健医療福祉推進会議</a:t>
                      </a:r>
                    </a:p>
                    <a:p>
                      <a:pPr marL="212090" indent="770890"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ja-JP" sz="120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地域</a:t>
                      </a:r>
                      <a:r>
                        <a:rPr lang="ja-JP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・職域連携推進専門部会ワーキンググループ</a:t>
                      </a:r>
                    </a:p>
                    <a:p>
                      <a:pPr marL="212090" algn="just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2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212090"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ja-JP" sz="120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事務局</a:t>
                      </a:r>
                      <a:r>
                        <a:rPr lang="ja-JP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　神奈川県平塚保健福祉事務所</a:t>
                      </a:r>
                    </a:p>
                    <a:p>
                      <a:pPr marL="212090" indent="911225"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sz="120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〒</a:t>
                      </a:r>
                      <a:r>
                        <a:rPr 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254-0051</a:t>
                      </a:r>
                      <a:r>
                        <a:rPr lang="ja-JP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平塚市豊原町</a:t>
                      </a:r>
                      <a:r>
                        <a:rPr 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6-21</a:t>
                      </a:r>
                      <a:r>
                        <a:rPr lang="ja-JP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TEL</a:t>
                      </a:r>
                      <a:r>
                        <a:rPr lang="ja-JP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0463-32-0130</a:t>
                      </a:r>
                      <a:endParaRPr lang="ja-JP" sz="12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212090" indent="911225"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altLang="ja-JP" sz="1200" kern="10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http://www.pref.kanagawa.jp/docs/x2p/index.html</a:t>
                      </a:r>
                    </a:p>
                    <a:p>
                      <a:pPr marL="212090" indent="911225"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lang="ja-JP" sz="120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神奈川県</a:t>
                      </a:r>
                      <a:r>
                        <a:rPr lang="ja-JP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平塚保健福祉事務所秦野センター</a:t>
                      </a:r>
                    </a:p>
                    <a:p>
                      <a:pPr marL="212090" indent="911225"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ja-JP" sz="120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〒</a:t>
                      </a:r>
                      <a:r>
                        <a:rPr 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257-0031</a:t>
                      </a:r>
                      <a:r>
                        <a:rPr lang="ja-JP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秦野市曽屋</a:t>
                      </a:r>
                      <a:r>
                        <a:rPr 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2-9-9</a:t>
                      </a:r>
                      <a:r>
                        <a:rPr lang="ja-JP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TEL</a:t>
                      </a:r>
                      <a:r>
                        <a:rPr lang="ja-JP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0463-82-1428</a:t>
                      </a:r>
                      <a:endParaRPr lang="ja-JP" sz="12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marL="212090" indent="911225" algn="just">
                        <a:spcAft>
                          <a:spcPts val="0"/>
                        </a:spcAft>
                      </a:pPr>
                      <a:r>
                        <a:rPr lang="ja-JP" altLang="en-US" sz="120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lang="en-US" sz="1200" kern="100" dirty="0" smtClean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http</a:t>
                      </a:r>
                      <a:r>
                        <a:rPr 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://www.pref.kanagawa.jp/div/1586/</a:t>
                      </a:r>
                      <a:endParaRPr lang="ja-JP" sz="12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200" kern="100" dirty="0"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図 1" descr="symbol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0232" y="2852936"/>
            <a:ext cx="1200290" cy="1335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336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D83E8D-A146-4C90-AAC6-16A8AE83BA3C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115616" y="908720"/>
            <a:ext cx="676875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800" b="1" dirty="0" smtClean="0">
                <a:latin typeface="+mn-ea"/>
              </a:rPr>
              <a:t>※</a:t>
            </a:r>
            <a:r>
              <a:rPr kumimoji="1" lang="ja-JP" altLang="en-US" sz="2800" b="1" dirty="0" smtClean="0">
                <a:latin typeface="+mn-ea"/>
              </a:rPr>
              <a:t>これは本編ではありません。</a:t>
            </a:r>
            <a:endParaRPr kumimoji="1" lang="en-US" altLang="ja-JP" sz="2800" b="1" dirty="0" smtClean="0">
              <a:latin typeface="+mn-ea"/>
            </a:endParaRPr>
          </a:p>
          <a:p>
            <a:pPr algn="ctr"/>
            <a:endParaRPr lang="en-US" altLang="ja-JP" b="1" dirty="0" smtClean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ja-JP" altLang="en-US" b="1" dirty="0" smtClean="0">
                <a:latin typeface="+mn-ea"/>
              </a:rPr>
              <a:t>生活習慣病を予防しよう　後悔しないあなたのために</a:t>
            </a:r>
            <a:endParaRPr lang="en-US" altLang="ja-JP" b="1" dirty="0" smtClean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ja-JP" altLang="en-US" b="1" dirty="0" smtClean="0">
                <a:latin typeface="+mn-ea"/>
              </a:rPr>
              <a:t>～健診結果を読み解こう～</a:t>
            </a:r>
            <a:endParaRPr lang="en-US" altLang="ja-JP" b="1" dirty="0" smtClean="0">
              <a:latin typeface="+mn-ea"/>
            </a:endParaRPr>
          </a:p>
          <a:p>
            <a:pPr algn="ctr"/>
            <a:endParaRPr lang="en-US" altLang="ja-JP" b="1" dirty="0" smtClean="0">
              <a:latin typeface="+mn-ea"/>
            </a:endParaRPr>
          </a:p>
          <a:p>
            <a:pPr algn="ctr"/>
            <a:endParaRPr lang="en-US" altLang="ja-JP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en-US" altLang="ja-JP" sz="2800" b="1" dirty="0" smtClean="0">
                <a:latin typeface="+mn-ea"/>
              </a:rPr>
              <a:t>【</a:t>
            </a:r>
            <a:r>
              <a:rPr lang="ja-JP" altLang="en-US" sz="2800" b="1" dirty="0" smtClean="0">
                <a:latin typeface="+mn-ea"/>
              </a:rPr>
              <a:t>使用にあたって</a:t>
            </a:r>
            <a:r>
              <a:rPr lang="en-US" altLang="ja-JP" sz="2800" b="1" dirty="0" smtClean="0">
                <a:latin typeface="+mn-ea"/>
              </a:rPr>
              <a:t>】</a:t>
            </a:r>
            <a:endParaRPr lang="en-US" altLang="ja-JP" b="1" dirty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b="1" dirty="0" smtClean="0">
                <a:latin typeface="+mn-ea"/>
              </a:rPr>
              <a:t>本資料は、生活習慣病予防のための健康教育の教材です。</a:t>
            </a:r>
            <a:endParaRPr kumimoji="1" lang="en-US" altLang="ja-JP" b="1" dirty="0" smtClean="0"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ja-JP" altLang="en-US" b="1" dirty="0" smtClean="0">
                <a:latin typeface="+mn-ea"/>
              </a:rPr>
              <a:t>各スライドのコメント欄には、★印で補足説明を記しています。</a:t>
            </a:r>
            <a:endParaRPr lang="en-US" altLang="ja-JP" b="1" dirty="0" smtClean="0">
              <a:latin typeface="+mn-ea"/>
            </a:endParaRPr>
          </a:p>
          <a:p>
            <a:pPr algn="ctr"/>
            <a:endParaRPr kumimoji="1" lang="en-US" altLang="ja-JP" dirty="0" smtClean="0">
              <a:solidFill>
                <a:schemeClr val="tx2"/>
              </a:solidFill>
            </a:endParaRPr>
          </a:p>
          <a:p>
            <a:pPr algn="ctr"/>
            <a:endParaRPr lang="en-US" altLang="ja-JP" dirty="0">
              <a:solidFill>
                <a:schemeClr val="tx2"/>
              </a:solidFill>
            </a:endParaRPr>
          </a:p>
          <a:p>
            <a:pPr algn="ctr"/>
            <a:endParaRPr kumimoji="1" lang="ja-JP" alt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449388"/>
            <a:ext cx="8497887" cy="3959225"/>
          </a:xfrm>
        </p:spPr>
        <p:txBody>
          <a:bodyPr/>
          <a:lstStyle/>
          <a:p>
            <a:pPr eaLnBrk="1" hangingPunct="1"/>
            <a:r>
              <a:rPr lang="ja-JP" altLang="en-US" sz="4800" b="1" smtClean="0">
                <a:ea typeface="HGP創英角ﾎﾟｯﾌﾟ体" pitchFamily="50" charset="-128"/>
              </a:rPr>
              <a:t>健康診断の結果の見方</a:t>
            </a:r>
            <a:endParaRPr lang="ja-JP" altLang="en-US" sz="3600" smtClean="0">
              <a:solidFill>
                <a:srgbClr val="FF00FF"/>
              </a:solidFill>
            </a:endParaRPr>
          </a:p>
        </p:txBody>
      </p:sp>
      <p:sp>
        <p:nvSpPr>
          <p:cNvPr id="107524" name="スライド番号プレースホルダ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73A2B9C-766F-4400-8D2D-A89AA44F66D1}" type="slidenum">
              <a:rPr lang="en-US" altLang="ja-JP" smtClean="0">
                <a:solidFill>
                  <a:srgbClr val="898989"/>
                </a:solidFill>
              </a:rPr>
              <a:pPr/>
              <a:t>3</a:t>
            </a:fld>
            <a:endParaRPr lang="en-US" altLang="ja-JP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タイトル 3"/>
          <p:cNvSpPr>
            <a:spLocks noGrp="1"/>
          </p:cNvSpPr>
          <p:nvPr>
            <p:ph type="title"/>
          </p:nvPr>
        </p:nvSpPr>
        <p:spPr>
          <a:xfrm>
            <a:off x="287338" y="188913"/>
            <a:ext cx="8569325" cy="836612"/>
          </a:xfrm>
        </p:spPr>
        <p:txBody>
          <a:bodyPr/>
          <a:lstStyle/>
          <a:p>
            <a:r>
              <a:rPr lang="ja-JP" altLang="en-US" smtClean="0">
                <a:latin typeface="HG創英角ﾎﾟｯﾌﾟ体" pitchFamily="49" charset="-128"/>
                <a:ea typeface="HG創英角ﾎﾟｯﾌﾟ体" pitchFamily="49" charset="-128"/>
              </a:rPr>
              <a:t>このようにしていませんか？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90488" y="1268413"/>
            <a:ext cx="9234040" cy="511175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sz="3600" dirty="0" smtClean="0">
                <a:solidFill>
                  <a:srgbClr val="0000FF"/>
                </a:solidFill>
                <a:latin typeface="+mn-ea"/>
              </a:rPr>
              <a:t>■健診の判定結果が「</a:t>
            </a:r>
            <a:r>
              <a:rPr lang="ja-JP" altLang="en-US" sz="3600" dirty="0" smtClean="0">
                <a:solidFill>
                  <a:srgbClr val="FF0000"/>
                </a:solidFill>
                <a:latin typeface="+mn-ea"/>
              </a:rPr>
              <a:t>Ａ</a:t>
            </a:r>
            <a:r>
              <a:rPr lang="ja-JP" altLang="en-US" sz="3600" dirty="0" smtClean="0">
                <a:solidFill>
                  <a:srgbClr val="0000FF"/>
                </a:solidFill>
                <a:latin typeface="+mn-ea"/>
              </a:rPr>
              <a:t>」だからと安心して、すぐに結果表を</a:t>
            </a:r>
            <a:r>
              <a:rPr lang="ja-JP" altLang="en-US" sz="3600" dirty="0" smtClean="0">
                <a:solidFill>
                  <a:srgbClr val="FF0000"/>
                </a:solidFill>
                <a:latin typeface="+mn-ea"/>
              </a:rPr>
              <a:t>しまいこんでいる</a:t>
            </a:r>
            <a:r>
              <a:rPr lang="ja-JP" altLang="en-US" sz="3600" dirty="0" smtClean="0">
                <a:solidFill>
                  <a:srgbClr val="0000FF"/>
                </a:solidFill>
                <a:latin typeface="+mn-ea"/>
              </a:rPr>
              <a:t>。</a:t>
            </a:r>
            <a:endParaRPr lang="en-US" altLang="ja-JP" sz="3600" dirty="0" smtClean="0">
              <a:solidFill>
                <a:srgbClr val="0000FF"/>
              </a:solidFill>
              <a:latin typeface="+mn-ea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sz="3600" dirty="0" smtClean="0">
                <a:solidFill>
                  <a:srgbClr val="0000FF"/>
                </a:solidFill>
                <a:latin typeface="+mn-ea"/>
              </a:rPr>
              <a:t>■イエローカードや</a:t>
            </a:r>
            <a:r>
              <a:rPr lang="en-US" altLang="ja-JP" sz="3600" dirty="0" smtClean="0">
                <a:solidFill>
                  <a:srgbClr val="0000FF"/>
                </a:solidFill>
                <a:latin typeface="+mn-ea"/>
              </a:rPr>
              <a:t>A</a:t>
            </a:r>
            <a:r>
              <a:rPr lang="ja-JP" altLang="en-US" sz="3600" dirty="0" smtClean="0">
                <a:solidFill>
                  <a:srgbClr val="0000FF"/>
                </a:solidFill>
                <a:latin typeface="+mn-ea"/>
              </a:rPr>
              <a:t>判定以外を</a:t>
            </a:r>
            <a:r>
              <a:rPr lang="ja-JP" altLang="en-US" sz="3600" dirty="0" smtClean="0">
                <a:solidFill>
                  <a:srgbClr val="FF0000"/>
                </a:solidFill>
                <a:latin typeface="+mn-ea"/>
              </a:rPr>
              <a:t>放置している</a:t>
            </a:r>
            <a:r>
              <a:rPr lang="ja-JP" altLang="en-US" sz="3600" dirty="0" smtClean="0">
                <a:solidFill>
                  <a:srgbClr val="0000FF"/>
                </a:solidFill>
                <a:latin typeface="+mn-ea"/>
              </a:rPr>
              <a:t>。</a:t>
            </a:r>
            <a:endParaRPr lang="en-US" altLang="ja-JP" sz="3600" dirty="0" smtClean="0">
              <a:solidFill>
                <a:srgbClr val="0000FF"/>
              </a:solidFill>
              <a:latin typeface="+mn-ea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sz="3600" dirty="0" smtClean="0">
                <a:solidFill>
                  <a:srgbClr val="0000FF"/>
                </a:solidFill>
                <a:latin typeface="+mn-ea"/>
              </a:rPr>
              <a:t>■</a:t>
            </a:r>
            <a:r>
              <a:rPr lang="en-US" altLang="ja-JP" sz="3600" dirty="0" smtClean="0">
                <a:solidFill>
                  <a:srgbClr val="0000FF"/>
                </a:solidFill>
                <a:latin typeface="+mn-ea"/>
              </a:rPr>
              <a:t> A</a:t>
            </a:r>
            <a:r>
              <a:rPr lang="ja-JP" altLang="en-US" sz="3600" dirty="0" smtClean="0">
                <a:solidFill>
                  <a:srgbClr val="0000FF"/>
                </a:solidFill>
                <a:latin typeface="+mn-ea"/>
              </a:rPr>
              <a:t>判定以外を、</a:t>
            </a:r>
            <a:r>
              <a:rPr lang="ja-JP" altLang="en-US" sz="3600" dirty="0" smtClean="0">
                <a:solidFill>
                  <a:srgbClr val="FF0000"/>
                </a:solidFill>
                <a:latin typeface="+mn-ea"/>
              </a:rPr>
              <a:t>自覚症状がない</a:t>
            </a:r>
            <a:r>
              <a:rPr lang="ja-JP" altLang="en-US" sz="3600" dirty="0" smtClean="0">
                <a:solidFill>
                  <a:srgbClr val="0000FF"/>
                </a:solidFill>
                <a:latin typeface="+mn-ea"/>
              </a:rPr>
              <a:t>からと大丈夫と自分で判断している。</a:t>
            </a:r>
            <a:endParaRPr lang="en-US" altLang="ja-JP" sz="3600" dirty="0" smtClean="0">
              <a:solidFill>
                <a:srgbClr val="0000FF"/>
              </a:solidFill>
              <a:latin typeface="+mn-ea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sz="3600" dirty="0" smtClean="0">
                <a:solidFill>
                  <a:srgbClr val="0000FF"/>
                </a:solidFill>
                <a:latin typeface="+mn-ea"/>
              </a:rPr>
              <a:t>■総合判定だけ見て、</a:t>
            </a:r>
            <a:r>
              <a:rPr lang="ja-JP" altLang="en-US" sz="3600" dirty="0" smtClean="0">
                <a:solidFill>
                  <a:srgbClr val="FF0000"/>
                </a:solidFill>
                <a:latin typeface="+mn-ea"/>
              </a:rPr>
              <a:t>検査数値は見ない</a:t>
            </a:r>
            <a:r>
              <a:rPr lang="ja-JP" altLang="en-US" sz="3600" dirty="0" smtClean="0">
                <a:solidFill>
                  <a:srgbClr val="0000FF"/>
                </a:solidFill>
                <a:latin typeface="+mn-ea"/>
              </a:rPr>
              <a:t>。</a:t>
            </a:r>
            <a:endParaRPr lang="en-US" altLang="ja-JP" sz="3600" dirty="0" smtClean="0">
              <a:solidFill>
                <a:srgbClr val="0000FF"/>
              </a:solidFill>
              <a:latin typeface="+mn-ea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sz="3600" dirty="0" smtClean="0">
                <a:solidFill>
                  <a:srgbClr val="0000FF"/>
                </a:solidFill>
                <a:latin typeface="+mn-ea"/>
              </a:rPr>
              <a:t>■その年だけの健診結果は見るが、以前からの</a:t>
            </a:r>
            <a:r>
              <a:rPr lang="ja-JP" altLang="en-US" sz="3600" dirty="0" smtClean="0">
                <a:solidFill>
                  <a:srgbClr val="FF0000"/>
                </a:solidFill>
                <a:latin typeface="+mn-ea"/>
              </a:rPr>
              <a:t>数値の変化は見ない</a:t>
            </a:r>
            <a:r>
              <a:rPr lang="ja-JP" altLang="en-US" sz="3600" dirty="0" smtClean="0">
                <a:solidFill>
                  <a:srgbClr val="0000FF"/>
                </a:solidFill>
                <a:latin typeface="+mn-ea"/>
              </a:rPr>
              <a:t>。</a:t>
            </a:r>
            <a:endParaRPr lang="en-US" altLang="ja-JP" sz="3600" dirty="0" smtClean="0">
              <a:solidFill>
                <a:srgbClr val="0000FF"/>
              </a:solidFill>
              <a:latin typeface="+mn-ea"/>
            </a:endParaRPr>
          </a:p>
        </p:txBody>
      </p:sp>
      <p:sp>
        <p:nvSpPr>
          <p:cNvPr id="108548" name="スライド番号プレースホルダ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AAD99BC-C84A-4E3D-9049-F7BE6A987E52}" type="slidenum">
              <a:rPr lang="en-US" altLang="ja-JP" smtClean="0">
                <a:solidFill>
                  <a:srgbClr val="898989"/>
                </a:solidFill>
              </a:rPr>
              <a:pPr/>
              <a:t>4</a:t>
            </a:fld>
            <a:endParaRPr lang="en-US" altLang="ja-JP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3"/>
          <p:cNvSpPr>
            <a:spLocks noGrp="1" noChangeArrowheads="1"/>
          </p:cNvSpPr>
          <p:nvPr>
            <p:ph idx="1"/>
          </p:nvPr>
        </p:nvSpPr>
        <p:spPr>
          <a:xfrm>
            <a:off x="557213" y="476250"/>
            <a:ext cx="8029575" cy="442912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sz="4400" dirty="0" smtClean="0">
                <a:latin typeface="HGP創英角ﾎﾟｯﾌﾟ体" pitchFamily="50" charset="-128"/>
                <a:ea typeface="HGP創英角ﾎﾟｯﾌﾟ体" pitchFamily="50" charset="-128"/>
              </a:rPr>
              <a:t>健診結果は体の内部の</a:t>
            </a:r>
            <a:endParaRPr lang="en-US" altLang="ja-JP" sz="4400" dirty="0" smtClean="0">
              <a:latin typeface="HGP創英角ﾎﾟｯﾌﾟ体" pitchFamily="50" charset="-128"/>
              <a:ea typeface="HGP創英角ﾎﾟｯﾌﾟ体" pitchFamily="50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sz="4400" dirty="0" smtClean="0">
                <a:latin typeface="HGP創英角ﾎﾟｯﾌﾟ体" pitchFamily="50" charset="-128"/>
                <a:ea typeface="HGP創英角ﾎﾟｯﾌﾟ体" pitchFamily="50" charset="-128"/>
              </a:rPr>
              <a:t>　　　　　バロメーターです！</a:t>
            </a:r>
            <a:r>
              <a:rPr lang="ja-JP" altLang="en-US" sz="4400" dirty="0" smtClean="0">
                <a:solidFill>
                  <a:srgbClr val="0000FF"/>
                </a:solidFill>
                <a:latin typeface="HGP創英角ﾎﾟｯﾌﾟ体" pitchFamily="50" charset="-128"/>
                <a:ea typeface="HGP創英角ﾎﾟｯﾌﾟ体" pitchFamily="50" charset="-128"/>
              </a:rPr>
              <a:t> </a:t>
            </a:r>
            <a:endParaRPr lang="en-US" altLang="ja-JP" sz="4400" dirty="0" smtClean="0">
              <a:solidFill>
                <a:srgbClr val="0000FF"/>
              </a:solidFill>
              <a:latin typeface="HGP創英角ﾎﾟｯﾌﾟ体" pitchFamily="50" charset="-128"/>
              <a:ea typeface="HGP創英角ﾎﾟｯﾌﾟ体" pitchFamily="50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ja-JP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dirty="0" smtClean="0">
                <a:solidFill>
                  <a:srgbClr val="0000CC"/>
                </a:solidFill>
                <a:latin typeface="+mn-ea"/>
              </a:rPr>
              <a:t>★血管の状態は変化していても、病気になるまで自覚症状はありません。</a:t>
            </a:r>
            <a:endParaRPr lang="en-US" altLang="ja-JP" dirty="0" smtClean="0">
              <a:solidFill>
                <a:srgbClr val="0000CC"/>
              </a:solidFill>
              <a:latin typeface="+mn-ea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altLang="ja-JP" dirty="0" smtClean="0">
              <a:solidFill>
                <a:srgbClr val="0000CC"/>
              </a:solidFill>
              <a:latin typeface="+mn-ea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dirty="0" smtClean="0">
                <a:solidFill>
                  <a:srgbClr val="0000CC"/>
                </a:solidFill>
                <a:latin typeface="+mn-ea"/>
              </a:rPr>
              <a:t>★だから、健診結果で自分のからだ</a:t>
            </a:r>
            <a:endParaRPr lang="en-US" altLang="ja-JP" dirty="0" smtClean="0">
              <a:solidFill>
                <a:srgbClr val="0000CC"/>
              </a:solidFill>
              <a:latin typeface="+mn-ea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dirty="0" smtClean="0">
                <a:solidFill>
                  <a:srgbClr val="0000CC"/>
                </a:solidFill>
                <a:latin typeface="+mn-ea"/>
              </a:rPr>
              <a:t>　の状態を把握することが大切です。</a:t>
            </a:r>
            <a:endParaRPr lang="en-US" altLang="ja-JP" dirty="0" smtClean="0">
              <a:solidFill>
                <a:srgbClr val="0000CC"/>
              </a:solidFill>
              <a:latin typeface="+mn-ea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ja-JP" altLang="en-US" sz="3600" dirty="0" smtClean="0"/>
              <a:t>　</a:t>
            </a:r>
            <a:endParaRPr lang="en-US" altLang="ja-JP" sz="3600" dirty="0" smtClean="0">
              <a:solidFill>
                <a:srgbClr val="0000FF"/>
              </a:solidFill>
            </a:endParaRPr>
          </a:p>
        </p:txBody>
      </p:sp>
      <p:sp>
        <p:nvSpPr>
          <p:cNvPr id="109571" name="スライド番号プレースホルダ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293960-AEBA-423C-B7E7-C8131A2E64DA}" type="slidenum">
              <a:rPr lang="en-US" altLang="ja-JP" smtClean="0">
                <a:solidFill>
                  <a:srgbClr val="898989"/>
                </a:solidFill>
              </a:rPr>
              <a:pPr/>
              <a:t>5</a:t>
            </a:fld>
            <a:endParaRPr lang="en-US" altLang="ja-JP" smtClean="0">
              <a:solidFill>
                <a:srgbClr val="898989"/>
              </a:solidFill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4077072"/>
            <a:ext cx="190500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594" name="Picture 3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8425" y="1427163"/>
            <a:ext cx="8972550" cy="1685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10595" name="Line 36"/>
          <p:cNvSpPr>
            <a:spLocks noChangeShapeType="1"/>
          </p:cNvSpPr>
          <p:nvPr/>
        </p:nvSpPr>
        <p:spPr bwMode="auto">
          <a:xfrm>
            <a:off x="2411413" y="836613"/>
            <a:ext cx="0" cy="5329237"/>
          </a:xfrm>
          <a:prstGeom prst="line">
            <a:avLst/>
          </a:prstGeom>
          <a:noFill/>
          <a:ln w="38100">
            <a:solidFill>
              <a:srgbClr val="333333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10596" name="Line 37"/>
          <p:cNvSpPr>
            <a:spLocks noChangeShapeType="1"/>
          </p:cNvSpPr>
          <p:nvPr/>
        </p:nvSpPr>
        <p:spPr bwMode="auto">
          <a:xfrm>
            <a:off x="4787900" y="836613"/>
            <a:ext cx="0" cy="5400675"/>
          </a:xfrm>
          <a:prstGeom prst="line">
            <a:avLst/>
          </a:prstGeom>
          <a:noFill/>
          <a:ln w="38100">
            <a:solidFill>
              <a:srgbClr val="333333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10597" name="Line 38"/>
          <p:cNvSpPr>
            <a:spLocks noChangeShapeType="1"/>
          </p:cNvSpPr>
          <p:nvPr/>
        </p:nvSpPr>
        <p:spPr bwMode="auto">
          <a:xfrm flipH="1">
            <a:off x="7092950" y="836613"/>
            <a:ext cx="0" cy="5472112"/>
          </a:xfrm>
          <a:prstGeom prst="line">
            <a:avLst/>
          </a:prstGeom>
          <a:noFill/>
          <a:ln w="38100">
            <a:solidFill>
              <a:srgbClr val="333333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10598" name="Text Box 39"/>
          <p:cNvSpPr txBox="1">
            <a:spLocks noChangeArrowheads="1"/>
          </p:cNvSpPr>
          <p:nvPr/>
        </p:nvSpPr>
        <p:spPr bwMode="auto">
          <a:xfrm>
            <a:off x="0" y="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4000">
                <a:solidFill>
                  <a:srgbClr val="FF0000"/>
                </a:solidFill>
              </a:rPr>
              <a:t>●</a:t>
            </a:r>
            <a:r>
              <a:rPr lang="ja-JP" altLang="en-US" sz="3600">
                <a:solidFill>
                  <a:schemeClr val="tx1"/>
                </a:solidFill>
              </a:rPr>
              <a:t>検査数値から血管の状態を推測できます</a:t>
            </a:r>
          </a:p>
        </p:txBody>
      </p:sp>
      <p:sp>
        <p:nvSpPr>
          <p:cNvPr id="45081" name="Rectangle 25"/>
          <p:cNvSpPr>
            <a:spLocks noChangeArrowheads="1"/>
          </p:cNvSpPr>
          <p:nvPr/>
        </p:nvSpPr>
        <p:spPr bwMode="auto">
          <a:xfrm>
            <a:off x="0" y="2636838"/>
            <a:ext cx="2195513" cy="2438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ja-JP" sz="2400">
                <a:solidFill>
                  <a:srgbClr val="FF0066"/>
                </a:solidFill>
                <a:latin typeface="ＭＳ Ｐゴシック" pitchFamily="50" charset="-128"/>
              </a:rPr>
              <a:t>□</a:t>
            </a:r>
            <a:r>
              <a:rPr lang="ja-JP" altLang="en-US" sz="2400">
                <a:solidFill>
                  <a:srgbClr val="FF0066"/>
                </a:solidFill>
                <a:latin typeface="ＭＳ Ｐゴシック" pitchFamily="50" charset="-128"/>
              </a:rPr>
              <a:t>身体計測</a:t>
            </a:r>
          </a:p>
          <a:p>
            <a:pPr algn="l">
              <a:spcBef>
                <a:spcPct val="0"/>
              </a:spcBef>
            </a:pPr>
            <a:r>
              <a:rPr lang="ja-JP" altLang="en-US">
                <a:solidFill>
                  <a:schemeClr val="tx1"/>
                </a:solidFill>
              </a:rPr>
              <a:t>・</a:t>
            </a:r>
            <a:r>
              <a:rPr lang="ja-JP" altLang="en-US" sz="2400">
                <a:solidFill>
                  <a:schemeClr val="tx1"/>
                </a:solidFill>
              </a:rPr>
              <a:t>腹囲</a:t>
            </a:r>
          </a:p>
          <a:p>
            <a:r>
              <a:rPr lang="ja-JP" altLang="en-US" sz="1600">
                <a:solidFill>
                  <a:schemeClr val="tx1"/>
                </a:solidFill>
              </a:rPr>
              <a:t>男性：</a:t>
            </a:r>
            <a:r>
              <a:rPr lang="en-US" altLang="ja-JP" sz="1600">
                <a:solidFill>
                  <a:schemeClr val="tx1"/>
                </a:solidFill>
              </a:rPr>
              <a:t>85cm</a:t>
            </a:r>
            <a:r>
              <a:rPr lang="ja-JP" altLang="en-US" sz="1600">
                <a:solidFill>
                  <a:schemeClr val="tx1"/>
                </a:solidFill>
              </a:rPr>
              <a:t>未満　　　女性：</a:t>
            </a:r>
            <a:r>
              <a:rPr lang="en-US" altLang="ja-JP" sz="1600">
                <a:solidFill>
                  <a:schemeClr val="tx1"/>
                </a:solidFill>
              </a:rPr>
              <a:t>90cm</a:t>
            </a:r>
            <a:r>
              <a:rPr lang="ja-JP" altLang="en-US" sz="1600">
                <a:solidFill>
                  <a:schemeClr val="tx1"/>
                </a:solidFill>
              </a:rPr>
              <a:t>未満</a:t>
            </a:r>
            <a:endParaRPr lang="ja-JP" altLang="en-US" sz="1600">
              <a:solidFill>
                <a:schemeClr val="tx1"/>
              </a:solidFill>
              <a:latin typeface="ＭＳ Ｐゴシック" pitchFamily="50" charset="-128"/>
            </a:endParaRPr>
          </a:p>
          <a:p>
            <a:pPr algn="l">
              <a:spcBef>
                <a:spcPct val="0"/>
              </a:spcBef>
            </a:pPr>
            <a:r>
              <a:rPr lang="ja-JP" altLang="en-US" sz="2400">
                <a:solidFill>
                  <a:schemeClr val="tx1"/>
                </a:solidFill>
                <a:latin typeface="ＭＳ Ｐゴシック" pitchFamily="50" charset="-128"/>
              </a:rPr>
              <a:t>・身長・体重</a:t>
            </a:r>
          </a:p>
          <a:p>
            <a:pPr algn="l">
              <a:spcBef>
                <a:spcPct val="0"/>
              </a:spcBef>
            </a:pPr>
            <a:r>
              <a:rPr lang="ja-JP" altLang="en-US" sz="2400">
                <a:solidFill>
                  <a:schemeClr val="tx1"/>
                </a:solidFill>
                <a:latin typeface="ＭＳ Ｐゴシック" pitchFamily="50" charset="-128"/>
              </a:rPr>
              <a:t>・</a:t>
            </a:r>
            <a:r>
              <a:rPr lang="en-US" altLang="ja-JP" sz="2400">
                <a:solidFill>
                  <a:schemeClr val="tx1"/>
                </a:solidFill>
                <a:latin typeface="ＭＳ Ｐゴシック" pitchFamily="50" charset="-128"/>
              </a:rPr>
              <a:t>BMI</a:t>
            </a:r>
          </a:p>
          <a:p>
            <a:pPr algn="l">
              <a:spcBef>
                <a:spcPct val="0"/>
              </a:spcBef>
            </a:pPr>
            <a:endParaRPr lang="ja-JP" altLang="en-US">
              <a:solidFill>
                <a:schemeClr val="tx1"/>
              </a:solidFill>
              <a:latin typeface="ＭＳ Ｐゴシック" pitchFamily="50" charset="-128"/>
            </a:endParaRPr>
          </a:p>
        </p:txBody>
      </p:sp>
      <p:sp>
        <p:nvSpPr>
          <p:cNvPr id="45082" name="Rectangle 26"/>
          <p:cNvSpPr>
            <a:spLocks noChangeArrowheads="1"/>
          </p:cNvSpPr>
          <p:nvPr/>
        </p:nvSpPr>
        <p:spPr bwMode="auto">
          <a:xfrm>
            <a:off x="0" y="4652963"/>
            <a:ext cx="2628900" cy="2282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ja-JP" sz="2400">
                <a:solidFill>
                  <a:srgbClr val="FF0066"/>
                </a:solidFill>
                <a:latin typeface="ＭＳ Ｐゴシック" pitchFamily="50" charset="-128"/>
              </a:rPr>
              <a:t>□</a:t>
            </a:r>
            <a:r>
              <a:rPr lang="ja-JP" altLang="en-US" sz="2400">
                <a:solidFill>
                  <a:srgbClr val="FF0066"/>
                </a:solidFill>
                <a:latin typeface="ＭＳ Ｐゴシック" pitchFamily="50" charset="-128"/>
              </a:rPr>
              <a:t>肝機能</a:t>
            </a:r>
          </a:p>
          <a:p>
            <a:pPr algn="l">
              <a:spcBef>
                <a:spcPct val="0"/>
              </a:spcBef>
            </a:pPr>
            <a:r>
              <a:rPr lang="ja-JP" altLang="en-US" sz="2400">
                <a:solidFill>
                  <a:schemeClr val="tx1"/>
                </a:solidFill>
                <a:latin typeface="ＭＳ Ｐゴシック" pitchFamily="50" charset="-128"/>
              </a:rPr>
              <a:t>・</a:t>
            </a:r>
            <a:r>
              <a:rPr lang="en-US" altLang="ja-JP" sz="2400">
                <a:solidFill>
                  <a:schemeClr val="tx1"/>
                </a:solidFill>
                <a:latin typeface="ＭＳ Ｐゴシック" pitchFamily="50" charset="-128"/>
              </a:rPr>
              <a:t>AST</a:t>
            </a:r>
            <a:r>
              <a:rPr lang="ja-JP" altLang="en-US" sz="2400">
                <a:solidFill>
                  <a:schemeClr val="tx1"/>
                </a:solidFill>
                <a:latin typeface="ＭＳ Ｐゴシック" pitchFamily="50" charset="-128"/>
              </a:rPr>
              <a:t>（</a:t>
            </a:r>
            <a:r>
              <a:rPr lang="en-US" altLang="ja-JP" sz="2400">
                <a:solidFill>
                  <a:schemeClr val="tx1"/>
                </a:solidFill>
                <a:latin typeface="ＭＳ Ｐゴシック" pitchFamily="50" charset="-128"/>
              </a:rPr>
              <a:t>GOT</a:t>
            </a:r>
            <a:r>
              <a:rPr lang="ja-JP" altLang="en-US" sz="2400">
                <a:solidFill>
                  <a:schemeClr val="tx1"/>
                </a:solidFill>
                <a:latin typeface="ＭＳ Ｐゴシック" pitchFamily="50" charset="-128"/>
              </a:rPr>
              <a:t>）　　　</a:t>
            </a:r>
          </a:p>
          <a:p>
            <a:pPr algn="l">
              <a:spcBef>
                <a:spcPct val="0"/>
              </a:spcBef>
            </a:pPr>
            <a:r>
              <a:rPr lang="ja-JP" altLang="en-US" sz="2400">
                <a:solidFill>
                  <a:schemeClr val="tx1"/>
                </a:solidFill>
                <a:latin typeface="ＭＳ Ｐゴシック" pitchFamily="50" charset="-128"/>
              </a:rPr>
              <a:t>・</a:t>
            </a:r>
            <a:r>
              <a:rPr lang="en-US" altLang="ja-JP" sz="2400">
                <a:solidFill>
                  <a:schemeClr val="tx1"/>
                </a:solidFill>
                <a:latin typeface="ＭＳ Ｐゴシック" pitchFamily="50" charset="-128"/>
              </a:rPr>
              <a:t>ALT</a:t>
            </a:r>
            <a:r>
              <a:rPr lang="ja-JP" altLang="en-US" sz="2400">
                <a:solidFill>
                  <a:schemeClr val="tx1"/>
                </a:solidFill>
                <a:latin typeface="ＭＳ Ｐゴシック" pitchFamily="50" charset="-128"/>
              </a:rPr>
              <a:t>（</a:t>
            </a:r>
            <a:r>
              <a:rPr lang="en-US" altLang="ja-JP" sz="2400">
                <a:solidFill>
                  <a:schemeClr val="tx1"/>
                </a:solidFill>
                <a:latin typeface="ＭＳ Ｐゴシック" pitchFamily="50" charset="-128"/>
              </a:rPr>
              <a:t>GPT</a:t>
            </a:r>
            <a:r>
              <a:rPr lang="ja-JP" altLang="en-US" sz="2400">
                <a:solidFill>
                  <a:schemeClr val="tx1"/>
                </a:solidFill>
                <a:latin typeface="ＭＳ Ｐゴシック" pitchFamily="50" charset="-128"/>
              </a:rPr>
              <a:t>）</a:t>
            </a:r>
          </a:p>
          <a:p>
            <a:pPr algn="l">
              <a:spcBef>
                <a:spcPct val="0"/>
              </a:spcBef>
            </a:pPr>
            <a:r>
              <a:rPr lang="ja-JP" altLang="en-US" sz="2400">
                <a:solidFill>
                  <a:schemeClr val="tx1"/>
                </a:solidFill>
                <a:latin typeface="ＭＳ Ｐゴシック" pitchFamily="50" charset="-128"/>
              </a:rPr>
              <a:t>・</a:t>
            </a:r>
            <a:r>
              <a:rPr lang="en-US" altLang="ja-JP" sz="2400">
                <a:solidFill>
                  <a:schemeClr val="tx1"/>
                </a:solidFill>
                <a:latin typeface="ＭＳ Ｐゴシック" pitchFamily="50" charset="-128"/>
              </a:rPr>
              <a:t>γ-GT</a:t>
            </a:r>
          </a:p>
          <a:p>
            <a:pPr algn="l">
              <a:spcBef>
                <a:spcPct val="0"/>
              </a:spcBef>
            </a:pPr>
            <a:r>
              <a:rPr lang="ja-JP" altLang="en-US" sz="2400">
                <a:solidFill>
                  <a:schemeClr val="tx1"/>
                </a:solidFill>
                <a:latin typeface="ＭＳ Ｐゴシック" pitchFamily="50" charset="-128"/>
              </a:rPr>
              <a:t>（</a:t>
            </a:r>
            <a:r>
              <a:rPr lang="en-US" altLang="ja-JP" sz="2400">
                <a:solidFill>
                  <a:schemeClr val="tx1"/>
                </a:solidFill>
                <a:latin typeface="ＭＳ Ｐゴシック" pitchFamily="50" charset="-128"/>
              </a:rPr>
              <a:t>γ-GTP</a:t>
            </a:r>
            <a:r>
              <a:rPr lang="ja-JP" altLang="en-US" sz="2400">
                <a:solidFill>
                  <a:schemeClr val="tx1"/>
                </a:solidFill>
                <a:latin typeface="ＭＳ Ｐゴシック" pitchFamily="50" charset="-128"/>
              </a:rPr>
              <a:t>）</a:t>
            </a:r>
          </a:p>
          <a:p>
            <a:pPr algn="l">
              <a:spcBef>
                <a:spcPct val="0"/>
              </a:spcBef>
            </a:pPr>
            <a:r>
              <a:rPr lang="ja-JP" altLang="en-US" sz="2400">
                <a:solidFill>
                  <a:schemeClr val="tx1"/>
                </a:solidFill>
                <a:ea typeface="HG丸ｺﾞｼｯｸM-PRO" pitchFamily="50" charset="-128"/>
              </a:rPr>
              <a:t>　　　</a:t>
            </a:r>
          </a:p>
        </p:txBody>
      </p:sp>
      <p:sp>
        <p:nvSpPr>
          <p:cNvPr id="45083" name="Rectangle 27"/>
          <p:cNvSpPr>
            <a:spLocks noChangeArrowheads="1"/>
          </p:cNvSpPr>
          <p:nvPr/>
        </p:nvSpPr>
        <p:spPr bwMode="auto">
          <a:xfrm>
            <a:off x="2484438" y="2636838"/>
            <a:ext cx="2232025" cy="15525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ja-JP" sz="2400">
                <a:solidFill>
                  <a:srgbClr val="0000FF"/>
                </a:solidFill>
                <a:latin typeface="ＭＳ Ｐゴシック" pitchFamily="50" charset="-128"/>
              </a:rPr>
              <a:t>□</a:t>
            </a:r>
            <a:r>
              <a:rPr lang="ja-JP" altLang="en-US" sz="2400">
                <a:solidFill>
                  <a:srgbClr val="0000FF"/>
                </a:solidFill>
                <a:latin typeface="ＭＳ Ｐゴシック" pitchFamily="50" charset="-128"/>
              </a:rPr>
              <a:t>血中脂質</a:t>
            </a:r>
          </a:p>
          <a:p>
            <a:pPr algn="l">
              <a:spcBef>
                <a:spcPct val="0"/>
              </a:spcBef>
            </a:pPr>
            <a:r>
              <a:rPr lang="ja-JP" altLang="en-US" sz="2400">
                <a:solidFill>
                  <a:schemeClr val="tx1"/>
                </a:solidFill>
                <a:latin typeface="ＭＳ Ｐゴシック" pitchFamily="50" charset="-128"/>
              </a:rPr>
              <a:t>・中性脂肪　　</a:t>
            </a:r>
          </a:p>
          <a:p>
            <a:pPr algn="l">
              <a:spcBef>
                <a:spcPct val="0"/>
              </a:spcBef>
            </a:pPr>
            <a:r>
              <a:rPr lang="ja-JP" altLang="en-US" sz="2400">
                <a:solidFill>
                  <a:schemeClr val="tx1"/>
                </a:solidFill>
                <a:latin typeface="ＭＳ Ｐゴシック" pitchFamily="50" charset="-128"/>
              </a:rPr>
              <a:t>・</a:t>
            </a:r>
            <a:r>
              <a:rPr lang="en-US" altLang="ja-JP" sz="2400">
                <a:solidFill>
                  <a:schemeClr val="tx1"/>
                </a:solidFill>
                <a:latin typeface="ＭＳ Ｐゴシック" pitchFamily="50" charset="-128"/>
              </a:rPr>
              <a:t>LDL</a:t>
            </a:r>
            <a:r>
              <a:rPr lang="ja-JP" altLang="en-US" sz="2400">
                <a:solidFill>
                  <a:schemeClr val="tx1"/>
                </a:solidFill>
                <a:latin typeface="ＭＳ Ｐゴシック" pitchFamily="50" charset="-128"/>
              </a:rPr>
              <a:t>ｺﾚｽﾃﾛｰﾙ　　</a:t>
            </a:r>
          </a:p>
          <a:p>
            <a:pPr algn="l">
              <a:spcBef>
                <a:spcPct val="0"/>
              </a:spcBef>
            </a:pPr>
            <a:r>
              <a:rPr lang="ja-JP" altLang="en-US" sz="2400">
                <a:solidFill>
                  <a:schemeClr val="tx1"/>
                </a:solidFill>
                <a:latin typeface="ＭＳ Ｐゴシック" pitchFamily="50" charset="-128"/>
              </a:rPr>
              <a:t>・</a:t>
            </a:r>
            <a:r>
              <a:rPr lang="en-US" altLang="ja-JP" sz="2400">
                <a:solidFill>
                  <a:schemeClr val="tx1"/>
                </a:solidFill>
                <a:latin typeface="ＭＳ Ｐゴシック" pitchFamily="50" charset="-128"/>
              </a:rPr>
              <a:t>HDL</a:t>
            </a:r>
            <a:r>
              <a:rPr lang="ja-JP" altLang="en-US" sz="2400">
                <a:solidFill>
                  <a:schemeClr val="tx1"/>
                </a:solidFill>
                <a:latin typeface="ＭＳ Ｐゴシック" pitchFamily="50" charset="-128"/>
              </a:rPr>
              <a:t>ｺﾚｽﾃﾛｰﾙ</a:t>
            </a:r>
          </a:p>
        </p:txBody>
      </p:sp>
      <p:sp>
        <p:nvSpPr>
          <p:cNvPr id="45084" name="Rectangle 28"/>
          <p:cNvSpPr>
            <a:spLocks noChangeArrowheads="1"/>
          </p:cNvSpPr>
          <p:nvPr/>
        </p:nvSpPr>
        <p:spPr bwMode="auto">
          <a:xfrm>
            <a:off x="2555875" y="4221163"/>
            <a:ext cx="2016125" cy="193899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ja-JP" sz="2400" dirty="0">
                <a:solidFill>
                  <a:srgbClr val="0000FF"/>
                </a:solidFill>
                <a:latin typeface="ＭＳ Ｐゴシック" pitchFamily="50" charset="-128"/>
              </a:rPr>
              <a:t>□</a:t>
            </a:r>
            <a:r>
              <a:rPr lang="ja-JP" altLang="en-US" sz="2400" dirty="0">
                <a:solidFill>
                  <a:srgbClr val="0000FF"/>
                </a:solidFill>
                <a:latin typeface="ＭＳ Ｐゴシック" pitchFamily="50" charset="-128"/>
              </a:rPr>
              <a:t>血糖値</a:t>
            </a:r>
          </a:p>
          <a:p>
            <a:pPr algn="l">
              <a:spcBef>
                <a:spcPct val="0"/>
              </a:spcBef>
            </a:pPr>
            <a:r>
              <a:rPr lang="ja-JP" altLang="en-US" sz="2400" dirty="0">
                <a:solidFill>
                  <a:schemeClr val="tx1"/>
                </a:solidFill>
                <a:latin typeface="ＭＳ Ｐゴシック" pitchFamily="50" charset="-128"/>
              </a:rPr>
              <a:t>・空腹時</a:t>
            </a:r>
            <a:r>
              <a:rPr lang="ja-JP" altLang="en-US" sz="2400" dirty="0" smtClean="0">
                <a:solidFill>
                  <a:schemeClr val="tx1"/>
                </a:solidFill>
                <a:latin typeface="ＭＳ Ｐゴシック" pitchFamily="50" charset="-128"/>
              </a:rPr>
              <a:t>血糖</a:t>
            </a:r>
            <a:endParaRPr lang="en-US" altLang="ja-JP" sz="2400" dirty="0" smtClean="0">
              <a:solidFill>
                <a:schemeClr val="tx1"/>
              </a:solidFill>
              <a:latin typeface="ＭＳ Ｐゴシック" pitchFamily="50" charset="-128"/>
            </a:endParaRPr>
          </a:p>
          <a:p>
            <a:pPr algn="l">
              <a:spcBef>
                <a:spcPct val="0"/>
              </a:spcBef>
            </a:pPr>
            <a:r>
              <a:rPr lang="ja-JP" altLang="en-US" sz="2400" dirty="0">
                <a:latin typeface="ＭＳ Ｐゴシック" pitchFamily="50" charset="-128"/>
              </a:rPr>
              <a:t>　</a:t>
            </a:r>
            <a:r>
              <a:rPr lang="en-US" altLang="ja-JP" dirty="0" smtClean="0">
                <a:latin typeface="ＭＳ Ｐゴシック" pitchFamily="50" charset="-128"/>
              </a:rPr>
              <a:t>(</a:t>
            </a:r>
            <a:r>
              <a:rPr lang="ja-JP" altLang="en-US" dirty="0" smtClean="0">
                <a:latin typeface="ＭＳ Ｐゴシック" pitchFamily="50" charset="-128"/>
              </a:rPr>
              <a:t>又は随時血糖</a:t>
            </a:r>
            <a:r>
              <a:rPr lang="en-US" altLang="ja-JP" dirty="0" smtClean="0">
                <a:latin typeface="ＭＳ Ｐゴシック" pitchFamily="50" charset="-128"/>
              </a:rPr>
              <a:t>)</a:t>
            </a:r>
            <a:endParaRPr lang="ja-JP" altLang="en-US" sz="2400" dirty="0">
              <a:solidFill>
                <a:schemeClr val="tx1"/>
              </a:solidFill>
              <a:latin typeface="ＭＳ Ｐゴシック" pitchFamily="50" charset="-128"/>
            </a:endParaRPr>
          </a:p>
          <a:p>
            <a:pPr algn="l">
              <a:spcBef>
                <a:spcPct val="0"/>
              </a:spcBef>
            </a:pPr>
            <a:r>
              <a:rPr lang="ja-JP" altLang="en-US" sz="2400" dirty="0">
                <a:solidFill>
                  <a:schemeClr val="tx1"/>
                </a:solidFill>
                <a:latin typeface="ＭＳ Ｐゴシック" pitchFamily="50" charset="-128"/>
              </a:rPr>
              <a:t>・</a:t>
            </a:r>
            <a:r>
              <a:rPr lang="en-US" altLang="ja-JP" sz="2400" dirty="0">
                <a:solidFill>
                  <a:schemeClr val="tx1"/>
                </a:solidFill>
                <a:latin typeface="ＭＳ Ｐゴシック" pitchFamily="50" charset="-128"/>
              </a:rPr>
              <a:t>HbA1c</a:t>
            </a:r>
            <a:r>
              <a:rPr lang="ja-JP" altLang="en-US" sz="2400" dirty="0">
                <a:solidFill>
                  <a:schemeClr val="tx1"/>
                </a:solidFill>
                <a:latin typeface="ＭＳ Ｐゴシック" pitchFamily="50" charset="-128"/>
              </a:rPr>
              <a:t>　</a:t>
            </a:r>
          </a:p>
          <a:p>
            <a:pPr algn="l">
              <a:spcBef>
                <a:spcPct val="0"/>
              </a:spcBef>
            </a:pPr>
            <a:r>
              <a:rPr lang="ja-JP" altLang="en-US" sz="2400" dirty="0">
                <a:solidFill>
                  <a:schemeClr val="tx1"/>
                </a:solidFill>
                <a:latin typeface="ＭＳ Ｐゴシック" pitchFamily="50" charset="-128"/>
              </a:rPr>
              <a:t>　</a:t>
            </a:r>
          </a:p>
        </p:txBody>
      </p:sp>
      <p:sp>
        <p:nvSpPr>
          <p:cNvPr id="45085" name="Rectangle 29"/>
          <p:cNvSpPr>
            <a:spLocks noChangeArrowheads="1"/>
          </p:cNvSpPr>
          <p:nvPr/>
        </p:nvSpPr>
        <p:spPr bwMode="auto">
          <a:xfrm>
            <a:off x="4932363" y="3068638"/>
            <a:ext cx="2070100" cy="1917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ja-JP" altLang="en-US" sz="2400">
                <a:solidFill>
                  <a:srgbClr val="FF0000"/>
                </a:solidFill>
              </a:rPr>
              <a:t>□眼底検査</a:t>
            </a:r>
          </a:p>
          <a:p>
            <a:pPr algn="l">
              <a:spcBef>
                <a:spcPct val="0"/>
              </a:spcBef>
            </a:pPr>
            <a:endParaRPr lang="ja-JP" altLang="en-US" sz="2400">
              <a:solidFill>
                <a:srgbClr val="FF0000"/>
              </a:solidFill>
            </a:endParaRPr>
          </a:p>
          <a:p>
            <a:pPr algn="l">
              <a:spcBef>
                <a:spcPct val="0"/>
              </a:spcBef>
            </a:pPr>
            <a:r>
              <a:rPr lang="ja-JP" altLang="en-US" sz="2400">
                <a:solidFill>
                  <a:srgbClr val="FF0000"/>
                </a:solidFill>
              </a:rPr>
              <a:t>□心電図</a:t>
            </a:r>
          </a:p>
          <a:p>
            <a:pPr algn="l">
              <a:spcBef>
                <a:spcPct val="0"/>
              </a:spcBef>
            </a:pPr>
            <a:endParaRPr lang="en-US" altLang="ja-JP" sz="2400">
              <a:solidFill>
                <a:srgbClr val="FF0000"/>
              </a:solidFill>
            </a:endParaRPr>
          </a:p>
          <a:p>
            <a:pPr algn="l">
              <a:spcBef>
                <a:spcPct val="0"/>
              </a:spcBef>
            </a:pPr>
            <a:r>
              <a:rPr lang="en-US" altLang="ja-JP" sz="2400">
                <a:solidFill>
                  <a:srgbClr val="FF0000"/>
                </a:solidFill>
              </a:rPr>
              <a:t>□</a:t>
            </a:r>
            <a:r>
              <a:rPr lang="ja-JP" altLang="en-US" sz="2400">
                <a:solidFill>
                  <a:srgbClr val="FF0000"/>
                </a:solidFill>
              </a:rPr>
              <a:t>尿タンパク</a:t>
            </a:r>
          </a:p>
        </p:txBody>
      </p:sp>
      <p:sp>
        <p:nvSpPr>
          <p:cNvPr id="45088" name="Rectangle 32"/>
          <p:cNvSpPr>
            <a:spLocks noChangeArrowheads="1"/>
          </p:cNvSpPr>
          <p:nvPr/>
        </p:nvSpPr>
        <p:spPr bwMode="auto">
          <a:xfrm rot="10800000" flipV="1">
            <a:off x="2606426" y="5643563"/>
            <a:ext cx="2095500" cy="1187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ja-JP" altLang="en-US" sz="2400" dirty="0">
                <a:solidFill>
                  <a:srgbClr val="0000FF"/>
                </a:solidFill>
              </a:rPr>
              <a:t>□血圧</a:t>
            </a:r>
            <a:r>
              <a:rPr lang="ja-JP" altLang="en-US" sz="1200" dirty="0">
                <a:solidFill>
                  <a:srgbClr val="0000FF"/>
                </a:solidFill>
              </a:rPr>
              <a:t>　　　　　　　　　　　　</a:t>
            </a:r>
            <a:r>
              <a:rPr lang="ja-JP" altLang="en-US" sz="2400" dirty="0">
                <a:solidFill>
                  <a:schemeClr val="tx1"/>
                </a:solidFill>
              </a:rPr>
              <a:t>収縮期血圧　　　拡張期血圧</a:t>
            </a:r>
          </a:p>
        </p:txBody>
      </p:sp>
      <p:sp>
        <p:nvSpPr>
          <p:cNvPr id="110605" name="AutoShape 37"/>
          <p:cNvSpPr>
            <a:spLocks noChangeArrowheads="1"/>
          </p:cNvSpPr>
          <p:nvPr/>
        </p:nvSpPr>
        <p:spPr bwMode="auto">
          <a:xfrm>
            <a:off x="7326313" y="3192463"/>
            <a:ext cx="1522412" cy="506412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r>
              <a:rPr lang="ja-JP" altLang="en-US" sz="2400">
                <a:solidFill>
                  <a:schemeClr val="tx1"/>
                </a:solidFill>
                <a:ea typeface="HGP創英角ﾎﾟｯﾌﾟ体" pitchFamily="50" charset="-128"/>
              </a:rPr>
              <a:t>脳卒中</a:t>
            </a:r>
          </a:p>
        </p:txBody>
      </p:sp>
      <p:sp>
        <p:nvSpPr>
          <p:cNvPr id="110606" name="AutoShape 38"/>
          <p:cNvSpPr>
            <a:spLocks noChangeArrowheads="1"/>
          </p:cNvSpPr>
          <p:nvPr/>
        </p:nvSpPr>
        <p:spPr bwMode="auto">
          <a:xfrm>
            <a:off x="7312025" y="3867150"/>
            <a:ext cx="1644650" cy="506413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r>
              <a:rPr lang="ja-JP" altLang="en-US" sz="2400">
                <a:solidFill>
                  <a:schemeClr val="tx1"/>
                </a:solidFill>
                <a:ea typeface="HGP創英角ﾎﾟｯﾌﾟ体" pitchFamily="50" charset="-128"/>
              </a:rPr>
              <a:t>心筋梗塞</a:t>
            </a:r>
          </a:p>
        </p:txBody>
      </p:sp>
      <p:sp>
        <p:nvSpPr>
          <p:cNvPr id="110607" name="AutoShape 39"/>
          <p:cNvSpPr>
            <a:spLocks noChangeArrowheads="1"/>
          </p:cNvSpPr>
          <p:nvPr/>
        </p:nvSpPr>
        <p:spPr bwMode="auto">
          <a:xfrm>
            <a:off x="7318375" y="4627563"/>
            <a:ext cx="1565275" cy="506412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r>
              <a:rPr lang="ja-JP" altLang="en-US" sz="2400">
                <a:solidFill>
                  <a:schemeClr val="tx1"/>
                </a:solidFill>
                <a:ea typeface="HGP創英角ﾎﾟｯﾌﾟ体" pitchFamily="50" charset="-128"/>
              </a:rPr>
              <a:t>腎不全</a:t>
            </a:r>
          </a:p>
        </p:txBody>
      </p:sp>
      <p:sp>
        <p:nvSpPr>
          <p:cNvPr id="110608" name="AutoShape 40"/>
          <p:cNvSpPr>
            <a:spLocks noChangeArrowheads="1"/>
          </p:cNvSpPr>
          <p:nvPr/>
        </p:nvSpPr>
        <p:spPr bwMode="auto">
          <a:xfrm>
            <a:off x="250825" y="1412875"/>
            <a:ext cx="2017713" cy="1152525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ja-JP" altLang="en-US"/>
          </a:p>
        </p:txBody>
      </p:sp>
      <p:sp>
        <p:nvSpPr>
          <p:cNvPr id="110609" name="スライド番号プレースホルダ 3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2BC305E-765D-488E-BE74-9767CF1A5F41}" type="slidenum">
              <a:rPr lang="en-US" altLang="ja-JP" smtClean="0">
                <a:solidFill>
                  <a:srgbClr val="898989"/>
                </a:solidFill>
              </a:rPr>
              <a:pPr/>
              <a:t>6</a:t>
            </a:fld>
            <a:endParaRPr lang="en-US" altLang="ja-JP" smtClean="0">
              <a:solidFill>
                <a:srgbClr val="898989"/>
              </a:solidFill>
            </a:endParaRPr>
          </a:p>
        </p:txBody>
      </p:sp>
      <p:sp>
        <p:nvSpPr>
          <p:cNvPr id="36" name="角丸四角形 35"/>
          <p:cNvSpPr/>
          <p:nvPr/>
        </p:nvSpPr>
        <p:spPr>
          <a:xfrm>
            <a:off x="4932363" y="765175"/>
            <a:ext cx="2087562" cy="769938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>
                <a:solidFill>
                  <a:prstClr val="black"/>
                </a:solidFill>
              </a:rPr>
              <a:t>③血管壁が変化→動脈硬化</a:t>
            </a:r>
          </a:p>
        </p:txBody>
      </p:sp>
      <p:sp>
        <p:nvSpPr>
          <p:cNvPr id="37" name="爆発 1 36"/>
          <p:cNvSpPr/>
          <p:nvPr/>
        </p:nvSpPr>
        <p:spPr>
          <a:xfrm>
            <a:off x="7242175" y="765175"/>
            <a:ext cx="1800225" cy="914400"/>
          </a:xfrm>
          <a:prstGeom prst="irregularSeal1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prstClr val="white"/>
                </a:solidFill>
              </a:rPr>
              <a:t>発病</a:t>
            </a:r>
          </a:p>
        </p:txBody>
      </p:sp>
      <p:sp>
        <p:nvSpPr>
          <p:cNvPr id="38" name="角丸四角形 37"/>
          <p:cNvSpPr/>
          <p:nvPr/>
        </p:nvSpPr>
        <p:spPr>
          <a:xfrm>
            <a:off x="250825" y="765175"/>
            <a:ext cx="2087563" cy="831850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>
                <a:solidFill>
                  <a:prstClr val="black"/>
                </a:solidFill>
              </a:rPr>
              <a:t>①血管の障害が</a:t>
            </a:r>
            <a:endParaRPr lang="en-US" altLang="ja-JP" sz="2000" dirty="0">
              <a:solidFill>
                <a:prstClr val="black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>
                <a:solidFill>
                  <a:prstClr val="black"/>
                </a:solidFill>
              </a:rPr>
              <a:t>潜在的に進行</a:t>
            </a:r>
          </a:p>
        </p:txBody>
      </p:sp>
      <p:sp>
        <p:nvSpPr>
          <p:cNvPr id="39" name="角丸四角形 38"/>
          <p:cNvSpPr/>
          <p:nvPr/>
        </p:nvSpPr>
        <p:spPr>
          <a:xfrm>
            <a:off x="2700338" y="765175"/>
            <a:ext cx="1871662" cy="769938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>
                <a:solidFill>
                  <a:prstClr val="black"/>
                </a:solidFill>
              </a:rPr>
              <a:t>②血管が</a:t>
            </a:r>
            <a:endParaRPr lang="en-US" altLang="ja-JP" sz="2000" dirty="0">
              <a:solidFill>
                <a:prstClr val="black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>
                <a:solidFill>
                  <a:prstClr val="black"/>
                </a:solidFill>
              </a:rPr>
              <a:t>傷つき始める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5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5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5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5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45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45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5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45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81" grpId="0"/>
      <p:bldP spid="45082" grpId="0"/>
      <p:bldP spid="45083" grpId="0"/>
      <p:bldP spid="45084" grpId="0"/>
      <p:bldP spid="45085" grpId="0"/>
      <p:bldP spid="4508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タイトル 1"/>
          <p:cNvSpPr>
            <a:spLocks noGrp="1"/>
          </p:cNvSpPr>
          <p:nvPr>
            <p:ph type="title"/>
          </p:nvPr>
        </p:nvSpPr>
        <p:spPr>
          <a:xfrm>
            <a:off x="323850" y="0"/>
            <a:ext cx="8569325" cy="1143000"/>
          </a:xfrm>
        </p:spPr>
        <p:txBody>
          <a:bodyPr/>
          <a:lstStyle/>
          <a:p>
            <a:r>
              <a:rPr lang="ja-JP" altLang="en-US" smtClean="0">
                <a:latin typeface="HGP創英角ﾎﾟｯﾌﾟ体" pitchFamily="50" charset="-128"/>
                <a:ea typeface="HGP創英角ﾎﾟｯﾌﾟ体" pitchFamily="50" charset="-128"/>
              </a:rPr>
              <a:t>健診結果から何がわかるか</a:t>
            </a:r>
            <a:r>
              <a:rPr lang="en-US" altLang="ja-JP" smtClean="0">
                <a:latin typeface="HGP創英角ﾎﾟｯﾌﾟ体" pitchFamily="50" charset="-128"/>
                <a:ea typeface="HGP創英角ﾎﾟｯﾌﾟ体" pitchFamily="50" charset="-128"/>
              </a:rPr>
              <a:t>!?</a:t>
            </a:r>
            <a:endParaRPr lang="ja-JP" altLang="en-US" smtClean="0"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323850" y="1484313"/>
          <a:ext cx="8352929" cy="4563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2442"/>
                <a:gridCol w="2605501"/>
                <a:gridCol w="3754986"/>
              </a:tblGrid>
              <a:tr h="889177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800" u="none" dirty="0" smtClean="0">
                          <a:solidFill>
                            <a:schemeClr val="tx1"/>
                          </a:solidFill>
                          <a:latin typeface="ＭＳ Ｐゴシック" pitchFamily="50" charset="-128"/>
                        </a:rPr>
                        <a:t>検査項目</a:t>
                      </a:r>
                      <a:endParaRPr kumimoji="1" lang="ja-JP" altLang="en-US" sz="2800" u="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800" u="none" dirty="0" smtClean="0">
                          <a:solidFill>
                            <a:schemeClr val="tx1"/>
                          </a:solidFill>
                          <a:latin typeface="ＭＳ Ｐゴシック" pitchFamily="50" charset="-128"/>
                        </a:rPr>
                        <a:t>結果から</a:t>
                      </a:r>
                      <a:endParaRPr lang="en-US" altLang="ja-JP" sz="2800" u="none" dirty="0" smtClean="0">
                        <a:solidFill>
                          <a:schemeClr val="tx1"/>
                        </a:solidFill>
                        <a:latin typeface="ＭＳ Ｐゴシック" pitchFamily="50" charset="-128"/>
                      </a:endParaRPr>
                    </a:p>
                    <a:p>
                      <a:pPr algn="ctr"/>
                      <a:r>
                        <a:rPr lang="ja-JP" altLang="en-US" sz="2800" u="none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何がわかり</a:t>
                      </a:r>
                      <a:endParaRPr kumimoji="1" lang="ja-JP" altLang="en-US" sz="280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800" u="none" dirty="0" smtClean="0">
                          <a:solidFill>
                            <a:srgbClr val="FF000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異常のときに疑われる病気</a:t>
                      </a:r>
                      <a:endParaRPr kumimoji="1" lang="ja-JP" altLang="en-US" sz="280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0740">
                <a:tc>
                  <a:txBody>
                    <a:bodyPr/>
                    <a:lstStyle/>
                    <a:p>
                      <a:r>
                        <a:rPr lang="ja-JP" altLang="en-US" sz="28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１　身長、</a:t>
                      </a:r>
                      <a:endParaRPr lang="en-US" altLang="ja-JP" sz="2800" dirty="0" smtClean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ja-JP" altLang="en-US" sz="28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体重</a:t>
                      </a:r>
                      <a:endParaRPr kumimoji="1" lang="ja-JP" altLang="en-US" sz="28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肥満度、</a:t>
                      </a:r>
                      <a:r>
                        <a:rPr lang="en-US" altLang="ja-JP" sz="2800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BMI</a:t>
                      </a:r>
                      <a:endParaRPr kumimoji="1" lang="ja-JP" altLang="en-US" sz="2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 smtClean="0">
                          <a:solidFill>
                            <a:srgbClr val="FF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肥満、</a:t>
                      </a:r>
                      <a:r>
                        <a:rPr lang="ja-JP" altLang="en-US" sz="2800" dirty="0" smtClean="0">
                          <a:solidFill>
                            <a:srgbClr val="FF000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高血圧症、</a:t>
                      </a:r>
                      <a:endParaRPr lang="en-US" altLang="ja-JP" sz="2800" dirty="0" smtClean="0">
                        <a:solidFill>
                          <a:srgbClr val="FF0000"/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 smtClean="0">
                          <a:solidFill>
                            <a:srgbClr val="FF000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動脈硬化症など</a:t>
                      </a:r>
                      <a:endParaRPr kumimoji="1" lang="ja-JP" altLang="en-US" sz="2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8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２　血圧</a:t>
                      </a:r>
                      <a:endParaRPr kumimoji="1" lang="ja-JP" altLang="en-US" sz="2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高血圧</a:t>
                      </a:r>
                      <a:endParaRPr kumimoji="1" lang="ja-JP" altLang="en-US" sz="2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 smtClean="0">
                          <a:solidFill>
                            <a:srgbClr val="FF000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高血圧症、動脈硬化</a:t>
                      </a:r>
                      <a:endParaRPr kumimoji="1" lang="ja-JP" altLang="en-US" sz="2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2304">
                <a:tc>
                  <a:txBody>
                    <a:bodyPr/>
                    <a:lstStyle/>
                    <a:p>
                      <a:r>
                        <a:rPr lang="ja-JP" altLang="en-US" sz="28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３　尿腎機能）検査</a:t>
                      </a:r>
                      <a:endParaRPr kumimoji="1" lang="ja-JP" altLang="en-US" sz="2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腎機能</a:t>
                      </a:r>
                      <a:endParaRPr kumimoji="1" lang="ja-JP" altLang="en-US" sz="2800" dirty="0" smtClean="0"/>
                    </a:p>
                    <a:p>
                      <a:endParaRPr kumimoji="1" lang="ja-JP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尿たんぱく</a:t>
                      </a:r>
                      <a:r>
                        <a:rPr lang="ja-JP" altLang="en-US" sz="2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　</a:t>
                      </a:r>
                      <a:r>
                        <a:rPr lang="ja-JP" altLang="en-US" sz="2800" dirty="0" smtClean="0">
                          <a:solidFill>
                            <a:srgbClr val="FF000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腎臓の病気</a:t>
                      </a:r>
                      <a:endParaRPr lang="en-US" altLang="ja-JP" sz="2800" dirty="0" smtClean="0">
                        <a:solidFill>
                          <a:srgbClr val="FF0000"/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  <a:p>
                      <a:r>
                        <a:rPr lang="ja-JP" altLang="en-US" sz="16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尿糖</a:t>
                      </a:r>
                      <a:r>
                        <a:rPr lang="ja-JP" altLang="en-US" sz="2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　</a:t>
                      </a:r>
                      <a:r>
                        <a:rPr lang="ja-JP" altLang="en-US" sz="2800" dirty="0" smtClean="0">
                          <a:solidFill>
                            <a:srgbClr val="FF000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糖尿病、腎性糖尿病</a:t>
                      </a:r>
                      <a:endParaRPr lang="en-US" altLang="ja-JP" sz="2800" dirty="0" smtClean="0">
                        <a:solidFill>
                          <a:srgbClr val="FF0000"/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11642" name="Picture 6" descr="D:\Users\78335439\Desktop\kenkoushindan_taijyu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2500" y="5033963"/>
            <a:ext cx="1079500" cy="182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1643" name="円/楕円 8"/>
          <p:cNvSpPr>
            <a:spLocks noChangeArrowheads="1"/>
          </p:cNvSpPr>
          <p:nvPr/>
        </p:nvSpPr>
        <p:spPr bwMode="auto">
          <a:xfrm rot="-739178">
            <a:off x="4803775" y="2560638"/>
            <a:ext cx="3319463" cy="863600"/>
          </a:xfrm>
          <a:prstGeom prst="ellipse">
            <a:avLst/>
          </a:prstGeom>
          <a:noFill/>
          <a:ln w="44450" algn="ctr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ja-JP" altLang="en-US" b="0">
              <a:solidFill>
                <a:schemeClr val="tx1"/>
              </a:solidFill>
              <a:ea typeface="HG丸ｺﾞｼｯｸM-PRO" pitchFamily="50" charset="-128"/>
            </a:endParaRPr>
          </a:p>
        </p:txBody>
      </p:sp>
      <p:sp>
        <p:nvSpPr>
          <p:cNvPr id="111644" name="円/楕円 10"/>
          <p:cNvSpPr>
            <a:spLocks noChangeArrowheads="1"/>
          </p:cNvSpPr>
          <p:nvPr/>
        </p:nvSpPr>
        <p:spPr bwMode="auto">
          <a:xfrm>
            <a:off x="4859338" y="3573463"/>
            <a:ext cx="3600450" cy="792162"/>
          </a:xfrm>
          <a:prstGeom prst="ellipse">
            <a:avLst/>
          </a:prstGeom>
          <a:noFill/>
          <a:ln w="44450" algn="ctr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ja-JP" altLang="en-US" b="0">
              <a:solidFill>
                <a:schemeClr val="tx1"/>
              </a:solidFill>
              <a:ea typeface="HG丸ｺﾞｼｯｸM-PRO" pitchFamily="50" charset="-128"/>
            </a:endParaRPr>
          </a:p>
        </p:txBody>
      </p:sp>
      <p:sp>
        <p:nvSpPr>
          <p:cNvPr id="111645" name="円/楕円 11"/>
          <p:cNvSpPr>
            <a:spLocks noChangeArrowheads="1"/>
          </p:cNvSpPr>
          <p:nvPr/>
        </p:nvSpPr>
        <p:spPr bwMode="auto">
          <a:xfrm>
            <a:off x="4787900" y="4365625"/>
            <a:ext cx="3960813" cy="1800225"/>
          </a:xfrm>
          <a:prstGeom prst="ellipse">
            <a:avLst/>
          </a:prstGeom>
          <a:noFill/>
          <a:ln w="44450" algn="ctr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ja-JP" altLang="en-US" b="0">
              <a:solidFill>
                <a:schemeClr val="tx1"/>
              </a:solidFill>
              <a:ea typeface="HG丸ｺﾞｼｯｸM-PRO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1008063" y="1477963"/>
          <a:ext cx="7128792" cy="46407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1288"/>
                <a:gridCol w="1763825"/>
                <a:gridCol w="3233679"/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 smtClean="0">
                          <a:solidFill>
                            <a:schemeClr val="tx1"/>
                          </a:solidFill>
                          <a:latin typeface="ＭＳ Ｐゴシック" pitchFamily="50" charset="-128"/>
                        </a:rPr>
                        <a:t>検査項目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 smtClean="0">
                          <a:solidFill>
                            <a:schemeClr val="tx1"/>
                          </a:solidFill>
                          <a:latin typeface="ＭＳ Ｐゴシック" pitchFamily="50" charset="-128"/>
                        </a:rPr>
                        <a:t>結果から、</a:t>
                      </a:r>
                      <a:endParaRPr lang="en-US" altLang="ja-JP" sz="2400" dirty="0" smtClean="0">
                        <a:solidFill>
                          <a:schemeClr val="tx1"/>
                        </a:solidFill>
                        <a:latin typeface="ＭＳ Ｐゴシック" pitchFamily="50" charset="-128"/>
                      </a:endParaRPr>
                    </a:p>
                    <a:p>
                      <a:pPr algn="ctr"/>
                      <a:r>
                        <a:rPr lang="ja-JP" altLang="en-US" sz="2400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何がわかり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400" dirty="0" smtClean="0">
                          <a:solidFill>
                            <a:srgbClr val="FF000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異常のときに疑われる病気</a:t>
                      </a:r>
                      <a:endParaRPr kumimoji="1" lang="ja-JP" alt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637">
                <a:tc>
                  <a:txBody>
                    <a:bodyPr/>
                    <a:lstStyle/>
                    <a:p>
                      <a:r>
                        <a:rPr lang="ja-JP" altLang="en-US" sz="28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４　視力検査</a:t>
                      </a:r>
                      <a:endParaRPr kumimoji="1" lang="ja-JP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800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視力</a:t>
                      </a:r>
                      <a:endParaRPr kumimoji="1" lang="ja-JP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800" dirty="0" smtClean="0">
                          <a:solidFill>
                            <a:srgbClr val="FF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近視、乱視、遠視</a:t>
                      </a:r>
                      <a:endParaRPr kumimoji="1" lang="ja-JP" altLang="en-US" sz="28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3491">
                <a:tc>
                  <a:txBody>
                    <a:bodyPr/>
                    <a:lstStyle/>
                    <a:p>
                      <a:r>
                        <a:rPr lang="ja-JP" altLang="en-US" sz="28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５　聴力検査</a:t>
                      </a:r>
                      <a:endParaRPr kumimoji="1" lang="ja-JP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800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聴力</a:t>
                      </a:r>
                      <a:endParaRPr kumimoji="1" lang="ja-JP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800" dirty="0" smtClean="0">
                          <a:solidFill>
                            <a:srgbClr val="FF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中耳炎、騒音性難聴</a:t>
                      </a:r>
                      <a:endParaRPr kumimoji="1" lang="ja-JP" altLang="en-US" sz="28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6867">
                <a:tc>
                  <a:txBody>
                    <a:bodyPr/>
                    <a:lstStyle/>
                    <a:p>
                      <a:r>
                        <a:rPr lang="ja-JP" altLang="en-US" sz="28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６　胸部</a:t>
                      </a:r>
                      <a:endParaRPr lang="en-US" altLang="ja-JP" sz="2800" dirty="0" smtClean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ja-JP" altLang="en-US" sz="28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エックス線</a:t>
                      </a:r>
                      <a:endParaRPr lang="en-US" altLang="ja-JP" sz="2800" dirty="0" smtClean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ja-JP" altLang="en-US" sz="28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検査</a:t>
                      </a:r>
                      <a:endParaRPr kumimoji="1" lang="ja-JP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800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呼吸器</a:t>
                      </a:r>
                      <a:endParaRPr kumimoji="1" lang="ja-JP" altLang="en-US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800" dirty="0" smtClean="0">
                          <a:solidFill>
                            <a:srgbClr val="FF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肺結核、肺炎、肺がん、肺線維症、心臓肥大、心不全　など</a:t>
                      </a:r>
                      <a:endParaRPr kumimoji="1" lang="ja-JP" altLang="en-US" sz="2800" dirty="0">
                        <a:solidFill>
                          <a:srgbClr val="FF00FF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251520" y="332656"/>
          <a:ext cx="8352929" cy="61978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6345"/>
                <a:gridCol w="2088232"/>
                <a:gridCol w="3168352"/>
              </a:tblGrid>
              <a:tr h="79793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800" u="none" dirty="0" smtClean="0">
                          <a:solidFill>
                            <a:schemeClr val="tx1"/>
                          </a:solidFill>
                          <a:latin typeface="ＭＳ Ｐゴシック" pitchFamily="50" charset="-128"/>
                        </a:rPr>
                        <a:t>検査項目</a:t>
                      </a:r>
                      <a:endParaRPr kumimoji="1" lang="ja-JP" altLang="en-US" sz="2800" u="non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800" u="none" dirty="0" smtClean="0">
                          <a:solidFill>
                            <a:schemeClr val="tx1"/>
                          </a:solidFill>
                          <a:latin typeface="ＭＳ Ｐゴシック" pitchFamily="50" charset="-128"/>
                        </a:rPr>
                        <a:t>結果から</a:t>
                      </a:r>
                      <a:endParaRPr lang="en-US" altLang="ja-JP" sz="2800" u="none" dirty="0" smtClean="0">
                        <a:solidFill>
                          <a:schemeClr val="tx1"/>
                        </a:solidFill>
                        <a:latin typeface="ＭＳ Ｐゴシック" pitchFamily="50" charset="-128"/>
                      </a:endParaRPr>
                    </a:p>
                    <a:p>
                      <a:pPr algn="ctr"/>
                      <a:r>
                        <a:rPr lang="ja-JP" altLang="en-US" sz="2800" u="none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何がわかり</a:t>
                      </a:r>
                      <a:endParaRPr kumimoji="1" lang="ja-JP" altLang="en-US" sz="280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800" u="none" dirty="0" smtClean="0">
                          <a:solidFill>
                            <a:srgbClr val="FF000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異常のときに疑われる病気</a:t>
                      </a:r>
                      <a:endParaRPr kumimoji="1" lang="ja-JP" altLang="en-US" sz="2800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5394">
                <a:tc>
                  <a:txBody>
                    <a:bodyPr/>
                    <a:lstStyle/>
                    <a:p>
                      <a:r>
                        <a:rPr lang="ja-JP" altLang="en-US" sz="28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７　</a:t>
                      </a:r>
                      <a:endParaRPr lang="en-US" altLang="ja-JP" sz="2800" dirty="0" smtClean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en-US" altLang="ja-JP" sz="24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LDL</a:t>
                      </a:r>
                      <a:r>
                        <a:rPr lang="ja-JP" altLang="en-US" sz="24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コレステロール、</a:t>
                      </a:r>
                      <a:endParaRPr lang="en-US" altLang="ja-JP" sz="2800" dirty="0" smtClean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endParaRPr lang="en-US" altLang="ja-JP" sz="2400" dirty="0" smtClean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r>
                        <a:rPr lang="ja-JP" altLang="en-US" sz="28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中性脂肪</a:t>
                      </a:r>
                      <a:endParaRPr kumimoji="1" lang="ja-JP" altLang="en-US" sz="28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2800" dirty="0" smtClean="0">
                        <a:solidFill>
                          <a:srgbClr val="0000FF"/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2800" dirty="0" smtClean="0">
                        <a:solidFill>
                          <a:srgbClr val="0000FF"/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血中脂質</a:t>
                      </a:r>
                      <a:endParaRPr kumimoji="1" lang="ja-JP" altLang="en-US" sz="2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  <a:defRPr/>
                      </a:pPr>
                      <a:endParaRPr lang="en-US" altLang="ja-JP" sz="18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  <a:p>
                      <a:pPr>
                        <a:buFontTx/>
                        <a:buNone/>
                        <a:defRPr/>
                      </a:pPr>
                      <a:endParaRPr lang="en-US" altLang="ja-JP" sz="1800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  <a:p>
                      <a:pPr>
                        <a:buFontTx/>
                        <a:buNone/>
                        <a:defRPr/>
                      </a:pPr>
                      <a:r>
                        <a:rPr lang="ja-JP" alt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高値の時　</a:t>
                      </a:r>
                      <a:r>
                        <a:rPr lang="ja-JP" altLang="en-US" sz="2800" dirty="0" smtClean="0">
                          <a:solidFill>
                            <a:srgbClr val="FF000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脂質異常症、　　</a:t>
                      </a:r>
                      <a:endParaRPr lang="en-US" altLang="ja-JP" sz="2800" dirty="0" smtClean="0">
                        <a:solidFill>
                          <a:srgbClr val="FF0000"/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  <a:p>
                      <a:pPr>
                        <a:buFontTx/>
                        <a:buNone/>
                        <a:defRPr/>
                      </a:pPr>
                      <a:r>
                        <a:rPr lang="ja-JP" altLang="en-US" sz="2800" dirty="0" smtClean="0">
                          <a:solidFill>
                            <a:srgbClr val="FF000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　　　動脈硬化</a:t>
                      </a:r>
                      <a:endParaRPr lang="en-US" altLang="ja-JP" sz="2800" dirty="0" smtClean="0">
                        <a:solidFill>
                          <a:srgbClr val="FF0000"/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  <a:p>
                      <a:pPr>
                        <a:buFontTx/>
                        <a:buNone/>
                        <a:defRPr/>
                      </a:pPr>
                      <a:endParaRPr lang="en-US" altLang="ja-JP" sz="2800" dirty="0" smtClean="0">
                        <a:solidFill>
                          <a:srgbClr val="FF0000"/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  <a:p>
                      <a:pPr>
                        <a:buFontTx/>
                        <a:buNone/>
                        <a:defRPr/>
                      </a:pPr>
                      <a:r>
                        <a:rPr lang="ja-JP" alt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低値の時　</a:t>
                      </a:r>
                      <a:r>
                        <a:rPr lang="ja-JP" altLang="en-US" sz="2800" dirty="0" smtClean="0">
                          <a:solidFill>
                            <a:srgbClr val="FF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低栄養</a:t>
                      </a:r>
                      <a:endParaRPr lang="en-US" altLang="ja-JP" sz="2800" dirty="0" smtClean="0">
                        <a:solidFill>
                          <a:srgbClr val="FF00FF"/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9283">
                <a:tc>
                  <a:txBody>
                    <a:bodyPr/>
                    <a:lstStyle/>
                    <a:p>
                      <a:r>
                        <a:rPr lang="en-US" altLang="ja-JP" sz="28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HDL</a:t>
                      </a:r>
                      <a:r>
                        <a:rPr lang="ja-JP" altLang="en-US" sz="2800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コレステロール</a:t>
                      </a:r>
                      <a:endParaRPr kumimoji="1" lang="ja-JP" altLang="en-US" sz="28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 smtClean="0">
                          <a:solidFill>
                            <a:srgbClr val="0000FF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血中脂質</a:t>
                      </a:r>
                      <a:endParaRPr kumimoji="1" lang="ja-JP" altLang="en-US" sz="2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  <a:defRPr/>
                      </a:pPr>
                      <a:r>
                        <a:rPr lang="ja-JP" altLang="en-US" sz="18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低値の時　</a:t>
                      </a:r>
                      <a:r>
                        <a:rPr lang="ja-JP" altLang="en-US" sz="2800" dirty="0" smtClean="0">
                          <a:solidFill>
                            <a:srgbClr val="FF000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脂質異常症、　　</a:t>
                      </a:r>
                      <a:endParaRPr lang="en-US" altLang="ja-JP" sz="2800" dirty="0" smtClean="0">
                        <a:solidFill>
                          <a:srgbClr val="FF0000"/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  <a:p>
                      <a:pPr>
                        <a:buFontTx/>
                        <a:buNone/>
                        <a:defRPr/>
                      </a:pPr>
                      <a:r>
                        <a:rPr lang="ja-JP" altLang="en-US" sz="2800" dirty="0" smtClean="0">
                          <a:solidFill>
                            <a:srgbClr val="FF0000"/>
                          </a:solidFill>
                          <a:latin typeface="HGS創英角ﾎﾟｯﾌﾟ体" pitchFamily="50" charset="-128"/>
                          <a:ea typeface="HGS創英角ﾎﾟｯﾌﾟ体" pitchFamily="50" charset="-128"/>
                        </a:rPr>
                        <a:t>　　　動脈硬化</a:t>
                      </a:r>
                      <a:endParaRPr lang="en-US" altLang="ja-JP" sz="2800" dirty="0" smtClean="0">
                        <a:solidFill>
                          <a:srgbClr val="FF0000"/>
                        </a:solidFill>
                        <a:latin typeface="HGS創英角ﾎﾟｯﾌﾟ体" pitchFamily="50" charset="-128"/>
                        <a:ea typeface="HGS創英角ﾎﾟｯﾌﾟ体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8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3681" name="円/楕円 7"/>
          <p:cNvSpPr>
            <a:spLocks noChangeArrowheads="1"/>
          </p:cNvSpPr>
          <p:nvPr/>
        </p:nvSpPr>
        <p:spPr bwMode="auto">
          <a:xfrm>
            <a:off x="6444208" y="1484784"/>
            <a:ext cx="2232025" cy="1512887"/>
          </a:xfrm>
          <a:prstGeom prst="ellipse">
            <a:avLst/>
          </a:prstGeom>
          <a:noFill/>
          <a:ln w="44450" algn="ctr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ja-JP" altLang="en-US" b="0">
              <a:solidFill>
                <a:schemeClr val="tx1"/>
              </a:solidFill>
              <a:ea typeface="HG丸ｺﾞｼｯｸM-PRO" pitchFamily="50" charset="-128"/>
            </a:endParaRPr>
          </a:p>
        </p:txBody>
      </p:sp>
      <p:sp>
        <p:nvSpPr>
          <p:cNvPr id="7" name="円/楕円 7"/>
          <p:cNvSpPr>
            <a:spLocks noChangeArrowheads="1"/>
          </p:cNvSpPr>
          <p:nvPr/>
        </p:nvSpPr>
        <p:spPr bwMode="auto">
          <a:xfrm>
            <a:off x="6372200" y="3933056"/>
            <a:ext cx="2232025" cy="1512887"/>
          </a:xfrm>
          <a:prstGeom prst="ellipse">
            <a:avLst/>
          </a:prstGeom>
          <a:noFill/>
          <a:ln w="44450" algn="ctr">
            <a:solidFill>
              <a:srgbClr val="00FF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</a:pPr>
            <a:endParaRPr lang="ja-JP" altLang="en-US" b="0">
              <a:solidFill>
                <a:schemeClr val="tx1"/>
              </a:solidFill>
              <a:ea typeface="HG丸ｺﾞｼｯｸM-PRO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851</Words>
  <Application>Microsoft Office PowerPoint</Application>
  <PresentationFormat>画面に合わせる (4:3)</PresentationFormat>
  <Paragraphs>241</Paragraphs>
  <Slides>17</Slides>
  <Notes>17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9" baseType="lpstr">
      <vt:lpstr>HGP創英角ﾎﾟｯﾌﾟ体</vt:lpstr>
      <vt:lpstr>HGS創英角ﾎﾟｯﾌﾟ体</vt:lpstr>
      <vt:lpstr>HG丸ｺﾞｼｯｸM-PRO</vt:lpstr>
      <vt:lpstr>HG創英角ﾎﾟｯﾌﾟ体</vt:lpstr>
      <vt:lpstr>ＭＳ Ｐゴシック</vt:lpstr>
      <vt:lpstr>ＭＳ ゴシック</vt:lpstr>
      <vt:lpstr>ＭＳ 明朝</vt:lpstr>
      <vt:lpstr>Arial</vt:lpstr>
      <vt:lpstr>Calibri</vt:lpstr>
      <vt:lpstr>Century</vt:lpstr>
      <vt:lpstr>Times New Roman</vt:lpstr>
      <vt:lpstr>Office テーマ</vt:lpstr>
      <vt:lpstr>　　　生活習慣病を予防しよう 　　　　　　後悔しないあなたのために  　　　　　　～健診結果を読み解こう～</vt:lpstr>
      <vt:lpstr>PowerPoint プレゼンテーション</vt:lpstr>
      <vt:lpstr>健康診断の結果の見方</vt:lpstr>
      <vt:lpstr>このようにしていませんか？</vt:lpstr>
      <vt:lpstr>PowerPoint プレゼンテーション</vt:lpstr>
      <vt:lpstr>PowerPoint プレゼンテーション</vt:lpstr>
      <vt:lpstr>健診結果から何がわかるか!?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血圧、血糖、脂質異常症について</vt:lpstr>
      <vt:lpstr>なぜ血圧が上がる？</vt:lpstr>
      <vt:lpstr>なぜ血糖が上がる？</vt:lpstr>
      <vt:lpstr>脂質異常症とは</vt:lpstr>
      <vt:lpstr>脂質異常のスパイラル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生活習慣病を予防しよう 　　　　　　後悔しないあなたのために  　　　　　　～健診結果を読み解こう～</dc:title>
  <dc:creator>User</dc:creator>
  <cp:lastModifiedBy>Windows ユーザー</cp:lastModifiedBy>
  <cp:revision>14</cp:revision>
  <cp:lastPrinted>2018-03-27T08:26:32Z</cp:lastPrinted>
  <dcterms:created xsi:type="dcterms:W3CDTF">2017-03-27T08:57:19Z</dcterms:created>
  <dcterms:modified xsi:type="dcterms:W3CDTF">2018-03-28T23:49:09Z</dcterms:modified>
</cp:coreProperties>
</file>