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8"/>
  </p:notesMasterIdLst>
  <p:sldIdLst>
    <p:sldId id="256" r:id="rId2"/>
    <p:sldId id="258" r:id="rId3"/>
    <p:sldId id="264" r:id="rId4"/>
    <p:sldId id="259" r:id="rId5"/>
    <p:sldId id="260" r:id="rId6"/>
    <p:sldId id="261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1E4"/>
    <a:srgbClr val="FF9933"/>
    <a:srgbClr val="F472AD"/>
    <a:srgbClr val="FF9966"/>
    <a:srgbClr val="FFFF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299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1" y="9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D6191-0352-453F-AE0E-FFC48E40D640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C3749-F549-4038-8211-F12E67DBF4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695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C3749-F549-4038-8211-F12E67DBF4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467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56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34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5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2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32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57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24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18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862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13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3A691-587C-42BD-9297-A849476C126D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68836-EBBA-4F88-8414-E621C51C83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60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-8" y="9158821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神奈川県交通安全対策協議会</a:t>
            </a:r>
            <a:endParaRPr kumimoji="1" lang="ja-JP" altLang="en-US" sz="2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1026" name="Picture 2" descr="スクリーンショット (271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870" y="9101854"/>
            <a:ext cx="540501" cy="55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6857984" cy="1982014"/>
          </a:xfrm>
          <a:noFill/>
        </p:spPr>
        <p:txBody>
          <a:bodyPr>
            <a:normAutofit/>
          </a:bodyPr>
          <a:lstStyle/>
          <a:p>
            <a:r>
              <a:rPr kumimoji="1" lang="ja-JP" altLang="en-US" sz="24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令和７年</a:t>
            </a:r>
            <a:r>
              <a:rPr kumimoji="1" lang="en-US" altLang="ja-JP" sz="18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8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8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1800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年末</a:t>
            </a:r>
            <a:r>
              <a:rPr kumimoji="1" lang="ja-JP" altLang="en-US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の交通事故防止運動</a:t>
            </a:r>
            <a:r>
              <a:rPr kumimoji="1" lang="en-US" altLang="ja-JP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神奈川県実施要綱</a:t>
            </a:r>
            <a:r>
              <a:rPr kumimoji="1" lang="en-US" altLang="ja-JP" sz="18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8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en-US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　　　</a:t>
            </a:r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kumimoji="1" lang="ja-JP" altLang="en-US" sz="2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8" y="1630014"/>
            <a:ext cx="685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令和７年</a:t>
            </a:r>
            <a:r>
              <a:rPr lang="ja-JP" altLang="en-US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１２月１１日</a:t>
            </a:r>
            <a:r>
              <a:rPr lang="ja-JP" altLang="en-US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（木）</a:t>
            </a:r>
            <a:r>
              <a:rPr lang="ja-JP" altLang="en-US" b="1" dirty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～１２月２０日</a:t>
            </a:r>
            <a:r>
              <a:rPr lang="ja-JP" altLang="en-US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（土）</a:t>
            </a:r>
            <a:endParaRPr kumimoji="1" lang="ja-JP" altLang="en-US" b="1" dirty="0">
              <a:ln w="0"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-10" y="2074842"/>
            <a:ext cx="6857996" cy="729770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14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スローガン　　 </a:t>
            </a:r>
            <a:r>
              <a:rPr kumimoji="1" lang="ja-JP" altLang="en-US" sz="9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しょう</a:t>
            </a:r>
            <a:endParaRPr kumimoji="1" lang="en-US" altLang="ja-JP" sz="900" b="1" dirty="0" smtClean="0">
              <a:ln w="0"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夕暮れに　歩行者を照らす　照</a:t>
            </a:r>
            <a:r>
              <a:rPr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time</a:t>
            </a:r>
            <a:r>
              <a:rPr lang="ja-JP" altLang="en-US" sz="14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lang="en-US" altLang="ja-JP" sz="1400" b="1" dirty="0" smtClean="0">
              <a:ln w="0"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600" b="1" dirty="0">
              <a:ln w="0"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4" y="2703902"/>
            <a:ext cx="6857996" cy="201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b="1" dirty="0" smtClean="0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～飲酒運転は絶対に　しない・させない・許さない・そして見逃さない～</a:t>
            </a:r>
            <a:endParaRPr lang="ja-JP" altLang="en-US" sz="1400" b="1" dirty="0">
              <a:ln w="0"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55" y="4172407"/>
            <a:ext cx="6510866" cy="366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9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4"/>
          <p:cNvSpPr/>
          <p:nvPr/>
        </p:nvSpPr>
        <p:spPr>
          <a:xfrm>
            <a:off x="86409" y="5973228"/>
            <a:ext cx="6677321" cy="346652"/>
          </a:xfrm>
          <a:prstGeom prst="roundRect">
            <a:avLst/>
          </a:prstGeom>
          <a:solidFill>
            <a:srgbClr val="00206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86409" y="2484773"/>
            <a:ext cx="6677321" cy="346652"/>
          </a:xfrm>
          <a:prstGeom prst="roundRect">
            <a:avLst/>
          </a:prstGeom>
          <a:solidFill>
            <a:srgbClr val="00206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86411" y="213876"/>
            <a:ext cx="6677321" cy="346652"/>
          </a:xfrm>
          <a:prstGeom prst="roundRect">
            <a:avLst/>
          </a:prstGeom>
          <a:solidFill>
            <a:srgbClr val="00206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6458" y="791041"/>
            <a:ext cx="622507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年末</a:t>
            </a:r>
            <a:r>
              <a:rPr lang="ja-JP" altLang="ja-JP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は人流や交通量が増加する傾向にあり、例年歩行者や二輪車が関係する交通事故が多発していることから、県民一人ひとりに交通ルールの遵守と交通マナーの徹底を</a:t>
            </a:r>
            <a:r>
              <a:rPr lang="ja-JP" altLang="ja-JP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呼び掛ける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ことを目的としています。</a:t>
            </a:r>
            <a:endParaRPr lang="ja-JP" altLang="ja-JP" sz="20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6458" y="3047510"/>
            <a:ext cx="62961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ja-JP" altLang="en-US" sz="2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　飲酒運転の</a:t>
            </a:r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根絶</a:t>
            </a:r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２　歩行者の安全の確保</a:t>
            </a:r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３　夕暮れ時と夜間の交通事故防止</a:t>
            </a:r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kumimoji="1" lang="en-US" altLang="ja-JP" sz="24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2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４</a:t>
            </a:r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2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二輪車</a:t>
            </a:r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r>
              <a:rPr lang="ja-JP" altLang="en-US" sz="2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</a:t>
            </a:r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事故防止</a:t>
            </a:r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24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en-US" altLang="ja-JP" sz="24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6" name="タイトル 1"/>
          <p:cNvSpPr txBox="1">
            <a:spLocks noGrp="1"/>
          </p:cNvSpPr>
          <p:nvPr>
            <p:ph type="title"/>
          </p:nvPr>
        </p:nvSpPr>
        <p:spPr>
          <a:xfrm>
            <a:off x="467558" y="234085"/>
            <a:ext cx="5915025" cy="374280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目　　　　的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67558" y="6905803"/>
            <a:ext cx="69072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実施期間　　</a:t>
            </a:r>
            <a:endParaRPr lang="en-US" altLang="ja-JP" sz="20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lang="ja-JP" altLang="en-US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令和７年１２月１</a:t>
            </a:r>
            <a:r>
              <a:rPr lang="ja-JP" altLang="en-US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１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日（木）から</a:t>
            </a:r>
            <a:endParaRPr lang="en-US" altLang="ja-JP" sz="20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lang="ja-JP" altLang="en-US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　　　　　　　令和</a:t>
            </a:r>
            <a:r>
              <a:rPr lang="ja-JP" altLang="en-US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７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年１２月２</a:t>
            </a:r>
            <a:r>
              <a:rPr lang="ja-JP" altLang="en-US" sz="2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０</a:t>
            </a:r>
            <a:r>
              <a:rPr lang="ja-JP" altLang="en-US" sz="20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日（土）</a:t>
            </a:r>
            <a:endParaRPr lang="en-US" altLang="ja-JP" sz="20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kumimoji="1" lang="en-US" altLang="ja-JP" sz="20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lang="en-US" altLang="ja-JP" sz="2000" b="1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20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2405285" y="2458624"/>
            <a:ext cx="2039568" cy="481264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運 動 重 点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2584809" y="5959572"/>
            <a:ext cx="1680519" cy="481264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期　　　間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70" y="7628377"/>
            <a:ext cx="2022420" cy="202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4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72437" y="153691"/>
            <a:ext cx="6677321" cy="346652"/>
          </a:xfrm>
          <a:prstGeom prst="roundRect">
            <a:avLst/>
          </a:prstGeom>
          <a:solidFill>
            <a:srgbClr val="002060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601738" y="3497161"/>
            <a:ext cx="5712643" cy="447094"/>
            <a:chOff x="601740" y="722583"/>
            <a:chExt cx="5712643" cy="447094"/>
          </a:xfrm>
        </p:grpSpPr>
        <p:sp>
          <p:nvSpPr>
            <p:cNvPr id="7" name="角丸四角形 6"/>
            <p:cNvSpPr/>
            <p:nvPr/>
          </p:nvSpPr>
          <p:spPr>
            <a:xfrm>
              <a:off x="601740" y="722583"/>
              <a:ext cx="5712643" cy="447094"/>
            </a:xfrm>
            <a:prstGeom prst="roundRect">
              <a:avLst>
                <a:gd name="adj" fmla="val 50000"/>
              </a:avLst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2269076" y="791856"/>
              <a:ext cx="2284041" cy="369332"/>
            </a:xfrm>
            <a:prstGeom prst="rect">
              <a:avLst/>
            </a:prstGeom>
            <a:noFill/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hangingPunct="0"/>
              <a:r>
                <a:rPr lang="ja-JP" altLang="en-US" b="1" dirty="0" smtClean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歩</a:t>
              </a:r>
              <a:r>
                <a:rPr lang="ja-JP" altLang="en-US" b="1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行者の安全の確保</a:t>
              </a:r>
              <a:endPara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554774" y="7932987"/>
            <a:ext cx="58904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  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夕暮れ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時と夜間における死亡事故の特徴（日の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入り後１時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間の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横断中歩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行者の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死亡事故が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多い等）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踏まえた交通安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全教育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kumimoji="1" lang="en-US" altLang="ja-JP" sz="1600" dirty="0" smtClean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夕暮れ時以降の早めのライト点灯やハイビームの活用促進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反射材の着用促進　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901700" y="131943"/>
            <a:ext cx="5112720" cy="481264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運動重点に関する主な推進事項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01740" y="7133592"/>
            <a:ext cx="5712643" cy="447094"/>
            <a:chOff x="554774" y="5663138"/>
            <a:chExt cx="5712643" cy="447094"/>
          </a:xfrm>
        </p:grpSpPr>
        <p:sp>
          <p:nvSpPr>
            <p:cNvPr id="19" name="角丸四角形 18"/>
            <p:cNvSpPr/>
            <p:nvPr/>
          </p:nvSpPr>
          <p:spPr>
            <a:xfrm>
              <a:off x="554774" y="5663138"/>
              <a:ext cx="5712643" cy="447094"/>
            </a:xfrm>
            <a:prstGeom prst="roundRect">
              <a:avLst>
                <a:gd name="adj" fmla="val 50000"/>
              </a:avLst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844063" y="5713728"/>
              <a:ext cx="3443134" cy="369332"/>
            </a:xfrm>
            <a:prstGeom prst="rect">
              <a:avLst/>
            </a:prstGeom>
            <a:noFill/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hangingPunct="0"/>
              <a:r>
                <a:rPr lang="ja-JP" altLang="en-US" b="1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夕暮れ時と夜間の交通事故</a:t>
              </a:r>
              <a:r>
                <a:rPr lang="ja-JP" altLang="en-US" b="1" dirty="0" smtClean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防止</a:t>
              </a:r>
              <a:endParaRPr lang="ja-JP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601738" y="704065"/>
            <a:ext cx="5712643" cy="447094"/>
            <a:chOff x="601740" y="722583"/>
            <a:chExt cx="5712643" cy="447094"/>
          </a:xfrm>
        </p:grpSpPr>
        <p:sp>
          <p:nvSpPr>
            <p:cNvPr id="17" name="角丸四角形 16"/>
            <p:cNvSpPr/>
            <p:nvPr/>
          </p:nvSpPr>
          <p:spPr>
            <a:xfrm>
              <a:off x="601740" y="722583"/>
              <a:ext cx="5712643" cy="447094"/>
            </a:xfrm>
            <a:prstGeom prst="roundRect">
              <a:avLst>
                <a:gd name="adj" fmla="val 50000"/>
              </a:avLst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269076" y="791856"/>
              <a:ext cx="2284041" cy="369332"/>
            </a:xfrm>
            <a:prstGeom prst="rect">
              <a:avLst/>
            </a:prstGeom>
            <a:noFill/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 hangingPunct="0"/>
              <a:r>
                <a:rPr lang="ja-JP" altLang="en-US" b="1" dirty="0" smtClean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飲酒運転の根絶</a:t>
              </a:r>
              <a:endParaRPr lang="en-US" altLang="ja-JP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788836" y="1641232"/>
            <a:ext cx="5960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飲酒運転根絶運動の周知徹底と広報啓発</a:t>
            </a:r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飲酒運転を助長する環境の根絶とハンドルキーパー運動の　</a:t>
            </a:r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推奨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24321" y="4368883"/>
            <a:ext cx="59609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</a:t>
            </a:r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歩行者に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対し、横断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歩道を渡る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こと、信号機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のある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ところ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では、その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信号に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従うことなどの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基本的な交通ルールの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周知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に加え、自ら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の安全を守るための交通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行動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して、運転者に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対して横断する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意思を明確に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伝え、安全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を確認してから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横断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を始めること、横断中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も周囲の安全を確認する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ことなどを促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err="1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す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呼び掛け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神奈川歩行者安全五則の周知</a:t>
            </a:r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交通事故の特性等を踏まえた参加体験型安全教育の推進</a:t>
            </a:r>
            <a:endParaRPr kumimoji="1"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hangingPunct="0"/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965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81838" y="5383216"/>
            <a:ext cx="6677321" cy="346652"/>
          </a:xfrm>
          <a:prstGeom prst="roundRect">
            <a:avLst/>
          </a:prstGeom>
          <a:solidFill>
            <a:srgbClr val="00206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564178" y="197954"/>
            <a:ext cx="5712643" cy="447094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64177" y="947520"/>
            <a:ext cx="619498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二輪車の特性の周知やヘルメットの正しい着用と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プロテク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ター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の着用に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よる被害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軽減効果に関する広報啓発の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若者層のみ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ならず、中高年層に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対する二輪車安全運転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教育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と広報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啓発の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特定小型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原動機付自転車利用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時のヘルメット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着用促進と交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通ルール遵守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徹底　</a:t>
            </a:r>
            <a:endParaRPr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　特定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小型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原動機付自転車の販売事業者、シェアリング事業</a:t>
            </a:r>
            <a:endParaRPr lang="en-US" altLang="ja-JP" sz="16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者等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と連携した安全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利用に関する広報啓発</a:t>
            </a:r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の推進</a:t>
            </a:r>
            <a:r>
              <a:rPr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endParaRPr kumimoji="1"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53005" y="275716"/>
            <a:ext cx="2554664" cy="36933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二輪車の交通事故防止</a:t>
            </a:r>
            <a:endParaRPr lang="ja-JP" altLang="ja-JP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457" y="3827898"/>
            <a:ext cx="1712208" cy="1343531"/>
          </a:xfrm>
          <a:prstGeom prst="rect">
            <a:avLst/>
          </a:prstGeom>
        </p:spPr>
      </p:pic>
      <p:sp>
        <p:nvSpPr>
          <p:cNvPr id="18" name="タイトル 1"/>
          <p:cNvSpPr txBox="1">
            <a:spLocks/>
          </p:cNvSpPr>
          <p:nvPr/>
        </p:nvSpPr>
        <p:spPr>
          <a:xfrm>
            <a:off x="1997105" y="5148099"/>
            <a:ext cx="2953352" cy="910002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重点の取り組み方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64177" y="6259231"/>
            <a:ext cx="6001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kumimoji="1"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令和７年度神奈川県交通安全県民運動事業計画の「各季の運動の取り組み事項」に準ずるものとします。　</a:t>
            </a:r>
            <a:r>
              <a:rPr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ja-JP" altLang="en-US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807669" y="7296840"/>
            <a:ext cx="1873892" cy="1262450"/>
            <a:chOff x="4807669" y="6601722"/>
            <a:chExt cx="1873892" cy="1262450"/>
          </a:xfrm>
        </p:grpSpPr>
        <p:pic>
          <p:nvPicPr>
            <p:cNvPr id="20" name="図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1231" y="6601722"/>
              <a:ext cx="1045590" cy="1045590"/>
            </a:xfrm>
            <a:prstGeom prst="rect">
              <a:avLst/>
            </a:prstGeom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4807669" y="7610256"/>
              <a:ext cx="187389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 smtClean="0"/>
                <a:t>交通安全県民運動事業計画</a:t>
              </a:r>
              <a:endParaRPr kumimoji="1" lang="ja-JP" alt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15540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103529" y="462035"/>
            <a:ext cx="6677321" cy="346652"/>
          </a:xfrm>
          <a:prstGeom prst="roundRect">
            <a:avLst/>
          </a:prstGeom>
          <a:solidFill>
            <a:srgbClr val="00206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0809" y="1164521"/>
            <a:ext cx="6495068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en-US" sz="16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神奈川県交通安全対策協議会構成機関・団体が共通して推進する事項</a:t>
            </a:r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" y="1785344"/>
            <a:ext cx="68579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/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  「運動の重点に関する主な推進事項」に基づき、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の実態に即し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err="1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た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各種交通安全活動を積極的に推進します。</a:t>
            </a:r>
          </a:p>
          <a:p>
            <a:pPr marL="542925" hangingPunct="0"/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　関係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機関･団体の職員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運動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周知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図ります。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各種会議、行事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通じてこの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運動の趣旨を積極的に周知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するとともに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広報紙</a:t>
            </a:r>
            <a:r>
              <a:rPr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誌</a:t>
            </a:r>
            <a:r>
              <a:rPr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機関紙</a:t>
            </a:r>
            <a:r>
              <a:rPr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誌</a:t>
            </a:r>
            <a:r>
              <a:rPr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を発行するときは、努めて交通ルールの遵守と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マナーの向上を呼びかける記事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の掲載に努めます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07411" y="3579731"/>
            <a:ext cx="4832286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ja-JP" sz="16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</a:t>
            </a:r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関係団体及び地域関係団体の推進する</a:t>
            </a:r>
            <a:r>
              <a:rPr lang="ja-JP" altLang="ja-JP" sz="16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事項</a:t>
            </a:r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193234"/>
            <a:ext cx="6858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キャンペーンの開催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や</a:t>
            </a:r>
            <a:r>
              <a:rPr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SNS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通じて、運動への参加を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呼びかける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ほか、地域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や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職場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で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の自主的な活動や交通安全講習会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への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積極的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参加を働きかけます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</a:p>
          <a:p>
            <a:pPr marL="542925"/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　交通指導員や各種団体構成員に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よる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見守り活動で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交通安全ひと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こえ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運動」を推進します。</a:t>
            </a:r>
            <a:r>
              <a:rPr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endParaRPr lang="ja-JP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38809" y="1146808"/>
            <a:ext cx="6495069" cy="348792"/>
          </a:xfrm>
          <a:prstGeom prst="roundRect">
            <a:avLst>
              <a:gd name="adj" fmla="val 50000"/>
            </a:avLst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角丸四角形 19"/>
          <p:cNvSpPr/>
          <p:nvPr/>
        </p:nvSpPr>
        <p:spPr>
          <a:xfrm>
            <a:off x="1172810" y="3556774"/>
            <a:ext cx="4671061" cy="342924"/>
          </a:xfrm>
          <a:prstGeom prst="roundRect">
            <a:avLst>
              <a:gd name="adj" fmla="val 50000"/>
            </a:avLst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1403064" y="395954"/>
            <a:ext cx="4028303" cy="537455"/>
          </a:xfrm>
          <a:prstGeom prst="rect">
            <a:avLst/>
          </a:prstGeom>
          <a:noFill/>
          <a:ln w="381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推進要領（関係機関等）</a:t>
            </a:r>
            <a:endParaRPr lang="ja-JP" altLang="en-US" sz="2800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014194" y="5831331"/>
            <a:ext cx="2988297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教育機関･団体の推進する</a:t>
            </a:r>
            <a:r>
              <a:rPr lang="ja-JP" altLang="ja-JP" sz="16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事項</a:t>
            </a:r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1946243" y="5802245"/>
            <a:ext cx="3124200" cy="348792"/>
          </a:xfrm>
          <a:prstGeom prst="roundRect">
            <a:avLst>
              <a:gd name="adj" fmla="val 50000"/>
            </a:avLst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6366317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>
              <a:tabLst>
                <a:tab pos="542925" algn="l"/>
              </a:tabLst>
            </a:pP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参加・体験・実践型の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教室を推進します。</a:t>
            </a:r>
            <a:endParaRPr lang="ja-JP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>
              <a:tabLst>
                <a:tab pos="542925" algn="l"/>
              </a:tabLst>
            </a:pP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学校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では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、「みんなの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交通安全教育推進運動『スタートかながわ』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」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>
              <a:tabLst>
                <a:tab pos="542925" algn="l"/>
              </a:tabLst>
            </a:pP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理念を踏まえ、交通社会の一員として、思いやりと責任ある行動が常に取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>
              <a:tabLst>
                <a:tab pos="542925" algn="l"/>
              </a:tabLst>
            </a:pP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 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れるよう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教育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活動全体を通して交通安全教育を推進します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  <a:endParaRPr lang="ja-JP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1462329" y="7899609"/>
            <a:ext cx="4013460" cy="348792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505145" y="7935203"/>
            <a:ext cx="4006393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道路管理者･鉄道事業者等の推進する事項　　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0" y="8593266"/>
            <a:ext cx="6857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/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交通安全施設の点検整備を実施するとともに、道路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パトロール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を強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化します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</a:p>
          <a:p>
            <a:pPr marL="542925" hangingPunct="0"/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道路情報板、駅広報、車内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広報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活用し、運動の周知と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交通安全の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啓発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を推進します。</a:t>
            </a:r>
          </a:p>
          <a:p>
            <a:pPr hangingPunct="0"/>
            <a:endParaRPr lang="ja-JP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545" y="7645400"/>
            <a:ext cx="1282305" cy="86181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668" y="5382244"/>
            <a:ext cx="1502210" cy="98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20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21"/>
          <p:cNvSpPr/>
          <p:nvPr/>
        </p:nvSpPr>
        <p:spPr>
          <a:xfrm>
            <a:off x="1929500" y="3015030"/>
            <a:ext cx="3082566" cy="348792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20919" y="3025268"/>
            <a:ext cx="3082565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県･市･区･町･村の推進する事項　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0" y="3760442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地域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の交通事故実態に即した交通安全運動の推進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計画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策定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する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ととも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に、関係機関･団体と連携した運動を推進します。</a:t>
            </a:r>
          </a:p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各種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メディアを活用して、運動の周知と交通安全のための広報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啓発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を推進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します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  <a:endParaRPr lang="ja-JP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25250" y="328713"/>
            <a:ext cx="2073899" cy="33855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警察の推進する</a:t>
            </a:r>
            <a:r>
              <a:rPr lang="ja-JP" altLang="ja-JP" sz="1600" b="1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事項</a:t>
            </a:r>
            <a:r>
              <a:rPr lang="ja-JP" altLang="ja-JP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2221140" y="308921"/>
            <a:ext cx="2499286" cy="348792"/>
          </a:xfrm>
          <a:prstGeom prst="roundRect">
            <a:avLst>
              <a:gd name="adj" fmla="val 50000"/>
            </a:avLst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1064832"/>
            <a:ext cx="685799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飲酒運転等の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悪質性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が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高い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交通違反の指導取締りを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強化します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  <a:endParaRPr lang="ja-JP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高齢者や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ども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の保護誘導活動や交差点に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おける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街頭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活動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を強力に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します。</a:t>
            </a:r>
          </a:p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こども、高齢者、二輪車運転者及び自転車利用者等への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交通安全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教室を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積極的に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推進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します。</a:t>
            </a:r>
          </a:p>
          <a:p>
            <a:pPr marL="542925" hangingPunct="0"/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○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交通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情報板</a:t>
            </a:r>
            <a:r>
              <a:rPr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等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を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活用して、運動の周知と交通安全の啓発を推進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し</a:t>
            </a:r>
            <a:endParaRPr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542925" hangingPunct="0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ます</a:t>
            </a:r>
            <a:r>
              <a:rPr lang="ja-JP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</a:p>
          <a:p>
            <a:pPr hangingPunct="0"/>
            <a:endParaRPr lang="ja-JP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29" name="図 2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874" y="5911027"/>
            <a:ext cx="914400" cy="914400"/>
          </a:xfrm>
          <a:prstGeom prst="rect">
            <a:avLst/>
          </a:prstGeom>
        </p:spPr>
      </p:pic>
      <p:sp>
        <p:nvSpPr>
          <p:cNvPr id="30" name="テキスト ボックス 29"/>
          <p:cNvSpPr txBox="1"/>
          <p:nvPr/>
        </p:nvSpPr>
        <p:spPr>
          <a:xfrm>
            <a:off x="0" y="6879538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～交通安全・防犯のタイムリーな情報を発信～</a:t>
            </a:r>
            <a:endParaRPr kumimoji="1" lang="en-US" altLang="ja-JP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神奈川県くらし安全交通課公式</a:t>
            </a:r>
            <a:r>
              <a:rPr lang="en-US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X</a:t>
            </a:r>
            <a:r>
              <a:rPr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（旧</a:t>
            </a:r>
            <a:r>
              <a:rPr lang="en-US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Twitter</a:t>
            </a:r>
            <a:r>
              <a:rPr lang="ja-JP" altLang="en-US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）</a:t>
            </a:r>
            <a:endParaRPr kumimoji="1" lang="ja-JP" altLang="en-US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31" name="図 3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005" y="7698867"/>
            <a:ext cx="935990" cy="935990"/>
          </a:xfrm>
          <a:prstGeom prst="rect">
            <a:avLst/>
          </a:prstGeom>
        </p:spPr>
      </p:pic>
      <p:sp>
        <p:nvSpPr>
          <p:cNvPr id="32" name="テキスト ボックス 31"/>
          <p:cNvSpPr txBox="1"/>
          <p:nvPr/>
        </p:nvSpPr>
        <p:spPr>
          <a:xfrm>
            <a:off x="0" y="8936242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神奈川県交通安全対策協議会</a:t>
            </a:r>
            <a:r>
              <a:rPr lang="ja-JP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事務局</a:t>
            </a:r>
            <a:endParaRPr lang="en-US" altLang="ja-JP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神奈川県 くらし安全防災局 くらし安全部 くらし安全</a:t>
            </a:r>
            <a:r>
              <a:rPr lang="ja-JP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交通課</a:t>
            </a:r>
            <a:endParaRPr lang="en-US" altLang="ja-JP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電話番号</a:t>
            </a:r>
            <a:r>
              <a:rPr lang="en-US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r>
              <a:rPr lang="en-US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045</a:t>
            </a:r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―</a:t>
            </a:r>
            <a:r>
              <a:rPr lang="en-US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210</a:t>
            </a:r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―</a:t>
            </a:r>
            <a:r>
              <a:rPr lang="en-US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1111(</a:t>
            </a:r>
            <a:r>
              <a:rPr lang="ja-JP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代</a:t>
            </a:r>
            <a:r>
              <a:rPr lang="en-US" altLang="ja-JP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 algn="ctr"/>
            <a:r>
              <a:rPr lang="ja-JP" altLang="ja-JP" b="1" dirty="0"/>
              <a:t>　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0" y="5514768"/>
            <a:ext cx="685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神奈川県くらし安全交通課公式ホームページ</a:t>
            </a:r>
            <a:endParaRPr kumimoji="1" lang="ja-JP" alt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903" y="2640637"/>
            <a:ext cx="743400" cy="1008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300" y="2636938"/>
            <a:ext cx="733625" cy="1015398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603" y="42619"/>
            <a:ext cx="794484" cy="939797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300" y="7629408"/>
            <a:ext cx="679907" cy="932345"/>
          </a:xfrm>
          <a:prstGeom prst="rect">
            <a:avLst/>
          </a:prstGeom>
        </p:spPr>
      </p:pic>
      <p:sp>
        <p:nvSpPr>
          <p:cNvPr id="35" name="テキスト ボックス 34"/>
          <p:cNvSpPr txBox="1"/>
          <p:nvPr/>
        </p:nvSpPr>
        <p:spPr>
          <a:xfrm>
            <a:off x="5530795" y="8643054"/>
            <a:ext cx="18968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神奈川県</a:t>
            </a:r>
            <a:r>
              <a:rPr lang="en-US" altLang="ja-JP" sz="800" dirty="0"/>
              <a:t>PR</a:t>
            </a:r>
            <a:r>
              <a:rPr lang="ja-JP" altLang="en-US" sz="800" dirty="0" smtClean="0"/>
              <a:t>キャラクター</a:t>
            </a:r>
            <a:endParaRPr lang="en-US" altLang="ja-JP" sz="800" dirty="0" smtClean="0"/>
          </a:p>
          <a:p>
            <a:r>
              <a:rPr lang="ja-JP" altLang="en-US" sz="800" dirty="0"/>
              <a:t>　かながわキンタロウ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2866912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2225</TotalTime>
  <Words>1174</Words>
  <Application>Microsoft Office PowerPoint</Application>
  <PresentationFormat>A4 210 x 297 mm</PresentationFormat>
  <Paragraphs>113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HG創英角ｺﾞｼｯｸUB</vt:lpstr>
      <vt:lpstr>UD デジタル 教科書体 NK-B</vt:lpstr>
      <vt:lpstr>UD デジタル 教科書体 NP-R</vt:lpstr>
      <vt:lpstr>メイリオ</vt:lpstr>
      <vt:lpstr>游ゴシック</vt:lpstr>
      <vt:lpstr>游ゴシック Light</vt:lpstr>
      <vt:lpstr>Arial</vt:lpstr>
      <vt:lpstr>Office テーマ</vt:lpstr>
      <vt:lpstr>令和７年  年末の交通事故防止運動 神奈川県実施要綱 　　　　　　　</vt:lpstr>
      <vt:lpstr>目　　　　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令和６年 夏の交通事故防止運動</dc:title>
  <dc:creator>user</dc:creator>
  <cp:lastModifiedBy>user</cp:lastModifiedBy>
  <cp:revision>164</cp:revision>
  <cp:lastPrinted>2024-10-18T06:03:12Z</cp:lastPrinted>
  <dcterms:created xsi:type="dcterms:W3CDTF">2024-02-13T01:52:41Z</dcterms:created>
  <dcterms:modified xsi:type="dcterms:W3CDTF">2025-10-14T07:41:09Z</dcterms:modified>
</cp:coreProperties>
</file>