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290" r:id="rId3"/>
    <p:sldId id="306" r:id="rId4"/>
    <p:sldId id="257" r:id="rId5"/>
    <p:sldId id="292" r:id="rId6"/>
    <p:sldId id="311" r:id="rId7"/>
    <p:sldId id="312" r:id="rId8"/>
    <p:sldId id="300" r:id="rId9"/>
    <p:sldId id="295" r:id="rId10"/>
    <p:sldId id="271" r:id="rId11"/>
    <p:sldId id="281" r:id="rId12"/>
    <p:sldId id="266" r:id="rId13"/>
    <p:sldId id="282" r:id="rId14"/>
    <p:sldId id="280" r:id="rId15"/>
    <p:sldId id="260" r:id="rId16"/>
    <p:sldId id="288" r:id="rId17"/>
    <p:sldId id="302" r:id="rId18"/>
    <p:sldId id="303" r:id="rId19"/>
  </p:sldIdLst>
  <p:sldSz cx="6858000" cy="9144000" type="screen4x3"/>
  <p:notesSz cx="6807200" cy="9939338"/>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083" autoAdjust="0"/>
  </p:normalViewPr>
  <p:slideViewPr>
    <p:cSldViewPr>
      <p:cViewPr varScale="1">
        <p:scale>
          <a:sx n="67" d="100"/>
          <a:sy n="67" d="100"/>
        </p:scale>
        <p:origin x="2414"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6" cy="496967"/>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2020/10/21</a:t>
            </a:fld>
            <a:endParaRPr kumimoji="1" lang="ja-JP" altLang="en-US"/>
          </a:p>
        </p:txBody>
      </p:sp>
      <p:sp>
        <p:nvSpPr>
          <p:cNvPr id="4" name="スライド イメージ プレースホルダー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6967"/>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9</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11</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194785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30841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14</a:t>
            </a:fld>
            <a:endParaRPr kumimoji="1" lang="ja-JP" altLang="en-US"/>
          </a:p>
        </p:txBody>
      </p:sp>
    </p:spTree>
    <p:extLst>
      <p:ext uri="{BB962C8B-B14F-4D97-AF65-F5344CB8AC3E}">
        <p14:creationId xmlns:p14="http://schemas.microsoft.com/office/powerpoint/2010/main" val="411536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16</a:t>
            </a:fld>
            <a:endParaRPr kumimoji="1" lang="ja-JP" altLang="en-US"/>
          </a:p>
        </p:txBody>
      </p:sp>
    </p:spTree>
    <p:extLst>
      <p:ext uri="{BB962C8B-B14F-4D97-AF65-F5344CB8AC3E}">
        <p14:creationId xmlns:p14="http://schemas.microsoft.com/office/powerpoint/2010/main" val="265997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17</a:t>
            </a:fld>
            <a:endParaRPr kumimoji="1" lang="ja-JP" altLang="en-US"/>
          </a:p>
        </p:txBody>
      </p:sp>
    </p:spTree>
    <p:extLst>
      <p:ext uri="{BB962C8B-B14F-4D97-AF65-F5344CB8AC3E}">
        <p14:creationId xmlns:p14="http://schemas.microsoft.com/office/powerpoint/2010/main" val="1987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18</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2020/10/21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7.emf"/><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1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5.png"/><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NUL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xmlns="" id="{BB522787-FA89-4CFA-B489-AF49572554FD}"/>
              </a:ext>
            </a:extLst>
          </p:cNvPr>
          <p:cNvSpPr/>
          <p:nvPr/>
        </p:nvSpPr>
        <p:spPr>
          <a:xfrm>
            <a:off x="188640" y="144016"/>
            <a:ext cx="6480720" cy="838842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600" dirty="0">
              <a:latin typeface="+mj-ea"/>
              <a:cs typeface="Meiryo UI" panose="020B0604030504040204" pitchFamily="50" charset="-128"/>
            </a:endParaRPr>
          </a:p>
          <a:p>
            <a:pPr algn="ctr">
              <a:spcAft>
                <a:spcPts val="800"/>
              </a:spcAft>
            </a:pPr>
            <a:r>
              <a:rPr lang="ja-JP" altLang="en-US" sz="2000" dirty="0">
                <a:latin typeface="Agency FB" panose="020B0503020202020204" pitchFamily="34" charset="0"/>
                <a:ea typeface="+mj-ea"/>
                <a:cs typeface="Meiryo UI" panose="020B0604030504040204" pitchFamily="50" charset="-128"/>
              </a:rPr>
              <a:t>飼養衛生管理マニュアル例</a:t>
            </a:r>
            <a:endParaRPr lang="en-US" altLang="ja-JP" sz="2000" dirty="0">
              <a:latin typeface="Agency FB" panose="020B0503020202020204" pitchFamily="34" charset="0"/>
              <a:ea typeface="+mj-ea"/>
              <a:cs typeface="Meiryo UI" panose="020B0604030504040204" pitchFamily="50" charset="-128"/>
            </a:endParaRPr>
          </a:p>
          <a:p>
            <a:pPr algn="ctr">
              <a:spcAft>
                <a:spcPts val="800"/>
              </a:spcAft>
            </a:pPr>
            <a:endParaRPr lang="en-US" altLang="ja-JP" sz="2000" dirty="0">
              <a:latin typeface="+mj-ea"/>
              <a:ea typeface="+mj-ea"/>
              <a:cs typeface="Meiryo UI" panose="020B0604030504040204" pitchFamily="50" charset="-128"/>
            </a:endParaRPr>
          </a:p>
          <a:p>
            <a:pPr>
              <a:spcBef>
                <a:spcPts val="600"/>
              </a:spcBef>
            </a:pPr>
            <a:r>
              <a:rPr lang="ja-JP" altLang="en-US" sz="1600" dirty="0">
                <a:latin typeface="+mj-ea"/>
                <a:ea typeface="+mj-ea"/>
                <a:cs typeface="Meiryo UI" panose="020B0604030504040204" pitchFamily="50" charset="-128"/>
              </a:rPr>
              <a:t>はじめに</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令和２年６月</a:t>
            </a:r>
            <a:r>
              <a:rPr lang="en-US" altLang="ja-JP" sz="1600" dirty="0">
                <a:latin typeface="+mj-ea"/>
                <a:ea typeface="+mj-ea"/>
                <a:cs typeface="Meiryo UI" panose="020B0604030504040204" pitchFamily="50" charset="-128"/>
              </a:rPr>
              <a:t>30</a:t>
            </a:r>
            <a:r>
              <a:rPr lang="ja-JP" altLang="en-US" sz="1600" dirty="0">
                <a:latin typeface="+mj-ea"/>
                <a:ea typeface="+mj-ea"/>
                <a:cs typeface="Meiryo UI" panose="020B0604030504040204" pitchFamily="50" charset="-128"/>
              </a:rPr>
              <a:t>日に新たな飼養衛生管理基準（以下「新基準」という。）を含む家畜伝染病予防法施行規則及び家畜伝染病予防法施行規則の一部を改正する省令の一部を改正する省令（令和２年農林水産省令第</a:t>
            </a:r>
            <a:r>
              <a:rPr lang="en-US" altLang="ja-JP" sz="1600" dirty="0">
                <a:latin typeface="+mj-ea"/>
                <a:ea typeface="+mj-ea"/>
                <a:cs typeface="Meiryo UI" panose="020B0604030504040204" pitchFamily="50" charset="-128"/>
              </a:rPr>
              <a:t>46</a:t>
            </a:r>
            <a:r>
              <a:rPr lang="ja-JP" altLang="en-US" sz="1600" dirty="0">
                <a:latin typeface="+mj-ea"/>
                <a:ea typeface="+mj-ea"/>
                <a:cs typeface="Meiryo UI" panose="020B0604030504040204" pitchFamily="50" charset="-128"/>
              </a:rPr>
              <a:t>号）が公布されました。</a:t>
            </a:r>
          </a:p>
          <a:p>
            <a:pPr>
              <a:spcAft>
                <a:spcPts val="800"/>
              </a:spcAft>
            </a:pPr>
            <a:r>
              <a:rPr lang="ja-JP" altLang="en-US" sz="1600" dirty="0">
                <a:latin typeface="+mj-ea"/>
                <a:ea typeface="+mj-ea"/>
                <a:cs typeface="Meiryo UI" panose="020B0604030504040204" pitchFamily="50" charset="-128"/>
              </a:rPr>
              <a:t>　新基準においては、これまで農場で実施している衛生対策を見える化した上で、関係者間（農場の従事者や外部従事者）で共有し、徹底した実践を図るため「飼養衛生管理マニュアル」を作成することを規定しています。</a:t>
            </a:r>
          </a:p>
          <a:p>
            <a:pPr>
              <a:spcAft>
                <a:spcPts val="800"/>
              </a:spcAft>
            </a:pPr>
            <a:r>
              <a:rPr lang="ja-JP" altLang="en-US" sz="1600" dirty="0">
                <a:latin typeface="+mj-ea"/>
                <a:ea typeface="+mj-ea"/>
                <a:cs typeface="Meiryo UI" panose="020B0604030504040204" pitchFamily="50" charset="-128"/>
              </a:rPr>
              <a:t>　農場において飼養衛生管理マニュアルの作成が円滑に進むように、生産者団体の協力も得ながらマニュアル例を作成しました。</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本マニュアル例は、基本的な衛生管理システムの項目を示したものです。</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農場ごとの作業体系に合わせて加筆・修正し、策定後も家畜の所有者等による自己点検や担当の獣医師等による指摘事項を踏まえ、随時改訂を続けていくようお願いします。</a:t>
            </a:r>
          </a:p>
          <a:p>
            <a:pPr>
              <a:spcAft>
                <a:spcPts val="800"/>
              </a:spcAft>
            </a:pPr>
            <a:r>
              <a:rPr lang="ja-JP" altLang="en-US" sz="1600" dirty="0">
                <a:latin typeface="+mj-ea"/>
                <a:ea typeface="+mj-ea"/>
                <a:cs typeface="Meiryo UI" panose="020B0604030504040204" pitchFamily="50" charset="-128"/>
              </a:rPr>
              <a:t>　なお、農場ＨＡＣＣＰ、ＪＧＡＰ対応農場においては、農場のマネジメントシステム、作業手順等に基づいてマニュアルを策定してください。</a:t>
            </a:r>
            <a:endParaRPr lang="en-US" altLang="ja-JP" sz="1600" dirty="0">
              <a:latin typeface="+mj-ea"/>
              <a:ea typeface="+mj-ea"/>
              <a:cs typeface="Meiryo UI" panose="020B0604030504040204" pitchFamily="50" charset="-128"/>
            </a:endParaRPr>
          </a:p>
          <a:p>
            <a:pPr>
              <a:spcAft>
                <a:spcPts val="800"/>
              </a:spcAft>
            </a:pPr>
            <a:endParaRPr lang="en-US" altLang="ja-JP" sz="16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r>
              <a:rPr lang="ja-JP" altLang="en-US" sz="1400" dirty="0">
                <a:latin typeface="+mj-ea"/>
                <a:ea typeface="+mj-ea"/>
                <a:cs typeface="Meiryo UI" panose="020B0604030504040204" pitchFamily="50" charset="-128"/>
              </a:rPr>
              <a:t>令和２年</a:t>
            </a:r>
            <a:r>
              <a:rPr lang="en-US" altLang="ja-JP" sz="1400" dirty="0">
                <a:latin typeface="+mj-ea"/>
                <a:ea typeface="+mj-ea"/>
                <a:cs typeface="Meiryo UI" panose="020B0604030504040204" pitchFamily="50" charset="-128"/>
              </a:rPr>
              <a:t>10</a:t>
            </a:r>
            <a:r>
              <a:rPr lang="ja-JP" altLang="en-US" sz="1400" dirty="0">
                <a:latin typeface="+mj-ea"/>
                <a:ea typeface="+mj-ea"/>
                <a:cs typeface="Meiryo UI" panose="020B0604030504040204" pitchFamily="50" charset="-128"/>
              </a:rPr>
              <a:t>月１日</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角丸四角形 13">
            <a:extLst>
              <a:ext uri="{FF2B5EF4-FFF2-40B4-BE49-F238E27FC236}">
                <a16:creationId xmlns:a16="http://schemas.microsoft.com/office/drawing/2014/main" xmlns="" id="{EB8424D9-254D-4568-BE89-4883E6F8D4A0}"/>
              </a:ext>
            </a:extLst>
          </p:cNvPr>
          <p:cNvSpPr/>
          <p:nvPr/>
        </p:nvSpPr>
        <p:spPr>
          <a:xfrm>
            <a:off x="3429946" y="7452320"/>
            <a:ext cx="3239414" cy="1152127"/>
          </a:xfrm>
          <a:prstGeom prst="roundRect">
            <a:avLst>
              <a:gd name="adj" fmla="val 0"/>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400" dirty="0">
              <a:latin typeface="+mn-ea"/>
              <a:cs typeface="Meiryo UI" panose="020B0604030504040204" pitchFamily="50" charset="-128"/>
            </a:endParaRPr>
          </a:p>
          <a:p>
            <a:pPr algn="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農林水産省消費・安全局動物衛生課</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家畜防疫対策室病原体管理班</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p>
        </p:txBody>
      </p:sp>
    </p:spTree>
    <p:extLst>
      <p:ext uri="{BB962C8B-B14F-4D97-AF65-F5344CB8AC3E}">
        <p14:creationId xmlns:p14="http://schemas.microsoft.com/office/powerpoint/2010/main" val="728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a:t>
            </a:r>
            <a:endParaRPr lang="en-US" altLang="ja-JP" sz="2400" b="1" i="1" dirty="0">
              <a:latin typeface="+mn-ea"/>
              <a:cs typeface="Meiryo UI" panose="020B0604030504040204" pitchFamily="50" charset="-128"/>
            </a:endParaRPr>
          </a:p>
        </p:txBody>
      </p:sp>
      <p:sp>
        <p:nvSpPr>
          <p:cNvPr id="88" name="正方形/長方形 87">
            <a:extLst>
              <a:ext uri="{FF2B5EF4-FFF2-40B4-BE49-F238E27FC236}">
                <a16:creationId xmlns:a16="http://schemas.microsoft.com/office/drawing/2014/main" xmlns="" id="{0593B478-29CE-49A7-B350-62D633020F9F}"/>
              </a:ext>
            </a:extLst>
          </p:cNvPr>
          <p:cNvSpPr/>
          <p:nvPr/>
        </p:nvSpPr>
        <p:spPr>
          <a:xfrm>
            <a:off x="1" y="781091"/>
            <a:ext cx="7389439" cy="671338"/>
          </a:xfrm>
          <a:prstGeom prst="rect">
            <a:avLst/>
          </a:prstGeom>
        </p:spPr>
        <p:txBody>
          <a:bodyPr wrap="square">
            <a:spAutoFit/>
          </a:bodyPr>
          <a:lstStyle/>
          <a:p>
            <a:pPr>
              <a:lnSpc>
                <a:spcPts val="2400"/>
              </a:lnSpc>
              <a:defRPr/>
            </a:pPr>
            <a:r>
              <a:rPr lang="ja-JP" altLang="en-US" sz="1800" dirty="0">
                <a:latin typeface="+mn-ea"/>
              </a:rPr>
              <a:t>○目的別に資材等の保管場所を設定し、毎週　  　曜日整理・整頓し、</a:t>
            </a:r>
            <a:endParaRPr lang="en-US" altLang="ja-JP" sz="1800" dirty="0">
              <a:latin typeface="+mn-ea"/>
            </a:endParaRPr>
          </a:p>
          <a:p>
            <a:pPr>
              <a:lnSpc>
                <a:spcPts val="2400"/>
              </a:lnSpc>
              <a:defRPr/>
            </a:pPr>
            <a:r>
              <a:rPr lang="ja-JP" altLang="en-US" sz="1800" dirty="0">
                <a:latin typeface="+mn-ea"/>
              </a:rPr>
              <a:t>業務日誌に記録する。</a:t>
            </a:r>
            <a:endParaRPr lang="en-US" altLang="ja-JP" sz="1800" dirty="0">
              <a:latin typeface="+mn-ea"/>
            </a:endParaRPr>
          </a:p>
        </p:txBody>
      </p:sp>
      <p:pic>
        <p:nvPicPr>
          <p:cNvPr id="2" name="図 1">
            <a:extLst>
              <a:ext uri="{FF2B5EF4-FFF2-40B4-BE49-F238E27FC236}">
                <a16:creationId xmlns:a16="http://schemas.microsoft.com/office/drawing/2014/main" xmlns="" id="{A44E06B8-B81B-4C76-B9C8-94069D2E69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6342" y="1416146"/>
            <a:ext cx="1902698" cy="1414283"/>
          </a:xfrm>
          <a:prstGeom prst="rect">
            <a:avLst/>
          </a:prstGeom>
          <a:ln>
            <a:solidFill>
              <a:schemeClr val="tx1"/>
            </a:solidFill>
          </a:ln>
        </p:spPr>
      </p:pic>
      <p:pic>
        <p:nvPicPr>
          <p:cNvPr id="9" name="図 8">
            <a:extLst>
              <a:ext uri="{FF2B5EF4-FFF2-40B4-BE49-F238E27FC236}">
                <a16:creationId xmlns:a16="http://schemas.microsoft.com/office/drawing/2014/main" xmlns="" id="{7B832450-2EB5-402E-AA68-482C40FC1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8974" y="1422212"/>
            <a:ext cx="1902698" cy="1420683"/>
          </a:xfrm>
          <a:prstGeom prst="rect">
            <a:avLst/>
          </a:prstGeom>
          <a:ln>
            <a:solidFill>
              <a:schemeClr val="tx1"/>
            </a:solidFill>
          </a:ln>
        </p:spPr>
      </p:pic>
      <p:pic>
        <p:nvPicPr>
          <p:cNvPr id="11" name="図 10">
            <a:extLst>
              <a:ext uri="{FF2B5EF4-FFF2-40B4-BE49-F238E27FC236}">
                <a16:creationId xmlns:a16="http://schemas.microsoft.com/office/drawing/2014/main" xmlns="" id="{8A946C3A-02BB-4DC9-A34D-0E0ADA036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1882" y="5149163"/>
            <a:ext cx="2063180" cy="1477447"/>
          </a:xfrm>
          <a:prstGeom prst="rect">
            <a:avLst/>
          </a:prstGeom>
          <a:ln>
            <a:solidFill>
              <a:schemeClr val="tx1"/>
            </a:solidFill>
          </a:ln>
        </p:spPr>
      </p:pic>
      <p:pic>
        <p:nvPicPr>
          <p:cNvPr id="12" name="図 11">
            <a:extLst>
              <a:ext uri="{FF2B5EF4-FFF2-40B4-BE49-F238E27FC236}">
                <a16:creationId xmlns:a16="http://schemas.microsoft.com/office/drawing/2014/main" xmlns="" id="{5ADC767C-DD46-42F4-A3C5-9D24885AE561}"/>
              </a:ext>
            </a:extLst>
          </p:cNvPr>
          <p:cNvPicPr>
            <a:picLocks noChangeAspect="1"/>
          </p:cNvPicPr>
          <p:nvPr/>
        </p:nvPicPr>
        <p:blipFill>
          <a:blip r:embed="rId5"/>
          <a:stretch>
            <a:fillRect/>
          </a:stretch>
        </p:blipFill>
        <p:spPr>
          <a:xfrm>
            <a:off x="4629306" y="5176827"/>
            <a:ext cx="2063180" cy="1521132"/>
          </a:xfrm>
          <a:prstGeom prst="rect">
            <a:avLst/>
          </a:prstGeom>
          <a:ln>
            <a:solidFill>
              <a:schemeClr val="tx1"/>
            </a:solidFill>
          </a:ln>
        </p:spPr>
      </p:pic>
      <p:pic>
        <p:nvPicPr>
          <p:cNvPr id="13" name="図 12">
            <a:extLst>
              <a:ext uri="{FF2B5EF4-FFF2-40B4-BE49-F238E27FC236}">
                <a16:creationId xmlns:a16="http://schemas.microsoft.com/office/drawing/2014/main" xmlns="" id="{85F3A57F-588B-4F74-ADAA-9644B502FBBE}"/>
              </a:ext>
            </a:extLst>
          </p:cNvPr>
          <p:cNvPicPr>
            <a:picLocks noChangeAspect="1"/>
          </p:cNvPicPr>
          <p:nvPr/>
        </p:nvPicPr>
        <p:blipFill>
          <a:blip r:embed="rId6"/>
          <a:stretch>
            <a:fillRect/>
          </a:stretch>
        </p:blipFill>
        <p:spPr>
          <a:xfrm>
            <a:off x="1910274" y="3051146"/>
            <a:ext cx="1628113" cy="1891024"/>
          </a:xfrm>
          <a:prstGeom prst="rect">
            <a:avLst/>
          </a:prstGeom>
          <a:ln>
            <a:solidFill>
              <a:schemeClr val="tx1"/>
            </a:solidFill>
          </a:ln>
        </p:spPr>
      </p:pic>
      <p:pic>
        <p:nvPicPr>
          <p:cNvPr id="15" name="図 14">
            <a:extLst>
              <a:ext uri="{FF2B5EF4-FFF2-40B4-BE49-F238E27FC236}">
                <a16:creationId xmlns:a16="http://schemas.microsoft.com/office/drawing/2014/main" xmlns="" id="{16173FDF-BE3C-431E-BB0E-7E65487FA5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58974" y="3063562"/>
            <a:ext cx="1591935" cy="1891024"/>
          </a:xfrm>
          <a:prstGeom prst="rect">
            <a:avLst/>
          </a:prstGeom>
          <a:ln>
            <a:solidFill>
              <a:schemeClr val="tx1"/>
            </a:solidFill>
          </a:ln>
        </p:spPr>
      </p:pic>
      <p:sp>
        <p:nvSpPr>
          <p:cNvPr id="29" name="矢印: 右 28">
            <a:extLst>
              <a:ext uri="{FF2B5EF4-FFF2-40B4-BE49-F238E27FC236}">
                <a16:creationId xmlns:a16="http://schemas.microsoft.com/office/drawing/2014/main" xmlns="" id="{E015F3D2-0ADC-475A-A716-FBBB067BA62C}"/>
              </a:ext>
            </a:extLst>
          </p:cNvPr>
          <p:cNvSpPr/>
          <p:nvPr/>
        </p:nvSpPr>
        <p:spPr>
          <a:xfrm>
            <a:off x="4017556" y="193878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1" name="矢印: 右 30">
            <a:extLst>
              <a:ext uri="{FF2B5EF4-FFF2-40B4-BE49-F238E27FC236}">
                <a16:creationId xmlns:a16="http://schemas.microsoft.com/office/drawing/2014/main" xmlns="" id="{65F52F8F-CD03-43FC-AB2E-331F0E87ADE0}"/>
              </a:ext>
            </a:extLst>
          </p:cNvPr>
          <p:cNvSpPr/>
          <p:nvPr/>
        </p:nvSpPr>
        <p:spPr>
          <a:xfrm>
            <a:off x="4055646" y="5605086"/>
            <a:ext cx="452996" cy="66195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2" name="テキスト ボックス 31">
            <a:extLst>
              <a:ext uri="{FF2B5EF4-FFF2-40B4-BE49-F238E27FC236}">
                <a16:creationId xmlns:a16="http://schemas.microsoft.com/office/drawing/2014/main" xmlns="" id="{EBBDC430-54DF-4417-9B46-107ABB2B688C}"/>
              </a:ext>
            </a:extLst>
          </p:cNvPr>
          <p:cNvSpPr txBox="1"/>
          <p:nvPr/>
        </p:nvSpPr>
        <p:spPr>
          <a:xfrm>
            <a:off x="553692" y="1484878"/>
            <a:ext cx="1171333" cy="297454"/>
          </a:xfrm>
          <a:prstGeom prst="rect">
            <a:avLst/>
          </a:prstGeom>
          <a:noFill/>
          <a:ln>
            <a:noFill/>
          </a:ln>
        </p:spPr>
        <p:txBody>
          <a:bodyPr wrap="square" rtlCol="0">
            <a:spAutoFit/>
          </a:bodyPr>
          <a:lstStyle/>
          <a:p>
            <a:pPr algn="ctr"/>
            <a:r>
              <a:rPr lang="ja-JP" altLang="en-US" sz="1333" dirty="0">
                <a:latin typeface="+mn-ea"/>
              </a:rPr>
              <a:t>飼料保管庫</a:t>
            </a:r>
          </a:p>
        </p:txBody>
      </p:sp>
      <p:sp>
        <p:nvSpPr>
          <p:cNvPr id="33" name="テキスト ボックス 32">
            <a:extLst>
              <a:ext uri="{FF2B5EF4-FFF2-40B4-BE49-F238E27FC236}">
                <a16:creationId xmlns:a16="http://schemas.microsoft.com/office/drawing/2014/main" xmlns="" id="{3012546D-5DD6-420C-BACC-B2F85F7507D6}"/>
              </a:ext>
            </a:extLst>
          </p:cNvPr>
          <p:cNvSpPr txBox="1"/>
          <p:nvPr/>
        </p:nvSpPr>
        <p:spPr>
          <a:xfrm>
            <a:off x="317812" y="5028100"/>
            <a:ext cx="711839" cy="297454"/>
          </a:xfrm>
          <a:prstGeom prst="rect">
            <a:avLst/>
          </a:prstGeom>
          <a:noFill/>
          <a:ln>
            <a:solidFill>
              <a:schemeClr val="tx1"/>
            </a:solidFill>
          </a:ln>
        </p:spPr>
        <p:txBody>
          <a:bodyPr wrap="square" rtlCol="0">
            <a:spAutoFit/>
          </a:bodyPr>
          <a:lstStyle/>
          <a:p>
            <a:r>
              <a:rPr lang="ja-JP" altLang="en-US" sz="1333" dirty="0">
                <a:latin typeface="+mn-ea"/>
              </a:rPr>
              <a:t>事務所</a:t>
            </a:r>
          </a:p>
        </p:txBody>
      </p:sp>
      <p:sp>
        <p:nvSpPr>
          <p:cNvPr id="34" name="テキスト ボックス 33">
            <a:extLst>
              <a:ext uri="{FF2B5EF4-FFF2-40B4-BE49-F238E27FC236}">
                <a16:creationId xmlns:a16="http://schemas.microsoft.com/office/drawing/2014/main" xmlns="" id="{B2006B77-5E90-43ED-A8F0-95ED729E2BAE}"/>
              </a:ext>
            </a:extLst>
          </p:cNvPr>
          <p:cNvSpPr txBox="1"/>
          <p:nvPr/>
        </p:nvSpPr>
        <p:spPr>
          <a:xfrm>
            <a:off x="1013785" y="3147047"/>
            <a:ext cx="711240" cy="297454"/>
          </a:xfrm>
          <a:prstGeom prst="rect">
            <a:avLst/>
          </a:prstGeom>
          <a:noFill/>
          <a:ln>
            <a:noFill/>
          </a:ln>
        </p:spPr>
        <p:txBody>
          <a:bodyPr wrap="square" rtlCol="0">
            <a:spAutoFit/>
          </a:bodyPr>
          <a:lstStyle/>
          <a:p>
            <a:r>
              <a:rPr lang="ja-JP" altLang="en-US" sz="1333" dirty="0">
                <a:latin typeface="+mn-ea"/>
              </a:rPr>
              <a:t>薬品庫</a:t>
            </a:r>
          </a:p>
        </p:txBody>
      </p:sp>
      <p:sp>
        <p:nvSpPr>
          <p:cNvPr id="16" name="テキスト ボックス 15">
            <a:extLst>
              <a:ext uri="{FF2B5EF4-FFF2-40B4-BE49-F238E27FC236}">
                <a16:creationId xmlns:a16="http://schemas.microsoft.com/office/drawing/2014/main" xmlns="" id="{62B501E7-8DD9-4499-9D41-BDBAE0FAACAB}"/>
              </a:ext>
            </a:extLst>
          </p:cNvPr>
          <p:cNvSpPr txBox="1"/>
          <p:nvPr/>
        </p:nvSpPr>
        <p:spPr>
          <a:xfrm>
            <a:off x="6309320" y="8710712"/>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８</a:t>
            </a:r>
          </a:p>
        </p:txBody>
      </p:sp>
      <p:sp>
        <p:nvSpPr>
          <p:cNvPr id="18" name="正方形/長方形 17">
            <a:extLst>
              <a:ext uri="{FF2B5EF4-FFF2-40B4-BE49-F238E27FC236}">
                <a16:creationId xmlns:a16="http://schemas.microsoft.com/office/drawing/2014/main" xmlns="" id="{86BF1310-D10C-40DB-819A-51F95D634D09}"/>
              </a:ext>
            </a:extLst>
          </p:cNvPr>
          <p:cNvSpPr/>
          <p:nvPr/>
        </p:nvSpPr>
        <p:spPr>
          <a:xfrm>
            <a:off x="55494" y="1926543"/>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xmlns="" id="{7D0C9844-D471-4A33-8B6A-E88541FF1120}"/>
              </a:ext>
            </a:extLst>
          </p:cNvPr>
          <p:cNvSpPr txBox="1"/>
          <p:nvPr/>
        </p:nvSpPr>
        <p:spPr>
          <a:xfrm>
            <a:off x="4558974" y="843527"/>
            <a:ext cx="288032" cy="307777"/>
          </a:xfrm>
          <a:prstGeom prst="rect">
            <a:avLst/>
          </a:prstGeom>
          <a:noFill/>
          <a:ln>
            <a:solidFill>
              <a:schemeClr val="tx1"/>
            </a:solidFill>
          </a:ln>
        </p:spPr>
        <p:txBody>
          <a:bodyPr wrap="square" rtlCol="0">
            <a:spAutoFit/>
          </a:bodyPr>
          <a:lstStyle/>
          <a:p>
            <a:pPr algn="ctr"/>
            <a:r>
              <a:rPr kumimoji="1" lang="ja-JP" altLang="en-US" sz="1400" dirty="0">
                <a:latin typeface="ＭＳ 明朝" panose="02020609040205080304" pitchFamily="17" charset="-128"/>
                <a:ea typeface="ＭＳ 明朝" panose="02020609040205080304" pitchFamily="17" charset="-128"/>
              </a:rPr>
              <a:t>●</a:t>
            </a:r>
          </a:p>
        </p:txBody>
      </p:sp>
      <p:sp>
        <p:nvSpPr>
          <p:cNvPr id="25" name="正方形/長方形 24">
            <a:extLst>
              <a:ext uri="{FF2B5EF4-FFF2-40B4-BE49-F238E27FC236}">
                <a16:creationId xmlns:a16="http://schemas.microsoft.com/office/drawing/2014/main" xmlns="" id="{5415F21C-AF00-4FF7-9DE8-2EC2FC8A3099}"/>
              </a:ext>
            </a:extLst>
          </p:cNvPr>
          <p:cNvSpPr/>
          <p:nvPr/>
        </p:nvSpPr>
        <p:spPr>
          <a:xfrm>
            <a:off x="43564" y="6727900"/>
            <a:ext cx="6697804" cy="979114"/>
          </a:xfrm>
          <a:prstGeom prst="rect">
            <a:avLst/>
          </a:prstGeom>
        </p:spPr>
        <p:txBody>
          <a:bodyPr wrap="square">
            <a:spAutoFit/>
          </a:bodyPr>
          <a:lstStyle/>
          <a:p>
            <a:pPr>
              <a:lnSpc>
                <a:spcPts val="2400"/>
              </a:lnSpc>
              <a:defRPr/>
            </a:pPr>
            <a:r>
              <a:rPr lang="ja-JP" altLang="en-US" sz="1800" dirty="0">
                <a:latin typeface="+mn-ea"/>
              </a:rPr>
              <a:t>○毎月、</a:t>
            </a:r>
            <a:endParaRPr lang="en-US" altLang="ja-JP" sz="1800" dirty="0">
              <a:latin typeface="+mn-ea"/>
            </a:endParaRPr>
          </a:p>
          <a:p>
            <a:pPr>
              <a:lnSpc>
                <a:spcPts val="2400"/>
              </a:lnSpc>
              <a:defRPr/>
            </a:pPr>
            <a:r>
              <a:rPr lang="ja-JP" altLang="en-US" sz="1800" dirty="0">
                <a:latin typeface="+mn-ea"/>
              </a:rPr>
              <a:t>　　　　　　　　　　   が衛生管理区域内及び防護柵の周囲を除草し、</a:t>
            </a:r>
            <a:endParaRPr lang="en-US" altLang="ja-JP" sz="1800" dirty="0">
              <a:latin typeface="+mn-ea"/>
            </a:endParaRPr>
          </a:p>
          <a:p>
            <a:pPr>
              <a:lnSpc>
                <a:spcPts val="2400"/>
              </a:lnSpc>
              <a:defRPr/>
            </a:pPr>
            <a:r>
              <a:rPr lang="ja-JP" altLang="en-US" sz="1800" dirty="0">
                <a:latin typeface="+mn-ea"/>
              </a:rPr>
              <a:t>　　</a:t>
            </a:r>
            <a:r>
              <a:rPr lang="en-US" altLang="ja-JP" sz="1800" dirty="0">
                <a:latin typeface="+mn-ea"/>
              </a:rPr>
              <a:t>m</a:t>
            </a:r>
            <a:r>
              <a:rPr lang="ja-JP" altLang="en-US" sz="1800" dirty="0">
                <a:latin typeface="+mn-ea"/>
              </a:rPr>
              <a:t>幅で石灰を散布し、業務日誌にも記録する。</a:t>
            </a:r>
            <a:endParaRPr lang="en-US" altLang="ja-JP" sz="1800" dirty="0">
              <a:latin typeface="+mn-ea"/>
            </a:endParaRPr>
          </a:p>
        </p:txBody>
      </p:sp>
      <p:sp>
        <p:nvSpPr>
          <p:cNvPr id="26" name="テキスト ボックス 25">
            <a:extLst>
              <a:ext uri="{FF2B5EF4-FFF2-40B4-BE49-F238E27FC236}">
                <a16:creationId xmlns:a16="http://schemas.microsoft.com/office/drawing/2014/main" xmlns="" id="{85ABE802-D2E0-42CA-B98E-8A75D9CCC7D5}"/>
              </a:ext>
            </a:extLst>
          </p:cNvPr>
          <p:cNvSpPr txBox="1"/>
          <p:nvPr/>
        </p:nvSpPr>
        <p:spPr>
          <a:xfrm>
            <a:off x="161522" y="7073833"/>
            <a:ext cx="161036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7" name="テキスト ボックス 26">
            <a:extLst>
              <a:ext uri="{FF2B5EF4-FFF2-40B4-BE49-F238E27FC236}">
                <a16:creationId xmlns:a16="http://schemas.microsoft.com/office/drawing/2014/main" xmlns="" id="{B92B7E6A-7545-4029-85E2-81A2FE8BF67B}"/>
              </a:ext>
            </a:extLst>
          </p:cNvPr>
          <p:cNvSpPr txBox="1"/>
          <p:nvPr/>
        </p:nvSpPr>
        <p:spPr>
          <a:xfrm>
            <a:off x="945774" y="6771910"/>
            <a:ext cx="205117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除草の頻度</a:t>
            </a:r>
          </a:p>
        </p:txBody>
      </p:sp>
      <p:pic>
        <p:nvPicPr>
          <p:cNvPr id="28" name="図 27">
            <a:extLst>
              <a:ext uri="{FF2B5EF4-FFF2-40B4-BE49-F238E27FC236}">
                <a16:creationId xmlns:a16="http://schemas.microsoft.com/office/drawing/2014/main" xmlns="" id="{E39AB7BD-2731-435E-996D-360D6FE0255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801749" y="7707014"/>
            <a:ext cx="1931507" cy="1234660"/>
          </a:xfrm>
          <a:prstGeom prst="rect">
            <a:avLst/>
          </a:prstGeom>
          <a:noFill/>
          <a:ln>
            <a:solidFill>
              <a:schemeClr val="tx1"/>
            </a:solidFill>
          </a:ln>
        </p:spPr>
      </p:pic>
      <p:sp>
        <p:nvSpPr>
          <p:cNvPr id="35" name="矢印: 右 34">
            <a:extLst>
              <a:ext uri="{FF2B5EF4-FFF2-40B4-BE49-F238E27FC236}">
                <a16:creationId xmlns:a16="http://schemas.microsoft.com/office/drawing/2014/main" xmlns="" id="{B8980D4B-FF42-4591-A46D-20A8013B1A9D}"/>
              </a:ext>
            </a:extLst>
          </p:cNvPr>
          <p:cNvSpPr/>
          <p:nvPr/>
        </p:nvSpPr>
        <p:spPr>
          <a:xfrm>
            <a:off x="3916834" y="351496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6" name="正方形/長方形 35">
            <a:extLst>
              <a:ext uri="{FF2B5EF4-FFF2-40B4-BE49-F238E27FC236}">
                <a16:creationId xmlns:a16="http://schemas.microsoft.com/office/drawing/2014/main" xmlns="" id="{4B2A186F-FAD2-4A55-93DC-7967B22E6E6B}"/>
              </a:ext>
            </a:extLst>
          </p:cNvPr>
          <p:cNvSpPr/>
          <p:nvPr/>
        </p:nvSpPr>
        <p:spPr>
          <a:xfrm>
            <a:off x="82314" y="5444549"/>
            <a:ext cx="164271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7" name="正方形/長方形 36">
            <a:extLst>
              <a:ext uri="{FF2B5EF4-FFF2-40B4-BE49-F238E27FC236}">
                <a16:creationId xmlns:a16="http://schemas.microsoft.com/office/drawing/2014/main" xmlns="" id="{D3441332-8D3E-416D-9E8A-62E617BEE163}"/>
              </a:ext>
            </a:extLst>
          </p:cNvPr>
          <p:cNvSpPr/>
          <p:nvPr/>
        </p:nvSpPr>
        <p:spPr>
          <a:xfrm>
            <a:off x="113751" y="3823656"/>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xmlns="" id="{6BB0715B-CA71-44AD-A27B-31630B74EFBE}"/>
              </a:ext>
            </a:extLst>
          </p:cNvPr>
          <p:cNvSpPr txBox="1"/>
          <p:nvPr/>
        </p:nvSpPr>
        <p:spPr>
          <a:xfrm>
            <a:off x="118831" y="7388962"/>
            <a:ext cx="285833"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45240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xmlns="" id="{48AB5866-2B13-4DDF-B0E6-B7E2E12E29B6}"/>
              </a:ext>
            </a:extLst>
          </p:cNvPr>
          <p:cNvSpPr/>
          <p:nvPr/>
        </p:nvSpPr>
        <p:spPr>
          <a:xfrm>
            <a:off x="51314" y="1010671"/>
            <a:ext cx="6806686" cy="5595763"/>
          </a:xfrm>
          <a:prstGeom prst="rect">
            <a:avLst/>
          </a:prstGeom>
        </p:spPr>
        <p:txBody>
          <a:bodyPr wrap="square">
            <a:spAutoFit/>
          </a:bodyPr>
          <a:lstStyle/>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は、豚舎周囲を毎日見回り、こぼれ餌があればその都度、清掃する。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は毎週     曜日と     曜日、タンクの下に消石灰を散布し、業務日誌に記録する。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○給餌車は、</a:t>
            </a:r>
            <a:r>
              <a:rPr lang="en-US" altLang="ja-JP" sz="1867" dirty="0">
                <a:latin typeface="+mn-ea"/>
              </a:rPr>
              <a:t>              </a:t>
            </a:r>
            <a:r>
              <a:rPr lang="ja-JP" altLang="en-US" sz="1867" dirty="0">
                <a:latin typeface="+mn-ea"/>
              </a:rPr>
              <a:t>　　</a:t>
            </a:r>
            <a:r>
              <a:rPr lang="en-US" altLang="ja-JP" sz="1867" dirty="0">
                <a:latin typeface="+mn-ea"/>
              </a:rPr>
              <a:t>      </a:t>
            </a:r>
            <a:r>
              <a:rPr lang="ja-JP" altLang="en-US" sz="1867" dirty="0">
                <a:latin typeface="+mn-ea"/>
              </a:rPr>
              <a:t>が給餌後に蓋を閉め、蓋等の破損がないか確認する。</a:t>
            </a:r>
            <a:endParaRPr lang="en-US" altLang="ja-JP" sz="1867" dirty="0">
              <a:latin typeface="+mn-ea"/>
            </a:endParaRPr>
          </a:p>
          <a:p>
            <a:pPr>
              <a:lnSpc>
                <a:spcPts val="2400"/>
              </a:lnSpc>
              <a:defRPr/>
            </a:pPr>
            <a:r>
              <a:rPr lang="ja-JP" altLang="en-US" sz="1867" dirty="0">
                <a:latin typeface="+mn-ea"/>
              </a:rPr>
              <a:t>破損があった場合は、随時修理し、　　　　　　　　　　　　　　      に報告後、業務日誌にも記録する。</a:t>
            </a:r>
            <a:endParaRPr lang="en-US" altLang="ja-JP" sz="1867" dirty="0">
              <a:latin typeface="+mn-ea"/>
            </a:endParaRPr>
          </a:p>
        </p:txBody>
      </p:sp>
      <p:pic>
        <p:nvPicPr>
          <p:cNvPr id="80" name="図 79">
            <a:extLst>
              <a:ext uri="{FF2B5EF4-FFF2-40B4-BE49-F238E27FC236}">
                <a16:creationId xmlns:a16="http://schemas.microsoft.com/office/drawing/2014/main" xmlns="" id="{192D7D34-081F-42CB-887B-3CB321CB7487}"/>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881908" y="2893318"/>
            <a:ext cx="3518333" cy="2110730"/>
          </a:xfrm>
          <a:prstGeom prst="rect">
            <a:avLst/>
          </a:prstGeom>
          <a:noFill/>
          <a:ln>
            <a:solidFill>
              <a:schemeClr val="tx1"/>
            </a:solidFill>
          </a:ln>
        </p:spPr>
      </p:pic>
      <p:sp>
        <p:nvSpPr>
          <p:cNvPr id="92" name="テキスト ボックス 91">
            <a:extLst>
              <a:ext uri="{FF2B5EF4-FFF2-40B4-BE49-F238E27FC236}">
                <a16:creationId xmlns:a16="http://schemas.microsoft.com/office/drawing/2014/main" xmlns="" id="{0AB549CB-D4F5-4E9C-A6B2-A51557172346}"/>
              </a:ext>
            </a:extLst>
          </p:cNvPr>
          <p:cNvSpPr txBox="1"/>
          <p:nvPr/>
        </p:nvSpPr>
        <p:spPr>
          <a:xfrm>
            <a:off x="79990" y="899592"/>
            <a:ext cx="655336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こぼれ餌の清掃</a:t>
            </a:r>
          </a:p>
        </p:txBody>
      </p:sp>
      <p:pic>
        <p:nvPicPr>
          <p:cNvPr id="2" name="図 1">
            <a:extLst>
              <a:ext uri="{FF2B5EF4-FFF2-40B4-BE49-F238E27FC236}">
                <a16:creationId xmlns:a16="http://schemas.microsoft.com/office/drawing/2014/main" xmlns="" id="{18FFCDE6-1D29-4E01-AD1D-22839DD23F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0926" y="6537413"/>
            <a:ext cx="3115278" cy="2053398"/>
          </a:xfrm>
          <a:prstGeom prst="rect">
            <a:avLst/>
          </a:prstGeom>
          <a:ln>
            <a:solidFill>
              <a:schemeClr val="tx1"/>
            </a:solidFill>
          </a:ln>
        </p:spPr>
      </p:pic>
      <p:pic>
        <p:nvPicPr>
          <p:cNvPr id="11" name="図 10">
            <a:extLst>
              <a:ext uri="{FF2B5EF4-FFF2-40B4-BE49-F238E27FC236}">
                <a16:creationId xmlns:a16="http://schemas.microsoft.com/office/drawing/2014/main" xmlns="" id="{330FE19A-B493-4E4C-924D-98FC974D52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958" y="6581778"/>
            <a:ext cx="3115279" cy="2022670"/>
          </a:xfrm>
          <a:prstGeom prst="rect">
            <a:avLst/>
          </a:prstGeom>
          <a:ln>
            <a:solidFill>
              <a:schemeClr val="tx1"/>
            </a:solidFill>
          </a:ln>
        </p:spPr>
      </p:pic>
      <p:sp>
        <p:nvSpPr>
          <p:cNvPr id="39" name="テキスト ボックス 38">
            <a:extLst>
              <a:ext uri="{FF2B5EF4-FFF2-40B4-BE49-F238E27FC236}">
                <a16:creationId xmlns:a16="http://schemas.microsoft.com/office/drawing/2014/main" xmlns=""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飼料対策（野生動物の誘引防止）</a:t>
            </a:r>
          </a:p>
        </p:txBody>
      </p:sp>
      <p:sp>
        <p:nvSpPr>
          <p:cNvPr id="9" name="楕円 8">
            <a:extLst>
              <a:ext uri="{FF2B5EF4-FFF2-40B4-BE49-F238E27FC236}">
                <a16:creationId xmlns:a16="http://schemas.microsoft.com/office/drawing/2014/main" xmlns="" id="{31254437-C956-420F-9834-8DA58DA41A01}"/>
              </a:ext>
            </a:extLst>
          </p:cNvPr>
          <p:cNvSpPr/>
          <p:nvPr/>
        </p:nvSpPr>
        <p:spPr>
          <a:xfrm rot="21075870">
            <a:off x="2710952" y="4173026"/>
            <a:ext cx="3199917"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0" name="テキスト ボックス 9">
            <a:extLst>
              <a:ext uri="{FF2B5EF4-FFF2-40B4-BE49-F238E27FC236}">
                <a16:creationId xmlns:a16="http://schemas.microsoft.com/office/drawing/2014/main" xmlns="" id="{FD6B5DFF-D8F8-473D-AAF0-718A9A4446D6}"/>
              </a:ext>
            </a:extLst>
          </p:cNvPr>
          <p:cNvSpPr txBox="1"/>
          <p:nvPr/>
        </p:nvSpPr>
        <p:spPr>
          <a:xfrm>
            <a:off x="6400241" y="8754561"/>
            <a:ext cx="41313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９</a:t>
            </a:r>
          </a:p>
        </p:txBody>
      </p:sp>
      <p:sp>
        <p:nvSpPr>
          <p:cNvPr id="18" name="テキスト ボックス 17">
            <a:extLst>
              <a:ext uri="{FF2B5EF4-FFF2-40B4-BE49-F238E27FC236}">
                <a16:creationId xmlns:a16="http://schemas.microsoft.com/office/drawing/2014/main" xmlns="" id="{A864A4E1-E675-40A3-965F-6748874EBE50}"/>
              </a:ext>
            </a:extLst>
          </p:cNvPr>
          <p:cNvSpPr txBox="1"/>
          <p:nvPr/>
        </p:nvSpPr>
        <p:spPr>
          <a:xfrm>
            <a:off x="487260" y="1365139"/>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0" name="テキスト ボックス 19">
            <a:extLst>
              <a:ext uri="{FF2B5EF4-FFF2-40B4-BE49-F238E27FC236}">
                <a16:creationId xmlns:a16="http://schemas.microsoft.com/office/drawing/2014/main" xmlns="" id="{6F04D69B-196A-4A0A-B7A2-2E69197B393B}"/>
              </a:ext>
            </a:extLst>
          </p:cNvPr>
          <p:cNvSpPr txBox="1"/>
          <p:nvPr/>
        </p:nvSpPr>
        <p:spPr>
          <a:xfrm>
            <a:off x="3600926" y="5920407"/>
            <a:ext cx="259405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xmlns="" id="{10B4327E-8DD1-4EA4-8B18-D9FB5FB28A0C}"/>
              </a:ext>
            </a:extLst>
          </p:cNvPr>
          <p:cNvSpPr txBox="1"/>
          <p:nvPr/>
        </p:nvSpPr>
        <p:spPr>
          <a:xfrm>
            <a:off x="487260" y="2304467"/>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3" name="テキスト ボックス 22">
            <a:extLst>
              <a:ext uri="{FF2B5EF4-FFF2-40B4-BE49-F238E27FC236}">
                <a16:creationId xmlns:a16="http://schemas.microsoft.com/office/drawing/2014/main" xmlns="" id="{9AE2E7FD-0259-45C3-AA3D-CF4DC41AAC19}"/>
              </a:ext>
            </a:extLst>
          </p:cNvPr>
          <p:cNvSpPr txBox="1"/>
          <p:nvPr/>
        </p:nvSpPr>
        <p:spPr>
          <a:xfrm>
            <a:off x="3067347" y="2289230"/>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4" name="テキスト ボックス 23">
            <a:extLst>
              <a:ext uri="{FF2B5EF4-FFF2-40B4-BE49-F238E27FC236}">
                <a16:creationId xmlns:a16="http://schemas.microsoft.com/office/drawing/2014/main" xmlns="" id="{8BD3D284-8A32-4313-A6A8-0EC54E6D6E67}"/>
              </a:ext>
            </a:extLst>
          </p:cNvPr>
          <p:cNvSpPr txBox="1"/>
          <p:nvPr/>
        </p:nvSpPr>
        <p:spPr>
          <a:xfrm>
            <a:off x="4093592" y="2282949"/>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6" name="テキスト ボックス 25">
            <a:extLst>
              <a:ext uri="{FF2B5EF4-FFF2-40B4-BE49-F238E27FC236}">
                <a16:creationId xmlns:a16="http://schemas.microsoft.com/office/drawing/2014/main" xmlns="" id="{3EC60B82-8EFB-41CA-AC31-55AE6415D273}"/>
              </a:ext>
            </a:extLst>
          </p:cNvPr>
          <p:cNvSpPr txBox="1"/>
          <p:nvPr/>
        </p:nvSpPr>
        <p:spPr>
          <a:xfrm>
            <a:off x="1441747" y="5333987"/>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55648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xmlns="" id="{8A4C3E34-B1DA-460A-B2C4-DBBBD6B954D2}"/>
              </a:ext>
            </a:extLst>
          </p:cNvPr>
          <p:cNvSpPr/>
          <p:nvPr/>
        </p:nvSpPr>
        <p:spPr>
          <a:xfrm>
            <a:off x="0" y="1406953"/>
            <a:ext cx="6858000" cy="6413422"/>
          </a:xfrm>
          <a:prstGeom prst="rect">
            <a:avLst/>
          </a:prstGeom>
        </p:spPr>
        <p:txBody>
          <a:bodyPr wrap="square">
            <a:spAutoFit/>
          </a:bodyPr>
          <a:lstStyle/>
          <a:p>
            <a:r>
              <a:rPr lang="ja-JP" altLang="en-US" sz="1867" dirty="0">
                <a:latin typeface="+mn-ea"/>
              </a:rPr>
              <a:t>○　　　　　　　　　　　 が毎朝、塩素消毒装置の稼働状況を確認する。</a:t>
            </a:r>
            <a:endParaRPr lang="en-US" altLang="ja-JP" sz="1867" dirty="0">
              <a:latin typeface="+mn-ea"/>
            </a:endParaRPr>
          </a:p>
          <a:p>
            <a:endParaRPr lang="en-US" altLang="ja-JP" sz="1867" dirty="0">
              <a:latin typeface="+mn-ea"/>
            </a:endParaRPr>
          </a:p>
          <a:p>
            <a:r>
              <a:rPr lang="ja-JP" altLang="en-US" sz="1867" dirty="0">
                <a:latin typeface="+mn-ea"/>
              </a:rPr>
              <a:t>○　　　　　　　　　　   が飲水の塩素濃度チェックを１日　　　回実施し、記録する。塩素濃度に異状が確認された場合、装置に故障がないか確認し、故障の場合、　　　　　　　　　　　　　　　に報告後、業務日誌にも記録する。</a:t>
            </a:r>
            <a:endParaRPr lang="en-US" altLang="ja-JP" sz="1867" dirty="0">
              <a:latin typeface="+mn-ea"/>
            </a:endParaRPr>
          </a:p>
          <a:p>
            <a:endParaRPr lang="en-US" altLang="ja-JP" sz="1867" dirty="0">
              <a:latin typeface="+mn-ea"/>
            </a:endParaRPr>
          </a:p>
          <a:p>
            <a:r>
              <a:rPr lang="ja-JP" altLang="en-US" sz="1867" dirty="0">
                <a:latin typeface="+mn-ea"/>
              </a:rPr>
              <a:t>○　　　　　　　　　　　　　　　 は業者に装置の修繕を依頼する。</a:t>
            </a:r>
            <a:endParaRPr lang="en-US" altLang="ja-JP" sz="1867" dirty="0">
              <a:latin typeface="+mn-ea"/>
            </a:endParaRPr>
          </a:p>
          <a:p>
            <a:endParaRPr lang="en-US" altLang="ja-JP" sz="1867" dirty="0">
              <a:latin typeface="+mn-ea"/>
            </a:endParaRPr>
          </a:p>
          <a:p>
            <a:r>
              <a:rPr lang="ja-JP" altLang="en-US" sz="1867" dirty="0">
                <a:latin typeface="+mn-ea"/>
              </a:rPr>
              <a:t>○　　　　　　　　　　  が、　　　　　　　　　　　　　  、水質検査を実施し、　　　　　　　　　　　　　　　</a:t>
            </a:r>
            <a:endParaRPr lang="en-US" altLang="ja-JP" sz="1867" dirty="0">
              <a:latin typeface="+mn-ea"/>
            </a:endParaRPr>
          </a:p>
          <a:p>
            <a:r>
              <a:rPr lang="ja-JP" altLang="en-US" sz="1867" dirty="0">
                <a:latin typeface="+mn-ea"/>
              </a:rPr>
              <a:t>　　　　　　　　　　　　　　　　  に結果を報告し、結果は事務所のファイ</a:t>
            </a:r>
            <a:endParaRPr lang="en-US" altLang="ja-JP" sz="1867" dirty="0">
              <a:latin typeface="+mn-ea"/>
            </a:endParaRPr>
          </a:p>
          <a:p>
            <a:r>
              <a:rPr lang="ja-JP" altLang="en-US" sz="1867" dirty="0">
                <a:latin typeface="+mn-ea"/>
              </a:rPr>
              <a:t>　　ルに保管する。</a:t>
            </a:r>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endParaRPr lang="en-US" altLang="ja-JP" sz="1867" dirty="0">
              <a:latin typeface="+mn-ea"/>
            </a:endParaRPr>
          </a:p>
          <a:p>
            <a:r>
              <a:rPr lang="ja-JP" altLang="en-US" sz="1867" dirty="0">
                <a:latin typeface="+mn-ea"/>
              </a:rPr>
              <a:t>　</a:t>
            </a:r>
            <a:endParaRPr lang="en-US" altLang="ja-JP" sz="1867" dirty="0">
              <a:latin typeface="+mn-ea"/>
            </a:endParaRPr>
          </a:p>
          <a:p>
            <a:r>
              <a:rPr lang="ja-JP" altLang="en-US" sz="1867" dirty="0">
                <a:latin typeface="+mn-ea"/>
              </a:rPr>
              <a:t>○　　　　　　　　　　  は水場の防鳥ネットについて、毎週　　　曜日、破損の有無を確認する。破損が確認された際は、随時補修し、</a:t>
            </a:r>
            <a:endParaRPr lang="en-US" altLang="ja-JP" sz="1867" dirty="0">
              <a:latin typeface="+mn-ea"/>
            </a:endParaRPr>
          </a:p>
          <a:p>
            <a:r>
              <a:rPr lang="ja-JP" altLang="en-US" sz="1867" dirty="0">
                <a:latin typeface="+mn-ea"/>
              </a:rPr>
              <a:t>　　　　　　　　　　　　　　   に報告後、事務所の作業日誌に記録する。</a:t>
            </a:r>
            <a:endParaRPr lang="en-US" altLang="ja-JP" sz="1867" dirty="0">
              <a:latin typeface="+mn-ea"/>
            </a:endParaRPr>
          </a:p>
          <a:p>
            <a:endParaRPr lang="ja-JP" altLang="en-US" sz="1867" dirty="0">
              <a:latin typeface="+mn-ea"/>
            </a:endParaRPr>
          </a:p>
        </p:txBody>
      </p:sp>
      <p:sp>
        <p:nvSpPr>
          <p:cNvPr id="94" name="テキスト ボックス 93">
            <a:extLst>
              <a:ext uri="{FF2B5EF4-FFF2-40B4-BE49-F238E27FC236}">
                <a16:creationId xmlns:a16="http://schemas.microsoft.com/office/drawing/2014/main" xmlns=""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pic>
        <p:nvPicPr>
          <p:cNvPr id="12" name="図 11">
            <a:extLst>
              <a:ext uri="{FF2B5EF4-FFF2-40B4-BE49-F238E27FC236}">
                <a16:creationId xmlns:a16="http://schemas.microsoft.com/office/drawing/2014/main" xmlns="" id="{91B71656-F0BF-42C7-ADA9-02B9F3A12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7032" y="7488771"/>
            <a:ext cx="2394400" cy="1531935"/>
          </a:xfrm>
          <a:prstGeom prst="rect">
            <a:avLst/>
          </a:prstGeom>
          <a:ln>
            <a:solidFill>
              <a:schemeClr val="tx1"/>
            </a:solidFill>
          </a:ln>
        </p:spPr>
      </p:pic>
      <p:sp>
        <p:nvSpPr>
          <p:cNvPr id="39" name="テキスト ボックス 38">
            <a:extLst>
              <a:ext uri="{FF2B5EF4-FFF2-40B4-BE49-F238E27FC236}">
                <a16:creationId xmlns:a16="http://schemas.microsoft.com/office/drawing/2014/main" xmlns="" id="{705AF815-C4EA-479E-95A6-7D33039A4DB8}"/>
              </a:ext>
            </a:extLst>
          </p:cNvPr>
          <p:cNvSpPr txBox="1"/>
          <p:nvPr/>
        </p:nvSpPr>
        <p:spPr>
          <a:xfrm>
            <a:off x="213420" y="160738"/>
            <a:ext cx="623991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飲水対策（「飲用に適した水」の確保）</a:t>
            </a:r>
          </a:p>
        </p:txBody>
      </p:sp>
      <p:pic>
        <p:nvPicPr>
          <p:cNvPr id="2" name="図 1">
            <a:extLst>
              <a:ext uri="{FF2B5EF4-FFF2-40B4-BE49-F238E27FC236}">
                <a16:creationId xmlns:a16="http://schemas.microsoft.com/office/drawing/2014/main" xmlns="" id="{6FEA2CC4-34C1-4886-8C2B-F7E66BE0A1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7032" y="4717410"/>
            <a:ext cx="2918928" cy="1630375"/>
          </a:xfrm>
          <a:prstGeom prst="rect">
            <a:avLst/>
          </a:prstGeom>
          <a:ln>
            <a:solidFill>
              <a:schemeClr val="tx1"/>
            </a:solidFill>
          </a:ln>
        </p:spPr>
      </p:pic>
      <p:sp>
        <p:nvSpPr>
          <p:cNvPr id="7" name="テキスト ボックス 6">
            <a:extLst>
              <a:ext uri="{FF2B5EF4-FFF2-40B4-BE49-F238E27FC236}">
                <a16:creationId xmlns:a16="http://schemas.microsoft.com/office/drawing/2014/main" xmlns="" id="{F6B191A8-759A-4E89-86AE-53B6A6AE4C53}"/>
              </a:ext>
            </a:extLst>
          </p:cNvPr>
          <p:cNvSpPr txBox="1"/>
          <p:nvPr/>
        </p:nvSpPr>
        <p:spPr>
          <a:xfrm>
            <a:off x="6237312" y="8676456"/>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10</a:t>
            </a:r>
            <a:endParaRPr kumimoji="1" lang="ja-JP" altLang="en-US" b="1" dirty="0"/>
          </a:p>
        </p:txBody>
      </p:sp>
      <p:sp>
        <p:nvSpPr>
          <p:cNvPr id="19" name="テキスト ボックス 18">
            <a:extLst>
              <a:ext uri="{FF2B5EF4-FFF2-40B4-BE49-F238E27FC236}">
                <a16:creationId xmlns:a16="http://schemas.microsoft.com/office/drawing/2014/main" xmlns="" id="{81F54D0C-B79D-4B06-A496-4D10832D7560}"/>
              </a:ext>
            </a:extLst>
          </p:cNvPr>
          <p:cNvSpPr txBox="1"/>
          <p:nvPr/>
        </p:nvSpPr>
        <p:spPr>
          <a:xfrm>
            <a:off x="2410177" y="2581274"/>
            <a:ext cx="233963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xmlns="" id="{4F5A9CE6-394E-47D8-B0F2-035C27F8157A}"/>
              </a:ext>
            </a:extLst>
          </p:cNvPr>
          <p:cNvSpPr txBox="1"/>
          <p:nvPr/>
        </p:nvSpPr>
        <p:spPr>
          <a:xfrm>
            <a:off x="436092" y="1455911"/>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3" name="テキスト ボックス 22">
            <a:extLst>
              <a:ext uri="{FF2B5EF4-FFF2-40B4-BE49-F238E27FC236}">
                <a16:creationId xmlns:a16="http://schemas.microsoft.com/office/drawing/2014/main" xmlns="" id="{9B7A2733-A7B7-4481-948F-F8E129EAF501}"/>
              </a:ext>
            </a:extLst>
          </p:cNvPr>
          <p:cNvSpPr txBox="1"/>
          <p:nvPr/>
        </p:nvSpPr>
        <p:spPr>
          <a:xfrm>
            <a:off x="5445224" y="1985241"/>
            <a:ext cx="288032"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4" name="テキスト ボックス 23">
            <a:extLst>
              <a:ext uri="{FF2B5EF4-FFF2-40B4-BE49-F238E27FC236}">
                <a16:creationId xmlns:a16="http://schemas.microsoft.com/office/drawing/2014/main" xmlns="" id="{C019036E-733B-425F-9E7B-83645E7A63A2}"/>
              </a:ext>
            </a:extLst>
          </p:cNvPr>
          <p:cNvSpPr txBox="1"/>
          <p:nvPr/>
        </p:nvSpPr>
        <p:spPr>
          <a:xfrm>
            <a:off x="392711" y="3963398"/>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5" name="テキスト ボックス 24">
            <a:extLst>
              <a:ext uri="{FF2B5EF4-FFF2-40B4-BE49-F238E27FC236}">
                <a16:creationId xmlns:a16="http://schemas.microsoft.com/office/drawing/2014/main" xmlns="" id="{CE75F013-F6F9-461A-BB2F-C831CD3A8D75}"/>
              </a:ext>
            </a:extLst>
          </p:cNvPr>
          <p:cNvSpPr txBox="1"/>
          <p:nvPr/>
        </p:nvSpPr>
        <p:spPr>
          <a:xfrm>
            <a:off x="2410177" y="3978840"/>
            <a:ext cx="217504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半年に１回　等</a:t>
            </a:r>
          </a:p>
        </p:txBody>
      </p:sp>
      <p:sp>
        <p:nvSpPr>
          <p:cNvPr id="26" name="テキスト ボックス 25">
            <a:extLst>
              <a:ext uri="{FF2B5EF4-FFF2-40B4-BE49-F238E27FC236}">
                <a16:creationId xmlns:a16="http://schemas.microsoft.com/office/drawing/2014/main" xmlns="" id="{EB048E6D-A83F-42D2-B9F3-7B453F74DED2}"/>
              </a:ext>
            </a:extLst>
          </p:cNvPr>
          <p:cNvSpPr txBox="1"/>
          <p:nvPr/>
        </p:nvSpPr>
        <p:spPr>
          <a:xfrm>
            <a:off x="395155" y="4303713"/>
            <a:ext cx="233963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7" name="テキスト ボックス 26">
            <a:extLst>
              <a:ext uri="{FF2B5EF4-FFF2-40B4-BE49-F238E27FC236}">
                <a16:creationId xmlns:a16="http://schemas.microsoft.com/office/drawing/2014/main" xmlns="" id="{543BE1E7-01B0-468F-BC59-41AC4CFB66A8}"/>
              </a:ext>
            </a:extLst>
          </p:cNvPr>
          <p:cNvSpPr txBox="1"/>
          <p:nvPr/>
        </p:nvSpPr>
        <p:spPr>
          <a:xfrm>
            <a:off x="354483" y="6549372"/>
            <a:ext cx="163426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8" name="テキスト ボックス 27">
            <a:extLst>
              <a:ext uri="{FF2B5EF4-FFF2-40B4-BE49-F238E27FC236}">
                <a16:creationId xmlns:a16="http://schemas.microsoft.com/office/drawing/2014/main" xmlns="" id="{B9DCE58F-E6FF-467E-9962-AA2241EBB888}"/>
              </a:ext>
            </a:extLst>
          </p:cNvPr>
          <p:cNvSpPr txBox="1"/>
          <p:nvPr/>
        </p:nvSpPr>
        <p:spPr>
          <a:xfrm>
            <a:off x="5589240" y="6558177"/>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9" name="テキスト ボックス 28">
            <a:extLst>
              <a:ext uri="{FF2B5EF4-FFF2-40B4-BE49-F238E27FC236}">
                <a16:creationId xmlns:a16="http://schemas.microsoft.com/office/drawing/2014/main" xmlns="" id="{EE131AA6-A432-4144-8DD8-618DE4FD98FD}"/>
              </a:ext>
            </a:extLst>
          </p:cNvPr>
          <p:cNvSpPr txBox="1"/>
          <p:nvPr/>
        </p:nvSpPr>
        <p:spPr>
          <a:xfrm>
            <a:off x="144015" y="7137667"/>
            <a:ext cx="233963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18" name="テキスト ボックス 17">
            <a:extLst>
              <a:ext uri="{FF2B5EF4-FFF2-40B4-BE49-F238E27FC236}">
                <a16:creationId xmlns:a16="http://schemas.microsoft.com/office/drawing/2014/main" xmlns="" id="{15F8FF14-B79E-41A2-AD14-823E11ED24B9}"/>
              </a:ext>
            </a:extLst>
          </p:cNvPr>
          <p:cNvSpPr txBox="1"/>
          <p:nvPr/>
        </p:nvSpPr>
        <p:spPr>
          <a:xfrm>
            <a:off x="404664" y="2016018"/>
            <a:ext cx="16247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0" name="テキスト ボックス 19">
            <a:extLst>
              <a:ext uri="{FF2B5EF4-FFF2-40B4-BE49-F238E27FC236}">
                <a16:creationId xmlns:a16="http://schemas.microsoft.com/office/drawing/2014/main" xmlns="" id="{D7F462B5-F01B-4E33-A133-F7F442C44008}"/>
              </a:ext>
            </a:extLst>
          </p:cNvPr>
          <p:cNvSpPr txBox="1"/>
          <p:nvPr/>
        </p:nvSpPr>
        <p:spPr>
          <a:xfrm>
            <a:off x="354483" y="3443374"/>
            <a:ext cx="233963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Tree>
    <p:extLst>
      <p:ext uri="{BB962C8B-B14F-4D97-AF65-F5344CB8AC3E}">
        <p14:creationId xmlns:p14="http://schemas.microsoft.com/office/powerpoint/2010/main" val="362945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xmlns="" id="{A38424E6-F900-41DF-A2AB-3BB56A066672}"/>
              </a:ext>
            </a:extLst>
          </p:cNvPr>
          <p:cNvSpPr/>
          <p:nvPr/>
        </p:nvSpPr>
        <p:spPr>
          <a:xfrm>
            <a:off x="204856" y="1125733"/>
            <a:ext cx="6592175" cy="1594667"/>
          </a:xfrm>
          <a:prstGeom prst="rect">
            <a:avLst/>
          </a:prstGeom>
        </p:spPr>
        <p:txBody>
          <a:bodyPr wrap="square">
            <a:spAutoFit/>
          </a:bodyPr>
          <a:lstStyle/>
          <a:p>
            <a:pPr>
              <a:lnSpc>
                <a:spcPts val="2400"/>
              </a:lnSpc>
              <a:defRPr/>
            </a:pPr>
            <a:r>
              <a:rPr lang="ja-JP" altLang="en-US" sz="1867" dirty="0">
                <a:latin typeface="+mn-ea"/>
              </a:rPr>
              <a:t>○毎週　　　曜日　　　　　　　　　　   が、衛生管理区域の外周を見回り、野生動物の痕跡（糞、足跡、掘り返し跡等）がないか確認する。確認された場合、　　　　　　　　　　　　　　　   に報告後、作業日誌にも記録する。</a:t>
            </a:r>
            <a:endParaRPr lang="en-US" altLang="ja-JP" sz="1867" dirty="0">
              <a:latin typeface="+mn-ea"/>
            </a:endParaRPr>
          </a:p>
          <a:p>
            <a:pPr>
              <a:lnSpc>
                <a:spcPts val="2400"/>
              </a:lnSpc>
              <a:defRPr/>
            </a:pPr>
            <a:endParaRPr lang="en-US" altLang="ja-JP" sz="1867" dirty="0">
              <a:latin typeface="+mn-ea"/>
            </a:endParaRPr>
          </a:p>
        </p:txBody>
      </p:sp>
      <p:sp>
        <p:nvSpPr>
          <p:cNvPr id="39" name="テキスト ボックス 38">
            <a:extLst>
              <a:ext uri="{FF2B5EF4-FFF2-40B4-BE49-F238E27FC236}">
                <a16:creationId xmlns:a16="http://schemas.microsoft.com/office/drawing/2014/main" xmlns="" id="{705AF815-C4EA-479E-95A6-7D33039A4DB8}"/>
              </a:ext>
            </a:extLst>
          </p:cNvPr>
          <p:cNvSpPr txBox="1"/>
          <p:nvPr/>
        </p:nvSpPr>
        <p:spPr>
          <a:xfrm>
            <a:off x="190094" y="151653"/>
            <a:ext cx="5974293"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野生動物の侵入防止対策</a:t>
            </a:r>
          </a:p>
        </p:txBody>
      </p:sp>
      <p:sp>
        <p:nvSpPr>
          <p:cNvPr id="43" name="テキスト ボックス 42">
            <a:extLst>
              <a:ext uri="{FF2B5EF4-FFF2-40B4-BE49-F238E27FC236}">
                <a16:creationId xmlns:a16="http://schemas.microsoft.com/office/drawing/2014/main" xmlns="" id="{D583B7CF-846D-4DFE-B783-027BC865836B}"/>
              </a:ext>
            </a:extLst>
          </p:cNvPr>
          <p:cNvSpPr txBox="1"/>
          <p:nvPr/>
        </p:nvSpPr>
        <p:spPr>
          <a:xfrm>
            <a:off x="188640" y="755576"/>
            <a:ext cx="6536448"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衛生管理区域外周の見回り</a:t>
            </a:r>
            <a:endParaRPr lang="en-US" altLang="ja-JP" sz="1467" b="1" u="sng" dirty="0">
              <a:solidFill>
                <a:schemeClr val="bg1"/>
              </a:solidFill>
              <a:latin typeface="+mn-ea"/>
              <a:cs typeface="Meiryo UI" panose="020B0604030504040204" pitchFamily="50" charset="-128"/>
            </a:endParaRPr>
          </a:p>
        </p:txBody>
      </p:sp>
      <p:sp>
        <p:nvSpPr>
          <p:cNvPr id="29" name="テキスト ボックス 28">
            <a:extLst>
              <a:ext uri="{FF2B5EF4-FFF2-40B4-BE49-F238E27FC236}">
                <a16:creationId xmlns:a16="http://schemas.microsoft.com/office/drawing/2014/main" xmlns="" id="{0DD8ABA9-62AE-4F9D-B3EE-492FF4FF2CF8}"/>
              </a:ext>
            </a:extLst>
          </p:cNvPr>
          <p:cNvSpPr txBox="1"/>
          <p:nvPr/>
        </p:nvSpPr>
        <p:spPr>
          <a:xfrm>
            <a:off x="6388157" y="8733245"/>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11</a:t>
            </a:r>
            <a:endParaRPr kumimoji="1" lang="ja-JP" altLang="en-US" b="1" dirty="0"/>
          </a:p>
        </p:txBody>
      </p:sp>
      <p:sp>
        <p:nvSpPr>
          <p:cNvPr id="37" name="テキスト ボックス 36">
            <a:extLst>
              <a:ext uri="{FF2B5EF4-FFF2-40B4-BE49-F238E27FC236}">
                <a16:creationId xmlns:a16="http://schemas.microsoft.com/office/drawing/2014/main" xmlns="" id="{3E998A3F-00D2-4679-A458-4B85DF1A1438}"/>
              </a:ext>
            </a:extLst>
          </p:cNvPr>
          <p:cNvSpPr txBox="1"/>
          <p:nvPr/>
        </p:nvSpPr>
        <p:spPr>
          <a:xfrm>
            <a:off x="1988838" y="1140109"/>
            <a:ext cx="165618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48" name="テキスト ボックス 47">
            <a:extLst>
              <a:ext uri="{FF2B5EF4-FFF2-40B4-BE49-F238E27FC236}">
                <a16:creationId xmlns:a16="http://schemas.microsoft.com/office/drawing/2014/main" xmlns="" id="{BA31404B-3414-46D1-84F7-8458B523D3ED}"/>
              </a:ext>
            </a:extLst>
          </p:cNvPr>
          <p:cNvSpPr txBox="1"/>
          <p:nvPr/>
        </p:nvSpPr>
        <p:spPr>
          <a:xfrm>
            <a:off x="197786" y="2491031"/>
            <a:ext cx="6489509"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衛生管理区域出入口の扉や畜舎入口のカーテン</a:t>
            </a:r>
          </a:p>
        </p:txBody>
      </p:sp>
      <p:sp>
        <p:nvSpPr>
          <p:cNvPr id="49" name="正方形/長方形 48">
            <a:extLst>
              <a:ext uri="{FF2B5EF4-FFF2-40B4-BE49-F238E27FC236}">
                <a16:creationId xmlns:a16="http://schemas.microsoft.com/office/drawing/2014/main" xmlns="" id="{7E142CAB-79C6-4693-9B9C-CC49F5CD8F11}"/>
              </a:ext>
            </a:extLst>
          </p:cNvPr>
          <p:cNvSpPr/>
          <p:nvPr/>
        </p:nvSpPr>
        <p:spPr>
          <a:xfrm>
            <a:off x="132910" y="2821060"/>
            <a:ext cx="6936747" cy="979114"/>
          </a:xfrm>
          <a:prstGeom prst="rect">
            <a:avLst/>
          </a:prstGeom>
        </p:spPr>
        <p:txBody>
          <a:bodyPr wrap="square">
            <a:spAutoFit/>
          </a:bodyPr>
          <a:lstStyle/>
          <a:p>
            <a:pPr>
              <a:lnSpc>
                <a:spcPts val="2400"/>
              </a:lnSpc>
              <a:defRPr/>
            </a:pPr>
            <a:r>
              <a:rPr lang="ja-JP" altLang="en-US" sz="1867" dirty="0">
                <a:latin typeface="+mn-ea"/>
              </a:rPr>
              <a:t>○衛生管理区域出入口の扉は車両の入退時以外は常時閉め切り</a:t>
            </a:r>
            <a:endParaRPr lang="en-US" altLang="ja-JP" sz="1867" dirty="0">
              <a:latin typeface="+mn-ea"/>
            </a:endParaRPr>
          </a:p>
          <a:p>
            <a:pPr>
              <a:lnSpc>
                <a:spcPts val="2400"/>
              </a:lnSpc>
              <a:defRPr/>
            </a:pPr>
            <a:r>
              <a:rPr lang="ja-JP" altLang="en-US" sz="1867" dirty="0">
                <a:latin typeface="+mn-ea"/>
              </a:rPr>
              <a:t>とする。</a:t>
            </a:r>
            <a:endParaRPr lang="en-US" altLang="ja-JP" sz="1867" dirty="0">
              <a:latin typeface="+mn-ea"/>
            </a:endParaRPr>
          </a:p>
          <a:p>
            <a:pPr>
              <a:lnSpc>
                <a:spcPts val="2400"/>
              </a:lnSpc>
              <a:defRPr/>
            </a:pPr>
            <a:r>
              <a:rPr lang="ja-JP" altLang="en-US" sz="1867" dirty="0">
                <a:latin typeface="+mn-ea"/>
              </a:rPr>
              <a:t>○畜舎のカーテンは、畜舎出入り時以外は常時閉め切りとする。</a:t>
            </a:r>
            <a:endParaRPr lang="en-US" altLang="ja-JP" sz="1867" dirty="0">
              <a:latin typeface="+mn-ea"/>
            </a:endParaRPr>
          </a:p>
        </p:txBody>
      </p:sp>
      <p:pic>
        <p:nvPicPr>
          <p:cNvPr id="50" name="図 49">
            <a:extLst>
              <a:ext uri="{FF2B5EF4-FFF2-40B4-BE49-F238E27FC236}">
                <a16:creationId xmlns:a16="http://schemas.microsoft.com/office/drawing/2014/main" xmlns="" id="{DC833B1F-159F-47C6-A553-03FB64B17A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777" y="3812103"/>
            <a:ext cx="2834628" cy="1840017"/>
          </a:xfrm>
          <a:prstGeom prst="rect">
            <a:avLst/>
          </a:prstGeom>
          <a:ln>
            <a:solidFill>
              <a:schemeClr val="tx1"/>
            </a:solidFill>
          </a:ln>
        </p:spPr>
      </p:pic>
      <p:sp>
        <p:nvSpPr>
          <p:cNvPr id="51" name="楕円 50">
            <a:extLst>
              <a:ext uri="{FF2B5EF4-FFF2-40B4-BE49-F238E27FC236}">
                <a16:creationId xmlns:a16="http://schemas.microsoft.com/office/drawing/2014/main" xmlns="" id="{608332D4-82DD-4CDA-A2F3-FC5DD3D22860}"/>
              </a:ext>
            </a:extLst>
          </p:cNvPr>
          <p:cNvSpPr/>
          <p:nvPr/>
        </p:nvSpPr>
        <p:spPr>
          <a:xfrm rot="20615157">
            <a:off x="1956527" y="4457540"/>
            <a:ext cx="555494" cy="260861"/>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54" name="図 53">
            <a:extLst>
              <a:ext uri="{FF2B5EF4-FFF2-40B4-BE49-F238E27FC236}">
                <a16:creationId xmlns:a16="http://schemas.microsoft.com/office/drawing/2014/main" xmlns="" id="{703171A2-E6F3-4076-8ACE-4A73B4D4040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245" y="7383194"/>
            <a:ext cx="2432650" cy="1721717"/>
          </a:xfrm>
          <a:prstGeom prst="rect">
            <a:avLst/>
          </a:prstGeom>
          <a:noFill/>
          <a:ln>
            <a:solidFill>
              <a:schemeClr val="tx1"/>
            </a:solidFill>
          </a:ln>
        </p:spPr>
      </p:pic>
      <p:sp>
        <p:nvSpPr>
          <p:cNvPr id="55" name="テキスト ボックス 54">
            <a:extLst>
              <a:ext uri="{FF2B5EF4-FFF2-40B4-BE49-F238E27FC236}">
                <a16:creationId xmlns:a16="http://schemas.microsoft.com/office/drawing/2014/main" xmlns="" id="{0E3B5D5A-70DF-4F82-A914-156EF9B25157}"/>
              </a:ext>
            </a:extLst>
          </p:cNvPr>
          <p:cNvSpPr txBox="1"/>
          <p:nvPr/>
        </p:nvSpPr>
        <p:spPr>
          <a:xfrm>
            <a:off x="235579" y="5730765"/>
            <a:ext cx="6386840"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防護柵・防鳥ネット</a:t>
            </a:r>
          </a:p>
        </p:txBody>
      </p:sp>
      <p:sp>
        <p:nvSpPr>
          <p:cNvPr id="56" name="正方形/長方形 55">
            <a:extLst>
              <a:ext uri="{FF2B5EF4-FFF2-40B4-BE49-F238E27FC236}">
                <a16:creationId xmlns:a16="http://schemas.microsoft.com/office/drawing/2014/main" xmlns="" id="{06240376-42D9-40E7-B334-5CB9F93C9AE4}"/>
              </a:ext>
            </a:extLst>
          </p:cNvPr>
          <p:cNvSpPr/>
          <p:nvPr/>
        </p:nvSpPr>
        <p:spPr>
          <a:xfrm>
            <a:off x="197786" y="6093421"/>
            <a:ext cx="6622419" cy="1286891"/>
          </a:xfrm>
          <a:prstGeom prst="rect">
            <a:avLst/>
          </a:prstGeom>
        </p:spPr>
        <p:txBody>
          <a:bodyPr wrap="square">
            <a:spAutoFit/>
          </a:bodyPr>
          <a:lstStyle/>
          <a:p>
            <a:pPr>
              <a:lnSpc>
                <a:spcPts val="2400"/>
              </a:lnSpc>
              <a:defRPr/>
            </a:pPr>
            <a:r>
              <a:rPr lang="ja-JP" altLang="en-US" sz="1867" dirty="0">
                <a:latin typeface="+mn-ea"/>
              </a:rPr>
              <a:t>毎週　　 曜日、　　　　　　　　　　  が防護柵と防鳥ネットの破損がないか見回りを行う。破損があった場合は、衛生管理区域内に備えてある道具や材料を使って補修し、 　　　　　　　　　　　　　　   に報告後、作業日誌にも記録する。</a:t>
            </a:r>
            <a:endParaRPr lang="en-US" altLang="ja-JP" sz="1867" dirty="0">
              <a:latin typeface="+mn-ea"/>
            </a:endParaRPr>
          </a:p>
        </p:txBody>
      </p:sp>
      <p:sp>
        <p:nvSpPr>
          <p:cNvPr id="57" name="テキスト ボックス 56">
            <a:extLst>
              <a:ext uri="{FF2B5EF4-FFF2-40B4-BE49-F238E27FC236}">
                <a16:creationId xmlns:a16="http://schemas.microsoft.com/office/drawing/2014/main" xmlns="" id="{156C729E-344D-4B3B-8C16-F0FB62CDEB1F}"/>
              </a:ext>
            </a:extLst>
          </p:cNvPr>
          <p:cNvSpPr txBox="1"/>
          <p:nvPr/>
        </p:nvSpPr>
        <p:spPr>
          <a:xfrm>
            <a:off x="1817478" y="6145110"/>
            <a:ext cx="1611522"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8" name="テキスト ボックス 57">
            <a:extLst>
              <a:ext uri="{FF2B5EF4-FFF2-40B4-BE49-F238E27FC236}">
                <a16:creationId xmlns:a16="http://schemas.microsoft.com/office/drawing/2014/main" xmlns="" id="{8CD05379-EA91-4F18-9CD2-5D18A4AAA7C7}"/>
              </a:ext>
            </a:extLst>
          </p:cNvPr>
          <p:cNvSpPr txBox="1"/>
          <p:nvPr/>
        </p:nvSpPr>
        <p:spPr>
          <a:xfrm>
            <a:off x="769245" y="6130687"/>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pic>
        <p:nvPicPr>
          <p:cNvPr id="5" name="図 4">
            <a:extLst>
              <a:ext uri="{FF2B5EF4-FFF2-40B4-BE49-F238E27FC236}">
                <a16:creationId xmlns:a16="http://schemas.microsoft.com/office/drawing/2014/main" xmlns="" id="{00004E0B-75AA-4ECC-BDED-6D9BE664FF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1373" y="3817188"/>
            <a:ext cx="2457497" cy="1834932"/>
          </a:xfrm>
          <a:prstGeom prst="rect">
            <a:avLst/>
          </a:prstGeom>
          <a:ln>
            <a:solidFill>
              <a:schemeClr val="tx1"/>
            </a:solidFill>
          </a:ln>
        </p:spPr>
      </p:pic>
      <p:sp>
        <p:nvSpPr>
          <p:cNvPr id="21" name="テキスト ボックス 20">
            <a:extLst>
              <a:ext uri="{FF2B5EF4-FFF2-40B4-BE49-F238E27FC236}">
                <a16:creationId xmlns:a16="http://schemas.microsoft.com/office/drawing/2014/main" xmlns="" id="{8C769A90-5821-448A-B20D-7DA457484C6F}"/>
              </a:ext>
            </a:extLst>
          </p:cNvPr>
          <p:cNvSpPr txBox="1"/>
          <p:nvPr/>
        </p:nvSpPr>
        <p:spPr>
          <a:xfrm>
            <a:off x="1052736" y="1144299"/>
            <a:ext cx="288032" cy="338554"/>
          </a:xfrm>
          <a:prstGeom prst="rect">
            <a:avLst/>
          </a:prstGeom>
          <a:noFill/>
          <a:ln>
            <a:solidFill>
              <a:schemeClr val="tx1"/>
            </a:solidFill>
          </a:ln>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a:t>
            </a:r>
          </a:p>
        </p:txBody>
      </p:sp>
      <p:sp>
        <p:nvSpPr>
          <p:cNvPr id="20" name="テキスト ボックス 19">
            <a:extLst>
              <a:ext uri="{FF2B5EF4-FFF2-40B4-BE49-F238E27FC236}">
                <a16:creationId xmlns:a16="http://schemas.microsoft.com/office/drawing/2014/main" xmlns="" id="{4401B296-0E9C-485B-9C94-D6867660ABEF}"/>
              </a:ext>
            </a:extLst>
          </p:cNvPr>
          <p:cNvSpPr txBox="1"/>
          <p:nvPr/>
        </p:nvSpPr>
        <p:spPr>
          <a:xfrm>
            <a:off x="3942927" y="6736866"/>
            <a:ext cx="245749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2" name="テキスト ボックス 21">
            <a:extLst>
              <a:ext uri="{FF2B5EF4-FFF2-40B4-BE49-F238E27FC236}">
                <a16:creationId xmlns:a16="http://schemas.microsoft.com/office/drawing/2014/main" xmlns="" id="{3DE595C0-EC00-483E-AEBD-E994AB364741}"/>
              </a:ext>
            </a:extLst>
          </p:cNvPr>
          <p:cNvSpPr txBox="1"/>
          <p:nvPr/>
        </p:nvSpPr>
        <p:spPr>
          <a:xfrm>
            <a:off x="2413422" y="1789605"/>
            <a:ext cx="252774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pic>
        <p:nvPicPr>
          <p:cNvPr id="3" name="図 2">
            <a:extLst>
              <a:ext uri="{FF2B5EF4-FFF2-40B4-BE49-F238E27FC236}">
                <a16:creationId xmlns:a16="http://schemas.microsoft.com/office/drawing/2014/main" xmlns="" id="{2C7369BC-7878-41A0-843E-A15483F5D7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7295" y="7380312"/>
            <a:ext cx="2210632" cy="1706876"/>
          </a:xfrm>
          <a:prstGeom prst="rect">
            <a:avLst/>
          </a:prstGeom>
          <a:ln>
            <a:solidFill>
              <a:schemeClr val="tx1"/>
            </a:solidFill>
          </a:ln>
        </p:spPr>
      </p:pic>
    </p:spTree>
    <p:extLst>
      <p:ext uri="{BB962C8B-B14F-4D97-AF65-F5344CB8AC3E}">
        <p14:creationId xmlns:p14="http://schemas.microsoft.com/office/powerpoint/2010/main" val="257801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xmlns="" id="{4A835467-B4C5-4EDA-86E0-8082DD6689BF}"/>
              </a:ext>
            </a:extLst>
          </p:cNvPr>
          <p:cNvSpPr txBox="1"/>
          <p:nvPr/>
        </p:nvSpPr>
        <p:spPr>
          <a:xfrm>
            <a:off x="111169" y="755576"/>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a:t>
            </a:r>
          </a:p>
        </p:txBody>
      </p:sp>
      <p:sp>
        <p:nvSpPr>
          <p:cNvPr id="89" name="正方形/長方形 88">
            <a:extLst>
              <a:ext uri="{FF2B5EF4-FFF2-40B4-BE49-F238E27FC236}">
                <a16:creationId xmlns:a16="http://schemas.microsoft.com/office/drawing/2014/main" xmlns="" id="{D96543C1-FD10-4E35-B6BA-DD011A44FD30}"/>
              </a:ext>
            </a:extLst>
          </p:cNvPr>
          <p:cNvSpPr/>
          <p:nvPr/>
        </p:nvSpPr>
        <p:spPr>
          <a:xfrm>
            <a:off x="184605" y="1299577"/>
            <a:ext cx="6501242" cy="7442422"/>
          </a:xfrm>
          <a:prstGeom prst="rect">
            <a:avLst/>
          </a:prstGeom>
        </p:spPr>
        <p:txBody>
          <a:bodyPr wrap="square">
            <a:spAutoFit/>
          </a:bodyPr>
          <a:lstStyle/>
          <a:p>
            <a:pPr>
              <a:lnSpc>
                <a:spcPts val="2400"/>
              </a:lnSpc>
              <a:defRPr/>
            </a:pPr>
            <a:r>
              <a:rPr lang="ja-JP" altLang="en-US" sz="1867" dirty="0">
                <a:latin typeface="+mn-ea"/>
              </a:rPr>
              <a:t>○　　　　　　　　　　    は、</a:t>
            </a:r>
            <a:r>
              <a:rPr lang="ja-JP" altLang="en-US" sz="1867">
                <a:latin typeface="+mn-ea"/>
              </a:rPr>
              <a:t>死亡豚を発見したら、異常がないことを確認し、保管庫に運搬する。また、胎盤</a:t>
            </a:r>
            <a:r>
              <a:rPr lang="ja-JP" altLang="en-US" sz="1867" dirty="0">
                <a:latin typeface="+mn-ea"/>
              </a:rPr>
              <a:t>を発見後すぐに、保管庫へ運搬する。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　　　　　　　　　　    は死体回収日に、保管庫が空になった後、</a:t>
            </a:r>
            <a:endParaRPr lang="en-US" altLang="ja-JP" sz="1867" dirty="0">
              <a:latin typeface="+mn-ea"/>
            </a:endParaRPr>
          </a:p>
          <a:p>
            <a:pPr>
              <a:lnSpc>
                <a:spcPts val="2400"/>
              </a:lnSpc>
              <a:defRPr/>
            </a:pPr>
            <a:r>
              <a:rPr lang="ja-JP" altLang="en-US" sz="1867" dirty="0">
                <a:latin typeface="+mn-ea"/>
              </a:rPr>
              <a:t>　デッキブラシで汚れを落としながら洗浄した後、消毒する</a:t>
            </a:r>
            <a:endParaRPr lang="en-US" altLang="ja-JP" sz="1867" dirty="0">
              <a:latin typeface="+mn-ea"/>
            </a:endParaRPr>
          </a:p>
          <a:p>
            <a:pPr>
              <a:lnSpc>
                <a:spcPts val="2400"/>
              </a:lnSpc>
              <a:defRPr/>
            </a:pPr>
            <a:r>
              <a:rPr lang="ja-JP" altLang="en-US" sz="1867" dirty="0">
                <a:latin typeface="+mn-ea"/>
              </a:rPr>
              <a:t>（　　　　　　　　　　　　　　　　 ）。また、洗浄水は、排水溝に流す。</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○保管庫及び動力噴霧器に破損があった場合、随時補修し、</a:t>
            </a:r>
            <a:endParaRPr lang="en-US" altLang="ja-JP" sz="1867" dirty="0">
              <a:latin typeface="+mn-ea"/>
            </a:endParaRPr>
          </a:p>
          <a:p>
            <a:pPr>
              <a:lnSpc>
                <a:spcPts val="2400"/>
              </a:lnSpc>
              <a:defRPr/>
            </a:pPr>
            <a:r>
              <a:rPr lang="ja-JP" altLang="en-US" sz="1867" dirty="0">
                <a:latin typeface="+mn-ea"/>
              </a:rPr>
              <a:t>　　　　　　　　　　　　　　　  に報告し、作業日誌にも記録する。</a:t>
            </a:r>
            <a:endParaRPr lang="en-US" altLang="ja-JP" sz="1867" dirty="0">
              <a:latin typeface="+mn-ea"/>
            </a:endParaRPr>
          </a:p>
        </p:txBody>
      </p:sp>
      <p:pic>
        <p:nvPicPr>
          <p:cNvPr id="3" name="図 2">
            <a:extLst>
              <a:ext uri="{FF2B5EF4-FFF2-40B4-BE49-F238E27FC236}">
                <a16:creationId xmlns:a16="http://schemas.microsoft.com/office/drawing/2014/main" xmlns="" id="{C8ED719C-583B-45CA-8FE1-BC252A55E7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7051" y="1984310"/>
            <a:ext cx="3096344" cy="2298175"/>
          </a:xfrm>
          <a:prstGeom prst="rect">
            <a:avLst/>
          </a:prstGeom>
          <a:ln>
            <a:solidFill>
              <a:schemeClr val="tx1"/>
            </a:solidFill>
          </a:ln>
        </p:spPr>
      </p:pic>
      <p:sp>
        <p:nvSpPr>
          <p:cNvPr id="25" name="正方形/長方形 24">
            <a:extLst>
              <a:ext uri="{FF2B5EF4-FFF2-40B4-BE49-F238E27FC236}">
                <a16:creationId xmlns:a16="http://schemas.microsoft.com/office/drawing/2014/main" xmlns="" id="{03B26E3F-99EC-463E-8097-71F44F33CB08}"/>
              </a:ext>
            </a:extLst>
          </p:cNvPr>
          <p:cNvSpPr/>
          <p:nvPr/>
        </p:nvSpPr>
        <p:spPr>
          <a:xfrm>
            <a:off x="5821750" y="3928990"/>
            <a:ext cx="776809" cy="353495"/>
          </a:xfrm>
          <a:prstGeom prst="rect">
            <a:avLst/>
          </a:prstGeom>
          <a:solidFill>
            <a:schemeClr val="bg1"/>
          </a:solidFill>
          <a:ln>
            <a:solidFill>
              <a:schemeClr val="tx1"/>
            </a:solidFill>
          </a:ln>
        </p:spPr>
        <p:txBody>
          <a:bodyPr wrap="square">
            <a:spAutoFit/>
          </a:bodyPr>
          <a:lstStyle/>
          <a:p>
            <a:pPr>
              <a:lnSpc>
                <a:spcPts val="2400"/>
              </a:lnSpc>
              <a:defRPr/>
            </a:pPr>
            <a:r>
              <a:rPr lang="ja-JP" altLang="en-US" sz="1400" dirty="0">
                <a:solidFill>
                  <a:schemeClr val="dk1"/>
                </a:solidFill>
                <a:latin typeface="+mn-ea"/>
              </a:rPr>
              <a:t>保管庫</a:t>
            </a:r>
            <a:endParaRPr lang="en-US" altLang="ja-JP" sz="1400" dirty="0">
              <a:solidFill>
                <a:schemeClr val="dk1"/>
              </a:solidFill>
              <a:latin typeface="+mn-ea"/>
            </a:endParaRPr>
          </a:p>
        </p:txBody>
      </p:sp>
      <p:sp>
        <p:nvSpPr>
          <p:cNvPr id="39" name="テキスト ボックス 38">
            <a:extLst>
              <a:ext uri="{FF2B5EF4-FFF2-40B4-BE49-F238E27FC236}">
                <a16:creationId xmlns:a16="http://schemas.microsoft.com/office/drawing/2014/main" xmlns="" id="{705AF815-C4EA-479E-95A6-7D33039A4DB8}"/>
              </a:ext>
            </a:extLst>
          </p:cNvPr>
          <p:cNvSpPr txBox="1"/>
          <p:nvPr/>
        </p:nvSpPr>
        <p:spPr>
          <a:xfrm>
            <a:off x="111169" y="185977"/>
            <a:ext cx="6126143"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死亡豚等への野生動物の接触防止対策</a:t>
            </a:r>
          </a:p>
        </p:txBody>
      </p:sp>
      <p:pic>
        <p:nvPicPr>
          <p:cNvPr id="2" name="図 1">
            <a:extLst>
              <a:ext uri="{FF2B5EF4-FFF2-40B4-BE49-F238E27FC236}">
                <a16:creationId xmlns:a16="http://schemas.microsoft.com/office/drawing/2014/main" xmlns="" id="{434BAEFC-D338-4B73-9597-C34FF340A8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7051" y="5809268"/>
            <a:ext cx="2869065" cy="2075100"/>
          </a:xfrm>
          <a:prstGeom prst="rect">
            <a:avLst/>
          </a:prstGeom>
          <a:ln>
            <a:solidFill>
              <a:schemeClr val="tx1"/>
            </a:solidFill>
          </a:ln>
        </p:spPr>
      </p:pic>
      <p:sp>
        <p:nvSpPr>
          <p:cNvPr id="8" name="テキスト ボックス 7">
            <a:extLst>
              <a:ext uri="{FF2B5EF4-FFF2-40B4-BE49-F238E27FC236}">
                <a16:creationId xmlns:a16="http://schemas.microsoft.com/office/drawing/2014/main" xmlns=""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sp>
        <p:nvSpPr>
          <p:cNvPr id="13" name="テキスト ボックス 12">
            <a:extLst>
              <a:ext uri="{FF2B5EF4-FFF2-40B4-BE49-F238E27FC236}">
                <a16:creationId xmlns:a16="http://schemas.microsoft.com/office/drawing/2014/main" xmlns="" id="{AB70CAEF-5462-442F-9F37-EDBCBE5DDD99}"/>
              </a:ext>
            </a:extLst>
          </p:cNvPr>
          <p:cNvSpPr txBox="1"/>
          <p:nvPr/>
        </p:nvSpPr>
        <p:spPr>
          <a:xfrm>
            <a:off x="602804" y="1311689"/>
            <a:ext cx="167406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14" name="テキスト ボックス 13">
            <a:extLst>
              <a:ext uri="{FF2B5EF4-FFF2-40B4-BE49-F238E27FC236}">
                <a16:creationId xmlns:a16="http://schemas.microsoft.com/office/drawing/2014/main" xmlns="" id="{76D1F91E-717E-40E4-B88A-467880F3BF0A}"/>
              </a:ext>
            </a:extLst>
          </p:cNvPr>
          <p:cNvSpPr txBox="1"/>
          <p:nvPr/>
        </p:nvSpPr>
        <p:spPr>
          <a:xfrm>
            <a:off x="213825" y="8368679"/>
            <a:ext cx="254332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15" name="テキスト ボックス 14">
            <a:extLst>
              <a:ext uri="{FF2B5EF4-FFF2-40B4-BE49-F238E27FC236}">
                <a16:creationId xmlns:a16="http://schemas.microsoft.com/office/drawing/2014/main" xmlns="" id="{610BEFFF-09EF-4C57-AAED-12040762B098}"/>
              </a:ext>
            </a:extLst>
          </p:cNvPr>
          <p:cNvSpPr txBox="1"/>
          <p:nvPr/>
        </p:nvSpPr>
        <p:spPr>
          <a:xfrm>
            <a:off x="404664" y="5344343"/>
            <a:ext cx="254332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逆性石けん</a:t>
            </a:r>
            <a:r>
              <a:rPr kumimoji="1" lang="en-US" altLang="ja-JP" sz="1400" dirty="0">
                <a:latin typeface="ＭＳ 明朝" panose="02020609040205080304" pitchFamily="17" charset="-128"/>
                <a:ea typeface="ＭＳ 明朝" panose="02020609040205080304" pitchFamily="17" charset="-128"/>
              </a:rPr>
              <a:t>500</a:t>
            </a:r>
            <a:r>
              <a:rPr kumimoji="1" lang="ja-JP" altLang="en-US" sz="1400" dirty="0">
                <a:latin typeface="ＭＳ 明朝" panose="02020609040205080304" pitchFamily="17" charset="-128"/>
                <a:ea typeface="ＭＳ 明朝" panose="02020609040205080304" pitchFamily="17" charset="-128"/>
              </a:rPr>
              <a:t>倍等</a:t>
            </a:r>
          </a:p>
        </p:txBody>
      </p:sp>
      <p:sp>
        <p:nvSpPr>
          <p:cNvPr id="16" name="テキスト ボックス 15">
            <a:extLst>
              <a:ext uri="{FF2B5EF4-FFF2-40B4-BE49-F238E27FC236}">
                <a16:creationId xmlns:a16="http://schemas.microsoft.com/office/drawing/2014/main" xmlns="" id="{C0CE00F7-01A8-4CAC-A138-0E965EC5FA2F}"/>
              </a:ext>
            </a:extLst>
          </p:cNvPr>
          <p:cNvSpPr txBox="1"/>
          <p:nvPr/>
        </p:nvSpPr>
        <p:spPr>
          <a:xfrm>
            <a:off x="602804" y="4696271"/>
            <a:ext cx="167406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883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4426784"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ねずみ対策</a:t>
            </a:r>
          </a:p>
        </p:txBody>
      </p:sp>
      <p:sp>
        <p:nvSpPr>
          <p:cNvPr id="14" name="テキスト ボックス 13">
            <a:extLst>
              <a:ext uri="{FF2B5EF4-FFF2-40B4-BE49-F238E27FC236}">
                <a16:creationId xmlns:a16="http://schemas.microsoft.com/office/drawing/2014/main" xmlns="" id="{7DDC3215-DBEA-4E48-9204-9D415F8244E1}"/>
              </a:ext>
            </a:extLst>
          </p:cNvPr>
          <p:cNvSpPr txBox="1"/>
          <p:nvPr/>
        </p:nvSpPr>
        <p:spPr>
          <a:xfrm>
            <a:off x="6318832" y="8739477"/>
            <a:ext cx="50405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13</a:t>
            </a:r>
            <a:endParaRPr kumimoji="1" lang="ja-JP" altLang="en-US" b="1" dirty="0"/>
          </a:p>
        </p:txBody>
      </p:sp>
      <p:sp>
        <p:nvSpPr>
          <p:cNvPr id="36" name="正方形/長方形 35">
            <a:extLst>
              <a:ext uri="{FF2B5EF4-FFF2-40B4-BE49-F238E27FC236}">
                <a16:creationId xmlns:a16="http://schemas.microsoft.com/office/drawing/2014/main" xmlns="" id="{801D9B68-E8B3-4686-A4F0-7E0D45D57E53}"/>
              </a:ext>
            </a:extLst>
          </p:cNvPr>
          <p:cNvSpPr/>
          <p:nvPr/>
        </p:nvSpPr>
        <p:spPr>
          <a:xfrm>
            <a:off x="116632" y="1187624"/>
            <a:ext cx="6752407" cy="3749103"/>
          </a:xfrm>
          <a:prstGeom prst="rect">
            <a:avLst/>
          </a:prstGeom>
          <a:noFill/>
        </p:spPr>
        <p:txBody>
          <a:bodyPr wrap="square">
            <a:spAutoFit/>
          </a:bodyPr>
          <a:lstStyle/>
          <a:p>
            <a:pPr>
              <a:lnSpc>
                <a:spcPts val="2400"/>
              </a:lnSpc>
              <a:defRPr/>
            </a:pPr>
            <a:r>
              <a:rPr lang="ja-JP" altLang="en-US" sz="1867" dirty="0">
                <a:latin typeface="+mn-ea"/>
              </a:rPr>
              <a:t>○給餌  　 時間後、通路にこぼれた餌を　　　　　　　　　　   が掃除する。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○毎週 　　曜日、　　　　　　　　　     がネズミの侵入跡と粘着シートを確認し、ネズミの侵入状況をチェック表に記録する。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○侵入跡が確認された場合、</a:t>
            </a:r>
            <a:r>
              <a:rPr lang="en-US" altLang="ja-JP" sz="1867" dirty="0">
                <a:latin typeface="+mn-ea"/>
              </a:rPr>
              <a:t>          </a:t>
            </a:r>
            <a:r>
              <a:rPr lang="ja-JP" altLang="en-US" sz="1867" dirty="0">
                <a:latin typeface="+mn-ea"/>
              </a:rPr>
              <a:t>　　　　　    が侵入跡一帯に粘着シートを設置するとともに、その周囲に殺鼠剤を撒く。</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○対策の実施状況は、　　　　　　　　　　　　　　     に報告し、作業日誌にも記録する。</a:t>
            </a:r>
            <a:endParaRPr lang="en-US" altLang="ja-JP" sz="1867" dirty="0">
              <a:latin typeface="+mn-ea"/>
            </a:endParaRPr>
          </a:p>
          <a:p>
            <a:pPr>
              <a:lnSpc>
                <a:spcPts val="2400"/>
              </a:lnSpc>
              <a:defRPr/>
            </a:pPr>
            <a:endParaRPr lang="en-US" altLang="ja-JP" sz="1867" dirty="0">
              <a:latin typeface="+mn-ea"/>
            </a:endParaRPr>
          </a:p>
        </p:txBody>
      </p:sp>
      <p:sp>
        <p:nvSpPr>
          <p:cNvPr id="42" name="正方形/長方形 41">
            <a:extLst>
              <a:ext uri="{FF2B5EF4-FFF2-40B4-BE49-F238E27FC236}">
                <a16:creationId xmlns:a16="http://schemas.microsoft.com/office/drawing/2014/main" xmlns="" id="{C74A4F7F-F7DC-45E2-A849-A931786B7A18}"/>
              </a:ext>
            </a:extLst>
          </p:cNvPr>
          <p:cNvSpPr/>
          <p:nvPr/>
        </p:nvSpPr>
        <p:spPr>
          <a:xfrm>
            <a:off x="2883476" y="5363897"/>
            <a:ext cx="3459620" cy="1276824"/>
          </a:xfrm>
          <a:prstGeom prst="rect">
            <a:avLst/>
          </a:prstGeom>
          <a:noFill/>
        </p:spPr>
        <p:txBody>
          <a:bodyPr wrap="square">
            <a:spAutoFit/>
          </a:bodyPr>
          <a:lstStyle/>
          <a:p>
            <a:pPr>
              <a:lnSpc>
                <a:spcPts val="2400"/>
              </a:lnSpc>
              <a:defRPr/>
            </a:pPr>
            <a:r>
              <a:rPr lang="en-US" altLang="ja-JP" sz="1800" dirty="0">
                <a:solidFill>
                  <a:schemeClr val="dk1"/>
                </a:solidFill>
                <a:latin typeface="+mn-ea"/>
              </a:rPr>
              <a:t>【</a:t>
            </a:r>
            <a:r>
              <a:rPr lang="ja-JP" altLang="en-US" sz="1800" dirty="0">
                <a:solidFill>
                  <a:schemeClr val="dk1"/>
                </a:solidFill>
                <a:latin typeface="+mn-ea"/>
              </a:rPr>
              <a:t>殺鼠剤散布時の注意点</a:t>
            </a:r>
            <a:r>
              <a:rPr lang="en-US" altLang="ja-JP" sz="1800" dirty="0">
                <a:solidFill>
                  <a:schemeClr val="dk1"/>
                </a:solidFill>
                <a:latin typeface="+mn-ea"/>
              </a:rPr>
              <a:t>】</a:t>
            </a:r>
          </a:p>
          <a:p>
            <a:pPr>
              <a:lnSpc>
                <a:spcPts val="2400"/>
              </a:lnSpc>
              <a:defRPr/>
            </a:pPr>
            <a:r>
              <a:rPr lang="ja-JP" altLang="en-US" sz="1800" dirty="0">
                <a:solidFill>
                  <a:schemeClr val="dk1"/>
                </a:solidFill>
                <a:latin typeface="+mn-ea"/>
              </a:rPr>
              <a:t>①手袋を着用する。</a:t>
            </a:r>
          </a:p>
          <a:p>
            <a:pPr>
              <a:lnSpc>
                <a:spcPts val="2400"/>
              </a:lnSpc>
              <a:defRPr/>
            </a:pPr>
            <a:r>
              <a:rPr lang="ja-JP" altLang="en-US" sz="1800" dirty="0">
                <a:solidFill>
                  <a:schemeClr val="dk1"/>
                </a:solidFill>
                <a:latin typeface="+mn-ea"/>
              </a:rPr>
              <a:t>②畜舎の隅に配置する。</a:t>
            </a:r>
          </a:p>
          <a:p>
            <a:pPr>
              <a:lnSpc>
                <a:spcPts val="2400"/>
              </a:lnSpc>
              <a:defRPr/>
            </a:pPr>
            <a:r>
              <a:rPr lang="ja-JP" altLang="en-US" sz="1800" dirty="0">
                <a:solidFill>
                  <a:schemeClr val="dk1"/>
                </a:solidFill>
                <a:latin typeface="+mn-ea"/>
              </a:rPr>
              <a:t>③豚が誤食しないようにする。</a:t>
            </a:r>
          </a:p>
        </p:txBody>
      </p:sp>
      <p:pic>
        <p:nvPicPr>
          <p:cNvPr id="43" name="図 42">
            <a:extLst>
              <a:ext uri="{FF2B5EF4-FFF2-40B4-BE49-F238E27FC236}">
                <a16:creationId xmlns:a16="http://schemas.microsoft.com/office/drawing/2014/main" xmlns="" id="{44CF04F4-CFE4-4012-8E2A-BC2F53853D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904" y="4960769"/>
            <a:ext cx="2033975" cy="1987495"/>
          </a:xfrm>
          <a:prstGeom prst="rect">
            <a:avLst/>
          </a:prstGeom>
          <a:ln>
            <a:solidFill>
              <a:schemeClr val="tx1"/>
            </a:solidFill>
          </a:ln>
        </p:spPr>
      </p:pic>
      <p:sp>
        <p:nvSpPr>
          <p:cNvPr id="44" name="楕円 43">
            <a:extLst>
              <a:ext uri="{FF2B5EF4-FFF2-40B4-BE49-F238E27FC236}">
                <a16:creationId xmlns:a16="http://schemas.microsoft.com/office/drawing/2014/main" xmlns="" id="{00D89AED-E8DA-47F6-8BFA-89C49612A9CB}"/>
              </a:ext>
            </a:extLst>
          </p:cNvPr>
          <p:cNvSpPr/>
          <p:nvPr/>
        </p:nvSpPr>
        <p:spPr>
          <a:xfrm rot="20615157">
            <a:off x="1209284" y="5174423"/>
            <a:ext cx="628321"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5" name="楕円 44">
            <a:extLst>
              <a:ext uri="{FF2B5EF4-FFF2-40B4-BE49-F238E27FC236}">
                <a16:creationId xmlns:a16="http://schemas.microsoft.com/office/drawing/2014/main" xmlns="" id="{D09CC1EC-B357-446F-A05D-18DE3D9B0FB5}"/>
              </a:ext>
            </a:extLst>
          </p:cNvPr>
          <p:cNvSpPr/>
          <p:nvPr/>
        </p:nvSpPr>
        <p:spPr>
          <a:xfrm rot="20615157">
            <a:off x="1529234" y="5899254"/>
            <a:ext cx="628321"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テキスト ボックス 45">
            <a:extLst>
              <a:ext uri="{FF2B5EF4-FFF2-40B4-BE49-F238E27FC236}">
                <a16:creationId xmlns:a16="http://schemas.microsoft.com/office/drawing/2014/main" xmlns="" id="{5FC93B0D-2020-4E9A-A81D-318A6F42CEE2}"/>
              </a:ext>
            </a:extLst>
          </p:cNvPr>
          <p:cNvSpPr txBox="1"/>
          <p:nvPr/>
        </p:nvSpPr>
        <p:spPr>
          <a:xfrm>
            <a:off x="1941358" y="4541009"/>
            <a:ext cx="2059366" cy="338554"/>
          </a:xfrm>
          <a:prstGeom prst="rect">
            <a:avLst/>
          </a:prstGeom>
          <a:noFill/>
        </p:spPr>
        <p:txBody>
          <a:bodyPr wrap="square" rtlCol="0">
            <a:spAutoFit/>
          </a:bodyPr>
          <a:lstStyle/>
          <a:p>
            <a:r>
              <a:rPr kumimoji="1" lang="ja-JP" altLang="en-US" sz="1600" dirty="0"/>
              <a:t>殺鼠剤の設置箇所</a:t>
            </a:r>
          </a:p>
        </p:txBody>
      </p:sp>
      <p:cxnSp>
        <p:nvCxnSpPr>
          <p:cNvPr id="47" name="直線コネクタ 46">
            <a:extLst>
              <a:ext uri="{FF2B5EF4-FFF2-40B4-BE49-F238E27FC236}">
                <a16:creationId xmlns:a16="http://schemas.microsoft.com/office/drawing/2014/main" xmlns="" id="{EA75D00F-4FE3-454D-A6A5-F2D0C8581E95}"/>
              </a:ext>
            </a:extLst>
          </p:cNvPr>
          <p:cNvCxnSpPr>
            <a:cxnSpLocks/>
          </p:cNvCxnSpPr>
          <p:nvPr/>
        </p:nvCxnSpPr>
        <p:spPr>
          <a:xfrm flipV="1">
            <a:off x="1734609" y="4883422"/>
            <a:ext cx="904191" cy="323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xmlns="" id="{192EC297-431B-4F6B-BC4B-1D19CA6ACB32}"/>
              </a:ext>
            </a:extLst>
          </p:cNvPr>
          <p:cNvCxnSpPr>
            <a:cxnSpLocks/>
          </p:cNvCxnSpPr>
          <p:nvPr/>
        </p:nvCxnSpPr>
        <p:spPr>
          <a:xfrm flipV="1">
            <a:off x="2039556" y="4870196"/>
            <a:ext cx="755236" cy="11173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xmlns="" id="{8736A29F-418C-4824-A325-E4A8E70BF912}"/>
              </a:ext>
            </a:extLst>
          </p:cNvPr>
          <p:cNvSpPr txBox="1"/>
          <p:nvPr/>
        </p:nvSpPr>
        <p:spPr>
          <a:xfrm>
            <a:off x="4221088" y="1246116"/>
            <a:ext cx="169273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0" name="テキスト ボックス 49">
            <a:extLst>
              <a:ext uri="{FF2B5EF4-FFF2-40B4-BE49-F238E27FC236}">
                <a16:creationId xmlns:a16="http://schemas.microsoft.com/office/drawing/2014/main" xmlns="" id="{6821FE57-9796-4261-9850-05EBEF24786A}"/>
              </a:ext>
            </a:extLst>
          </p:cNvPr>
          <p:cNvSpPr txBox="1"/>
          <p:nvPr/>
        </p:nvSpPr>
        <p:spPr>
          <a:xfrm>
            <a:off x="1883000" y="2116439"/>
            <a:ext cx="176202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1" name="テキスト ボックス 50">
            <a:extLst>
              <a:ext uri="{FF2B5EF4-FFF2-40B4-BE49-F238E27FC236}">
                <a16:creationId xmlns:a16="http://schemas.microsoft.com/office/drawing/2014/main" xmlns="" id="{FCD57D30-6666-49DE-9289-C449673F75E9}"/>
              </a:ext>
            </a:extLst>
          </p:cNvPr>
          <p:cNvSpPr txBox="1"/>
          <p:nvPr/>
        </p:nvSpPr>
        <p:spPr>
          <a:xfrm>
            <a:off x="3080267" y="3059800"/>
            <a:ext cx="162643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52" name="テキスト ボックス 51">
            <a:extLst>
              <a:ext uri="{FF2B5EF4-FFF2-40B4-BE49-F238E27FC236}">
                <a16:creationId xmlns:a16="http://schemas.microsoft.com/office/drawing/2014/main" xmlns="" id="{1E9DE24A-DFBA-4A11-8453-D66DD7964288}"/>
              </a:ext>
            </a:extLst>
          </p:cNvPr>
          <p:cNvSpPr txBox="1"/>
          <p:nvPr/>
        </p:nvSpPr>
        <p:spPr>
          <a:xfrm>
            <a:off x="944182" y="1215339"/>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53" name="テキスト ボックス 52">
            <a:extLst>
              <a:ext uri="{FF2B5EF4-FFF2-40B4-BE49-F238E27FC236}">
                <a16:creationId xmlns:a16="http://schemas.microsoft.com/office/drawing/2014/main" xmlns="" id="{E077CEBD-80CA-4F39-A1BA-77B1E09EE4C5}"/>
              </a:ext>
            </a:extLst>
          </p:cNvPr>
          <p:cNvSpPr txBox="1"/>
          <p:nvPr/>
        </p:nvSpPr>
        <p:spPr>
          <a:xfrm>
            <a:off x="944182" y="2109387"/>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54" name="テキスト ボックス 53">
            <a:extLst>
              <a:ext uri="{FF2B5EF4-FFF2-40B4-BE49-F238E27FC236}">
                <a16:creationId xmlns:a16="http://schemas.microsoft.com/office/drawing/2014/main" xmlns="" id="{351BEF53-39EB-4526-A43A-5327BEC14D19}"/>
              </a:ext>
            </a:extLst>
          </p:cNvPr>
          <p:cNvSpPr txBox="1"/>
          <p:nvPr/>
        </p:nvSpPr>
        <p:spPr>
          <a:xfrm>
            <a:off x="83535" y="813678"/>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ねずみ対策</a:t>
            </a:r>
          </a:p>
        </p:txBody>
      </p:sp>
      <p:sp>
        <p:nvSpPr>
          <p:cNvPr id="24" name="テキスト ボックス 23">
            <a:extLst>
              <a:ext uri="{FF2B5EF4-FFF2-40B4-BE49-F238E27FC236}">
                <a16:creationId xmlns:a16="http://schemas.microsoft.com/office/drawing/2014/main" xmlns="" id="{CEA2DA3A-8607-4E5F-90AA-B99B63C843A2}"/>
              </a:ext>
            </a:extLst>
          </p:cNvPr>
          <p:cNvSpPr txBox="1"/>
          <p:nvPr/>
        </p:nvSpPr>
        <p:spPr>
          <a:xfrm>
            <a:off x="2531666" y="3983284"/>
            <a:ext cx="2337493"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Tree>
    <p:extLst>
      <p:ext uri="{BB962C8B-B14F-4D97-AF65-F5344CB8AC3E}">
        <p14:creationId xmlns:p14="http://schemas.microsoft.com/office/powerpoint/2010/main" val="134487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四角形: 角を丸くする 133">
            <a:extLst>
              <a:ext uri="{FF2B5EF4-FFF2-40B4-BE49-F238E27FC236}">
                <a16:creationId xmlns:a16="http://schemas.microsoft.com/office/drawing/2014/main" xmlns="" id="{140E4102-E71A-491C-8624-53F0014F1C95}"/>
              </a:ext>
            </a:extLst>
          </p:cNvPr>
          <p:cNvSpPr/>
          <p:nvPr/>
        </p:nvSpPr>
        <p:spPr>
          <a:xfrm>
            <a:off x="2416698" y="6150953"/>
            <a:ext cx="290865" cy="690538"/>
          </a:xfrm>
          <a:prstGeom prst="roundRect">
            <a:avLst/>
          </a:prstGeom>
          <a:no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積込場</a:t>
            </a:r>
          </a:p>
        </p:txBody>
      </p:sp>
      <p:sp>
        <p:nvSpPr>
          <p:cNvPr id="196" name="四角形: 角を丸くする 195">
            <a:extLst>
              <a:ext uri="{FF2B5EF4-FFF2-40B4-BE49-F238E27FC236}">
                <a16:creationId xmlns:a16="http://schemas.microsoft.com/office/drawing/2014/main" xmlns="" id="{0BF7566D-92DE-4CA8-B8B4-E030A7A24783}"/>
              </a:ext>
            </a:extLst>
          </p:cNvPr>
          <p:cNvSpPr/>
          <p:nvPr/>
        </p:nvSpPr>
        <p:spPr>
          <a:xfrm>
            <a:off x="69533" y="7628334"/>
            <a:ext cx="216024" cy="608143"/>
          </a:xfrm>
          <a:prstGeom prst="roundRect">
            <a:avLst/>
          </a:prstGeom>
          <a:no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豚舎</a:t>
            </a:r>
          </a:p>
        </p:txBody>
      </p:sp>
      <p:sp>
        <p:nvSpPr>
          <p:cNvPr id="7" name="テキスト ボックス 6"/>
          <p:cNvSpPr txBox="1"/>
          <p:nvPr/>
        </p:nvSpPr>
        <p:spPr>
          <a:xfrm>
            <a:off x="106936" y="135098"/>
            <a:ext cx="6243960"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出荷デポにおける交差汚染防止対策</a:t>
            </a:r>
          </a:p>
        </p:txBody>
      </p:sp>
      <p:sp>
        <p:nvSpPr>
          <p:cNvPr id="14" name="角丸四角形 13"/>
          <p:cNvSpPr/>
          <p:nvPr/>
        </p:nvSpPr>
        <p:spPr>
          <a:xfrm>
            <a:off x="72007" y="755576"/>
            <a:ext cx="6741369" cy="749140"/>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67" dirty="0">
                <a:latin typeface="+mn-ea"/>
                <a:cs typeface="Meiryo UI" panose="020B0604030504040204" pitchFamily="50" charset="-128"/>
              </a:rPr>
              <a:t>豚を出荷デポに収容後は、衛生管理区域外の衣服・靴へ着替え、積込作業を行い、積み込み後、出荷デポの洗浄・消毒を行う。</a:t>
            </a:r>
            <a:endParaRPr lang="en-US" altLang="ja-JP" sz="1867" dirty="0">
              <a:latin typeface="+mn-ea"/>
              <a:cs typeface="Meiryo UI" panose="020B0604030504040204" pitchFamily="50" charset="-128"/>
            </a:endParaRPr>
          </a:p>
        </p:txBody>
      </p:sp>
      <p:pic>
        <p:nvPicPr>
          <p:cNvPr id="22" name="グラフィックス 21" descr="トラック">
            <a:extLst>
              <a:ext uri="{FF2B5EF4-FFF2-40B4-BE49-F238E27FC236}">
                <a16:creationId xmlns:a16="http://schemas.microsoft.com/office/drawing/2014/main" xmlns="" id="{894D33C6-5EE3-4C8A-9BF0-7E1786E591D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562132" y="5458135"/>
            <a:ext cx="866868" cy="866868"/>
          </a:xfrm>
          <a:prstGeom prst="rect">
            <a:avLst/>
          </a:prstGeom>
        </p:spPr>
      </p:pic>
      <p:sp>
        <p:nvSpPr>
          <p:cNvPr id="56" name="正方形/長方形 55">
            <a:extLst>
              <a:ext uri="{FF2B5EF4-FFF2-40B4-BE49-F238E27FC236}">
                <a16:creationId xmlns:a16="http://schemas.microsoft.com/office/drawing/2014/main" xmlns="" id="{24DC7ED5-D434-4DFE-ACBD-22C20F6F9441}"/>
              </a:ext>
            </a:extLst>
          </p:cNvPr>
          <p:cNvSpPr/>
          <p:nvPr/>
        </p:nvSpPr>
        <p:spPr>
          <a:xfrm>
            <a:off x="116632" y="1835696"/>
            <a:ext cx="6651856" cy="3139321"/>
          </a:xfrm>
          <a:prstGeom prst="rect">
            <a:avLst/>
          </a:prstGeom>
        </p:spPr>
        <p:txBody>
          <a:bodyPr wrap="square">
            <a:spAutoFit/>
          </a:bodyPr>
          <a:lstStyle/>
          <a:p>
            <a:r>
              <a:rPr lang="ja-JP" altLang="en-US" sz="1800" dirty="0">
                <a:latin typeface="+mn-ea"/>
              </a:rPr>
              <a:t>○　　　　　　　　　　 　    は、豚を豚舎（Ａ側）から出荷デポ（Ｂ側）に追い込む。その際、出荷デポには立ち入らない。</a:t>
            </a:r>
            <a:endParaRPr lang="en-US" altLang="ja-JP" sz="1800" dirty="0">
              <a:latin typeface="+mn-ea"/>
            </a:endParaRPr>
          </a:p>
          <a:p>
            <a:r>
              <a:rPr lang="en-US" altLang="ja-JP" sz="1800" dirty="0">
                <a:latin typeface="+mn-ea"/>
              </a:rPr>
              <a:t>※</a:t>
            </a:r>
            <a:r>
              <a:rPr lang="ja-JP" altLang="en-US" sz="1800" dirty="0">
                <a:latin typeface="+mn-ea"/>
              </a:rPr>
              <a:t>出荷デポ等の衛生管理区域外へ出る必要がある場合は、衣服・靴の交換を行う。</a:t>
            </a:r>
            <a:endParaRPr lang="en-US" altLang="ja-JP" sz="1800" dirty="0">
              <a:latin typeface="+mn-ea"/>
            </a:endParaRPr>
          </a:p>
          <a:p>
            <a:endParaRPr lang="en-US" altLang="ja-JP" sz="1800" dirty="0">
              <a:latin typeface="+mn-ea"/>
            </a:endParaRPr>
          </a:p>
          <a:p>
            <a:r>
              <a:rPr lang="ja-JP" altLang="en-US" sz="1800" dirty="0">
                <a:latin typeface="+mn-ea"/>
              </a:rPr>
              <a:t>○　　　　　　　　　　　    は、出荷デポから豚をトラック（Ｃ側）へ積み込む。その際、衛生管理区域には立ち入らない。</a:t>
            </a:r>
            <a:endParaRPr lang="en-US" altLang="ja-JP" sz="1800" dirty="0">
              <a:latin typeface="+mn-ea"/>
            </a:endParaRPr>
          </a:p>
          <a:p>
            <a:endParaRPr lang="en-US" altLang="ja-JP" sz="1800" dirty="0">
              <a:latin typeface="+mn-ea"/>
            </a:endParaRPr>
          </a:p>
          <a:p>
            <a:r>
              <a:rPr lang="ja-JP" altLang="en-US" sz="1800" dirty="0">
                <a:latin typeface="+mn-ea"/>
              </a:rPr>
              <a:t>○全ての豚を積み込み後、　　　　　　　　　　　    は、出荷デポを洗浄・消毒し、洗浄水は、側溝に流す。</a:t>
            </a:r>
            <a:endParaRPr lang="en-US" altLang="ja-JP" sz="1800" dirty="0">
              <a:latin typeface="+mn-ea"/>
            </a:endParaRPr>
          </a:p>
          <a:p>
            <a:r>
              <a:rPr lang="en-US" altLang="ja-JP" sz="1800" dirty="0">
                <a:latin typeface="+mn-ea"/>
              </a:rPr>
              <a:t>※</a:t>
            </a:r>
            <a:r>
              <a:rPr lang="ja-JP" altLang="en-US" sz="1800" dirty="0">
                <a:latin typeface="+mn-ea"/>
              </a:rPr>
              <a:t>衛生管理区域内に戻る際は、衣服・靴を交換する。</a:t>
            </a:r>
            <a:endParaRPr lang="en-US" altLang="ja-JP" sz="1800" dirty="0">
              <a:latin typeface="+mn-ea"/>
            </a:endParaRPr>
          </a:p>
        </p:txBody>
      </p:sp>
      <p:grpSp>
        <p:nvGrpSpPr>
          <p:cNvPr id="57" name="グループ化 56">
            <a:extLst>
              <a:ext uri="{FF2B5EF4-FFF2-40B4-BE49-F238E27FC236}">
                <a16:creationId xmlns:a16="http://schemas.microsoft.com/office/drawing/2014/main" xmlns="" id="{5CDF1F5B-BEBA-4DC5-8873-CBFE86B9B7B2}"/>
              </a:ext>
            </a:extLst>
          </p:cNvPr>
          <p:cNvGrpSpPr/>
          <p:nvPr/>
        </p:nvGrpSpPr>
        <p:grpSpPr>
          <a:xfrm>
            <a:off x="106936" y="5614376"/>
            <a:ext cx="2376264" cy="3102062"/>
            <a:chOff x="-6564063" y="1488301"/>
            <a:chExt cx="3872381" cy="4894289"/>
          </a:xfrm>
          <a:solidFill>
            <a:schemeClr val="bg1">
              <a:lumMod val="85000"/>
            </a:schemeClr>
          </a:solidFill>
        </p:grpSpPr>
        <p:sp>
          <p:nvSpPr>
            <p:cNvPr id="58" name="正方形/長方形 57">
              <a:extLst>
                <a:ext uri="{FF2B5EF4-FFF2-40B4-BE49-F238E27FC236}">
                  <a16:creationId xmlns:a16="http://schemas.microsoft.com/office/drawing/2014/main" xmlns="" id="{3E41413F-B9E7-4F16-A3F1-D0662833EBF5}"/>
                </a:ext>
              </a:extLst>
            </p:cNvPr>
            <p:cNvSpPr/>
            <p:nvPr/>
          </p:nvSpPr>
          <p:spPr>
            <a:xfrm>
              <a:off x="-5572000" y="2027111"/>
              <a:ext cx="1888255" cy="380852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xmlns="" id="{C34335A9-8FC4-4E0D-ACFB-EDA0CC3495AF}"/>
                </a:ext>
              </a:extLst>
            </p:cNvPr>
            <p:cNvSpPr/>
            <p:nvPr/>
          </p:nvSpPr>
          <p:spPr>
            <a:xfrm>
              <a:off x="-5572000" y="1488301"/>
              <a:ext cx="2880318" cy="5634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xmlns="" id="{6BBAE931-D573-4912-B613-166A7B68A1EB}"/>
                </a:ext>
              </a:extLst>
            </p:cNvPr>
            <p:cNvSpPr/>
            <p:nvPr/>
          </p:nvSpPr>
          <p:spPr>
            <a:xfrm>
              <a:off x="-6564063" y="5819171"/>
              <a:ext cx="2880318" cy="5634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xmlns="" id="{8C42F8D5-E722-4BC4-A4E7-A17EB8DDEA68}"/>
                </a:ext>
              </a:extLst>
            </p:cNvPr>
            <p:cNvCxnSpPr>
              <a:cxnSpLocks/>
            </p:cNvCxnSpPr>
            <p:nvPr/>
          </p:nvCxnSpPr>
          <p:spPr>
            <a:xfrm flipV="1">
              <a:off x="-5572000" y="1613691"/>
              <a:ext cx="1888255" cy="36602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xmlns="" id="{00CD5D31-2868-4EB2-8C3E-50314DB4DCC2}"/>
                </a:ext>
              </a:extLst>
            </p:cNvPr>
            <p:cNvCxnSpPr>
              <a:cxnSpLocks/>
            </p:cNvCxnSpPr>
            <p:nvPr/>
          </p:nvCxnSpPr>
          <p:spPr>
            <a:xfrm flipV="1">
              <a:off x="-5588660" y="5819171"/>
              <a:ext cx="1888255" cy="36602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63">
            <a:extLst>
              <a:ext uri="{FF2B5EF4-FFF2-40B4-BE49-F238E27FC236}">
                <a16:creationId xmlns:a16="http://schemas.microsoft.com/office/drawing/2014/main" xmlns="" id="{2AE383DD-92AD-4CAC-9A1F-165F7DB5D42F}"/>
              </a:ext>
            </a:extLst>
          </p:cNvPr>
          <p:cNvSpPr txBox="1"/>
          <p:nvPr/>
        </p:nvSpPr>
        <p:spPr>
          <a:xfrm>
            <a:off x="895561" y="7527597"/>
            <a:ext cx="547504" cy="307777"/>
          </a:xfrm>
          <a:prstGeom prst="rect">
            <a:avLst/>
          </a:prstGeom>
          <a:noFill/>
          <a:ln>
            <a:noFill/>
          </a:ln>
        </p:spPr>
        <p:txBody>
          <a:bodyPr wrap="square" rtlCol="0">
            <a:spAutoFit/>
          </a:bodyPr>
          <a:lstStyle/>
          <a:p>
            <a:pPr algn="ctr"/>
            <a:r>
              <a:rPr kumimoji="1" lang="ja-JP" altLang="en-US" sz="1400" dirty="0">
                <a:solidFill>
                  <a:schemeClr val="tx2"/>
                </a:solidFill>
                <a:latin typeface="+mn-ea"/>
              </a:rPr>
              <a:t>Ｂ</a:t>
            </a:r>
          </a:p>
        </p:txBody>
      </p:sp>
      <p:sp>
        <p:nvSpPr>
          <p:cNvPr id="65" name="テキスト ボックス 64">
            <a:extLst>
              <a:ext uri="{FF2B5EF4-FFF2-40B4-BE49-F238E27FC236}">
                <a16:creationId xmlns:a16="http://schemas.microsoft.com/office/drawing/2014/main" xmlns="" id="{D65CCACA-E60B-46D7-B97B-EBEDE125CD8F}"/>
              </a:ext>
            </a:extLst>
          </p:cNvPr>
          <p:cNvSpPr txBox="1"/>
          <p:nvPr/>
        </p:nvSpPr>
        <p:spPr>
          <a:xfrm>
            <a:off x="-11897" y="8410870"/>
            <a:ext cx="585312" cy="307777"/>
          </a:xfrm>
          <a:prstGeom prst="rect">
            <a:avLst/>
          </a:prstGeom>
          <a:noFill/>
          <a:ln>
            <a:noFill/>
          </a:ln>
        </p:spPr>
        <p:txBody>
          <a:bodyPr wrap="square" rtlCol="0">
            <a:spAutoFit/>
          </a:bodyPr>
          <a:lstStyle/>
          <a:p>
            <a:pPr algn="ctr"/>
            <a:r>
              <a:rPr kumimoji="1" lang="ja-JP" altLang="en-US" sz="1400" dirty="0">
                <a:solidFill>
                  <a:schemeClr val="tx2"/>
                </a:solidFill>
                <a:latin typeface="+mn-ea"/>
              </a:rPr>
              <a:t>Ａ</a:t>
            </a:r>
          </a:p>
        </p:txBody>
      </p:sp>
      <p:sp>
        <p:nvSpPr>
          <p:cNvPr id="70" name="テキスト ボックス 69">
            <a:extLst>
              <a:ext uri="{FF2B5EF4-FFF2-40B4-BE49-F238E27FC236}">
                <a16:creationId xmlns:a16="http://schemas.microsoft.com/office/drawing/2014/main" xmlns="" id="{C297D975-48D5-4859-A037-75133E99EEE3}"/>
              </a:ext>
            </a:extLst>
          </p:cNvPr>
          <p:cNvSpPr txBox="1"/>
          <p:nvPr/>
        </p:nvSpPr>
        <p:spPr>
          <a:xfrm>
            <a:off x="2025616" y="5577548"/>
            <a:ext cx="589181" cy="307777"/>
          </a:xfrm>
          <a:prstGeom prst="rect">
            <a:avLst/>
          </a:prstGeom>
          <a:noFill/>
          <a:ln>
            <a:noFill/>
          </a:ln>
        </p:spPr>
        <p:txBody>
          <a:bodyPr wrap="square" rtlCol="0">
            <a:spAutoFit/>
          </a:bodyPr>
          <a:lstStyle/>
          <a:p>
            <a:pPr algn="ctr"/>
            <a:r>
              <a:rPr kumimoji="1" lang="ja-JP" altLang="en-US" sz="1400" dirty="0">
                <a:solidFill>
                  <a:schemeClr val="tx2"/>
                </a:solidFill>
                <a:latin typeface="+mn-ea"/>
              </a:rPr>
              <a:t>Ｃ</a:t>
            </a:r>
          </a:p>
        </p:txBody>
      </p:sp>
      <p:grpSp>
        <p:nvGrpSpPr>
          <p:cNvPr id="71" name="グループ化 70">
            <a:extLst>
              <a:ext uri="{FF2B5EF4-FFF2-40B4-BE49-F238E27FC236}">
                <a16:creationId xmlns:a16="http://schemas.microsoft.com/office/drawing/2014/main" xmlns="" id="{B0892EC0-BD52-4CEC-90AB-8C2F46A77847}"/>
              </a:ext>
            </a:extLst>
          </p:cNvPr>
          <p:cNvGrpSpPr/>
          <p:nvPr/>
        </p:nvGrpSpPr>
        <p:grpSpPr>
          <a:xfrm rot="5400000">
            <a:off x="-731785" y="6856249"/>
            <a:ext cx="2964371" cy="62676"/>
            <a:chOff x="-6292080" y="1115616"/>
            <a:chExt cx="4392488" cy="296416"/>
          </a:xfrm>
        </p:grpSpPr>
        <p:sp>
          <p:nvSpPr>
            <p:cNvPr id="72" name="平行四辺形 71">
              <a:extLst>
                <a:ext uri="{FF2B5EF4-FFF2-40B4-BE49-F238E27FC236}">
                  <a16:creationId xmlns:a16="http://schemas.microsoft.com/office/drawing/2014/main" xmlns="" id="{5A7D4BB9-C704-48AB-9968-CD7B52B30C83}"/>
                </a:ext>
              </a:extLst>
            </p:cNvPr>
            <p:cNvSpPr/>
            <p:nvPr/>
          </p:nvSpPr>
          <p:spPr>
            <a:xfrm>
              <a:off x="-5860032"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平行四辺形 72">
              <a:extLst>
                <a:ext uri="{FF2B5EF4-FFF2-40B4-BE49-F238E27FC236}">
                  <a16:creationId xmlns:a16="http://schemas.microsoft.com/office/drawing/2014/main" xmlns="" id="{4B270333-0E2D-4ED3-AFA6-3C3602A33BA7}"/>
                </a:ext>
              </a:extLst>
            </p:cNvPr>
            <p:cNvSpPr/>
            <p:nvPr/>
          </p:nvSpPr>
          <p:spPr>
            <a:xfrm>
              <a:off x="-5644008"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平行四辺形 73">
              <a:extLst>
                <a:ext uri="{FF2B5EF4-FFF2-40B4-BE49-F238E27FC236}">
                  <a16:creationId xmlns:a16="http://schemas.microsoft.com/office/drawing/2014/main" xmlns="" id="{9433BA55-29AC-431F-83E1-FEAEA6B048A7}"/>
                </a:ext>
              </a:extLst>
            </p:cNvPr>
            <p:cNvSpPr/>
            <p:nvPr/>
          </p:nvSpPr>
          <p:spPr>
            <a:xfrm>
              <a:off x="-5427984"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平行四辺形 75">
              <a:extLst>
                <a:ext uri="{FF2B5EF4-FFF2-40B4-BE49-F238E27FC236}">
                  <a16:creationId xmlns:a16="http://schemas.microsoft.com/office/drawing/2014/main" xmlns="" id="{7D9AF4F5-380D-4755-B9C0-D62EF549BFAB}"/>
                </a:ext>
              </a:extLst>
            </p:cNvPr>
            <p:cNvSpPr/>
            <p:nvPr/>
          </p:nvSpPr>
          <p:spPr>
            <a:xfrm>
              <a:off x="-6292080"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平行四辺形 76">
              <a:extLst>
                <a:ext uri="{FF2B5EF4-FFF2-40B4-BE49-F238E27FC236}">
                  <a16:creationId xmlns:a16="http://schemas.microsoft.com/office/drawing/2014/main" xmlns="" id="{3C956046-DCCD-43ED-A335-DF55DC1DEE43}"/>
                </a:ext>
              </a:extLst>
            </p:cNvPr>
            <p:cNvSpPr/>
            <p:nvPr/>
          </p:nvSpPr>
          <p:spPr>
            <a:xfrm>
              <a:off x="-6076056"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平行四辺形 77">
              <a:extLst>
                <a:ext uri="{FF2B5EF4-FFF2-40B4-BE49-F238E27FC236}">
                  <a16:creationId xmlns:a16="http://schemas.microsoft.com/office/drawing/2014/main" xmlns="" id="{AEBEC5D5-ABD2-4A9C-BE29-28981B96095B}"/>
                </a:ext>
              </a:extLst>
            </p:cNvPr>
            <p:cNvSpPr/>
            <p:nvPr/>
          </p:nvSpPr>
          <p:spPr>
            <a:xfrm>
              <a:off x="-2619672" y="1124000"/>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平行四辺形 78">
              <a:extLst>
                <a:ext uri="{FF2B5EF4-FFF2-40B4-BE49-F238E27FC236}">
                  <a16:creationId xmlns:a16="http://schemas.microsoft.com/office/drawing/2014/main" xmlns="" id="{4AD0CCFC-4D3D-43CF-BE6F-254967140524}"/>
                </a:ext>
              </a:extLst>
            </p:cNvPr>
            <p:cNvSpPr/>
            <p:nvPr/>
          </p:nvSpPr>
          <p:spPr>
            <a:xfrm>
              <a:off x="-2403648" y="1124000"/>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平行四辺形 79">
              <a:extLst>
                <a:ext uri="{FF2B5EF4-FFF2-40B4-BE49-F238E27FC236}">
                  <a16:creationId xmlns:a16="http://schemas.microsoft.com/office/drawing/2014/main" xmlns="" id="{9C0113FC-8116-486F-8F7E-B306DB6CBE7D}"/>
                </a:ext>
              </a:extLst>
            </p:cNvPr>
            <p:cNvSpPr/>
            <p:nvPr/>
          </p:nvSpPr>
          <p:spPr>
            <a:xfrm>
              <a:off x="-2187624" y="1124000"/>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平行四辺形 80">
              <a:extLst>
                <a:ext uri="{FF2B5EF4-FFF2-40B4-BE49-F238E27FC236}">
                  <a16:creationId xmlns:a16="http://schemas.microsoft.com/office/drawing/2014/main" xmlns="" id="{D89D8980-2A4C-4D04-A3E2-1A7652F9AF66}"/>
                </a:ext>
              </a:extLst>
            </p:cNvPr>
            <p:cNvSpPr/>
            <p:nvPr/>
          </p:nvSpPr>
          <p:spPr>
            <a:xfrm>
              <a:off x="-3267744"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平行四辺形 81">
              <a:extLst>
                <a:ext uri="{FF2B5EF4-FFF2-40B4-BE49-F238E27FC236}">
                  <a16:creationId xmlns:a16="http://schemas.microsoft.com/office/drawing/2014/main" xmlns="" id="{F5C3CE59-808F-4A72-978B-AF1643016BDF}"/>
                </a:ext>
              </a:extLst>
            </p:cNvPr>
            <p:cNvSpPr/>
            <p:nvPr/>
          </p:nvSpPr>
          <p:spPr>
            <a:xfrm>
              <a:off x="-3051720"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平行四辺形 82">
              <a:extLst>
                <a:ext uri="{FF2B5EF4-FFF2-40B4-BE49-F238E27FC236}">
                  <a16:creationId xmlns:a16="http://schemas.microsoft.com/office/drawing/2014/main" xmlns="" id="{CA5306FC-7A9D-41D1-B9A5-3F8C2053F2FF}"/>
                </a:ext>
              </a:extLst>
            </p:cNvPr>
            <p:cNvSpPr/>
            <p:nvPr/>
          </p:nvSpPr>
          <p:spPr>
            <a:xfrm>
              <a:off x="-2835696"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平行四辺形 83">
              <a:extLst>
                <a:ext uri="{FF2B5EF4-FFF2-40B4-BE49-F238E27FC236}">
                  <a16:creationId xmlns:a16="http://schemas.microsoft.com/office/drawing/2014/main" xmlns="" id="{BE20540F-A0BF-45B5-8F32-22D533773B98}"/>
                </a:ext>
              </a:extLst>
            </p:cNvPr>
            <p:cNvSpPr/>
            <p:nvPr/>
          </p:nvSpPr>
          <p:spPr>
            <a:xfrm>
              <a:off x="-3915816"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平行四辺形 84">
              <a:extLst>
                <a:ext uri="{FF2B5EF4-FFF2-40B4-BE49-F238E27FC236}">
                  <a16:creationId xmlns:a16="http://schemas.microsoft.com/office/drawing/2014/main" xmlns="" id="{4AEFBE9F-47A4-4C6B-82C3-1EBEC077030F}"/>
                </a:ext>
              </a:extLst>
            </p:cNvPr>
            <p:cNvSpPr/>
            <p:nvPr/>
          </p:nvSpPr>
          <p:spPr>
            <a:xfrm>
              <a:off x="-3699792"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平行四辺形 85">
              <a:extLst>
                <a:ext uri="{FF2B5EF4-FFF2-40B4-BE49-F238E27FC236}">
                  <a16:creationId xmlns:a16="http://schemas.microsoft.com/office/drawing/2014/main" xmlns="" id="{EFC3A8A5-B854-4B76-A1AA-5A753E876CEC}"/>
                </a:ext>
              </a:extLst>
            </p:cNvPr>
            <p:cNvSpPr/>
            <p:nvPr/>
          </p:nvSpPr>
          <p:spPr>
            <a:xfrm>
              <a:off x="-3483768"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平行四辺形 86">
              <a:extLst>
                <a:ext uri="{FF2B5EF4-FFF2-40B4-BE49-F238E27FC236}">
                  <a16:creationId xmlns:a16="http://schemas.microsoft.com/office/drawing/2014/main" xmlns="" id="{C0A93FFB-0B86-4A09-AC93-642E72E254FC}"/>
                </a:ext>
              </a:extLst>
            </p:cNvPr>
            <p:cNvSpPr/>
            <p:nvPr/>
          </p:nvSpPr>
          <p:spPr>
            <a:xfrm>
              <a:off x="-4563888"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平行四辺形 87">
              <a:extLst>
                <a:ext uri="{FF2B5EF4-FFF2-40B4-BE49-F238E27FC236}">
                  <a16:creationId xmlns:a16="http://schemas.microsoft.com/office/drawing/2014/main" xmlns="" id="{E5AB7720-7CF2-4626-9026-AD7D9018755F}"/>
                </a:ext>
              </a:extLst>
            </p:cNvPr>
            <p:cNvSpPr/>
            <p:nvPr/>
          </p:nvSpPr>
          <p:spPr>
            <a:xfrm>
              <a:off x="-4347864"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平行四辺形 88">
              <a:extLst>
                <a:ext uri="{FF2B5EF4-FFF2-40B4-BE49-F238E27FC236}">
                  <a16:creationId xmlns:a16="http://schemas.microsoft.com/office/drawing/2014/main" xmlns="" id="{B941C024-B960-4DD7-A288-0CF6B45FC9F6}"/>
                </a:ext>
              </a:extLst>
            </p:cNvPr>
            <p:cNvSpPr/>
            <p:nvPr/>
          </p:nvSpPr>
          <p:spPr>
            <a:xfrm>
              <a:off x="-4131840"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平行四辺形 89">
              <a:extLst>
                <a:ext uri="{FF2B5EF4-FFF2-40B4-BE49-F238E27FC236}">
                  <a16:creationId xmlns:a16="http://schemas.microsoft.com/office/drawing/2014/main" xmlns="" id="{A4A06767-402E-4D51-B899-B22888DF92A5}"/>
                </a:ext>
              </a:extLst>
            </p:cNvPr>
            <p:cNvSpPr/>
            <p:nvPr/>
          </p:nvSpPr>
          <p:spPr>
            <a:xfrm>
              <a:off x="-5211960"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平行四辺形 90">
              <a:extLst>
                <a:ext uri="{FF2B5EF4-FFF2-40B4-BE49-F238E27FC236}">
                  <a16:creationId xmlns:a16="http://schemas.microsoft.com/office/drawing/2014/main" xmlns="" id="{D093BB95-C43F-4B97-B584-0A29E51E857B}"/>
                </a:ext>
              </a:extLst>
            </p:cNvPr>
            <p:cNvSpPr/>
            <p:nvPr/>
          </p:nvSpPr>
          <p:spPr>
            <a:xfrm>
              <a:off x="-4995936" y="1115616"/>
              <a:ext cx="288032" cy="288032"/>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平行四辺形 91">
              <a:extLst>
                <a:ext uri="{FF2B5EF4-FFF2-40B4-BE49-F238E27FC236}">
                  <a16:creationId xmlns:a16="http://schemas.microsoft.com/office/drawing/2014/main" xmlns="" id="{6F234A7B-76DB-4A68-9F45-70B599898755}"/>
                </a:ext>
              </a:extLst>
            </p:cNvPr>
            <p:cNvSpPr/>
            <p:nvPr/>
          </p:nvSpPr>
          <p:spPr>
            <a:xfrm>
              <a:off x="-4779912" y="1115616"/>
              <a:ext cx="288032" cy="288032"/>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四角形: 角を丸くする 1">
            <a:extLst>
              <a:ext uri="{FF2B5EF4-FFF2-40B4-BE49-F238E27FC236}">
                <a16:creationId xmlns:a16="http://schemas.microsoft.com/office/drawing/2014/main" xmlns="" id="{889A0F51-5F47-406A-9D3C-E166E813DC7E}"/>
              </a:ext>
            </a:extLst>
          </p:cNvPr>
          <p:cNvSpPr/>
          <p:nvPr/>
        </p:nvSpPr>
        <p:spPr>
          <a:xfrm>
            <a:off x="44624" y="1634379"/>
            <a:ext cx="6741368" cy="3585693"/>
          </a:xfrm>
          <a:prstGeom prst="roundRect">
            <a:avLst>
              <a:gd name="adj" fmla="val 362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xmlns="" id="{0DAD61D7-7A83-4416-AB7B-32BF00E3A088}"/>
              </a:ext>
            </a:extLst>
          </p:cNvPr>
          <p:cNvSpPr txBox="1"/>
          <p:nvPr/>
        </p:nvSpPr>
        <p:spPr>
          <a:xfrm>
            <a:off x="1154495" y="6649742"/>
            <a:ext cx="771256" cy="307777"/>
          </a:xfrm>
          <a:prstGeom prst="rect">
            <a:avLst/>
          </a:prstGeom>
          <a:noFill/>
          <a:ln>
            <a:noFill/>
          </a:ln>
        </p:spPr>
        <p:txBody>
          <a:bodyPr wrap="square" rtlCol="0">
            <a:spAutoFit/>
          </a:bodyPr>
          <a:lstStyle/>
          <a:p>
            <a:pPr algn="ctr"/>
            <a:r>
              <a:rPr kumimoji="1" lang="ja-JP" altLang="en-US" sz="1400" dirty="0">
                <a:latin typeface="+mn-ea"/>
              </a:rPr>
              <a:t>イ</a:t>
            </a:r>
          </a:p>
        </p:txBody>
      </p:sp>
      <p:grpSp>
        <p:nvGrpSpPr>
          <p:cNvPr id="4" name="グループ化 3">
            <a:extLst>
              <a:ext uri="{FF2B5EF4-FFF2-40B4-BE49-F238E27FC236}">
                <a16:creationId xmlns:a16="http://schemas.microsoft.com/office/drawing/2014/main" xmlns="" id="{71751D78-1A8B-4AC5-8280-70690247E299}"/>
              </a:ext>
            </a:extLst>
          </p:cNvPr>
          <p:cNvGrpSpPr/>
          <p:nvPr/>
        </p:nvGrpSpPr>
        <p:grpSpPr>
          <a:xfrm>
            <a:off x="761563" y="8326583"/>
            <a:ext cx="1067010" cy="84287"/>
            <a:chOff x="9354781" y="6546415"/>
            <a:chExt cx="1067010" cy="117595"/>
          </a:xfrm>
        </p:grpSpPr>
        <p:sp>
          <p:nvSpPr>
            <p:cNvPr id="117" name="平行四辺形 116">
              <a:extLst>
                <a:ext uri="{FF2B5EF4-FFF2-40B4-BE49-F238E27FC236}">
                  <a16:creationId xmlns:a16="http://schemas.microsoft.com/office/drawing/2014/main" xmlns="" id="{069B15DF-326B-4C67-9512-FC514FDEF7E2}"/>
                </a:ext>
              </a:extLst>
            </p:cNvPr>
            <p:cNvSpPr/>
            <p:nvPr/>
          </p:nvSpPr>
          <p:spPr>
            <a:xfrm>
              <a:off x="9697749" y="6546415"/>
              <a:ext cx="152430" cy="117595"/>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平行四辺形 117">
              <a:extLst>
                <a:ext uri="{FF2B5EF4-FFF2-40B4-BE49-F238E27FC236}">
                  <a16:creationId xmlns:a16="http://schemas.microsoft.com/office/drawing/2014/main" xmlns="" id="{7E077DFC-11A4-44C6-85B1-2B74EC541237}"/>
                </a:ext>
              </a:extLst>
            </p:cNvPr>
            <p:cNvSpPr/>
            <p:nvPr/>
          </p:nvSpPr>
          <p:spPr>
            <a:xfrm>
              <a:off x="9812071" y="6546415"/>
              <a:ext cx="152430" cy="117595"/>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平行四辺形 118">
              <a:extLst>
                <a:ext uri="{FF2B5EF4-FFF2-40B4-BE49-F238E27FC236}">
                  <a16:creationId xmlns:a16="http://schemas.microsoft.com/office/drawing/2014/main" xmlns="" id="{9D6D4D11-D792-4DEB-BB53-51653D7A085F}"/>
                </a:ext>
              </a:extLst>
            </p:cNvPr>
            <p:cNvSpPr/>
            <p:nvPr/>
          </p:nvSpPr>
          <p:spPr>
            <a:xfrm>
              <a:off x="9926394" y="6546415"/>
              <a:ext cx="152430" cy="117595"/>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平行四辺形 119">
              <a:extLst>
                <a:ext uri="{FF2B5EF4-FFF2-40B4-BE49-F238E27FC236}">
                  <a16:creationId xmlns:a16="http://schemas.microsoft.com/office/drawing/2014/main" xmlns="" id="{F7D5749E-A174-41EA-B4D4-930278646FEB}"/>
                </a:ext>
              </a:extLst>
            </p:cNvPr>
            <p:cNvSpPr/>
            <p:nvPr/>
          </p:nvSpPr>
          <p:spPr>
            <a:xfrm>
              <a:off x="9354781" y="6546415"/>
              <a:ext cx="152430" cy="117595"/>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平行四辺形 120">
              <a:extLst>
                <a:ext uri="{FF2B5EF4-FFF2-40B4-BE49-F238E27FC236}">
                  <a16:creationId xmlns:a16="http://schemas.microsoft.com/office/drawing/2014/main" xmlns="" id="{B9D7C5AA-50E2-48C4-9D57-6C4324B59C12}"/>
                </a:ext>
              </a:extLst>
            </p:cNvPr>
            <p:cNvSpPr/>
            <p:nvPr/>
          </p:nvSpPr>
          <p:spPr>
            <a:xfrm>
              <a:off x="9469104" y="6546415"/>
              <a:ext cx="152430" cy="117595"/>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平行四辺形 121">
              <a:extLst>
                <a:ext uri="{FF2B5EF4-FFF2-40B4-BE49-F238E27FC236}">
                  <a16:creationId xmlns:a16="http://schemas.microsoft.com/office/drawing/2014/main" xmlns="" id="{F768FA17-8C29-48E0-A2A5-F71C46023444}"/>
                </a:ext>
              </a:extLst>
            </p:cNvPr>
            <p:cNvSpPr/>
            <p:nvPr/>
          </p:nvSpPr>
          <p:spPr>
            <a:xfrm>
              <a:off x="9583426" y="6546415"/>
              <a:ext cx="152430" cy="117595"/>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平行四辺形 134">
              <a:extLst>
                <a:ext uri="{FF2B5EF4-FFF2-40B4-BE49-F238E27FC236}">
                  <a16:creationId xmlns:a16="http://schemas.microsoft.com/office/drawing/2014/main" xmlns="" id="{8139279F-695D-4D97-B0A8-139C13FA3F9A}"/>
                </a:ext>
              </a:extLst>
            </p:cNvPr>
            <p:cNvSpPr/>
            <p:nvPr/>
          </p:nvSpPr>
          <p:spPr>
            <a:xfrm>
              <a:off x="10040716" y="6546415"/>
              <a:ext cx="152430" cy="117595"/>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平行四辺形 135">
              <a:extLst>
                <a:ext uri="{FF2B5EF4-FFF2-40B4-BE49-F238E27FC236}">
                  <a16:creationId xmlns:a16="http://schemas.microsoft.com/office/drawing/2014/main" xmlns="" id="{1FEB0B1D-2420-439D-A508-70A0DA353FD4}"/>
                </a:ext>
              </a:extLst>
            </p:cNvPr>
            <p:cNvSpPr/>
            <p:nvPr/>
          </p:nvSpPr>
          <p:spPr>
            <a:xfrm>
              <a:off x="10155039" y="6546415"/>
              <a:ext cx="152430" cy="117595"/>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平行四辺形 136">
              <a:extLst>
                <a:ext uri="{FF2B5EF4-FFF2-40B4-BE49-F238E27FC236}">
                  <a16:creationId xmlns:a16="http://schemas.microsoft.com/office/drawing/2014/main" xmlns="" id="{F77069CF-8BBB-4794-A0F4-EE66B3B87E68}"/>
                </a:ext>
              </a:extLst>
            </p:cNvPr>
            <p:cNvSpPr/>
            <p:nvPr/>
          </p:nvSpPr>
          <p:spPr>
            <a:xfrm>
              <a:off x="10269361" y="6546415"/>
              <a:ext cx="152430" cy="117595"/>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xmlns="" id="{CAC6A82B-59D9-4B33-BE2E-9631119CCC37}"/>
              </a:ext>
            </a:extLst>
          </p:cNvPr>
          <p:cNvGrpSpPr/>
          <p:nvPr/>
        </p:nvGrpSpPr>
        <p:grpSpPr>
          <a:xfrm>
            <a:off x="1821441" y="8306619"/>
            <a:ext cx="74421" cy="513853"/>
            <a:chOff x="9549679" y="7801816"/>
            <a:chExt cx="74421" cy="513853"/>
          </a:xfrm>
        </p:grpSpPr>
        <p:sp>
          <p:nvSpPr>
            <p:cNvPr id="139" name="平行四辺形 138">
              <a:extLst>
                <a:ext uri="{FF2B5EF4-FFF2-40B4-BE49-F238E27FC236}">
                  <a16:creationId xmlns:a16="http://schemas.microsoft.com/office/drawing/2014/main" xmlns="" id="{2655BCE8-7545-4348-A5EA-9FAB6995FB03}"/>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平行四辺形 139">
              <a:extLst>
                <a:ext uri="{FF2B5EF4-FFF2-40B4-BE49-F238E27FC236}">
                  <a16:creationId xmlns:a16="http://schemas.microsoft.com/office/drawing/2014/main" xmlns="" id="{3174A8A4-47C2-4217-9C95-C5F42AD51239}"/>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平行四辺形 140">
              <a:extLst>
                <a:ext uri="{FF2B5EF4-FFF2-40B4-BE49-F238E27FC236}">
                  <a16:creationId xmlns:a16="http://schemas.microsoft.com/office/drawing/2014/main" xmlns="" id="{E30BDFA0-1C88-4715-B88A-40290679FD83}"/>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平行四辺形 143">
              <a:extLst>
                <a:ext uri="{FF2B5EF4-FFF2-40B4-BE49-F238E27FC236}">
                  <a16:creationId xmlns:a16="http://schemas.microsoft.com/office/drawing/2014/main" xmlns="" id="{77A588FF-D661-4D38-8F23-CBCCF84A5DA1}"/>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xmlns="" id="{A74FF7B6-AAA9-4E09-87AB-FC12C4A3B692}"/>
              </a:ext>
            </a:extLst>
          </p:cNvPr>
          <p:cNvGrpSpPr/>
          <p:nvPr/>
        </p:nvGrpSpPr>
        <p:grpSpPr>
          <a:xfrm>
            <a:off x="3441572" y="6158541"/>
            <a:ext cx="3308523" cy="2517915"/>
            <a:chOff x="8176289" y="2698912"/>
            <a:chExt cx="3862763" cy="2368126"/>
          </a:xfrm>
        </p:grpSpPr>
        <p:sp>
          <p:nvSpPr>
            <p:cNvPr id="16" name="正方形/長方形 15">
              <a:extLst>
                <a:ext uri="{FF2B5EF4-FFF2-40B4-BE49-F238E27FC236}">
                  <a16:creationId xmlns:a16="http://schemas.microsoft.com/office/drawing/2014/main" xmlns="" id="{D4AE3D3D-C9EF-449B-B404-A6992F3E750B}"/>
                </a:ext>
              </a:extLst>
            </p:cNvPr>
            <p:cNvSpPr/>
            <p:nvPr/>
          </p:nvSpPr>
          <p:spPr>
            <a:xfrm>
              <a:off x="8309791" y="2813420"/>
              <a:ext cx="3729260" cy="1672950"/>
            </a:xfrm>
            <a:prstGeom prst="rect">
              <a:avLst/>
            </a:prstGeom>
          </p:spPr>
          <p:txBody>
            <a:bodyPr wrap="square">
              <a:spAutoFit/>
            </a:bodyPr>
            <a:lstStyle/>
            <a:p>
              <a:pPr>
                <a:lnSpc>
                  <a:spcPts val="2400"/>
                </a:lnSpc>
                <a:defRPr/>
              </a:pPr>
              <a:r>
                <a:rPr lang="ja-JP" altLang="en-US" sz="1400" dirty="0">
                  <a:latin typeface="+mn-ea"/>
                </a:rPr>
                <a:t>Ａ：農場側の荷降ろしエリア（入口）　</a:t>
              </a:r>
              <a:endParaRPr lang="en-US" altLang="ja-JP" sz="1400" dirty="0">
                <a:latin typeface="+mn-ea"/>
              </a:endParaRPr>
            </a:p>
            <a:p>
              <a:pPr>
                <a:lnSpc>
                  <a:spcPts val="2400"/>
                </a:lnSpc>
                <a:defRPr/>
              </a:pPr>
              <a:r>
                <a:rPr lang="ja-JP" altLang="en-US" sz="1400" dirty="0">
                  <a:latin typeface="+mn-ea"/>
                </a:rPr>
                <a:t>Ｂ：出荷豚の係留場所（出荷デポ）　</a:t>
              </a:r>
              <a:endParaRPr lang="en-US" altLang="ja-JP" sz="1400" dirty="0">
                <a:latin typeface="+mn-ea"/>
              </a:endParaRPr>
            </a:p>
            <a:p>
              <a:pPr>
                <a:lnSpc>
                  <a:spcPts val="2400"/>
                </a:lnSpc>
                <a:defRPr/>
              </a:pPr>
              <a:r>
                <a:rPr lang="ja-JP" altLang="en-US" sz="1400" dirty="0">
                  <a:latin typeface="+mn-ea"/>
                </a:rPr>
                <a:t>Ｃ：衛生管理区域外側の出荷エリア　（出口）　</a:t>
              </a:r>
              <a:endParaRPr lang="en-US" altLang="ja-JP" sz="1400" dirty="0">
                <a:latin typeface="+mn-ea"/>
              </a:endParaRPr>
            </a:p>
            <a:p>
              <a:pPr>
                <a:lnSpc>
                  <a:spcPts val="2400"/>
                </a:lnSpc>
                <a:defRPr/>
              </a:pPr>
              <a:r>
                <a:rPr lang="ja-JP" altLang="en-US" sz="1400" dirty="0">
                  <a:latin typeface="+mn-ea"/>
                </a:rPr>
                <a:t>ア：衛生管理区域内用の衣服・靴を着用　</a:t>
              </a:r>
              <a:endParaRPr lang="en-US" altLang="ja-JP" sz="1400" dirty="0">
                <a:latin typeface="+mn-ea"/>
              </a:endParaRPr>
            </a:p>
            <a:p>
              <a:pPr>
                <a:lnSpc>
                  <a:spcPts val="2400"/>
                </a:lnSpc>
                <a:defRPr/>
              </a:pPr>
              <a:r>
                <a:rPr lang="ja-JP" altLang="en-US" sz="1400" dirty="0">
                  <a:latin typeface="+mn-ea"/>
                </a:rPr>
                <a:t>イ：衛生管理区域外用の衣服・靴を着用　</a:t>
              </a:r>
              <a:endParaRPr lang="en-US" altLang="ja-JP" sz="1400" dirty="0">
                <a:latin typeface="+mn-ea"/>
              </a:endParaRPr>
            </a:p>
            <a:p>
              <a:pPr>
                <a:lnSpc>
                  <a:spcPts val="2400"/>
                </a:lnSpc>
                <a:defRPr/>
              </a:pPr>
              <a:r>
                <a:rPr lang="ja-JP" altLang="en-US" sz="1400" dirty="0">
                  <a:latin typeface="+mn-ea"/>
                </a:rPr>
                <a:t>　：  衛生管理区域境界　　</a:t>
              </a:r>
              <a:endParaRPr lang="en-US" altLang="ja-JP" sz="1400" dirty="0">
                <a:latin typeface="+mn-ea"/>
              </a:endParaRPr>
            </a:p>
          </p:txBody>
        </p:sp>
        <p:sp>
          <p:nvSpPr>
            <p:cNvPr id="13" name="四角形: 角を丸くする 12">
              <a:extLst>
                <a:ext uri="{FF2B5EF4-FFF2-40B4-BE49-F238E27FC236}">
                  <a16:creationId xmlns:a16="http://schemas.microsoft.com/office/drawing/2014/main" xmlns="" id="{178797E2-202C-43D5-BC0D-55FA07B47E93}"/>
                </a:ext>
              </a:extLst>
            </p:cNvPr>
            <p:cNvSpPr/>
            <p:nvPr/>
          </p:nvSpPr>
          <p:spPr>
            <a:xfrm>
              <a:off x="8176289" y="2698912"/>
              <a:ext cx="3862763" cy="2368126"/>
            </a:xfrm>
            <a:prstGeom prst="roundRect">
              <a:avLst>
                <a:gd name="adj" fmla="val 0"/>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98" name="矢印: 左カーブ 197">
            <a:extLst>
              <a:ext uri="{FF2B5EF4-FFF2-40B4-BE49-F238E27FC236}">
                <a16:creationId xmlns:a16="http://schemas.microsoft.com/office/drawing/2014/main" xmlns="" id="{62DB301F-571B-4E0B-BA6B-77C306EA113A}"/>
              </a:ext>
            </a:extLst>
          </p:cNvPr>
          <p:cNvSpPr/>
          <p:nvPr/>
        </p:nvSpPr>
        <p:spPr>
          <a:xfrm>
            <a:off x="1173369" y="8081188"/>
            <a:ext cx="207292" cy="595268"/>
          </a:xfrm>
          <a:prstGeom prst="curvedLeft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9" name="矢印: 左カーブ 198">
            <a:extLst>
              <a:ext uri="{FF2B5EF4-FFF2-40B4-BE49-F238E27FC236}">
                <a16:creationId xmlns:a16="http://schemas.microsoft.com/office/drawing/2014/main" xmlns="" id="{4C73A80B-0C96-480F-8738-564CBAA7B27F}"/>
              </a:ext>
            </a:extLst>
          </p:cNvPr>
          <p:cNvSpPr/>
          <p:nvPr/>
        </p:nvSpPr>
        <p:spPr>
          <a:xfrm rot="10800000">
            <a:off x="924670" y="8095207"/>
            <a:ext cx="207292" cy="581249"/>
          </a:xfrm>
          <a:prstGeom prst="curvedLeft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1" name="乗算記号 200">
            <a:extLst>
              <a:ext uri="{FF2B5EF4-FFF2-40B4-BE49-F238E27FC236}">
                <a16:creationId xmlns:a16="http://schemas.microsoft.com/office/drawing/2014/main" xmlns="" id="{D04AF34A-D721-4A9A-B278-718118350C7C}"/>
              </a:ext>
            </a:extLst>
          </p:cNvPr>
          <p:cNvSpPr/>
          <p:nvPr/>
        </p:nvSpPr>
        <p:spPr>
          <a:xfrm>
            <a:off x="770733" y="8028384"/>
            <a:ext cx="864096" cy="618923"/>
          </a:xfrm>
          <a:prstGeom prst="mathMultiply">
            <a:avLst>
              <a:gd name="adj1" fmla="val 7104"/>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a:extLst>
              <a:ext uri="{FF2B5EF4-FFF2-40B4-BE49-F238E27FC236}">
                <a16:creationId xmlns:a16="http://schemas.microsoft.com/office/drawing/2014/main" xmlns="" id="{2D19E533-3E19-4773-ADC1-4120E43D7321}"/>
              </a:ext>
            </a:extLst>
          </p:cNvPr>
          <p:cNvSpPr txBox="1"/>
          <p:nvPr/>
        </p:nvSpPr>
        <p:spPr>
          <a:xfrm rot="10800000" flipV="1">
            <a:off x="1965063" y="6911838"/>
            <a:ext cx="1437461" cy="954107"/>
          </a:xfrm>
          <a:prstGeom prst="rect">
            <a:avLst/>
          </a:prstGeom>
          <a:noFill/>
          <a:ln>
            <a:solidFill>
              <a:srgbClr val="FF0000"/>
            </a:solidFill>
          </a:ln>
        </p:spPr>
        <p:txBody>
          <a:bodyPr wrap="square" rtlCol="0">
            <a:spAutoFit/>
          </a:bodyPr>
          <a:lstStyle/>
          <a:p>
            <a:r>
              <a:rPr kumimoji="1" lang="ja-JP" altLang="en-US" sz="1400" dirty="0">
                <a:solidFill>
                  <a:srgbClr val="FF0000"/>
                </a:solidFill>
                <a:latin typeface="+mn-ea"/>
              </a:rPr>
              <a:t>衣服、靴の交換及び手指消毒をしない限り、</a:t>
            </a:r>
            <a:endParaRPr kumimoji="1" lang="en-US" altLang="ja-JP" sz="1400" dirty="0">
              <a:solidFill>
                <a:srgbClr val="FF0000"/>
              </a:solidFill>
              <a:latin typeface="+mn-ea"/>
            </a:endParaRPr>
          </a:p>
          <a:p>
            <a:r>
              <a:rPr kumimoji="1" lang="ja-JP" altLang="en-US" sz="1400" dirty="0">
                <a:solidFill>
                  <a:srgbClr val="FF0000"/>
                </a:solidFill>
                <a:latin typeface="+mn-ea"/>
              </a:rPr>
              <a:t>往来厳禁！！</a:t>
            </a:r>
          </a:p>
        </p:txBody>
      </p:sp>
      <p:cxnSp>
        <p:nvCxnSpPr>
          <p:cNvPr id="204" name="直線コネクタ 203">
            <a:extLst>
              <a:ext uri="{FF2B5EF4-FFF2-40B4-BE49-F238E27FC236}">
                <a16:creationId xmlns:a16="http://schemas.microsoft.com/office/drawing/2014/main" xmlns="" id="{4AF29729-9351-4404-9062-6B2FC9647441}"/>
              </a:ext>
            </a:extLst>
          </p:cNvPr>
          <p:cNvCxnSpPr>
            <a:cxnSpLocks/>
            <a:stCxn id="58" idx="2"/>
          </p:cNvCxnSpPr>
          <p:nvPr/>
        </p:nvCxnSpPr>
        <p:spPr>
          <a:xfrm flipV="1">
            <a:off x="1295069" y="7681484"/>
            <a:ext cx="669994" cy="6882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xmlns="" id="{67217D9D-BF2E-4A56-97F4-EC119D525125}"/>
              </a:ext>
            </a:extLst>
          </p:cNvPr>
          <p:cNvSpPr txBox="1"/>
          <p:nvPr/>
        </p:nvSpPr>
        <p:spPr>
          <a:xfrm>
            <a:off x="6288332" y="8754561"/>
            <a:ext cx="525044"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14</a:t>
            </a:r>
            <a:endParaRPr kumimoji="1" lang="ja-JP" altLang="en-US" b="1" dirty="0"/>
          </a:p>
        </p:txBody>
      </p:sp>
      <p:grpSp>
        <p:nvGrpSpPr>
          <p:cNvPr id="132" name="グループ化 131">
            <a:extLst>
              <a:ext uri="{FF2B5EF4-FFF2-40B4-BE49-F238E27FC236}">
                <a16:creationId xmlns:a16="http://schemas.microsoft.com/office/drawing/2014/main" xmlns="" id="{61DD16A3-9A49-4FDA-B0FD-C7ADB3A7FD89}"/>
              </a:ext>
            </a:extLst>
          </p:cNvPr>
          <p:cNvGrpSpPr/>
          <p:nvPr/>
        </p:nvGrpSpPr>
        <p:grpSpPr>
          <a:xfrm rot="5400000">
            <a:off x="3632002" y="8150601"/>
            <a:ext cx="129590" cy="306660"/>
            <a:chOff x="9549679" y="7801816"/>
            <a:chExt cx="74421" cy="513853"/>
          </a:xfrm>
        </p:grpSpPr>
        <p:sp>
          <p:nvSpPr>
            <p:cNvPr id="138" name="平行四辺形 137">
              <a:extLst>
                <a:ext uri="{FF2B5EF4-FFF2-40B4-BE49-F238E27FC236}">
                  <a16:creationId xmlns:a16="http://schemas.microsoft.com/office/drawing/2014/main" xmlns="" id="{36FC3173-DC9E-42CB-9E44-DD1596CD1E66}"/>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平行四辺形 141">
              <a:extLst>
                <a:ext uri="{FF2B5EF4-FFF2-40B4-BE49-F238E27FC236}">
                  <a16:creationId xmlns:a16="http://schemas.microsoft.com/office/drawing/2014/main" xmlns="" id="{49244696-1DEC-4AF4-9214-BB4166DE6456}"/>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平行四辺形 142">
              <a:extLst>
                <a:ext uri="{FF2B5EF4-FFF2-40B4-BE49-F238E27FC236}">
                  <a16:creationId xmlns:a16="http://schemas.microsoft.com/office/drawing/2014/main" xmlns="" id="{7A88FFF9-9B13-4D60-BCB5-20E918674CA0}"/>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平行四辺形 144">
              <a:extLst>
                <a:ext uri="{FF2B5EF4-FFF2-40B4-BE49-F238E27FC236}">
                  <a16:creationId xmlns:a16="http://schemas.microsoft.com/office/drawing/2014/main" xmlns="" id="{9BFF0645-E09B-4EE0-AA3D-7640C8C34CDA}"/>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テキスト ボックス 93">
            <a:extLst>
              <a:ext uri="{FF2B5EF4-FFF2-40B4-BE49-F238E27FC236}">
                <a16:creationId xmlns:a16="http://schemas.microsoft.com/office/drawing/2014/main" xmlns="" id="{8C12F912-E080-4655-B7BD-E5BBEBB678E1}"/>
              </a:ext>
            </a:extLst>
          </p:cNvPr>
          <p:cNvSpPr txBox="1"/>
          <p:nvPr/>
        </p:nvSpPr>
        <p:spPr>
          <a:xfrm>
            <a:off x="499482" y="1860300"/>
            <a:ext cx="191721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従事者名ア</a:t>
            </a:r>
          </a:p>
        </p:txBody>
      </p:sp>
      <p:sp>
        <p:nvSpPr>
          <p:cNvPr id="95" name="テキスト ボックス 94">
            <a:extLst>
              <a:ext uri="{FF2B5EF4-FFF2-40B4-BE49-F238E27FC236}">
                <a16:creationId xmlns:a16="http://schemas.microsoft.com/office/drawing/2014/main" xmlns="" id="{A4E7D7C4-1876-4484-AB9E-7B7B41B4588F}"/>
              </a:ext>
            </a:extLst>
          </p:cNvPr>
          <p:cNvSpPr txBox="1"/>
          <p:nvPr/>
        </p:nvSpPr>
        <p:spPr>
          <a:xfrm>
            <a:off x="459621" y="3240332"/>
            <a:ext cx="182974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従事者名イ</a:t>
            </a:r>
          </a:p>
        </p:txBody>
      </p:sp>
      <p:sp>
        <p:nvSpPr>
          <p:cNvPr id="96" name="テキスト ボックス 95">
            <a:extLst>
              <a:ext uri="{FF2B5EF4-FFF2-40B4-BE49-F238E27FC236}">
                <a16:creationId xmlns:a16="http://schemas.microsoft.com/office/drawing/2014/main" xmlns="" id="{1567854F-2FB9-452A-AEBB-E68EF893B2E2}"/>
              </a:ext>
            </a:extLst>
          </p:cNvPr>
          <p:cNvSpPr txBox="1"/>
          <p:nvPr/>
        </p:nvSpPr>
        <p:spPr>
          <a:xfrm>
            <a:off x="2798290" y="4071304"/>
            <a:ext cx="185484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従事者名イ</a:t>
            </a:r>
          </a:p>
        </p:txBody>
      </p:sp>
      <p:pic>
        <p:nvPicPr>
          <p:cNvPr id="3" name="図 2">
            <a:extLst>
              <a:ext uri="{FF2B5EF4-FFF2-40B4-BE49-F238E27FC236}">
                <a16:creationId xmlns:a16="http://schemas.microsoft.com/office/drawing/2014/main" xmlns="" id="{B4C77313-7334-46B7-983B-BA6FC0DD81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58218" y="7495040"/>
            <a:ext cx="296878" cy="980389"/>
          </a:xfrm>
          <a:prstGeom prst="rect">
            <a:avLst/>
          </a:prstGeom>
        </p:spPr>
      </p:pic>
      <p:sp>
        <p:nvSpPr>
          <p:cNvPr id="93" name="テキスト ボックス 92">
            <a:extLst>
              <a:ext uri="{FF2B5EF4-FFF2-40B4-BE49-F238E27FC236}">
                <a16:creationId xmlns:a16="http://schemas.microsoft.com/office/drawing/2014/main" xmlns="" id="{47A9A7D1-5051-44B0-9475-900835A51129}"/>
              </a:ext>
            </a:extLst>
          </p:cNvPr>
          <p:cNvSpPr txBox="1"/>
          <p:nvPr/>
        </p:nvSpPr>
        <p:spPr>
          <a:xfrm>
            <a:off x="104630" y="7186655"/>
            <a:ext cx="771256" cy="307777"/>
          </a:xfrm>
          <a:prstGeom prst="rect">
            <a:avLst/>
          </a:prstGeom>
          <a:noFill/>
          <a:ln>
            <a:noFill/>
          </a:ln>
        </p:spPr>
        <p:txBody>
          <a:bodyPr wrap="square" rtlCol="0">
            <a:spAutoFit/>
          </a:bodyPr>
          <a:lstStyle/>
          <a:p>
            <a:pPr algn="ctr"/>
            <a:r>
              <a:rPr kumimoji="1" lang="ja-JP" altLang="en-US" sz="1400" dirty="0">
                <a:latin typeface="+mn-ea"/>
              </a:rPr>
              <a:t>ア</a:t>
            </a:r>
          </a:p>
        </p:txBody>
      </p:sp>
      <p:pic>
        <p:nvPicPr>
          <p:cNvPr id="97" name="図 96">
            <a:extLst>
              <a:ext uri="{FF2B5EF4-FFF2-40B4-BE49-F238E27FC236}">
                <a16:creationId xmlns:a16="http://schemas.microsoft.com/office/drawing/2014/main" xmlns="" id="{527CE4DE-FC0F-4C78-9541-5B3F19041D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422521" y="6955603"/>
            <a:ext cx="291729" cy="936774"/>
          </a:xfrm>
          <a:prstGeom prst="rect">
            <a:avLst/>
          </a:prstGeom>
        </p:spPr>
      </p:pic>
      <p:pic>
        <p:nvPicPr>
          <p:cNvPr id="8" name="図 7" descr="動物, 哺乳類, 猫, 飼い猫 が含まれている画像&#10;&#10;自動的に生成された説明">
            <a:extLst>
              <a:ext uri="{FF2B5EF4-FFF2-40B4-BE49-F238E27FC236}">
                <a16:creationId xmlns:a16="http://schemas.microsoft.com/office/drawing/2014/main" xmlns="" id="{5A326C59-039A-4792-9584-0B1776320F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6497" y="6399737"/>
            <a:ext cx="676715" cy="1127858"/>
          </a:xfrm>
          <a:prstGeom prst="rect">
            <a:avLst/>
          </a:prstGeom>
        </p:spPr>
      </p:pic>
      <p:pic>
        <p:nvPicPr>
          <p:cNvPr id="10" name="図 9" descr="動物, 猫, 哺乳類, 人 が含まれている画像&#10;&#10;自動的に生成された説明">
            <a:extLst>
              <a:ext uri="{FF2B5EF4-FFF2-40B4-BE49-F238E27FC236}">
                <a16:creationId xmlns:a16="http://schemas.microsoft.com/office/drawing/2014/main" xmlns="" id="{1E584CC9-3701-4C23-92FA-E3B5239C0D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794" y="5670025"/>
            <a:ext cx="1121761" cy="774259"/>
          </a:xfrm>
          <a:prstGeom prst="rect">
            <a:avLst/>
          </a:prstGeom>
        </p:spPr>
      </p:pic>
    </p:spTree>
    <p:extLst>
      <p:ext uri="{BB962C8B-B14F-4D97-AF65-F5344CB8AC3E}">
        <p14:creationId xmlns:p14="http://schemas.microsoft.com/office/powerpoint/2010/main" val="231665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72895" y="919839"/>
            <a:ext cx="6712209" cy="312537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①更衣室にて、専用衣服・靴・手袋を脱ぐ。</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②手指を洗浄・消毒する。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③　　　　　　　　　　　　　　　　　 に設置した台帳に退場時刻を記帳する。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なお、農場</a:t>
            </a:r>
            <a:r>
              <a:rPr lang="ja-JP" altLang="en-US" sz="1900" dirty="0">
                <a:latin typeface="+mn-ea"/>
                <a:cs typeface="Meiryo UI" panose="020B0604030504040204" pitchFamily="50" charset="-128"/>
              </a:rPr>
              <a:t>従事者は退勤時、農場従事者用の台帳に記帳すること。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pPr lvl="0"/>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衣服・靴の脱衣方法及び手指の洗浄・消毒方法は、添付の作業手順を参照すること。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xmlns="" id="{91162682-1D38-4382-94AB-66CFB20592CC}"/>
              </a:ext>
            </a:extLst>
          </p:cNvPr>
          <p:cNvSpPr txBox="1"/>
          <p:nvPr/>
        </p:nvSpPr>
        <p:spPr>
          <a:xfrm>
            <a:off x="6307108" y="8665618"/>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15</a:t>
            </a:r>
          </a:p>
        </p:txBody>
      </p:sp>
      <p:pic>
        <p:nvPicPr>
          <p:cNvPr id="5" name="図 4">
            <a:extLst>
              <a:ext uri="{FF2B5EF4-FFF2-40B4-BE49-F238E27FC236}">
                <a16:creationId xmlns:a16="http://schemas.microsoft.com/office/drawing/2014/main" xmlns="" id="{86CB3294-D5C7-43E8-AFE2-6E082CE9B353}"/>
              </a:ext>
            </a:extLst>
          </p:cNvPr>
          <p:cNvPicPr>
            <a:picLocks noChangeAspect="1"/>
          </p:cNvPicPr>
          <p:nvPr/>
        </p:nvPicPr>
        <p:blipFill>
          <a:blip r:embed="rId3"/>
          <a:stretch>
            <a:fillRect/>
          </a:stretch>
        </p:blipFill>
        <p:spPr>
          <a:xfrm>
            <a:off x="100259" y="5949624"/>
            <a:ext cx="1940012" cy="1877932"/>
          </a:xfrm>
          <a:prstGeom prst="rect">
            <a:avLst/>
          </a:prstGeom>
          <a:ln>
            <a:solidFill>
              <a:schemeClr val="tx1"/>
            </a:solidFill>
          </a:ln>
        </p:spPr>
      </p:pic>
      <p:pic>
        <p:nvPicPr>
          <p:cNvPr id="10" name="図 9">
            <a:extLst>
              <a:ext uri="{FF2B5EF4-FFF2-40B4-BE49-F238E27FC236}">
                <a16:creationId xmlns:a16="http://schemas.microsoft.com/office/drawing/2014/main" xmlns="" id="{45891CC2-885D-411B-8F75-A00A88AEE987}"/>
              </a:ext>
            </a:extLst>
          </p:cNvPr>
          <p:cNvPicPr>
            <a:picLocks noChangeAspect="1"/>
          </p:cNvPicPr>
          <p:nvPr/>
        </p:nvPicPr>
        <p:blipFill>
          <a:blip r:embed="rId4"/>
          <a:stretch>
            <a:fillRect/>
          </a:stretch>
        </p:blipFill>
        <p:spPr>
          <a:xfrm>
            <a:off x="116631" y="4283968"/>
            <a:ext cx="1923639" cy="1353672"/>
          </a:xfrm>
          <a:prstGeom prst="rect">
            <a:avLst/>
          </a:prstGeom>
          <a:ln>
            <a:solidFill>
              <a:schemeClr val="tx1"/>
            </a:solidFill>
          </a:ln>
        </p:spPr>
      </p:pic>
      <p:sp>
        <p:nvSpPr>
          <p:cNvPr id="11" name="テキスト ボックス 10">
            <a:extLst>
              <a:ext uri="{FF2B5EF4-FFF2-40B4-BE49-F238E27FC236}">
                <a16:creationId xmlns:a16="http://schemas.microsoft.com/office/drawing/2014/main" xmlns="" id="{3660B30E-9FF0-4ECA-9C32-E02CDC11D8BE}"/>
              </a:ext>
            </a:extLst>
          </p:cNvPr>
          <p:cNvSpPr txBox="1"/>
          <p:nvPr/>
        </p:nvSpPr>
        <p:spPr>
          <a:xfrm>
            <a:off x="519831" y="2159741"/>
            <a:ext cx="265454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2" name="図 1">
            <a:extLst>
              <a:ext uri="{FF2B5EF4-FFF2-40B4-BE49-F238E27FC236}">
                <a16:creationId xmlns:a16="http://schemas.microsoft.com/office/drawing/2014/main" xmlns="" id="{31345E9E-E179-4593-B348-3FB53D9E5D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330" y="4283968"/>
            <a:ext cx="1548734" cy="1571426"/>
          </a:xfrm>
          <a:prstGeom prst="rect">
            <a:avLst/>
          </a:prstGeom>
          <a:ln>
            <a:solidFill>
              <a:schemeClr val="tx1"/>
            </a:solidFill>
          </a:ln>
        </p:spPr>
      </p:pic>
      <p:pic>
        <p:nvPicPr>
          <p:cNvPr id="13" name="図 12">
            <a:extLst>
              <a:ext uri="{FF2B5EF4-FFF2-40B4-BE49-F238E27FC236}">
                <a16:creationId xmlns:a16="http://schemas.microsoft.com/office/drawing/2014/main" xmlns="" id="{BACF9240-29C8-4AE6-9284-63F9E639BECD}"/>
              </a:ext>
            </a:extLst>
          </p:cNvPr>
          <p:cNvPicPr>
            <a:picLocks noChangeAspect="1"/>
          </p:cNvPicPr>
          <p:nvPr/>
        </p:nvPicPr>
        <p:blipFill>
          <a:blip r:embed="rId6"/>
          <a:stretch>
            <a:fillRect/>
          </a:stretch>
        </p:blipFill>
        <p:spPr>
          <a:xfrm>
            <a:off x="2165371" y="679631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xmlns="" id="{0FA69930-8C0E-49A5-888D-33F637062D26}"/>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業者ごとに区分された台帳</a:t>
            </a:r>
          </a:p>
        </p:txBody>
      </p:sp>
      <p:pic>
        <p:nvPicPr>
          <p:cNvPr id="17" name="図 16">
            <a:extLst>
              <a:ext uri="{FF2B5EF4-FFF2-40B4-BE49-F238E27FC236}">
                <a16:creationId xmlns:a16="http://schemas.microsoft.com/office/drawing/2014/main" xmlns="" id="{29567873-B3CE-4FDD-B931-6BDEB871E1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7005" y="6652465"/>
            <a:ext cx="3179719" cy="1805749"/>
          </a:xfrm>
          <a:prstGeom prst="rect">
            <a:avLst/>
          </a:prstGeom>
          <a:ln>
            <a:solidFill>
              <a:schemeClr val="tx1"/>
            </a:solidFill>
          </a:ln>
        </p:spPr>
      </p:pic>
      <p:pic>
        <p:nvPicPr>
          <p:cNvPr id="12" name="図 11">
            <a:extLst>
              <a:ext uri="{FF2B5EF4-FFF2-40B4-BE49-F238E27FC236}">
                <a16:creationId xmlns:a16="http://schemas.microsoft.com/office/drawing/2014/main" xmlns="" id="{24030349-DCF8-4B05-ADBF-E330BBA424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81128" y="4435630"/>
            <a:ext cx="1475833" cy="1216490"/>
          </a:xfrm>
          <a:prstGeom prst="rect">
            <a:avLst/>
          </a:prstGeom>
        </p:spPr>
      </p:pic>
    </p:spTree>
    <p:extLst>
      <p:ext uri="{BB962C8B-B14F-4D97-AF65-F5344CB8AC3E}">
        <p14:creationId xmlns:p14="http://schemas.microsoft.com/office/powerpoint/2010/main" val="74548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824093"/>
            <a:ext cx="6712209" cy="44679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①農場専用のフロアマットは、消毒場所に備付けのポリバケツに入れる。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③専用の衣服・靴を脱ぎ、消毒場所に備付けのポリバケツに入れる。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④手袋を脱ぎ、消毒場所に設置してあるゴミ箱に捨てる。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⑤手指を洗浄・消毒する。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⑥台帳に退場時刻を記帳する。</a:t>
            </a:r>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車両の消毒方法、衣服・靴の脱衣方法及び手指の洗浄・消毒方法は、添付の作業手順を参照すること。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xmlns="" id="{EA7E0A97-913B-42F4-ADBA-D9BB4745D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7067" y="5575429"/>
            <a:ext cx="2414061" cy="1802497"/>
          </a:xfrm>
          <a:prstGeom prst="rect">
            <a:avLst/>
          </a:prstGeom>
          <a:ln>
            <a:solidFill>
              <a:schemeClr val="tx1"/>
            </a:solidFill>
          </a:ln>
        </p:spPr>
      </p:pic>
      <p:sp>
        <p:nvSpPr>
          <p:cNvPr id="54" name="楕円 53">
            <a:extLst>
              <a:ext uri="{FF2B5EF4-FFF2-40B4-BE49-F238E27FC236}">
                <a16:creationId xmlns:a16="http://schemas.microsoft.com/office/drawing/2014/main" xmlns="" id="{64F543B4-EE1C-4327-8681-5226C736B120}"/>
              </a:ext>
            </a:extLst>
          </p:cNvPr>
          <p:cNvSpPr/>
          <p:nvPr/>
        </p:nvSpPr>
        <p:spPr>
          <a:xfrm>
            <a:off x="2548446" y="6060087"/>
            <a:ext cx="490300" cy="37946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xmlns="" id="{BBDBEACA-A209-4607-9005-4D551C17B056}"/>
              </a:ext>
            </a:extLst>
          </p:cNvPr>
          <p:cNvCxnSpPr>
            <a:cxnSpLocks/>
            <a:endCxn id="54" idx="4"/>
          </p:cNvCxnSpPr>
          <p:nvPr/>
        </p:nvCxnSpPr>
        <p:spPr>
          <a:xfrm flipV="1">
            <a:off x="2152093" y="6439556"/>
            <a:ext cx="641503" cy="1819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xmlns="" id="{272D590B-79DD-4EDE-9E1E-8DC586B6F5E0}"/>
              </a:ext>
            </a:extLst>
          </p:cNvPr>
          <p:cNvCxnSpPr>
            <a:cxnSpLocks/>
            <a:endCxn id="54" idx="0"/>
          </p:cNvCxnSpPr>
          <p:nvPr/>
        </p:nvCxnSpPr>
        <p:spPr>
          <a:xfrm>
            <a:off x="2097350" y="5866661"/>
            <a:ext cx="696246" cy="1934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xmlns="" id="{DC115CC3-D541-44F0-91D4-80B9AD1E3E67}"/>
              </a:ext>
            </a:extLst>
          </p:cNvPr>
          <p:cNvSpPr/>
          <p:nvPr/>
        </p:nvSpPr>
        <p:spPr>
          <a:xfrm>
            <a:off x="284891" y="5451292"/>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24" name="テキスト ボックス 23">
            <a:extLst>
              <a:ext uri="{FF2B5EF4-FFF2-40B4-BE49-F238E27FC236}">
                <a16:creationId xmlns:a16="http://schemas.microsoft.com/office/drawing/2014/main" xmlns="" id="{C6A9CA4F-E1EB-4B75-A73A-13A198981E93}"/>
              </a:ext>
            </a:extLst>
          </p:cNvPr>
          <p:cNvSpPr txBox="1"/>
          <p:nvPr/>
        </p:nvSpPr>
        <p:spPr>
          <a:xfrm>
            <a:off x="4616152" y="6106840"/>
            <a:ext cx="1008112" cy="239548"/>
          </a:xfrm>
          <a:prstGeom prst="rect">
            <a:avLst/>
          </a:prstGeom>
          <a:solidFill>
            <a:schemeClr val="bg1"/>
          </a:solidFill>
          <a:ln>
            <a:solidFill>
              <a:schemeClr val="tx1"/>
            </a:solidFill>
          </a:ln>
        </p:spPr>
        <p:txBody>
          <a:bodyPr wrap="square" rtlCol="0">
            <a:spAutoFit/>
          </a:bodyPr>
          <a:lstStyle/>
          <a:p>
            <a:pPr algn="ctr"/>
            <a:r>
              <a:rPr kumimoji="1" lang="ja-JP" altLang="en-US" sz="900" dirty="0"/>
              <a:t>衣服・靴回収用</a:t>
            </a:r>
          </a:p>
        </p:txBody>
      </p:sp>
      <p:sp>
        <p:nvSpPr>
          <p:cNvPr id="28" name="正方形/長方形 27">
            <a:extLst>
              <a:ext uri="{FF2B5EF4-FFF2-40B4-BE49-F238E27FC236}">
                <a16:creationId xmlns:a16="http://schemas.microsoft.com/office/drawing/2014/main" xmlns="" id="{16B2796D-6CB7-49C3-8AB6-2295A1AE3248}"/>
              </a:ext>
            </a:extLst>
          </p:cNvPr>
          <p:cNvSpPr/>
          <p:nvPr/>
        </p:nvSpPr>
        <p:spPr>
          <a:xfrm>
            <a:off x="130447" y="7722156"/>
            <a:ext cx="6695537" cy="1241622"/>
          </a:xfrm>
          <a:prstGeom prst="rect">
            <a:avLst/>
          </a:prstGeom>
        </p:spPr>
        <p:txBody>
          <a:bodyPr wrap="square">
            <a:spAutoFit/>
          </a:bodyPr>
          <a:lstStyle/>
          <a:p>
            <a:r>
              <a:rPr lang="ja-JP" altLang="en-US" sz="1867" dirty="0">
                <a:latin typeface="+mn-ea"/>
              </a:rPr>
              <a:t>　　　　　　　　　　　　   は毎週　　曜日と</a:t>
            </a:r>
            <a:r>
              <a:rPr lang="ja-JP" altLang="en-US" sz="1800" dirty="0">
                <a:latin typeface="+mn-ea"/>
              </a:rPr>
              <a:t> 　　</a:t>
            </a:r>
            <a:r>
              <a:rPr lang="ja-JP" altLang="en-US" sz="1867" dirty="0">
                <a:latin typeface="+mn-ea"/>
              </a:rPr>
              <a:t>曜日に使用済の衣服・靴・フロアマットをポリバケツから取り出し、水洗いする。ポリバケツは新しい水に入れ換え、消毒薬を入れて元の場所に戻す（　　　　　　　　　　　　　　　　　   ）。</a:t>
            </a:r>
            <a:endParaRPr lang="en-US" altLang="ja-JP" sz="1867" dirty="0">
              <a:latin typeface="+mn-ea"/>
            </a:endParaRPr>
          </a:p>
        </p:txBody>
      </p:sp>
      <p:sp>
        <p:nvSpPr>
          <p:cNvPr id="29" name="テキスト ボックス 28">
            <a:extLst>
              <a:ext uri="{FF2B5EF4-FFF2-40B4-BE49-F238E27FC236}">
                <a16:creationId xmlns:a16="http://schemas.microsoft.com/office/drawing/2014/main" xmlns="" id="{6432420E-CADF-4355-9FCE-6B34E6565943}"/>
              </a:ext>
            </a:extLst>
          </p:cNvPr>
          <p:cNvSpPr txBox="1"/>
          <p:nvPr/>
        </p:nvSpPr>
        <p:spPr>
          <a:xfrm>
            <a:off x="3086065" y="7810152"/>
            <a:ext cx="288032" cy="276999"/>
          </a:xfrm>
          <a:prstGeom prst="rect">
            <a:avLst/>
          </a:prstGeom>
          <a:noFill/>
          <a:ln>
            <a:solidFill>
              <a:schemeClr val="tx1"/>
            </a:solidFill>
          </a:ln>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a:t>
            </a:r>
          </a:p>
        </p:txBody>
      </p:sp>
      <p:sp>
        <p:nvSpPr>
          <p:cNvPr id="30" name="テキスト ボックス 29">
            <a:extLst>
              <a:ext uri="{FF2B5EF4-FFF2-40B4-BE49-F238E27FC236}">
                <a16:creationId xmlns:a16="http://schemas.microsoft.com/office/drawing/2014/main" xmlns="" id="{D5CFB1F0-9400-4BE6-BA53-B2FC304B663D}"/>
              </a:ext>
            </a:extLst>
          </p:cNvPr>
          <p:cNvSpPr txBox="1"/>
          <p:nvPr/>
        </p:nvSpPr>
        <p:spPr>
          <a:xfrm>
            <a:off x="340216" y="7732229"/>
            <a:ext cx="193665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31" name="テキスト ボックス 30">
            <a:extLst>
              <a:ext uri="{FF2B5EF4-FFF2-40B4-BE49-F238E27FC236}">
                <a16:creationId xmlns:a16="http://schemas.microsoft.com/office/drawing/2014/main" xmlns="" id="{963336AD-F8D5-4B16-8C3A-AD1EA7ABB82B}"/>
              </a:ext>
            </a:extLst>
          </p:cNvPr>
          <p:cNvSpPr txBox="1"/>
          <p:nvPr/>
        </p:nvSpPr>
        <p:spPr>
          <a:xfrm>
            <a:off x="4039274" y="7793784"/>
            <a:ext cx="288032" cy="276999"/>
          </a:xfrm>
          <a:prstGeom prst="rect">
            <a:avLst/>
          </a:prstGeom>
          <a:noFill/>
          <a:ln>
            <a:solidFill>
              <a:schemeClr val="tx1"/>
            </a:solidFill>
          </a:ln>
        </p:spPr>
        <p:txBody>
          <a:bodyPr wrap="square" rtlCol="0" anchor="ctr">
            <a:spAutoFit/>
          </a:bodyPr>
          <a:lstStyle/>
          <a:p>
            <a:pPr algn="ctr"/>
            <a:r>
              <a:rPr kumimoji="1" lang="ja-JP" altLang="en-US" sz="1200" dirty="0">
                <a:latin typeface="ＭＳ 明朝" panose="02020609040205080304" pitchFamily="17" charset="-128"/>
                <a:ea typeface="ＭＳ 明朝" panose="02020609040205080304" pitchFamily="17" charset="-128"/>
              </a:rPr>
              <a:t>●</a:t>
            </a:r>
          </a:p>
        </p:txBody>
      </p:sp>
      <p:sp>
        <p:nvSpPr>
          <p:cNvPr id="32" name="テキスト ボックス 31">
            <a:extLst>
              <a:ext uri="{FF2B5EF4-FFF2-40B4-BE49-F238E27FC236}">
                <a16:creationId xmlns:a16="http://schemas.microsoft.com/office/drawing/2014/main" xmlns="" id="{949058F3-D4D4-402C-BC69-C15A5914AC3E}"/>
              </a:ext>
            </a:extLst>
          </p:cNvPr>
          <p:cNvSpPr txBox="1"/>
          <p:nvPr/>
        </p:nvSpPr>
        <p:spPr>
          <a:xfrm>
            <a:off x="377423" y="8624554"/>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
        <p:nvSpPr>
          <p:cNvPr id="38" name="テキスト ボックス 37">
            <a:extLst>
              <a:ext uri="{FF2B5EF4-FFF2-40B4-BE49-F238E27FC236}">
                <a16:creationId xmlns:a16="http://schemas.microsoft.com/office/drawing/2014/main" xmlns="" id="{0EEF7B28-4A50-4BC6-AE88-961ACACD4EBA}"/>
              </a:ext>
            </a:extLst>
          </p:cNvPr>
          <p:cNvSpPr txBox="1"/>
          <p:nvPr/>
        </p:nvSpPr>
        <p:spPr>
          <a:xfrm>
            <a:off x="5673857" y="6115556"/>
            <a:ext cx="1152128" cy="230832"/>
          </a:xfrm>
          <a:prstGeom prst="rect">
            <a:avLst/>
          </a:prstGeom>
          <a:solidFill>
            <a:schemeClr val="bg1"/>
          </a:solidFill>
          <a:ln>
            <a:solidFill>
              <a:schemeClr val="tx1"/>
            </a:solidFill>
          </a:ln>
        </p:spPr>
        <p:txBody>
          <a:bodyPr wrap="square" rtlCol="0">
            <a:spAutoFit/>
          </a:bodyPr>
          <a:lstStyle/>
          <a:p>
            <a:pPr algn="ctr"/>
            <a:r>
              <a:rPr kumimoji="1" lang="ja-JP" altLang="en-US" sz="900" dirty="0"/>
              <a:t>フロアマット回収用</a:t>
            </a:r>
          </a:p>
        </p:txBody>
      </p:sp>
      <p:sp>
        <p:nvSpPr>
          <p:cNvPr id="41" name="テキスト ボックス 40">
            <a:extLst>
              <a:ext uri="{FF2B5EF4-FFF2-40B4-BE49-F238E27FC236}">
                <a16:creationId xmlns:a16="http://schemas.microsoft.com/office/drawing/2014/main" xmlns="" id="{DE2D0CB0-D607-4AB3-9EFB-A6CF571F8402}"/>
              </a:ext>
            </a:extLst>
          </p:cNvPr>
          <p:cNvSpPr txBox="1"/>
          <p:nvPr/>
        </p:nvSpPr>
        <p:spPr>
          <a:xfrm>
            <a:off x="6381328" y="8757000"/>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16</a:t>
            </a:r>
            <a:endParaRPr kumimoji="1" lang="ja-JP" altLang="en-US" b="1" dirty="0"/>
          </a:p>
        </p:txBody>
      </p:sp>
      <p:pic>
        <p:nvPicPr>
          <p:cNvPr id="4" name="図 3">
            <a:extLst>
              <a:ext uri="{FF2B5EF4-FFF2-40B4-BE49-F238E27FC236}">
                <a16:creationId xmlns:a16="http://schemas.microsoft.com/office/drawing/2014/main" xmlns="" id="{6DDB9221-58FB-4D62-81FB-7BDB79215F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2341" y="6472215"/>
            <a:ext cx="895159" cy="963867"/>
          </a:xfrm>
          <a:prstGeom prst="rect">
            <a:avLst/>
          </a:prstGeom>
          <a:ln>
            <a:solidFill>
              <a:schemeClr val="tx1"/>
            </a:solidFill>
          </a:ln>
        </p:spPr>
      </p:pic>
      <p:pic>
        <p:nvPicPr>
          <p:cNvPr id="23" name="図 22">
            <a:extLst>
              <a:ext uri="{FF2B5EF4-FFF2-40B4-BE49-F238E27FC236}">
                <a16:creationId xmlns:a16="http://schemas.microsoft.com/office/drawing/2014/main" xmlns="" id="{317EB75F-C7DF-4E4A-BDD9-1D9C1DEF40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9140" y="6482151"/>
            <a:ext cx="876705" cy="943996"/>
          </a:xfrm>
          <a:prstGeom prst="rect">
            <a:avLst/>
          </a:prstGeom>
          <a:ln>
            <a:solidFill>
              <a:schemeClr val="tx1"/>
            </a:solidFill>
          </a:ln>
        </p:spPr>
      </p:pic>
      <p:pic>
        <p:nvPicPr>
          <p:cNvPr id="20" name="図 19">
            <a:extLst>
              <a:ext uri="{FF2B5EF4-FFF2-40B4-BE49-F238E27FC236}">
                <a16:creationId xmlns:a16="http://schemas.microsoft.com/office/drawing/2014/main" xmlns="" id="{D674D242-3A78-45C0-A596-30630B2106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863" y="5860124"/>
            <a:ext cx="1014229" cy="815639"/>
          </a:xfrm>
          <a:prstGeom prst="rect">
            <a:avLst/>
          </a:prstGeom>
          <a:ln>
            <a:solidFill>
              <a:schemeClr val="tx1"/>
            </a:solidFill>
          </a:ln>
        </p:spPr>
      </p:pic>
    </p:spTree>
    <p:extLst>
      <p:ext uri="{BB962C8B-B14F-4D97-AF65-F5344CB8AC3E}">
        <p14:creationId xmlns:p14="http://schemas.microsoft.com/office/powerpoint/2010/main" val="12778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xmlns=""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xmlns=""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6DC4A2C3-6EF5-4B14-9658-C501BC65327B}"/>
              </a:ext>
            </a:extLst>
          </p:cNvPr>
          <p:cNvSpPr/>
          <p:nvPr/>
        </p:nvSpPr>
        <p:spPr>
          <a:xfrm>
            <a:off x="59907" y="1984156"/>
            <a:ext cx="6825477" cy="6217087"/>
          </a:xfrm>
          <a:prstGeom prst="rect">
            <a:avLst/>
          </a:prstGeom>
        </p:spPr>
        <p:txBody>
          <a:bodyPr wrap="square">
            <a:spAutoFit/>
          </a:bodyPr>
          <a:lstStyle/>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○農場外の家畜等の取扱い禁止・・・・・・・・・・・・・・・・・・・・・・・・・・・・・・・・・・・・・・・・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○海外からの肉製品の持込み禁止・・・・・・・・・・・・・・・・・・・・・・・・・・・・・・・・・・・・・・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○海外渡航時及び帰国後の対策・・・・・・・・・・・・・・・・・・・・・・・・・・・・・・・・・・・・・・・・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○農場内への不適切な物品の持込みの禁止及び工具、機材等を農場内へ持ち</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込まないための取組・・・・・・・・・・・・・・・・・・・・・・・・・・・・・・・・・・・・・・・・・・・・・・・・・</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○愛玩動物の飼育禁止・・・・・・・・・・・・・・・・・・・・・・・・・・・・・・・・・・・・・・・・・・・・・・・・</a:t>
            </a:r>
          </a:p>
          <a:p>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400" dirty="0">
                <a:latin typeface="+mj-ea"/>
                <a:cs typeface="Meiryo UI" panose="020B0604030504040204" pitchFamily="50" charset="-128"/>
              </a:rPr>
              <a:t>　○入場時の動作フロー・・・・・・・・・・・・・・・・・・・・・・・・・・・・・・・・・・・・・・・・・・・・・・・・・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○衛生管理区域内の整理・整頓・・・・・・・・・・・・・・・・・・・・・・・・・・・・・・・・・・・・・・・・・・・・・・・</a:t>
            </a:r>
            <a:endParaRPr lang="en-US" altLang="ja-JP" sz="1300" dirty="0">
              <a:latin typeface="+mj-ea"/>
              <a:cs typeface="Meiryo UI" panose="020B0604030504040204" pitchFamily="50" charset="-128"/>
            </a:endParaRPr>
          </a:p>
          <a:p>
            <a:r>
              <a:rPr lang="ja-JP" altLang="en-US" sz="1400" dirty="0">
                <a:latin typeface="+mj-ea"/>
                <a:cs typeface="Meiryo UI" panose="020B0604030504040204" pitchFamily="50" charset="-128"/>
              </a:rPr>
              <a:t>　○飼料対策（野生動物の誘引防止対策）・・・・・・・・・・・・・・・・・・・・・・・・・・・・・・・・・・・</a:t>
            </a:r>
          </a:p>
          <a:p>
            <a:r>
              <a:rPr lang="ja-JP" altLang="en-US" sz="1400" dirty="0">
                <a:latin typeface="+mj-ea"/>
                <a:cs typeface="Meiryo UI" panose="020B0604030504040204" pitchFamily="50" charset="-128"/>
              </a:rPr>
              <a:t>　○飲水対策（「飲用に適した水」の確保）・・・・・・・・・・・・・・・・・・・・・・・・・・・・・・・・・・・・</a:t>
            </a:r>
          </a:p>
          <a:p>
            <a:r>
              <a:rPr lang="ja-JP" altLang="en-US" sz="1400" dirty="0">
                <a:latin typeface="+mj-ea"/>
                <a:cs typeface="Meiryo UI" panose="020B0604030504040204" pitchFamily="50" charset="-128"/>
              </a:rPr>
              <a:t>　○野生動物の侵入防止対策・・・・・・・・・・・・・・・・・・・・・・・・・・・・・・・・・・・・・・・・・・・・・</a:t>
            </a:r>
          </a:p>
          <a:p>
            <a:r>
              <a:rPr lang="ja-JP" altLang="en-US" sz="1400" dirty="0">
                <a:latin typeface="+mj-ea"/>
                <a:cs typeface="Meiryo UI" panose="020B0604030504040204" pitchFamily="50" charset="-128"/>
              </a:rPr>
              <a:t>　〇死亡豚等への野生動物の接触防止対策・・・・・・・・・・・・・・・・・・・・・・・・・・・・・・・・・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○ねずみ対策・・・・・・・・・・・・・・・・・・・・・・・・・・・・・・・・・・・・・・・・・・・・・・・・・・・・・・・・・</a:t>
            </a: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○出荷デポにおける交差汚染防止対策・・・・・・・・・・・・・・・・・・・・・・・・・・・・・・・・・・・・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○退場時の動作フロー・・・・・・・・・・・・・・・・・・・・・・・・・・・・・・・・・・・・・・・・・・・・・・・・・・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○車両退場時の動作フロー・・・・・・・・・・・・・・・・・・・・・・・・・・・・・・・・・・・・・・・・・・・・・・</a:t>
            </a:r>
            <a:endParaRPr lang="en-US" altLang="ja-JP" sz="18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800" dirty="0">
                <a:latin typeface="+mj-ea"/>
                <a:cs typeface="Meiryo UI" panose="020B0604030504040204" pitchFamily="50" charset="-128"/>
              </a:rPr>
              <a:t>（別添）作業手順（ＳＯＰ）及び緊急連絡先</a:t>
            </a:r>
            <a:endParaRPr lang="en-US" altLang="ja-JP" sz="1800" dirty="0">
              <a:latin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xmlns=""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xmlns="" id="{EBAEC0E7-1887-4C00-8D3D-F9CAE7567CCA}"/>
              </a:ext>
            </a:extLst>
          </p:cNvPr>
          <p:cNvSpPr txBox="1"/>
          <p:nvPr/>
        </p:nvSpPr>
        <p:spPr>
          <a:xfrm>
            <a:off x="116632" y="183569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xmlns="" id="{F1E4A77E-0B95-43E1-BFBF-D28015585400}"/>
              </a:ext>
            </a:extLst>
          </p:cNvPr>
          <p:cNvSpPr txBox="1"/>
          <p:nvPr/>
        </p:nvSpPr>
        <p:spPr>
          <a:xfrm>
            <a:off x="116632" y="3635896"/>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xmlns="" id="{4B5BDB00-334D-4406-B023-D49BA8F28AE5}"/>
              </a:ext>
            </a:extLst>
          </p:cNvPr>
          <p:cNvSpPr txBox="1"/>
          <p:nvPr/>
        </p:nvSpPr>
        <p:spPr>
          <a:xfrm>
            <a:off x="116632" y="4615135"/>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xmlns="" id="{D39F7D0F-BA4A-4DA6-8E0B-9B1EC83E3CE3}"/>
              </a:ext>
            </a:extLst>
          </p:cNvPr>
          <p:cNvSpPr txBox="1"/>
          <p:nvPr/>
        </p:nvSpPr>
        <p:spPr>
          <a:xfrm>
            <a:off x="116632" y="6506924"/>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
        <p:nvSpPr>
          <p:cNvPr id="10" name="正方形/長方形 9">
            <a:extLst>
              <a:ext uri="{FF2B5EF4-FFF2-40B4-BE49-F238E27FC236}">
                <a16:creationId xmlns:a16="http://schemas.microsoft.com/office/drawing/2014/main" xmlns="" id="{FF0C4298-567E-4C21-B221-7C4A8FFCCA8C}"/>
              </a:ext>
            </a:extLst>
          </p:cNvPr>
          <p:cNvSpPr/>
          <p:nvPr/>
        </p:nvSpPr>
        <p:spPr>
          <a:xfrm>
            <a:off x="6393761" y="1929472"/>
            <a:ext cx="491623" cy="6170920"/>
          </a:xfrm>
          <a:prstGeom prst="rect">
            <a:avLst/>
          </a:prstGeom>
        </p:spPr>
        <p:txBody>
          <a:bodyPr wrap="square">
            <a:spAutoFit/>
          </a:bodyPr>
          <a:lstStyle/>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１</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２</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３</a:t>
            </a:r>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４</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５</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６</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７</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８</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９</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P10</a:t>
            </a:r>
            <a:endParaRPr lang="ja-JP" altLang="en-US" sz="1400" dirty="0">
              <a:latin typeface="+mj-ea"/>
              <a:cs typeface="Meiryo UI" panose="020B0604030504040204" pitchFamily="50" charset="-128"/>
            </a:endParaRPr>
          </a:p>
          <a:p>
            <a:r>
              <a:rPr lang="en-US" altLang="ja-JP" sz="1400" dirty="0">
                <a:latin typeface="+mj-ea"/>
                <a:cs typeface="Meiryo UI" panose="020B0604030504040204" pitchFamily="50" charset="-128"/>
              </a:rPr>
              <a:t>P11</a:t>
            </a:r>
            <a:endParaRPr lang="ja-JP" altLang="en-US" sz="1400" dirty="0">
              <a:latin typeface="+mj-ea"/>
              <a:cs typeface="Meiryo UI" panose="020B0604030504040204" pitchFamily="50" charset="-128"/>
            </a:endParaRPr>
          </a:p>
          <a:p>
            <a:r>
              <a:rPr lang="en-US" altLang="ja-JP" sz="1400" dirty="0">
                <a:latin typeface="+mj-ea"/>
                <a:cs typeface="Meiryo UI" panose="020B0604030504040204" pitchFamily="50" charset="-128"/>
              </a:rPr>
              <a:t>P12</a:t>
            </a:r>
          </a:p>
          <a:p>
            <a:r>
              <a:rPr lang="en-US" altLang="ja-JP" sz="1400" dirty="0">
                <a:latin typeface="+mj-ea"/>
                <a:cs typeface="Meiryo UI" panose="020B0604030504040204" pitchFamily="50" charset="-128"/>
              </a:rPr>
              <a:t>P13</a:t>
            </a: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P14</a:t>
            </a:r>
          </a:p>
          <a:p>
            <a:r>
              <a:rPr lang="en-US" altLang="ja-JP" sz="1400" dirty="0">
                <a:latin typeface="+mj-ea"/>
                <a:cs typeface="Meiryo UI" panose="020B0604030504040204" pitchFamily="50" charset="-128"/>
              </a:rPr>
              <a:t>P15</a:t>
            </a:r>
          </a:p>
          <a:p>
            <a:r>
              <a:rPr lang="en-US" altLang="ja-JP" sz="1300" dirty="0">
                <a:latin typeface="+mj-ea"/>
                <a:cs typeface="Meiryo UI" panose="020B0604030504040204" pitchFamily="50" charset="-128"/>
              </a:rPr>
              <a:t>P16</a:t>
            </a:r>
            <a:endParaRPr lang="ja-JP" altLang="en-US" sz="1300" dirty="0">
              <a:latin typeface="+mj-ea"/>
              <a:cs typeface="Meiryo UI" panose="020B0604030504040204" pitchFamily="50" charset="-128"/>
            </a:endParaRPr>
          </a:p>
          <a:p>
            <a:endParaRPr lang="ja-JP" altLang="en-US" sz="1400" dirty="0">
              <a:latin typeface="+mj-ea"/>
              <a:cs typeface="Meiryo UI" panose="020B0604030504040204" pitchFamily="50" charset="-128"/>
            </a:endParaRPr>
          </a:p>
          <a:p>
            <a:endParaRPr lang="ja-JP" altLang="en-US" sz="1400" b="1" i="1" dirty="0">
              <a:latin typeface="+mj-ea"/>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EFE9C986-3882-4153-B2F1-51D480157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80" y="4922474"/>
            <a:ext cx="1403528" cy="1371262"/>
          </a:xfrm>
          <a:prstGeom prst="rect">
            <a:avLst/>
          </a:prstGeom>
        </p:spPr>
      </p:pic>
      <p:pic>
        <p:nvPicPr>
          <p:cNvPr id="10" name="図 9">
            <a:extLst>
              <a:ext uri="{FF2B5EF4-FFF2-40B4-BE49-F238E27FC236}">
                <a16:creationId xmlns:a16="http://schemas.microsoft.com/office/drawing/2014/main" xmlns="" id="{DA9DEF23-7EF5-4CEF-9DE0-A291EEF44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5257" y="6226951"/>
            <a:ext cx="1094141" cy="787081"/>
          </a:xfrm>
          <a:prstGeom prst="rect">
            <a:avLst/>
          </a:prstGeom>
        </p:spPr>
      </p:pic>
      <p:pic>
        <p:nvPicPr>
          <p:cNvPr id="20" name="図 19">
            <a:extLst>
              <a:ext uri="{FF2B5EF4-FFF2-40B4-BE49-F238E27FC236}">
                <a16:creationId xmlns:a16="http://schemas.microsoft.com/office/drawing/2014/main" xmlns="" id="{5A5CE91D-EEFE-4E81-8C3F-61E89DD1A1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4073" y="5427844"/>
            <a:ext cx="533391" cy="1429887"/>
          </a:xfrm>
          <a:prstGeom prst="rect">
            <a:avLst/>
          </a:prstGeom>
        </p:spPr>
      </p:pic>
      <p:sp>
        <p:nvSpPr>
          <p:cNvPr id="5" name="爆発: 14 pt 4">
            <a:extLst>
              <a:ext uri="{FF2B5EF4-FFF2-40B4-BE49-F238E27FC236}">
                <a16:creationId xmlns:a16="http://schemas.microsoft.com/office/drawing/2014/main" xmlns="" id="{1ABB0DDD-AC97-4895-AB56-4BFDC45FB837}"/>
              </a:ext>
            </a:extLst>
          </p:cNvPr>
          <p:cNvSpPr/>
          <p:nvPr/>
        </p:nvSpPr>
        <p:spPr>
          <a:xfrm>
            <a:off x="14699" y="4177537"/>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4" name="角丸四角形 13"/>
          <p:cNvSpPr/>
          <p:nvPr/>
        </p:nvSpPr>
        <p:spPr>
          <a:xfrm>
            <a:off x="32522" y="773676"/>
            <a:ext cx="6825477" cy="343828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2133" dirty="0">
              <a:latin typeface="+mj-ea"/>
              <a:ea typeface="+mj-ea"/>
              <a:cs typeface="Meiryo UI" panose="020B0604030504040204" pitchFamily="50" charset="-128"/>
            </a:endParaRPr>
          </a:p>
          <a:p>
            <a:r>
              <a:rPr lang="en-US" altLang="ja-JP" sz="2400" dirty="0">
                <a:solidFill>
                  <a:schemeClr val="bg1">
                    <a:lumMod val="75000"/>
                  </a:schemeClr>
                </a:solidFill>
                <a:latin typeface="+mj-ea"/>
                <a:cs typeface="Meiryo UI" panose="020B0604030504040204" pitchFamily="50" charset="-128"/>
              </a:rPr>
              <a:t> </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記載</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飼養衛生管理名</a:t>
            </a:r>
            <a:endParaRPr lang="en-US" altLang="ja-JP" sz="2130" dirty="0">
              <a:solidFill>
                <a:schemeClr val="tx1"/>
              </a:solidFill>
              <a:latin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やむを得ない事情（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a:t>
            </a:r>
            <a:endParaRPr lang="en-US" altLang="ja-JP" sz="2133" dirty="0">
              <a:solidFill>
                <a:schemeClr val="tx1"/>
              </a:solidFill>
              <a:latin typeface="+mj-ea"/>
              <a:ea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に事前に申し出た上で、交差汚染防止対策を講ずること。</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１）自宅でも豚を飼養している場合</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自宅の飼養管理を行った後、シャワーで全身を洗浄した上で、新しい洗濯済の衣類及び靴に着替えて出勤する。</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２）地域の鳥獣害対策に従事している場合</a:t>
            </a:r>
          </a:p>
          <a:p>
            <a:r>
              <a:rPr lang="ja-JP" altLang="en-US" sz="1800" dirty="0">
                <a:latin typeface="+mj-ea"/>
                <a:ea typeface="+mj-ea"/>
                <a:cs typeface="Meiryo UI" panose="020B0604030504040204" pitchFamily="50" charset="-128"/>
              </a:rPr>
              <a:t>従事後、農場に直行せず、自宅のシャワーで全身を洗浄した上で、新しい洗濯済の衣類及び靴に着替えて出勤する。また鳥獣害対策に要した器具・機材を農場に持ち込まない。</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xmlns=""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xmlns="" id="{821A7A9C-8F7A-4775-8BF3-6BF23BBDD9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xmlns="" id="{7241C05D-AB74-47A1-9C04-3C7B36B756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xmlns=""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xmlns=""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xmlns=""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xmlns=""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xmlns=""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xmlns="" id="{3F8AC19C-9BA7-4D76-B298-9ED60D34E245}"/>
              </a:ext>
            </a:extLst>
          </p:cNvPr>
          <p:cNvSpPr/>
          <p:nvPr/>
        </p:nvSpPr>
        <p:spPr>
          <a:xfrm>
            <a:off x="764704" y="4427984"/>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pic>
        <p:nvPicPr>
          <p:cNvPr id="6" name="図 5">
            <a:extLst>
              <a:ext uri="{FF2B5EF4-FFF2-40B4-BE49-F238E27FC236}">
                <a16:creationId xmlns:a16="http://schemas.microsoft.com/office/drawing/2014/main" xmlns="" id="{6586DCA1-A14C-4474-B99E-57799A93EFCC}"/>
              </a:ext>
            </a:extLst>
          </p:cNvPr>
          <p:cNvPicPr>
            <a:picLocks noChangeAspect="1"/>
          </p:cNvPicPr>
          <p:nvPr/>
        </p:nvPicPr>
        <p:blipFill>
          <a:blip r:embed="rId9"/>
          <a:stretch>
            <a:fillRect/>
          </a:stretch>
        </p:blipFill>
        <p:spPr>
          <a:xfrm>
            <a:off x="3638846" y="6562898"/>
            <a:ext cx="2094410" cy="1177454"/>
          </a:xfrm>
          <a:prstGeom prst="rect">
            <a:avLst/>
          </a:prstGeom>
          <a:ln>
            <a:solidFill>
              <a:schemeClr val="tx1"/>
            </a:solidFill>
          </a:ln>
        </p:spPr>
      </p:pic>
      <p:sp>
        <p:nvSpPr>
          <p:cNvPr id="44" name="正方形/長方形 43">
            <a:extLst>
              <a:ext uri="{FF2B5EF4-FFF2-40B4-BE49-F238E27FC236}">
                <a16:creationId xmlns:a16="http://schemas.microsoft.com/office/drawing/2014/main" xmlns="" id="{FEC49DBA-D0CE-4927-BD1E-AF890564A324}"/>
              </a:ext>
            </a:extLst>
          </p:cNvPr>
          <p:cNvSpPr/>
          <p:nvPr/>
        </p:nvSpPr>
        <p:spPr>
          <a:xfrm>
            <a:off x="5710699" y="6679391"/>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xmlns="" id="{5FA8C666-DB5F-40A0-BCB3-92CBA6721A35}"/>
              </a:ext>
            </a:extLst>
          </p:cNvPr>
          <p:cNvSpPr/>
          <p:nvPr/>
        </p:nvSpPr>
        <p:spPr>
          <a:xfrm>
            <a:off x="704360" y="8608544"/>
            <a:ext cx="2262827" cy="35779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xmlns="" id="{C166C999-854B-4861-A77E-6F92520B46D0}"/>
              </a:ext>
            </a:extLst>
          </p:cNvPr>
          <p:cNvSpPr/>
          <p:nvPr/>
        </p:nvSpPr>
        <p:spPr>
          <a:xfrm>
            <a:off x="3908050" y="7938669"/>
            <a:ext cx="1253936"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農場専用の衣服</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・靴に交換する。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xmlns="" id="{BAA7C531-8BBA-40CA-BD9E-B766666E1254}"/>
              </a:ext>
            </a:extLst>
          </p:cNvPr>
          <p:cNvSpPr/>
          <p:nvPr/>
        </p:nvSpPr>
        <p:spPr>
          <a:xfrm>
            <a:off x="27678" y="4305200"/>
            <a:ext cx="3417582" cy="2786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C3D22804-0602-439A-9154-0B5DCEBD0EA2}"/>
              </a:ext>
            </a:extLst>
          </p:cNvPr>
          <p:cNvSpPr/>
          <p:nvPr/>
        </p:nvSpPr>
        <p:spPr>
          <a:xfrm>
            <a:off x="3463828" y="4354103"/>
            <a:ext cx="3324818"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xmlns="" id="{C4E424D3-4AC0-47DB-8F0F-8AA979259DBD}"/>
              </a:ext>
            </a:extLst>
          </p:cNvPr>
          <p:cNvSpPr/>
          <p:nvPr/>
        </p:nvSpPr>
        <p:spPr>
          <a:xfrm>
            <a:off x="90629" y="7096400"/>
            <a:ext cx="3324818"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xmlns="" id="{87A69C4D-3E5C-4F84-A8CA-EF23E9C63983}"/>
              </a:ext>
            </a:extLst>
          </p:cNvPr>
          <p:cNvSpPr/>
          <p:nvPr/>
        </p:nvSpPr>
        <p:spPr>
          <a:xfrm>
            <a:off x="3459028" y="6461280"/>
            <a:ext cx="340591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xmlns="" id="{43F21E02-FF61-4FCA-81B7-C9E78B1B99BB}"/>
              </a:ext>
            </a:extLst>
          </p:cNvPr>
          <p:cNvSpPr/>
          <p:nvPr/>
        </p:nvSpPr>
        <p:spPr>
          <a:xfrm>
            <a:off x="3225107" y="7458362"/>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xmlns="" id="{4ECD04E6-03CF-4387-B593-508C0885BAC6}"/>
              </a:ext>
            </a:extLst>
          </p:cNvPr>
          <p:cNvSpPr/>
          <p:nvPr/>
        </p:nvSpPr>
        <p:spPr>
          <a:xfrm>
            <a:off x="3178185" y="7767054"/>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xmlns="" id="{E96E5D34-98FF-4CD9-A9B2-2B35A0884C16}"/>
              </a:ext>
            </a:extLst>
          </p:cNvPr>
          <p:cNvSpPr/>
          <p:nvPr/>
        </p:nvSpPr>
        <p:spPr>
          <a:xfrm>
            <a:off x="3588323" y="5100830"/>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xmlns="" id="{24409E79-9DA0-4DF2-8D15-8B6B121BAA66}"/>
              </a:ext>
            </a:extLst>
          </p:cNvPr>
          <p:cNvSpPr/>
          <p:nvPr/>
        </p:nvSpPr>
        <p:spPr>
          <a:xfrm>
            <a:off x="252821" y="7820886"/>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xmlns="" id="{7B8C947D-2C85-4F11-A73F-196407B5D81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xmlns="" id="{5C3EE51D-5BF0-4B58-A719-DBB60724FEF1}"/>
              </a:ext>
            </a:extLst>
          </p:cNvPr>
          <p:cNvSpPr/>
          <p:nvPr/>
        </p:nvSpPr>
        <p:spPr>
          <a:xfrm>
            <a:off x="-128009" y="6535758"/>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xmlns=""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xmlns=""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xmlns=""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59" name="爆発: 8 pt 58">
            <a:extLst>
              <a:ext uri="{FF2B5EF4-FFF2-40B4-BE49-F238E27FC236}">
                <a16:creationId xmlns:a16="http://schemas.microsoft.com/office/drawing/2014/main" xmlns="" id="{46223968-EBD4-4D19-BC80-E2B20996EDB4}"/>
              </a:ext>
            </a:extLst>
          </p:cNvPr>
          <p:cNvSpPr/>
          <p:nvPr/>
        </p:nvSpPr>
        <p:spPr>
          <a:xfrm>
            <a:off x="2095346" y="65353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0" name="爆発: 8 pt 59">
            <a:extLst>
              <a:ext uri="{FF2B5EF4-FFF2-40B4-BE49-F238E27FC236}">
                <a16:creationId xmlns:a16="http://schemas.microsoft.com/office/drawing/2014/main" xmlns="" id="{694F0901-C10A-4622-ADBF-001884587317}"/>
              </a:ext>
            </a:extLst>
          </p:cNvPr>
          <p:cNvSpPr/>
          <p:nvPr/>
        </p:nvSpPr>
        <p:spPr>
          <a:xfrm>
            <a:off x="1165908" y="576898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xmlns="" id="{C04016BF-63EC-47EE-8A69-8C1F43548D2E}"/>
              </a:ext>
            </a:extLst>
          </p:cNvPr>
          <p:cNvSpPr/>
          <p:nvPr/>
        </p:nvSpPr>
        <p:spPr>
          <a:xfrm>
            <a:off x="492000" y="5641551"/>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xmlns="" id="{0A0A5422-8FD2-4963-B7DB-5ACA87ED894A}"/>
              </a:ext>
            </a:extLst>
          </p:cNvPr>
          <p:cNvSpPr/>
          <p:nvPr/>
        </p:nvSpPr>
        <p:spPr>
          <a:xfrm>
            <a:off x="1822353" y="658426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3" name="テキスト ボックス 62">
            <a:extLst>
              <a:ext uri="{FF2B5EF4-FFF2-40B4-BE49-F238E27FC236}">
                <a16:creationId xmlns:a16="http://schemas.microsoft.com/office/drawing/2014/main" xmlns="" id="{BC6F7505-2D61-4D8C-9356-5B965C56B5C8}"/>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
        <p:nvSpPr>
          <p:cNvPr id="64" name="角丸四角形 13">
            <a:extLst>
              <a:ext uri="{FF2B5EF4-FFF2-40B4-BE49-F238E27FC236}">
                <a16:creationId xmlns:a16="http://schemas.microsoft.com/office/drawing/2014/main" xmlns="" id="{805CDE44-84BB-44C6-9091-3416C03ACBF5}"/>
              </a:ext>
            </a:extLst>
          </p:cNvPr>
          <p:cNvSpPr/>
          <p:nvPr/>
        </p:nvSpPr>
        <p:spPr>
          <a:xfrm>
            <a:off x="14675" y="839328"/>
            <a:ext cx="7005932" cy="648072"/>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原則、農場外で飼養豚等を扱ったり、野生動物に接触するような行為は認めない。</a:t>
            </a:r>
          </a:p>
        </p:txBody>
      </p:sp>
      <p:sp>
        <p:nvSpPr>
          <p:cNvPr id="4" name="テキスト ボックス 3">
            <a:extLst>
              <a:ext uri="{FF2B5EF4-FFF2-40B4-BE49-F238E27FC236}">
                <a16:creationId xmlns:a16="http://schemas.microsoft.com/office/drawing/2014/main" xmlns="" id="{5A168031-2344-404A-AD99-BA6AD6AE7E5F}"/>
              </a:ext>
            </a:extLst>
          </p:cNvPr>
          <p:cNvSpPr txBox="1"/>
          <p:nvPr/>
        </p:nvSpPr>
        <p:spPr>
          <a:xfrm>
            <a:off x="4210497" y="1603893"/>
            <a:ext cx="255459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飼養衛生管理者名等</a:t>
            </a:r>
          </a:p>
        </p:txBody>
      </p:sp>
      <p:pic>
        <p:nvPicPr>
          <p:cNvPr id="11" name="図 10">
            <a:extLst>
              <a:ext uri="{FF2B5EF4-FFF2-40B4-BE49-F238E27FC236}">
                <a16:creationId xmlns:a16="http://schemas.microsoft.com/office/drawing/2014/main" xmlns="" id="{6C525197-664E-4912-B3ED-93ED93217B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xmlns="" id="{11DCC263-E092-41C6-AF27-EB7E8EB8F4E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xmlns="" id="{957A64A0-F52A-4B04-B611-F6B4EADD53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1625890" y="7310775"/>
            <a:ext cx="418222" cy="1342957"/>
          </a:xfrm>
          <a:prstGeom prst="rect">
            <a:avLst/>
          </a:prstGeom>
        </p:spPr>
      </p:pic>
      <p:sp>
        <p:nvSpPr>
          <p:cNvPr id="65" name="爆発: 8 pt 64">
            <a:extLst>
              <a:ext uri="{FF2B5EF4-FFF2-40B4-BE49-F238E27FC236}">
                <a16:creationId xmlns:a16="http://schemas.microsoft.com/office/drawing/2014/main" xmlns="" id="{FC0F2224-D7F6-478E-BBE0-13B2B5C25965}"/>
              </a:ext>
            </a:extLst>
          </p:cNvPr>
          <p:cNvSpPr/>
          <p:nvPr/>
        </p:nvSpPr>
        <p:spPr>
          <a:xfrm>
            <a:off x="1013627" y="574526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xmlns="" id="{887DD260-61E4-4913-B5CC-10164F2F7DB7}"/>
              </a:ext>
            </a:extLst>
          </p:cNvPr>
          <p:cNvSpPr/>
          <p:nvPr/>
        </p:nvSpPr>
        <p:spPr>
          <a:xfrm>
            <a:off x="1261919" y="545432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xmlns="" id="{72E9A60C-F3AD-41F1-8E3D-4011DA99DBDA}"/>
              </a:ext>
            </a:extLst>
          </p:cNvPr>
          <p:cNvSpPr/>
          <p:nvPr/>
        </p:nvSpPr>
        <p:spPr>
          <a:xfrm>
            <a:off x="437237" y="5086640"/>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乗算記号 66">
            <a:extLst>
              <a:ext uri="{FF2B5EF4-FFF2-40B4-BE49-F238E27FC236}">
                <a16:creationId xmlns:a16="http://schemas.microsoft.com/office/drawing/2014/main" xmlns=""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7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07446" y="885071"/>
            <a:ext cx="6525343" cy="2246769"/>
          </a:xfrm>
          <a:prstGeom prst="rect">
            <a:avLst/>
          </a:prstGeom>
        </p:spPr>
        <p:txBody>
          <a:bodyPr wrap="square">
            <a:spAutoFit/>
          </a:bodyPr>
          <a:lstStyle/>
          <a:p>
            <a:pPr>
              <a:lnSpc>
                <a:spcPts val="2400"/>
              </a:lnSpc>
              <a:defRPr/>
            </a:pPr>
            <a:r>
              <a:rPr lang="ja-JP" altLang="en-US" sz="2133" dirty="0">
                <a:solidFill>
                  <a:srgbClr val="FF0000"/>
                </a:solidFill>
                <a:latin typeface="+mn-ea"/>
              </a:rPr>
              <a:t>海外からの肉製品を日本に持ち込んではならない。</a:t>
            </a:r>
            <a:endParaRPr lang="en-US" altLang="ja-JP" sz="2133"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　　　　　　　　　　　　　　　は、　</a:t>
            </a:r>
            <a:r>
              <a:rPr lang="ja-JP" altLang="en-US" sz="1800" dirty="0">
                <a:latin typeface="+mn-ea"/>
              </a:rPr>
              <a:t>　　　　　　　　　　　　</a:t>
            </a:r>
            <a:r>
              <a:rPr lang="ja-JP" altLang="en-US" sz="2133" dirty="0">
                <a:latin typeface="+mn-ea"/>
              </a:rPr>
              <a:t>に対し、年に　　　回研修を開催し、外国から、豚肉、ソーセージ、餃子等の食品</a:t>
            </a:r>
            <a:r>
              <a:rPr lang="ja-JP" altLang="en-US" sz="2133" dirty="0">
                <a:solidFill>
                  <a:schemeClr val="dk1"/>
                </a:solidFill>
                <a:latin typeface="+mn-ea"/>
              </a:rPr>
              <a:t>を日本に持ってこない、また、郵送しないことを伝える。</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pic>
        <p:nvPicPr>
          <p:cNvPr id="3" name="図 2">
            <a:extLst>
              <a:ext uri="{FF2B5EF4-FFF2-40B4-BE49-F238E27FC236}">
                <a16:creationId xmlns:a16="http://schemas.microsoft.com/office/drawing/2014/main" xmlns="" id="{6365D42F-409D-4D91-AC8B-D6009E909D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854" y="4897703"/>
            <a:ext cx="2731783" cy="1891235"/>
          </a:xfrm>
          <a:prstGeom prst="rect">
            <a:avLst/>
          </a:prstGeom>
        </p:spPr>
      </p:pic>
      <p:pic>
        <p:nvPicPr>
          <p:cNvPr id="25" name="図 24">
            <a:extLst>
              <a:ext uri="{FF2B5EF4-FFF2-40B4-BE49-F238E27FC236}">
                <a16:creationId xmlns:a16="http://schemas.microsoft.com/office/drawing/2014/main" xmlns="" id="{F64576E5-0EF7-4A98-A993-AD7FC6BD9F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597" y="4863576"/>
            <a:ext cx="3038747" cy="2115788"/>
          </a:xfrm>
          <a:prstGeom prst="rect">
            <a:avLst/>
          </a:prstGeom>
          <a:ln>
            <a:solidFill>
              <a:schemeClr val="tx1"/>
            </a:solidFill>
          </a:ln>
        </p:spPr>
      </p:pic>
      <p:pic>
        <p:nvPicPr>
          <p:cNvPr id="2" name="図 1">
            <a:extLst>
              <a:ext uri="{FF2B5EF4-FFF2-40B4-BE49-F238E27FC236}">
                <a16:creationId xmlns:a16="http://schemas.microsoft.com/office/drawing/2014/main" xmlns="" id="{4181D6BE-117E-48A4-92A7-C281B1721D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1641" y="3375940"/>
            <a:ext cx="2111621" cy="1256447"/>
          </a:xfrm>
          <a:prstGeom prst="rect">
            <a:avLst/>
          </a:prstGeom>
        </p:spPr>
      </p:pic>
      <p:sp>
        <p:nvSpPr>
          <p:cNvPr id="9" name="矢印: 下カーブ 8">
            <a:extLst>
              <a:ext uri="{FF2B5EF4-FFF2-40B4-BE49-F238E27FC236}">
                <a16:creationId xmlns:a16="http://schemas.microsoft.com/office/drawing/2014/main" xmlns=""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xmlns=""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m3d="http://schemas.microsoft.com/office/drawing/2017/model3d" xmlns=""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2551409472"/>
                  </p:ext>
                </p:extLst>
              </p:nvPr>
            </p:nvGraphicFramePr>
            <p:xfrm rot="21324104">
              <a:off x="601089" y="3584168"/>
              <a:ext cx="2245362" cy="839992"/>
            </p:xfrm>
            <a:graphic>
              <a:graphicData uri="http://schemas.microsoft.com/office/drawing/2017/model3d">
                <am3d:model3d r:embed="rId5">
                  <am3d:spPr>
                    <a:xfrm rot="21324104">
                      <a:off x="0" y="0"/>
                      <a:ext cx="2245362" cy="839992"/>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6"/>
                  </am3d:raster>
                  <am3d:objViewport viewportSz="3126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xmlns="" id="{D1FD86AA-ECF3-4E92-865A-D1D4D45B2F2C}"/>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tretch>
                <a:fillRect/>
              </a:stretch>
            </p:blipFill>
            <p:spPr>
              <a:xfrm rot="21324104">
                <a:off x="601089" y="3584168"/>
                <a:ext cx="2245362" cy="839992"/>
              </a:xfrm>
              <a:prstGeom prst="rect">
                <a:avLst/>
              </a:prstGeom>
            </p:spPr>
          </p:pic>
        </mc:Fallback>
      </mc:AlternateContent>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２</a:t>
            </a:r>
          </a:p>
        </p:txBody>
      </p:sp>
      <p:sp>
        <p:nvSpPr>
          <p:cNvPr id="20" name="テキスト ボックス 19">
            <a:extLst>
              <a:ext uri="{FF2B5EF4-FFF2-40B4-BE49-F238E27FC236}">
                <a16:creationId xmlns:a16="http://schemas.microsoft.com/office/drawing/2014/main" xmlns="" id="{93A3A289-FC8B-43A8-AB94-0D59C5E21181}"/>
              </a:ext>
            </a:extLst>
          </p:cNvPr>
          <p:cNvSpPr txBox="1"/>
          <p:nvPr/>
        </p:nvSpPr>
        <p:spPr>
          <a:xfrm>
            <a:off x="343748" y="1484801"/>
            <a:ext cx="262288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xmlns="" id="{280D0AAA-85AF-47A9-A198-BE6A4D731A40}"/>
              </a:ext>
            </a:extLst>
          </p:cNvPr>
          <p:cNvSpPr txBox="1"/>
          <p:nvPr/>
        </p:nvSpPr>
        <p:spPr>
          <a:xfrm>
            <a:off x="3429000" y="1484801"/>
            <a:ext cx="18722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xmlns="" id="{8456EB49-3298-41BA-9A65-ABAB4243F5A0}"/>
              </a:ext>
            </a:extLst>
          </p:cNvPr>
          <p:cNvSpPr txBox="1"/>
          <p:nvPr/>
        </p:nvSpPr>
        <p:spPr>
          <a:xfrm>
            <a:off x="633869" y="1824466"/>
            <a:ext cx="319718" cy="307777"/>
          </a:xfrm>
          <a:prstGeom prst="rect">
            <a:avLst/>
          </a:prstGeom>
          <a:noFill/>
          <a:ln>
            <a:solidFill>
              <a:schemeClr val="tx1"/>
            </a:solidFill>
          </a:ln>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a:t>
            </a:r>
          </a:p>
        </p:txBody>
      </p:sp>
      <p:sp>
        <p:nvSpPr>
          <p:cNvPr id="26" name="角丸四角形 13">
            <a:extLst>
              <a:ext uri="{FF2B5EF4-FFF2-40B4-BE49-F238E27FC236}">
                <a16:creationId xmlns:a16="http://schemas.microsoft.com/office/drawing/2014/main" xmlns="" id="{985CED07-C437-4AA3-B243-200780B34EC7}"/>
              </a:ext>
            </a:extLst>
          </p:cNvPr>
          <p:cNvSpPr/>
          <p:nvPr/>
        </p:nvSpPr>
        <p:spPr>
          <a:xfrm>
            <a:off x="147366" y="810704"/>
            <a:ext cx="6666010" cy="21810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spTree>
    <p:extLst>
      <p:ext uri="{BB962C8B-B14F-4D97-AF65-F5344CB8AC3E}">
        <p14:creationId xmlns:p14="http://schemas.microsoft.com/office/powerpoint/2010/main" val="16630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57201" y="841367"/>
            <a:ext cx="6525343" cy="5286512"/>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rgbClr val="FF0000"/>
                </a:solidFill>
                <a:latin typeface="+mn-ea"/>
              </a:rPr>
              <a:t>原則、ＡＳＦや口蹄疫等が発生している地域へは渡航しない。</a:t>
            </a:r>
            <a:endParaRPr lang="en-US" altLang="ja-JP" sz="2133" dirty="0">
              <a:solidFill>
                <a:srgbClr val="FF0000"/>
              </a:solidFill>
              <a:latin typeface="+mn-ea"/>
            </a:endParaRPr>
          </a:p>
          <a:p>
            <a:pPr>
              <a:lnSpc>
                <a:spcPts val="2400"/>
              </a:lnSpc>
              <a:defRPr/>
            </a:pPr>
            <a:r>
              <a:rPr lang="en-US" altLang="ja-JP" sz="2133" dirty="0">
                <a:solidFill>
                  <a:srgbClr val="FF0000"/>
                </a:solidFill>
                <a:latin typeface="+mn-ea"/>
              </a:rPr>
              <a:t>※</a:t>
            </a:r>
            <a:r>
              <a:rPr lang="ja-JP" altLang="en-US" sz="2133" dirty="0">
                <a:solidFill>
                  <a:srgbClr val="FF0000"/>
                </a:solidFill>
                <a:latin typeface="+mn-ea"/>
              </a:rPr>
              <a:t>最新の発生地域は、農林水産省ウェブサイトを確認すること。</a:t>
            </a:r>
            <a:endParaRPr lang="en-US" altLang="ja-JP" sz="2133"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やむを得ず、海外渡航する場合は、</a:t>
            </a: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に渡航先、渡航期間を申し出る。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○渡航先では、畜産関係施設に立ち寄らない。</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○帰国後は、帰国したことを、</a:t>
            </a:r>
            <a:r>
              <a:rPr lang="ja-JP" altLang="en-US" sz="1800" dirty="0">
                <a:latin typeface="+mn-ea"/>
              </a:rPr>
              <a:t>　　　　　　　　　　　　　　　　　</a:t>
            </a:r>
            <a:r>
              <a:rPr lang="ja-JP" altLang="en-US" sz="2130" dirty="0">
                <a:latin typeface="+mn-ea"/>
              </a:rPr>
              <a:t>に報告し、帰国後１週間は、当農場を含め他の畜産施設等にも立ち入らない。　</a:t>
            </a:r>
            <a:endParaRPr lang="en-US" altLang="ja-JP" sz="2130" dirty="0">
              <a:latin typeface="+mn-ea"/>
            </a:endParaRPr>
          </a:p>
          <a:p>
            <a:pPr>
              <a:lnSpc>
                <a:spcPts val="2400"/>
              </a:lnSpc>
              <a:defRPr/>
            </a:pP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23" name="テキスト ボックス 22">
            <a:extLst>
              <a:ext uri="{FF2B5EF4-FFF2-40B4-BE49-F238E27FC236}">
                <a16:creationId xmlns:a16="http://schemas.microsoft.com/office/drawing/2014/main" xmlns="" id="{69150BDE-1BF6-4731-A900-CAB128A2C0C8}"/>
              </a:ext>
            </a:extLst>
          </p:cNvPr>
          <p:cNvSpPr txBox="1"/>
          <p:nvPr/>
        </p:nvSpPr>
        <p:spPr>
          <a:xfrm>
            <a:off x="1412776" y="2987824"/>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xmlns="" id="{9B37A876-9A84-49B1-AE54-7E66FD224936}"/>
              </a:ext>
            </a:extLst>
          </p:cNvPr>
          <p:cNvSpPr txBox="1"/>
          <p:nvPr/>
        </p:nvSpPr>
        <p:spPr>
          <a:xfrm>
            <a:off x="3643390" y="4499992"/>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xmlns="" id="{78FF0CE1-2780-4255-B688-88FF7E870B1F}"/>
              </a:ext>
            </a:extLst>
          </p:cNvPr>
          <p:cNvSpPr/>
          <p:nvPr/>
        </p:nvSpPr>
        <p:spPr>
          <a:xfrm>
            <a:off x="41175" y="913805"/>
            <a:ext cx="6741369" cy="4738315"/>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57201" y="841367"/>
            <a:ext cx="6525343" cy="6517618"/>
          </a:xfrm>
          <a:prstGeom prst="rect">
            <a:avLst/>
          </a:prstGeom>
        </p:spPr>
        <p:txBody>
          <a:bodyPr wrap="square">
            <a:spAutoFit/>
          </a:bodyPr>
          <a:lstStyle/>
          <a:p>
            <a:pPr>
              <a:lnSpc>
                <a:spcPts val="2400"/>
              </a:lnSpc>
              <a:defRPr/>
            </a:pPr>
            <a:r>
              <a:rPr lang="ja-JP" altLang="en-US" sz="2133" dirty="0">
                <a:solidFill>
                  <a:srgbClr val="FF0000"/>
                </a:solidFill>
                <a:latin typeface="+mn-ea"/>
              </a:rPr>
              <a:t>病原体の侵入要因となるため、不適切な物品（他の畜産関係施設等で使用した物品や海外で使用した衣服等）は持ち込まない。</a:t>
            </a:r>
            <a:endParaRPr lang="en-US" altLang="ja-JP" sz="2133" dirty="0">
              <a:solidFill>
                <a:srgbClr val="FF0000"/>
              </a:solidFill>
              <a:latin typeface="+mn-ea"/>
            </a:endParaRPr>
          </a:p>
          <a:p>
            <a:pPr>
              <a:lnSpc>
                <a:spcPts val="2400"/>
              </a:lnSpc>
              <a:defRPr/>
            </a:pPr>
            <a:endParaRPr lang="ja-JP" altLang="en-US" sz="2133" dirty="0">
              <a:solidFill>
                <a:srgbClr val="FF0000"/>
              </a:solidFill>
              <a:latin typeface="+mn-ea"/>
            </a:endParaRPr>
          </a:p>
          <a:p>
            <a:pPr>
              <a:lnSpc>
                <a:spcPts val="2400"/>
              </a:lnSpc>
              <a:defRPr/>
            </a:pPr>
            <a:r>
              <a:rPr lang="ja-JP" altLang="en-US" sz="2133"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　　　　　　　　　　　は事前に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は衛生管理区域に持ち込む際、消毒を行う。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　　　　　　　　　　　は持ち込んだ機材を使用後、衛生管理区域内の倉庫に保管し、備品台帳に記録する。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　　　　　　　　　　　　　　　に台帳に記載の備品が倉庫に保管されているか確認する。</a:t>
            </a: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endParaRPr lang="en-US" altLang="ja-JP" b="1" dirty="0"/>
          </a:p>
        </p:txBody>
      </p:sp>
      <p:sp>
        <p:nvSpPr>
          <p:cNvPr id="23" name="テキスト ボックス 22">
            <a:extLst>
              <a:ext uri="{FF2B5EF4-FFF2-40B4-BE49-F238E27FC236}">
                <a16:creationId xmlns:a16="http://schemas.microsoft.com/office/drawing/2014/main" xmlns="" id="{69150BDE-1BF6-4731-A900-CAB128A2C0C8}"/>
              </a:ext>
            </a:extLst>
          </p:cNvPr>
          <p:cNvSpPr txBox="1"/>
          <p:nvPr/>
        </p:nvSpPr>
        <p:spPr>
          <a:xfrm>
            <a:off x="705070" y="3304922"/>
            <a:ext cx="2723930"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xmlns="" id="{9B37A876-9A84-49B1-AE54-7E66FD224936}"/>
              </a:ext>
            </a:extLst>
          </p:cNvPr>
          <p:cNvSpPr txBox="1"/>
          <p:nvPr/>
        </p:nvSpPr>
        <p:spPr>
          <a:xfrm>
            <a:off x="595674" y="6033646"/>
            <a:ext cx="2794074"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xmlns="" id="{78FF0CE1-2780-4255-B688-88FF7E870B1F}"/>
              </a:ext>
            </a:extLst>
          </p:cNvPr>
          <p:cNvSpPr/>
          <p:nvPr/>
        </p:nvSpPr>
        <p:spPr>
          <a:xfrm>
            <a:off x="41175" y="841367"/>
            <a:ext cx="6741369" cy="639492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1" name="テキスト ボックス 20">
            <a:extLst>
              <a:ext uri="{FF2B5EF4-FFF2-40B4-BE49-F238E27FC236}">
                <a16:creationId xmlns:a16="http://schemas.microsoft.com/office/drawing/2014/main" xmlns="" id="{1CB32480-903A-4405-B08F-B207B852CC6D}"/>
              </a:ext>
            </a:extLst>
          </p:cNvPr>
          <p:cNvSpPr txBox="1"/>
          <p:nvPr/>
        </p:nvSpPr>
        <p:spPr>
          <a:xfrm>
            <a:off x="3645024" y="3007817"/>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xmlns="" id="{BC37BDFA-6975-4522-B065-F9C0A660207C}"/>
              </a:ext>
            </a:extLst>
          </p:cNvPr>
          <p:cNvSpPr txBox="1"/>
          <p:nvPr/>
        </p:nvSpPr>
        <p:spPr>
          <a:xfrm>
            <a:off x="3975967" y="6033646"/>
            <a:ext cx="2592288" cy="338554"/>
          </a:xfrm>
          <a:prstGeom prst="rect">
            <a:avLst/>
          </a:prstGeom>
          <a:noFill/>
          <a:ln>
            <a:solidFill>
              <a:schemeClr val="tx1"/>
            </a:solidFill>
          </a:ln>
        </p:spPr>
        <p:txBody>
          <a:bodyPr wrap="square" rtlCol="0" anchor="ctr">
            <a:spAutoFit/>
          </a:bodyPr>
          <a:lstStyle/>
          <a:p>
            <a:pPr algn="ct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毎月第●■曜日　　　</a:t>
            </a:r>
          </a:p>
        </p:txBody>
      </p:sp>
      <p:sp>
        <p:nvSpPr>
          <p:cNvPr id="10" name="テキスト ボックス 9">
            <a:extLst>
              <a:ext uri="{FF2B5EF4-FFF2-40B4-BE49-F238E27FC236}">
                <a16:creationId xmlns:a16="http://schemas.microsoft.com/office/drawing/2014/main" xmlns="" id="{5F74D3BA-52D2-40D1-82BB-D2637C9EDA75}"/>
              </a:ext>
            </a:extLst>
          </p:cNvPr>
          <p:cNvSpPr txBox="1"/>
          <p:nvPr/>
        </p:nvSpPr>
        <p:spPr>
          <a:xfrm>
            <a:off x="609948" y="3918151"/>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11" name="テキスト ボックス 10">
            <a:extLst>
              <a:ext uri="{FF2B5EF4-FFF2-40B4-BE49-F238E27FC236}">
                <a16:creationId xmlns:a16="http://schemas.microsoft.com/office/drawing/2014/main" xmlns="" id="{2F6D4065-2839-4239-981C-F3876A134644}"/>
              </a:ext>
            </a:extLst>
          </p:cNvPr>
          <p:cNvSpPr txBox="1"/>
          <p:nvPr/>
        </p:nvSpPr>
        <p:spPr>
          <a:xfrm>
            <a:off x="609948" y="5148064"/>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57201" y="841367"/>
            <a:ext cx="6525343" cy="3132076"/>
          </a:xfrm>
          <a:prstGeom prst="rect">
            <a:avLst/>
          </a:prstGeom>
        </p:spPr>
        <p:txBody>
          <a:bodyPr wrap="square">
            <a:spAutoFit/>
          </a:bodyPr>
          <a:lstStyle/>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rgbClr val="FF0000"/>
                </a:solidFill>
                <a:latin typeface="+mn-ea"/>
              </a:rPr>
              <a:t>犬や猫を衛生管理区域内で飼育してはならいない。</a:t>
            </a:r>
            <a:endParaRPr lang="en-US" altLang="ja-JP" sz="2133" dirty="0">
              <a:solidFill>
                <a:srgbClr val="FF0000"/>
              </a:solidFill>
              <a:latin typeface="+mn-ea"/>
            </a:endParaRPr>
          </a:p>
          <a:p>
            <a:pPr>
              <a:lnSpc>
                <a:spcPts val="2400"/>
              </a:lnSpc>
              <a:defRPr/>
            </a:pPr>
            <a:endParaRPr lang="en-US" altLang="ja-JP" sz="2133" dirty="0">
              <a:solidFill>
                <a:srgbClr val="FF0000"/>
              </a:solidFill>
              <a:latin typeface="+mn-ea"/>
            </a:endParaRPr>
          </a:p>
          <a:p>
            <a:pPr>
              <a:lnSpc>
                <a:spcPts val="2400"/>
              </a:lnSpc>
              <a:defRPr/>
            </a:pPr>
            <a:r>
              <a:rPr lang="ja-JP" altLang="en-US" sz="2133" dirty="0">
                <a:latin typeface="+mn-ea"/>
              </a:rPr>
              <a:t>○　　　　　　　　　　　　は犬や猫が衛生管理区域内に侵入しないよう区域外で餌やりをする。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は散歩時等、衛生管理区域を通過する場合は、肢等の洗浄及び消毒を行ってから、衛生管理区域に入場する。</a:t>
            </a: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309320"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sp>
        <p:nvSpPr>
          <p:cNvPr id="27" name="角丸四角形 13">
            <a:extLst>
              <a:ext uri="{FF2B5EF4-FFF2-40B4-BE49-F238E27FC236}">
                <a16:creationId xmlns:a16="http://schemas.microsoft.com/office/drawing/2014/main" xmlns="" id="{78FF0CE1-2780-4255-B688-88FF7E870B1F}"/>
              </a:ext>
            </a:extLst>
          </p:cNvPr>
          <p:cNvSpPr/>
          <p:nvPr/>
        </p:nvSpPr>
        <p:spPr>
          <a:xfrm>
            <a:off x="41175" y="913805"/>
            <a:ext cx="6741369" cy="286610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xmlns="" id="{C7E2C661-3BCB-4381-864F-A658FCA65BC3}"/>
              </a:ext>
            </a:extLst>
          </p:cNvPr>
          <p:cNvSpPr txBox="1"/>
          <p:nvPr/>
        </p:nvSpPr>
        <p:spPr>
          <a:xfrm>
            <a:off x="692696" y="1763688"/>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8" name="テキスト ボックス 7">
            <a:extLst>
              <a:ext uri="{FF2B5EF4-FFF2-40B4-BE49-F238E27FC236}">
                <a16:creationId xmlns:a16="http://schemas.microsoft.com/office/drawing/2014/main" xmlns="" id="{584783AE-ACC8-4A67-8908-E9D39AE6A19B}"/>
              </a:ext>
            </a:extLst>
          </p:cNvPr>
          <p:cNvSpPr txBox="1"/>
          <p:nvPr/>
        </p:nvSpPr>
        <p:spPr>
          <a:xfrm>
            <a:off x="692695" y="2699792"/>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31164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a:t>
            </a:r>
            <a:r>
              <a:rPr lang="ja-JP" altLang="en-US" sz="1900" dirty="0">
                <a:latin typeface="+mn-ea"/>
                <a:cs typeface="Meiryo UI" panose="020B0604030504040204" pitchFamily="50" charset="-128"/>
              </a:rPr>
              <a:t>農場従事者は農場従事者用の台帳に記帳すること。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③更衣室にて、専用衣服・靴・手袋を着用する。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xmlns=""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６</a:t>
            </a:r>
          </a:p>
        </p:txBody>
      </p:sp>
      <p:pic>
        <p:nvPicPr>
          <p:cNvPr id="5" name="図 4">
            <a:extLst>
              <a:ext uri="{FF2B5EF4-FFF2-40B4-BE49-F238E27FC236}">
                <a16:creationId xmlns:a16="http://schemas.microsoft.com/office/drawing/2014/main" xmlns=""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xmlns=""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xmlns=""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xmlns="" id="{1AF4966E-AE6A-43DE-BA5C-FB4F7870B06E}"/>
              </a:ext>
            </a:extLst>
          </p:cNvPr>
          <p:cNvSpPr txBox="1"/>
          <p:nvPr/>
        </p:nvSpPr>
        <p:spPr>
          <a:xfrm>
            <a:off x="521644" y="1713166"/>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xmlns="" id="{0C8D7A47-5FFE-471C-88BD-BE02A5BDCE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xmlns=""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xmlns=""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xmlns="" id="{E9132AA7-1C39-41BD-81B1-3DC4F38851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xmlns="" id="{6058D683-828F-4539-A54D-B9C6AC99B70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5577"/>
            <a:ext cx="6712209" cy="413982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①衛生管理区域に車両で立ち入る者は、消毒場所に設置された台帳に日付、入場時刻、氏名、所属、目的を記帳する。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なお、農場従事者は衛生管理区域外の専用駐車場に駐車し、事務所の農場従事者用の台帳に記帳すること。</a:t>
            </a: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③衛生管理区域内で車両から降りて作業する場合、消毒場所に用意してある農場専用のフロアマットと交換する。</a:t>
            </a:r>
          </a:p>
          <a:p>
            <a:r>
              <a:rPr lang="ja-JP" altLang="en-US" sz="1900" dirty="0">
                <a:latin typeface="+mn-ea"/>
                <a:cs typeface="Meiryo UI" panose="020B0604030504040204" pitchFamily="50" charset="-128"/>
              </a:rPr>
              <a:t>④台帳に入場時の消毒の実施について記帳する。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⑤手指の洗浄・消毒を行う。</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⑥設置された衣服・長靴・手袋を着用し、入場する。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車両の消毒方法、手指の洗浄・消毒方法及び衣服・長靴・手袋の着用方法は、添付の作業手順を参照すること。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xmlns="" id="{EA7E0A97-913B-42F4-ADBA-D9BB4745D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7067" y="5148064"/>
            <a:ext cx="2414061" cy="1802497"/>
          </a:xfrm>
          <a:prstGeom prst="rect">
            <a:avLst/>
          </a:prstGeom>
          <a:ln>
            <a:solidFill>
              <a:schemeClr val="tx1"/>
            </a:solidFill>
          </a:ln>
        </p:spPr>
      </p:pic>
      <p:sp>
        <p:nvSpPr>
          <p:cNvPr id="34" name="楕円 33">
            <a:extLst>
              <a:ext uri="{FF2B5EF4-FFF2-40B4-BE49-F238E27FC236}">
                <a16:creationId xmlns:a16="http://schemas.microsoft.com/office/drawing/2014/main" xmlns="" id="{B4536032-7E04-4D46-AAC8-69EA91DCFB57}"/>
              </a:ext>
            </a:extLst>
          </p:cNvPr>
          <p:cNvSpPr/>
          <p:nvPr/>
        </p:nvSpPr>
        <p:spPr>
          <a:xfrm>
            <a:off x="3836883" y="6109314"/>
            <a:ext cx="490300"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5" name="正方形/長方形 34">
            <a:extLst>
              <a:ext uri="{FF2B5EF4-FFF2-40B4-BE49-F238E27FC236}">
                <a16:creationId xmlns:a16="http://schemas.microsoft.com/office/drawing/2014/main" xmlns="" id="{567DD5C2-220B-4A05-AA58-D1BA8E5E38E9}"/>
              </a:ext>
            </a:extLst>
          </p:cNvPr>
          <p:cNvSpPr/>
          <p:nvPr/>
        </p:nvSpPr>
        <p:spPr>
          <a:xfrm>
            <a:off x="4644056" y="5112530"/>
            <a:ext cx="2619803" cy="584775"/>
          </a:xfrm>
          <a:prstGeom prst="rect">
            <a:avLst/>
          </a:prstGeom>
        </p:spPr>
        <p:txBody>
          <a:bodyPr wrap="square">
            <a:spAutoFit/>
          </a:bodyPr>
          <a:lstStyle/>
          <a:p>
            <a:r>
              <a:rPr lang="ja-JP" altLang="en-US" sz="1600" dirty="0">
                <a:solidFill>
                  <a:srgbClr val="000000"/>
                </a:solidFill>
                <a:latin typeface="+mn-ea"/>
              </a:rPr>
              <a:t>消毒場所に用意している</a:t>
            </a:r>
            <a:endParaRPr lang="en-US" altLang="ja-JP" sz="1600" dirty="0">
              <a:solidFill>
                <a:srgbClr val="000000"/>
              </a:solidFill>
              <a:latin typeface="+mn-ea"/>
            </a:endParaRPr>
          </a:p>
          <a:p>
            <a:r>
              <a:rPr lang="ja-JP" altLang="en-US" sz="1600" dirty="0">
                <a:solidFill>
                  <a:srgbClr val="000000"/>
                </a:solidFill>
                <a:latin typeface="+mn-ea"/>
              </a:rPr>
              <a:t>農場専用のフロアマット</a:t>
            </a:r>
            <a:endParaRPr lang="en-US" altLang="ja-JP" sz="1600" dirty="0">
              <a:solidFill>
                <a:srgbClr val="000000"/>
              </a:solidFill>
              <a:latin typeface="+mn-ea"/>
            </a:endParaRPr>
          </a:p>
        </p:txBody>
      </p:sp>
      <p:cxnSp>
        <p:nvCxnSpPr>
          <p:cNvPr id="37" name="直線コネクタ 36">
            <a:extLst>
              <a:ext uri="{FF2B5EF4-FFF2-40B4-BE49-F238E27FC236}">
                <a16:creationId xmlns:a16="http://schemas.microsoft.com/office/drawing/2014/main" xmlns="" id="{162572D4-0935-4448-B3CA-B6F4365A873E}"/>
              </a:ext>
            </a:extLst>
          </p:cNvPr>
          <p:cNvCxnSpPr>
            <a:cxnSpLocks/>
          </p:cNvCxnSpPr>
          <p:nvPr/>
        </p:nvCxnSpPr>
        <p:spPr>
          <a:xfrm flipV="1">
            <a:off x="3877921" y="5803900"/>
            <a:ext cx="833779" cy="357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xmlns="" id="{FFFA5EA1-A638-4FF4-B93D-E9DC76FE3E55}"/>
              </a:ext>
            </a:extLst>
          </p:cNvPr>
          <p:cNvCxnSpPr>
            <a:cxnSpLocks/>
          </p:cNvCxnSpPr>
          <p:nvPr/>
        </p:nvCxnSpPr>
        <p:spPr>
          <a:xfrm>
            <a:off x="4030136" y="6556754"/>
            <a:ext cx="641900" cy="196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xmlns="" id="{FBE88C86-9B5E-41F3-BF7B-C27EB189AA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5921" y="6854557"/>
            <a:ext cx="1636668" cy="1893907"/>
          </a:xfrm>
          <a:prstGeom prst="rect">
            <a:avLst/>
          </a:prstGeom>
          <a:ln>
            <a:solidFill>
              <a:schemeClr val="tx1"/>
            </a:solidFill>
          </a:ln>
        </p:spPr>
      </p:pic>
      <p:sp>
        <p:nvSpPr>
          <p:cNvPr id="43" name="楕円 42">
            <a:extLst>
              <a:ext uri="{FF2B5EF4-FFF2-40B4-BE49-F238E27FC236}">
                <a16:creationId xmlns:a16="http://schemas.microsoft.com/office/drawing/2014/main" xmlns="" id="{81362E53-82A8-4B35-8AA1-7A86A040EEA4}"/>
              </a:ext>
            </a:extLst>
          </p:cNvPr>
          <p:cNvSpPr/>
          <p:nvPr/>
        </p:nvSpPr>
        <p:spPr>
          <a:xfrm>
            <a:off x="3281594" y="621284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1" name="正方形/長方形 50">
            <a:extLst>
              <a:ext uri="{FF2B5EF4-FFF2-40B4-BE49-F238E27FC236}">
                <a16:creationId xmlns:a16="http://schemas.microsoft.com/office/drawing/2014/main" xmlns="" id="{6BEC5913-EF95-4B90-984D-9923D3BD7BA9}"/>
              </a:ext>
            </a:extLst>
          </p:cNvPr>
          <p:cNvSpPr/>
          <p:nvPr/>
        </p:nvSpPr>
        <p:spPr>
          <a:xfrm>
            <a:off x="1395174" y="8815123"/>
            <a:ext cx="3600400" cy="338554"/>
          </a:xfrm>
          <a:prstGeom prst="rect">
            <a:avLst/>
          </a:prstGeom>
        </p:spPr>
        <p:txBody>
          <a:bodyPr wrap="square">
            <a:spAutoFit/>
          </a:bodyPr>
          <a:lstStyle/>
          <a:p>
            <a:r>
              <a:rPr lang="ja-JP" altLang="en-US" sz="1600" dirty="0">
                <a:solidFill>
                  <a:srgbClr val="000000"/>
                </a:solidFill>
                <a:latin typeface="+mn-ea"/>
              </a:rPr>
              <a:t>外部従事者用の衣服・靴・手袋</a:t>
            </a:r>
            <a:endParaRPr lang="en-US" altLang="ja-JP" sz="1600" dirty="0">
              <a:solidFill>
                <a:srgbClr val="000000"/>
              </a:solidFill>
              <a:latin typeface="+mn-ea"/>
            </a:endParaRPr>
          </a:p>
        </p:txBody>
      </p:sp>
      <p:cxnSp>
        <p:nvCxnSpPr>
          <p:cNvPr id="46" name="直線コネクタ 45">
            <a:extLst>
              <a:ext uri="{FF2B5EF4-FFF2-40B4-BE49-F238E27FC236}">
                <a16:creationId xmlns:a16="http://schemas.microsoft.com/office/drawing/2014/main" xmlns="" id="{CC49EC7F-92C8-41C2-B097-F0D4E1D28AF8}"/>
              </a:ext>
            </a:extLst>
          </p:cNvPr>
          <p:cNvCxnSpPr>
            <a:cxnSpLocks/>
            <a:stCxn id="43" idx="1"/>
          </p:cNvCxnSpPr>
          <p:nvPr/>
        </p:nvCxnSpPr>
        <p:spPr>
          <a:xfrm flipH="1">
            <a:off x="1389841" y="6278372"/>
            <a:ext cx="1954216" cy="11435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xmlns="" id="{103696CF-9BF8-432E-9690-83508BA651A4}"/>
              </a:ext>
            </a:extLst>
          </p:cNvPr>
          <p:cNvCxnSpPr>
            <a:cxnSpLocks/>
          </p:cNvCxnSpPr>
          <p:nvPr/>
        </p:nvCxnSpPr>
        <p:spPr>
          <a:xfrm flipH="1" flipV="1">
            <a:off x="3708331" y="6536046"/>
            <a:ext cx="872797" cy="8858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xmlns="" id="{25849A03-3656-415E-BD6D-6CA5CF4EB0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9851" y="5765198"/>
            <a:ext cx="1001953" cy="987801"/>
          </a:xfrm>
          <a:prstGeom prst="rect">
            <a:avLst/>
          </a:prstGeom>
          <a:ln>
            <a:solidFill>
              <a:schemeClr val="tx1"/>
            </a:solidFill>
          </a:ln>
        </p:spPr>
      </p:pic>
      <p:sp>
        <p:nvSpPr>
          <p:cNvPr id="54" name="楕円 53">
            <a:extLst>
              <a:ext uri="{FF2B5EF4-FFF2-40B4-BE49-F238E27FC236}">
                <a16:creationId xmlns:a16="http://schemas.microsoft.com/office/drawing/2014/main" xmlns="" id="{64F543B4-EE1C-4327-8681-5226C736B120}"/>
              </a:ext>
            </a:extLst>
          </p:cNvPr>
          <p:cNvSpPr/>
          <p:nvPr/>
        </p:nvSpPr>
        <p:spPr>
          <a:xfrm>
            <a:off x="2567754" y="5816896"/>
            <a:ext cx="426521" cy="3959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xmlns="" id="{BBDBEACA-A209-4607-9005-4D551C17B056}"/>
              </a:ext>
            </a:extLst>
          </p:cNvPr>
          <p:cNvCxnSpPr>
            <a:cxnSpLocks/>
            <a:endCxn id="54" idx="5"/>
          </p:cNvCxnSpPr>
          <p:nvPr/>
        </p:nvCxnSpPr>
        <p:spPr>
          <a:xfrm flipV="1">
            <a:off x="1931098" y="6154860"/>
            <a:ext cx="1000714" cy="500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xmlns="" id="{272D590B-79DD-4EDE-9E1E-8DC586B6F5E0}"/>
              </a:ext>
            </a:extLst>
          </p:cNvPr>
          <p:cNvCxnSpPr>
            <a:cxnSpLocks/>
            <a:endCxn id="54" idx="0"/>
          </p:cNvCxnSpPr>
          <p:nvPr/>
        </p:nvCxnSpPr>
        <p:spPr>
          <a:xfrm>
            <a:off x="1931098" y="5559501"/>
            <a:ext cx="849917" cy="257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xmlns="" id="{DC115CC3-D541-44F0-91D4-80B9AD1E3E67}"/>
              </a:ext>
            </a:extLst>
          </p:cNvPr>
          <p:cNvSpPr/>
          <p:nvPr/>
        </p:nvSpPr>
        <p:spPr>
          <a:xfrm>
            <a:off x="514607" y="5158344"/>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68" name="テキスト ボックス 67">
            <a:extLst>
              <a:ext uri="{FF2B5EF4-FFF2-40B4-BE49-F238E27FC236}">
                <a16:creationId xmlns:a16="http://schemas.microsoft.com/office/drawing/2014/main" xmlns="" id="{BFC7942A-10DB-46A8-8B2D-694DAB481CFA}"/>
              </a:ext>
            </a:extLst>
          </p:cNvPr>
          <p:cNvSpPr txBox="1"/>
          <p:nvPr/>
        </p:nvSpPr>
        <p:spPr>
          <a:xfrm>
            <a:off x="6497960"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７</a:t>
            </a:r>
          </a:p>
        </p:txBody>
      </p:sp>
      <p:sp>
        <p:nvSpPr>
          <p:cNvPr id="15" name="正方形/長方形 14">
            <a:extLst>
              <a:ext uri="{FF2B5EF4-FFF2-40B4-BE49-F238E27FC236}">
                <a16:creationId xmlns:a16="http://schemas.microsoft.com/office/drawing/2014/main" xmlns="" id="{7FFDA881-D5C0-465A-9012-FD07FFB8B1EC}"/>
              </a:ext>
            </a:extLst>
          </p:cNvPr>
          <p:cNvSpPr/>
          <p:nvPr/>
        </p:nvSpPr>
        <p:spPr>
          <a:xfrm>
            <a:off x="1389841" y="7421900"/>
            <a:ext cx="3191287" cy="13879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xmlns="" id="{B4650AFF-E026-468E-BDBA-19E602362F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40248" y="7662585"/>
            <a:ext cx="794116" cy="838729"/>
          </a:xfrm>
          <a:prstGeom prst="rect">
            <a:avLst/>
          </a:prstGeom>
        </p:spPr>
      </p:pic>
      <p:pic>
        <p:nvPicPr>
          <p:cNvPr id="5" name="図 4">
            <a:extLst>
              <a:ext uri="{FF2B5EF4-FFF2-40B4-BE49-F238E27FC236}">
                <a16:creationId xmlns:a16="http://schemas.microsoft.com/office/drawing/2014/main" xmlns="" id="{2CF3C42B-4F2A-461E-A1A2-83002C6D8A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82808" y="7566936"/>
            <a:ext cx="445400" cy="1205202"/>
          </a:xfrm>
          <a:prstGeom prst="rect">
            <a:avLst/>
          </a:prstGeom>
        </p:spPr>
      </p:pic>
      <p:pic>
        <p:nvPicPr>
          <p:cNvPr id="6" name="図 5">
            <a:extLst>
              <a:ext uri="{FF2B5EF4-FFF2-40B4-BE49-F238E27FC236}">
                <a16:creationId xmlns:a16="http://schemas.microsoft.com/office/drawing/2014/main" xmlns="" id="{DCFA8A3C-CA49-4A3B-963D-002E4B5A2F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1975" y="7756625"/>
            <a:ext cx="854522" cy="825825"/>
          </a:xfrm>
          <a:prstGeom prst="rect">
            <a:avLst/>
          </a:prstGeom>
        </p:spPr>
      </p:pic>
      <p:pic>
        <p:nvPicPr>
          <p:cNvPr id="8" name="図 7">
            <a:extLst>
              <a:ext uri="{FF2B5EF4-FFF2-40B4-BE49-F238E27FC236}">
                <a16:creationId xmlns:a16="http://schemas.microsoft.com/office/drawing/2014/main" xmlns="" id="{0ECF6D02-AA98-407F-98F3-60C0E6030105}"/>
              </a:ext>
            </a:extLst>
          </p:cNvPr>
          <p:cNvPicPr>
            <a:picLocks noChangeAspect="1"/>
          </p:cNvPicPr>
          <p:nvPr/>
        </p:nvPicPr>
        <p:blipFill>
          <a:blip r:embed="rId9"/>
          <a:stretch>
            <a:fillRect/>
          </a:stretch>
        </p:blipFill>
        <p:spPr>
          <a:xfrm>
            <a:off x="569023" y="5559501"/>
            <a:ext cx="1362075" cy="1095375"/>
          </a:xfrm>
          <a:prstGeom prst="rect">
            <a:avLst/>
          </a:prstGeom>
          <a:ln>
            <a:solidFill>
              <a:schemeClr val="tx1"/>
            </a:solidFill>
          </a:ln>
        </p:spPr>
      </p:pic>
    </p:spTree>
    <p:extLst>
      <p:ext uri="{BB962C8B-B14F-4D97-AF65-F5344CB8AC3E}">
        <p14:creationId xmlns:p14="http://schemas.microsoft.com/office/powerpoint/2010/main" val="205242337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1414</Words>
  <Application>Microsoft Office PowerPoint</Application>
  <PresentationFormat>画面に合わせる (4:3)</PresentationFormat>
  <Paragraphs>454</Paragraphs>
  <Slides>18</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Meiryo UI</vt:lpstr>
      <vt:lpstr>ＭＳ Ｐゴシック</vt:lpstr>
      <vt:lpstr>ＭＳ ゴシック</vt:lpstr>
      <vt:lpstr>ＭＳ 明朝</vt:lpstr>
      <vt:lpstr>Agency FB</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石原 深雪</dc:creator>
  <cp:lastModifiedBy>user</cp:lastModifiedBy>
  <cp:revision>1</cp:revision>
  <dcterms:modified xsi:type="dcterms:W3CDTF">2020-10-21T03:12:33Z</dcterms:modified>
</cp:coreProperties>
</file>