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2"/>
  </p:notesMasterIdLst>
  <p:handoutMasterIdLst>
    <p:handoutMasterId r:id="rId13"/>
  </p:handoutMasterIdLst>
  <p:sldIdLst>
    <p:sldId id="296" r:id="rId2"/>
    <p:sldId id="297" r:id="rId3"/>
    <p:sldId id="298" r:id="rId4"/>
    <p:sldId id="300" r:id="rId5"/>
    <p:sldId id="301" r:id="rId6"/>
    <p:sldId id="302" r:id="rId7"/>
    <p:sldId id="303" r:id="rId8"/>
    <p:sldId id="304" r:id="rId9"/>
    <p:sldId id="305" r:id="rId10"/>
    <p:sldId id="299" r:id="rId11"/>
  </p:sldIdLst>
  <p:sldSz cx="9144000" cy="6858000" type="screen4x3"/>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FF66FF"/>
    <a:srgbClr val="0000FF"/>
    <a:srgbClr val="FFFFDD"/>
    <a:srgbClr val="C8FCD7"/>
    <a:srgbClr val="ECFEF1"/>
    <a:srgbClr val="BAFCCB"/>
    <a:srgbClr val="BCFCCD"/>
    <a:srgbClr val="00CC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705" autoAdjust="0"/>
    <p:restoredTop sz="51220" autoAdjust="0"/>
  </p:normalViewPr>
  <p:slideViewPr>
    <p:cSldViewPr snapToGrid="0">
      <p:cViewPr varScale="1">
        <p:scale>
          <a:sx n="36" d="100"/>
          <a:sy n="36" d="100"/>
        </p:scale>
        <p:origin x="1772" y="32"/>
      </p:cViewPr>
      <p:guideLst/>
    </p:cSldViewPr>
  </p:slideViewPr>
  <p:outlineViewPr>
    <p:cViewPr>
      <p:scale>
        <a:sx n="33" d="100"/>
        <a:sy n="33" d="100"/>
      </p:scale>
      <p:origin x="0" y="-5984"/>
    </p:cViewPr>
  </p:outlineViewPr>
  <p:notesTextViewPr>
    <p:cViewPr>
      <p:scale>
        <a:sx n="1" d="1"/>
        <a:sy n="1" d="1"/>
      </p:scale>
      <p:origin x="0" y="0"/>
    </p:cViewPr>
  </p:notesTextViewPr>
  <p:notesViewPr>
    <p:cSldViewPr snapToGrid="0">
      <p:cViewPr varScale="1">
        <p:scale>
          <a:sx n="47" d="100"/>
          <a:sy n="47" d="100"/>
        </p:scale>
        <p:origin x="274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7740" cy="513428"/>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3092" y="1"/>
            <a:ext cx="3077740" cy="513428"/>
          </a:xfrm>
          <a:prstGeom prst="rect">
            <a:avLst/>
          </a:prstGeom>
        </p:spPr>
        <p:txBody>
          <a:bodyPr vert="horz" lIns="94650" tIns="47325" rIns="94650" bIns="47325" rtlCol="0"/>
          <a:lstStyle>
            <a:lvl1pPr algn="r">
              <a:defRPr sz="1200"/>
            </a:lvl1pPr>
          </a:lstStyle>
          <a:p>
            <a:fld id="{273DFC92-EFCC-42C7-831E-2BA6F0A939CE}" type="datetimeFigureOut">
              <a:rPr kumimoji="1" lang="ja-JP" altLang="en-US" smtClean="0"/>
              <a:t>2020/9/9</a:t>
            </a:fld>
            <a:endParaRPr kumimoji="1" lang="ja-JP" altLang="en-US"/>
          </a:p>
        </p:txBody>
      </p:sp>
      <p:sp>
        <p:nvSpPr>
          <p:cNvPr id="4" name="フッター プレースホルダー 3"/>
          <p:cNvSpPr>
            <a:spLocks noGrp="1"/>
          </p:cNvSpPr>
          <p:nvPr>
            <p:ph type="ftr" sz="quarter" idx="2"/>
          </p:nvPr>
        </p:nvSpPr>
        <p:spPr>
          <a:xfrm>
            <a:off x="0" y="9719599"/>
            <a:ext cx="3077740" cy="513427"/>
          </a:xfrm>
          <a:prstGeom prst="rect">
            <a:avLst/>
          </a:prstGeom>
        </p:spPr>
        <p:txBody>
          <a:bodyPr vert="horz" lIns="94650" tIns="47325" rIns="94650" bIns="4732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092" y="9719599"/>
            <a:ext cx="3077740" cy="513427"/>
          </a:xfrm>
          <a:prstGeom prst="rect">
            <a:avLst/>
          </a:prstGeom>
        </p:spPr>
        <p:txBody>
          <a:bodyPr vert="horz" lIns="94650" tIns="47325" rIns="94650" bIns="47325" rtlCol="0" anchor="b"/>
          <a:lstStyle>
            <a:lvl1pPr algn="r">
              <a:defRPr sz="1200"/>
            </a:lvl1pPr>
          </a:lstStyle>
          <a:p>
            <a:fld id="{15C8EF7B-F820-459E-BC36-6B54BE7FAB0C}" type="slidenum">
              <a:rPr kumimoji="1" lang="ja-JP" altLang="en-US" smtClean="0"/>
              <a:t>‹#›</a:t>
            </a:fld>
            <a:endParaRPr kumimoji="1" lang="ja-JP" altLang="en-US"/>
          </a:p>
        </p:txBody>
      </p:sp>
    </p:spTree>
    <p:extLst>
      <p:ext uri="{BB962C8B-B14F-4D97-AF65-F5344CB8AC3E}">
        <p14:creationId xmlns:p14="http://schemas.microsoft.com/office/powerpoint/2010/main" val="14732104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7740" cy="513428"/>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092" y="1"/>
            <a:ext cx="3077740" cy="513428"/>
          </a:xfrm>
          <a:prstGeom prst="rect">
            <a:avLst/>
          </a:prstGeom>
        </p:spPr>
        <p:txBody>
          <a:bodyPr vert="horz" lIns="94650" tIns="47325" rIns="94650" bIns="47325" rtlCol="0"/>
          <a:lstStyle>
            <a:lvl1pPr algn="r">
              <a:defRPr sz="1200"/>
            </a:lvl1pPr>
          </a:lstStyle>
          <a:p>
            <a:fld id="{E2797BB3-3C7B-4A11-8F7C-016BC0F54DF7}" type="datetimeFigureOut">
              <a:rPr kumimoji="1" lang="ja-JP" altLang="en-US" smtClean="0"/>
              <a:t>2020/9/9</a:t>
            </a:fld>
            <a:endParaRPr kumimoji="1" lang="ja-JP" altLang="en-US"/>
          </a:p>
        </p:txBody>
      </p:sp>
      <p:sp>
        <p:nvSpPr>
          <p:cNvPr id="4" name="スライド イメージ プレースホルダー 3"/>
          <p:cNvSpPr>
            <a:spLocks noGrp="1" noRot="1" noChangeAspect="1"/>
          </p:cNvSpPr>
          <p:nvPr>
            <p:ph type="sldImg" idx="2"/>
          </p:nvPr>
        </p:nvSpPr>
        <p:spPr>
          <a:xfrm>
            <a:off x="1247775" y="1279525"/>
            <a:ext cx="4606925" cy="3454400"/>
          </a:xfrm>
          <a:prstGeom prst="rect">
            <a:avLst/>
          </a:prstGeom>
          <a:noFill/>
          <a:ln w="12700">
            <a:solidFill>
              <a:prstClr val="black"/>
            </a:solidFill>
          </a:ln>
        </p:spPr>
        <p:txBody>
          <a:bodyPr vert="horz" lIns="94650" tIns="47325" rIns="94650" bIns="47325" rtlCol="0" anchor="ctr"/>
          <a:lstStyle/>
          <a:p>
            <a:endParaRPr lang="ja-JP" altLang="en-US"/>
          </a:p>
        </p:txBody>
      </p:sp>
      <p:sp>
        <p:nvSpPr>
          <p:cNvPr id="5" name="ノート プレースホルダー 4"/>
          <p:cNvSpPr>
            <a:spLocks noGrp="1"/>
          </p:cNvSpPr>
          <p:nvPr>
            <p:ph type="body" sz="quarter" idx="3"/>
          </p:nvPr>
        </p:nvSpPr>
        <p:spPr>
          <a:xfrm>
            <a:off x="710248" y="4924644"/>
            <a:ext cx="5681980" cy="4029253"/>
          </a:xfrm>
          <a:prstGeom prst="rect">
            <a:avLst/>
          </a:prstGeom>
        </p:spPr>
        <p:txBody>
          <a:bodyPr vert="horz" lIns="94650" tIns="47325" rIns="94650" bIns="4732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719599"/>
            <a:ext cx="3077740" cy="513427"/>
          </a:xfrm>
          <a:prstGeom prst="rect">
            <a:avLst/>
          </a:prstGeom>
        </p:spPr>
        <p:txBody>
          <a:bodyPr vert="horz" lIns="94650" tIns="47325" rIns="94650" bIns="4732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092" y="9719599"/>
            <a:ext cx="3077740" cy="513427"/>
          </a:xfrm>
          <a:prstGeom prst="rect">
            <a:avLst/>
          </a:prstGeom>
        </p:spPr>
        <p:txBody>
          <a:bodyPr vert="horz" lIns="94650" tIns="47325" rIns="94650" bIns="47325" rtlCol="0" anchor="b"/>
          <a:lstStyle>
            <a:lvl1pPr algn="r">
              <a:defRPr sz="1200"/>
            </a:lvl1pPr>
          </a:lstStyle>
          <a:p>
            <a:fld id="{6AC044BF-F28E-4985-A4FC-7A708562874E}" type="slidenum">
              <a:rPr kumimoji="1" lang="ja-JP" altLang="en-US" smtClean="0"/>
              <a:t>‹#›</a:t>
            </a:fld>
            <a:endParaRPr kumimoji="1" lang="ja-JP" altLang="en-US"/>
          </a:p>
        </p:txBody>
      </p:sp>
    </p:spTree>
    <p:extLst>
      <p:ext uri="{BB962C8B-B14F-4D97-AF65-F5344CB8AC3E}">
        <p14:creationId xmlns:p14="http://schemas.microsoft.com/office/powerpoint/2010/main" val="289763561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改正前の条例では、指定事業所のうち、自主管理の推進として環境に係る一定の管理能力を備えた事業者は「環境管理事業所」として認定を受けることができ、その中でもさらに優れた事業所は「環境配慮推進事業所」として登録を受けることができるという、２段階の評価制度となっていました。</a:t>
            </a:r>
            <a:endParaRPr kumimoji="1" lang="en-US" altLang="ja-JP" dirty="0" smtClean="0"/>
          </a:p>
          <a:p>
            <a:endParaRPr kumimoji="1" lang="en-US" altLang="ja-JP" dirty="0" smtClean="0"/>
          </a:p>
          <a:p>
            <a:r>
              <a:rPr kumimoji="1" lang="ja-JP" altLang="en-US" dirty="0" smtClean="0"/>
              <a:t>認定・登録を受けることによるメリットは、環境管理事業所は県ＨＰでの名称の公表、環境配慮推進事業所はそれに加え、８条に基づく指定事業所に係る変更許可手続きの免除という手続き面でのメリットがあり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0</a:t>
            </a:fld>
            <a:endParaRPr kumimoji="1" lang="ja-JP" altLang="en-US"/>
          </a:p>
        </p:txBody>
      </p:sp>
    </p:spTree>
    <p:extLst>
      <p:ext uri="{BB962C8B-B14F-4D97-AF65-F5344CB8AC3E}">
        <p14:creationId xmlns:p14="http://schemas.microsoft.com/office/powerpoint/2010/main" val="3683654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主な改正点のまとめです。</a:t>
            </a:r>
            <a:endParaRPr kumimoji="1" lang="en-US" altLang="ja-JP" dirty="0" smtClean="0"/>
          </a:p>
          <a:p>
            <a:r>
              <a:rPr kumimoji="1" lang="ja-JP" altLang="en-US" dirty="0" smtClean="0"/>
              <a:t>まず１つ目としては、環境配慮推進事業所の名称が優良環境管理事業所に変更になります。</a:t>
            </a:r>
            <a:endParaRPr kumimoji="1" lang="en-US" altLang="ja-JP" dirty="0" smtClean="0"/>
          </a:p>
          <a:p>
            <a:r>
              <a:rPr kumimoji="1" lang="ja-JP" altLang="en-US" dirty="0" smtClean="0"/>
              <a:t>２つ目としては、認定の取得によるメリットとして、免除される手続きが増えます。</a:t>
            </a:r>
            <a:endParaRPr kumimoji="1" lang="en-US" altLang="ja-JP" dirty="0" smtClean="0"/>
          </a:p>
          <a:p>
            <a:r>
              <a:rPr kumimoji="1" lang="ja-JP" altLang="en-US" dirty="0" smtClean="0"/>
              <a:t>３つ目としては、優良環境管理事業所の認定にあたっての手続きが合理化され、添付書類が簡素化されます。</a:t>
            </a:r>
            <a:endParaRPr kumimoji="1" lang="en-US" altLang="ja-JP" dirty="0" smtClean="0"/>
          </a:p>
          <a:p>
            <a:r>
              <a:rPr kumimoji="1" lang="ja-JP" altLang="en-US" dirty="0" smtClean="0"/>
              <a:t>４つ目としては、認定の有効期間が延長されます。</a:t>
            </a:r>
            <a:endParaRPr kumimoji="1" lang="en-US" altLang="ja-JP" dirty="0" smtClean="0"/>
          </a:p>
          <a:p>
            <a:endParaRPr kumimoji="1" lang="en-US" altLang="ja-JP" dirty="0" smtClean="0"/>
          </a:p>
          <a:p>
            <a:r>
              <a:rPr kumimoji="1" lang="ja-JP" altLang="en-US" dirty="0" smtClean="0"/>
              <a:t>環境管理事業所・優良環境管理事業所制度については、自主管理の推進のために、ぜひ多くの事業者に活用していただきたいと考えていますので、積極的に認定取得の検討をお願いします。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9</a:t>
            </a:fld>
            <a:endParaRPr kumimoji="1" lang="ja-JP" altLang="en-US"/>
          </a:p>
        </p:txBody>
      </p:sp>
    </p:spTree>
    <p:extLst>
      <p:ext uri="{BB962C8B-B14F-4D97-AF65-F5344CB8AC3E}">
        <p14:creationId xmlns:p14="http://schemas.microsoft.com/office/powerpoint/2010/main" val="2920799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しかし、制度を活用する認定・登録事業所がなかなか増えないという課題がありました。</a:t>
            </a:r>
            <a:endParaRPr kumimoji="1" lang="en-US" altLang="ja-JP" dirty="0" smtClean="0"/>
          </a:p>
          <a:p>
            <a:r>
              <a:rPr kumimoji="1" lang="ja-JP" altLang="en-US" dirty="0" smtClean="0"/>
              <a:t>実際に事業者からは、「認定・登録を取得してもメリットが少ない」「制度の知名度が低く、また、環境管理事業所と環境配慮推進事業所はどちらが優れた事業所であるか分からない」「環境配慮推進事業所になるためには、環境管理事業所と環境配慮推進事業所のそれぞれ申請が必要であり、手続きが煩雑」</a:t>
            </a:r>
            <a:endParaRPr kumimoji="1" lang="en-US" altLang="ja-JP" dirty="0" smtClean="0"/>
          </a:p>
          <a:p>
            <a:r>
              <a:rPr kumimoji="1" lang="ja-JP" altLang="en-US" dirty="0" smtClean="0"/>
              <a:t>また、環境配慮推進事業所の認定申請については、「添付書類が膨大であり、手続きが大変である」といった声がありました。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1</a:t>
            </a:fld>
            <a:endParaRPr kumimoji="1" lang="ja-JP" altLang="en-US"/>
          </a:p>
        </p:txBody>
      </p:sp>
    </p:spTree>
    <p:extLst>
      <p:ext uri="{BB962C8B-B14F-4D97-AF65-F5344CB8AC3E}">
        <p14:creationId xmlns:p14="http://schemas.microsoft.com/office/powerpoint/2010/main" val="1818997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今回の改正では、これらの課題を改善するため制度の見直しを行いました。</a:t>
            </a:r>
            <a:endParaRPr kumimoji="1" lang="en-US" altLang="ja-JP" dirty="0" smtClean="0"/>
          </a:p>
          <a:p>
            <a:endParaRPr kumimoji="1" lang="en-US" altLang="ja-JP" dirty="0" smtClean="0"/>
          </a:p>
          <a:p>
            <a:r>
              <a:rPr kumimoji="1" lang="ja-JP" altLang="en-US" dirty="0" smtClean="0"/>
              <a:t>細かい内容は後のスライドで示しますが、</a:t>
            </a:r>
            <a:endParaRPr kumimoji="1" lang="en-US" altLang="ja-JP" dirty="0" smtClean="0"/>
          </a:p>
          <a:p>
            <a:r>
              <a:rPr kumimoji="1" lang="ja-JP" altLang="en-US" dirty="0" smtClean="0"/>
              <a:t>改正点の主な一つ目としては、まず「環境配慮推進事業所」の名称を「優良環境管理事業所」に改め、改正後は環境管理事業所か優良環境管理事業所のどちらか一方を選択して認定を取得するという制度に改めました。</a:t>
            </a:r>
            <a:endParaRPr kumimoji="1" lang="en-US" altLang="ja-JP" dirty="0" smtClean="0"/>
          </a:p>
          <a:p>
            <a:r>
              <a:rPr kumimoji="1" lang="ja-JP" altLang="en-US" dirty="0" smtClean="0"/>
              <a:t>どちらが優れた事業所であるかを分かりやすく示し、またこれまで２つの手続きが必要であった点を合理化し、１つの申請により認定が取得できるように改善しました。また、優良環境管理事業所の認定申請につては必要な添付書類も削減しています。</a:t>
            </a:r>
            <a:endParaRPr kumimoji="1" lang="en-US" altLang="ja-JP" dirty="0" smtClean="0"/>
          </a:p>
          <a:p>
            <a:endParaRPr kumimoji="1" lang="en-US" altLang="ja-JP" dirty="0" smtClean="0"/>
          </a:p>
          <a:p>
            <a:r>
              <a:rPr kumimoji="1" lang="ja-JP" altLang="en-US" dirty="0" smtClean="0"/>
              <a:t>改正点の二つ目としては、認定取得によるメリットの追加です。</a:t>
            </a:r>
            <a:endParaRPr kumimoji="1" lang="en-US" altLang="ja-JP" dirty="0" smtClean="0"/>
          </a:p>
          <a:p>
            <a:r>
              <a:rPr kumimoji="1" lang="ja-JP" altLang="en-US" dirty="0" smtClean="0"/>
              <a:t>これまで環境管理事業所は、認定を取得しても手続き面でのメリットがありませんでしたが、手続きの免除というメリットを付加しました。</a:t>
            </a:r>
            <a:endParaRPr kumimoji="1" lang="en-US" altLang="ja-JP" dirty="0" smtClean="0"/>
          </a:p>
          <a:p>
            <a:r>
              <a:rPr kumimoji="1" lang="ja-JP" altLang="en-US" dirty="0" smtClean="0"/>
              <a:t>これは優良環境管理事業所についても同様に付加しており、また優良環境管理事業所については、さらに認定の有効期間もこれまでの最長３年から６年へと変更しました。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2</a:t>
            </a:fld>
            <a:endParaRPr kumimoji="1" lang="ja-JP" altLang="en-US"/>
          </a:p>
        </p:txBody>
      </p:sp>
    </p:spTree>
    <p:extLst>
      <p:ext uri="{BB962C8B-B14F-4D97-AF65-F5344CB8AC3E}">
        <p14:creationId xmlns:p14="http://schemas.microsoft.com/office/powerpoint/2010/main" val="703038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248" y="4924643"/>
            <a:ext cx="5681980" cy="4578585"/>
          </a:xfrm>
        </p:spPr>
        <p:txBody>
          <a:bodyPr/>
          <a:lstStyle/>
          <a:p>
            <a:r>
              <a:rPr kumimoji="1" lang="ja-JP" altLang="en-US" dirty="0" smtClean="0"/>
              <a:t>今回の改正により変更される事項の詳細です。</a:t>
            </a:r>
            <a:endParaRPr kumimoji="1" lang="en-US" altLang="ja-JP" dirty="0" smtClean="0"/>
          </a:p>
          <a:p>
            <a:endParaRPr kumimoji="1" lang="en-US" altLang="ja-JP" dirty="0" smtClean="0"/>
          </a:p>
          <a:p>
            <a:r>
              <a:rPr kumimoji="1" lang="ja-JP" altLang="en-US" dirty="0" smtClean="0"/>
              <a:t>まず、認定取得によるメリットとして新たに追加した「行政手続きの免除」について、具体的にどのような手続きが免除されるのか紹介します。</a:t>
            </a:r>
            <a:endParaRPr kumimoji="1" lang="en-US" altLang="ja-JP" dirty="0" smtClean="0"/>
          </a:p>
          <a:p>
            <a:endParaRPr kumimoji="1" lang="en-US" altLang="ja-JP" dirty="0" smtClean="0"/>
          </a:p>
          <a:p>
            <a:r>
              <a:rPr kumimoji="1" lang="ja-JP" altLang="en-US" dirty="0" smtClean="0"/>
              <a:t>環境管理事業所の場合、認定を取得した事業所については、新たに２つの手続きが免除されます。</a:t>
            </a:r>
            <a:endParaRPr kumimoji="1" lang="en-US" altLang="ja-JP" dirty="0" smtClean="0"/>
          </a:p>
          <a:p>
            <a:endParaRPr kumimoji="1" lang="en-US" altLang="ja-JP" dirty="0" smtClean="0"/>
          </a:p>
          <a:p>
            <a:r>
              <a:rPr kumimoji="1" lang="ja-JP" altLang="en-US" dirty="0" smtClean="0"/>
              <a:t>１つ目として、条例第</a:t>
            </a:r>
            <a:r>
              <a:rPr kumimoji="1" lang="en-US" altLang="ja-JP" dirty="0" smtClean="0"/>
              <a:t>10</a:t>
            </a:r>
            <a:r>
              <a:rPr kumimoji="1" lang="ja-JP" altLang="en-US" dirty="0" smtClean="0"/>
              <a:t>条に基づき必要となる指定事業所に係る変更届出が、一部事項を除いて免除されます。</a:t>
            </a:r>
            <a:endParaRPr kumimoji="1" lang="en-US" altLang="ja-JP" dirty="0" smtClean="0"/>
          </a:p>
          <a:p>
            <a:r>
              <a:rPr kumimoji="1" lang="ja-JP" altLang="en-US" dirty="0" smtClean="0"/>
              <a:t>この一部事項は、行政として把握しておかなければならない必要最低限の事項だけを届出事項として規定しました。</a:t>
            </a:r>
            <a:endParaRPr kumimoji="1" lang="en-US" altLang="ja-JP" dirty="0" smtClean="0"/>
          </a:p>
          <a:p>
            <a:r>
              <a:rPr kumimoji="1" lang="ja-JP" altLang="en-US" dirty="0" smtClean="0"/>
              <a:t>その内容は、ここに示したとおりですが、名称や代表者の変更といった指定事業所の設置者に関する基本的事項のほか、指定施設の台数やその規模・能力に変更が生じた場合には届出を行うこととしています。</a:t>
            </a:r>
            <a:endParaRPr kumimoji="1" lang="en-US" altLang="ja-JP" dirty="0" smtClean="0"/>
          </a:p>
          <a:p>
            <a:r>
              <a:rPr kumimoji="1" lang="ja-JP" altLang="en-US" dirty="0" smtClean="0"/>
              <a:t>ただし、指定施設の台数等の変更であっても、通常の指定事業所に係る変更届出において必要となる図面や根拠資料等、詳細の添付は不要とし、あくまで、何台、どういった規模・能力になったかという結果のみを届出することとしています。このため、手続きは簡素化されています。</a:t>
            </a:r>
            <a:endParaRPr kumimoji="1" lang="en-US" altLang="ja-JP" dirty="0" smtClean="0"/>
          </a:p>
          <a:p>
            <a:endParaRPr kumimoji="1" lang="en-US" altLang="ja-JP" dirty="0" smtClean="0"/>
          </a:p>
          <a:p>
            <a:r>
              <a:rPr kumimoji="1" lang="ja-JP" altLang="en-US" dirty="0" smtClean="0"/>
              <a:t>２つ目として、条例第</a:t>
            </a:r>
            <a:r>
              <a:rPr kumimoji="1" lang="en-US" altLang="ja-JP" dirty="0" smtClean="0"/>
              <a:t>42</a:t>
            </a:r>
            <a:r>
              <a:rPr kumimoji="1" lang="ja-JP" altLang="en-US" dirty="0" smtClean="0"/>
              <a:t>条の３に基づく指定事業所に係る化学物質管理状況報告書について、３年に１回の報告を不要として手続きを免除しました。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3</a:t>
            </a:fld>
            <a:endParaRPr kumimoji="1" lang="ja-JP" altLang="en-US"/>
          </a:p>
        </p:txBody>
      </p:sp>
    </p:spTree>
    <p:extLst>
      <p:ext uri="{BB962C8B-B14F-4D97-AF65-F5344CB8AC3E}">
        <p14:creationId xmlns:p14="http://schemas.microsoft.com/office/powerpoint/2010/main" val="3903666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優良環境管理事業所が免除される手続きです。</a:t>
            </a:r>
            <a:endParaRPr kumimoji="1" lang="en-US" altLang="ja-JP" dirty="0" smtClean="0"/>
          </a:p>
          <a:p>
            <a:endParaRPr kumimoji="1" lang="en-US" altLang="ja-JP" dirty="0" smtClean="0"/>
          </a:p>
          <a:p>
            <a:pPr defTabSz="946495">
              <a:defRPr/>
            </a:pPr>
            <a:r>
              <a:rPr kumimoji="1" lang="ja-JP" altLang="en-US" dirty="0" smtClean="0"/>
              <a:t>優良環境管理事業所についても環境管理事業所と同様に、条例第</a:t>
            </a:r>
            <a:r>
              <a:rPr kumimoji="1" lang="en-US" altLang="ja-JP" dirty="0" smtClean="0"/>
              <a:t>10</a:t>
            </a:r>
            <a:r>
              <a:rPr kumimoji="1" lang="ja-JP" altLang="en-US" dirty="0" smtClean="0"/>
              <a:t>条に基づき必要となる指定事業所に係る変更届出が、一部事項を除いて新たに免除されます。</a:t>
            </a:r>
            <a:endParaRPr kumimoji="1" lang="en-US" altLang="ja-JP" dirty="0" smtClean="0"/>
          </a:p>
          <a:p>
            <a:r>
              <a:rPr kumimoji="1" lang="ja-JP" altLang="en-US" dirty="0" smtClean="0"/>
              <a:t>届出が必要となる変更事項のうち、環境管理事業所と異なる点は「指定作業の種類」の変更も届出対象という点です。これは、「指定作業の種類」の変更は通常、変更許可の対象であるため、環境管理事業所がこの変更を行う場合には指定事業所の変更許可申請を行う必要がありますが、優良環境管理事業所の場合は、その変更許可申請自体が免除されるため（次のスライドで説明）、変更届出事項として加えたものです。</a:t>
            </a:r>
            <a:endParaRPr kumimoji="1" lang="en-US" altLang="ja-JP" dirty="0" smtClean="0"/>
          </a:p>
          <a:p>
            <a:r>
              <a:rPr kumimoji="1" lang="ja-JP" altLang="en-US" dirty="0" smtClean="0"/>
              <a:t>これは、「指定作業の種類」の変更は行政として把握しておくべき事項と考えているためです。</a:t>
            </a:r>
            <a:endParaRPr kumimoji="1" lang="ja-JP" altLang="en-US"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4</a:t>
            </a:fld>
            <a:endParaRPr kumimoji="1" lang="ja-JP" altLang="en-US"/>
          </a:p>
        </p:txBody>
      </p:sp>
    </p:spTree>
    <p:extLst>
      <p:ext uri="{BB962C8B-B14F-4D97-AF65-F5344CB8AC3E}">
        <p14:creationId xmlns:p14="http://schemas.microsoft.com/office/powerpoint/2010/main" val="3769613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46495">
              <a:defRPr/>
            </a:pPr>
            <a:r>
              <a:rPr kumimoji="1" lang="ja-JP" altLang="en-US" dirty="0" smtClean="0"/>
              <a:t>免除される手続きの２つ目は、第８条に基づき必要となる指定事業所に係る変更許可申請です。</a:t>
            </a:r>
            <a:endParaRPr kumimoji="1" lang="en-US" altLang="ja-JP" dirty="0" smtClean="0"/>
          </a:p>
          <a:p>
            <a:pPr defTabSz="946495">
              <a:defRPr/>
            </a:pPr>
            <a:r>
              <a:rPr kumimoji="1" lang="ja-JP" altLang="en-US" dirty="0" smtClean="0"/>
              <a:t>これは改正前の環境配慮推進事業所においても同様に免除されていましたので、その仕組みを継承しています。</a:t>
            </a:r>
            <a:endParaRPr kumimoji="1" lang="en-US" altLang="ja-JP" dirty="0" smtClean="0"/>
          </a:p>
          <a:p>
            <a:r>
              <a:rPr kumimoji="1" lang="ja-JP" altLang="en-US" dirty="0" smtClean="0"/>
              <a:t>なお、指定事業所に係る変更許可申請は基本的に免除されますが、公害防止上特に重要な変更として、廃棄物焼却炉に係る変更の場合のみ免除されない点は、ご注意ください。</a:t>
            </a:r>
            <a:endParaRPr kumimoji="1" lang="en-US" altLang="ja-JP" dirty="0" smtClean="0"/>
          </a:p>
          <a:p>
            <a:endParaRPr kumimoji="1" lang="en-US" altLang="ja-JP" dirty="0" smtClean="0"/>
          </a:p>
          <a:p>
            <a:r>
              <a:rPr kumimoji="1" lang="ja-JP" altLang="en-US" dirty="0" smtClean="0"/>
              <a:t>変更許可申請の免除は環境管理事業所にはない、優良環境管理事業所だけのメリットであるため、ぜひ優良環境管理事業所の認定取得をご検討ください。</a:t>
            </a:r>
            <a:endParaRPr kumimoji="1" lang="en-US" altLang="ja-JP" dirty="0" smtClean="0"/>
          </a:p>
          <a:p>
            <a:endParaRPr kumimoji="1" lang="en-US" altLang="ja-JP" dirty="0" smtClean="0"/>
          </a:p>
          <a:p>
            <a:r>
              <a:rPr kumimoji="1" lang="ja-JP" altLang="en-US" dirty="0" smtClean="0"/>
              <a:t>また、指定施設の数や規模等を変更する場合、事前の変更許可は免除されますが、その数や能力の変更内容については前のスライドで示した変更届出を提出する必要があります。ただし、この場合であっても、通常の指定事業所の申請・届出において求めている根拠資料等の添付は不要としており、手続きとしては軽減されています。</a:t>
            </a:r>
            <a:endParaRPr kumimoji="1" lang="en-US" altLang="ja-JP" dirty="0" smtClean="0"/>
          </a:p>
          <a:p>
            <a:endParaRPr kumimoji="1" lang="en-US" altLang="ja-JP" dirty="0" smtClean="0"/>
          </a:p>
          <a:p>
            <a:r>
              <a:rPr kumimoji="1" lang="ja-JP" altLang="en-US" dirty="0" smtClean="0"/>
              <a:t>免除される手続きの３つ目としては、環境管理事業所と同様に、今回の改正により条例第</a:t>
            </a:r>
            <a:r>
              <a:rPr kumimoji="1" lang="en-US" altLang="ja-JP" dirty="0" smtClean="0"/>
              <a:t>42</a:t>
            </a:r>
            <a:r>
              <a:rPr kumimoji="1" lang="ja-JP" altLang="en-US" dirty="0" smtClean="0"/>
              <a:t>条の３に基づく指定事業所に係る化学物質管理状況報告書の提出を免除しています。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5</a:t>
            </a:fld>
            <a:endParaRPr kumimoji="1" lang="ja-JP" altLang="en-US"/>
          </a:p>
        </p:txBody>
      </p:sp>
    </p:spTree>
    <p:extLst>
      <p:ext uri="{BB962C8B-B14F-4D97-AF65-F5344CB8AC3E}">
        <p14:creationId xmlns:p14="http://schemas.microsoft.com/office/powerpoint/2010/main" val="1522571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認定の有効期間の延長についてです。</a:t>
            </a:r>
            <a:endParaRPr kumimoji="1" lang="en-US" altLang="ja-JP" dirty="0" smtClean="0"/>
          </a:p>
          <a:p>
            <a:r>
              <a:rPr kumimoji="1" lang="ja-JP" altLang="en-US" dirty="0" smtClean="0"/>
              <a:t>改正前は、環境管理事業所、環境配慮推進事業所ともに認定の有効期間は環境マネジメントシステムの登録の有効期限と合わせて設定していました。</a:t>
            </a:r>
            <a:endParaRPr kumimoji="1" lang="en-US" altLang="ja-JP" dirty="0" smtClean="0"/>
          </a:p>
          <a:p>
            <a:r>
              <a:rPr kumimoji="1" lang="ja-JP" altLang="en-US" dirty="0" smtClean="0"/>
              <a:t>このため、一番登録期間が長い</a:t>
            </a:r>
            <a:r>
              <a:rPr kumimoji="1" lang="en-US" altLang="ja-JP" dirty="0" smtClean="0"/>
              <a:t>ISO14001</a:t>
            </a:r>
            <a:r>
              <a:rPr kumimoji="1" lang="ja-JP" altLang="en-US" dirty="0" smtClean="0"/>
              <a:t>の場合であっても最長３年、登録の残り期間が短い場合にはさらに短く、また他の環境マネジメントシステムの場合には１年ということもありました。</a:t>
            </a:r>
            <a:endParaRPr kumimoji="1" lang="en-US" altLang="ja-JP" dirty="0" smtClean="0"/>
          </a:p>
          <a:p>
            <a:r>
              <a:rPr kumimoji="1" lang="ja-JP" altLang="en-US" dirty="0" smtClean="0"/>
              <a:t>これでは認定を取得してもすぐにその有効期間が終了してしまい、再度認定・登録を受ける手間が煩雑であるという課題がありました。</a:t>
            </a:r>
            <a:endParaRPr kumimoji="1" lang="en-US" altLang="ja-JP" dirty="0" smtClean="0"/>
          </a:p>
          <a:p>
            <a:endParaRPr kumimoji="1" lang="en-US" altLang="ja-JP" dirty="0" smtClean="0"/>
          </a:p>
          <a:p>
            <a:r>
              <a:rPr kumimoji="1" lang="ja-JP" altLang="en-US" dirty="0" smtClean="0"/>
              <a:t>そこで、改正後は、環境マネジメントシステムの登録の有効期限によらず、環境管理事業所は３年、優良環境管理事業所については６年として有効期間を設定することにしました。</a:t>
            </a:r>
            <a:endParaRPr kumimoji="1" lang="en-US" altLang="ja-JP" dirty="0" smtClean="0"/>
          </a:p>
          <a:p>
            <a:r>
              <a:rPr kumimoji="1" lang="ja-JP" altLang="en-US" dirty="0" smtClean="0"/>
              <a:t>これにより、環境マネジメントシステムの</a:t>
            </a:r>
            <a:r>
              <a:rPr kumimoji="1" lang="ja-JP" altLang="en-US" smtClean="0"/>
              <a:t>有効</a:t>
            </a:r>
            <a:r>
              <a:rPr kumimoji="1" lang="ja-JP" altLang="en-US" smtClean="0"/>
              <a:t>期限が</a:t>
            </a:r>
            <a:r>
              <a:rPr kumimoji="1" lang="ja-JP" altLang="en-US" dirty="0" smtClean="0"/>
              <a:t>切れた後の期間についても認定を行うということになりますので、有効期間中に環境マネジメントシステムの更新を行った場合には、環境管理事業所等に係る変更届出を提出してください。</a:t>
            </a:r>
            <a:endParaRPr kumimoji="1" lang="en-US" altLang="ja-JP" dirty="0" smtClean="0"/>
          </a:p>
          <a:p>
            <a:r>
              <a:rPr kumimoji="1" lang="ja-JP" altLang="en-US" dirty="0" smtClean="0"/>
              <a:t>また、環境マネジメントシステムの登録の更新を行わなかった場合には、認定基準不適合となり、認定を取り消す必要がありますので、速やかにその旨を申し出るようにしてください。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6</a:t>
            </a:fld>
            <a:endParaRPr kumimoji="1" lang="ja-JP" altLang="en-US"/>
          </a:p>
        </p:txBody>
      </p:sp>
    </p:spTree>
    <p:extLst>
      <p:ext uri="{BB962C8B-B14F-4D97-AF65-F5344CB8AC3E}">
        <p14:creationId xmlns:p14="http://schemas.microsoft.com/office/powerpoint/2010/main" val="36848746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優良環境管理事業所の認定申請においては添付書類が膨大であることが認定取得が進まない一因であったため、これらを不要とする改正を行いました。</a:t>
            </a:r>
            <a:endParaRPr kumimoji="1" lang="en-US" altLang="ja-JP" dirty="0" smtClean="0"/>
          </a:p>
          <a:p>
            <a:endParaRPr kumimoji="1" lang="en-US" altLang="ja-JP" dirty="0" smtClean="0"/>
          </a:p>
          <a:p>
            <a:r>
              <a:rPr kumimoji="1" lang="ja-JP" altLang="en-US" dirty="0" smtClean="0"/>
              <a:t>具体的には、優良環境管理事業所の認定申請には、こちらに示した自己評価表という、事業所の取組内容を自己評価し、採点した結果を記載する様式の添付が必要ですが、改正前は、この様式の中でその自己評価を行った結果の根拠となる資料について、名称を記載し、それらを全て添付することとを求めていました。</a:t>
            </a:r>
            <a:endParaRPr kumimoji="1" lang="en-US" altLang="ja-JP" dirty="0" smtClean="0"/>
          </a:p>
          <a:p>
            <a:r>
              <a:rPr kumimoji="1" lang="ja-JP" altLang="en-US" dirty="0" smtClean="0"/>
              <a:t>この根拠資料が量が多く、書類作成が煩雑になる要因となっていましたので、今回の改正では、自己評価表に根拠資料の名称は記載することとしますが、その添付については不要と変更しました。</a:t>
            </a:r>
            <a:endParaRPr kumimoji="1" lang="en-US" altLang="ja-JP" dirty="0" smtClean="0"/>
          </a:p>
          <a:p>
            <a:endParaRPr kumimoji="1" lang="en-US" altLang="ja-JP" dirty="0" smtClean="0"/>
          </a:p>
          <a:p>
            <a:r>
              <a:rPr kumimoji="1" lang="ja-JP" altLang="en-US" dirty="0" smtClean="0"/>
              <a:t>ただし、行政としても認定にあたっては、その自己評価結果が正しいものであるのか、その根拠の確認を行う必要がありますので、申請を受け付けた後、行政から事業所に伺い、その根拠書類の所在等を確認することとしました。</a:t>
            </a:r>
            <a:endParaRPr kumimoji="1" lang="en-US" altLang="ja-JP" dirty="0" smtClean="0"/>
          </a:p>
          <a:p>
            <a:r>
              <a:rPr kumimoji="1" lang="ja-JP" altLang="en-US" dirty="0" smtClean="0"/>
              <a:t>この現地確認は、事業者によっては、行政の職員が来所するよりも書類を窓口に持参して確認してもらった方が良いという場合もあると思います。</a:t>
            </a:r>
            <a:endParaRPr kumimoji="1" lang="en-US" altLang="ja-JP" dirty="0" smtClean="0"/>
          </a:p>
          <a:p>
            <a:r>
              <a:rPr kumimoji="1" lang="ja-JP" altLang="en-US" dirty="0" smtClean="0"/>
              <a:t>今回この添付書類を不要としたことは、書類作成のペーパーワークを削減し、事業者の負担を軽減するためであることから、基本的には行政が現地調査を行い確認することを前提としていますが、代替の方法でも確認が可能であれば、その方法でも良いと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7</a:t>
            </a:fld>
            <a:endParaRPr kumimoji="1" lang="ja-JP" altLang="en-US"/>
          </a:p>
        </p:txBody>
      </p:sp>
    </p:spTree>
    <p:extLst>
      <p:ext uri="{BB962C8B-B14F-4D97-AF65-F5344CB8AC3E}">
        <p14:creationId xmlns:p14="http://schemas.microsoft.com/office/powerpoint/2010/main" val="13455912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認定基準について一部見直しを行いました。</a:t>
            </a:r>
            <a:endParaRPr kumimoji="1" lang="en-US" altLang="ja-JP" dirty="0" smtClean="0"/>
          </a:p>
          <a:p>
            <a:endParaRPr kumimoji="1" lang="en-US" altLang="ja-JP" dirty="0" smtClean="0"/>
          </a:p>
          <a:p>
            <a:r>
              <a:rPr kumimoji="1" lang="ja-JP" altLang="en-US" dirty="0" smtClean="0"/>
              <a:t>今回の改正により、認定基準に</a:t>
            </a:r>
            <a:endParaRPr kumimoji="1" lang="en-US" altLang="ja-JP" dirty="0" smtClean="0"/>
          </a:p>
          <a:p>
            <a:r>
              <a:rPr kumimoji="1" lang="ja-JP" altLang="en-US" dirty="0" smtClean="0"/>
              <a:t>「無許可で指定事業所の設置又は変更を行った場合には、その違反を是正した日から３年以上経過していること」を追加しました。</a:t>
            </a:r>
            <a:endParaRPr kumimoji="1" lang="en-US" altLang="ja-JP" dirty="0" smtClean="0"/>
          </a:p>
          <a:p>
            <a:r>
              <a:rPr kumimoji="1" lang="ja-JP" altLang="en-US" dirty="0" smtClean="0"/>
              <a:t>これは、改正前の認定基準では、変更許可手続きを経ることなく指定施設を設置するなど、手続き違反を繰り返す事業所も認定取得が可能であったことから、制度の趣旨を鑑み、基準に追加しました。</a:t>
            </a:r>
            <a:endParaRPr kumimoji="1" lang="en-US" altLang="ja-JP" dirty="0" smtClean="0"/>
          </a:p>
          <a:p>
            <a:endParaRPr kumimoji="1" lang="en-US" altLang="ja-JP" dirty="0" smtClean="0"/>
          </a:p>
          <a:p>
            <a:r>
              <a:rPr kumimoji="1" lang="ja-JP" altLang="en-US" dirty="0" smtClean="0"/>
              <a:t>また、優良環境管理事業所の自己評価に係る要件についても、各関連指針の改正と合わせて一部見直しを行っています。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8</a:t>
            </a:fld>
            <a:endParaRPr kumimoji="1" lang="ja-JP" altLang="en-US"/>
          </a:p>
        </p:txBody>
      </p:sp>
    </p:spTree>
    <p:extLst>
      <p:ext uri="{BB962C8B-B14F-4D97-AF65-F5344CB8AC3E}">
        <p14:creationId xmlns:p14="http://schemas.microsoft.com/office/powerpoint/2010/main" val="42139018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8" name="サブタイトル 2"/>
          <p:cNvSpPr txBox="1">
            <a:spLocks/>
          </p:cNvSpPr>
          <p:nvPr userDrawn="1"/>
        </p:nvSpPr>
        <p:spPr>
          <a:xfrm>
            <a:off x="1035608" y="4215610"/>
            <a:ext cx="6552728"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dirty="0"/>
          </a:p>
        </p:txBody>
      </p:sp>
      <p:sp>
        <p:nvSpPr>
          <p:cNvPr id="9" name="タイトル 1"/>
          <p:cNvSpPr>
            <a:spLocks noGrp="1"/>
          </p:cNvSpPr>
          <p:nvPr>
            <p:ph type="ctrTitle" hasCustomPrompt="1"/>
          </p:nvPr>
        </p:nvSpPr>
        <p:spPr>
          <a:xfrm>
            <a:off x="1035608" y="2239850"/>
            <a:ext cx="5760640" cy="1800200"/>
          </a:xfrm>
        </p:spPr>
        <p:txBody>
          <a:bodyPr anchor="t"/>
          <a:lstStyle>
            <a:lvl1pPr algn="l">
              <a:lnSpc>
                <a:spcPts val="4400"/>
              </a:lnSpc>
              <a:defRPr sz="32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10" name="サブタイトル 2"/>
          <p:cNvSpPr>
            <a:spLocks noGrp="1"/>
          </p:cNvSpPr>
          <p:nvPr>
            <p:ph type="subTitle" idx="1"/>
          </p:nvPr>
        </p:nvSpPr>
        <p:spPr>
          <a:xfrm>
            <a:off x="1035608" y="4391170"/>
            <a:ext cx="6552728" cy="816496"/>
          </a:xfrm>
        </p:spPr>
        <p:txBody>
          <a:bodyPr>
            <a:normAutofit/>
          </a:bodyPr>
          <a:lstStyle>
            <a:lvl1pPr marL="0" indent="0" algn="l">
              <a:buNone/>
              <a:defRPr sz="1800">
                <a:solidFill>
                  <a:srgbClr val="5957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34" y="-35858"/>
            <a:ext cx="9180000" cy="7068996"/>
          </a:xfrm>
          <a:prstGeom prst="rect">
            <a:avLst/>
          </a:prstGeom>
        </p:spPr>
      </p:pic>
    </p:spTree>
    <p:extLst>
      <p:ext uri="{BB962C8B-B14F-4D97-AF65-F5344CB8AC3E}">
        <p14:creationId xmlns:p14="http://schemas.microsoft.com/office/powerpoint/2010/main" val="265171624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28801736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42179064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40253288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1411318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kumimoji="1" lang="ja-JP" altLang="en-US" dirty="0"/>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
        <p:nvSpPr>
          <p:cNvPr id="8" name="タイトル 1"/>
          <p:cNvSpPr>
            <a:spLocks noGrp="1"/>
          </p:cNvSpPr>
          <p:nvPr>
            <p:ph type="ctrTitle"/>
          </p:nvPr>
        </p:nvSpPr>
        <p:spPr>
          <a:xfrm>
            <a:off x="971600" y="2334478"/>
            <a:ext cx="6552728" cy="1059904"/>
          </a:xfrm>
        </p:spPr>
        <p:txBody>
          <a:bodyPr>
            <a:normAutofit/>
          </a:bodyPr>
          <a:lstStyle>
            <a:lvl1pPr algn="l">
              <a:defRPr sz="30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9" name="サブタイトル 2"/>
          <p:cNvSpPr>
            <a:spLocks noGrp="1"/>
          </p:cNvSpPr>
          <p:nvPr>
            <p:ph type="subTitle" idx="1"/>
          </p:nvPr>
        </p:nvSpPr>
        <p:spPr>
          <a:xfrm>
            <a:off x="971600" y="3789040"/>
            <a:ext cx="5760640" cy="1368152"/>
          </a:xfrm>
        </p:spPr>
        <p:txBody>
          <a:bodyPr>
            <a:normAutofit/>
          </a:bodyPr>
          <a:lstStyle>
            <a:lvl1pPr marL="0" indent="0" algn="l">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094" y="-9147"/>
            <a:ext cx="9180000" cy="7040185"/>
          </a:xfrm>
          <a:prstGeom prst="rect">
            <a:avLst/>
          </a:prstGeom>
        </p:spPr>
      </p:pic>
    </p:spTree>
    <p:extLst>
      <p:ext uri="{BB962C8B-B14F-4D97-AF65-F5344CB8AC3E}">
        <p14:creationId xmlns:p14="http://schemas.microsoft.com/office/powerpoint/2010/main" val="15955612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マスター タイトルの書式設定</a:t>
            </a:r>
            <a:endParaRPr kumimoji="1" lang="ja-JP" altLang="en-US" dirty="0"/>
          </a:p>
        </p:txBody>
      </p:sp>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628650" y="1825625"/>
            <a:ext cx="7543750" cy="4351338"/>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40583691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971600" y="1340767"/>
            <a:ext cx="6120680" cy="4176465"/>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3447972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rgbClr val="595757"/>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smtClean="0"/>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5113198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80896144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49463338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13073899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6746730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図 7"/>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1975" y="0"/>
            <a:ext cx="8692025" cy="6858000"/>
          </a:xfrm>
          <a:prstGeom prst="rect">
            <a:avLst/>
          </a:prstGeom>
        </p:spPr>
      </p:pic>
      <p:sp>
        <p:nvSpPr>
          <p:cNvPr id="2" name="Title Placeholder 1"/>
          <p:cNvSpPr>
            <a:spLocks noGrp="1"/>
          </p:cNvSpPr>
          <p:nvPr>
            <p:ph type="title"/>
          </p:nvPr>
        </p:nvSpPr>
        <p:spPr>
          <a:xfrm>
            <a:off x="628650" y="365126"/>
            <a:ext cx="7488000" cy="1325563"/>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628650" y="1825625"/>
            <a:ext cx="74880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a:pPr>
            <a:r>
              <a:rPr kumimoji="1" lang="ja-JP" altLang="en-US" sz="2000" b="0" i="0" u="none" strike="noStrike" kern="1200" cap="none" spc="0" normalizeH="0" baseline="0" noProof="0" dirty="0" smtClean="0">
                <a:ln>
                  <a:noFill/>
                </a:ln>
                <a:solidFill>
                  <a:srgbClr val="595757"/>
                </a:solidFill>
                <a:effectLst/>
                <a:uLnTx/>
                <a:uFillTx/>
                <a:latin typeface="Arial"/>
                <a:ea typeface="メイリオ"/>
                <a:cs typeface="+mn-cs"/>
              </a:rPr>
              <a:t>マスター テキストの書式設定</a:t>
            </a:r>
          </a:p>
          <a:p>
            <a:pPr marL="685800" marR="0" lvl="1"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2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143000" marR="0" lvl="2"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3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600200" marR="0" lvl="3"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4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lvl="0"/>
            <a:endParaRPr lang="ja-JP" altLang="en-US" dirty="0" smtClean="0"/>
          </a:p>
        </p:txBody>
      </p:sp>
      <p:sp>
        <p:nvSpPr>
          <p:cNvPr id="4" name="Date Placeholder 3"/>
          <p:cNvSpPr>
            <a:spLocks noGrp="1"/>
          </p:cNvSpPr>
          <p:nvPr>
            <p:ph type="dt" sz="half" idx="2"/>
          </p:nvPr>
        </p:nvSpPr>
        <p:spPr>
          <a:xfrm>
            <a:off x="628650" y="6430448"/>
            <a:ext cx="20574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5" name="Footer Placeholder 4"/>
          <p:cNvSpPr>
            <a:spLocks noGrp="1"/>
          </p:cNvSpPr>
          <p:nvPr>
            <p:ph type="ftr" sz="quarter" idx="3"/>
          </p:nvPr>
        </p:nvSpPr>
        <p:spPr>
          <a:xfrm>
            <a:off x="3028950" y="6430448"/>
            <a:ext cx="30861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6" name="Slide Number Placeholder 5"/>
          <p:cNvSpPr>
            <a:spLocks noGrp="1"/>
          </p:cNvSpPr>
          <p:nvPr>
            <p:ph type="sldNum" sz="quarter" idx="4"/>
          </p:nvPr>
        </p:nvSpPr>
        <p:spPr>
          <a:xfrm>
            <a:off x="6906186" y="6407826"/>
            <a:ext cx="2057400" cy="365125"/>
          </a:xfrm>
          <a:prstGeom prst="rect">
            <a:avLst/>
          </a:prstGeom>
        </p:spPr>
        <p:txBody>
          <a:bodyPr vert="horz" lIns="91440" tIns="45720" rIns="91440" bIns="45720" rtlCol="0" anchor="ctr"/>
          <a:lstStyle>
            <a:lvl1pPr algn="r">
              <a:defRPr sz="1300">
                <a:solidFill>
                  <a:schemeClr val="tx1">
                    <a:tint val="75000"/>
                  </a:schemeClr>
                </a:solidFill>
                <a:latin typeface="ＭＳ ゴシック" panose="020B0609070205080204" pitchFamily="49" charset="-128"/>
                <a:ea typeface="ＭＳ ゴシック" panose="020B0609070205080204" pitchFamily="49" charset="-128"/>
              </a:defRPr>
            </a:lvl1pPr>
          </a:lstStyle>
          <a:p>
            <a:fld id="{BFFF0799-BCF5-4C8E-BCD2-41538FEDF1AE}" type="slidenum">
              <a:rPr lang="ja-JP" altLang="en-US" smtClean="0"/>
              <a:pPr/>
              <a:t>‹#›</a:t>
            </a:fld>
            <a:endParaRPr lang="ja-JP" altLang="en-US" dirty="0"/>
          </a:p>
        </p:txBody>
      </p:sp>
    </p:spTree>
    <p:extLst>
      <p:ext uri="{BB962C8B-B14F-4D97-AF65-F5344CB8AC3E}">
        <p14:creationId xmlns:p14="http://schemas.microsoft.com/office/powerpoint/2010/main" val="39504226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3"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kumimoji="1" sz="3000" kern="1200">
          <a:solidFill>
            <a:srgbClr val="595757"/>
          </a:solidFill>
          <a:latin typeface="メイリオ" panose="020B0604030504040204" pitchFamily="50" charset="-128"/>
          <a:ea typeface="メイリオ" panose="020B0604030504040204" pitchFamily="50" charset="-128"/>
          <a:cs typeface="+mj-cs"/>
        </a:defRPr>
      </a:lvl1pPr>
    </p:titleStyle>
    <p:bodyStyle>
      <a:lvl1pPr marL="228600" marR="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8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30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2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0</a:t>
            </a:fld>
            <a:endParaRPr kumimoji="1" lang="ja-JP" altLang="en-US"/>
          </a:p>
        </p:txBody>
      </p:sp>
      <p:sp>
        <p:nvSpPr>
          <p:cNvPr id="3" name="正方形/長方形 2"/>
          <p:cNvSpPr/>
          <p:nvPr/>
        </p:nvSpPr>
        <p:spPr>
          <a:xfrm>
            <a:off x="5725653" y="4978017"/>
            <a:ext cx="2826953" cy="569972"/>
          </a:xfrm>
          <a:prstGeom prst="rect">
            <a:avLst/>
          </a:prstGeom>
          <a:solidFill>
            <a:schemeClr val="accent6">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5693588" y="3427254"/>
            <a:ext cx="2826953" cy="569972"/>
          </a:xfrm>
          <a:prstGeom prst="rect">
            <a:avLst/>
          </a:prstGeom>
          <a:solidFill>
            <a:schemeClr val="accent6">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5688208" y="1350991"/>
            <a:ext cx="2826953" cy="1184373"/>
          </a:xfrm>
          <a:prstGeom prst="rect">
            <a:avLst/>
          </a:prstGeom>
          <a:solidFill>
            <a:schemeClr val="accent6">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 5"/>
          <p:cNvSpPr txBox="1">
            <a:spLocks/>
          </p:cNvSpPr>
          <p:nvPr/>
        </p:nvSpPr>
        <p:spPr>
          <a:xfrm>
            <a:off x="6876256" y="6356350"/>
            <a:ext cx="2057400" cy="3651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ja-JP"/>
            </a:defPPr>
            <a:lvl1pPr marL="0" algn="r" defTabSz="914400" rtl="0" eaLnBrk="1" latinLnBrk="0" hangingPunct="1">
              <a:spcBef>
                <a:spcPct val="20000"/>
              </a:spcBef>
              <a:buClr>
                <a:schemeClr val="folHlink"/>
              </a:buClr>
              <a:buSzPct val="60000"/>
              <a:buFont typeface="Wingdings" panose="05000000000000000000" pitchFamily="2" charset="2"/>
              <a:buChar char="n"/>
              <a:defRPr kumimoji="1" sz="3200" kern="1200">
                <a:solidFill>
                  <a:schemeClr val="tx1"/>
                </a:solidFill>
                <a:latin typeface="Tahoma" panose="020B0604030504040204" pitchFamily="34" charset="0"/>
                <a:ea typeface="ＭＳ Ｐゴシック" panose="020B0600070205080204" pitchFamily="50" charset="-128"/>
                <a:cs typeface="+mn-cs"/>
              </a:defRPr>
            </a:lvl1pPr>
            <a:lvl2pPr marL="742950" indent="-285750" algn="l" defTabSz="914400" rtl="0" eaLnBrk="1" latinLnBrk="0" hangingPunct="1">
              <a:spcBef>
                <a:spcPct val="20000"/>
              </a:spcBef>
              <a:buClr>
                <a:schemeClr val="hlink"/>
              </a:buClr>
              <a:buSzPct val="55000"/>
              <a:buFont typeface="Wingdings" panose="05000000000000000000" pitchFamily="2" charset="2"/>
              <a:buChar char="n"/>
              <a:defRPr kumimoji="1" sz="2800" kern="1200">
                <a:solidFill>
                  <a:schemeClr val="tx1"/>
                </a:solidFill>
                <a:latin typeface="Tahoma" panose="020B0604030504040204" pitchFamily="34" charset="0"/>
                <a:ea typeface="ＭＳ Ｐゴシック" panose="020B0600070205080204" pitchFamily="50" charset="-128"/>
                <a:cs typeface="+mn-cs"/>
              </a:defRPr>
            </a:lvl2pPr>
            <a:lvl3pPr marL="1143000" indent="-228600" algn="l" defTabSz="914400" rtl="0" eaLnBrk="1" latinLnBrk="0" hangingPunct="1">
              <a:spcBef>
                <a:spcPct val="20000"/>
              </a:spcBef>
              <a:buClr>
                <a:schemeClr val="folHlink"/>
              </a:buClr>
              <a:buSzPct val="50000"/>
              <a:buFont typeface="Wingdings" panose="05000000000000000000" pitchFamily="2" charset="2"/>
              <a:buChar char="n"/>
              <a:defRPr kumimoji="1" sz="2400" kern="1200">
                <a:solidFill>
                  <a:schemeClr val="tx1"/>
                </a:solidFill>
                <a:latin typeface="Tahoma" panose="020B0604030504040204" pitchFamily="34" charset="0"/>
                <a:ea typeface="ＭＳ Ｐゴシック" panose="020B0600070205080204" pitchFamily="50" charset="-128"/>
                <a:cs typeface="+mn-cs"/>
              </a:defRPr>
            </a:lvl3pPr>
            <a:lvl4pPr marL="1600200" indent="-228600" algn="l" defTabSz="914400" rtl="0" eaLnBrk="1" latinLnBrk="0" hangingPunct="1">
              <a:spcBef>
                <a:spcPct val="20000"/>
              </a:spcBef>
              <a:buClr>
                <a:schemeClr val="accent2"/>
              </a:buClr>
              <a:buSzPct val="55000"/>
              <a:buFont typeface="Wingdings" panose="05000000000000000000" pitchFamily="2" charset="2"/>
              <a:buChar char="n"/>
              <a:defRPr kumimoji="1" sz="2000" kern="1200">
                <a:solidFill>
                  <a:schemeClr val="tx1"/>
                </a:solidFill>
                <a:latin typeface="Tahoma" panose="020B0604030504040204" pitchFamily="34" charset="0"/>
                <a:ea typeface="ＭＳ Ｐゴシック" panose="020B0600070205080204" pitchFamily="50" charset="-128"/>
                <a:cs typeface="+mn-cs"/>
              </a:defRPr>
            </a:lvl4pPr>
            <a:lvl5pPr marL="2057400" indent="-228600" algn="l" defTabSz="914400" rtl="0" eaLnBrk="1" latinLnBrk="0" hangingPunct="1">
              <a:spcBef>
                <a:spcPct val="20000"/>
              </a:spcBef>
              <a:buClr>
                <a:schemeClr val="accent1"/>
              </a:buClr>
              <a:buSzPct val="50000"/>
              <a:buFont typeface="Wingdings" panose="05000000000000000000" pitchFamily="2" charset="2"/>
              <a:buChar char="n"/>
              <a:defRPr kumimoji="1" sz="2000" kern="1200">
                <a:solidFill>
                  <a:schemeClr val="tx1"/>
                </a:solidFill>
                <a:latin typeface="Tahoma" panose="020B0604030504040204" pitchFamily="34" charset="0"/>
                <a:ea typeface="ＭＳ Ｐゴシック" panose="020B0600070205080204" pitchFamily="50" charset="-128"/>
                <a:cs typeface="+mn-cs"/>
              </a:defRPr>
            </a:lvl5pPr>
            <a:lvl6pPr marL="2514600" indent="-228600" algn="l" defTabSz="914400" rtl="0" eaLnBrk="0" fontAlgn="base" latinLnBrk="0" hangingPunct="0">
              <a:spcBef>
                <a:spcPct val="20000"/>
              </a:spcBef>
              <a:spcAft>
                <a:spcPct val="0"/>
              </a:spcAft>
              <a:buClr>
                <a:schemeClr val="accent1"/>
              </a:buClr>
              <a:buSzPct val="50000"/>
              <a:buFont typeface="Wingdings" panose="05000000000000000000" pitchFamily="2" charset="2"/>
              <a:buChar char="n"/>
              <a:defRPr kumimoji="1" sz="2000" kern="1200">
                <a:solidFill>
                  <a:schemeClr val="tx1"/>
                </a:solidFill>
                <a:latin typeface="Tahoma" panose="020B0604030504040204" pitchFamily="34" charset="0"/>
                <a:ea typeface="ＭＳ Ｐゴシック" panose="020B0600070205080204" pitchFamily="50" charset="-128"/>
                <a:cs typeface="+mn-cs"/>
              </a:defRPr>
            </a:lvl6pPr>
            <a:lvl7pPr marL="2971800" indent="-228600" algn="l" defTabSz="914400" rtl="0" eaLnBrk="0" fontAlgn="base" latinLnBrk="0" hangingPunct="0">
              <a:spcBef>
                <a:spcPct val="20000"/>
              </a:spcBef>
              <a:spcAft>
                <a:spcPct val="0"/>
              </a:spcAft>
              <a:buClr>
                <a:schemeClr val="accent1"/>
              </a:buClr>
              <a:buSzPct val="50000"/>
              <a:buFont typeface="Wingdings" panose="05000000000000000000" pitchFamily="2" charset="2"/>
              <a:buChar char="n"/>
              <a:defRPr kumimoji="1" sz="2000" kern="1200">
                <a:solidFill>
                  <a:schemeClr val="tx1"/>
                </a:solidFill>
                <a:latin typeface="Tahoma" panose="020B0604030504040204" pitchFamily="34" charset="0"/>
                <a:ea typeface="ＭＳ Ｐゴシック" panose="020B0600070205080204" pitchFamily="50" charset="-128"/>
                <a:cs typeface="+mn-cs"/>
              </a:defRPr>
            </a:lvl7pPr>
            <a:lvl8pPr marL="3429000" indent="-228600" algn="l" defTabSz="914400" rtl="0" eaLnBrk="0" fontAlgn="base" latinLnBrk="0" hangingPunct="0">
              <a:spcBef>
                <a:spcPct val="20000"/>
              </a:spcBef>
              <a:spcAft>
                <a:spcPct val="0"/>
              </a:spcAft>
              <a:buClr>
                <a:schemeClr val="accent1"/>
              </a:buClr>
              <a:buSzPct val="50000"/>
              <a:buFont typeface="Wingdings" panose="05000000000000000000" pitchFamily="2" charset="2"/>
              <a:buChar char="n"/>
              <a:defRPr kumimoji="1" sz="2000" kern="1200">
                <a:solidFill>
                  <a:schemeClr val="tx1"/>
                </a:solidFill>
                <a:latin typeface="Tahoma" panose="020B0604030504040204" pitchFamily="34" charset="0"/>
                <a:ea typeface="ＭＳ Ｐゴシック" panose="020B0600070205080204" pitchFamily="50" charset="-128"/>
                <a:cs typeface="+mn-cs"/>
              </a:defRPr>
            </a:lvl8pPr>
            <a:lvl9pPr marL="3886200" indent="-228600" algn="l" defTabSz="914400" rtl="0" eaLnBrk="0" fontAlgn="base" latinLnBrk="0" hangingPunct="0">
              <a:spcBef>
                <a:spcPct val="20000"/>
              </a:spcBef>
              <a:spcAft>
                <a:spcPct val="0"/>
              </a:spcAft>
              <a:buClr>
                <a:schemeClr val="accent1"/>
              </a:buClr>
              <a:buSzPct val="50000"/>
              <a:buFont typeface="Wingdings" panose="05000000000000000000" pitchFamily="2" charset="2"/>
              <a:buChar char="n"/>
              <a:defRPr kumimoji="1" sz="2000" kern="1200">
                <a:solidFill>
                  <a:schemeClr val="tx1"/>
                </a:solidFill>
                <a:latin typeface="Tahoma" panose="020B0604030504040204" pitchFamily="34" charset="0"/>
                <a:ea typeface="ＭＳ Ｐゴシック" panose="020B0600070205080204" pitchFamily="50" charset="-128"/>
                <a:cs typeface="+mn-cs"/>
              </a:defRPr>
            </a:lvl9pPr>
          </a:lstStyle>
          <a:p>
            <a:pPr>
              <a:spcBef>
                <a:spcPct val="0"/>
              </a:spcBef>
              <a:buClrTx/>
              <a:buSzTx/>
              <a:buFontTx/>
              <a:buNone/>
            </a:pPr>
            <a:fld id="{1B5F4A6E-6D5E-4DB8-A7CD-31FF76937B5F}" type="slidenum">
              <a:rPr kumimoji="0" lang="ja-JP" altLang="en-US" sz="1400" smtClean="0">
                <a:solidFill>
                  <a:schemeClr val="tx1">
                    <a:lumMod val="75000"/>
                    <a:lumOff val="25000"/>
                  </a:schemeClr>
                </a:solidFill>
              </a:rPr>
              <a:pPr>
                <a:spcBef>
                  <a:spcPct val="0"/>
                </a:spcBef>
                <a:buClrTx/>
                <a:buSzTx/>
                <a:buFontTx/>
                <a:buNone/>
              </a:pPr>
              <a:t>0</a:t>
            </a:fld>
            <a:endParaRPr kumimoji="0" lang="en-US" altLang="ja-JP" sz="1400" dirty="0">
              <a:solidFill>
                <a:schemeClr val="tx1">
                  <a:lumMod val="75000"/>
                  <a:lumOff val="25000"/>
                </a:schemeClr>
              </a:solidFill>
            </a:endParaRPr>
          </a:p>
        </p:txBody>
      </p:sp>
      <p:sp>
        <p:nvSpPr>
          <p:cNvPr id="7" name="Text Box 16"/>
          <p:cNvSpPr txBox="1">
            <a:spLocks noChangeArrowheads="1"/>
          </p:cNvSpPr>
          <p:nvPr/>
        </p:nvSpPr>
        <p:spPr bwMode="auto">
          <a:xfrm>
            <a:off x="483433" y="1611543"/>
            <a:ext cx="4611530" cy="3847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指定事業所のうち</a:t>
            </a:r>
            <a:r>
              <a:rPr lang="ja-JP" altLang="en-US" sz="2800" b="1" dirty="0" smtClean="0">
                <a:solidFill>
                  <a:srgbClr val="FF0000"/>
                </a:solidFill>
                <a:latin typeface="メイリオ" panose="020B0604030504040204" pitchFamily="50" charset="-128"/>
                <a:ea typeface="メイリオ" panose="020B0604030504040204" pitchFamily="50" charset="-128"/>
              </a:rPr>
              <a:t>自主管理の推進として環境に係る一定の管理能力を備えた事業者</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については、</a:t>
            </a:r>
            <a:endParaRPr lang="en-US" altLang="ja-JP" sz="28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eaLnBrk="1" hangingPunct="1">
              <a:spcBef>
                <a:spcPct val="0"/>
              </a:spcBef>
              <a:buClrTx/>
              <a:buSzTx/>
              <a:buFontTx/>
              <a:buNone/>
            </a:pPr>
            <a:endParaRPr lang="en-US" altLang="ja-JP" sz="2400" b="1" u="sng" dirty="0">
              <a:solidFill>
                <a:schemeClr val="tx1">
                  <a:lumMod val="75000"/>
                  <a:lumOff val="25000"/>
                </a:schemeClr>
              </a:solidFill>
              <a:latin typeface="メイリオ" panose="020B0604030504040204" pitchFamily="50" charset="-128"/>
              <a:ea typeface="メイリオ" panose="020B0604030504040204" pitchFamily="50" charset="-128"/>
            </a:endParaRPr>
          </a:p>
          <a:p>
            <a:pPr eaLnBrk="1" hangingPunct="1">
              <a:spcBef>
                <a:spcPct val="0"/>
              </a:spcBef>
              <a:buClrTx/>
              <a:buSzTx/>
              <a:buFontTx/>
              <a:buNone/>
            </a:pPr>
            <a:r>
              <a:rPr lang="ja-JP" altLang="en-US" sz="2800" b="1" u="sng" dirty="0" smtClean="0">
                <a:solidFill>
                  <a:schemeClr val="tx1">
                    <a:lumMod val="75000"/>
                    <a:lumOff val="25000"/>
                  </a:schemeClr>
                </a:solidFill>
                <a:latin typeface="メイリオ" panose="020B0604030504040204" pitchFamily="50" charset="-128"/>
                <a:ea typeface="メイリオ" panose="020B0604030504040204" pitchFamily="50" charset="-128"/>
              </a:rPr>
              <a:t>環境管理事業所として認定</a:t>
            </a:r>
            <a:endParaRPr lang="en-US" altLang="ja-JP" sz="2800" b="1" u="sng"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eaLnBrk="1" hangingPunct="1">
              <a:spcBef>
                <a:spcPct val="0"/>
              </a:spcBef>
              <a:buClrTx/>
              <a:buSzTx/>
              <a:buFontTx/>
              <a:buNone/>
            </a:pP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さら</a:t>
            </a:r>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に</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eaLnBrk="1" hangingPunct="1">
              <a:spcBef>
                <a:spcPct val="0"/>
              </a:spcBef>
              <a:buClrTx/>
              <a:buSzTx/>
              <a:buFontTx/>
              <a:buNone/>
            </a:pPr>
            <a:r>
              <a:rPr lang="ja-JP" altLang="en-US" sz="2800" b="1" u="sng" dirty="0" smtClean="0">
                <a:solidFill>
                  <a:schemeClr val="tx1">
                    <a:lumMod val="75000"/>
                    <a:lumOff val="25000"/>
                  </a:schemeClr>
                </a:solidFill>
                <a:latin typeface="メイリオ" panose="020B0604030504040204" pitchFamily="50" charset="-128"/>
                <a:ea typeface="メイリオ" panose="020B0604030504040204" pitchFamily="50" charset="-128"/>
              </a:rPr>
              <a:t>環境配慮推進事業所として登録</a:t>
            </a:r>
            <a:endParaRPr lang="ja-JP" altLang="en-US" sz="2800" b="1" u="sng"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5884875" y="1795512"/>
            <a:ext cx="2573647" cy="646331"/>
          </a:xfrm>
          <a:prstGeom prst="rect">
            <a:avLst/>
          </a:prstGeom>
          <a:noFill/>
        </p:spPr>
        <p:txBody>
          <a:bodyPr wrap="square" rtlCol="0">
            <a:spAutoFit/>
          </a:bodyPr>
          <a:lstStyle/>
          <a:p>
            <a:r>
              <a:rPr lang="ja-JP" altLang="en-US" dirty="0" smtClean="0">
                <a:solidFill>
                  <a:schemeClr val="tx1">
                    <a:lumMod val="75000"/>
                    <a:lumOff val="25000"/>
                  </a:schemeClr>
                </a:solidFill>
                <a:latin typeface="メイリオ" panose="020B0604030504040204" pitchFamily="50" charset="-128"/>
                <a:ea typeface="メイリオ" panose="020B0604030504040204" pitchFamily="50" charset="-128"/>
              </a:rPr>
              <a:t>条例施行規則で定める指定作業を行う事業所</a:t>
            </a:r>
            <a:endParaRPr kumimoji="1" lang="ja-JP" altLang="en-US"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9" name="テキスト ボックス 8"/>
          <p:cNvSpPr txBox="1"/>
          <p:nvPr/>
        </p:nvSpPr>
        <p:spPr>
          <a:xfrm>
            <a:off x="5783848" y="1471288"/>
            <a:ext cx="2736304" cy="400110"/>
          </a:xfrm>
          <a:prstGeom prst="rect">
            <a:avLst/>
          </a:prstGeom>
          <a:noFill/>
        </p:spPr>
        <p:txBody>
          <a:bodyPr wrap="square" rtlCol="0">
            <a:spAutoFit/>
          </a:bodyPr>
          <a:lstStyle/>
          <a:p>
            <a:pPr algn="ctr"/>
            <a:r>
              <a:rPr kumimoji="1" lang="ja-JP" altLang="en-US" sz="2000" b="1" dirty="0" smtClean="0">
                <a:solidFill>
                  <a:schemeClr val="tx1">
                    <a:lumMod val="75000"/>
                    <a:lumOff val="25000"/>
                  </a:schemeClr>
                </a:solidFill>
                <a:latin typeface="メイリオ" panose="020B0604030504040204" pitchFamily="50" charset="-128"/>
                <a:ea typeface="メイリオ" panose="020B0604030504040204" pitchFamily="50" charset="-128"/>
              </a:rPr>
              <a:t>指定事業所</a:t>
            </a:r>
            <a:endParaRPr kumimoji="1" lang="en-US" altLang="ja-JP" sz="20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0" name="下矢印 9"/>
          <p:cNvSpPr/>
          <p:nvPr/>
        </p:nvSpPr>
        <p:spPr>
          <a:xfrm>
            <a:off x="6547954" y="2696741"/>
            <a:ext cx="792088" cy="4244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5760221" y="3538639"/>
            <a:ext cx="2736304" cy="400110"/>
          </a:xfrm>
          <a:prstGeom prst="rect">
            <a:avLst/>
          </a:prstGeom>
          <a:noFill/>
        </p:spPr>
        <p:txBody>
          <a:bodyPr wrap="square" rtlCol="0">
            <a:spAutoFit/>
          </a:bodyPr>
          <a:lstStyle/>
          <a:p>
            <a:pPr algn="ctr"/>
            <a:r>
              <a:rPr lang="ja-JP" altLang="en-US" sz="2000" b="1" dirty="0" smtClean="0">
                <a:solidFill>
                  <a:schemeClr val="tx1">
                    <a:lumMod val="75000"/>
                    <a:lumOff val="25000"/>
                  </a:schemeClr>
                </a:solidFill>
                <a:latin typeface="メイリオ" panose="020B0604030504040204" pitchFamily="50" charset="-128"/>
                <a:ea typeface="メイリオ" panose="020B0604030504040204" pitchFamily="50" charset="-128"/>
              </a:rPr>
              <a:t>環境管理事業所</a:t>
            </a:r>
            <a:endParaRPr kumimoji="1" lang="en-US" altLang="ja-JP" sz="20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2" name="下矢印 11"/>
          <p:cNvSpPr/>
          <p:nvPr/>
        </p:nvSpPr>
        <p:spPr>
          <a:xfrm>
            <a:off x="6534702" y="4404459"/>
            <a:ext cx="792088" cy="4244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5791133" y="5061536"/>
            <a:ext cx="2736304" cy="400110"/>
          </a:xfrm>
          <a:prstGeom prst="rect">
            <a:avLst/>
          </a:prstGeom>
          <a:noFill/>
        </p:spPr>
        <p:txBody>
          <a:bodyPr wrap="square" rtlCol="0">
            <a:spAutoFit/>
          </a:bodyPr>
          <a:lstStyle/>
          <a:p>
            <a:pPr algn="ctr"/>
            <a:r>
              <a:rPr lang="ja-JP" altLang="en-US" sz="2000" b="1" dirty="0" smtClean="0">
                <a:solidFill>
                  <a:schemeClr val="tx1">
                    <a:lumMod val="75000"/>
                    <a:lumOff val="25000"/>
                  </a:schemeClr>
                </a:solidFill>
                <a:latin typeface="メイリオ" panose="020B0604030504040204" pitchFamily="50" charset="-128"/>
                <a:ea typeface="メイリオ" panose="020B0604030504040204" pitchFamily="50" charset="-128"/>
              </a:rPr>
              <a:t>環境配慮推進事業所</a:t>
            </a:r>
            <a:endParaRPr kumimoji="1" lang="en-US" altLang="ja-JP" sz="20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4" name="テキスト ボックス 13"/>
          <p:cNvSpPr txBox="1"/>
          <p:nvPr/>
        </p:nvSpPr>
        <p:spPr>
          <a:xfrm>
            <a:off x="5404500" y="2763813"/>
            <a:ext cx="1286824" cy="369332"/>
          </a:xfrm>
          <a:prstGeom prst="rect">
            <a:avLst/>
          </a:prstGeom>
          <a:noFill/>
        </p:spPr>
        <p:txBody>
          <a:bodyPr wrap="square" rtlCol="0">
            <a:spAutoFit/>
          </a:bodyPr>
          <a:lstStyle/>
          <a:p>
            <a:r>
              <a:rPr lang="ja-JP" altLang="en-US" dirty="0" smtClean="0">
                <a:latin typeface="メイリオ" panose="020B0604030504040204" pitchFamily="50" charset="-128"/>
                <a:ea typeface="メイリオ" panose="020B0604030504040204" pitchFamily="50" charset="-128"/>
              </a:rPr>
              <a:t>認定申請</a:t>
            </a:r>
            <a:endParaRPr kumimoji="1" lang="ja-JP" altLang="en-US" dirty="0">
              <a:latin typeface="メイリオ" panose="020B0604030504040204" pitchFamily="50" charset="-128"/>
              <a:ea typeface="メイリオ" panose="020B0604030504040204" pitchFamily="50" charset="-128"/>
            </a:endParaRPr>
          </a:p>
        </p:txBody>
      </p:sp>
      <p:sp>
        <p:nvSpPr>
          <p:cNvPr id="15" name="テキスト ボックス 14"/>
          <p:cNvSpPr txBox="1"/>
          <p:nvPr/>
        </p:nvSpPr>
        <p:spPr>
          <a:xfrm>
            <a:off x="5404500" y="4432004"/>
            <a:ext cx="1286824" cy="369332"/>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登録</a:t>
            </a:r>
            <a:r>
              <a:rPr lang="ja-JP" altLang="en-US" dirty="0" smtClean="0">
                <a:latin typeface="メイリオ" panose="020B0604030504040204" pitchFamily="50" charset="-128"/>
                <a:ea typeface="メイリオ" panose="020B0604030504040204" pitchFamily="50" charset="-128"/>
              </a:rPr>
              <a:t>申請</a:t>
            </a:r>
            <a:endParaRPr kumimoji="1" lang="ja-JP" altLang="en-US" dirty="0">
              <a:latin typeface="メイリオ" panose="020B0604030504040204" pitchFamily="50" charset="-128"/>
              <a:ea typeface="メイリオ" panose="020B0604030504040204" pitchFamily="50" charset="-128"/>
            </a:endParaRPr>
          </a:p>
        </p:txBody>
      </p:sp>
      <p:sp>
        <p:nvSpPr>
          <p:cNvPr id="16" name="テキスト ボックス 15"/>
          <p:cNvSpPr txBox="1"/>
          <p:nvPr/>
        </p:nvSpPr>
        <p:spPr>
          <a:xfrm>
            <a:off x="7474666" y="4345752"/>
            <a:ext cx="1557003" cy="442674"/>
          </a:xfrm>
          <a:prstGeom prst="wedgeRoundRectCallout">
            <a:avLst>
              <a:gd name="adj1" fmla="val -39290"/>
              <a:gd name="adj2" fmla="val -115457"/>
              <a:gd name="adj3" fmla="val 16667"/>
            </a:avLst>
          </a:prstGeom>
          <a:solidFill>
            <a:schemeClr val="bg1"/>
          </a:solidFill>
          <a:ln>
            <a:solidFill>
              <a:schemeClr val="tx1">
                <a:lumMod val="75000"/>
                <a:lumOff val="25000"/>
              </a:schemeClr>
            </a:solidFill>
          </a:ln>
        </p:spPr>
        <p:txBody>
          <a:bodyPr wrap="square" rtlCol="0">
            <a:spAutoFit/>
          </a:bodyPr>
          <a:lstStyle/>
          <a:p>
            <a:pPr algn="ctr"/>
            <a:r>
              <a:rPr lang="ja-JP" altLang="en-US" sz="2000" b="1" dirty="0" smtClean="0">
                <a:solidFill>
                  <a:srgbClr val="FF00FF"/>
                </a:solidFill>
                <a:latin typeface="メイリオ" panose="020B0604030504040204" pitchFamily="50" charset="-128"/>
                <a:ea typeface="メイリオ" panose="020B0604030504040204" pitchFamily="50" charset="-128"/>
              </a:rPr>
              <a:t>名称を公表</a:t>
            </a:r>
            <a:endParaRPr kumimoji="1" lang="ja-JP" altLang="en-US" sz="2000" b="1" dirty="0">
              <a:solidFill>
                <a:srgbClr val="FF00FF"/>
              </a:solidFill>
              <a:latin typeface="メイリオ" panose="020B0604030504040204" pitchFamily="50" charset="-128"/>
              <a:ea typeface="メイリオ" panose="020B0604030504040204" pitchFamily="50" charset="-128"/>
            </a:endParaRPr>
          </a:p>
        </p:txBody>
      </p:sp>
      <p:sp>
        <p:nvSpPr>
          <p:cNvPr id="17" name="テキスト ボックス 16"/>
          <p:cNvSpPr txBox="1"/>
          <p:nvPr/>
        </p:nvSpPr>
        <p:spPr>
          <a:xfrm>
            <a:off x="6008017" y="5878580"/>
            <a:ext cx="3003104" cy="783193"/>
          </a:xfrm>
          <a:prstGeom prst="wedgeRoundRectCallout">
            <a:avLst>
              <a:gd name="adj1" fmla="val 5767"/>
              <a:gd name="adj2" fmla="val -84972"/>
              <a:gd name="adj3" fmla="val 16667"/>
            </a:avLst>
          </a:prstGeom>
          <a:solidFill>
            <a:schemeClr val="bg1"/>
          </a:solidFill>
          <a:ln>
            <a:solidFill>
              <a:schemeClr val="tx1">
                <a:lumMod val="75000"/>
                <a:lumOff val="25000"/>
              </a:schemeClr>
            </a:solidFill>
          </a:ln>
        </p:spPr>
        <p:txBody>
          <a:bodyPr wrap="square" rtlCol="0">
            <a:spAutoFit/>
          </a:bodyPr>
          <a:lstStyle/>
          <a:p>
            <a:r>
              <a:rPr lang="ja-JP" altLang="en-US" sz="2000" b="1" dirty="0" smtClean="0">
                <a:solidFill>
                  <a:srgbClr val="FF00FF"/>
                </a:solidFill>
                <a:latin typeface="メイリオ" panose="020B0604030504040204" pitchFamily="50" charset="-128"/>
                <a:ea typeface="メイリオ" panose="020B0604030504040204" pitchFamily="50" charset="-128"/>
              </a:rPr>
              <a:t>・名称を公表</a:t>
            </a:r>
            <a:endParaRPr lang="en-US" altLang="ja-JP" sz="2000" b="1" dirty="0" smtClean="0">
              <a:solidFill>
                <a:srgbClr val="FF00FF"/>
              </a:solidFill>
              <a:latin typeface="メイリオ" panose="020B0604030504040204" pitchFamily="50" charset="-128"/>
              <a:ea typeface="メイリオ" panose="020B0604030504040204" pitchFamily="50" charset="-128"/>
            </a:endParaRPr>
          </a:p>
          <a:p>
            <a:r>
              <a:rPr kumimoji="1" lang="ja-JP" altLang="en-US" sz="2000" b="1" dirty="0" smtClean="0">
                <a:solidFill>
                  <a:srgbClr val="FF00FF"/>
                </a:solidFill>
                <a:latin typeface="メイリオ" panose="020B0604030504040204" pitchFamily="50" charset="-128"/>
                <a:ea typeface="メイリオ" panose="020B0604030504040204" pitchFamily="50" charset="-128"/>
              </a:rPr>
              <a:t>・変更許可手続を免除</a:t>
            </a:r>
            <a:endParaRPr kumimoji="1" lang="ja-JP" altLang="en-US" sz="2000" b="1" dirty="0">
              <a:solidFill>
                <a:srgbClr val="FF00FF"/>
              </a:solidFill>
              <a:latin typeface="メイリオ" panose="020B0604030504040204" pitchFamily="50" charset="-128"/>
              <a:ea typeface="メイリオ" panose="020B0604030504040204" pitchFamily="50" charset="-128"/>
            </a:endParaRPr>
          </a:p>
        </p:txBody>
      </p:sp>
      <p:sp>
        <p:nvSpPr>
          <p:cNvPr id="18" name="コンテンツ プレースホルダー 2"/>
          <p:cNvSpPr txBox="1">
            <a:spLocks/>
          </p:cNvSpPr>
          <p:nvPr/>
        </p:nvSpPr>
        <p:spPr>
          <a:xfrm>
            <a:off x="216875" y="197216"/>
            <a:ext cx="8892480" cy="107645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latin typeface="ＭＳ Ｐゴシック" pitchFamily="50" charset="-128"/>
              </a:rPr>
              <a:t>改正前の環境管理事業所・環境配慮推進事業所制度</a:t>
            </a:r>
            <a:endParaRPr lang="en-US" altLang="ja-JP" dirty="0" smtClean="0">
              <a:latin typeface="ＭＳ Ｐゴシック" pitchFamily="50" charset="-128"/>
            </a:endParaRPr>
          </a:p>
        </p:txBody>
      </p:sp>
    </p:spTree>
    <p:extLst>
      <p:ext uri="{BB962C8B-B14F-4D97-AF65-F5344CB8AC3E}">
        <p14:creationId xmlns:p14="http://schemas.microsoft.com/office/powerpoint/2010/main" val="2232427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9</a:t>
            </a:fld>
            <a:endParaRPr kumimoji="1" lang="ja-JP" altLang="en-US"/>
          </a:p>
        </p:txBody>
      </p:sp>
      <p:sp>
        <p:nvSpPr>
          <p:cNvPr id="3" name="コンテンツ プレースホルダー 2"/>
          <p:cNvSpPr txBox="1">
            <a:spLocks/>
          </p:cNvSpPr>
          <p:nvPr/>
        </p:nvSpPr>
        <p:spPr>
          <a:xfrm>
            <a:off x="124404" y="166506"/>
            <a:ext cx="3522933" cy="5674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latin typeface="ＭＳ Ｐゴシック" pitchFamily="50" charset="-128"/>
              </a:rPr>
              <a:t>主な改正点まとめ</a:t>
            </a:r>
            <a:endParaRPr lang="en-US" altLang="ja-JP" dirty="0" smtClean="0">
              <a:latin typeface="ＭＳ Ｐゴシック" pitchFamily="50" charset="-128"/>
            </a:endParaRPr>
          </a:p>
        </p:txBody>
      </p:sp>
      <p:sp>
        <p:nvSpPr>
          <p:cNvPr id="4" name="Rectangle 9"/>
          <p:cNvSpPr>
            <a:spLocks noChangeArrowheads="1"/>
          </p:cNvSpPr>
          <p:nvPr/>
        </p:nvSpPr>
        <p:spPr bwMode="auto">
          <a:xfrm>
            <a:off x="150278" y="836712"/>
            <a:ext cx="3367150" cy="5367660"/>
          </a:xfrm>
          <a:prstGeom prst="roundRect">
            <a:avLst/>
          </a:prstGeom>
          <a:solidFill>
            <a:srgbClr val="FFE7E7"/>
          </a:solidFill>
          <a:ln w="9525">
            <a:noFill/>
            <a:prstDash val="solid"/>
            <a:miter lim="800000"/>
            <a:headEnd/>
            <a:tailEnd/>
          </a:ln>
          <a:effectLst>
            <a:outerShdw blurRad="50800" dist="38100" dir="2700000" algn="tl" rotWithShape="0">
              <a:prstClr val="black">
                <a:alpha val="40000"/>
              </a:prstClr>
            </a:outerShdw>
          </a:effectLst>
          <a:extLst/>
        </p:spPr>
        <p:txBody>
          <a:bodyPr/>
          <a:lstStyle/>
          <a:p>
            <a:endParaRPr lang="ja-JP" altLang="en-US">
              <a:solidFill>
                <a:schemeClr val="tx1">
                  <a:lumMod val="75000"/>
                  <a:lumOff val="25000"/>
                </a:schemeClr>
              </a:solidFill>
              <a:latin typeface="+mn-ea"/>
            </a:endParaRPr>
          </a:p>
        </p:txBody>
      </p:sp>
      <p:sp>
        <p:nvSpPr>
          <p:cNvPr id="5" name="テキスト ボックス 2"/>
          <p:cNvSpPr txBox="1">
            <a:spLocks noChangeArrowheads="1"/>
          </p:cNvSpPr>
          <p:nvPr/>
        </p:nvSpPr>
        <p:spPr bwMode="auto">
          <a:xfrm>
            <a:off x="312857" y="1172556"/>
            <a:ext cx="2165560" cy="350046"/>
          </a:xfrm>
          <a:prstGeom prst="roundRect">
            <a:avLst/>
          </a:prstGeom>
          <a:solidFill>
            <a:schemeClr val="accent1">
              <a:lumMod val="40000"/>
              <a:lumOff val="60000"/>
            </a:schemeClr>
          </a:solidFill>
          <a:ln w="9525">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sz="20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環境管理事業</a:t>
            </a:r>
            <a:r>
              <a:rPr lang="ja-JP" altLang="en-US" sz="20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所</a:t>
            </a:r>
            <a:endParaRPr lang="en-US" altLang="ja-JP" sz="20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 name="テキスト ボックス 2"/>
          <p:cNvSpPr txBox="1">
            <a:spLocks noChangeArrowheads="1"/>
          </p:cNvSpPr>
          <p:nvPr/>
        </p:nvSpPr>
        <p:spPr bwMode="auto">
          <a:xfrm>
            <a:off x="338211" y="1664298"/>
            <a:ext cx="3004301" cy="1292594"/>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spcAft>
                <a:spcPts val="0"/>
              </a:spcAft>
            </a:pPr>
            <a:r>
              <a:rPr lang="ja-JP" altLang="en-US" sz="18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・名称公表</a:t>
            </a:r>
            <a:endParaRPr lang="en-US" altLang="ja-JP" sz="18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8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8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変更届出手続き免除</a:t>
            </a:r>
            <a:endParaRPr lang="en-US" altLang="ja-JP" sz="18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8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8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化学物質管理状況</a:t>
            </a:r>
            <a:r>
              <a:rPr lang="ja-JP" altLang="en-US" sz="1800" b="1" kern="100" dirty="0" smtClean="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報告書</a:t>
            </a:r>
            <a:endParaRPr lang="en-US" altLang="ja-JP" sz="1800" b="1" kern="100" dirty="0" smtClean="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800" b="1" kern="100" dirty="0">
                <a:solidFill>
                  <a:srgbClr val="0000FF"/>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800" b="1" kern="100" dirty="0" smtClean="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の</a:t>
            </a:r>
            <a:r>
              <a:rPr lang="ja-JP" altLang="en-US" sz="18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提出免除</a:t>
            </a:r>
            <a:endParaRPr lang="ja-JP" sz="18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 name="テキスト ボックス 2"/>
          <p:cNvSpPr txBox="1">
            <a:spLocks noChangeArrowheads="1"/>
          </p:cNvSpPr>
          <p:nvPr/>
        </p:nvSpPr>
        <p:spPr bwMode="auto">
          <a:xfrm>
            <a:off x="296700" y="3183053"/>
            <a:ext cx="2545594" cy="417468"/>
          </a:xfrm>
          <a:prstGeom prst="roundRect">
            <a:avLst/>
          </a:prstGeom>
          <a:solidFill>
            <a:srgbClr val="FFFF66"/>
          </a:solidFill>
          <a:ln w="25400" cmpd="dbl">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altLang="en-US" sz="20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優良</a:t>
            </a:r>
            <a:r>
              <a:rPr lang="ja-JP" sz="20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環境管理事業</a:t>
            </a:r>
            <a:r>
              <a:rPr lang="ja-JP" altLang="en-US" sz="20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所</a:t>
            </a:r>
            <a:endParaRPr lang="en-US" altLang="ja-JP" sz="20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8" name="テキスト ボックス 28"/>
          <p:cNvSpPr txBox="1">
            <a:spLocks noChangeArrowheads="1"/>
          </p:cNvSpPr>
          <p:nvPr/>
        </p:nvSpPr>
        <p:spPr bwMode="auto">
          <a:xfrm>
            <a:off x="368161" y="3734039"/>
            <a:ext cx="2930659" cy="1780936"/>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spcAft>
                <a:spcPts val="0"/>
              </a:spcAft>
            </a:pPr>
            <a:r>
              <a:rPr lang="ja-JP" altLang="en-US" sz="18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・名称公表</a:t>
            </a:r>
            <a:endParaRPr lang="en-US" altLang="ja-JP" sz="18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800" b="1"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ja-JP" altLang="ja-JP" sz="1800" b="1" dirty="0">
                <a:solidFill>
                  <a:srgbClr val="0000FF"/>
                </a:solidFill>
                <a:effectLst/>
                <a:latin typeface="メイリオ" panose="020B0604030504040204" pitchFamily="50" charset="-128"/>
                <a:ea typeface="メイリオ" panose="020B0604030504040204" pitchFamily="50" charset="-128"/>
              </a:rPr>
              <a:t>変更届出手続き免除</a:t>
            </a:r>
            <a:endParaRPr lang="en-US" altLang="ja-JP" sz="1800" b="1" dirty="0">
              <a:solidFill>
                <a:srgbClr val="0000FF"/>
              </a:solidFill>
              <a:effectLst/>
              <a:latin typeface="メイリオ" panose="020B0604030504040204" pitchFamily="50" charset="-128"/>
              <a:ea typeface="メイリオ"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lang="ja-JP" altLang="ja-JP" sz="1800" b="1"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ja-JP" altLang="ja-JP" sz="1800" b="1" dirty="0">
                <a:solidFill>
                  <a:srgbClr val="0000FF"/>
                </a:solidFill>
                <a:effectLst/>
                <a:latin typeface="メイリオ" panose="020B0604030504040204" pitchFamily="50" charset="-128"/>
                <a:ea typeface="メイリオ" panose="020B0604030504040204" pitchFamily="50" charset="-128"/>
              </a:rPr>
              <a:t>化学物質管理状況</a:t>
            </a:r>
            <a:r>
              <a:rPr lang="ja-JP" altLang="ja-JP" sz="1800" b="1" dirty="0" smtClean="0">
                <a:solidFill>
                  <a:srgbClr val="0000FF"/>
                </a:solidFill>
                <a:effectLst/>
                <a:latin typeface="メイリオ" panose="020B0604030504040204" pitchFamily="50" charset="-128"/>
                <a:ea typeface="メイリオ" panose="020B0604030504040204" pitchFamily="50" charset="-128"/>
              </a:rPr>
              <a:t>報告書</a:t>
            </a:r>
            <a:endParaRPr lang="en-US" altLang="ja-JP" sz="1800" b="1" dirty="0" smtClean="0">
              <a:solidFill>
                <a:srgbClr val="0000FF"/>
              </a:solidFill>
              <a:effectLst/>
              <a:latin typeface="メイリオ" panose="020B0604030504040204" pitchFamily="50" charset="-128"/>
              <a:ea typeface="メイリオ"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lang="ja-JP" altLang="en-US" sz="1800" b="1" dirty="0">
                <a:solidFill>
                  <a:srgbClr val="0000FF"/>
                </a:solidFill>
                <a:latin typeface="メイリオ" panose="020B0604030504040204" pitchFamily="50" charset="-128"/>
                <a:ea typeface="メイリオ" panose="020B0604030504040204" pitchFamily="50" charset="-128"/>
              </a:rPr>
              <a:t>　</a:t>
            </a:r>
            <a:r>
              <a:rPr lang="ja-JP" altLang="ja-JP" sz="1800" b="1" dirty="0" smtClean="0">
                <a:solidFill>
                  <a:srgbClr val="0000FF"/>
                </a:solidFill>
                <a:effectLst/>
                <a:latin typeface="メイリオ" panose="020B0604030504040204" pitchFamily="50" charset="-128"/>
                <a:ea typeface="メイリオ" panose="020B0604030504040204" pitchFamily="50" charset="-128"/>
              </a:rPr>
              <a:t>の</a:t>
            </a:r>
            <a:r>
              <a:rPr lang="ja-JP" altLang="ja-JP" sz="1800" b="1" dirty="0">
                <a:solidFill>
                  <a:srgbClr val="0000FF"/>
                </a:solidFill>
                <a:effectLst/>
                <a:latin typeface="メイリオ" panose="020B0604030504040204" pitchFamily="50" charset="-128"/>
                <a:ea typeface="メイリオ" panose="020B0604030504040204" pitchFamily="50" charset="-128"/>
              </a:rPr>
              <a:t>提出免除</a:t>
            </a:r>
            <a:endParaRPr lang="ja-JP" altLang="ja-JP" sz="1800" dirty="0">
              <a:solidFill>
                <a:srgbClr val="0000FF"/>
              </a:solidFill>
              <a:effectLst/>
              <a:latin typeface="メイリオ" panose="020B0604030504040204" pitchFamily="50" charset="-128"/>
              <a:ea typeface="メイリオ" panose="020B0604030504040204" pitchFamily="50" charset="-128"/>
            </a:endParaRPr>
          </a:p>
          <a:p>
            <a:pPr algn="l">
              <a:spcAft>
                <a:spcPts val="0"/>
              </a:spcAft>
            </a:pPr>
            <a:r>
              <a:rPr lang="ja-JP" altLang="en-US" sz="18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・変更許可手続き免除</a:t>
            </a:r>
            <a:endParaRPr lang="en-US" altLang="ja-JP" sz="18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8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8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有効期間を延長（６年）</a:t>
            </a:r>
            <a:endParaRPr lang="ja-JP" sz="18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 name="正方形/長方形 8"/>
          <p:cNvSpPr/>
          <p:nvPr/>
        </p:nvSpPr>
        <p:spPr>
          <a:xfrm>
            <a:off x="322482" y="5572725"/>
            <a:ext cx="2644949" cy="3686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en-US" altLang="ja-JP" sz="1800" b="1" dirty="0">
                <a:solidFill>
                  <a:schemeClr val="tx1">
                    <a:lumMod val="75000"/>
                    <a:lumOff val="25000"/>
                  </a:schemeClr>
                </a:solidFill>
                <a:latin typeface="メイリオ" panose="020B0604030504040204" pitchFamily="50" charset="-128"/>
                <a:ea typeface="メイリオ" panose="020B0604030504040204" pitchFamily="50" charset="-128"/>
              </a:rPr>
              <a:t>※</a:t>
            </a:r>
            <a:r>
              <a:rPr kumimoji="1" lang="ja-JP" altLang="en-US" sz="1800" b="1" dirty="0">
                <a:solidFill>
                  <a:srgbClr val="0000FF"/>
                </a:solidFill>
                <a:latin typeface="メイリオ" panose="020B0604030504040204" pitchFamily="50" charset="-128"/>
                <a:ea typeface="メイリオ" panose="020B0604030504040204" pitchFamily="50" charset="-128"/>
              </a:rPr>
              <a:t>申請書類の</a:t>
            </a:r>
            <a:r>
              <a:rPr kumimoji="1" lang="ja-JP" altLang="en-US" sz="1800" b="1" dirty="0" smtClean="0">
                <a:solidFill>
                  <a:srgbClr val="0000FF"/>
                </a:solidFill>
                <a:latin typeface="メイリオ" panose="020B0604030504040204" pitchFamily="50" charset="-128"/>
                <a:ea typeface="メイリオ" panose="020B0604030504040204" pitchFamily="50" charset="-128"/>
              </a:rPr>
              <a:t>簡素化</a:t>
            </a:r>
            <a:endParaRPr kumimoji="1" lang="en-US" altLang="ja-JP" sz="1800" b="1" dirty="0">
              <a:solidFill>
                <a:srgbClr val="0000FF"/>
              </a:solidFill>
              <a:latin typeface="メイリオ" panose="020B0604030504040204" pitchFamily="50" charset="-128"/>
              <a:ea typeface="メイリオ" panose="020B0604030504040204" pitchFamily="50" charset="-128"/>
            </a:endParaRPr>
          </a:p>
        </p:txBody>
      </p:sp>
      <p:sp>
        <p:nvSpPr>
          <p:cNvPr id="10" name="Text Box 16"/>
          <p:cNvSpPr txBox="1">
            <a:spLocks noChangeArrowheads="1"/>
          </p:cNvSpPr>
          <p:nvPr/>
        </p:nvSpPr>
        <p:spPr bwMode="auto">
          <a:xfrm>
            <a:off x="3935150" y="603274"/>
            <a:ext cx="513363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1800" dirty="0" smtClean="0">
                <a:solidFill>
                  <a:schemeClr val="tx1">
                    <a:lumMod val="75000"/>
                    <a:lumOff val="25000"/>
                  </a:schemeClr>
                </a:solidFill>
                <a:latin typeface="+mn-ea"/>
                <a:ea typeface="+mn-ea"/>
              </a:rPr>
              <a:t>「環境配慮推進事業所」が「優良環境管理事業所」に変更になります。</a:t>
            </a:r>
            <a:endParaRPr lang="ja-JP" altLang="en-US" sz="1800" b="1" u="sng" dirty="0">
              <a:solidFill>
                <a:schemeClr val="tx1">
                  <a:lumMod val="75000"/>
                  <a:lumOff val="25000"/>
                </a:schemeClr>
              </a:solidFill>
              <a:latin typeface="+mn-ea"/>
              <a:ea typeface="+mn-ea"/>
            </a:endParaRPr>
          </a:p>
        </p:txBody>
      </p:sp>
      <p:sp>
        <p:nvSpPr>
          <p:cNvPr id="11" name="Text Box 16"/>
          <p:cNvSpPr txBox="1">
            <a:spLocks noChangeArrowheads="1"/>
          </p:cNvSpPr>
          <p:nvPr/>
        </p:nvSpPr>
        <p:spPr bwMode="auto">
          <a:xfrm>
            <a:off x="3916988" y="2071695"/>
            <a:ext cx="516995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1800" dirty="0" smtClean="0">
                <a:solidFill>
                  <a:schemeClr val="tx1">
                    <a:lumMod val="75000"/>
                    <a:lumOff val="25000"/>
                  </a:schemeClr>
                </a:solidFill>
                <a:latin typeface="+mn-ea"/>
                <a:ea typeface="+mn-ea"/>
              </a:rPr>
              <a:t>２つの手続きが免除されます。</a:t>
            </a:r>
            <a:endParaRPr lang="en-US" altLang="ja-JP" sz="1800" dirty="0" smtClean="0">
              <a:solidFill>
                <a:schemeClr val="tx1">
                  <a:lumMod val="75000"/>
                  <a:lumOff val="25000"/>
                </a:schemeClr>
              </a:solidFill>
              <a:latin typeface="+mn-ea"/>
              <a:ea typeface="+mn-ea"/>
            </a:endParaRPr>
          </a:p>
          <a:p>
            <a:pPr eaLnBrk="1" hangingPunct="1">
              <a:spcBef>
                <a:spcPct val="0"/>
              </a:spcBef>
              <a:buClrTx/>
              <a:buSzTx/>
              <a:buFontTx/>
              <a:buNone/>
            </a:pPr>
            <a:r>
              <a:rPr lang="ja-JP" altLang="en-US" sz="1800" dirty="0">
                <a:solidFill>
                  <a:schemeClr val="tx1">
                    <a:lumMod val="75000"/>
                    <a:lumOff val="25000"/>
                  </a:schemeClr>
                </a:solidFill>
                <a:latin typeface="+mn-ea"/>
                <a:ea typeface="+mn-ea"/>
              </a:rPr>
              <a:t>〇</a:t>
            </a:r>
            <a:r>
              <a:rPr lang="ja-JP" altLang="en-US" sz="1800" dirty="0" smtClean="0">
                <a:solidFill>
                  <a:schemeClr val="tx1">
                    <a:lumMod val="75000"/>
                    <a:lumOff val="25000"/>
                  </a:schemeClr>
                </a:solidFill>
                <a:latin typeface="+mn-ea"/>
                <a:ea typeface="+mn-ea"/>
              </a:rPr>
              <a:t>指定事業所に係る変更届出書（</a:t>
            </a:r>
            <a:r>
              <a:rPr lang="en-US" altLang="ja-JP" sz="1800" dirty="0" smtClean="0">
                <a:solidFill>
                  <a:schemeClr val="tx1">
                    <a:lumMod val="75000"/>
                    <a:lumOff val="25000"/>
                  </a:schemeClr>
                </a:solidFill>
                <a:latin typeface="+mn-ea"/>
                <a:ea typeface="+mn-ea"/>
              </a:rPr>
              <a:t>10</a:t>
            </a:r>
            <a:r>
              <a:rPr lang="ja-JP" altLang="en-US" sz="1800" dirty="0" smtClean="0">
                <a:solidFill>
                  <a:schemeClr val="tx1">
                    <a:lumMod val="75000"/>
                    <a:lumOff val="25000"/>
                  </a:schemeClr>
                </a:solidFill>
                <a:latin typeface="+mn-ea"/>
                <a:ea typeface="+mn-ea"/>
              </a:rPr>
              <a:t>条）</a:t>
            </a:r>
            <a:endParaRPr lang="en-US" altLang="ja-JP" sz="1800" dirty="0" smtClean="0">
              <a:solidFill>
                <a:schemeClr val="tx1">
                  <a:lumMod val="75000"/>
                  <a:lumOff val="25000"/>
                </a:schemeClr>
              </a:solidFill>
              <a:latin typeface="+mn-ea"/>
              <a:ea typeface="+mn-ea"/>
            </a:endParaRPr>
          </a:p>
          <a:p>
            <a:pPr eaLnBrk="1" hangingPunct="1">
              <a:spcBef>
                <a:spcPct val="0"/>
              </a:spcBef>
              <a:buClrTx/>
              <a:buSzTx/>
              <a:buFontTx/>
              <a:buNone/>
            </a:pPr>
            <a:r>
              <a:rPr lang="ja-JP" altLang="en-US" sz="1800" dirty="0">
                <a:solidFill>
                  <a:schemeClr val="tx1">
                    <a:lumMod val="75000"/>
                    <a:lumOff val="25000"/>
                  </a:schemeClr>
                </a:solidFill>
                <a:latin typeface="+mn-ea"/>
                <a:ea typeface="+mn-ea"/>
              </a:rPr>
              <a:t>〇</a:t>
            </a:r>
            <a:r>
              <a:rPr lang="ja-JP" altLang="en-US" sz="1800" dirty="0" smtClean="0">
                <a:solidFill>
                  <a:schemeClr val="tx1">
                    <a:lumMod val="75000"/>
                    <a:lumOff val="25000"/>
                  </a:schemeClr>
                </a:solidFill>
                <a:latin typeface="+mn-ea"/>
                <a:ea typeface="+mn-ea"/>
              </a:rPr>
              <a:t>化学物質管理状況報告書（</a:t>
            </a:r>
            <a:r>
              <a:rPr lang="en-US" altLang="ja-JP" sz="1800" dirty="0" smtClean="0">
                <a:solidFill>
                  <a:schemeClr val="tx1">
                    <a:lumMod val="75000"/>
                    <a:lumOff val="25000"/>
                  </a:schemeClr>
                </a:solidFill>
                <a:latin typeface="+mn-ea"/>
                <a:ea typeface="+mn-ea"/>
              </a:rPr>
              <a:t>42</a:t>
            </a:r>
            <a:r>
              <a:rPr lang="ja-JP" altLang="en-US" sz="1800" dirty="0" smtClean="0">
                <a:solidFill>
                  <a:schemeClr val="tx1">
                    <a:lumMod val="75000"/>
                    <a:lumOff val="25000"/>
                  </a:schemeClr>
                </a:solidFill>
                <a:latin typeface="+mn-ea"/>
                <a:ea typeface="+mn-ea"/>
              </a:rPr>
              <a:t>条の３）</a:t>
            </a:r>
            <a:endParaRPr lang="ja-JP" altLang="en-US" sz="1800" b="1" u="sng" dirty="0">
              <a:solidFill>
                <a:schemeClr val="tx1">
                  <a:lumMod val="75000"/>
                  <a:lumOff val="25000"/>
                </a:schemeClr>
              </a:solidFill>
              <a:latin typeface="+mn-ea"/>
              <a:ea typeface="+mn-ea"/>
            </a:endParaRPr>
          </a:p>
        </p:txBody>
      </p:sp>
      <p:sp>
        <p:nvSpPr>
          <p:cNvPr id="12" name="Text Box 16"/>
          <p:cNvSpPr txBox="1">
            <a:spLocks noChangeArrowheads="1"/>
          </p:cNvSpPr>
          <p:nvPr/>
        </p:nvSpPr>
        <p:spPr bwMode="auto">
          <a:xfrm>
            <a:off x="3647337" y="214487"/>
            <a:ext cx="525658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200" b="1" dirty="0">
                <a:solidFill>
                  <a:srgbClr val="00FFFF"/>
                </a:solidFill>
                <a:latin typeface="メイリオ" panose="020B0604030504040204" pitchFamily="50" charset="-128"/>
                <a:ea typeface="メイリオ" panose="020B0604030504040204" pitchFamily="50" charset="-128"/>
              </a:rPr>
              <a:t>■</a:t>
            </a:r>
            <a:r>
              <a:rPr lang="ja-JP" altLang="en-US" sz="2200" b="1" dirty="0" smtClean="0">
                <a:solidFill>
                  <a:srgbClr val="FF2DFF"/>
                </a:solidFill>
                <a:latin typeface="メイリオ" panose="020B0604030504040204" pitchFamily="50" charset="-128"/>
                <a:ea typeface="メイリオ" panose="020B0604030504040204" pitchFamily="50" charset="-128"/>
              </a:rPr>
              <a:t>名称が変わります！</a:t>
            </a:r>
            <a:endParaRPr lang="ja-JP" altLang="en-US" sz="2200" b="1" u="sng" dirty="0">
              <a:solidFill>
                <a:srgbClr val="FF2DFF"/>
              </a:solidFill>
              <a:latin typeface="メイリオ" panose="020B0604030504040204" pitchFamily="50" charset="-128"/>
              <a:ea typeface="メイリオ" panose="020B0604030504040204" pitchFamily="50" charset="-128"/>
            </a:endParaRPr>
          </a:p>
        </p:txBody>
      </p:sp>
      <p:sp>
        <p:nvSpPr>
          <p:cNvPr id="13" name="Text Box 16"/>
          <p:cNvSpPr txBox="1">
            <a:spLocks noChangeArrowheads="1"/>
          </p:cNvSpPr>
          <p:nvPr/>
        </p:nvSpPr>
        <p:spPr bwMode="auto">
          <a:xfrm>
            <a:off x="3638437" y="1359376"/>
            <a:ext cx="5334819"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200" b="1" dirty="0" smtClean="0">
                <a:solidFill>
                  <a:srgbClr val="00FFFF"/>
                </a:solidFill>
                <a:latin typeface="メイリオ" panose="020B0604030504040204" pitchFamily="50" charset="-128"/>
                <a:ea typeface="メイリオ" panose="020B0604030504040204" pitchFamily="50" charset="-128"/>
              </a:rPr>
              <a:t>■</a:t>
            </a:r>
            <a:r>
              <a:rPr lang="ja-JP" altLang="en-US" sz="2200" b="1" dirty="0" smtClean="0">
                <a:solidFill>
                  <a:srgbClr val="FF2DFF"/>
                </a:solidFill>
                <a:latin typeface="メイリオ" panose="020B0604030504040204" pitchFamily="50" charset="-128"/>
                <a:ea typeface="メイリオ" panose="020B0604030504040204" pitchFamily="50" charset="-128"/>
              </a:rPr>
              <a:t>認定の取得のメリット（免除される手</a:t>
            </a:r>
            <a:endParaRPr lang="en-US" altLang="ja-JP" sz="2200" b="1" dirty="0" smtClean="0">
              <a:solidFill>
                <a:srgbClr val="FF2DFF"/>
              </a:solidFill>
              <a:latin typeface="メイリオ" panose="020B0604030504040204" pitchFamily="50" charset="-128"/>
              <a:ea typeface="メイリオ" panose="020B0604030504040204" pitchFamily="50" charset="-128"/>
            </a:endParaRPr>
          </a:p>
          <a:p>
            <a:pPr eaLnBrk="1" hangingPunct="1">
              <a:spcBef>
                <a:spcPct val="0"/>
              </a:spcBef>
              <a:buClrTx/>
              <a:buSzTx/>
              <a:buFontTx/>
              <a:buNone/>
            </a:pPr>
            <a:r>
              <a:rPr lang="ja-JP" altLang="en-US" sz="2200" b="1" dirty="0">
                <a:solidFill>
                  <a:srgbClr val="FF2DFF"/>
                </a:solidFill>
                <a:latin typeface="メイリオ" panose="020B0604030504040204" pitchFamily="50" charset="-128"/>
                <a:ea typeface="メイリオ" panose="020B0604030504040204" pitchFamily="50" charset="-128"/>
              </a:rPr>
              <a:t>　</a:t>
            </a:r>
            <a:r>
              <a:rPr lang="ja-JP" altLang="en-US" sz="2200" b="1" dirty="0" smtClean="0">
                <a:solidFill>
                  <a:srgbClr val="FF2DFF"/>
                </a:solidFill>
                <a:latin typeface="メイリオ" panose="020B0604030504040204" pitchFamily="50" charset="-128"/>
                <a:ea typeface="メイリオ" panose="020B0604030504040204" pitchFamily="50" charset="-128"/>
              </a:rPr>
              <a:t>続き）が増えます！</a:t>
            </a:r>
            <a:endParaRPr lang="ja-JP" altLang="en-US" sz="2200" b="1" u="sng" dirty="0">
              <a:solidFill>
                <a:srgbClr val="FF2DFF"/>
              </a:solidFill>
              <a:latin typeface="メイリオ" panose="020B0604030504040204" pitchFamily="50" charset="-128"/>
              <a:ea typeface="メイリオ" panose="020B0604030504040204" pitchFamily="50" charset="-128"/>
            </a:endParaRPr>
          </a:p>
        </p:txBody>
      </p:sp>
      <p:sp>
        <p:nvSpPr>
          <p:cNvPr id="14" name="Text Box 16"/>
          <p:cNvSpPr txBox="1">
            <a:spLocks noChangeArrowheads="1"/>
          </p:cNvSpPr>
          <p:nvPr/>
        </p:nvSpPr>
        <p:spPr bwMode="auto">
          <a:xfrm>
            <a:off x="3638438" y="3110617"/>
            <a:ext cx="525658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200" b="1" dirty="0" smtClean="0">
                <a:solidFill>
                  <a:srgbClr val="00FFFF"/>
                </a:solidFill>
                <a:latin typeface="メイリオ" panose="020B0604030504040204" pitchFamily="50" charset="-128"/>
                <a:ea typeface="メイリオ" panose="020B0604030504040204" pitchFamily="50" charset="-128"/>
              </a:rPr>
              <a:t>■</a:t>
            </a:r>
            <a:r>
              <a:rPr lang="ja-JP" altLang="en-US" sz="2200" b="1" dirty="0" smtClean="0">
                <a:solidFill>
                  <a:srgbClr val="FF2DFF"/>
                </a:solidFill>
                <a:latin typeface="メイリオ" panose="020B0604030504040204" pitchFamily="50" charset="-128"/>
                <a:ea typeface="メイリオ" panose="020B0604030504040204" pitchFamily="50" charset="-128"/>
              </a:rPr>
              <a:t>優良環境管理事業所の認定取得の手続</a:t>
            </a:r>
            <a:endParaRPr lang="en-US" altLang="ja-JP" sz="2200" b="1" dirty="0" smtClean="0">
              <a:solidFill>
                <a:srgbClr val="FF2DFF"/>
              </a:solidFill>
              <a:latin typeface="メイリオ" panose="020B0604030504040204" pitchFamily="50" charset="-128"/>
              <a:ea typeface="メイリオ" panose="020B0604030504040204" pitchFamily="50" charset="-128"/>
            </a:endParaRPr>
          </a:p>
          <a:p>
            <a:pPr eaLnBrk="1" hangingPunct="1">
              <a:spcBef>
                <a:spcPct val="0"/>
              </a:spcBef>
              <a:buClrTx/>
              <a:buSzTx/>
              <a:buFontTx/>
              <a:buNone/>
            </a:pPr>
            <a:r>
              <a:rPr lang="ja-JP" altLang="en-US" sz="2200" b="1" dirty="0">
                <a:solidFill>
                  <a:srgbClr val="FF2DFF"/>
                </a:solidFill>
                <a:latin typeface="メイリオ" panose="020B0604030504040204" pitchFamily="50" charset="-128"/>
                <a:ea typeface="メイリオ" panose="020B0604030504040204" pitchFamily="50" charset="-128"/>
              </a:rPr>
              <a:t>　</a:t>
            </a:r>
            <a:r>
              <a:rPr lang="ja-JP" altLang="en-US" sz="2200" b="1" dirty="0" smtClean="0">
                <a:solidFill>
                  <a:srgbClr val="FF2DFF"/>
                </a:solidFill>
                <a:latin typeface="メイリオ" panose="020B0604030504040204" pitchFamily="50" charset="-128"/>
                <a:ea typeface="メイリオ" panose="020B0604030504040204" pitchFamily="50" charset="-128"/>
              </a:rPr>
              <a:t>きが合理化・簡素化されます！</a:t>
            </a:r>
            <a:endParaRPr lang="ja-JP" altLang="en-US" sz="2200" b="1" u="sng" dirty="0">
              <a:solidFill>
                <a:srgbClr val="FF2DFF"/>
              </a:solidFill>
              <a:latin typeface="メイリオ" panose="020B0604030504040204" pitchFamily="50" charset="-128"/>
              <a:ea typeface="メイリオ" panose="020B0604030504040204" pitchFamily="50" charset="-128"/>
            </a:endParaRPr>
          </a:p>
        </p:txBody>
      </p:sp>
      <p:sp>
        <p:nvSpPr>
          <p:cNvPr id="15" name="Text Box 16"/>
          <p:cNvSpPr txBox="1">
            <a:spLocks noChangeArrowheads="1"/>
          </p:cNvSpPr>
          <p:nvPr/>
        </p:nvSpPr>
        <p:spPr bwMode="auto">
          <a:xfrm>
            <a:off x="3887416" y="4518223"/>
            <a:ext cx="525658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endParaRPr lang="ja-JP" altLang="en-US" sz="2400" b="1" u="sng" dirty="0">
              <a:solidFill>
                <a:schemeClr val="tx1">
                  <a:lumMod val="75000"/>
                  <a:lumOff val="25000"/>
                </a:schemeClr>
              </a:solidFill>
              <a:latin typeface="+mn-ea"/>
              <a:ea typeface="+mn-ea"/>
            </a:endParaRPr>
          </a:p>
        </p:txBody>
      </p:sp>
      <p:sp>
        <p:nvSpPr>
          <p:cNvPr id="16" name="Text Box 16"/>
          <p:cNvSpPr txBox="1">
            <a:spLocks noChangeArrowheads="1"/>
          </p:cNvSpPr>
          <p:nvPr/>
        </p:nvSpPr>
        <p:spPr bwMode="auto">
          <a:xfrm>
            <a:off x="3937603" y="3848664"/>
            <a:ext cx="5149343"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1800" dirty="0" smtClean="0">
                <a:solidFill>
                  <a:schemeClr val="tx1">
                    <a:lumMod val="75000"/>
                    <a:lumOff val="25000"/>
                  </a:schemeClr>
                </a:solidFill>
                <a:latin typeface="+mn-ea"/>
                <a:ea typeface="+mn-ea"/>
              </a:rPr>
              <a:t>優良環境管理事業所の認定を受ける際、これまでは２つの申請が必要でしたが、今後は１つの申請により認定を受けることができるようになります。</a:t>
            </a:r>
            <a:endParaRPr lang="en-US" altLang="ja-JP" sz="1800" dirty="0" smtClean="0">
              <a:solidFill>
                <a:schemeClr val="tx1">
                  <a:lumMod val="75000"/>
                  <a:lumOff val="25000"/>
                </a:schemeClr>
              </a:solidFill>
              <a:latin typeface="+mn-ea"/>
              <a:ea typeface="+mn-ea"/>
            </a:endParaRPr>
          </a:p>
          <a:p>
            <a:pPr eaLnBrk="1" hangingPunct="1">
              <a:spcBef>
                <a:spcPct val="0"/>
              </a:spcBef>
              <a:buClrTx/>
              <a:buSzTx/>
              <a:buFontTx/>
              <a:buNone/>
            </a:pPr>
            <a:r>
              <a:rPr lang="ja-JP" altLang="en-US" sz="1800" dirty="0" smtClean="0">
                <a:solidFill>
                  <a:schemeClr val="tx1">
                    <a:lumMod val="75000"/>
                    <a:lumOff val="25000"/>
                  </a:schemeClr>
                </a:solidFill>
                <a:latin typeface="+mn-ea"/>
                <a:ea typeface="+mn-ea"/>
              </a:rPr>
              <a:t>また、自己評価結果に関する根拠資料の添付が不要となります。</a:t>
            </a:r>
            <a:endParaRPr lang="ja-JP" altLang="en-US" sz="1800" dirty="0">
              <a:solidFill>
                <a:schemeClr val="tx1">
                  <a:lumMod val="75000"/>
                  <a:lumOff val="25000"/>
                </a:schemeClr>
              </a:solidFill>
              <a:latin typeface="+mn-ea"/>
              <a:ea typeface="+mn-ea"/>
            </a:endParaRPr>
          </a:p>
        </p:txBody>
      </p:sp>
      <p:sp>
        <p:nvSpPr>
          <p:cNvPr id="17" name="Text Box 16"/>
          <p:cNvSpPr txBox="1">
            <a:spLocks noChangeArrowheads="1"/>
          </p:cNvSpPr>
          <p:nvPr/>
        </p:nvSpPr>
        <p:spPr bwMode="auto">
          <a:xfrm>
            <a:off x="3638438" y="5431721"/>
            <a:ext cx="525658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200" b="1" dirty="0" smtClean="0">
                <a:solidFill>
                  <a:srgbClr val="00FFFF"/>
                </a:solidFill>
                <a:latin typeface="メイリオ" panose="020B0604030504040204" pitchFamily="50" charset="-128"/>
                <a:ea typeface="メイリオ" panose="020B0604030504040204" pitchFamily="50" charset="-128"/>
              </a:rPr>
              <a:t>■</a:t>
            </a:r>
            <a:r>
              <a:rPr lang="ja-JP" altLang="en-US" sz="2200" b="1" dirty="0" smtClean="0">
                <a:solidFill>
                  <a:srgbClr val="FF2DFF"/>
                </a:solidFill>
                <a:latin typeface="メイリオ" panose="020B0604030504040204" pitchFamily="50" charset="-128"/>
                <a:ea typeface="メイリオ" panose="020B0604030504040204" pitchFamily="50" charset="-128"/>
              </a:rPr>
              <a:t>優良環境管理事業所の認定の有効期間</a:t>
            </a:r>
            <a:endParaRPr lang="en-US" altLang="ja-JP" sz="2200" b="1" dirty="0" smtClean="0">
              <a:solidFill>
                <a:srgbClr val="FF2DFF"/>
              </a:solidFill>
              <a:latin typeface="メイリオ" panose="020B0604030504040204" pitchFamily="50" charset="-128"/>
              <a:ea typeface="メイリオ" panose="020B0604030504040204" pitchFamily="50" charset="-128"/>
            </a:endParaRPr>
          </a:p>
          <a:p>
            <a:pPr eaLnBrk="1" hangingPunct="1">
              <a:spcBef>
                <a:spcPct val="0"/>
              </a:spcBef>
              <a:buClrTx/>
              <a:buSzTx/>
              <a:buFontTx/>
              <a:buNone/>
            </a:pPr>
            <a:r>
              <a:rPr lang="ja-JP" altLang="en-US" sz="2200" b="1" dirty="0">
                <a:solidFill>
                  <a:srgbClr val="FF2DFF"/>
                </a:solidFill>
                <a:latin typeface="メイリオ" panose="020B0604030504040204" pitchFamily="50" charset="-128"/>
                <a:ea typeface="メイリオ" panose="020B0604030504040204" pitchFamily="50" charset="-128"/>
              </a:rPr>
              <a:t>　</a:t>
            </a:r>
            <a:r>
              <a:rPr lang="ja-JP" altLang="en-US" sz="2200" b="1" dirty="0" smtClean="0">
                <a:solidFill>
                  <a:srgbClr val="FF2DFF"/>
                </a:solidFill>
                <a:latin typeface="メイリオ" panose="020B0604030504040204" pitchFamily="50" charset="-128"/>
                <a:ea typeface="メイリオ" panose="020B0604030504040204" pitchFamily="50" charset="-128"/>
              </a:rPr>
              <a:t>が延長されます！</a:t>
            </a:r>
            <a:endParaRPr lang="ja-JP" altLang="en-US" sz="2200" b="1" u="sng" dirty="0">
              <a:solidFill>
                <a:srgbClr val="FF2DFF"/>
              </a:solidFill>
              <a:latin typeface="メイリオ" panose="020B0604030504040204" pitchFamily="50" charset="-128"/>
              <a:ea typeface="メイリオ" panose="020B0604030504040204" pitchFamily="50" charset="-128"/>
            </a:endParaRPr>
          </a:p>
        </p:txBody>
      </p:sp>
      <p:sp>
        <p:nvSpPr>
          <p:cNvPr id="18" name="Text Box 16"/>
          <p:cNvSpPr txBox="1">
            <a:spLocks noChangeArrowheads="1"/>
          </p:cNvSpPr>
          <p:nvPr/>
        </p:nvSpPr>
        <p:spPr bwMode="auto">
          <a:xfrm>
            <a:off x="3916988" y="6133787"/>
            <a:ext cx="498693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None/>
            </a:pPr>
            <a:r>
              <a:rPr lang="ja-JP" altLang="en-US" sz="1800" dirty="0" smtClean="0">
                <a:solidFill>
                  <a:schemeClr val="tx1">
                    <a:lumMod val="75000"/>
                    <a:lumOff val="25000"/>
                  </a:schemeClr>
                </a:solidFill>
                <a:latin typeface="+mn-ea"/>
                <a:ea typeface="+mn-ea"/>
              </a:rPr>
              <a:t>有効期間が６年（改正前は</a:t>
            </a:r>
            <a:r>
              <a:rPr lang="ja-JP" altLang="en-US" sz="1800" dirty="0">
                <a:solidFill>
                  <a:schemeClr val="tx1">
                    <a:lumMod val="75000"/>
                    <a:lumOff val="25000"/>
                  </a:schemeClr>
                </a:solidFill>
                <a:latin typeface="+mn-ea"/>
                <a:ea typeface="+mn-ea"/>
              </a:rPr>
              <a:t>最長３年）</a:t>
            </a:r>
            <a:r>
              <a:rPr lang="ja-JP" altLang="en-US" sz="1800" dirty="0" smtClean="0">
                <a:solidFill>
                  <a:schemeClr val="tx1">
                    <a:lumMod val="75000"/>
                    <a:lumOff val="25000"/>
                  </a:schemeClr>
                </a:solidFill>
                <a:latin typeface="+mn-ea"/>
                <a:ea typeface="+mn-ea"/>
              </a:rPr>
              <a:t>に変更になります。</a:t>
            </a:r>
            <a:endParaRPr lang="ja-JP" altLang="en-US" sz="1800" dirty="0">
              <a:solidFill>
                <a:schemeClr val="tx1">
                  <a:lumMod val="75000"/>
                  <a:lumOff val="25000"/>
                </a:schemeClr>
              </a:solidFill>
              <a:latin typeface="+mn-ea"/>
              <a:ea typeface="+mn-ea"/>
            </a:endParaRPr>
          </a:p>
        </p:txBody>
      </p:sp>
    </p:spTree>
    <p:extLst>
      <p:ext uri="{BB962C8B-B14F-4D97-AF65-F5344CB8AC3E}">
        <p14:creationId xmlns:p14="http://schemas.microsoft.com/office/powerpoint/2010/main" val="8575651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1</a:t>
            </a:fld>
            <a:endParaRPr kumimoji="1" lang="ja-JP" altLang="en-US"/>
          </a:p>
        </p:txBody>
      </p:sp>
      <p:sp>
        <p:nvSpPr>
          <p:cNvPr id="3" name="角丸四角形 2"/>
          <p:cNvSpPr/>
          <p:nvPr/>
        </p:nvSpPr>
        <p:spPr>
          <a:xfrm>
            <a:off x="176589" y="3337153"/>
            <a:ext cx="4529362" cy="1251571"/>
          </a:xfrm>
          <a:prstGeom prst="roundRect">
            <a:avLst/>
          </a:prstGeom>
          <a:noFill/>
          <a:ln w="19050">
            <a:solidFill>
              <a:schemeClr val="tx1">
                <a:lumMod val="95000"/>
                <a:lumOff val="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solidFill>
                <a:schemeClr val="tx1">
                  <a:lumMod val="75000"/>
                  <a:lumOff val="25000"/>
                </a:schemeClr>
              </a:solidFill>
              <a:latin typeface="+mn-ea"/>
            </a:endParaRPr>
          </a:p>
        </p:txBody>
      </p:sp>
      <p:sp>
        <p:nvSpPr>
          <p:cNvPr id="4" name="テキスト ボックス 14"/>
          <p:cNvSpPr txBox="1">
            <a:spLocks noChangeArrowheads="1"/>
          </p:cNvSpPr>
          <p:nvPr/>
        </p:nvSpPr>
        <p:spPr bwMode="auto">
          <a:xfrm>
            <a:off x="340846" y="1336555"/>
            <a:ext cx="1750059" cy="329388"/>
          </a:xfrm>
          <a:prstGeom prst="roundRect">
            <a:avLst/>
          </a:prstGeom>
          <a:solidFill>
            <a:schemeClr val="accent1">
              <a:lumMod val="40000"/>
              <a:lumOff val="60000"/>
            </a:schemeClr>
          </a:solidFill>
          <a:ln w="9525">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環境管理事業</a:t>
            </a:r>
            <a:r>
              <a:rPr lang="ja-JP" altLang="en-US"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所</a:t>
            </a:r>
            <a:endParaRPr lang="en-US" altLang="ja-JP"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 name="テキスト ボックス 15"/>
          <p:cNvSpPr txBox="1">
            <a:spLocks noChangeArrowheads="1"/>
          </p:cNvSpPr>
          <p:nvPr/>
        </p:nvSpPr>
        <p:spPr bwMode="auto">
          <a:xfrm>
            <a:off x="2329360" y="3520103"/>
            <a:ext cx="2283642" cy="325619"/>
          </a:xfrm>
          <a:prstGeom prst="roundRect">
            <a:avLst/>
          </a:prstGeom>
          <a:solidFill>
            <a:schemeClr val="accent6">
              <a:lumMod val="40000"/>
              <a:lumOff val="60000"/>
            </a:schemeClr>
          </a:solidFill>
          <a:ln w="25400" cmpd="dbl">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環境</a:t>
            </a:r>
            <a:r>
              <a:rPr lang="ja-JP" altLang="en-US"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配慮推進</a:t>
            </a:r>
            <a:r>
              <a:rPr lang="ja-JP"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事業所</a:t>
            </a:r>
            <a:endParaRPr lang="en-US" altLang="ja-JP"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 name="テキスト ボックス 2"/>
          <p:cNvSpPr txBox="1">
            <a:spLocks noChangeArrowheads="1"/>
          </p:cNvSpPr>
          <p:nvPr/>
        </p:nvSpPr>
        <p:spPr bwMode="auto">
          <a:xfrm>
            <a:off x="617345" y="1760444"/>
            <a:ext cx="1112662" cy="347963"/>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spcAft>
                <a:spcPts val="0"/>
              </a:spcAft>
            </a:pPr>
            <a:r>
              <a:rPr lang="ja-JP" altLang="en-US"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・名称公表</a:t>
            </a:r>
            <a:endParaRPr lang="ja-JP"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 name="テキスト ボックス 2"/>
          <p:cNvSpPr txBox="1">
            <a:spLocks noChangeArrowheads="1"/>
          </p:cNvSpPr>
          <p:nvPr/>
        </p:nvSpPr>
        <p:spPr bwMode="auto">
          <a:xfrm>
            <a:off x="250829" y="3526063"/>
            <a:ext cx="1750059" cy="325621"/>
          </a:xfrm>
          <a:prstGeom prst="roundRect">
            <a:avLst/>
          </a:prstGeom>
          <a:solidFill>
            <a:schemeClr val="accent1">
              <a:lumMod val="40000"/>
              <a:lumOff val="60000"/>
            </a:schemeClr>
          </a:solidFill>
          <a:ln w="9525">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環境管理事業</a:t>
            </a:r>
            <a:r>
              <a:rPr lang="ja-JP" altLang="en-US"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所</a:t>
            </a:r>
            <a:endParaRPr lang="en-US" altLang="ja-JP"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8" name="テキスト ボックス 2"/>
          <p:cNvSpPr txBox="1">
            <a:spLocks noChangeArrowheads="1"/>
          </p:cNvSpPr>
          <p:nvPr/>
        </p:nvSpPr>
        <p:spPr bwMode="auto">
          <a:xfrm>
            <a:off x="627978" y="3946185"/>
            <a:ext cx="1126950" cy="306802"/>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spcAft>
                <a:spcPts val="0"/>
              </a:spcAft>
            </a:pPr>
            <a:r>
              <a:rPr lang="ja-JP" altLang="en-US"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・名称公表</a:t>
            </a:r>
            <a:endParaRPr lang="ja-JP"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 name="テキスト ボックス 19"/>
          <p:cNvSpPr txBox="1">
            <a:spLocks noChangeArrowheads="1"/>
          </p:cNvSpPr>
          <p:nvPr/>
        </p:nvSpPr>
        <p:spPr bwMode="auto">
          <a:xfrm>
            <a:off x="2400917" y="3942078"/>
            <a:ext cx="2058931" cy="523220"/>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spcAft>
                <a:spcPts val="0"/>
              </a:spcAft>
            </a:pPr>
            <a:r>
              <a:rPr lang="ja-JP" altLang="en-US"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・名称公表</a:t>
            </a:r>
            <a:endParaRPr lang="en-US" altLang="ja-JP"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・変更許可手続き免除</a:t>
            </a:r>
            <a:endParaRPr lang="ja-JP"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grpSp>
        <p:nvGrpSpPr>
          <p:cNvPr id="10" name="グループ化 9"/>
          <p:cNvGrpSpPr/>
          <p:nvPr/>
        </p:nvGrpSpPr>
        <p:grpSpPr>
          <a:xfrm>
            <a:off x="418934" y="2358948"/>
            <a:ext cx="1620836" cy="840057"/>
            <a:chOff x="320675" y="1222812"/>
            <a:chExt cx="1057275" cy="619125"/>
          </a:xfrm>
        </p:grpSpPr>
        <p:sp>
          <p:nvSpPr>
            <p:cNvPr id="11" name="下矢印 10"/>
            <p:cNvSpPr/>
            <p:nvPr/>
          </p:nvSpPr>
          <p:spPr>
            <a:xfrm>
              <a:off x="320675" y="1222812"/>
              <a:ext cx="1057275" cy="619125"/>
            </a:xfrm>
            <a:prstGeom prst="down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solidFill>
                  <a:schemeClr val="tx1">
                    <a:lumMod val="75000"/>
                    <a:lumOff val="25000"/>
                  </a:schemeClr>
                </a:solidFill>
                <a:latin typeface="+mn-ea"/>
              </a:endParaRPr>
            </a:p>
          </p:txBody>
        </p:sp>
        <p:sp>
          <p:nvSpPr>
            <p:cNvPr id="12" name="テキスト ボックス 2"/>
            <p:cNvSpPr txBox="1">
              <a:spLocks noChangeArrowheads="1"/>
            </p:cNvSpPr>
            <p:nvPr/>
          </p:nvSpPr>
          <p:spPr bwMode="auto">
            <a:xfrm>
              <a:off x="358776" y="1375212"/>
              <a:ext cx="962025" cy="238125"/>
            </a:xfrm>
            <a:prstGeom prst="rect">
              <a:avLst/>
            </a:prstGeom>
            <a:noFill/>
            <a:ln w="9525">
              <a:no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altLang="en-US" sz="14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ステップ</a:t>
              </a:r>
              <a:endParaRPr lang="en-US" altLang="ja-JP" sz="14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spcAft>
                  <a:spcPts val="0"/>
                </a:spcAft>
              </a:pPr>
              <a:r>
                <a:rPr lang="ja-JP" altLang="en-US" sz="14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アップ</a:t>
              </a:r>
              <a:endParaRPr lang="ja-JP" sz="14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grpSp>
      <p:sp>
        <p:nvSpPr>
          <p:cNvPr id="13" name="十字形 12"/>
          <p:cNvSpPr/>
          <p:nvPr/>
        </p:nvSpPr>
        <p:spPr>
          <a:xfrm>
            <a:off x="2050030" y="3592200"/>
            <a:ext cx="230188" cy="245887"/>
          </a:xfrm>
          <a:prstGeom prst="plus">
            <a:avLst>
              <a:gd name="adj" fmla="val 412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solidFill>
                <a:schemeClr val="tx1">
                  <a:lumMod val="75000"/>
                  <a:lumOff val="25000"/>
                </a:schemeClr>
              </a:solidFill>
              <a:latin typeface="+mn-ea"/>
            </a:endParaRPr>
          </a:p>
        </p:txBody>
      </p:sp>
      <p:sp>
        <p:nvSpPr>
          <p:cNvPr id="14" name="正方形/長方形 13"/>
          <p:cNvSpPr/>
          <p:nvPr/>
        </p:nvSpPr>
        <p:spPr>
          <a:xfrm>
            <a:off x="151953" y="4685589"/>
            <a:ext cx="4345935" cy="5635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en-US" altLang="ja-JP" sz="1600" b="0" u="none" dirty="0">
                <a:solidFill>
                  <a:schemeClr val="tx1">
                    <a:lumMod val="75000"/>
                    <a:lumOff val="25000"/>
                  </a:schemeClr>
                </a:solidFill>
                <a:latin typeface="メイリオ" panose="020B0604030504040204" pitchFamily="50" charset="-128"/>
                <a:ea typeface="メイリオ" panose="020B0604030504040204" pitchFamily="50" charset="-128"/>
              </a:rPr>
              <a:t>※</a:t>
            </a:r>
            <a:r>
              <a:rPr kumimoji="1" lang="ja-JP" altLang="en-US" sz="1600" b="0" u="none" dirty="0">
                <a:solidFill>
                  <a:schemeClr val="tx1">
                    <a:lumMod val="75000"/>
                    <a:lumOff val="25000"/>
                  </a:schemeClr>
                </a:solidFill>
                <a:latin typeface="メイリオ" panose="020B0604030504040204" pitchFamily="50" charset="-128"/>
                <a:ea typeface="メイリオ" panose="020B0604030504040204" pitchFamily="50" charset="-128"/>
              </a:rPr>
              <a:t>認定・登録有効期間は環境マネジメントシステムの認証期間と合わせて最長３年</a:t>
            </a:r>
            <a:endParaRPr kumimoji="1" lang="en-US" altLang="ja-JP" sz="1600" b="0" u="none"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5" name="円形吹き出し 14"/>
          <p:cNvSpPr/>
          <p:nvPr/>
        </p:nvSpPr>
        <p:spPr>
          <a:xfrm>
            <a:off x="3342007" y="457200"/>
            <a:ext cx="4589881" cy="1339649"/>
          </a:xfrm>
          <a:prstGeom prst="wedgeEllipseCallout">
            <a:avLst>
              <a:gd name="adj1" fmla="val -62907"/>
              <a:gd name="adj2" fmla="val 29031"/>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accent5">
                    <a:lumMod val="50000"/>
                  </a:schemeClr>
                </a:solidFill>
                <a:latin typeface="メイリオ" panose="020B0604030504040204" pitchFamily="50" charset="-128"/>
                <a:ea typeface="メイリオ" panose="020B0604030504040204" pitchFamily="50" charset="-128"/>
              </a:rPr>
              <a:t>認定・登録を取得してもメリットが少ない</a:t>
            </a:r>
            <a:r>
              <a:rPr kumimoji="1" lang="en-US" altLang="ja-JP" sz="2400" b="1" dirty="0" smtClean="0">
                <a:solidFill>
                  <a:schemeClr val="accent5">
                    <a:lumMod val="50000"/>
                  </a:schemeClr>
                </a:solidFill>
                <a:latin typeface="メイリオ" panose="020B0604030504040204" pitchFamily="50" charset="-128"/>
                <a:ea typeface="メイリオ" panose="020B0604030504040204" pitchFamily="50" charset="-128"/>
              </a:rPr>
              <a:t>…</a:t>
            </a:r>
            <a:endParaRPr kumimoji="1" lang="ja-JP" altLang="en-US" sz="2400" b="1" dirty="0">
              <a:solidFill>
                <a:schemeClr val="accent5">
                  <a:lumMod val="50000"/>
                </a:schemeClr>
              </a:solidFill>
              <a:latin typeface="メイリオ" panose="020B0604030504040204" pitchFamily="50" charset="-128"/>
              <a:ea typeface="メイリオ" panose="020B0604030504040204" pitchFamily="50" charset="-128"/>
            </a:endParaRPr>
          </a:p>
        </p:txBody>
      </p:sp>
      <p:sp>
        <p:nvSpPr>
          <p:cNvPr id="16" name="円形吹き出し 15"/>
          <p:cNvSpPr/>
          <p:nvPr/>
        </p:nvSpPr>
        <p:spPr>
          <a:xfrm>
            <a:off x="5549976" y="1962030"/>
            <a:ext cx="3312368" cy="1671921"/>
          </a:xfrm>
          <a:prstGeom prst="wedgeEllipseCallout">
            <a:avLst>
              <a:gd name="adj1" fmla="val -68522"/>
              <a:gd name="adj2" fmla="val 22686"/>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accent5">
                    <a:lumMod val="50000"/>
                  </a:schemeClr>
                </a:solidFill>
                <a:latin typeface="メイリオ" panose="020B0604030504040204" pitchFamily="50" charset="-128"/>
                <a:ea typeface="メイリオ" panose="020B0604030504040204" pitchFamily="50" charset="-128"/>
              </a:rPr>
              <a:t>環境配慮推進事業所の知名度が低い</a:t>
            </a:r>
            <a:r>
              <a:rPr kumimoji="1" lang="en-US" altLang="ja-JP" sz="2400" b="1" dirty="0" smtClean="0">
                <a:solidFill>
                  <a:schemeClr val="accent5">
                    <a:lumMod val="50000"/>
                  </a:schemeClr>
                </a:solidFill>
                <a:latin typeface="メイリオ" panose="020B0604030504040204" pitchFamily="50" charset="-128"/>
                <a:ea typeface="メイリオ" panose="020B0604030504040204" pitchFamily="50" charset="-128"/>
              </a:rPr>
              <a:t>…</a:t>
            </a:r>
            <a:endParaRPr kumimoji="1" lang="ja-JP" altLang="en-US" sz="2400" b="1" dirty="0">
              <a:solidFill>
                <a:schemeClr val="accent5">
                  <a:lumMod val="50000"/>
                </a:schemeClr>
              </a:solidFill>
              <a:latin typeface="メイリオ" panose="020B0604030504040204" pitchFamily="50" charset="-128"/>
              <a:ea typeface="メイリオ" panose="020B0604030504040204" pitchFamily="50" charset="-128"/>
            </a:endParaRPr>
          </a:p>
        </p:txBody>
      </p:sp>
      <p:sp>
        <p:nvSpPr>
          <p:cNvPr id="17" name="円形吹き出し 16"/>
          <p:cNvSpPr/>
          <p:nvPr/>
        </p:nvSpPr>
        <p:spPr>
          <a:xfrm>
            <a:off x="5472782" y="3962938"/>
            <a:ext cx="3466755" cy="2154568"/>
          </a:xfrm>
          <a:prstGeom prst="wedgeEllipseCallout">
            <a:avLst>
              <a:gd name="adj1" fmla="val -65000"/>
              <a:gd name="adj2" fmla="val -37881"/>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accent5">
                    <a:lumMod val="50000"/>
                  </a:schemeClr>
                </a:solidFill>
                <a:latin typeface="メイリオ" panose="020B0604030504040204" pitchFamily="50" charset="-128"/>
                <a:ea typeface="メイリオ" panose="020B0604030504040204" pitchFamily="50" charset="-128"/>
              </a:rPr>
              <a:t>環境配慮推進事業所になるために２つの申請があり煩雑</a:t>
            </a:r>
            <a:r>
              <a:rPr kumimoji="1" lang="en-US" altLang="ja-JP" sz="2400" b="1" dirty="0" smtClean="0">
                <a:solidFill>
                  <a:schemeClr val="accent5">
                    <a:lumMod val="50000"/>
                  </a:schemeClr>
                </a:solidFill>
                <a:latin typeface="メイリオ" panose="020B0604030504040204" pitchFamily="50" charset="-128"/>
                <a:ea typeface="メイリオ" panose="020B0604030504040204" pitchFamily="50" charset="-128"/>
              </a:rPr>
              <a:t>…</a:t>
            </a:r>
            <a:endParaRPr kumimoji="1" lang="ja-JP" altLang="en-US" sz="2400" b="1" dirty="0">
              <a:solidFill>
                <a:schemeClr val="accent5">
                  <a:lumMod val="50000"/>
                </a:schemeClr>
              </a:solidFill>
              <a:latin typeface="メイリオ" panose="020B0604030504040204" pitchFamily="50" charset="-128"/>
              <a:ea typeface="メイリオ" panose="020B0604030504040204" pitchFamily="50" charset="-128"/>
            </a:endParaRPr>
          </a:p>
        </p:txBody>
      </p:sp>
      <p:sp>
        <p:nvSpPr>
          <p:cNvPr id="18" name="円形吹き出し 17"/>
          <p:cNvSpPr/>
          <p:nvPr/>
        </p:nvSpPr>
        <p:spPr>
          <a:xfrm>
            <a:off x="2412318" y="5414281"/>
            <a:ext cx="3311462" cy="1254177"/>
          </a:xfrm>
          <a:prstGeom prst="wedgeEllipseCallout">
            <a:avLst>
              <a:gd name="adj1" fmla="val -35781"/>
              <a:gd name="adj2" fmla="val -59923"/>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accent5">
                    <a:lumMod val="50000"/>
                  </a:schemeClr>
                </a:solidFill>
                <a:latin typeface="メイリオ" panose="020B0604030504040204" pitchFamily="50" charset="-128"/>
                <a:ea typeface="メイリオ" panose="020B0604030504040204" pitchFamily="50" charset="-128"/>
              </a:rPr>
              <a:t>添付書類が多く手続きが大変</a:t>
            </a:r>
            <a:r>
              <a:rPr kumimoji="1" lang="en-US" altLang="ja-JP" sz="2400" b="1" dirty="0" smtClean="0">
                <a:solidFill>
                  <a:schemeClr val="accent5">
                    <a:lumMod val="50000"/>
                  </a:schemeClr>
                </a:solidFill>
                <a:latin typeface="メイリオ" panose="020B0604030504040204" pitchFamily="50" charset="-128"/>
                <a:ea typeface="メイリオ" panose="020B0604030504040204" pitchFamily="50" charset="-128"/>
              </a:rPr>
              <a:t>…</a:t>
            </a:r>
            <a:endParaRPr kumimoji="1" lang="ja-JP" altLang="en-US" sz="2400" b="1" dirty="0">
              <a:solidFill>
                <a:schemeClr val="accent5">
                  <a:lumMod val="50000"/>
                </a:schemeClr>
              </a:solidFill>
              <a:latin typeface="メイリオ" panose="020B0604030504040204" pitchFamily="50" charset="-128"/>
              <a:ea typeface="メイリオ" panose="020B0604030504040204" pitchFamily="50" charset="-128"/>
            </a:endParaRPr>
          </a:p>
        </p:txBody>
      </p:sp>
      <p:sp>
        <p:nvSpPr>
          <p:cNvPr id="19" name="コンテンツ プレースホルダー 2"/>
          <p:cNvSpPr txBox="1">
            <a:spLocks/>
          </p:cNvSpPr>
          <p:nvPr/>
        </p:nvSpPr>
        <p:spPr>
          <a:xfrm>
            <a:off x="216875" y="197217"/>
            <a:ext cx="3115364" cy="5674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a:latin typeface="ＭＳ Ｐゴシック" pitchFamily="50" charset="-128"/>
              </a:rPr>
              <a:t>事</a:t>
            </a:r>
            <a:r>
              <a:rPr lang="ja-JP" altLang="en-US" dirty="0" smtClean="0">
                <a:latin typeface="ＭＳ Ｐゴシック" pitchFamily="50" charset="-128"/>
              </a:rPr>
              <a:t>業者からの声</a:t>
            </a:r>
            <a:endParaRPr lang="en-US" altLang="ja-JP" dirty="0" smtClean="0">
              <a:latin typeface="ＭＳ Ｐゴシック" pitchFamily="50" charset="-128"/>
            </a:endParaRPr>
          </a:p>
        </p:txBody>
      </p:sp>
    </p:spTree>
    <p:extLst>
      <p:ext uri="{BB962C8B-B14F-4D97-AF65-F5344CB8AC3E}">
        <p14:creationId xmlns:p14="http://schemas.microsoft.com/office/powerpoint/2010/main" val="2317963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2</a:t>
            </a:fld>
            <a:endParaRPr kumimoji="1" lang="ja-JP" altLang="en-US"/>
          </a:p>
        </p:txBody>
      </p:sp>
      <p:sp>
        <p:nvSpPr>
          <p:cNvPr id="3" name="Rectangle 9"/>
          <p:cNvSpPr>
            <a:spLocks noChangeArrowheads="1"/>
          </p:cNvSpPr>
          <p:nvPr/>
        </p:nvSpPr>
        <p:spPr bwMode="auto">
          <a:xfrm>
            <a:off x="5854014" y="771729"/>
            <a:ext cx="3109133" cy="5282703"/>
          </a:xfrm>
          <a:prstGeom prst="roundRect">
            <a:avLst/>
          </a:prstGeom>
          <a:solidFill>
            <a:srgbClr val="FFE7E7"/>
          </a:solidFill>
          <a:ln w="9525">
            <a:noFill/>
            <a:prstDash val="solid"/>
            <a:miter lim="800000"/>
            <a:headEnd/>
            <a:tailEnd/>
          </a:ln>
          <a:effectLst>
            <a:outerShdw blurRad="50800" dist="38100" dir="2700000" algn="tl" rotWithShape="0">
              <a:prstClr val="black">
                <a:alpha val="40000"/>
              </a:prstClr>
            </a:outerShdw>
          </a:effectLst>
          <a:extLst/>
        </p:spPr>
        <p:txBody>
          <a:bodyPr/>
          <a:lstStyle/>
          <a:p>
            <a:endParaRPr lang="ja-JP" altLang="en-US">
              <a:solidFill>
                <a:schemeClr val="tx1">
                  <a:lumMod val="75000"/>
                  <a:lumOff val="25000"/>
                </a:schemeClr>
              </a:solidFill>
              <a:latin typeface="+mn-ea"/>
            </a:endParaRPr>
          </a:p>
        </p:txBody>
      </p:sp>
      <p:sp>
        <p:nvSpPr>
          <p:cNvPr id="4" name="テキスト ボックス 36"/>
          <p:cNvSpPr txBox="1">
            <a:spLocks noChangeArrowheads="1"/>
          </p:cNvSpPr>
          <p:nvPr/>
        </p:nvSpPr>
        <p:spPr bwMode="auto">
          <a:xfrm>
            <a:off x="1674638" y="398360"/>
            <a:ext cx="1468614" cy="451001"/>
          </a:xfrm>
          <a:prstGeom prst="rect">
            <a:avLst/>
          </a:prstGeom>
          <a:noFill/>
          <a:ln w="9525" cmpd="dbl">
            <a:no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altLang="en-US" sz="24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改正前</a:t>
            </a:r>
            <a:endParaRPr lang="ja-JP" sz="24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 name="角丸四角形 4"/>
          <p:cNvSpPr/>
          <p:nvPr/>
        </p:nvSpPr>
        <p:spPr>
          <a:xfrm>
            <a:off x="34349" y="3154273"/>
            <a:ext cx="4529362" cy="1251571"/>
          </a:xfrm>
          <a:prstGeom prst="roundRect">
            <a:avLst/>
          </a:prstGeom>
          <a:noFill/>
          <a:ln w="19050">
            <a:solidFill>
              <a:schemeClr val="tx1">
                <a:lumMod val="95000"/>
                <a:lumOff val="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solidFill>
                <a:schemeClr val="tx1">
                  <a:lumMod val="75000"/>
                  <a:lumOff val="25000"/>
                </a:schemeClr>
              </a:solidFill>
              <a:latin typeface="+mn-ea"/>
            </a:endParaRPr>
          </a:p>
        </p:txBody>
      </p:sp>
      <p:sp>
        <p:nvSpPr>
          <p:cNvPr id="6" name="テキスト ボックス 14"/>
          <p:cNvSpPr txBox="1">
            <a:spLocks noChangeArrowheads="1"/>
          </p:cNvSpPr>
          <p:nvPr/>
        </p:nvSpPr>
        <p:spPr bwMode="auto">
          <a:xfrm>
            <a:off x="198606" y="1153675"/>
            <a:ext cx="1750059" cy="329388"/>
          </a:xfrm>
          <a:prstGeom prst="roundRect">
            <a:avLst/>
          </a:prstGeom>
          <a:solidFill>
            <a:schemeClr val="accent1">
              <a:lumMod val="40000"/>
              <a:lumOff val="60000"/>
            </a:schemeClr>
          </a:solidFill>
          <a:ln w="9525">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環境管理事業</a:t>
            </a:r>
            <a:r>
              <a:rPr lang="ja-JP" altLang="en-US"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所</a:t>
            </a:r>
            <a:endParaRPr lang="en-US" altLang="ja-JP"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 name="テキスト ボックス 15"/>
          <p:cNvSpPr txBox="1">
            <a:spLocks noChangeArrowheads="1"/>
          </p:cNvSpPr>
          <p:nvPr/>
        </p:nvSpPr>
        <p:spPr bwMode="auto">
          <a:xfrm>
            <a:off x="2187120" y="3337223"/>
            <a:ext cx="2283642" cy="325619"/>
          </a:xfrm>
          <a:prstGeom prst="roundRect">
            <a:avLst/>
          </a:prstGeom>
          <a:solidFill>
            <a:schemeClr val="accent6">
              <a:lumMod val="40000"/>
              <a:lumOff val="60000"/>
            </a:schemeClr>
          </a:solidFill>
          <a:ln w="25400" cmpd="dbl">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sz="1600" b="1" kern="10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環境</a:t>
            </a:r>
            <a:r>
              <a:rPr lang="ja-JP" altLang="en-US" sz="1600" b="1" kern="10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配慮推進</a:t>
            </a:r>
            <a:r>
              <a:rPr lang="ja-JP" sz="1600" b="1" kern="10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事業所</a:t>
            </a:r>
            <a:endParaRPr lang="en-US" altLang="ja-JP" sz="1600" b="1" kern="10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8" name="テキスト ボックス 2"/>
          <p:cNvSpPr txBox="1">
            <a:spLocks noChangeArrowheads="1"/>
          </p:cNvSpPr>
          <p:nvPr/>
        </p:nvSpPr>
        <p:spPr bwMode="auto">
          <a:xfrm>
            <a:off x="475105" y="1577564"/>
            <a:ext cx="1112662" cy="347963"/>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spcAft>
                <a:spcPts val="0"/>
              </a:spcAft>
            </a:pPr>
            <a:r>
              <a:rPr lang="ja-JP" altLang="en-US"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・名称公表</a:t>
            </a:r>
            <a:endParaRPr lang="ja-JP"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 name="テキスト ボックス 2"/>
          <p:cNvSpPr txBox="1">
            <a:spLocks noChangeArrowheads="1"/>
          </p:cNvSpPr>
          <p:nvPr/>
        </p:nvSpPr>
        <p:spPr bwMode="auto">
          <a:xfrm>
            <a:off x="108589" y="3343183"/>
            <a:ext cx="1750059" cy="325621"/>
          </a:xfrm>
          <a:prstGeom prst="roundRect">
            <a:avLst/>
          </a:prstGeom>
          <a:solidFill>
            <a:schemeClr val="accent1">
              <a:lumMod val="40000"/>
              <a:lumOff val="60000"/>
            </a:schemeClr>
          </a:solidFill>
          <a:ln w="9525">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環境管理事業</a:t>
            </a:r>
            <a:r>
              <a:rPr lang="ja-JP" altLang="en-US"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所</a:t>
            </a:r>
            <a:endParaRPr lang="en-US" altLang="ja-JP"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0" name="テキスト ボックス 2"/>
          <p:cNvSpPr txBox="1">
            <a:spLocks noChangeArrowheads="1"/>
          </p:cNvSpPr>
          <p:nvPr/>
        </p:nvSpPr>
        <p:spPr bwMode="auto">
          <a:xfrm>
            <a:off x="485738" y="3763305"/>
            <a:ext cx="1126950" cy="306802"/>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spcAft>
                <a:spcPts val="0"/>
              </a:spcAft>
            </a:pPr>
            <a:r>
              <a:rPr lang="ja-JP" altLang="en-US"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・名称公表</a:t>
            </a:r>
            <a:endParaRPr lang="ja-JP"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1" name="テキスト ボックス 19"/>
          <p:cNvSpPr txBox="1">
            <a:spLocks noChangeArrowheads="1"/>
          </p:cNvSpPr>
          <p:nvPr/>
        </p:nvSpPr>
        <p:spPr bwMode="auto">
          <a:xfrm>
            <a:off x="2258677" y="3759198"/>
            <a:ext cx="2058931" cy="523220"/>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spcAft>
                <a:spcPts val="0"/>
              </a:spcAft>
            </a:pPr>
            <a:r>
              <a:rPr lang="ja-JP" altLang="en-US"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・名称公表</a:t>
            </a:r>
            <a:endParaRPr lang="en-US" altLang="ja-JP"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・変更許可手続き免除</a:t>
            </a:r>
            <a:endParaRPr lang="ja-JP" sz="14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grpSp>
        <p:nvGrpSpPr>
          <p:cNvPr id="12" name="グループ化 11"/>
          <p:cNvGrpSpPr/>
          <p:nvPr/>
        </p:nvGrpSpPr>
        <p:grpSpPr>
          <a:xfrm>
            <a:off x="276694" y="2176068"/>
            <a:ext cx="1620836" cy="840057"/>
            <a:chOff x="320675" y="1222812"/>
            <a:chExt cx="1057275" cy="619125"/>
          </a:xfrm>
        </p:grpSpPr>
        <p:sp>
          <p:nvSpPr>
            <p:cNvPr id="13" name="下矢印 12"/>
            <p:cNvSpPr/>
            <p:nvPr/>
          </p:nvSpPr>
          <p:spPr>
            <a:xfrm>
              <a:off x="320675" y="1222812"/>
              <a:ext cx="1057275" cy="619125"/>
            </a:xfrm>
            <a:prstGeom prst="down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solidFill>
                  <a:schemeClr val="tx1">
                    <a:lumMod val="75000"/>
                    <a:lumOff val="25000"/>
                  </a:schemeClr>
                </a:solidFill>
                <a:latin typeface="+mn-ea"/>
              </a:endParaRPr>
            </a:p>
          </p:txBody>
        </p:sp>
        <p:sp>
          <p:nvSpPr>
            <p:cNvPr id="14" name="テキスト ボックス 2"/>
            <p:cNvSpPr txBox="1">
              <a:spLocks noChangeArrowheads="1"/>
            </p:cNvSpPr>
            <p:nvPr/>
          </p:nvSpPr>
          <p:spPr bwMode="auto">
            <a:xfrm>
              <a:off x="358776" y="1375212"/>
              <a:ext cx="962025" cy="238125"/>
            </a:xfrm>
            <a:prstGeom prst="rect">
              <a:avLst/>
            </a:prstGeom>
            <a:noFill/>
            <a:ln w="9525">
              <a:no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altLang="en-US" sz="14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ステップ</a:t>
              </a:r>
              <a:endParaRPr lang="en-US" altLang="ja-JP" sz="14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spcAft>
                  <a:spcPts val="0"/>
                </a:spcAft>
              </a:pPr>
              <a:r>
                <a:rPr lang="ja-JP" altLang="en-US" sz="14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アップ</a:t>
              </a:r>
              <a:endParaRPr lang="ja-JP" sz="14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grpSp>
      <p:sp>
        <p:nvSpPr>
          <p:cNvPr id="15" name="十字形 14"/>
          <p:cNvSpPr/>
          <p:nvPr/>
        </p:nvSpPr>
        <p:spPr>
          <a:xfrm>
            <a:off x="1907790" y="3409320"/>
            <a:ext cx="230188" cy="245887"/>
          </a:xfrm>
          <a:prstGeom prst="plus">
            <a:avLst>
              <a:gd name="adj" fmla="val 412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solidFill>
                <a:schemeClr val="tx1">
                  <a:lumMod val="75000"/>
                  <a:lumOff val="25000"/>
                </a:schemeClr>
              </a:solidFill>
              <a:latin typeface="+mn-ea"/>
            </a:endParaRPr>
          </a:p>
        </p:txBody>
      </p:sp>
      <p:sp>
        <p:nvSpPr>
          <p:cNvPr id="16" name="正方形/長方形 15"/>
          <p:cNvSpPr/>
          <p:nvPr/>
        </p:nvSpPr>
        <p:spPr>
          <a:xfrm>
            <a:off x="151953" y="4502709"/>
            <a:ext cx="4345935" cy="5635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en-US" altLang="ja-JP" sz="1600" b="0" u="none" dirty="0">
                <a:solidFill>
                  <a:schemeClr val="tx1">
                    <a:lumMod val="75000"/>
                    <a:lumOff val="25000"/>
                  </a:schemeClr>
                </a:solidFill>
                <a:latin typeface="メイリオ" panose="020B0604030504040204" pitchFamily="50" charset="-128"/>
                <a:ea typeface="メイリオ" panose="020B0604030504040204" pitchFamily="50" charset="-128"/>
              </a:rPr>
              <a:t>※</a:t>
            </a:r>
            <a:r>
              <a:rPr kumimoji="1" lang="ja-JP" altLang="en-US" sz="1600" b="0" u="none" dirty="0">
                <a:solidFill>
                  <a:schemeClr val="tx1">
                    <a:lumMod val="75000"/>
                    <a:lumOff val="25000"/>
                  </a:schemeClr>
                </a:solidFill>
                <a:latin typeface="メイリオ" panose="020B0604030504040204" pitchFamily="50" charset="-128"/>
                <a:ea typeface="メイリオ" panose="020B0604030504040204" pitchFamily="50" charset="-128"/>
              </a:rPr>
              <a:t>認定・登録有効期間は環境マネジメントシステムの認証期間と合わせて最長３年</a:t>
            </a:r>
            <a:endParaRPr kumimoji="1" lang="en-US" altLang="ja-JP" sz="1600" b="0" u="none"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7" name="テキスト ボックス 2"/>
          <p:cNvSpPr txBox="1">
            <a:spLocks noChangeArrowheads="1"/>
          </p:cNvSpPr>
          <p:nvPr/>
        </p:nvSpPr>
        <p:spPr bwMode="auto">
          <a:xfrm>
            <a:off x="6064718" y="1126822"/>
            <a:ext cx="2004974" cy="356241"/>
          </a:xfrm>
          <a:prstGeom prst="roundRect">
            <a:avLst/>
          </a:prstGeom>
          <a:solidFill>
            <a:schemeClr val="accent1">
              <a:lumMod val="40000"/>
              <a:lumOff val="60000"/>
            </a:schemeClr>
          </a:solidFill>
          <a:ln w="9525">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sz="18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環境管理事業</a:t>
            </a:r>
            <a:r>
              <a:rPr lang="ja-JP" altLang="en-US" sz="18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所</a:t>
            </a:r>
            <a:endParaRPr lang="en-US" altLang="ja-JP" sz="18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8" name="テキスト ボックス 2"/>
          <p:cNvSpPr txBox="1">
            <a:spLocks noChangeArrowheads="1"/>
          </p:cNvSpPr>
          <p:nvPr/>
        </p:nvSpPr>
        <p:spPr bwMode="auto">
          <a:xfrm>
            <a:off x="6090073" y="1618565"/>
            <a:ext cx="2644948" cy="1174749"/>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spcAft>
                <a:spcPts val="0"/>
              </a:spcAft>
            </a:pPr>
            <a:r>
              <a:rPr lang="ja-JP" altLang="en-US" sz="16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・名称公表</a:t>
            </a:r>
            <a:endParaRPr lang="en-US" altLang="ja-JP" sz="16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6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変更届出手続き免除</a:t>
            </a:r>
            <a:endParaRPr lang="en-US" altLang="ja-JP" sz="16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6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化学物質管理状況</a:t>
            </a:r>
            <a:r>
              <a:rPr lang="ja-JP" altLang="en-US" sz="1600" b="1" kern="100" dirty="0" smtClean="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報告書</a:t>
            </a:r>
            <a:endParaRPr lang="en-US" altLang="ja-JP" sz="1600" b="1" kern="100" dirty="0" smtClean="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600" b="1" kern="100" dirty="0">
                <a:solidFill>
                  <a:srgbClr val="0000FF"/>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600" b="1" kern="100" dirty="0" smtClean="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の</a:t>
            </a:r>
            <a:r>
              <a:rPr lang="ja-JP" altLang="en-US" sz="16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提出免除</a:t>
            </a:r>
            <a:endParaRPr lang="ja-JP" sz="16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9" name="テキスト ボックス 2"/>
          <p:cNvSpPr txBox="1">
            <a:spLocks noChangeArrowheads="1"/>
          </p:cNvSpPr>
          <p:nvPr/>
        </p:nvSpPr>
        <p:spPr bwMode="auto">
          <a:xfrm>
            <a:off x="6048561" y="3127695"/>
            <a:ext cx="2356827" cy="424856"/>
          </a:xfrm>
          <a:prstGeom prst="roundRect">
            <a:avLst/>
          </a:prstGeom>
          <a:solidFill>
            <a:srgbClr val="FFFF66"/>
          </a:solidFill>
          <a:ln w="25400" cmpd="dbl">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altLang="en-US" sz="18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優良</a:t>
            </a:r>
            <a:r>
              <a:rPr lang="ja-JP" sz="18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環境管理事業</a:t>
            </a:r>
            <a:r>
              <a:rPr lang="ja-JP" altLang="en-US" sz="18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所</a:t>
            </a:r>
            <a:endParaRPr lang="en-US" altLang="ja-JP" sz="18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0" name="テキスト ボックス 28"/>
          <p:cNvSpPr txBox="1">
            <a:spLocks noChangeArrowheads="1"/>
          </p:cNvSpPr>
          <p:nvPr/>
        </p:nvSpPr>
        <p:spPr bwMode="auto">
          <a:xfrm>
            <a:off x="6120022" y="3688306"/>
            <a:ext cx="2668163" cy="1646045"/>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spcAft>
                <a:spcPts val="0"/>
              </a:spcAft>
            </a:pPr>
            <a:r>
              <a:rPr lang="ja-JP" altLang="en-US" sz="16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・名称公表</a:t>
            </a:r>
            <a:endParaRPr lang="en-US" altLang="ja-JP" sz="16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600" b="1"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ja-JP" altLang="ja-JP" sz="1600" b="1" dirty="0">
                <a:solidFill>
                  <a:srgbClr val="0000FF"/>
                </a:solidFill>
                <a:effectLst/>
                <a:latin typeface="メイリオ" panose="020B0604030504040204" pitchFamily="50" charset="-128"/>
                <a:ea typeface="メイリオ" panose="020B0604030504040204" pitchFamily="50" charset="-128"/>
              </a:rPr>
              <a:t>変更届出手続き免除</a:t>
            </a:r>
            <a:endParaRPr lang="en-US" altLang="ja-JP" sz="1600" b="1" dirty="0">
              <a:solidFill>
                <a:srgbClr val="0000FF"/>
              </a:solidFill>
              <a:effectLst/>
              <a:latin typeface="メイリオ" panose="020B0604030504040204" pitchFamily="50" charset="-128"/>
              <a:ea typeface="メイリオ"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lang="ja-JP" altLang="ja-JP" sz="1600" b="1"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ja-JP" altLang="ja-JP" sz="1600" b="1" dirty="0">
                <a:solidFill>
                  <a:srgbClr val="0000FF"/>
                </a:solidFill>
                <a:effectLst/>
                <a:latin typeface="メイリオ" panose="020B0604030504040204" pitchFamily="50" charset="-128"/>
                <a:ea typeface="メイリオ" panose="020B0604030504040204" pitchFamily="50" charset="-128"/>
              </a:rPr>
              <a:t>化学物質管理状況</a:t>
            </a:r>
            <a:r>
              <a:rPr lang="ja-JP" altLang="ja-JP" sz="1600" b="1" dirty="0" smtClean="0">
                <a:solidFill>
                  <a:srgbClr val="0000FF"/>
                </a:solidFill>
                <a:effectLst/>
                <a:latin typeface="メイリオ" panose="020B0604030504040204" pitchFamily="50" charset="-128"/>
                <a:ea typeface="メイリオ" panose="020B0604030504040204" pitchFamily="50" charset="-128"/>
              </a:rPr>
              <a:t>報告書</a:t>
            </a:r>
            <a:endParaRPr lang="en-US" altLang="ja-JP" sz="1600" b="1" dirty="0" smtClean="0">
              <a:solidFill>
                <a:srgbClr val="0000FF"/>
              </a:solidFill>
              <a:effectLst/>
              <a:latin typeface="メイリオ" panose="020B0604030504040204" pitchFamily="50" charset="-128"/>
              <a:ea typeface="メイリオ"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lang="ja-JP" altLang="en-US" sz="1600" b="1" dirty="0">
                <a:solidFill>
                  <a:srgbClr val="0000FF"/>
                </a:solidFill>
                <a:latin typeface="メイリオ" panose="020B0604030504040204" pitchFamily="50" charset="-128"/>
                <a:ea typeface="メイリオ" panose="020B0604030504040204" pitchFamily="50" charset="-128"/>
              </a:rPr>
              <a:t>　</a:t>
            </a:r>
            <a:r>
              <a:rPr lang="ja-JP" altLang="ja-JP" sz="1600" b="1" dirty="0" smtClean="0">
                <a:solidFill>
                  <a:srgbClr val="0000FF"/>
                </a:solidFill>
                <a:effectLst/>
                <a:latin typeface="メイリオ" panose="020B0604030504040204" pitchFamily="50" charset="-128"/>
                <a:ea typeface="メイリオ" panose="020B0604030504040204" pitchFamily="50" charset="-128"/>
              </a:rPr>
              <a:t>の</a:t>
            </a:r>
            <a:r>
              <a:rPr lang="ja-JP" altLang="ja-JP" sz="1600" b="1" dirty="0">
                <a:solidFill>
                  <a:srgbClr val="0000FF"/>
                </a:solidFill>
                <a:effectLst/>
                <a:latin typeface="メイリオ" panose="020B0604030504040204" pitchFamily="50" charset="-128"/>
                <a:ea typeface="メイリオ" panose="020B0604030504040204" pitchFamily="50" charset="-128"/>
              </a:rPr>
              <a:t>提出免除</a:t>
            </a:r>
            <a:endParaRPr lang="ja-JP" altLang="ja-JP" sz="1600" dirty="0">
              <a:solidFill>
                <a:srgbClr val="0000FF"/>
              </a:solidFill>
              <a:effectLst/>
              <a:latin typeface="メイリオ" panose="020B0604030504040204" pitchFamily="50" charset="-128"/>
              <a:ea typeface="メイリオ" panose="020B0604030504040204" pitchFamily="50" charset="-128"/>
            </a:endParaRPr>
          </a:p>
          <a:p>
            <a:pPr algn="l">
              <a:spcAft>
                <a:spcPts val="0"/>
              </a:spcAft>
            </a:pPr>
            <a:r>
              <a:rPr lang="ja-JP" altLang="en-US" sz="16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・変更許可手続き免除</a:t>
            </a:r>
            <a:endParaRPr lang="en-US" altLang="ja-JP" sz="1600"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r>
              <a:rPr lang="ja-JP" altLang="en-US" sz="16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6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rPr>
              <a:t>有効期間を延長（６年）</a:t>
            </a:r>
            <a:endParaRPr lang="ja-JP" sz="1600" b="1" kern="100" dirty="0">
              <a:solidFill>
                <a:srgbClr val="0000FF"/>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1" name="正方形/長方形 20"/>
          <p:cNvSpPr/>
          <p:nvPr/>
        </p:nvSpPr>
        <p:spPr>
          <a:xfrm>
            <a:off x="6064718" y="5469242"/>
            <a:ext cx="2644949" cy="3686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en-US" altLang="ja-JP" sz="1600" b="1" dirty="0">
                <a:solidFill>
                  <a:schemeClr val="tx1">
                    <a:lumMod val="75000"/>
                    <a:lumOff val="25000"/>
                  </a:schemeClr>
                </a:solidFill>
                <a:latin typeface="メイリオ" panose="020B0604030504040204" pitchFamily="50" charset="-128"/>
                <a:ea typeface="メイリオ" panose="020B0604030504040204" pitchFamily="50" charset="-128"/>
              </a:rPr>
              <a:t>※</a:t>
            </a:r>
            <a:r>
              <a:rPr kumimoji="1" lang="ja-JP" altLang="en-US" sz="1600" b="1" dirty="0">
                <a:solidFill>
                  <a:srgbClr val="0000FF"/>
                </a:solidFill>
                <a:latin typeface="メイリオ" panose="020B0604030504040204" pitchFamily="50" charset="-128"/>
                <a:ea typeface="メイリオ" panose="020B0604030504040204" pitchFamily="50" charset="-128"/>
              </a:rPr>
              <a:t>申請書類の</a:t>
            </a:r>
            <a:r>
              <a:rPr kumimoji="1" lang="ja-JP" altLang="en-US" sz="1600" b="1" dirty="0" smtClean="0">
                <a:solidFill>
                  <a:srgbClr val="0000FF"/>
                </a:solidFill>
                <a:latin typeface="メイリオ" panose="020B0604030504040204" pitchFamily="50" charset="-128"/>
                <a:ea typeface="メイリオ" panose="020B0604030504040204" pitchFamily="50" charset="-128"/>
              </a:rPr>
              <a:t>簡素化</a:t>
            </a:r>
            <a:endParaRPr kumimoji="1" lang="en-US" altLang="ja-JP" sz="1600" b="1" dirty="0">
              <a:solidFill>
                <a:srgbClr val="0000FF"/>
              </a:solidFill>
              <a:latin typeface="メイリオ" panose="020B0604030504040204" pitchFamily="50" charset="-128"/>
              <a:ea typeface="メイリオ" panose="020B0604030504040204" pitchFamily="50" charset="-128"/>
            </a:endParaRPr>
          </a:p>
        </p:txBody>
      </p:sp>
      <p:sp>
        <p:nvSpPr>
          <p:cNvPr id="22" name="右矢印 21"/>
          <p:cNvSpPr/>
          <p:nvPr/>
        </p:nvSpPr>
        <p:spPr>
          <a:xfrm>
            <a:off x="4718931" y="3217333"/>
            <a:ext cx="1004862" cy="374873"/>
          </a:xfrm>
          <a:prstGeom prst="rightArrow">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solidFill>
                <a:schemeClr val="tx1">
                  <a:lumMod val="75000"/>
                  <a:lumOff val="25000"/>
                </a:schemeClr>
              </a:solidFill>
              <a:latin typeface="+mn-ea"/>
            </a:endParaRPr>
          </a:p>
        </p:txBody>
      </p:sp>
      <p:sp>
        <p:nvSpPr>
          <p:cNvPr id="23" name="右矢印 22"/>
          <p:cNvSpPr/>
          <p:nvPr/>
        </p:nvSpPr>
        <p:spPr>
          <a:xfrm>
            <a:off x="2137978" y="1126822"/>
            <a:ext cx="3613729" cy="356241"/>
          </a:xfrm>
          <a:prstGeom prst="rightArrow">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solidFill>
                <a:schemeClr val="tx1">
                  <a:lumMod val="75000"/>
                  <a:lumOff val="25000"/>
                </a:schemeClr>
              </a:solidFill>
              <a:latin typeface="+mn-ea"/>
            </a:endParaRPr>
          </a:p>
        </p:txBody>
      </p:sp>
      <p:sp>
        <p:nvSpPr>
          <p:cNvPr id="24" name="テキスト ボックス 38"/>
          <p:cNvSpPr txBox="1">
            <a:spLocks noChangeArrowheads="1"/>
          </p:cNvSpPr>
          <p:nvPr/>
        </p:nvSpPr>
        <p:spPr bwMode="auto">
          <a:xfrm>
            <a:off x="6687603" y="318677"/>
            <a:ext cx="1413787" cy="453052"/>
          </a:xfrm>
          <a:prstGeom prst="rect">
            <a:avLst/>
          </a:prstGeom>
          <a:noFill/>
          <a:ln w="9525" cmpd="dbl">
            <a:noFill/>
            <a:miter lim="800000"/>
            <a:headEnd/>
            <a:tailEnd/>
          </a:ln>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altLang="en-US" sz="24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改正後</a:t>
            </a:r>
            <a:endParaRPr lang="ja-JP" sz="24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 name="雲形吹き出し 24"/>
          <p:cNvSpPr/>
          <p:nvPr/>
        </p:nvSpPr>
        <p:spPr>
          <a:xfrm>
            <a:off x="2430992" y="1664888"/>
            <a:ext cx="3084212" cy="1047327"/>
          </a:xfrm>
          <a:prstGeom prst="cloudCallout">
            <a:avLst>
              <a:gd name="adj1" fmla="val 59028"/>
              <a:gd name="adj2" fmla="val 33808"/>
            </a:avLst>
          </a:prstGeom>
          <a:solidFill>
            <a:schemeClr val="accent4">
              <a:lumMod val="20000"/>
              <a:lumOff val="8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rgbClr val="FF0000"/>
                </a:solidFill>
                <a:latin typeface="メイリオ" panose="020B0604030504040204" pitchFamily="50" charset="-128"/>
                <a:ea typeface="メイリオ" panose="020B0604030504040204" pitchFamily="50" charset="-128"/>
              </a:rPr>
              <a:t>メリットが追加</a:t>
            </a:r>
            <a:r>
              <a:rPr kumimoji="1"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されます！</a:t>
            </a:r>
            <a:endParaRPr kumimoji="1" lang="ja-JP" altLang="en-US" sz="2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26" name="雲形吹き出し 25"/>
          <p:cNvSpPr/>
          <p:nvPr/>
        </p:nvSpPr>
        <p:spPr>
          <a:xfrm>
            <a:off x="2525817" y="5115824"/>
            <a:ext cx="3408126" cy="1166093"/>
          </a:xfrm>
          <a:prstGeom prst="cloudCallout">
            <a:avLst>
              <a:gd name="adj1" fmla="val 44677"/>
              <a:gd name="adj2" fmla="val -66810"/>
            </a:avLst>
          </a:prstGeom>
          <a:solidFill>
            <a:schemeClr val="accent4">
              <a:lumMod val="20000"/>
              <a:lumOff val="8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rgbClr val="FF0000"/>
                </a:solidFill>
                <a:latin typeface="メイリオ" panose="020B0604030504040204" pitchFamily="50" charset="-128"/>
                <a:ea typeface="メイリオ" panose="020B0604030504040204" pitchFamily="50" charset="-128"/>
              </a:rPr>
              <a:t>手続きが合理化・簡素化</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さ</a:t>
            </a:r>
            <a:r>
              <a:rPr lang="ja-JP" altLang="en-US" sz="2000" dirty="0">
                <a:solidFill>
                  <a:schemeClr val="tx1">
                    <a:lumMod val="75000"/>
                    <a:lumOff val="25000"/>
                  </a:schemeClr>
                </a:solidFill>
                <a:latin typeface="メイリオ" panose="020B0604030504040204" pitchFamily="50" charset="-128"/>
                <a:ea typeface="メイリオ" panose="020B0604030504040204" pitchFamily="50" charset="-128"/>
              </a:rPr>
              <a:t>れ</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ます</a:t>
            </a:r>
            <a:r>
              <a:rPr kumimoji="1"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a:t>
            </a:r>
            <a:endParaRPr kumimoji="1" lang="ja-JP" altLang="en-US" sz="2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23091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798202" y="2315518"/>
            <a:ext cx="8079984" cy="2876128"/>
          </a:xfrm>
          <a:prstGeom prst="roundRect">
            <a:avLst/>
          </a:prstGeom>
          <a:gradFill flip="none" rotWithShape="1">
            <a:gsLst>
              <a:gs pos="0">
                <a:srgbClr val="FF7DFF">
                  <a:tint val="66000"/>
                  <a:satMod val="160000"/>
                </a:srgbClr>
              </a:gs>
              <a:gs pos="50000">
                <a:srgbClr val="FF7DFF">
                  <a:tint val="44500"/>
                  <a:satMod val="160000"/>
                </a:srgbClr>
              </a:gs>
              <a:gs pos="100000">
                <a:srgbClr val="FF7DFF">
                  <a:tint val="23500"/>
                  <a:satMod val="160000"/>
                </a:srgbClr>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3</a:t>
            </a:fld>
            <a:endParaRPr kumimoji="1" lang="ja-JP" altLang="en-US"/>
          </a:p>
        </p:txBody>
      </p:sp>
      <p:sp>
        <p:nvSpPr>
          <p:cNvPr id="3" name="コンテンツ プレースホルダー 2"/>
          <p:cNvSpPr txBox="1">
            <a:spLocks/>
          </p:cNvSpPr>
          <p:nvPr/>
        </p:nvSpPr>
        <p:spPr>
          <a:xfrm>
            <a:off x="216874" y="197217"/>
            <a:ext cx="5787685" cy="5674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latin typeface="ＭＳ Ｐゴシック" pitchFamily="50" charset="-128"/>
              </a:rPr>
              <a:t>行政手続きの免除について</a:t>
            </a:r>
            <a:endParaRPr lang="en-US" altLang="ja-JP" dirty="0" smtClean="0">
              <a:latin typeface="ＭＳ Ｐゴシック" pitchFamily="50" charset="-128"/>
            </a:endParaRPr>
          </a:p>
        </p:txBody>
      </p:sp>
      <p:sp>
        <p:nvSpPr>
          <p:cNvPr id="4" name="テキスト ボックス 2"/>
          <p:cNvSpPr txBox="1">
            <a:spLocks noChangeArrowheads="1"/>
          </p:cNvSpPr>
          <p:nvPr/>
        </p:nvSpPr>
        <p:spPr bwMode="auto">
          <a:xfrm>
            <a:off x="324318" y="832648"/>
            <a:ext cx="2378242" cy="424015"/>
          </a:xfrm>
          <a:prstGeom prst="roundRect">
            <a:avLst/>
          </a:prstGeom>
          <a:solidFill>
            <a:schemeClr val="accent1">
              <a:lumMod val="40000"/>
              <a:lumOff val="60000"/>
            </a:schemeClr>
          </a:solidFill>
          <a:ln w="9525">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sz="24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環境管理事業</a:t>
            </a:r>
            <a:r>
              <a:rPr lang="ja-JP" altLang="en-US" sz="24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rPr>
              <a:t>所</a:t>
            </a:r>
            <a:endParaRPr lang="en-US" altLang="ja-JP" sz="2400" b="1" kern="100" dirty="0">
              <a:solidFill>
                <a:schemeClr val="tx1">
                  <a:lumMod val="75000"/>
                  <a:lumOff val="25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 name="テキスト ボックス 5"/>
          <p:cNvSpPr txBox="1"/>
          <p:nvPr/>
        </p:nvSpPr>
        <p:spPr>
          <a:xfrm>
            <a:off x="981079" y="2459066"/>
            <a:ext cx="4186343" cy="461665"/>
          </a:xfrm>
          <a:prstGeom prst="rect">
            <a:avLst/>
          </a:prstGeom>
          <a:noFill/>
        </p:spPr>
        <p:txBody>
          <a:bodyPr wrap="square" rtlCol="0">
            <a:spAutoFit/>
          </a:bodyPr>
          <a:lstStyle/>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＜届出が必要な変更事項＞</a:t>
            </a:r>
            <a:endParaRPr kumimoji="1" lang="ja-JP" altLang="en-US"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nvGrpSpPr>
          <p:cNvPr id="8" name="グループ化 7"/>
          <p:cNvGrpSpPr/>
          <p:nvPr/>
        </p:nvGrpSpPr>
        <p:grpSpPr>
          <a:xfrm>
            <a:off x="628079" y="1426398"/>
            <a:ext cx="7952396" cy="954107"/>
            <a:chOff x="649344" y="1426398"/>
            <a:chExt cx="7952396" cy="954107"/>
          </a:xfrm>
        </p:grpSpPr>
        <p:sp>
          <p:nvSpPr>
            <p:cNvPr id="5" name="Text Box 16"/>
            <p:cNvSpPr txBox="1">
              <a:spLocks noChangeArrowheads="1"/>
            </p:cNvSpPr>
            <p:nvPr/>
          </p:nvSpPr>
          <p:spPr bwMode="auto">
            <a:xfrm>
              <a:off x="834681" y="1426398"/>
              <a:ext cx="776705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800" b="1" dirty="0" smtClean="0">
                  <a:solidFill>
                    <a:srgbClr val="FF0000"/>
                  </a:solidFill>
                  <a:latin typeface="メイリオ" panose="020B0604030504040204" pitchFamily="50" charset="-128"/>
                  <a:ea typeface="メイリオ" panose="020B0604030504040204" pitchFamily="50" charset="-128"/>
                </a:rPr>
                <a:t>指定事業所に係る変更届出</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2800" dirty="0" smtClean="0">
                  <a:solidFill>
                    <a:schemeClr val="tx1">
                      <a:lumMod val="75000"/>
                      <a:lumOff val="25000"/>
                    </a:schemeClr>
                  </a:solidFill>
                  <a:latin typeface="メイリオ" panose="020B0604030504040204" pitchFamily="50" charset="-128"/>
                  <a:ea typeface="メイリオ" panose="020B0604030504040204" pitchFamily="50" charset="-128"/>
                </a:rPr>
                <a:t>10</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条）を</a:t>
              </a:r>
              <a:r>
                <a:rPr lang="ja-JP" altLang="en-US" sz="2800" b="1" dirty="0" smtClean="0">
                  <a:solidFill>
                    <a:srgbClr val="FF0000"/>
                  </a:solidFill>
                  <a:latin typeface="メイリオ" panose="020B0604030504040204" pitchFamily="50" charset="-128"/>
                  <a:ea typeface="メイリオ" panose="020B0604030504040204" pitchFamily="50" charset="-128"/>
                </a:rPr>
                <a:t>一部事項を除いて免除</a:t>
              </a:r>
              <a:endParaRPr lang="ja-JP" altLang="en-US" sz="2800" b="1" u="sng"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p:cNvSpPr/>
            <p:nvPr/>
          </p:nvSpPr>
          <p:spPr>
            <a:xfrm>
              <a:off x="649344" y="1522128"/>
              <a:ext cx="182880"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lumMod val="75000"/>
                    <a:lumOff val="25000"/>
                  </a:schemeClr>
                </a:solidFill>
              </a:endParaRPr>
            </a:p>
          </p:txBody>
        </p:sp>
      </p:grpSp>
      <p:sp>
        <p:nvSpPr>
          <p:cNvPr id="9" name="テキスト ボックス 8"/>
          <p:cNvSpPr txBox="1"/>
          <p:nvPr/>
        </p:nvSpPr>
        <p:spPr>
          <a:xfrm>
            <a:off x="981081" y="2898052"/>
            <a:ext cx="8084239" cy="2308324"/>
          </a:xfrm>
          <a:prstGeom prst="rect">
            <a:avLst/>
          </a:prstGeom>
          <a:noFill/>
        </p:spPr>
        <p:txBody>
          <a:bodyPr wrap="square" rtlCol="0">
            <a:spAutoFit/>
          </a:bodyPr>
          <a:lstStyle/>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〇</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氏名</a:t>
            </a:r>
            <a:r>
              <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rPr>
              <a:t>又は名称及び住所並びに法人にあっては、</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その</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代表者</a:t>
            </a:r>
            <a:r>
              <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rPr>
              <a:t>の氏名</a:t>
            </a: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〇</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指定</a:t>
            </a:r>
            <a:r>
              <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rPr>
              <a:t>事業所の名称及び所在地</a:t>
            </a: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〇</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指定</a:t>
            </a:r>
            <a:r>
              <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rPr>
              <a:t>施設の種類及びその種類ごとの数並びに指定</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施設</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ごとの</a:t>
            </a:r>
            <a:r>
              <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rPr>
              <a:t>規模及び能力（変更</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許可が</a:t>
            </a:r>
            <a:r>
              <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rPr>
              <a:t>必要な変更を除く</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ただし、図面等の詳細については添付不要</a:t>
            </a:r>
            <a:endPar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nvGrpSpPr>
          <p:cNvPr id="13" name="グループ化 12"/>
          <p:cNvGrpSpPr/>
          <p:nvPr/>
        </p:nvGrpSpPr>
        <p:grpSpPr>
          <a:xfrm>
            <a:off x="719516" y="5417723"/>
            <a:ext cx="7963925" cy="954107"/>
            <a:chOff x="719516" y="5236966"/>
            <a:chExt cx="7963925" cy="954107"/>
          </a:xfrm>
        </p:grpSpPr>
        <p:sp>
          <p:nvSpPr>
            <p:cNvPr id="10" name="Text Box 16"/>
            <p:cNvSpPr txBox="1">
              <a:spLocks noChangeArrowheads="1"/>
            </p:cNvSpPr>
            <p:nvPr/>
          </p:nvSpPr>
          <p:spPr bwMode="auto">
            <a:xfrm>
              <a:off x="916382" y="5236966"/>
              <a:ext cx="7767059" cy="954107"/>
            </a:xfrm>
            <a:prstGeom prst="rect">
              <a:avLst/>
            </a:prstGeom>
            <a:no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800" b="1" dirty="0" smtClean="0">
                  <a:solidFill>
                    <a:srgbClr val="FF0000"/>
                  </a:solidFill>
                  <a:latin typeface="メイリオ" panose="020B0604030504040204" pitchFamily="50" charset="-128"/>
                  <a:ea typeface="メイリオ" panose="020B0604030504040204" pitchFamily="50" charset="-128"/>
                </a:rPr>
                <a:t>指定事業所に係る化学物質管理状況報告書</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2800" dirty="0">
                  <a:solidFill>
                    <a:schemeClr val="tx1">
                      <a:lumMod val="75000"/>
                      <a:lumOff val="25000"/>
                    </a:schemeClr>
                  </a:solidFill>
                  <a:latin typeface="メイリオ" panose="020B0604030504040204" pitchFamily="50" charset="-128"/>
                  <a:ea typeface="メイリオ" panose="020B0604030504040204" pitchFamily="50" charset="-128"/>
                </a:rPr>
                <a:t>42</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条の３）を</a:t>
              </a:r>
              <a:r>
                <a:rPr lang="ja-JP" altLang="en-US" sz="2800" b="1" dirty="0" smtClean="0">
                  <a:solidFill>
                    <a:srgbClr val="FF0000"/>
                  </a:solidFill>
                  <a:latin typeface="メイリオ" panose="020B0604030504040204" pitchFamily="50" charset="-128"/>
                  <a:ea typeface="メイリオ" panose="020B0604030504040204" pitchFamily="50" charset="-128"/>
                </a:rPr>
                <a:t>免除</a:t>
              </a:r>
              <a:endParaRPr lang="ja-JP" altLang="en-US" sz="2800" b="1" u="sng" dirty="0">
                <a:solidFill>
                  <a:srgbClr val="FF0000"/>
                </a:solidFill>
                <a:latin typeface="メイリオ" panose="020B0604030504040204" pitchFamily="50" charset="-128"/>
                <a:ea typeface="メイリオ" panose="020B0604030504040204" pitchFamily="50" charset="-128"/>
              </a:endParaRPr>
            </a:p>
          </p:txBody>
        </p:sp>
        <p:sp>
          <p:nvSpPr>
            <p:cNvPr id="11" name="正方形/長方形 10"/>
            <p:cNvSpPr/>
            <p:nvPr/>
          </p:nvSpPr>
          <p:spPr>
            <a:xfrm>
              <a:off x="719516" y="5353396"/>
              <a:ext cx="182880"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0669905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798202" y="2368682"/>
            <a:ext cx="8079984" cy="3372902"/>
          </a:xfrm>
          <a:prstGeom prst="roundRect">
            <a:avLst/>
          </a:prstGeom>
          <a:gradFill flip="none" rotWithShape="1">
            <a:gsLst>
              <a:gs pos="0">
                <a:srgbClr val="FF7DFF">
                  <a:tint val="66000"/>
                  <a:satMod val="160000"/>
                </a:srgbClr>
              </a:gs>
              <a:gs pos="50000">
                <a:srgbClr val="FF7DFF">
                  <a:tint val="44500"/>
                  <a:satMod val="160000"/>
                </a:srgbClr>
              </a:gs>
              <a:gs pos="100000">
                <a:srgbClr val="FF7DFF">
                  <a:tint val="23500"/>
                  <a:satMod val="160000"/>
                </a:srgbClr>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4</a:t>
            </a:fld>
            <a:endParaRPr kumimoji="1" lang="ja-JP" altLang="en-US"/>
          </a:p>
        </p:txBody>
      </p:sp>
      <p:sp>
        <p:nvSpPr>
          <p:cNvPr id="3" name="コンテンツ プレースホルダー 2"/>
          <p:cNvSpPr txBox="1">
            <a:spLocks/>
          </p:cNvSpPr>
          <p:nvPr/>
        </p:nvSpPr>
        <p:spPr>
          <a:xfrm>
            <a:off x="216874" y="197217"/>
            <a:ext cx="5787685" cy="5674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latin typeface="ＭＳ Ｐゴシック" pitchFamily="50" charset="-128"/>
              </a:rPr>
              <a:t>行政手続きの免除について</a:t>
            </a:r>
            <a:endParaRPr lang="en-US" altLang="ja-JP" dirty="0" smtClean="0">
              <a:latin typeface="ＭＳ Ｐゴシック" pitchFamily="50" charset="-128"/>
            </a:endParaRPr>
          </a:p>
        </p:txBody>
      </p:sp>
      <p:sp>
        <p:nvSpPr>
          <p:cNvPr id="6" name="テキスト ボックス 5"/>
          <p:cNvSpPr txBox="1"/>
          <p:nvPr/>
        </p:nvSpPr>
        <p:spPr>
          <a:xfrm>
            <a:off x="981079" y="2512231"/>
            <a:ext cx="4186343" cy="461665"/>
          </a:xfrm>
          <a:prstGeom prst="rect">
            <a:avLst/>
          </a:prstGeom>
          <a:noFill/>
        </p:spPr>
        <p:txBody>
          <a:bodyPr wrap="square" rtlCol="0">
            <a:spAutoFit/>
          </a:bodyPr>
          <a:lstStyle/>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＜届出が必要な変更事項＞</a:t>
            </a:r>
            <a:endParaRPr kumimoji="1" lang="ja-JP" altLang="en-US"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nvGrpSpPr>
          <p:cNvPr id="8" name="グループ化 7"/>
          <p:cNvGrpSpPr/>
          <p:nvPr/>
        </p:nvGrpSpPr>
        <p:grpSpPr>
          <a:xfrm>
            <a:off x="628079" y="1458297"/>
            <a:ext cx="7952396" cy="954107"/>
            <a:chOff x="649344" y="1426398"/>
            <a:chExt cx="7952396" cy="954107"/>
          </a:xfrm>
        </p:grpSpPr>
        <p:sp>
          <p:nvSpPr>
            <p:cNvPr id="5" name="Text Box 16"/>
            <p:cNvSpPr txBox="1">
              <a:spLocks noChangeArrowheads="1"/>
            </p:cNvSpPr>
            <p:nvPr/>
          </p:nvSpPr>
          <p:spPr bwMode="auto">
            <a:xfrm>
              <a:off x="834681" y="1426398"/>
              <a:ext cx="776705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800" b="1" dirty="0" smtClean="0">
                  <a:solidFill>
                    <a:srgbClr val="FF0000"/>
                  </a:solidFill>
                  <a:latin typeface="メイリオ" panose="020B0604030504040204" pitchFamily="50" charset="-128"/>
                  <a:ea typeface="メイリオ" panose="020B0604030504040204" pitchFamily="50" charset="-128"/>
                </a:rPr>
                <a:t>指定事業所に係る変更届出</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2800" dirty="0" smtClean="0">
                  <a:solidFill>
                    <a:schemeClr val="tx1">
                      <a:lumMod val="75000"/>
                      <a:lumOff val="25000"/>
                    </a:schemeClr>
                  </a:solidFill>
                  <a:latin typeface="メイリオ" panose="020B0604030504040204" pitchFamily="50" charset="-128"/>
                  <a:ea typeface="メイリオ" panose="020B0604030504040204" pitchFamily="50" charset="-128"/>
                </a:rPr>
                <a:t>10</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条）を</a:t>
              </a:r>
              <a:r>
                <a:rPr lang="ja-JP" altLang="en-US" sz="2800" b="1" dirty="0" smtClean="0">
                  <a:solidFill>
                    <a:srgbClr val="FF0000"/>
                  </a:solidFill>
                  <a:latin typeface="メイリオ" panose="020B0604030504040204" pitchFamily="50" charset="-128"/>
                  <a:ea typeface="メイリオ" panose="020B0604030504040204" pitchFamily="50" charset="-128"/>
                </a:rPr>
                <a:t>一部事項を除いて免除</a:t>
              </a:r>
              <a:endParaRPr lang="ja-JP" altLang="en-US" sz="2800" b="1" u="sng"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p:cNvSpPr/>
            <p:nvPr/>
          </p:nvSpPr>
          <p:spPr>
            <a:xfrm>
              <a:off x="649344" y="1522128"/>
              <a:ext cx="182880"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 name="テキスト ボックス 8"/>
          <p:cNvSpPr txBox="1"/>
          <p:nvPr/>
        </p:nvSpPr>
        <p:spPr>
          <a:xfrm>
            <a:off x="981081" y="2951217"/>
            <a:ext cx="8084239" cy="2677656"/>
          </a:xfrm>
          <a:prstGeom prst="rect">
            <a:avLst/>
          </a:prstGeom>
          <a:noFill/>
        </p:spPr>
        <p:txBody>
          <a:bodyPr wrap="square" rtlCol="0">
            <a:spAutoFit/>
          </a:bodyPr>
          <a:lstStyle/>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〇</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氏名</a:t>
            </a:r>
            <a:r>
              <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rPr>
              <a:t>又は名称及び住所並びに法人にあっては、</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その</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代表者</a:t>
            </a:r>
            <a:r>
              <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rPr>
              <a:t>の氏名</a:t>
            </a: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〇</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指定</a:t>
            </a:r>
            <a:r>
              <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rPr>
              <a:t>事業所の名称及び</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所在地</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〇指定作業の種類</a:t>
            </a:r>
            <a:endPar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〇</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指定</a:t>
            </a:r>
            <a:r>
              <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rPr>
              <a:t>施設の種類及びその種類ごとの数並びに指定</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施設</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ごとの</a:t>
            </a:r>
            <a:r>
              <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rPr>
              <a:t>規模及び</a:t>
            </a:r>
            <a:r>
              <a:rPr lang="ja-JP"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能力</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（規則</a:t>
            </a:r>
            <a:r>
              <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11</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条</a:t>
            </a:r>
            <a:r>
              <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1</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項の変更を除く）</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ただし、図面等の詳細については添付不要</a:t>
            </a:r>
            <a:endPar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4" name="テキスト ボックス 2"/>
          <p:cNvSpPr txBox="1">
            <a:spLocks noChangeArrowheads="1"/>
          </p:cNvSpPr>
          <p:nvPr/>
        </p:nvSpPr>
        <p:spPr bwMode="auto">
          <a:xfrm>
            <a:off x="216874" y="811050"/>
            <a:ext cx="3079219" cy="471202"/>
          </a:xfrm>
          <a:prstGeom prst="roundRect">
            <a:avLst/>
          </a:prstGeom>
          <a:solidFill>
            <a:srgbClr val="FFFF66"/>
          </a:solidFill>
          <a:ln w="25400" cmpd="dbl">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altLang="en-US" sz="24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優良</a:t>
            </a:r>
            <a:r>
              <a:rPr lang="ja-JP" sz="24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環境管理事業</a:t>
            </a:r>
            <a:r>
              <a:rPr lang="ja-JP" altLang="en-US" sz="24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所</a:t>
            </a:r>
            <a:endParaRPr lang="en-US" altLang="ja-JP" sz="24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2474980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5</a:t>
            </a:fld>
            <a:endParaRPr kumimoji="1" lang="ja-JP" altLang="en-US"/>
          </a:p>
        </p:txBody>
      </p:sp>
      <p:sp>
        <p:nvSpPr>
          <p:cNvPr id="3" name="コンテンツ プレースホルダー 2"/>
          <p:cNvSpPr txBox="1">
            <a:spLocks/>
          </p:cNvSpPr>
          <p:nvPr/>
        </p:nvSpPr>
        <p:spPr>
          <a:xfrm>
            <a:off x="216874" y="197217"/>
            <a:ext cx="5787685" cy="5674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latin typeface="ＭＳ Ｐゴシック" pitchFamily="50" charset="-128"/>
              </a:rPr>
              <a:t>行政手続きの免除について</a:t>
            </a:r>
            <a:endParaRPr lang="en-US" altLang="ja-JP" dirty="0" smtClean="0">
              <a:latin typeface="ＭＳ Ｐゴシック" pitchFamily="50" charset="-128"/>
            </a:endParaRPr>
          </a:p>
        </p:txBody>
      </p:sp>
      <p:grpSp>
        <p:nvGrpSpPr>
          <p:cNvPr id="4" name="グループ化 3"/>
          <p:cNvGrpSpPr/>
          <p:nvPr/>
        </p:nvGrpSpPr>
        <p:grpSpPr>
          <a:xfrm>
            <a:off x="628079" y="1522095"/>
            <a:ext cx="7952396" cy="1261884"/>
            <a:chOff x="649344" y="1426398"/>
            <a:chExt cx="7952396" cy="1261884"/>
          </a:xfrm>
        </p:grpSpPr>
        <p:sp>
          <p:nvSpPr>
            <p:cNvPr id="5" name="Text Box 16"/>
            <p:cNvSpPr txBox="1">
              <a:spLocks noChangeArrowheads="1"/>
            </p:cNvSpPr>
            <p:nvPr/>
          </p:nvSpPr>
          <p:spPr bwMode="auto">
            <a:xfrm>
              <a:off x="834681" y="1426398"/>
              <a:ext cx="7767059"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800" b="1" dirty="0" smtClean="0">
                  <a:solidFill>
                    <a:srgbClr val="FF0000"/>
                  </a:solidFill>
                  <a:latin typeface="メイリオ" panose="020B0604030504040204" pitchFamily="50" charset="-128"/>
                  <a:ea typeface="メイリオ" panose="020B0604030504040204" pitchFamily="50" charset="-128"/>
                </a:rPr>
                <a:t>指定事業所に係る変更許可申請</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（８条）を</a:t>
              </a:r>
              <a:r>
                <a:rPr lang="ja-JP" altLang="en-US" sz="2800" b="1" dirty="0" smtClean="0">
                  <a:solidFill>
                    <a:srgbClr val="FF0000"/>
                  </a:solidFill>
                  <a:latin typeface="メイリオ" panose="020B0604030504040204" pitchFamily="50" charset="-128"/>
                  <a:ea typeface="メイリオ" panose="020B0604030504040204" pitchFamily="50" charset="-128"/>
                </a:rPr>
                <a:t>免除</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（公害防止上特に重要な変更として規則で定める変更を除く）</a:t>
              </a:r>
              <a:endParaRPr lang="ja-JP" altLang="en-US" sz="2400" b="1" u="sng"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正方形/長方形 5"/>
            <p:cNvSpPr/>
            <p:nvPr/>
          </p:nvSpPr>
          <p:spPr>
            <a:xfrm>
              <a:off x="649344" y="1522128"/>
              <a:ext cx="182880"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lumMod val="50000"/>
                  </a:schemeClr>
                </a:solidFill>
              </a:endParaRPr>
            </a:p>
          </p:txBody>
        </p:sp>
      </p:grpSp>
      <p:sp>
        <p:nvSpPr>
          <p:cNvPr id="7" name="テキスト ボックス 2"/>
          <p:cNvSpPr txBox="1">
            <a:spLocks noChangeArrowheads="1"/>
          </p:cNvSpPr>
          <p:nvPr/>
        </p:nvSpPr>
        <p:spPr bwMode="auto">
          <a:xfrm>
            <a:off x="216874" y="811050"/>
            <a:ext cx="3079219" cy="471202"/>
          </a:xfrm>
          <a:prstGeom prst="roundRect">
            <a:avLst/>
          </a:prstGeom>
          <a:solidFill>
            <a:srgbClr val="FFFF66"/>
          </a:solidFill>
          <a:ln w="25400" cmpd="dbl">
            <a:solidFill>
              <a:srgbClr val="000000"/>
            </a:solidFill>
            <a:miter lim="800000"/>
            <a:headEnd/>
            <a:tailEnd/>
          </a:ln>
          <a:effectLst>
            <a:outerShdw blurRad="50800" dist="38100" dir="2700000" algn="tl" rotWithShape="0">
              <a:prstClr val="black">
                <a:alpha val="40000"/>
              </a:prstClr>
            </a:outerShdw>
          </a:effectLst>
        </p:spPr>
        <p:txBody>
          <a:bodyPr rot="0" vert="horz" wrap="square" lIns="91440" tIns="45720" rIns="91440" bIns="4572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0"/>
              </a:spcAft>
            </a:pPr>
            <a:r>
              <a:rPr lang="ja-JP" altLang="en-US" sz="24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優良</a:t>
            </a:r>
            <a:r>
              <a:rPr lang="ja-JP" sz="24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環境管理事業</a:t>
            </a:r>
            <a:r>
              <a:rPr lang="ja-JP" altLang="en-US" sz="24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rPr>
              <a:t>所</a:t>
            </a:r>
            <a:endParaRPr lang="en-US" altLang="ja-JP" sz="2400" b="1" kern="100" dirty="0">
              <a:solidFill>
                <a:srgbClr val="009242"/>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8" name="角丸四角形吹き出し 7"/>
          <p:cNvSpPr/>
          <p:nvPr/>
        </p:nvSpPr>
        <p:spPr>
          <a:xfrm>
            <a:off x="3274828" y="2709717"/>
            <a:ext cx="4327452" cy="1184809"/>
          </a:xfrm>
          <a:prstGeom prst="wedgeRoundRectCallout">
            <a:avLst>
              <a:gd name="adj1" fmla="val -37517"/>
              <a:gd name="adj2" fmla="val -75940"/>
              <a:gd name="adj3" fmla="val 16667"/>
            </a:avLst>
          </a:prstGeom>
          <a:solidFill>
            <a:srgbClr val="CCFFF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solidFill>
                  <a:srgbClr val="0000FF"/>
                </a:solidFill>
                <a:latin typeface="メイリオ" panose="020B0604030504040204" pitchFamily="50" charset="-128"/>
                <a:ea typeface="メイリオ" panose="020B0604030504040204" pitchFamily="50" charset="-128"/>
              </a:rPr>
              <a:t>優良環境管理事業所だけのメリットです！</a:t>
            </a:r>
            <a:endParaRPr kumimoji="1" lang="ja-JP" altLang="en-US" sz="2800" b="1" dirty="0">
              <a:solidFill>
                <a:srgbClr val="0000FF"/>
              </a:solidFill>
              <a:latin typeface="メイリオ" panose="020B0604030504040204" pitchFamily="50" charset="-128"/>
              <a:ea typeface="メイリオ" panose="020B0604030504040204" pitchFamily="50" charset="-128"/>
            </a:endParaRPr>
          </a:p>
        </p:txBody>
      </p:sp>
      <p:grpSp>
        <p:nvGrpSpPr>
          <p:cNvPr id="14" name="グループ化 13"/>
          <p:cNvGrpSpPr/>
          <p:nvPr/>
        </p:nvGrpSpPr>
        <p:grpSpPr>
          <a:xfrm>
            <a:off x="630061" y="5262229"/>
            <a:ext cx="7963925" cy="954107"/>
            <a:chOff x="719516" y="5236966"/>
            <a:chExt cx="7963925" cy="954107"/>
          </a:xfrm>
        </p:grpSpPr>
        <p:sp>
          <p:nvSpPr>
            <p:cNvPr id="15" name="Text Box 16"/>
            <p:cNvSpPr txBox="1">
              <a:spLocks noChangeArrowheads="1"/>
            </p:cNvSpPr>
            <p:nvPr/>
          </p:nvSpPr>
          <p:spPr bwMode="auto">
            <a:xfrm>
              <a:off x="916382" y="5236966"/>
              <a:ext cx="7767059" cy="954107"/>
            </a:xfrm>
            <a:prstGeom prst="rect">
              <a:avLst/>
            </a:prstGeom>
            <a:no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800" b="1" dirty="0" smtClean="0">
                  <a:solidFill>
                    <a:srgbClr val="FF0000"/>
                  </a:solidFill>
                  <a:latin typeface="メイリオ" panose="020B0604030504040204" pitchFamily="50" charset="-128"/>
                  <a:ea typeface="メイリオ" panose="020B0604030504040204" pitchFamily="50" charset="-128"/>
                </a:rPr>
                <a:t>指定事業所に係る化学物質管理状況報告書</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2800" dirty="0">
                  <a:solidFill>
                    <a:schemeClr val="tx1">
                      <a:lumMod val="75000"/>
                      <a:lumOff val="25000"/>
                    </a:schemeClr>
                  </a:solidFill>
                  <a:latin typeface="メイリオ" panose="020B0604030504040204" pitchFamily="50" charset="-128"/>
                  <a:ea typeface="メイリオ" panose="020B0604030504040204" pitchFamily="50" charset="-128"/>
                </a:rPr>
                <a:t>42</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条の３）を</a:t>
              </a:r>
              <a:r>
                <a:rPr lang="ja-JP" altLang="en-US" sz="2800" b="1" dirty="0" smtClean="0">
                  <a:solidFill>
                    <a:srgbClr val="FF0000"/>
                  </a:solidFill>
                  <a:latin typeface="メイリオ" panose="020B0604030504040204" pitchFamily="50" charset="-128"/>
                  <a:ea typeface="メイリオ" panose="020B0604030504040204" pitchFamily="50" charset="-128"/>
                </a:rPr>
                <a:t>免除</a:t>
              </a:r>
              <a:endParaRPr lang="ja-JP" altLang="en-US" sz="2800" b="1" u="sng" dirty="0">
                <a:solidFill>
                  <a:srgbClr val="FF0000"/>
                </a:solidFill>
                <a:latin typeface="メイリオ" panose="020B0604030504040204" pitchFamily="50" charset="-128"/>
                <a:ea typeface="メイリオ" panose="020B0604030504040204" pitchFamily="50" charset="-128"/>
              </a:endParaRPr>
            </a:p>
          </p:txBody>
        </p:sp>
        <p:sp>
          <p:nvSpPr>
            <p:cNvPr id="16" name="正方形/長方形 15"/>
            <p:cNvSpPr/>
            <p:nvPr/>
          </p:nvSpPr>
          <p:spPr>
            <a:xfrm>
              <a:off x="719516" y="5353396"/>
              <a:ext cx="182880"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7" name="テキスト ボックス 16"/>
          <p:cNvSpPr txBox="1"/>
          <p:nvPr/>
        </p:nvSpPr>
        <p:spPr>
          <a:xfrm>
            <a:off x="916382" y="4066485"/>
            <a:ext cx="7911995" cy="1015663"/>
          </a:xfrm>
          <a:prstGeom prst="rect">
            <a:avLst/>
          </a:prstGeom>
          <a:noFill/>
        </p:spPr>
        <p:txBody>
          <a:bodyPr wrap="square" rtlCol="0">
            <a:spAutoFit/>
          </a:bodyPr>
          <a:lstStyle/>
          <a:p>
            <a:r>
              <a:rPr lang="en-US" altLang="ja-JP" sz="20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ただし、指定施設の数や規模・能力が変更される場合には、事後</a:t>
            </a:r>
            <a:endParaRPr lang="en-US" altLang="ja-JP" sz="20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0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にその数や規模・能力のみ届出（</a:t>
            </a:r>
            <a:r>
              <a:rPr lang="en-US" altLang="ja-JP" sz="2000" dirty="0" smtClean="0">
                <a:solidFill>
                  <a:schemeClr val="tx1">
                    <a:lumMod val="75000"/>
                    <a:lumOff val="25000"/>
                  </a:schemeClr>
                </a:solidFill>
                <a:latin typeface="メイリオ" panose="020B0604030504040204" pitchFamily="50" charset="-128"/>
                <a:ea typeface="メイリオ" panose="020B0604030504040204" pitchFamily="50" charset="-128"/>
              </a:rPr>
              <a:t>10</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条）する必要があります。</a:t>
            </a:r>
            <a:endParaRPr lang="en-US" altLang="ja-JP" sz="20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0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（根拠資料等の添付は不要）</a:t>
            </a:r>
            <a:endParaRPr kumimoji="1" lang="ja-JP" altLang="en-US" sz="2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069389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6</a:t>
            </a:fld>
            <a:endParaRPr kumimoji="1" lang="ja-JP" altLang="en-US"/>
          </a:p>
        </p:txBody>
      </p:sp>
      <p:sp>
        <p:nvSpPr>
          <p:cNvPr id="3" name="コンテンツ プレースホルダー 2"/>
          <p:cNvSpPr txBox="1">
            <a:spLocks/>
          </p:cNvSpPr>
          <p:nvPr/>
        </p:nvSpPr>
        <p:spPr>
          <a:xfrm>
            <a:off x="216874" y="197217"/>
            <a:ext cx="7250726" cy="5674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latin typeface="ＭＳ Ｐゴシック" pitchFamily="50" charset="-128"/>
              </a:rPr>
              <a:t>認定の有効期間の延長について</a:t>
            </a:r>
            <a:endParaRPr lang="en-US" altLang="ja-JP" dirty="0" smtClean="0">
              <a:latin typeface="ＭＳ Ｐゴシック" pitchFamily="50" charset="-128"/>
            </a:endParaRPr>
          </a:p>
        </p:txBody>
      </p:sp>
      <p:sp>
        <p:nvSpPr>
          <p:cNvPr id="4" name="テキスト ボックス 3"/>
          <p:cNvSpPr txBox="1"/>
          <p:nvPr/>
        </p:nvSpPr>
        <p:spPr>
          <a:xfrm>
            <a:off x="432441" y="832977"/>
            <a:ext cx="1304919" cy="510778"/>
          </a:xfrm>
          <a:prstGeom prst="roundRect">
            <a:avLst/>
          </a:prstGeom>
          <a:solidFill>
            <a:srgbClr val="FFCCFF"/>
          </a:solidFill>
          <a:ln>
            <a:noFill/>
          </a:ln>
          <a:scene3d>
            <a:camera prst="orthographicFront"/>
            <a:lightRig rig="threePt" dir="t"/>
          </a:scene3d>
          <a:sp3d>
            <a:bevelT/>
          </a:sp3d>
        </p:spPr>
        <p:txBody>
          <a:bodyPr wrap="square" rtlCol="0">
            <a:spAutoFit/>
          </a:bodyPr>
          <a:lstStyle/>
          <a:p>
            <a:pPr algn="ctr"/>
            <a:r>
              <a:rPr lang="ja-JP" altLang="en-US" sz="2400" b="1" dirty="0" smtClean="0">
                <a:solidFill>
                  <a:schemeClr val="tx1">
                    <a:lumMod val="75000"/>
                    <a:lumOff val="25000"/>
                  </a:schemeClr>
                </a:solidFill>
                <a:latin typeface="メイリオ" panose="020B0604030504040204" pitchFamily="50" charset="-128"/>
                <a:ea typeface="メイリオ" panose="020B0604030504040204" pitchFamily="50" charset="-128"/>
              </a:rPr>
              <a:t>改正前</a:t>
            </a:r>
            <a:endParaRPr lang="ja-JP" altLang="ja-JP" sz="2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828681" y="1389272"/>
            <a:ext cx="7746359" cy="1200329"/>
          </a:xfrm>
          <a:prstGeom prst="rect">
            <a:avLst/>
          </a:prstGeom>
          <a:noFill/>
        </p:spPr>
        <p:txBody>
          <a:bodyPr wrap="square" rtlCol="0">
            <a:spAutoFit/>
          </a:bodyPr>
          <a:lstStyle/>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環境管理事業所、環境配慮推進事業所ともに認定の有効期間は、環境マネジメントシステムの登録の有効期限に合わせていた。（最長でも３年）</a:t>
            </a:r>
            <a:endPar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432440" y="2620282"/>
            <a:ext cx="1304919" cy="510778"/>
          </a:xfrm>
          <a:prstGeom prst="roundRect">
            <a:avLst/>
          </a:prstGeom>
          <a:solidFill>
            <a:srgbClr val="FFCCFF"/>
          </a:solidFill>
          <a:ln>
            <a:noFill/>
          </a:ln>
          <a:scene3d>
            <a:camera prst="orthographicFront"/>
            <a:lightRig rig="threePt" dir="t"/>
          </a:scene3d>
          <a:sp3d>
            <a:bevelT/>
          </a:sp3d>
        </p:spPr>
        <p:txBody>
          <a:bodyPr wrap="square" rtlCol="0">
            <a:spAutoFit/>
          </a:bodyPr>
          <a:lstStyle/>
          <a:p>
            <a:pPr algn="ctr"/>
            <a:r>
              <a:rPr lang="ja-JP" altLang="en-US" sz="2400" b="1" dirty="0" smtClean="0">
                <a:solidFill>
                  <a:schemeClr val="tx1">
                    <a:lumMod val="75000"/>
                    <a:lumOff val="25000"/>
                  </a:schemeClr>
                </a:solidFill>
                <a:latin typeface="メイリオ" panose="020B0604030504040204" pitchFamily="50" charset="-128"/>
                <a:ea typeface="メイリオ" panose="020B0604030504040204" pitchFamily="50" charset="-128"/>
              </a:rPr>
              <a:t>改正後</a:t>
            </a:r>
            <a:endParaRPr lang="ja-JP" altLang="ja-JP" sz="2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828681" y="3250521"/>
            <a:ext cx="7746359" cy="1856919"/>
          </a:xfrm>
          <a:prstGeom prst="rect">
            <a:avLst/>
          </a:prstGeom>
          <a:noFill/>
        </p:spPr>
        <p:txBody>
          <a:bodyPr wrap="square" rtlCol="0">
            <a:spAutoFit/>
          </a:bodyPr>
          <a:lstStyle/>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環境マネジメントシステムの登録の有効</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期限によらず、</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4000"/>
              </a:lnSpc>
            </a:pPr>
            <a:r>
              <a:rPr lang="ja-JP" altLang="en-US" sz="2800" b="1" dirty="0" smtClean="0">
                <a:solidFill>
                  <a:srgbClr val="FF0000"/>
                </a:solidFill>
                <a:latin typeface="メイリオ" panose="020B0604030504040204" pitchFamily="50" charset="-128"/>
                <a:ea typeface="メイリオ" panose="020B0604030504040204" pitchFamily="50" charset="-128"/>
              </a:rPr>
              <a:t>環境管理事業所は</a:t>
            </a:r>
            <a:r>
              <a:rPr lang="ja-JP" altLang="en-US" sz="2800" b="1" u="sng" dirty="0" smtClean="0">
                <a:solidFill>
                  <a:srgbClr val="FF0000"/>
                </a:solidFill>
                <a:latin typeface="メイリオ" panose="020B0604030504040204" pitchFamily="50" charset="-128"/>
                <a:ea typeface="メイリオ" panose="020B0604030504040204" pitchFamily="50" charset="-128"/>
              </a:rPr>
              <a:t>３年</a:t>
            </a:r>
            <a:endParaRPr lang="en-US" altLang="ja-JP" sz="2800" b="1" u="sng" dirty="0" smtClean="0">
              <a:solidFill>
                <a:srgbClr val="FF0000"/>
              </a:solidFill>
              <a:latin typeface="メイリオ" panose="020B0604030504040204" pitchFamily="50" charset="-128"/>
              <a:ea typeface="メイリオ" panose="020B0604030504040204" pitchFamily="50" charset="-128"/>
            </a:endParaRPr>
          </a:p>
          <a:p>
            <a:pPr>
              <a:lnSpc>
                <a:spcPts val="4000"/>
              </a:lnSpc>
            </a:pPr>
            <a:r>
              <a:rPr lang="ja-JP" altLang="en-US" sz="2800" b="1" dirty="0" smtClean="0">
                <a:solidFill>
                  <a:srgbClr val="FF0000"/>
                </a:solidFill>
                <a:latin typeface="メイリオ" panose="020B0604030504040204" pitchFamily="50" charset="-128"/>
                <a:ea typeface="メイリオ" panose="020B0604030504040204" pitchFamily="50" charset="-128"/>
              </a:rPr>
              <a:t>優良環境管理事業所は</a:t>
            </a:r>
            <a:r>
              <a:rPr lang="ja-JP" altLang="en-US" sz="2800" b="1" u="sng" dirty="0" smtClean="0">
                <a:solidFill>
                  <a:srgbClr val="FF0000"/>
                </a:solidFill>
                <a:latin typeface="メイリオ" panose="020B0604030504040204" pitchFamily="50" charset="-128"/>
                <a:ea typeface="メイリオ" panose="020B0604030504040204" pitchFamily="50" charset="-128"/>
              </a:rPr>
              <a:t>６年</a:t>
            </a:r>
            <a:endParaRPr lang="en-US" altLang="ja-JP" sz="2800" b="1" u="sng" dirty="0" smtClean="0">
              <a:solidFill>
                <a:srgbClr val="FF0000"/>
              </a:solidFill>
              <a:latin typeface="メイリオ" panose="020B0604030504040204" pitchFamily="50" charset="-128"/>
              <a:ea typeface="メイリオ" panose="020B0604030504040204" pitchFamily="50" charset="-128"/>
            </a:endParaRPr>
          </a:p>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とした。</a:t>
            </a:r>
            <a:endPar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828680" y="5084387"/>
            <a:ext cx="7746359" cy="1323439"/>
          </a:xfrm>
          <a:prstGeom prst="rect">
            <a:avLst/>
          </a:prstGeom>
          <a:noFill/>
        </p:spPr>
        <p:txBody>
          <a:bodyPr wrap="square" rtlCol="0">
            <a:spAutoFit/>
          </a:bodyPr>
          <a:lstStyle/>
          <a:p>
            <a:r>
              <a:rPr lang="en-US" altLang="ja-JP" sz="20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000" dirty="0" smtClean="0">
                <a:solidFill>
                  <a:srgbClr val="0000FF"/>
                </a:solidFill>
                <a:latin typeface="メイリオ" panose="020B0604030504040204" pitchFamily="50" charset="-128"/>
                <a:ea typeface="メイリオ" panose="020B0604030504040204" pitchFamily="50" charset="-128"/>
              </a:rPr>
              <a:t>認定の有効期間の途中で、環境マネジメントシステムの更新を</a:t>
            </a:r>
            <a:endParaRPr lang="en-US" altLang="ja-JP" sz="2000" dirty="0" smtClean="0">
              <a:solidFill>
                <a:srgbClr val="0000FF"/>
              </a:solidFill>
              <a:latin typeface="メイリオ" panose="020B0604030504040204" pitchFamily="50" charset="-128"/>
              <a:ea typeface="メイリオ" panose="020B0604030504040204" pitchFamily="50" charset="-128"/>
            </a:endParaRPr>
          </a:p>
          <a:p>
            <a:r>
              <a:rPr lang="ja-JP" altLang="en-US" sz="2000" dirty="0">
                <a:solidFill>
                  <a:srgbClr val="0000FF"/>
                </a:solidFill>
                <a:latin typeface="メイリオ" panose="020B0604030504040204" pitchFamily="50" charset="-128"/>
                <a:ea typeface="メイリオ" panose="020B0604030504040204" pitchFamily="50" charset="-128"/>
              </a:rPr>
              <a:t>　行</a:t>
            </a:r>
            <a:r>
              <a:rPr lang="ja-JP" altLang="en-US" sz="2000" dirty="0" smtClean="0">
                <a:solidFill>
                  <a:srgbClr val="0000FF"/>
                </a:solidFill>
                <a:latin typeface="メイリオ" panose="020B0604030504040204" pitchFamily="50" charset="-128"/>
                <a:ea typeface="メイリオ" panose="020B0604030504040204" pitchFamily="50" charset="-128"/>
              </a:rPr>
              <a:t>った場合には変更届出（</a:t>
            </a:r>
            <a:r>
              <a:rPr lang="en-US" altLang="ja-JP" sz="2000" dirty="0" smtClean="0">
                <a:solidFill>
                  <a:srgbClr val="0000FF"/>
                </a:solidFill>
                <a:latin typeface="メイリオ" panose="020B0604030504040204" pitchFamily="50" charset="-128"/>
                <a:ea typeface="メイリオ" panose="020B0604030504040204" pitchFamily="50" charset="-128"/>
              </a:rPr>
              <a:t>21</a:t>
            </a:r>
            <a:r>
              <a:rPr lang="ja-JP" altLang="en-US" sz="2000" dirty="0" smtClean="0">
                <a:solidFill>
                  <a:srgbClr val="0000FF"/>
                </a:solidFill>
                <a:latin typeface="メイリオ" panose="020B0604030504040204" pitchFamily="50" charset="-128"/>
                <a:ea typeface="メイリオ" panose="020B0604030504040204" pitchFamily="50" charset="-128"/>
              </a:rPr>
              <a:t>条）を提出してください。</a:t>
            </a:r>
            <a:endParaRPr lang="en-US" altLang="ja-JP" sz="2000" dirty="0" smtClean="0">
              <a:solidFill>
                <a:srgbClr val="0000FF"/>
              </a:solidFill>
              <a:latin typeface="メイリオ" panose="020B0604030504040204" pitchFamily="50" charset="-128"/>
              <a:ea typeface="メイリオ" panose="020B0604030504040204" pitchFamily="50" charset="-128"/>
            </a:endParaRPr>
          </a:p>
          <a:p>
            <a:r>
              <a:rPr lang="ja-JP" altLang="en-US" sz="20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また更新しなかった場合には、認定を取り消すこととなります</a:t>
            </a:r>
            <a:endParaRPr lang="en-US" altLang="ja-JP" sz="20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0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ので、速やかにその旨申し出てください。</a:t>
            </a:r>
            <a:endParaRPr lang="ja-JP" altLang="ja-JP" sz="2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786532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7</a:t>
            </a:fld>
            <a:endParaRPr kumimoji="1" lang="ja-JP" altLang="en-US"/>
          </a:p>
        </p:txBody>
      </p:sp>
      <p:sp>
        <p:nvSpPr>
          <p:cNvPr id="3" name="コンテンツ プレースホルダー 2"/>
          <p:cNvSpPr txBox="1">
            <a:spLocks/>
          </p:cNvSpPr>
          <p:nvPr/>
        </p:nvSpPr>
        <p:spPr>
          <a:xfrm>
            <a:off x="216873" y="197216"/>
            <a:ext cx="8510567" cy="60812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latin typeface="ＭＳ Ｐゴシック" pitchFamily="50" charset="-128"/>
              </a:rPr>
              <a:t>優良環境管理事業所に係る添付書類の簡素化</a:t>
            </a:r>
            <a:endParaRPr lang="en-US" altLang="ja-JP" dirty="0" smtClean="0">
              <a:latin typeface="ＭＳ Ｐゴシック" pitchFamily="50" charset="-128"/>
            </a:endParaRPr>
          </a:p>
        </p:txBody>
      </p:sp>
      <p:pic>
        <p:nvPicPr>
          <p:cNvPr id="7" name="図 6"/>
          <p:cNvPicPr>
            <a:picLocks noChangeAspect="1"/>
          </p:cNvPicPr>
          <p:nvPr/>
        </p:nvPicPr>
        <p:blipFill>
          <a:blip r:embed="rId3"/>
          <a:stretch>
            <a:fillRect/>
          </a:stretch>
        </p:blipFill>
        <p:spPr>
          <a:xfrm>
            <a:off x="237971" y="1404872"/>
            <a:ext cx="5287432" cy="2827234"/>
          </a:xfrm>
          <a:prstGeom prst="rect">
            <a:avLst/>
          </a:prstGeom>
        </p:spPr>
      </p:pic>
      <p:sp>
        <p:nvSpPr>
          <p:cNvPr id="8" name="テキスト ボックス 7"/>
          <p:cNvSpPr txBox="1"/>
          <p:nvPr/>
        </p:nvSpPr>
        <p:spPr>
          <a:xfrm>
            <a:off x="237971" y="764705"/>
            <a:ext cx="1304919" cy="510778"/>
          </a:xfrm>
          <a:prstGeom prst="roundRect">
            <a:avLst/>
          </a:prstGeom>
          <a:solidFill>
            <a:srgbClr val="FFCCFF"/>
          </a:solidFill>
          <a:ln>
            <a:noFill/>
          </a:ln>
          <a:scene3d>
            <a:camera prst="orthographicFront"/>
            <a:lightRig rig="threePt" dir="t"/>
          </a:scene3d>
          <a:sp3d>
            <a:bevelT/>
          </a:sp3d>
        </p:spPr>
        <p:txBody>
          <a:bodyPr wrap="square" rtlCol="0">
            <a:spAutoFit/>
          </a:bodyPr>
          <a:lstStyle/>
          <a:p>
            <a:pPr algn="ctr"/>
            <a:r>
              <a:rPr lang="ja-JP" altLang="en-US" sz="2400" b="1" dirty="0" smtClean="0">
                <a:solidFill>
                  <a:schemeClr val="tx1">
                    <a:lumMod val="75000"/>
                    <a:lumOff val="25000"/>
                  </a:schemeClr>
                </a:solidFill>
                <a:latin typeface="メイリオ" panose="020B0604030504040204" pitchFamily="50" charset="-128"/>
                <a:ea typeface="メイリオ" panose="020B0604030504040204" pitchFamily="50" charset="-128"/>
              </a:rPr>
              <a:t>改正前</a:t>
            </a:r>
            <a:endParaRPr lang="ja-JP" altLang="ja-JP" sz="2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2" name="正方形/長方形 11"/>
          <p:cNvSpPr/>
          <p:nvPr/>
        </p:nvSpPr>
        <p:spPr>
          <a:xfrm>
            <a:off x="4122433" y="1664381"/>
            <a:ext cx="1433657" cy="2588046"/>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5703444" y="1968588"/>
            <a:ext cx="3138222" cy="1938992"/>
          </a:xfrm>
          <a:prstGeom prst="leftArrowCallout">
            <a:avLst>
              <a:gd name="adj1" fmla="val 25864"/>
              <a:gd name="adj2" fmla="val 32774"/>
              <a:gd name="adj3" fmla="val 15525"/>
              <a:gd name="adj4" fmla="val 84711"/>
            </a:avLst>
          </a:prstGeom>
          <a:solidFill>
            <a:schemeClr val="accent4">
              <a:lumMod val="20000"/>
              <a:lumOff val="80000"/>
            </a:schemeClr>
          </a:solidFill>
        </p:spPr>
        <p:txBody>
          <a:bodyPr wrap="square" rtlCol="0">
            <a:spAutoFit/>
          </a:bodyPr>
          <a:lstStyle/>
          <a:p>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自己評価表（第</a:t>
            </a:r>
            <a:r>
              <a:rPr lang="en-US" altLang="ja-JP" sz="2000" dirty="0" smtClean="0">
                <a:solidFill>
                  <a:schemeClr val="tx1">
                    <a:lumMod val="75000"/>
                    <a:lumOff val="25000"/>
                  </a:schemeClr>
                </a:solidFill>
                <a:latin typeface="メイリオ" panose="020B0604030504040204" pitchFamily="50" charset="-128"/>
                <a:ea typeface="メイリオ" panose="020B0604030504040204" pitchFamily="50" charset="-128"/>
              </a:rPr>
              <a:t>17</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号様式の３の付表）には評価の根拠となる資料等の名称を記載し、その書類の添付を求めていた。</a:t>
            </a:r>
            <a:endParaRPr lang="ja-JP" altLang="ja-JP" sz="2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4" name="テキスト ボックス 13"/>
          <p:cNvSpPr txBox="1"/>
          <p:nvPr/>
        </p:nvSpPr>
        <p:spPr>
          <a:xfrm>
            <a:off x="237971" y="4464412"/>
            <a:ext cx="1304919" cy="510778"/>
          </a:xfrm>
          <a:prstGeom prst="roundRect">
            <a:avLst/>
          </a:prstGeom>
          <a:solidFill>
            <a:srgbClr val="FFCCFF"/>
          </a:solidFill>
          <a:ln>
            <a:noFill/>
          </a:ln>
          <a:scene3d>
            <a:camera prst="orthographicFront"/>
            <a:lightRig rig="threePt" dir="t"/>
          </a:scene3d>
          <a:sp3d>
            <a:bevelT/>
          </a:sp3d>
        </p:spPr>
        <p:txBody>
          <a:bodyPr wrap="square" rtlCol="0">
            <a:spAutoFit/>
          </a:bodyPr>
          <a:lstStyle/>
          <a:p>
            <a:pPr algn="ctr"/>
            <a:r>
              <a:rPr lang="ja-JP" altLang="en-US" sz="2400" b="1" dirty="0" smtClean="0">
                <a:solidFill>
                  <a:schemeClr val="tx1">
                    <a:lumMod val="75000"/>
                    <a:lumOff val="25000"/>
                  </a:schemeClr>
                </a:solidFill>
                <a:latin typeface="メイリオ" panose="020B0604030504040204" pitchFamily="50" charset="-128"/>
                <a:ea typeface="メイリオ" panose="020B0604030504040204" pitchFamily="50" charset="-128"/>
              </a:rPr>
              <a:t>改正後</a:t>
            </a:r>
            <a:endParaRPr lang="ja-JP" altLang="ja-JP" sz="2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5" name="テキスト ボックス 14"/>
          <p:cNvSpPr txBox="1"/>
          <p:nvPr/>
        </p:nvSpPr>
        <p:spPr>
          <a:xfrm>
            <a:off x="523573" y="5070822"/>
            <a:ext cx="8203867" cy="1292662"/>
          </a:xfrm>
          <a:prstGeom prst="rect">
            <a:avLst/>
          </a:prstGeom>
          <a:noFill/>
        </p:spPr>
        <p:txBody>
          <a:bodyPr wrap="square" rtlCol="0">
            <a:spAutoFit/>
          </a:bodyPr>
          <a:lstStyle/>
          <a:p>
            <a:r>
              <a:rPr lang="ja-JP" altLang="en-US" sz="2600" b="1" dirty="0" smtClean="0">
                <a:solidFill>
                  <a:srgbClr val="0000FF"/>
                </a:solidFill>
                <a:latin typeface="メイリオ" panose="020B0604030504040204" pitchFamily="50" charset="-128"/>
                <a:ea typeface="メイリオ" panose="020B0604030504040204" pitchFamily="50" charset="-128"/>
              </a:rPr>
              <a:t>根拠資料の添付は不要</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とし、自己評価表には資料の名称を記載するのみとする。その代わりに</a:t>
            </a:r>
            <a:r>
              <a:rPr lang="ja-JP" altLang="en-US" sz="2600" b="1" dirty="0" smtClean="0">
                <a:solidFill>
                  <a:srgbClr val="0000FF"/>
                </a:solidFill>
                <a:latin typeface="メイリオ" panose="020B0604030504040204" pitchFamily="50" charset="-128"/>
                <a:ea typeface="メイリオ" panose="020B0604030504040204" pitchFamily="50" charset="-128"/>
              </a:rPr>
              <a:t>行政が現地調査等によ</a:t>
            </a:r>
            <a:r>
              <a:rPr lang="ja-JP" altLang="en-US" sz="2600" b="1" dirty="0">
                <a:solidFill>
                  <a:srgbClr val="0000FF"/>
                </a:solidFill>
                <a:latin typeface="メイリオ" panose="020B0604030504040204" pitchFamily="50" charset="-128"/>
                <a:ea typeface="メイリオ" panose="020B0604030504040204" pitchFamily="50" charset="-128"/>
              </a:rPr>
              <a:t>り</a:t>
            </a:r>
            <a:r>
              <a:rPr lang="ja-JP" altLang="en-US" sz="2600" b="1" dirty="0" smtClean="0">
                <a:solidFill>
                  <a:srgbClr val="0000FF"/>
                </a:solidFill>
                <a:latin typeface="メイリオ" panose="020B0604030504040204" pitchFamily="50" charset="-128"/>
                <a:ea typeface="メイリオ" panose="020B0604030504040204" pitchFamily="50" charset="-128"/>
              </a:rPr>
              <a:t>書類の</a:t>
            </a:r>
            <a:r>
              <a:rPr lang="ja-JP" altLang="en-US" sz="2600" b="1" dirty="0">
                <a:solidFill>
                  <a:srgbClr val="0000FF"/>
                </a:solidFill>
                <a:latin typeface="メイリオ" panose="020B0604030504040204" pitchFamily="50" charset="-128"/>
                <a:ea typeface="メイリオ" panose="020B0604030504040204" pitchFamily="50" charset="-128"/>
              </a:rPr>
              <a:t>内容</a:t>
            </a:r>
            <a:r>
              <a:rPr lang="ja-JP" altLang="en-US" sz="2600" b="1" dirty="0" smtClean="0">
                <a:solidFill>
                  <a:srgbClr val="0000FF"/>
                </a:solidFill>
                <a:latin typeface="メイリオ" panose="020B0604030504040204" pitchFamily="50" charset="-128"/>
                <a:ea typeface="メイリオ" panose="020B0604030504040204" pitchFamily="50" charset="-128"/>
              </a:rPr>
              <a:t>を確認</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することとした。</a:t>
            </a:r>
            <a:endPar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2791505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8</a:t>
            </a:fld>
            <a:endParaRPr kumimoji="1" lang="ja-JP" altLang="en-US"/>
          </a:p>
        </p:txBody>
      </p:sp>
      <p:sp>
        <p:nvSpPr>
          <p:cNvPr id="3" name="コンテンツ プレースホルダー 2"/>
          <p:cNvSpPr txBox="1">
            <a:spLocks/>
          </p:cNvSpPr>
          <p:nvPr/>
        </p:nvSpPr>
        <p:spPr>
          <a:xfrm>
            <a:off x="216874" y="197217"/>
            <a:ext cx="7250726" cy="5674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latin typeface="ＭＳ Ｐゴシック" pitchFamily="50" charset="-128"/>
              </a:rPr>
              <a:t>認定基準の見直し</a:t>
            </a:r>
            <a:endParaRPr lang="en-US" altLang="ja-JP" dirty="0" smtClean="0">
              <a:latin typeface="ＭＳ Ｐゴシック" pitchFamily="50" charset="-128"/>
            </a:endParaRPr>
          </a:p>
        </p:txBody>
      </p:sp>
      <p:sp>
        <p:nvSpPr>
          <p:cNvPr id="4" name="テキスト ボックス 3"/>
          <p:cNvSpPr txBox="1"/>
          <p:nvPr/>
        </p:nvSpPr>
        <p:spPr>
          <a:xfrm>
            <a:off x="280041" y="901592"/>
            <a:ext cx="3428359" cy="523220"/>
          </a:xfrm>
          <a:prstGeom prst="rect">
            <a:avLst/>
          </a:prstGeom>
          <a:noFill/>
        </p:spPr>
        <p:txBody>
          <a:bodyPr wrap="square" rtlCol="0">
            <a:spAutoFit/>
          </a:bodyPr>
          <a:lstStyle/>
          <a:p>
            <a:r>
              <a:rPr lang="ja-JP" altLang="en-US" sz="2800" b="1" dirty="0">
                <a:solidFill>
                  <a:srgbClr val="339933"/>
                </a:solidFill>
                <a:latin typeface="メイリオ" panose="020B0604030504040204" pitchFamily="50" charset="-128"/>
                <a:ea typeface="メイリオ" panose="020B0604030504040204" pitchFamily="50" charset="-128"/>
              </a:rPr>
              <a:t>●</a:t>
            </a:r>
            <a:r>
              <a:rPr lang="ja-JP" altLang="en-US" sz="2800" b="1" dirty="0" smtClean="0">
                <a:solidFill>
                  <a:srgbClr val="339933"/>
                </a:solidFill>
                <a:latin typeface="メイリオ" panose="020B0604030504040204" pitchFamily="50" charset="-128"/>
                <a:ea typeface="メイリオ" panose="020B0604030504040204" pitchFamily="50" charset="-128"/>
              </a:rPr>
              <a:t>認定基準の追加</a:t>
            </a:r>
            <a:endParaRPr lang="ja-JP" altLang="ja-JP" sz="2800" b="1" dirty="0">
              <a:solidFill>
                <a:srgbClr val="339933"/>
              </a:solidFill>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645801" y="1403897"/>
            <a:ext cx="7868279" cy="1200329"/>
          </a:xfrm>
          <a:prstGeom prst="rect">
            <a:avLst/>
          </a:prstGeom>
          <a:noFill/>
        </p:spPr>
        <p:txBody>
          <a:bodyPr wrap="square" rtlCol="0">
            <a:spAutoFit/>
          </a:bodyPr>
          <a:lstStyle/>
          <a:p>
            <a:r>
              <a:rPr lang="ja-JP" altLang="en-US" sz="2400" u="sng" dirty="0" smtClean="0">
                <a:solidFill>
                  <a:schemeClr val="tx1">
                    <a:lumMod val="75000"/>
                    <a:lumOff val="25000"/>
                  </a:schemeClr>
                </a:solidFill>
                <a:latin typeface="メイリオ" panose="020B0604030504040204" pitchFamily="50" charset="-128"/>
                <a:ea typeface="メイリオ" panose="020B0604030504040204" pitchFamily="50" charset="-128"/>
              </a:rPr>
              <a:t>無許可で指定事業所の設置又は変更を行った場合</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には、その</a:t>
            </a:r>
            <a:r>
              <a:rPr lang="ja-JP" altLang="en-US" sz="2400" u="sng" dirty="0" smtClean="0">
                <a:solidFill>
                  <a:schemeClr val="tx1">
                    <a:lumMod val="75000"/>
                    <a:lumOff val="25000"/>
                  </a:schemeClr>
                </a:solidFill>
                <a:latin typeface="メイリオ" panose="020B0604030504040204" pitchFamily="50" charset="-128"/>
                <a:ea typeface="メイリオ" panose="020B0604030504040204" pitchFamily="50" charset="-128"/>
              </a:rPr>
              <a:t>違反を是正した日から３年以上経過</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していることを追加</a:t>
            </a:r>
            <a:endParaRPr lang="ja-JP" altLang="ja-JP"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298154" y="2758663"/>
            <a:ext cx="5594745" cy="523220"/>
          </a:xfrm>
          <a:prstGeom prst="rect">
            <a:avLst/>
          </a:prstGeom>
          <a:noFill/>
        </p:spPr>
        <p:txBody>
          <a:bodyPr wrap="square" rtlCol="0">
            <a:spAutoFit/>
          </a:bodyPr>
          <a:lstStyle/>
          <a:p>
            <a:r>
              <a:rPr lang="ja-JP" altLang="en-US" sz="2800" b="1" dirty="0">
                <a:solidFill>
                  <a:srgbClr val="339933"/>
                </a:solidFill>
                <a:latin typeface="メイリオ" panose="020B0604030504040204" pitchFamily="50" charset="-128"/>
                <a:ea typeface="メイリオ" panose="020B0604030504040204" pitchFamily="50" charset="-128"/>
              </a:rPr>
              <a:t>●</a:t>
            </a:r>
            <a:r>
              <a:rPr lang="ja-JP" altLang="en-US" sz="2800" b="1" dirty="0" smtClean="0">
                <a:solidFill>
                  <a:srgbClr val="339933"/>
                </a:solidFill>
                <a:latin typeface="メイリオ" panose="020B0604030504040204" pitchFamily="50" charset="-128"/>
                <a:ea typeface="メイリオ" panose="020B0604030504040204" pitchFamily="50" charset="-128"/>
              </a:rPr>
              <a:t>自己評価に係る要件の変更</a:t>
            </a:r>
            <a:endParaRPr lang="ja-JP" altLang="ja-JP" sz="2800" b="1" dirty="0">
              <a:solidFill>
                <a:srgbClr val="339933"/>
              </a:solidFill>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681359" y="3265852"/>
            <a:ext cx="7868279" cy="461665"/>
          </a:xfrm>
          <a:prstGeom prst="rect">
            <a:avLst/>
          </a:prstGeom>
          <a:noFill/>
        </p:spPr>
        <p:txBody>
          <a:bodyPr wrap="square" rtlCol="0">
            <a:spAutoFit/>
          </a:bodyPr>
          <a:lstStyle/>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各関連指針の改正と合わせて要件の見直し</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681359" y="3730170"/>
            <a:ext cx="7954641" cy="2677656"/>
          </a:xfrm>
          <a:prstGeom prst="rect">
            <a:avLst/>
          </a:prstGeom>
          <a:noFill/>
        </p:spPr>
        <p:txBody>
          <a:bodyPr wrap="square" rtlCol="0">
            <a:spAutoFit/>
          </a:bodyPr>
          <a:lstStyle/>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①環境への負荷の低減に関する要件</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・樹脂ペレットの環境中への流出防止の取組を追加</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・遺伝子組換え作業に伴い発生する排煙等の適正処理</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　　及び処理施設の維持管理について追加</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②化学物質の適正な管理に関する要件</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　未然防止対策の項目について、第１～第３段階の内</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容を見直し</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396382194"/>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agawa">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4251</TotalTime>
  <Words>2989</Words>
  <Application>Microsoft Office PowerPoint</Application>
  <PresentationFormat>画面に合わせる (4:3)</PresentationFormat>
  <Paragraphs>236</Paragraphs>
  <Slides>10</Slides>
  <Notes>10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10</vt:i4>
      </vt:variant>
    </vt:vector>
  </HeadingPairs>
  <TitlesOfParts>
    <vt:vector size="19" baseType="lpstr">
      <vt:lpstr>ＭＳ Ｐゴシック</vt:lpstr>
      <vt:lpstr>ＭＳ ゴシック</vt:lpstr>
      <vt:lpstr>メイリオ</vt:lpstr>
      <vt:lpstr>Arial</vt:lpstr>
      <vt:lpstr>Calibri</vt:lpstr>
      <vt:lpstr>Tahoma</vt:lpstr>
      <vt:lpstr>Times New Roman</vt:lpstr>
      <vt:lpstr>Wingdings</vt:lpstr>
      <vt:lpstr>kanagawa</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374</cp:revision>
  <cp:lastPrinted>2020-09-03T09:37:58Z</cp:lastPrinted>
  <dcterms:created xsi:type="dcterms:W3CDTF">2020-06-26T05:00:29Z</dcterms:created>
  <dcterms:modified xsi:type="dcterms:W3CDTF">2020-09-09T08:55:15Z</dcterms:modified>
</cp:coreProperties>
</file>