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9"/>
  </p:notesMasterIdLst>
  <p:handoutMasterIdLst>
    <p:handoutMasterId r:id="rId10"/>
  </p:handoutMasterIdLst>
  <p:sldIdLst>
    <p:sldId id="339" r:id="rId2"/>
    <p:sldId id="340" r:id="rId3"/>
    <p:sldId id="341" r:id="rId4"/>
    <p:sldId id="342" r:id="rId5"/>
    <p:sldId id="343" r:id="rId6"/>
    <p:sldId id="344" r:id="rId7"/>
    <p:sldId id="314" r:id="rId8"/>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66FF"/>
    <a:srgbClr val="0000FF"/>
    <a:srgbClr val="FFFFDD"/>
    <a:srgbClr val="C8FCD7"/>
    <a:srgbClr val="ECFEF1"/>
    <a:srgbClr val="BAFCCB"/>
    <a:srgbClr val="BCFCCD"/>
    <a:srgbClr val="00CC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81643" autoAdjust="0"/>
  </p:normalViewPr>
  <p:slideViewPr>
    <p:cSldViewPr snapToGrid="0">
      <p:cViewPr varScale="1">
        <p:scale>
          <a:sx n="57" d="100"/>
          <a:sy n="57" d="100"/>
        </p:scale>
        <p:origin x="1152" y="44"/>
      </p:cViewPr>
      <p:guideLst/>
    </p:cSldViewPr>
  </p:slideViewPr>
  <p:outlineViewPr>
    <p:cViewPr>
      <p:scale>
        <a:sx n="33" d="100"/>
        <a:sy n="33" d="100"/>
      </p:scale>
      <p:origin x="0" y="-5984"/>
    </p:cViewPr>
  </p:outlineViewPr>
  <p:notesTextViewPr>
    <p:cViewPr>
      <p:scale>
        <a:sx n="1" d="1"/>
        <a:sy n="1" d="1"/>
      </p:scale>
      <p:origin x="0" y="0"/>
    </p:cViewPr>
  </p:notesTextViewPr>
  <p:notesViewPr>
    <p:cSldViewPr snapToGrid="0">
      <p:cViewPr varScale="1">
        <p:scale>
          <a:sx n="47" d="100"/>
          <a:sy n="47" d="100"/>
        </p:scale>
        <p:origin x="274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092" y="1"/>
            <a:ext cx="3077740" cy="513428"/>
          </a:xfrm>
          <a:prstGeom prst="rect">
            <a:avLst/>
          </a:prstGeom>
        </p:spPr>
        <p:txBody>
          <a:bodyPr vert="horz" lIns="94650" tIns="47325" rIns="94650" bIns="47325" rtlCol="0"/>
          <a:lstStyle>
            <a:lvl1pPr algn="r">
              <a:defRPr sz="1200"/>
            </a:lvl1pPr>
          </a:lstStyle>
          <a:p>
            <a:fld id="{273DFC92-EFCC-42C7-831E-2BA6F0A939CE}" type="datetimeFigureOut">
              <a:rPr kumimoji="1" lang="ja-JP" altLang="en-US" smtClean="0"/>
              <a:t>2020/9/8</a:t>
            </a:fld>
            <a:endParaRPr kumimoji="1" lang="ja-JP" altLang="en-US"/>
          </a:p>
        </p:txBody>
      </p:sp>
      <p:sp>
        <p:nvSpPr>
          <p:cNvPr id="4" name="フッター プレースホルダー 3"/>
          <p:cNvSpPr>
            <a:spLocks noGrp="1"/>
          </p:cNvSpPr>
          <p:nvPr>
            <p:ph type="ftr" sz="quarter" idx="2"/>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092" y="9719599"/>
            <a:ext cx="3077740" cy="513427"/>
          </a:xfrm>
          <a:prstGeom prst="rect">
            <a:avLst/>
          </a:prstGeom>
        </p:spPr>
        <p:txBody>
          <a:bodyPr vert="horz" lIns="94650" tIns="47325" rIns="94650" bIns="47325" rtlCol="0" anchor="b"/>
          <a:lstStyle>
            <a:lvl1pPr algn="r">
              <a:defRPr sz="1200"/>
            </a:lvl1pPr>
          </a:lstStyle>
          <a:p>
            <a:fld id="{15C8EF7B-F820-459E-BC36-6B54BE7FAB0C}" type="slidenum">
              <a:rPr kumimoji="1" lang="ja-JP" altLang="en-US" smtClean="0"/>
              <a:t>‹#›</a:t>
            </a:fld>
            <a:endParaRPr kumimoji="1" lang="ja-JP" altLang="en-US"/>
          </a:p>
        </p:txBody>
      </p:sp>
    </p:spTree>
    <p:extLst>
      <p:ext uri="{BB962C8B-B14F-4D97-AF65-F5344CB8AC3E}">
        <p14:creationId xmlns:p14="http://schemas.microsoft.com/office/powerpoint/2010/main" val="1473210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2" y="1"/>
            <a:ext cx="3077740" cy="513428"/>
          </a:xfrm>
          <a:prstGeom prst="rect">
            <a:avLst/>
          </a:prstGeom>
        </p:spPr>
        <p:txBody>
          <a:bodyPr vert="horz" lIns="94650" tIns="47325" rIns="94650" bIns="47325" rtlCol="0"/>
          <a:lstStyle>
            <a:lvl1pPr algn="r">
              <a:defRPr sz="1200"/>
            </a:lvl1pPr>
          </a:lstStyle>
          <a:p>
            <a:fld id="{E2797BB3-3C7B-4A11-8F7C-016BC0F54DF7}" type="datetimeFigureOut">
              <a:rPr kumimoji="1" lang="ja-JP" altLang="en-US" smtClean="0"/>
              <a:t>2020/9/8</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6925"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248" y="4924644"/>
            <a:ext cx="5681980" cy="4029253"/>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2" y="9719599"/>
            <a:ext cx="3077740" cy="513427"/>
          </a:xfrm>
          <a:prstGeom prst="rect">
            <a:avLst/>
          </a:prstGeom>
        </p:spPr>
        <p:txBody>
          <a:bodyPr vert="horz" lIns="94650" tIns="47325" rIns="94650" bIns="47325" rtlCol="0" anchor="b"/>
          <a:lstStyle>
            <a:lvl1pPr algn="r">
              <a:defRPr sz="1200"/>
            </a:lvl1pPr>
          </a:lstStyle>
          <a:p>
            <a:fld id="{6AC044BF-F28E-4985-A4FC-7A708562874E}" type="slidenum">
              <a:rPr kumimoji="1" lang="ja-JP" altLang="en-US" smtClean="0"/>
              <a:t>‹#›</a:t>
            </a:fld>
            <a:endParaRPr kumimoji="1" lang="ja-JP" altLang="en-US"/>
          </a:p>
        </p:txBody>
      </p:sp>
    </p:spTree>
    <p:extLst>
      <p:ext uri="{BB962C8B-B14F-4D97-AF65-F5344CB8AC3E}">
        <p14:creationId xmlns:p14="http://schemas.microsoft.com/office/powerpoint/2010/main" val="2897635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条例では、指定事業所の設置時に申請した事項に関してその後変更を行う場合には、事前の変更許可又は事後の変更届出が必要になりますが、どちらの手続きの対象となるかは、変更事項のうち、</a:t>
            </a:r>
            <a:endParaRPr kumimoji="1" lang="en-US" altLang="ja-JP" dirty="0" smtClean="0"/>
          </a:p>
          <a:p>
            <a:r>
              <a:rPr kumimoji="1" lang="ja-JP" altLang="en-US" dirty="0" smtClean="0"/>
              <a:t>周辺の地域の生活環境に対する影響のあるもので、行政が事前に把握すべき事項、これは具体的には人の健康又は生活環境の保全への影響が増大する可能性がある変更等ですが、これについては変更許可</a:t>
            </a:r>
            <a:endParaRPr kumimoji="1" lang="en-US" altLang="ja-JP" dirty="0" smtClean="0"/>
          </a:p>
          <a:p>
            <a:r>
              <a:rPr kumimoji="1" lang="ja-JP" altLang="en-US" dirty="0" smtClean="0"/>
              <a:t>その他の、事後のある一定期間に変更等の内容を行政が把握していれば支障のない事項を変更届出</a:t>
            </a:r>
            <a:endParaRPr kumimoji="1" lang="en-US" altLang="ja-JP" dirty="0" smtClean="0"/>
          </a:p>
          <a:p>
            <a:r>
              <a:rPr kumimoji="1" lang="ja-JP" altLang="en-US" dirty="0" smtClean="0"/>
              <a:t>と整理して規定しています。</a:t>
            </a:r>
            <a:endParaRPr kumimoji="1" lang="en-US" altLang="ja-JP" dirty="0" smtClean="0"/>
          </a:p>
          <a:p>
            <a:endParaRPr kumimoji="1" lang="en-US" altLang="ja-JP" dirty="0" smtClean="0"/>
          </a:p>
          <a:p>
            <a:r>
              <a:rPr kumimoji="1" lang="ja-JP" altLang="en-US" dirty="0" smtClean="0"/>
              <a:t>具体的な事例でみると、例えば、事業拡大に伴い指定施設の増設を予定しており、増設により敷地境界での騒音等の予測値が増大する場合は、影響が増大する変更であるため、変更許可の対象となります。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0</a:t>
            </a:fld>
            <a:endParaRPr kumimoji="1" lang="ja-JP" altLang="en-US"/>
          </a:p>
        </p:txBody>
      </p:sp>
    </p:spTree>
    <p:extLst>
      <p:ext uri="{BB962C8B-B14F-4D97-AF65-F5344CB8AC3E}">
        <p14:creationId xmlns:p14="http://schemas.microsoft.com/office/powerpoint/2010/main" val="490784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今回の改正では、前のスライドで示した考え方に沿って、改めて、どちらの手続きの対象とすべきかを整理し、一部見直しを行いました。</a:t>
            </a:r>
            <a:endParaRPr kumimoji="1" lang="en-US" altLang="ja-JP" dirty="0" smtClean="0"/>
          </a:p>
          <a:p>
            <a:endParaRPr kumimoji="1" lang="en-US" altLang="ja-JP" dirty="0" smtClean="0"/>
          </a:p>
          <a:p>
            <a:r>
              <a:rPr kumimoji="1" lang="en-US" altLang="ja-JP" dirty="0" smtClean="0"/>
              <a:t>【</a:t>
            </a:r>
            <a:r>
              <a:rPr kumimoji="1" lang="ja-JP" altLang="en-US" dirty="0" smtClean="0"/>
              <a:t>改正内容①３条２項８号に定める指定施設の種類及びその種類ごとの数並びに指定施設ごとの規模、能力、構造、配置及び使用時間の変更について</a:t>
            </a:r>
            <a:r>
              <a:rPr kumimoji="1" lang="en-US" altLang="ja-JP"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t>
            </a:r>
            <a:r>
              <a:rPr kumimoji="1" lang="ja-JP" altLang="en-US" dirty="0" smtClean="0"/>
              <a:t>新規の設置許可時に申請すべき事項は条例３条２項に規定</a:t>
            </a:r>
            <a:endParaRPr kumimoji="1" lang="en-US" altLang="ja-JP" dirty="0" smtClean="0"/>
          </a:p>
          <a:p>
            <a:endParaRPr kumimoji="1" lang="en-US" altLang="ja-JP" dirty="0" smtClean="0"/>
          </a:p>
          <a:p>
            <a:r>
              <a:rPr kumimoji="1" lang="ja-JP" altLang="en-US" dirty="0" smtClean="0"/>
              <a:t>改正前の条例では、これらの変更に伴い予測値が増大する場合は変更許可としており、それ以外の変更は全て変更届出の対象としていました。</a:t>
            </a:r>
            <a:endParaRPr kumimoji="1" lang="en-US" altLang="ja-JP" dirty="0" smtClean="0"/>
          </a:p>
          <a:p>
            <a:r>
              <a:rPr kumimoji="1" lang="ja-JP" altLang="en-US" dirty="0" smtClean="0"/>
              <a:t>しかし、使用時間を変更すること等により、予測値に変更はなくとも、規制基準が変更になることがあり、これについては、周辺の地域の生活環境に対する影響があるとして、行政が事前に把握すべき事項に該当すると考えられることから、当該変更により規制基準が厳しくなる場合には、変更許可の対象となるよう改め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1</a:t>
            </a:fld>
            <a:endParaRPr kumimoji="1" lang="ja-JP" altLang="en-US"/>
          </a:p>
        </p:txBody>
      </p:sp>
    </p:spTree>
    <p:extLst>
      <p:ext uri="{BB962C8B-B14F-4D97-AF65-F5344CB8AC3E}">
        <p14:creationId xmlns:p14="http://schemas.microsoft.com/office/powerpoint/2010/main" val="2794061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具体的な事例で当てはめてみると、</a:t>
            </a:r>
            <a:endParaRPr kumimoji="1" lang="en-US" altLang="ja-JP" dirty="0" smtClean="0"/>
          </a:p>
          <a:p>
            <a:r>
              <a:rPr kumimoji="1" lang="ja-JP" altLang="en-US" dirty="0" smtClean="0"/>
              <a:t>例えば、８時から</a:t>
            </a:r>
            <a:r>
              <a:rPr kumimoji="1" lang="en-US" altLang="ja-JP" dirty="0" smtClean="0"/>
              <a:t>16</a:t>
            </a:r>
            <a:r>
              <a:rPr kumimoji="1" lang="ja-JP" altLang="en-US" dirty="0" smtClean="0"/>
              <a:t>時まで施設を使用するとして許可を受けていた指定事業所が使用時間を</a:t>
            </a:r>
            <a:r>
              <a:rPr kumimoji="1" lang="en-US" altLang="ja-JP" dirty="0" smtClean="0"/>
              <a:t>22</a:t>
            </a:r>
            <a:r>
              <a:rPr kumimoji="1" lang="ja-JP" altLang="en-US" dirty="0" smtClean="0"/>
              <a:t>時まで延長したとします。</a:t>
            </a:r>
            <a:endParaRPr kumimoji="1" lang="en-US" altLang="ja-JP" dirty="0" smtClean="0"/>
          </a:p>
          <a:p>
            <a:endParaRPr kumimoji="1" lang="en-US" altLang="ja-JP" dirty="0" smtClean="0"/>
          </a:p>
          <a:p>
            <a:r>
              <a:rPr kumimoji="1" lang="ja-JP" altLang="en-US" dirty="0" smtClean="0"/>
              <a:t>この場合、</a:t>
            </a:r>
            <a:r>
              <a:rPr kumimoji="1" lang="en-US" altLang="ja-JP" dirty="0" smtClean="0"/>
              <a:t>18</a:t>
            </a:r>
            <a:r>
              <a:rPr kumimoji="1" lang="ja-JP" altLang="en-US" dirty="0" smtClean="0"/>
              <a:t>時には騒音に係る規制基準が、</a:t>
            </a:r>
            <a:r>
              <a:rPr kumimoji="1" lang="en-US" altLang="ja-JP" dirty="0" smtClean="0"/>
              <a:t>19</a:t>
            </a:r>
            <a:r>
              <a:rPr kumimoji="1" lang="ja-JP" altLang="en-US" dirty="0" smtClean="0"/>
              <a:t>時には振動に係る規制基準がそれぞれ厳しくなりますので、騒音・振動に関する敷地境界での予測値が、厳しくなった規制基準を満足しているかという観点で事前の確認が必要になります。</a:t>
            </a:r>
            <a:endParaRPr kumimoji="1" lang="en-US" altLang="ja-JP" dirty="0" smtClean="0"/>
          </a:p>
          <a:p>
            <a:r>
              <a:rPr kumimoji="1" lang="ja-JP" altLang="en-US" dirty="0" smtClean="0"/>
              <a:t>これは、変更許可の対象ということになります。</a:t>
            </a:r>
            <a:endParaRPr kumimoji="1" lang="en-US" altLang="ja-JP" dirty="0" smtClean="0"/>
          </a:p>
          <a:p>
            <a:endParaRPr kumimoji="1" lang="en-US" altLang="ja-JP" dirty="0" smtClean="0"/>
          </a:p>
          <a:p>
            <a:r>
              <a:rPr kumimoji="1" lang="ja-JP" altLang="en-US" dirty="0" smtClean="0"/>
              <a:t>しかし、例えば</a:t>
            </a:r>
            <a:r>
              <a:rPr kumimoji="1" lang="en-US" altLang="ja-JP" dirty="0" smtClean="0"/>
              <a:t>17</a:t>
            </a:r>
            <a:r>
              <a:rPr kumimoji="1" lang="ja-JP" altLang="en-US" dirty="0" smtClean="0"/>
              <a:t>時まで１時間だけ延長するという場合には、適用される規制基準に変更はなく、予測値にも変更がないことから、事後の変更届出の対象となります。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2</a:t>
            </a:fld>
            <a:endParaRPr kumimoji="1" lang="ja-JP" altLang="en-US"/>
          </a:p>
        </p:txBody>
      </p:sp>
    </p:spTree>
    <p:extLst>
      <p:ext uri="{BB962C8B-B14F-4D97-AF65-F5344CB8AC3E}">
        <p14:creationId xmlns:p14="http://schemas.microsoft.com/office/powerpoint/2010/main" val="3711531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改正内容②３条２項</a:t>
            </a:r>
            <a:r>
              <a:rPr kumimoji="1" lang="en-US" altLang="ja-JP" dirty="0" smtClean="0"/>
              <a:t>19</a:t>
            </a:r>
            <a:r>
              <a:rPr kumimoji="1" lang="ja-JP" altLang="en-US" dirty="0" smtClean="0"/>
              <a:t>号に定める公害の防止の方法に関する計画の変更について</a:t>
            </a:r>
            <a:r>
              <a:rPr kumimoji="1" lang="en-US" altLang="ja-JP" dirty="0" smtClean="0"/>
              <a:t>】</a:t>
            </a:r>
          </a:p>
          <a:p>
            <a:endParaRPr kumimoji="1" lang="en-US" altLang="ja-JP" dirty="0" smtClean="0"/>
          </a:p>
          <a:p>
            <a:r>
              <a:rPr kumimoji="1" lang="ja-JP" altLang="en-US" dirty="0" smtClean="0"/>
              <a:t>改正前の条例では、変更に伴い予測値が増大しない場合には全て変更届出の対象となっていましたが、指定事業所に適用される規制基準の中には、粉</a:t>
            </a:r>
            <a:r>
              <a:rPr kumimoji="1" lang="ja-JP" altLang="en-US" dirty="0" err="1" smtClean="0"/>
              <a:t>じんや</a:t>
            </a:r>
            <a:r>
              <a:rPr kumimoji="1" lang="ja-JP" altLang="en-US" dirty="0" smtClean="0"/>
              <a:t>悪臭など数値による規制基準がないことから、予測値を算出していないものがあります。</a:t>
            </a:r>
            <a:endParaRPr kumimoji="1" lang="en-US" altLang="ja-JP" dirty="0" smtClean="0"/>
          </a:p>
          <a:p>
            <a:r>
              <a:rPr kumimoji="1" lang="ja-JP" altLang="en-US" dirty="0" smtClean="0"/>
              <a:t>しかし、これら予測値を算出していない事項に関係する公害防止の方法の変更の中には、生活環境に影響がある変更もあり、中には影響が増大することになるものもあると考えられます。</a:t>
            </a:r>
            <a:endParaRPr kumimoji="1" lang="en-US" altLang="ja-JP" dirty="0" smtClean="0"/>
          </a:p>
          <a:p>
            <a:endParaRPr kumimoji="1" lang="en-US" altLang="ja-JP" dirty="0" smtClean="0"/>
          </a:p>
          <a:p>
            <a:r>
              <a:rPr kumimoji="1" lang="ja-JP" altLang="en-US" dirty="0" smtClean="0"/>
              <a:t>このことから、数値による規制基準がない事項のうち、設備に係る変更を行う場合には変更許可の対象となるよう改めました。これは、設備については、変更後に是正することが困難であることから、事前に確認を行うこととしたものです。</a:t>
            </a:r>
            <a:endParaRPr kumimoji="1" lang="en-US" altLang="ja-JP" dirty="0" smtClean="0"/>
          </a:p>
          <a:p>
            <a:r>
              <a:rPr kumimoji="1" lang="ja-JP" altLang="en-US" dirty="0" smtClean="0"/>
              <a:t>具体的には表に示したとおりであり、粉じんの場合には、集じん設備や散水設備等に係る変更を行う場合、悪臭の場合には吸着設備や洗浄施設等に係る変更を行う場合には変更許可が必要となります。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3</a:t>
            </a:fld>
            <a:endParaRPr kumimoji="1" lang="ja-JP" altLang="en-US"/>
          </a:p>
        </p:txBody>
      </p:sp>
    </p:spTree>
    <p:extLst>
      <p:ext uri="{BB962C8B-B14F-4D97-AF65-F5344CB8AC3E}">
        <p14:creationId xmlns:p14="http://schemas.microsoft.com/office/powerpoint/2010/main" val="2236368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改正内容③３条２項９号に定める原材料、燃料及び用水の種類及び使用量の変更について</a:t>
            </a:r>
            <a:r>
              <a:rPr kumimoji="1" lang="en-US" altLang="ja-JP" dirty="0" smtClean="0"/>
              <a:t>】</a:t>
            </a:r>
          </a:p>
          <a:p>
            <a:r>
              <a:rPr kumimoji="1" lang="ja-JP" altLang="en-US" dirty="0" smtClean="0"/>
              <a:t>改正前は予測値が増大しない場合は手続き不要でしたが、原材料や燃料の変更等により排ガスや排水等に影響を与えることもあることから、その変更については、事後であっても行政が把握すべき事項であるとして、変更届出の対象としました。</a:t>
            </a:r>
            <a:endParaRPr kumimoji="1" lang="en-US" altLang="ja-JP" dirty="0" smtClean="0"/>
          </a:p>
          <a:p>
            <a:endParaRPr kumimoji="1" lang="en-US" altLang="ja-JP" dirty="0" smtClean="0"/>
          </a:p>
          <a:p>
            <a:r>
              <a:rPr kumimoji="1" lang="en-US" altLang="ja-JP" dirty="0" smtClean="0"/>
              <a:t>【</a:t>
            </a:r>
            <a:r>
              <a:rPr kumimoji="1" lang="ja-JP" altLang="en-US" dirty="0" smtClean="0"/>
              <a:t>改正内容④３条２項</a:t>
            </a:r>
            <a:r>
              <a:rPr kumimoji="1" lang="en-US" altLang="ja-JP" dirty="0" smtClean="0"/>
              <a:t>16</a:t>
            </a:r>
            <a:r>
              <a:rPr kumimoji="1" lang="ja-JP" altLang="en-US" dirty="0" smtClean="0"/>
              <a:t>号に定める炭化水素系物質の受け入れ等を行う指定事業所における保管する炭化水素系物質の種類及び量の変更について</a:t>
            </a:r>
            <a:r>
              <a:rPr kumimoji="1" lang="en-US" altLang="ja-JP" dirty="0" smtClean="0"/>
              <a:t>】</a:t>
            </a:r>
          </a:p>
          <a:p>
            <a:r>
              <a:rPr kumimoji="1" lang="ja-JP" altLang="en-US" dirty="0" smtClean="0"/>
              <a:t>改正前は予測値の増減により手続きを分けていましたが、当該変更によって予測値が増減することはないことから、一律変更届出の対象に改めました。</a:t>
            </a:r>
            <a:endParaRPr kumimoji="1" lang="en-US" altLang="ja-JP" dirty="0" smtClean="0"/>
          </a:p>
          <a:p>
            <a:endParaRPr kumimoji="1" lang="en-US" altLang="ja-JP" dirty="0" smtClean="0"/>
          </a:p>
          <a:p>
            <a:r>
              <a:rPr kumimoji="1" lang="en-US" altLang="ja-JP" dirty="0" smtClean="0"/>
              <a:t>【</a:t>
            </a:r>
            <a:r>
              <a:rPr kumimoji="1" lang="ja-JP" altLang="en-US" dirty="0" smtClean="0"/>
              <a:t>改正内容⑤３条２項</a:t>
            </a:r>
            <a:r>
              <a:rPr kumimoji="1" lang="en-US" altLang="ja-JP" dirty="0" smtClean="0"/>
              <a:t>17</a:t>
            </a:r>
            <a:r>
              <a:rPr kumimoji="1" lang="ja-JP" altLang="en-US" dirty="0" smtClean="0"/>
              <a:t>号に定める生コンクリートプラント等を設置する指定事業所における自動車の出入口の位置の変更について</a:t>
            </a:r>
            <a:r>
              <a:rPr kumimoji="1" lang="en-US" altLang="ja-JP" dirty="0" smtClean="0"/>
              <a:t>】</a:t>
            </a:r>
          </a:p>
          <a:p>
            <a:r>
              <a:rPr kumimoji="1" lang="ja-JP" altLang="en-US" dirty="0" smtClean="0"/>
              <a:t>改正前は手続き不要となっていましたが、当該事項は許可の基準でもあり、変更により生活環境への影響が生じる可能性はあることから、変更許可の対象と改めました。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4</a:t>
            </a:fld>
            <a:endParaRPr kumimoji="1" lang="ja-JP" altLang="en-US"/>
          </a:p>
        </p:txBody>
      </p:sp>
    </p:spTree>
    <p:extLst>
      <p:ext uri="{BB962C8B-B14F-4D97-AF65-F5344CB8AC3E}">
        <p14:creationId xmlns:p14="http://schemas.microsoft.com/office/powerpoint/2010/main" val="3201456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具体的な変更にあたりどの手続きが必要になるかは、事例ごとにその変更事項に応じて慎重に判断する必要があります。</a:t>
            </a:r>
            <a:endParaRPr kumimoji="1" lang="en-US" altLang="ja-JP" dirty="0" smtClean="0"/>
          </a:p>
          <a:p>
            <a:r>
              <a:rPr kumimoji="1" lang="ja-JP" altLang="en-US" dirty="0" smtClean="0"/>
              <a:t>このため、変更にあたっては、事業所の所在地によりそれぞれ担当の窓口に相談をお願いします。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5</a:t>
            </a:fld>
            <a:endParaRPr kumimoji="1" lang="ja-JP" altLang="en-US"/>
          </a:p>
        </p:txBody>
      </p:sp>
    </p:spTree>
    <p:extLst>
      <p:ext uri="{BB962C8B-B14F-4D97-AF65-F5344CB8AC3E}">
        <p14:creationId xmlns:p14="http://schemas.microsoft.com/office/powerpoint/2010/main" val="2717825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248" y="4924643"/>
            <a:ext cx="5681980" cy="4967282"/>
          </a:xfrm>
        </p:spPr>
        <p:txBody>
          <a:bodyPr/>
          <a:lstStyle/>
          <a:p>
            <a:r>
              <a:rPr lang="en-US" altLang="ja-JP" sz="1100" dirty="0" smtClean="0"/>
              <a:t>【</a:t>
            </a:r>
            <a:r>
              <a:rPr lang="ja-JP" altLang="en-US" sz="1100" dirty="0" smtClean="0"/>
              <a:t>指定</a:t>
            </a:r>
            <a:r>
              <a:rPr lang="ja-JP" altLang="en-US" sz="1100" dirty="0"/>
              <a:t>施設</a:t>
            </a:r>
            <a:r>
              <a:rPr lang="ja-JP" altLang="en-US" sz="1100" dirty="0" smtClean="0"/>
              <a:t>の追加及び削除</a:t>
            </a:r>
            <a:r>
              <a:rPr lang="en-US" altLang="ja-JP" sz="1100" dirty="0" smtClean="0"/>
              <a:t>】</a:t>
            </a:r>
            <a:endParaRPr lang="en-US" altLang="ja-JP" sz="1100" dirty="0"/>
          </a:p>
          <a:p>
            <a:r>
              <a:rPr lang="ja-JP" altLang="en-US" sz="1100" dirty="0" smtClean="0"/>
              <a:t>指定</a:t>
            </a:r>
            <a:r>
              <a:rPr lang="ja-JP" altLang="en-US" sz="1100" dirty="0"/>
              <a:t>事業所とは、指定施設を用いて指定作業を行う事業所</a:t>
            </a:r>
            <a:r>
              <a:rPr lang="ja-JP" altLang="en-US" sz="1100" dirty="0" smtClean="0"/>
              <a:t>ですが</a:t>
            </a:r>
            <a:r>
              <a:rPr lang="ja-JP" altLang="en-US" sz="1100" dirty="0"/>
              <a:t>、この指定施設は規則別表第１において規定されています。</a:t>
            </a:r>
            <a:endParaRPr lang="en-US" altLang="ja-JP" sz="1100" dirty="0"/>
          </a:p>
          <a:p>
            <a:r>
              <a:rPr lang="ja-JP" altLang="en-US" sz="1100" dirty="0"/>
              <a:t>今回、条例改正を契機として指定施設についても見直しを行い、必要な追加及び削除を行いました。</a:t>
            </a:r>
            <a:endParaRPr lang="en-US" altLang="ja-JP" sz="1100" dirty="0"/>
          </a:p>
          <a:p>
            <a:endParaRPr lang="en-US" altLang="ja-JP" sz="1100" dirty="0"/>
          </a:p>
          <a:p>
            <a:r>
              <a:rPr lang="ja-JP" altLang="en-US" sz="1100" dirty="0" smtClean="0"/>
              <a:t>指定</a:t>
            </a:r>
            <a:r>
              <a:rPr lang="ja-JP" altLang="en-US" sz="1100" dirty="0"/>
              <a:t>施設の追加ですが、指定作業</a:t>
            </a:r>
            <a:r>
              <a:rPr lang="en-US" altLang="ja-JP" sz="1100" dirty="0"/>
              <a:t>51</a:t>
            </a:r>
            <a:r>
              <a:rPr lang="ja-JP" altLang="en-US" sz="1100" dirty="0"/>
              <a:t>「資源の再生又は廃棄物の処理の作業」に関連する施設として、</a:t>
            </a:r>
            <a:endParaRPr lang="en-US" altLang="ja-JP" sz="1100" dirty="0"/>
          </a:p>
          <a:p>
            <a:r>
              <a:rPr lang="ja-JP" altLang="en-US" sz="1100" dirty="0"/>
              <a:t>乾燥施設、圧縮成形施設、発酵施設及びメタン発酵施設の４施設を「廃棄物の処理の作業」に用いる指定施設に追加しました。</a:t>
            </a:r>
            <a:endParaRPr lang="en-US" altLang="ja-JP" sz="1100" dirty="0"/>
          </a:p>
          <a:p>
            <a:r>
              <a:rPr lang="ja-JP" altLang="en-US" sz="1100" dirty="0"/>
              <a:t>この４施設は、改正前は「資源の再生の作業」に用いる場合には指定施設に該当していましたが、「廃棄物の処理の作業」に用いる場合は対象となっていませんでした。</a:t>
            </a:r>
            <a:endParaRPr lang="en-US" altLang="ja-JP" sz="1100" dirty="0"/>
          </a:p>
          <a:p>
            <a:r>
              <a:rPr lang="ja-JP" altLang="en-US" sz="1100" dirty="0"/>
              <a:t>しかし、公害発生の蓋然性を考えると、「廃棄物の処理の作業」に用いる場合についても同様に対象とすべきとして、今回の改正により追加しました。</a:t>
            </a:r>
            <a:endParaRPr lang="en-US" altLang="ja-JP" sz="1100" dirty="0"/>
          </a:p>
          <a:p>
            <a:endParaRPr lang="en-US" altLang="ja-JP" sz="1100" dirty="0"/>
          </a:p>
          <a:p>
            <a:r>
              <a:rPr lang="ja-JP" altLang="en-US" sz="1100" dirty="0"/>
              <a:t>次に指定施設の削除ですが、指定作業</a:t>
            </a:r>
            <a:r>
              <a:rPr lang="en-US" altLang="ja-JP" sz="1100" dirty="0"/>
              <a:t>58</a:t>
            </a:r>
            <a:r>
              <a:rPr lang="ja-JP" altLang="en-US" sz="1100" dirty="0"/>
              <a:t>「写真の現像又は図面の複写の作業」に関連する施設として「ガス現像式ジアゾ複写機」を削除しました。</a:t>
            </a:r>
            <a:endParaRPr lang="en-US" altLang="ja-JP" sz="1100" dirty="0"/>
          </a:p>
          <a:p>
            <a:r>
              <a:rPr lang="ja-JP" altLang="en-US" sz="1100" dirty="0"/>
              <a:t>これは、図面等の複写作業はガス現像式ジアゾ複写機からＰＰＣ複写方式に置き換えられ、図面の作成自体も近年</a:t>
            </a:r>
            <a:r>
              <a:rPr lang="en-US" altLang="ja-JP" sz="1100" dirty="0"/>
              <a:t>CAD</a:t>
            </a:r>
            <a:r>
              <a:rPr lang="ja-JP" altLang="en-US" sz="1100" dirty="0"/>
              <a:t>が主流となっていることから、そもそも複写そのものを行う必要性が少なくなってきているとして、今後施設が増加する可能性も低いと考えられることから削除しました。</a:t>
            </a:r>
            <a:endParaRPr lang="en-US" altLang="ja-JP" sz="1100" dirty="0"/>
          </a:p>
          <a:p>
            <a:endParaRPr lang="en-US" altLang="ja-JP" sz="1100" dirty="0"/>
          </a:p>
          <a:p>
            <a:r>
              <a:rPr lang="ja-JP" altLang="en-US" sz="1100" dirty="0"/>
              <a:t>なお、指定施設の追加について、これまで指定事業所に該当しない事業所が既にこれらの施設を設置している場合には、</a:t>
            </a:r>
            <a:r>
              <a:rPr lang="en-US" altLang="ja-JP" sz="1100" dirty="0"/>
              <a:t>10</a:t>
            </a:r>
            <a:r>
              <a:rPr lang="ja-JP" altLang="en-US" sz="1100" dirty="0"/>
              <a:t>月１日から３カ月以内に条例第</a:t>
            </a:r>
            <a:r>
              <a:rPr lang="en-US" altLang="ja-JP" sz="1100" dirty="0"/>
              <a:t>15</a:t>
            </a:r>
            <a:r>
              <a:rPr lang="ja-JP" altLang="en-US" sz="1100" dirty="0"/>
              <a:t>条に基づく既設届出を行っていただく必要がありますので、ご注意ください。</a:t>
            </a:r>
            <a:endParaRPr lang="en-US" altLang="ja-JP" sz="1100" dirty="0"/>
          </a:p>
          <a:p>
            <a:r>
              <a:rPr lang="ja-JP" altLang="en-US" sz="1100" dirty="0"/>
              <a:t>また、削除された施設を設置する指定事業所については特段手続きの必要はありません。</a:t>
            </a:r>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6</a:t>
            </a:fld>
            <a:endParaRPr kumimoji="1" lang="ja-JP" altLang="en-US"/>
          </a:p>
        </p:txBody>
      </p:sp>
    </p:spTree>
    <p:extLst>
      <p:ext uri="{BB962C8B-B14F-4D97-AF65-F5344CB8AC3E}">
        <p14:creationId xmlns:p14="http://schemas.microsoft.com/office/powerpoint/2010/main" val="33139770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035608" y="4215610"/>
            <a:ext cx="6552728"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dirty="0"/>
          </a:p>
        </p:txBody>
      </p:sp>
      <p:sp>
        <p:nvSpPr>
          <p:cNvPr id="9" name="タイトル 1"/>
          <p:cNvSpPr>
            <a:spLocks noGrp="1"/>
          </p:cNvSpPr>
          <p:nvPr>
            <p:ph type="ctrTitle" hasCustomPrompt="1"/>
          </p:nvPr>
        </p:nvSpPr>
        <p:spPr>
          <a:xfrm>
            <a:off x="1035608" y="2239850"/>
            <a:ext cx="5760640"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035608" y="4391170"/>
            <a:ext cx="6552728"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34" y="-35858"/>
            <a:ext cx="9180000" cy="7068996"/>
          </a:xfrm>
          <a:prstGeom prst="rect">
            <a:avLst/>
          </a:prstGeom>
        </p:spPr>
      </p:pic>
    </p:spTree>
    <p:extLst>
      <p:ext uri="{BB962C8B-B14F-4D97-AF65-F5344CB8AC3E}">
        <p14:creationId xmlns:p14="http://schemas.microsoft.com/office/powerpoint/2010/main" val="26517162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2880173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42179064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02532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1411318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971600" y="2334478"/>
            <a:ext cx="6552728"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971600" y="3789040"/>
            <a:ext cx="5760640"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094" y="-9147"/>
            <a:ext cx="9180000" cy="7040185"/>
          </a:xfrm>
          <a:prstGeom prst="rect">
            <a:avLst/>
          </a:prstGeom>
        </p:spPr>
      </p:pic>
    </p:spTree>
    <p:extLst>
      <p:ext uri="{BB962C8B-B14F-4D97-AF65-F5344CB8AC3E}">
        <p14:creationId xmlns:p14="http://schemas.microsoft.com/office/powerpoint/2010/main" val="15955612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628650" y="1825625"/>
            <a:ext cx="7543750"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0583691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971600" y="1340767"/>
            <a:ext cx="6120680"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3447972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5113198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8089614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946333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1307389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6746730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1975" y="0"/>
            <a:ext cx="8692025" cy="6858000"/>
          </a:xfrm>
          <a:prstGeom prst="rect">
            <a:avLst/>
          </a:prstGeom>
        </p:spPr>
      </p:pic>
      <p:sp>
        <p:nvSpPr>
          <p:cNvPr id="2" name="Title Placeholder 1"/>
          <p:cNvSpPr>
            <a:spLocks noGrp="1"/>
          </p:cNvSpPr>
          <p:nvPr>
            <p:ph type="title"/>
          </p:nvPr>
        </p:nvSpPr>
        <p:spPr>
          <a:xfrm>
            <a:off x="628650" y="365126"/>
            <a:ext cx="7488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8650" y="1825625"/>
            <a:ext cx="7488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628650" y="6430448"/>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3028950" y="6430448"/>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6906186" y="6407826"/>
            <a:ext cx="20574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3950422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491612" y="4450937"/>
            <a:ext cx="8299253" cy="1177703"/>
          </a:xfrm>
          <a:prstGeom prst="roundRect">
            <a:avLst/>
          </a:prstGeom>
          <a:solidFill>
            <a:srgbClr val="CCFF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491612" y="838269"/>
            <a:ext cx="8299253" cy="2611029"/>
          </a:xfrm>
          <a:prstGeom prst="roundRect">
            <a:avLst/>
          </a:prstGeom>
          <a:solidFill>
            <a:srgbClr val="CCFF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0</a:t>
            </a:fld>
            <a:endParaRPr kumimoji="1" lang="ja-JP" altLang="en-US"/>
          </a:p>
        </p:txBody>
      </p:sp>
      <p:sp>
        <p:nvSpPr>
          <p:cNvPr id="4" name="コンテンツ プレースホルダー 2"/>
          <p:cNvSpPr txBox="1">
            <a:spLocks/>
          </p:cNvSpPr>
          <p:nvPr/>
        </p:nvSpPr>
        <p:spPr>
          <a:xfrm>
            <a:off x="216874" y="197217"/>
            <a:ext cx="7972086"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latin typeface="ＭＳ Ｐゴシック" pitchFamily="50" charset="-128"/>
              </a:rPr>
              <a:t>指定事業所の変更に係る手続きの考え方</a:t>
            </a:r>
            <a:endParaRPr lang="en-US" altLang="ja-JP" dirty="0" smtClean="0">
              <a:latin typeface="ＭＳ Ｐゴシック" pitchFamily="50" charset="-128"/>
            </a:endParaRPr>
          </a:p>
        </p:txBody>
      </p:sp>
      <p:sp>
        <p:nvSpPr>
          <p:cNvPr id="5" name="テキスト ボックス 4"/>
          <p:cNvSpPr txBox="1"/>
          <p:nvPr/>
        </p:nvSpPr>
        <p:spPr>
          <a:xfrm>
            <a:off x="1317444" y="2085193"/>
            <a:ext cx="7148301" cy="1200329"/>
          </a:xfrm>
          <a:prstGeom prst="rect">
            <a:avLst/>
          </a:prstGeom>
          <a:noFill/>
        </p:spPr>
        <p:txBody>
          <a:bodyPr wrap="square" rtlCol="0">
            <a:spAutoFit/>
          </a:bodyPr>
          <a:lstStyle/>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具体的には、</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人の健康又は生活環境の保全への</a:t>
            </a:r>
            <a:r>
              <a:rPr lang="ja-JP" altLang="en-US" sz="2400" dirty="0" smtClean="0">
                <a:solidFill>
                  <a:srgbClr val="FF0000"/>
                </a:solidFill>
                <a:latin typeface="メイリオ" panose="020B0604030504040204" pitchFamily="50" charset="-128"/>
                <a:ea typeface="メイリオ" panose="020B0604030504040204" pitchFamily="50" charset="-128"/>
              </a:rPr>
              <a:t>影響が増大</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する可能性のある変更等</a:t>
            </a:r>
            <a:endPar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045188" y="4606565"/>
            <a:ext cx="7462571" cy="954107"/>
          </a:xfrm>
          <a:prstGeom prst="rect">
            <a:avLst/>
          </a:prstGeom>
          <a:noFill/>
        </p:spPr>
        <p:txBody>
          <a:bodyPr wrap="square" rtlCol="0">
            <a:spAutoFit/>
          </a:bodyPr>
          <a:lstStyle/>
          <a:p>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その他事後のある一定期間に変更等の内容を把握していれば支障のない事項</a:t>
            </a:r>
            <a:endPar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1053292" y="1099472"/>
            <a:ext cx="7505267" cy="954107"/>
          </a:xfrm>
          <a:prstGeom prst="rect">
            <a:avLst/>
          </a:prstGeom>
          <a:noFill/>
        </p:spPr>
        <p:txBody>
          <a:bodyPr wrap="square" rtlCol="0">
            <a:spAutoFit/>
          </a:bodyPr>
          <a:lstStyle/>
          <a:p>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周辺の地域の</a:t>
            </a:r>
            <a:r>
              <a:rPr lang="ja-JP" altLang="en-US" sz="2800" b="1" dirty="0" smtClean="0">
                <a:solidFill>
                  <a:srgbClr val="339933"/>
                </a:solidFill>
                <a:latin typeface="メイリオ" panose="020B0604030504040204" pitchFamily="50" charset="-128"/>
                <a:ea typeface="メイリオ" panose="020B0604030504040204" pitchFamily="50" charset="-128"/>
              </a:rPr>
              <a:t>生活環境に対する影響のあるもの</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で行政が事前に把握すべき事項</a:t>
            </a:r>
            <a:endPar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 name="円/楕円 8"/>
          <p:cNvSpPr/>
          <p:nvPr/>
        </p:nvSpPr>
        <p:spPr>
          <a:xfrm>
            <a:off x="787350" y="1214904"/>
            <a:ext cx="182880" cy="18288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大かっこ 9"/>
          <p:cNvSpPr/>
          <p:nvPr/>
        </p:nvSpPr>
        <p:spPr>
          <a:xfrm>
            <a:off x="1213379" y="2062606"/>
            <a:ext cx="7056862" cy="1181520"/>
          </a:xfrm>
          <a:prstGeom prst="bracketPair">
            <a:avLst>
              <a:gd name="adj" fmla="val 12367"/>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屈折矢印 10"/>
          <p:cNvSpPr/>
          <p:nvPr/>
        </p:nvSpPr>
        <p:spPr>
          <a:xfrm rot="5400000">
            <a:off x="1845153" y="3522929"/>
            <a:ext cx="721670" cy="825499"/>
          </a:xfrm>
          <a:prstGeom prst="bentUpArrow">
            <a:avLst>
              <a:gd name="adj1" fmla="val 36751"/>
              <a:gd name="adj2" fmla="val 47499"/>
              <a:gd name="adj3" fmla="val 25000"/>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2763520" y="3726351"/>
            <a:ext cx="4767013" cy="523220"/>
          </a:xfrm>
          <a:prstGeom prst="rect">
            <a:avLst/>
          </a:prstGeom>
          <a:noFill/>
        </p:spPr>
        <p:txBody>
          <a:bodyPr wrap="square" rtlCol="0">
            <a:spAutoFit/>
          </a:bodyPr>
          <a:lstStyle/>
          <a:p>
            <a:r>
              <a:rPr lang="ja-JP" altLang="en-US" sz="2800" b="1" dirty="0" smtClean="0">
                <a:solidFill>
                  <a:srgbClr val="FF0000"/>
                </a:solidFill>
                <a:latin typeface="メイリオ" panose="020B0604030504040204" pitchFamily="50" charset="-128"/>
                <a:ea typeface="メイリオ" panose="020B0604030504040204" pitchFamily="50" charset="-128"/>
              </a:rPr>
              <a:t>変更許可（８条）の対象</a:t>
            </a:r>
            <a:endParaRPr lang="en-US" altLang="ja-JP" sz="2800" b="1" dirty="0" smtClean="0">
              <a:solidFill>
                <a:srgbClr val="FF0000"/>
              </a:solidFill>
              <a:latin typeface="メイリオ" panose="020B0604030504040204" pitchFamily="50" charset="-128"/>
              <a:ea typeface="メイリオ" panose="020B0604030504040204" pitchFamily="50" charset="-128"/>
            </a:endParaRPr>
          </a:p>
        </p:txBody>
      </p:sp>
      <p:sp>
        <p:nvSpPr>
          <p:cNvPr id="14" name="円/楕円 13"/>
          <p:cNvSpPr/>
          <p:nvPr/>
        </p:nvSpPr>
        <p:spPr>
          <a:xfrm>
            <a:off x="812145" y="4628662"/>
            <a:ext cx="182880" cy="18288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763520" y="5897130"/>
            <a:ext cx="4767013" cy="523220"/>
          </a:xfrm>
          <a:prstGeom prst="rect">
            <a:avLst/>
          </a:prstGeom>
          <a:noFill/>
        </p:spPr>
        <p:txBody>
          <a:bodyPr wrap="square" rtlCol="0">
            <a:spAutoFit/>
          </a:bodyPr>
          <a:lstStyle/>
          <a:p>
            <a:r>
              <a:rPr lang="ja-JP" altLang="en-US" sz="2800" b="1" dirty="0" smtClean="0">
                <a:solidFill>
                  <a:srgbClr val="0000FF"/>
                </a:solidFill>
                <a:latin typeface="メイリオ" panose="020B0604030504040204" pitchFamily="50" charset="-128"/>
                <a:ea typeface="メイリオ" panose="020B0604030504040204" pitchFamily="50" charset="-128"/>
              </a:rPr>
              <a:t>変更届出（</a:t>
            </a:r>
            <a:r>
              <a:rPr lang="en-US" altLang="ja-JP" sz="2800" b="1" dirty="0">
                <a:solidFill>
                  <a:srgbClr val="0000FF"/>
                </a:solidFill>
                <a:latin typeface="メイリオ" panose="020B0604030504040204" pitchFamily="50" charset="-128"/>
                <a:ea typeface="メイリオ" panose="020B0604030504040204" pitchFamily="50" charset="-128"/>
              </a:rPr>
              <a:t>10</a:t>
            </a:r>
            <a:r>
              <a:rPr lang="ja-JP" altLang="en-US" sz="2800" b="1" dirty="0" smtClean="0">
                <a:solidFill>
                  <a:srgbClr val="0000FF"/>
                </a:solidFill>
                <a:latin typeface="メイリオ" panose="020B0604030504040204" pitchFamily="50" charset="-128"/>
                <a:ea typeface="メイリオ" panose="020B0604030504040204" pitchFamily="50" charset="-128"/>
              </a:rPr>
              <a:t>条）の対象</a:t>
            </a:r>
            <a:endParaRPr lang="en-US" altLang="ja-JP" sz="2800" b="1" dirty="0" smtClean="0">
              <a:solidFill>
                <a:srgbClr val="0000FF"/>
              </a:solidFill>
              <a:latin typeface="メイリオ" panose="020B0604030504040204" pitchFamily="50" charset="-128"/>
              <a:ea typeface="メイリオ" panose="020B0604030504040204" pitchFamily="50" charset="-128"/>
            </a:endParaRPr>
          </a:p>
        </p:txBody>
      </p:sp>
      <p:sp>
        <p:nvSpPr>
          <p:cNvPr id="17" name="屈折矢印 16"/>
          <p:cNvSpPr/>
          <p:nvPr/>
        </p:nvSpPr>
        <p:spPr>
          <a:xfrm rot="5400000">
            <a:off x="1845153" y="5705899"/>
            <a:ext cx="721670" cy="825499"/>
          </a:xfrm>
          <a:prstGeom prst="bentUpArrow">
            <a:avLst>
              <a:gd name="adj1" fmla="val 36751"/>
              <a:gd name="adj2" fmla="val 47499"/>
              <a:gd name="adj3" fmla="val 25000"/>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329734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330075" y="300098"/>
            <a:ext cx="8537533" cy="1734694"/>
          </a:xfrm>
          <a:prstGeom prst="roundRect">
            <a:avLst/>
          </a:prstGeom>
          <a:solidFill>
            <a:srgbClr val="E1F4FF"/>
          </a:solid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lumMod val="75000"/>
                  <a:lumOff val="25000"/>
                </a:schemeClr>
              </a:solidFill>
            </a:endParaRPr>
          </a:p>
        </p:txBody>
      </p:sp>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1</a:t>
            </a:fld>
            <a:endParaRPr kumimoji="1" lang="ja-JP" altLang="en-US"/>
          </a:p>
        </p:txBody>
      </p:sp>
      <p:sp>
        <p:nvSpPr>
          <p:cNvPr id="3" name="Text Box 16"/>
          <p:cNvSpPr txBox="1">
            <a:spLocks noChangeArrowheads="1"/>
          </p:cNvSpPr>
          <p:nvPr/>
        </p:nvSpPr>
        <p:spPr bwMode="auto">
          <a:xfrm>
            <a:off x="1422400" y="2472662"/>
            <a:ext cx="7442126" cy="1384995"/>
          </a:xfrm>
          <a:prstGeom prst="rect">
            <a:avLst/>
          </a:prstGeom>
          <a:noFill/>
          <a:ln>
            <a:noFill/>
          </a:ln>
          <a:effectLst/>
          <a:scene3d>
            <a:camera prst="orthographicFront"/>
            <a:lightRig rig="threePt" dir="t"/>
          </a:scene3d>
          <a:sp3d>
            <a:bevelT w="165100" prst="coolSlant"/>
          </a:sp3d>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３条２項８号（指定施設の種類及びその種類ごとの数並びに指定施設ごとの規模、能力、構造、用途、配置及び使用時間）の変更</a:t>
            </a:r>
            <a:endParaRPr lang="ja-JP" altLang="en-US" sz="28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563772" y="504562"/>
            <a:ext cx="8224627" cy="1384995"/>
          </a:xfrm>
          <a:prstGeom prst="rect">
            <a:avLst/>
          </a:prstGeom>
          <a:noFill/>
        </p:spPr>
        <p:txBody>
          <a:bodyPr wrap="square" rtlCol="0">
            <a:spAutoFit/>
          </a:bodyPr>
          <a:lstStyle/>
          <a:p>
            <a:pPr>
              <a:spcBef>
                <a:spcPct val="0"/>
              </a:spcBef>
            </a:pP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設置許可時に</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申請</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を行った事項（３条２項）の変更のうち、</a:t>
            </a:r>
            <a:r>
              <a:rPr lang="ja-JP" altLang="en-US" sz="2800" u="sng" dirty="0" smtClean="0">
                <a:solidFill>
                  <a:schemeClr val="tx1">
                    <a:lumMod val="75000"/>
                    <a:lumOff val="25000"/>
                  </a:schemeClr>
                </a:solidFill>
                <a:latin typeface="メイリオ" panose="020B0604030504040204" pitchFamily="50" charset="-128"/>
                <a:ea typeface="メイリオ" panose="020B0604030504040204" pitchFamily="50" charset="-128"/>
              </a:rPr>
              <a:t>変更</a:t>
            </a:r>
            <a:r>
              <a:rPr lang="ja-JP" altLang="en-US" sz="2800" u="sng" dirty="0">
                <a:solidFill>
                  <a:schemeClr val="tx1">
                    <a:lumMod val="75000"/>
                    <a:lumOff val="25000"/>
                  </a:schemeClr>
                </a:solidFill>
                <a:latin typeface="メイリオ" panose="020B0604030504040204" pitchFamily="50" charset="-128"/>
                <a:ea typeface="メイリオ" panose="020B0604030504040204" pitchFamily="50" charset="-128"/>
              </a:rPr>
              <a:t>許可又は変更届出の対象と</a:t>
            </a:r>
            <a:r>
              <a:rPr lang="ja-JP" altLang="en-US" sz="2800" u="sng" dirty="0" smtClean="0">
                <a:solidFill>
                  <a:schemeClr val="tx1">
                    <a:lumMod val="75000"/>
                    <a:lumOff val="25000"/>
                  </a:schemeClr>
                </a:solidFill>
                <a:latin typeface="メイリオ" panose="020B0604030504040204" pitchFamily="50" charset="-128"/>
                <a:ea typeface="メイリオ" panose="020B0604030504040204" pitchFamily="50" charset="-128"/>
              </a:rPr>
              <a:t>なる事項を改めて見直した。</a:t>
            </a:r>
            <a:endParaRPr lang="ja-JP" altLang="en-US" sz="2800" u="sng"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57355" y="2492982"/>
            <a:ext cx="1234565" cy="919401"/>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a:t>
            </a:r>
            <a:endParaRPr lang="en-US" altLang="ja-JP" sz="24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内容①</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Text Box 16"/>
          <p:cNvSpPr txBox="1">
            <a:spLocks noChangeArrowheads="1"/>
          </p:cNvSpPr>
          <p:nvPr/>
        </p:nvSpPr>
        <p:spPr bwMode="auto">
          <a:xfrm>
            <a:off x="416442" y="4125540"/>
            <a:ext cx="8417685" cy="1872853"/>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en-US" altLang="ja-JP" sz="26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6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lang="en-US" altLang="ja-JP" sz="26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pPr>
              <a:spcBef>
                <a:spcPct val="0"/>
              </a:spcBef>
              <a:buNone/>
            </a:pP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改正前</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は予測値が増大しない変更は全て変更</a:t>
            </a: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届出の対象であった</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が</a:t>
            </a: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、使用</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時間等の変更により</a:t>
            </a:r>
            <a:r>
              <a:rPr lang="ja-JP" altLang="en-US" sz="2600" b="1" dirty="0">
                <a:solidFill>
                  <a:srgbClr val="FF0000"/>
                </a:solidFill>
                <a:latin typeface="メイリオ" panose="020B0604030504040204" pitchFamily="50" charset="-128"/>
                <a:ea typeface="メイリオ" panose="020B0604030504040204" pitchFamily="50" charset="-128"/>
              </a:rPr>
              <a:t>規制基準が厳しくなる変更は、変更許可の対象</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と改めた。</a:t>
            </a:r>
          </a:p>
        </p:txBody>
      </p:sp>
    </p:spTree>
    <p:extLst>
      <p:ext uri="{BB962C8B-B14F-4D97-AF65-F5344CB8AC3E}">
        <p14:creationId xmlns:p14="http://schemas.microsoft.com/office/powerpoint/2010/main" val="3641613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6187" y="6407826"/>
            <a:ext cx="2057400" cy="365125"/>
          </a:xfrm>
        </p:spPr>
        <p:txBody>
          <a:bodyPr/>
          <a:lstStyle/>
          <a:p>
            <a:fld id="{BFFF0799-BCF5-4C8E-BCD2-41538FEDF1AE}" type="slidenum">
              <a:rPr kumimoji="1" lang="ja-JP" altLang="en-US" smtClean="0"/>
              <a:t>2</a:t>
            </a:fld>
            <a:endParaRPr kumimoji="1" lang="ja-JP" altLang="en-US" dirty="0"/>
          </a:p>
        </p:txBody>
      </p:sp>
      <p:sp>
        <p:nvSpPr>
          <p:cNvPr id="65" name="正方形/長方形 64"/>
          <p:cNvSpPr/>
          <p:nvPr/>
        </p:nvSpPr>
        <p:spPr>
          <a:xfrm>
            <a:off x="226556" y="902117"/>
            <a:ext cx="8746713" cy="5767111"/>
          </a:xfrm>
          <a:prstGeom prst="rect">
            <a:avLst/>
          </a:prstGeom>
          <a:solidFill>
            <a:srgbClr val="FFFBEF"/>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 name="直線コネクタ 2"/>
          <p:cNvCxnSpPr/>
          <p:nvPr/>
        </p:nvCxnSpPr>
        <p:spPr>
          <a:xfrm>
            <a:off x="346458" y="3991602"/>
            <a:ext cx="249954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直線コネクタ 3"/>
          <p:cNvCxnSpPr/>
          <p:nvPr/>
        </p:nvCxnSpPr>
        <p:spPr>
          <a:xfrm>
            <a:off x="4303938" y="2765885"/>
            <a:ext cx="390780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4486818" y="5749734"/>
            <a:ext cx="381153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7179620" y="2560145"/>
            <a:ext cx="0" cy="41148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7902633" y="2570305"/>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7119369" y="5533834"/>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682498" y="3928796"/>
            <a:ext cx="1832478" cy="126412"/>
          </a:xfrm>
          <a:prstGeom prst="rect">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左中かっこ 9"/>
          <p:cNvSpPr/>
          <p:nvPr/>
        </p:nvSpPr>
        <p:spPr>
          <a:xfrm rot="5400000">
            <a:off x="1461833" y="2493769"/>
            <a:ext cx="247854" cy="1819701"/>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テキスト ボックス 10"/>
          <p:cNvSpPr txBox="1"/>
          <p:nvPr/>
        </p:nvSpPr>
        <p:spPr>
          <a:xfrm>
            <a:off x="1138146" y="2919847"/>
            <a:ext cx="1005403" cy="338554"/>
          </a:xfrm>
          <a:prstGeom prst="rect">
            <a:avLst/>
          </a:prstGeom>
          <a:noFill/>
        </p:spPr>
        <p:txBody>
          <a:bodyPr wrap="none" rtlCol="0">
            <a:spAutoFit/>
          </a:bodyPr>
          <a:lstStyle/>
          <a:p>
            <a:r>
              <a:rPr kumimoji="1" lang="ja-JP" altLang="en-US" sz="1600" dirty="0" smtClean="0">
                <a:latin typeface="メイリオ" panose="020B0604030504040204" pitchFamily="50" charset="-128"/>
                <a:ea typeface="メイリオ" panose="020B0604030504040204" pitchFamily="50" charset="-128"/>
              </a:rPr>
              <a:t>使用時間</a:t>
            </a:r>
            <a:endParaRPr kumimoji="1" lang="ja-JP" altLang="en-US" sz="1600" dirty="0">
              <a:latin typeface="メイリオ" panose="020B0604030504040204" pitchFamily="50" charset="-128"/>
              <a:ea typeface="メイリオ" panose="020B0604030504040204" pitchFamily="50" charset="-128"/>
            </a:endParaRPr>
          </a:p>
        </p:txBody>
      </p:sp>
      <p:cxnSp>
        <p:nvCxnSpPr>
          <p:cNvPr id="12" name="直線コネクタ 11"/>
          <p:cNvCxnSpPr/>
          <p:nvPr/>
        </p:nvCxnSpPr>
        <p:spPr>
          <a:xfrm>
            <a:off x="682500" y="3785673"/>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495611" y="3789475"/>
            <a:ext cx="0" cy="40767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774158" y="2718028"/>
            <a:ext cx="1943150" cy="92457"/>
          </a:xfrm>
          <a:prstGeom prst="rect">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936033" y="5685938"/>
            <a:ext cx="1943150" cy="92457"/>
          </a:xfrm>
          <a:prstGeom prst="rect">
            <a:avLst/>
          </a:prstGeom>
          <a:pattFill prst="ltUpDiag">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p:cNvCxnSpPr/>
          <p:nvPr/>
        </p:nvCxnSpPr>
        <p:spPr>
          <a:xfrm>
            <a:off x="4774157" y="2560145"/>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6729508" y="2560145"/>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946877" y="5543994"/>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6881908" y="5561636"/>
            <a:ext cx="0" cy="411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408224" y="3463136"/>
            <a:ext cx="599844" cy="338554"/>
          </a:xfrm>
          <a:prstGeom prst="rect">
            <a:avLst/>
          </a:prstGeom>
          <a:noFill/>
        </p:spPr>
        <p:txBody>
          <a:bodyPr wrap="none" rtlCol="0">
            <a:spAutoFit/>
          </a:bodyPr>
          <a:lstStyle/>
          <a:p>
            <a:r>
              <a:rPr kumimoji="1" lang="en-US" altLang="ja-JP" sz="1600" dirty="0" smtClean="0"/>
              <a:t>8</a:t>
            </a:r>
            <a:r>
              <a:rPr kumimoji="1" lang="ja-JP" altLang="en-US" sz="1600" dirty="0" smtClean="0"/>
              <a:t>：</a:t>
            </a:r>
            <a:r>
              <a:rPr kumimoji="1" lang="en-US" altLang="ja-JP" sz="1600" dirty="0" smtClean="0"/>
              <a:t>00</a:t>
            </a:r>
            <a:endParaRPr kumimoji="1" lang="ja-JP" altLang="en-US" sz="1600" dirty="0"/>
          </a:p>
        </p:txBody>
      </p:sp>
      <p:sp>
        <p:nvSpPr>
          <p:cNvPr id="22" name="テキスト ボックス 21"/>
          <p:cNvSpPr txBox="1"/>
          <p:nvPr/>
        </p:nvSpPr>
        <p:spPr>
          <a:xfrm>
            <a:off x="2185768" y="3457769"/>
            <a:ext cx="704039" cy="338554"/>
          </a:xfrm>
          <a:prstGeom prst="rect">
            <a:avLst/>
          </a:prstGeom>
          <a:noFill/>
        </p:spPr>
        <p:txBody>
          <a:bodyPr wrap="none" rtlCol="0">
            <a:spAutoFit/>
          </a:bodyPr>
          <a:lstStyle/>
          <a:p>
            <a:r>
              <a:rPr lang="en-US" altLang="ja-JP" sz="1600" dirty="0" smtClean="0"/>
              <a:t>1</a:t>
            </a:r>
            <a:r>
              <a:rPr lang="en-US" altLang="ja-JP" sz="1600" dirty="0"/>
              <a:t>6</a:t>
            </a:r>
            <a:r>
              <a:rPr kumimoji="1" lang="ja-JP" altLang="en-US" sz="1600" dirty="0" smtClean="0"/>
              <a:t>：</a:t>
            </a:r>
            <a:r>
              <a:rPr kumimoji="1" lang="en-US" altLang="ja-JP" sz="1600" dirty="0" smtClean="0"/>
              <a:t>00</a:t>
            </a:r>
            <a:endParaRPr kumimoji="1" lang="ja-JP" altLang="en-US" sz="1600" dirty="0"/>
          </a:p>
        </p:txBody>
      </p:sp>
      <p:sp>
        <p:nvSpPr>
          <p:cNvPr id="23" name="テキスト ボックス 22"/>
          <p:cNvSpPr txBox="1"/>
          <p:nvPr/>
        </p:nvSpPr>
        <p:spPr>
          <a:xfrm>
            <a:off x="4517244" y="2283282"/>
            <a:ext cx="599844" cy="338554"/>
          </a:xfrm>
          <a:prstGeom prst="rect">
            <a:avLst/>
          </a:prstGeom>
          <a:noFill/>
        </p:spPr>
        <p:txBody>
          <a:bodyPr wrap="none" rtlCol="0">
            <a:spAutoFit/>
          </a:bodyPr>
          <a:lstStyle/>
          <a:p>
            <a:r>
              <a:rPr kumimoji="1" lang="en-US" altLang="ja-JP" sz="1600" dirty="0" smtClean="0"/>
              <a:t>8</a:t>
            </a:r>
            <a:r>
              <a:rPr kumimoji="1" lang="ja-JP" altLang="en-US" sz="1600" dirty="0" smtClean="0"/>
              <a:t>：</a:t>
            </a:r>
            <a:r>
              <a:rPr kumimoji="1" lang="en-US" altLang="ja-JP" sz="1600" dirty="0" smtClean="0"/>
              <a:t>00</a:t>
            </a:r>
            <a:endParaRPr kumimoji="1" lang="ja-JP" altLang="en-US" sz="1600" dirty="0"/>
          </a:p>
        </p:txBody>
      </p:sp>
      <p:sp>
        <p:nvSpPr>
          <p:cNvPr id="24" name="テキスト ボックス 23"/>
          <p:cNvSpPr txBox="1"/>
          <p:nvPr/>
        </p:nvSpPr>
        <p:spPr>
          <a:xfrm>
            <a:off x="6381342" y="2252088"/>
            <a:ext cx="704039" cy="338554"/>
          </a:xfrm>
          <a:prstGeom prst="rect">
            <a:avLst/>
          </a:prstGeom>
          <a:noFill/>
        </p:spPr>
        <p:txBody>
          <a:bodyPr wrap="none" rtlCol="0">
            <a:spAutoFit/>
          </a:bodyPr>
          <a:lstStyle/>
          <a:p>
            <a:r>
              <a:rPr lang="en-US" altLang="ja-JP" sz="1600" dirty="0" smtClean="0"/>
              <a:t>1</a:t>
            </a:r>
            <a:r>
              <a:rPr lang="en-US" altLang="ja-JP" sz="1600" dirty="0"/>
              <a:t>6</a:t>
            </a:r>
            <a:r>
              <a:rPr kumimoji="1" lang="ja-JP" altLang="en-US" sz="1600" dirty="0" smtClean="0"/>
              <a:t>：</a:t>
            </a:r>
            <a:r>
              <a:rPr kumimoji="1" lang="en-US" altLang="ja-JP" sz="1600" dirty="0" smtClean="0"/>
              <a:t>00</a:t>
            </a:r>
            <a:endParaRPr kumimoji="1" lang="ja-JP" altLang="en-US" sz="1600" dirty="0"/>
          </a:p>
        </p:txBody>
      </p:sp>
      <p:sp>
        <p:nvSpPr>
          <p:cNvPr id="25" name="テキスト ボックス 24"/>
          <p:cNvSpPr txBox="1"/>
          <p:nvPr/>
        </p:nvSpPr>
        <p:spPr>
          <a:xfrm>
            <a:off x="7612468" y="2272408"/>
            <a:ext cx="704039" cy="338554"/>
          </a:xfrm>
          <a:prstGeom prst="rect">
            <a:avLst/>
          </a:prstGeom>
          <a:noFill/>
        </p:spPr>
        <p:txBody>
          <a:bodyPr wrap="none" rtlCol="0">
            <a:spAutoFit/>
          </a:bodyPr>
          <a:lstStyle/>
          <a:p>
            <a:r>
              <a:rPr kumimoji="1" lang="en-US" altLang="ja-JP" sz="1600" dirty="0" smtClean="0"/>
              <a:t>22</a:t>
            </a:r>
            <a:r>
              <a:rPr kumimoji="1" lang="ja-JP" altLang="en-US" sz="1600" dirty="0" smtClean="0"/>
              <a:t>：</a:t>
            </a:r>
            <a:r>
              <a:rPr kumimoji="1" lang="en-US" altLang="ja-JP" sz="1600" dirty="0" smtClean="0"/>
              <a:t>00</a:t>
            </a:r>
            <a:endParaRPr kumimoji="1" lang="ja-JP" altLang="en-US" sz="1600" dirty="0"/>
          </a:p>
        </p:txBody>
      </p:sp>
      <p:sp>
        <p:nvSpPr>
          <p:cNvPr id="26" name="テキスト ボックス 25"/>
          <p:cNvSpPr txBox="1"/>
          <p:nvPr/>
        </p:nvSpPr>
        <p:spPr>
          <a:xfrm>
            <a:off x="6637629" y="3217049"/>
            <a:ext cx="704039" cy="338554"/>
          </a:xfrm>
          <a:prstGeom prst="rect">
            <a:avLst/>
          </a:prstGeom>
          <a:noFill/>
          <a:ln>
            <a:noFill/>
          </a:ln>
        </p:spPr>
        <p:txBody>
          <a:bodyPr wrap="none" rtlCol="0">
            <a:spAutoFit/>
          </a:bodyPr>
          <a:lstStyle/>
          <a:p>
            <a:r>
              <a:rPr lang="en-US" altLang="ja-JP" sz="1600" dirty="0" smtClean="0">
                <a:solidFill>
                  <a:srgbClr val="339933"/>
                </a:solidFill>
              </a:rPr>
              <a:t>1</a:t>
            </a:r>
            <a:r>
              <a:rPr lang="en-US" altLang="ja-JP" sz="1600" dirty="0">
                <a:solidFill>
                  <a:srgbClr val="339933"/>
                </a:solidFill>
              </a:rPr>
              <a:t>8</a:t>
            </a:r>
            <a:r>
              <a:rPr kumimoji="1" lang="ja-JP" altLang="en-US" sz="1600" dirty="0" smtClean="0">
                <a:solidFill>
                  <a:srgbClr val="339933"/>
                </a:solidFill>
              </a:rPr>
              <a:t>：</a:t>
            </a:r>
            <a:r>
              <a:rPr kumimoji="1" lang="en-US" altLang="ja-JP" sz="1600" dirty="0" smtClean="0">
                <a:solidFill>
                  <a:srgbClr val="339933"/>
                </a:solidFill>
              </a:rPr>
              <a:t>00</a:t>
            </a:r>
            <a:endParaRPr kumimoji="1" lang="ja-JP" altLang="en-US" sz="1600" dirty="0">
              <a:solidFill>
                <a:srgbClr val="339933"/>
              </a:solidFill>
            </a:endParaRPr>
          </a:p>
        </p:txBody>
      </p:sp>
      <p:sp>
        <p:nvSpPr>
          <p:cNvPr id="27" name="テキスト ボックス 26"/>
          <p:cNvSpPr txBox="1"/>
          <p:nvPr/>
        </p:nvSpPr>
        <p:spPr>
          <a:xfrm>
            <a:off x="5300469" y="3530072"/>
            <a:ext cx="3672800" cy="338554"/>
          </a:xfrm>
          <a:prstGeom prst="rect">
            <a:avLst/>
          </a:prstGeom>
          <a:noFill/>
        </p:spPr>
        <p:txBody>
          <a:bodyPr wrap="none" rtlCol="0">
            <a:spAutoFit/>
          </a:bodyPr>
          <a:lstStyle/>
          <a:p>
            <a:r>
              <a:rPr lang="ja-JP" altLang="en-US" sz="1600" b="1" dirty="0" smtClean="0">
                <a:solidFill>
                  <a:srgbClr val="339933"/>
                </a:solidFill>
                <a:latin typeface="メイリオ" panose="020B0604030504040204" pitchFamily="50" charset="-128"/>
                <a:ea typeface="メイリオ" panose="020B0604030504040204" pitchFamily="50" charset="-128"/>
              </a:rPr>
              <a:t>騒音及び振動の規制基準値厳しくなる</a:t>
            </a:r>
            <a:endParaRPr kumimoji="1" lang="ja-JP" altLang="en-US" sz="1600" b="1" dirty="0">
              <a:solidFill>
                <a:srgbClr val="339933"/>
              </a:solidFill>
              <a:latin typeface="メイリオ" panose="020B0604030504040204" pitchFamily="50" charset="-128"/>
              <a:ea typeface="メイリオ" panose="020B0604030504040204" pitchFamily="50" charset="-128"/>
            </a:endParaRPr>
          </a:p>
        </p:txBody>
      </p:sp>
      <p:sp>
        <p:nvSpPr>
          <p:cNvPr id="28" name="上矢印 27"/>
          <p:cNvSpPr/>
          <p:nvPr/>
        </p:nvSpPr>
        <p:spPr>
          <a:xfrm>
            <a:off x="7128311" y="3026324"/>
            <a:ext cx="102618" cy="238655"/>
          </a:xfrm>
          <a:prstGeom prst="upArrow">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左中かっこ 28"/>
          <p:cNvSpPr/>
          <p:nvPr/>
        </p:nvSpPr>
        <p:spPr>
          <a:xfrm rot="5400000">
            <a:off x="6213382" y="627194"/>
            <a:ext cx="242862" cy="3135640"/>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テキスト ボックス 29"/>
          <p:cNvSpPr txBox="1"/>
          <p:nvPr/>
        </p:nvSpPr>
        <p:spPr>
          <a:xfrm>
            <a:off x="5336008" y="1776616"/>
            <a:ext cx="1997610" cy="338554"/>
          </a:xfrm>
          <a:prstGeom prst="rect">
            <a:avLst/>
          </a:prstGeom>
          <a:noFill/>
        </p:spPr>
        <p:txBody>
          <a:bodyPr wrap="square" rtlCol="0">
            <a:spAutoFit/>
          </a:bodyPr>
          <a:lstStyle/>
          <a:p>
            <a:pPr algn="ctr"/>
            <a:r>
              <a:rPr kumimoji="1" lang="ja-JP" altLang="en-US" sz="1600" dirty="0" smtClean="0">
                <a:latin typeface="メイリオ" panose="020B0604030504040204" pitchFamily="50" charset="-128"/>
                <a:ea typeface="メイリオ" panose="020B0604030504040204" pitchFamily="50" charset="-128"/>
              </a:rPr>
              <a:t>使用時間</a:t>
            </a:r>
            <a:endParaRPr kumimoji="1" lang="ja-JP" altLang="en-US" sz="1600" dirty="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4689964" y="5227670"/>
            <a:ext cx="599844" cy="338554"/>
          </a:xfrm>
          <a:prstGeom prst="rect">
            <a:avLst/>
          </a:prstGeom>
          <a:noFill/>
        </p:spPr>
        <p:txBody>
          <a:bodyPr wrap="none" rtlCol="0">
            <a:spAutoFit/>
          </a:bodyPr>
          <a:lstStyle/>
          <a:p>
            <a:r>
              <a:rPr kumimoji="1" lang="en-US" altLang="ja-JP" sz="1600" dirty="0" smtClean="0"/>
              <a:t>8</a:t>
            </a:r>
            <a:r>
              <a:rPr kumimoji="1" lang="ja-JP" altLang="en-US" sz="1600" dirty="0" smtClean="0"/>
              <a:t>：</a:t>
            </a:r>
            <a:r>
              <a:rPr kumimoji="1" lang="en-US" altLang="ja-JP" sz="1600" dirty="0" smtClean="0"/>
              <a:t>00</a:t>
            </a:r>
            <a:endParaRPr kumimoji="1" lang="ja-JP" altLang="en-US" sz="1600" dirty="0"/>
          </a:p>
        </p:txBody>
      </p:sp>
      <p:sp>
        <p:nvSpPr>
          <p:cNvPr id="32" name="テキスト ボックス 31"/>
          <p:cNvSpPr txBox="1"/>
          <p:nvPr/>
        </p:nvSpPr>
        <p:spPr>
          <a:xfrm>
            <a:off x="6334812" y="5245243"/>
            <a:ext cx="704039" cy="338554"/>
          </a:xfrm>
          <a:prstGeom prst="rect">
            <a:avLst/>
          </a:prstGeom>
          <a:noFill/>
        </p:spPr>
        <p:txBody>
          <a:bodyPr wrap="none" rtlCol="0">
            <a:spAutoFit/>
          </a:bodyPr>
          <a:lstStyle/>
          <a:p>
            <a:r>
              <a:rPr lang="en-US" altLang="ja-JP" sz="1600" dirty="0" smtClean="0"/>
              <a:t>1</a:t>
            </a:r>
            <a:r>
              <a:rPr lang="en-US" altLang="ja-JP" sz="1600" dirty="0"/>
              <a:t>6</a:t>
            </a:r>
            <a:r>
              <a:rPr kumimoji="1" lang="ja-JP" altLang="en-US" sz="1600" dirty="0" smtClean="0"/>
              <a:t>：</a:t>
            </a:r>
            <a:r>
              <a:rPr kumimoji="1" lang="en-US" altLang="ja-JP" sz="1600" dirty="0" smtClean="0"/>
              <a:t>00</a:t>
            </a:r>
            <a:endParaRPr kumimoji="1" lang="ja-JP" altLang="en-US" sz="1600" dirty="0"/>
          </a:p>
        </p:txBody>
      </p:sp>
      <p:sp>
        <p:nvSpPr>
          <p:cNvPr id="33" name="テキスト ボックス 32"/>
          <p:cNvSpPr txBox="1"/>
          <p:nvPr/>
        </p:nvSpPr>
        <p:spPr>
          <a:xfrm>
            <a:off x="6861710" y="5247456"/>
            <a:ext cx="704039" cy="338554"/>
          </a:xfrm>
          <a:prstGeom prst="rect">
            <a:avLst/>
          </a:prstGeom>
          <a:noFill/>
        </p:spPr>
        <p:txBody>
          <a:bodyPr wrap="none" rtlCol="0">
            <a:spAutoFit/>
          </a:bodyPr>
          <a:lstStyle/>
          <a:p>
            <a:r>
              <a:rPr kumimoji="1" lang="en-US" altLang="ja-JP" sz="1600" dirty="0" smtClean="0"/>
              <a:t>17</a:t>
            </a:r>
            <a:r>
              <a:rPr kumimoji="1" lang="ja-JP" altLang="en-US" sz="1600" dirty="0" smtClean="0"/>
              <a:t>：</a:t>
            </a:r>
            <a:r>
              <a:rPr kumimoji="1" lang="en-US" altLang="ja-JP" sz="1600" dirty="0" smtClean="0"/>
              <a:t>00</a:t>
            </a:r>
            <a:endParaRPr kumimoji="1" lang="ja-JP" altLang="en-US" sz="1600" dirty="0"/>
          </a:p>
        </p:txBody>
      </p:sp>
      <p:cxnSp>
        <p:nvCxnSpPr>
          <p:cNvPr id="34" name="直線コネクタ 33"/>
          <p:cNvCxnSpPr/>
          <p:nvPr/>
        </p:nvCxnSpPr>
        <p:spPr>
          <a:xfrm>
            <a:off x="7337807" y="5539621"/>
            <a:ext cx="0" cy="41148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5" name="右矢印 34"/>
          <p:cNvSpPr/>
          <p:nvPr/>
        </p:nvSpPr>
        <p:spPr>
          <a:xfrm>
            <a:off x="6892754" y="5652079"/>
            <a:ext cx="226615" cy="210478"/>
          </a:xfrm>
          <a:prstGeom prst="rightArrow">
            <a:avLst/>
          </a:prstGeom>
          <a:pattFill prst="wdDnDiag">
            <a:fgClr>
              <a:schemeClr val="accent2"/>
            </a:fgClr>
            <a:bgClr>
              <a:schemeClr val="bg1"/>
            </a:bgClr>
          </a:patt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左中かっこ 35"/>
          <p:cNvSpPr/>
          <p:nvPr/>
        </p:nvSpPr>
        <p:spPr>
          <a:xfrm rot="5400000">
            <a:off x="5782824" y="4191048"/>
            <a:ext cx="283458" cy="1955351"/>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p:cNvSpPr txBox="1"/>
          <p:nvPr/>
        </p:nvSpPr>
        <p:spPr>
          <a:xfrm>
            <a:off x="5117608" y="4696756"/>
            <a:ext cx="1587963" cy="338554"/>
          </a:xfrm>
          <a:prstGeom prst="rect">
            <a:avLst/>
          </a:prstGeom>
          <a:noFill/>
        </p:spPr>
        <p:txBody>
          <a:bodyPr wrap="square" rtlCol="0">
            <a:spAutoFit/>
          </a:bodyPr>
          <a:lstStyle/>
          <a:p>
            <a:pPr algn="ctr"/>
            <a:r>
              <a:rPr kumimoji="1" lang="ja-JP" altLang="en-US" sz="1600" dirty="0" smtClean="0">
                <a:latin typeface="メイリオ" panose="020B0604030504040204" pitchFamily="50" charset="-128"/>
                <a:ea typeface="メイリオ" panose="020B0604030504040204" pitchFamily="50" charset="-128"/>
              </a:rPr>
              <a:t>使用時間</a:t>
            </a:r>
            <a:endParaRPr kumimoji="1" lang="ja-JP" altLang="en-US" sz="1600" dirty="0">
              <a:latin typeface="メイリオ" panose="020B0604030504040204" pitchFamily="50" charset="-128"/>
              <a:ea typeface="メイリオ" panose="020B0604030504040204" pitchFamily="50" charset="-128"/>
            </a:endParaRPr>
          </a:p>
        </p:txBody>
      </p:sp>
      <p:sp>
        <p:nvSpPr>
          <p:cNvPr id="38" name="テキスト ボックス 37"/>
          <p:cNvSpPr txBox="1"/>
          <p:nvPr/>
        </p:nvSpPr>
        <p:spPr>
          <a:xfrm>
            <a:off x="3928017" y="1113666"/>
            <a:ext cx="3976463" cy="369332"/>
          </a:xfrm>
          <a:prstGeom prst="rect">
            <a:avLst/>
          </a:prstGeom>
          <a:noFill/>
          <a:ln>
            <a:solidFill>
              <a:schemeClr val="tx1">
                <a:lumMod val="75000"/>
                <a:lumOff val="25000"/>
              </a:schemeClr>
            </a:solidFill>
          </a:ln>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①使用時間を</a:t>
            </a:r>
            <a:r>
              <a:rPr kumimoji="1" lang="en-US" altLang="ja-JP" b="1" dirty="0" smtClean="0">
                <a:latin typeface="メイリオ" panose="020B0604030504040204" pitchFamily="50" charset="-128"/>
                <a:ea typeface="メイリオ" panose="020B0604030504040204" pitchFamily="50" charset="-128"/>
              </a:rPr>
              <a:t>22</a:t>
            </a:r>
            <a:r>
              <a:rPr kumimoji="1" lang="ja-JP" altLang="en-US" b="1" dirty="0" smtClean="0">
                <a:latin typeface="メイリオ" panose="020B0604030504040204" pitchFamily="50" charset="-128"/>
                <a:ea typeface="メイリオ" panose="020B0604030504040204" pitchFamily="50" charset="-128"/>
              </a:rPr>
              <a:t>時まで</a:t>
            </a:r>
            <a:r>
              <a:rPr kumimoji="1" lang="ja-JP" altLang="en-US" dirty="0" smtClean="0">
                <a:latin typeface="メイリオ" panose="020B0604030504040204" pitchFamily="50" charset="-128"/>
                <a:ea typeface="メイリオ" panose="020B0604030504040204" pitchFamily="50" charset="-128"/>
              </a:rPr>
              <a:t>延長する場合</a:t>
            </a:r>
            <a:endParaRPr kumimoji="1" lang="ja-JP" altLang="en-US" dirty="0">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3928017" y="4223286"/>
            <a:ext cx="3976463" cy="369332"/>
          </a:xfrm>
          <a:prstGeom prst="rect">
            <a:avLst/>
          </a:prstGeom>
          <a:noFill/>
          <a:ln>
            <a:solidFill>
              <a:schemeClr val="tx1">
                <a:lumMod val="75000"/>
                <a:lumOff val="25000"/>
              </a:schemeClr>
            </a:solidFill>
          </a:ln>
        </p:spPr>
        <p:txBody>
          <a:bodyPr wrap="square" rtlCol="0">
            <a:spAutoFit/>
          </a:bodyPr>
          <a:lstStyle/>
          <a:p>
            <a:r>
              <a:rPr lang="ja-JP" altLang="en-US" dirty="0">
                <a:latin typeface="メイリオ" panose="020B0604030504040204" pitchFamily="50" charset="-128"/>
                <a:ea typeface="メイリオ" panose="020B0604030504040204" pitchFamily="50" charset="-128"/>
              </a:rPr>
              <a:t>②</a:t>
            </a:r>
            <a:r>
              <a:rPr kumimoji="1" lang="ja-JP" altLang="en-US" dirty="0" smtClean="0">
                <a:latin typeface="メイリオ" panose="020B0604030504040204" pitchFamily="50" charset="-128"/>
                <a:ea typeface="メイリオ" panose="020B0604030504040204" pitchFamily="50" charset="-128"/>
              </a:rPr>
              <a:t>使用時間を</a:t>
            </a:r>
            <a:r>
              <a:rPr lang="en-US" altLang="ja-JP" b="1" dirty="0" smtClean="0">
                <a:latin typeface="メイリオ" panose="020B0604030504040204" pitchFamily="50" charset="-128"/>
                <a:ea typeface="メイリオ" panose="020B0604030504040204" pitchFamily="50" charset="-128"/>
              </a:rPr>
              <a:t>1</a:t>
            </a:r>
            <a:r>
              <a:rPr lang="en-US" altLang="ja-JP" b="1" dirty="0">
                <a:latin typeface="メイリオ" panose="020B0604030504040204" pitchFamily="50" charset="-128"/>
                <a:ea typeface="メイリオ" panose="020B0604030504040204" pitchFamily="50" charset="-128"/>
              </a:rPr>
              <a:t>7</a:t>
            </a:r>
            <a:r>
              <a:rPr kumimoji="1" lang="ja-JP" altLang="en-US" b="1" dirty="0" smtClean="0">
                <a:latin typeface="メイリオ" panose="020B0604030504040204" pitchFamily="50" charset="-128"/>
                <a:ea typeface="メイリオ" panose="020B0604030504040204" pitchFamily="50" charset="-128"/>
              </a:rPr>
              <a:t>時まで</a:t>
            </a:r>
            <a:r>
              <a:rPr kumimoji="1" lang="ja-JP" altLang="en-US" dirty="0" smtClean="0">
                <a:latin typeface="メイリオ" panose="020B0604030504040204" pitchFamily="50" charset="-128"/>
                <a:ea typeface="メイリオ" panose="020B0604030504040204" pitchFamily="50" charset="-128"/>
              </a:rPr>
              <a:t>延長する場合</a:t>
            </a:r>
            <a:endParaRPr kumimoji="1" lang="ja-JP" altLang="en-US" dirty="0">
              <a:latin typeface="メイリオ" panose="020B0604030504040204" pitchFamily="50" charset="-128"/>
              <a:ea typeface="メイリオ" panose="020B0604030504040204" pitchFamily="50" charset="-128"/>
            </a:endParaRPr>
          </a:p>
        </p:txBody>
      </p:sp>
      <p:sp>
        <p:nvSpPr>
          <p:cNvPr id="40" name="右矢印 39"/>
          <p:cNvSpPr/>
          <p:nvPr/>
        </p:nvSpPr>
        <p:spPr>
          <a:xfrm rot="1585602">
            <a:off x="3029551" y="4981073"/>
            <a:ext cx="589139" cy="32736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右矢印 40"/>
          <p:cNvSpPr/>
          <p:nvPr/>
        </p:nvSpPr>
        <p:spPr>
          <a:xfrm rot="19415348">
            <a:off x="3027137" y="2933359"/>
            <a:ext cx="589139" cy="327367"/>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テキスト ボックス 41"/>
          <p:cNvSpPr txBox="1"/>
          <p:nvPr/>
        </p:nvSpPr>
        <p:spPr>
          <a:xfrm>
            <a:off x="2608230" y="2247573"/>
            <a:ext cx="1410956" cy="400110"/>
          </a:xfrm>
          <a:prstGeom prst="rect">
            <a:avLst/>
          </a:prstGeom>
          <a:noFill/>
          <a:ln>
            <a:noFill/>
          </a:ln>
        </p:spPr>
        <p:txBody>
          <a:bodyPr wrap="square" rtlCol="0">
            <a:spAutoFit/>
          </a:bodyPr>
          <a:lstStyle/>
          <a:p>
            <a:pPr algn="ctr"/>
            <a:r>
              <a:rPr kumimoji="1" lang="ja-JP" altLang="en-US" sz="2000" b="1" u="sng" dirty="0" smtClean="0">
                <a:solidFill>
                  <a:srgbClr val="FF0000"/>
                </a:solidFill>
                <a:latin typeface="メイリオ" panose="020B0604030504040204" pitchFamily="50" charset="-128"/>
                <a:ea typeface="メイリオ" panose="020B0604030504040204" pitchFamily="50" charset="-128"/>
              </a:rPr>
              <a:t>変更許可</a:t>
            </a:r>
            <a:endParaRPr kumimoji="1" lang="ja-JP" altLang="en-US" sz="2000" b="1" u="sng" dirty="0">
              <a:solidFill>
                <a:srgbClr val="FF0000"/>
              </a:solidFill>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2624017" y="5613153"/>
            <a:ext cx="1410956" cy="400110"/>
          </a:xfrm>
          <a:prstGeom prst="rect">
            <a:avLst/>
          </a:prstGeom>
          <a:noFill/>
          <a:ln>
            <a:noFill/>
          </a:ln>
        </p:spPr>
        <p:txBody>
          <a:bodyPr wrap="square" rtlCol="0">
            <a:spAutoFit/>
          </a:bodyPr>
          <a:lstStyle/>
          <a:p>
            <a:pPr algn="ctr"/>
            <a:r>
              <a:rPr kumimoji="1" lang="ja-JP" altLang="en-US" sz="2000" b="1" u="sng" dirty="0" smtClean="0">
                <a:solidFill>
                  <a:srgbClr val="0000FF"/>
                </a:solidFill>
                <a:latin typeface="メイリオ" panose="020B0604030504040204" pitchFamily="50" charset="-128"/>
                <a:ea typeface="メイリオ" panose="020B0604030504040204" pitchFamily="50" charset="-128"/>
              </a:rPr>
              <a:t>変更届出</a:t>
            </a:r>
            <a:endParaRPr kumimoji="1" lang="ja-JP" altLang="en-US" sz="2000" b="1" u="sng" dirty="0">
              <a:solidFill>
                <a:srgbClr val="0000FF"/>
              </a:solidFill>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6404552" y="6068668"/>
            <a:ext cx="2236510" cy="338554"/>
          </a:xfrm>
          <a:prstGeom prst="rect">
            <a:avLst/>
          </a:prstGeom>
          <a:noFill/>
        </p:spPr>
        <p:txBody>
          <a:bodyPr wrap="none" rtlCol="0">
            <a:spAutoFit/>
          </a:bodyPr>
          <a:lstStyle/>
          <a:p>
            <a:r>
              <a:rPr lang="ja-JP" altLang="en-US" sz="1600" b="1" dirty="0" smtClean="0">
                <a:solidFill>
                  <a:srgbClr val="339933"/>
                </a:solidFill>
                <a:latin typeface="メイリオ" panose="020B0604030504040204" pitchFamily="50" charset="-128"/>
                <a:ea typeface="メイリオ" panose="020B0604030504040204" pitchFamily="50" charset="-128"/>
              </a:rPr>
              <a:t>規制基準値変わらない</a:t>
            </a:r>
            <a:endParaRPr kumimoji="1" lang="ja-JP" altLang="en-US" sz="1600" b="1" dirty="0">
              <a:solidFill>
                <a:srgbClr val="339933"/>
              </a:solidFill>
              <a:latin typeface="メイリオ" panose="020B0604030504040204" pitchFamily="50" charset="-128"/>
              <a:ea typeface="メイリオ" panose="020B0604030504040204" pitchFamily="50" charset="-128"/>
            </a:endParaRPr>
          </a:p>
        </p:txBody>
      </p:sp>
      <p:sp>
        <p:nvSpPr>
          <p:cNvPr id="45" name="コンテンツ プレースホルダー 2"/>
          <p:cNvSpPr txBox="1">
            <a:spLocks/>
          </p:cNvSpPr>
          <p:nvPr/>
        </p:nvSpPr>
        <p:spPr>
          <a:xfrm>
            <a:off x="196553" y="369935"/>
            <a:ext cx="8746713" cy="87121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2400" dirty="0" smtClean="0">
                <a:latin typeface="ＭＳ Ｐゴシック" pitchFamily="50" charset="-128"/>
              </a:rPr>
              <a:t>★使用時間の変更により騒音及び振動に係る規制基準が変わる</a:t>
            </a:r>
            <a:endParaRPr lang="en-US" altLang="ja-JP" sz="2400" dirty="0" smtClean="0">
              <a:latin typeface="ＭＳ Ｐゴシック" pitchFamily="50" charset="-128"/>
            </a:endParaRPr>
          </a:p>
        </p:txBody>
      </p:sp>
      <p:cxnSp>
        <p:nvCxnSpPr>
          <p:cNvPr id="66" name="直線コネクタ 65"/>
          <p:cNvCxnSpPr/>
          <p:nvPr/>
        </p:nvCxnSpPr>
        <p:spPr>
          <a:xfrm>
            <a:off x="7403140" y="2562569"/>
            <a:ext cx="0" cy="41148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 name="右矢印 19"/>
          <p:cNvSpPr/>
          <p:nvPr/>
        </p:nvSpPr>
        <p:spPr>
          <a:xfrm>
            <a:off x="6732839" y="2667226"/>
            <a:ext cx="1169794" cy="210478"/>
          </a:xfrm>
          <a:prstGeom prst="rightArrow">
            <a:avLst/>
          </a:prstGeom>
          <a:pattFill prst="wdDnDiag">
            <a:fgClr>
              <a:schemeClr val="accent2"/>
            </a:fgClr>
            <a:bgClr>
              <a:schemeClr val="bg1"/>
            </a:bgClr>
          </a:patt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7213729" y="3216157"/>
            <a:ext cx="704039" cy="338554"/>
          </a:xfrm>
          <a:prstGeom prst="rect">
            <a:avLst/>
          </a:prstGeom>
          <a:noFill/>
          <a:ln>
            <a:noFill/>
          </a:ln>
        </p:spPr>
        <p:txBody>
          <a:bodyPr wrap="none" rtlCol="0">
            <a:spAutoFit/>
          </a:bodyPr>
          <a:lstStyle/>
          <a:p>
            <a:r>
              <a:rPr lang="en-US" altLang="ja-JP" sz="1600" dirty="0" smtClean="0">
                <a:solidFill>
                  <a:srgbClr val="339933"/>
                </a:solidFill>
              </a:rPr>
              <a:t>1</a:t>
            </a:r>
            <a:r>
              <a:rPr lang="en-US" altLang="ja-JP" sz="1600" dirty="0">
                <a:solidFill>
                  <a:srgbClr val="339933"/>
                </a:solidFill>
              </a:rPr>
              <a:t>9</a:t>
            </a:r>
            <a:r>
              <a:rPr kumimoji="1" lang="ja-JP" altLang="en-US" sz="1600" dirty="0" smtClean="0">
                <a:solidFill>
                  <a:srgbClr val="339933"/>
                </a:solidFill>
              </a:rPr>
              <a:t>：</a:t>
            </a:r>
            <a:r>
              <a:rPr kumimoji="1" lang="en-US" altLang="ja-JP" sz="1600" dirty="0" smtClean="0">
                <a:solidFill>
                  <a:srgbClr val="339933"/>
                </a:solidFill>
              </a:rPr>
              <a:t>00</a:t>
            </a:r>
            <a:endParaRPr kumimoji="1" lang="ja-JP" altLang="en-US" sz="1600" dirty="0">
              <a:solidFill>
                <a:srgbClr val="339933"/>
              </a:solidFill>
            </a:endParaRPr>
          </a:p>
        </p:txBody>
      </p:sp>
      <p:sp>
        <p:nvSpPr>
          <p:cNvPr id="68" name="上矢印 67"/>
          <p:cNvSpPr/>
          <p:nvPr/>
        </p:nvSpPr>
        <p:spPr>
          <a:xfrm>
            <a:off x="7364687" y="3025952"/>
            <a:ext cx="102618" cy="238655"/>
          </a:xfrm>
          <a:prstGeom prst="upArrow">
            <a:avLst/>
          </a:prstGeom>
          <a:solidFill>
            <a:srgbClr val="33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 name="直線コネクタ 68"/>
          <p:cNvCxnSpPr/>
          <p:nvPr/>
        </p:nvCxnSpPr>
        <p:spPr>
          <a:xfrm>
            <a:off x="7519307" y="5538623"/>
            <a:ext cx="0" cy="41148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32205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3</a:t>
            </a:fld>
            <a:endParaRPr kumimoji="1" lang="ja-JP" altLang="en-US"/>
          </a:p>
        </p:txBody>
      </p:sp>
      <p:sp>
        <p:nvSpPr>
          <p:cNvPr id="3" name="Text Box 16"/>
          <p:cNvSpPr txBox="1">
            <a:spLocks noChangeArrowheads="1"/>
          </p:cNvSpPr>
          <p:nvPr/>
        </p:nvSpPr>
        <p:spPr bwMode="auto">
          <a:xfrm>
            <a:off x="1737360" y="222156"/>
            <a:ext cx="7203440" cy="954107"/>
          </a:xfrm>
          <a:prstGeom prst="rect">
            <a:avLst/>
          </a:prstGeom>
          <a:noFill/>
          <a:ln>
            <a:noFill/>
          </a:ln>
          <a:effectLst/>
          <a:scene3d>
            <a:camera prst="orthographicFront"/>
            <a:lightRig rig="threePt" dir="t"/>
          </a:scene3d>
          <a:sp3d>
            <a:bevelT w="165100" prst="coolSlant"/>
          </a:sp3d>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３条２項</a:t>
            </a:r>
            <a:r>
              <a:rPr lang="en-US" altLang="ja-JP" sz="2800" b="1" dirty="0" smtClean="0">
                <a:solidFill>
                  <a:schemeClr val="tx1">
                    <a:lumMod val="75000"/>
                    <a:lumOff val="25000"/>
                  </a:schemeClr>
                </a:solidFill>
                <a:latin typeface="メイリオ" panose="020B0604030504040204" pitchFamily="50" charset="-128"/>
                <a:ea typeface="メイリオ" panose="020B0604030504040204" pitchFamily="50" charset="-128"/>
              </a:rPr>
              <a:t>19</a:t>
            </a:r>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号（公害の防止の方法に関する計画）の変更</a:t>
            </a:r>
            <a:endParaRPr lang="ja-JP" altLang="en-US" sz="28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248795" y="211996"/>
            <a:ext cx="1397125" cy="919401"/>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改正</a:t>
            </a:r>
            <a:endParaRPr lang="en-US" altLang="ja-JP" sz="24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400" b="1" dirty="0" smtClean="0">
                <a:solidFill>
                  <a:schemeClr val="tx1">
                    <a:lumMod val="75000"/>
                    <a:lumOff val="25000"/>
                  </a:schemeClr>
                </a:solidFill>
                <a:latin typeface="メイリオ" panose="020B0604030504040204" pitchFamily="50" charset="-128"/>
                <a:ea typeface="メイリオ" panose="020B0604030504040204" pitchFamily="50" charset="-128"/>
              </a:rPr>
              <a:t>内容②</a:t>
            </a:r>
            <a:endParaRPr lang="ja-JP" altLang="ja-JP" sz="24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Text Box 16"/>
          <p:cNvSpPr txBox="1">
            <a:spLocks noChangeArrowheads="1"/>
          </p:cNvSpPr>
          <p:nvPr/>
        </p:nvSpPr>
        <p:spPr bwMode="auto">
          <a:xfrm>
            <a:off x="439220" y="1365352"/>
            <a:ext cx="8417685" cy="1872853"/>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en-US" altLang="ja-JP" sz="26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6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lang="en-US" altLang="ja-JP" sz="26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pPr>
              <a:spcBef>
                <a:spcPct val="0"/>
              </a:spcBef>
              <a:buNone/>
            </a:pP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改正前</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は予測値が増大しない変更は全て変更</a:t>
            </a: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届出の対象であった</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が</a:t>
            </a: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600" b="1" dirty="0" smtClean="0">
                <a:solidFill>
                  <a:srgbClr val="FF0000"/>
                </a:solidFill>
                <a:latin typeface="メイリオ" panose="020B0604030504040204" pitchFamily="50" charset="-128"/>
                <a:ea typeface="メイリオ" panose="020B0604030504040204" pitchFamily="50" charset="-128"/>
              </a:rPr>
              <a:t>数値による規制基準がない事項のうち、設備に係る変更は</a:t>
            </a:r>
            <a:r>
              <a:rPr lang="ja-JP" altLang="en-US" sz="2600" b="1" dirty="0">
                <a:solidFill>
                  <a:srgbClr val="FF0000"/>
                </a:solidFill>
                <a:latin typeface="メイリオ" panose="020B0604030504040204" pitchFamily="50" charset="-128"/>
                <a:ea typeface="メイリオ" panose="020B0604030504040204" pitchFamily="50" charset="-128"/>
              </a:rPr>
              <a:t>、変更許可の対象</a:t>
            </a:r>
            <a:r>
              <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rPr>
              <a:t>と改めた</a:t>
            </a:r>
            <a:r>
              <a:rPr lang="ja-JP" altLang="en-US" sz="26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lang="ja-JP" altLang="en-US" sz="26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aphicFrame>
        <p:nvGraphicFramePr>
          <p:cNvPr id="6" name="表 5"/>
          <p:cNvGraphicFramePr>
            <a:graphicFrameLocks noGrp="1"/>
          </p:cNvGraphicFramePr>
          <p:nvPr>
            <p:extLst/>
          </p:nvPr>
        </p:nvGraphicFramePr>
        <p:xfrm>
          <a:off x="426520" y="3669388"/>
          <a:ext cx="8448240" cy="2804160"/>
        </p:xfrm>
        <a:graphic>
          <a:graphicData uri="http://schemas.openxmlformats.org/drawingml/2006/table">
            <a:tbl>
              <a:tblPr firstRow="1" bandRow="1">
                <a:tableStyleId>{FABFCF23-3B69-468F-B69F-88F6DE6A72F2}</a:tableStyleId>
              </a:tblPr>
              <a:tblGrid>
                <a:gridCol w="4125467"/>
                <a:gridCol w="4322773"/>
              </a:tblGrid>
              <a:tr h="175211">
                <a:tc>
                  <a:txBody>
                    <a:bodyPr/>
                    <a:lstStyle/>
                    <a:p>
                      <a:r>
                        <a:rPr kumimoji="1" lang="ja-JP" altLang="en-US" sz="2000" dirty="0" smtClean="0"/>
                        <a:t>項目</a:t>
                      </a:r>
                      <a:endParaRPr kumimoji="1" lang="ja-JP" altLang="en-US" sz="2000" dirty="0">
                        <a:latin typeface="メイリオ" panose="020B0604030504040204" pitchFamily="50" charset="-128"/>
                        <a:ea typeface="メイリオ" panose="020B0604030504040204" pitchFamily="50" charset="-128"/>
                      </a:endParaRPr>
                    </a:p>
                  </a:txBody>
                  <a:tcPr/>
                </a:tc>
                <a:tc>
                  <a:txBody>
                    <a:bodyPr/>
                    <a:lstStyle/>
                    <a:p>
                      <a:r>
                        <a:rPr kumimoji="1" lang="ja-JP" altLang="en-US" sz="2000" dirty="0" smtClean="0"/>
                        <a:t>変更許可の対象となる変更</a:t>
                      </a:r>
                      <a:endParaRPr kumimoji="1" lang="ja-JP" altLang="en-US" sz="2000" dirty="0">
                        <a:latin typeface="メイリオ" panose="020B0604030504040204" pitchFamily="50" charset="-128"/>
                        <a:ea typeface="メイリオ" panose="020B0604030504040204" pitchFamily="50" charset="-128"/>
                      </a:endParaRPr>
                    </a:p>
                  </a:txBody>
                  <a:tcPr/>
                </a:tc>
              </a:tr>
              <a:tr h="5917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粉じんの規制基準に係る変更</a:t>
                      </a:r>
                      <a:endParaRPr kumimoji="1" lang="ja-JP" altLang="en-US" sz="2000" dirty="0" smtClean="0">
                        <a:latin typeface="メイリオ" panose="020B0604030504040204" pitchFamily="50" charset="-128"/>
                        <a:ea typeface="メイリオ" panose="020B0604030504040204" pitchFamily="50" charset="-128"/>
                      </a:endParaRPr>
                    </a:p>
                  </a:txBody>
                  <a:tcPr anchor="ctr"/>
                </a:tc>
                <a:tc>
                  <a:txBody>
                    <a:bodyPr/>
                    <a:lstStyle/>
                    <a:p>
                      <a:r>
                        <a:rPr kumimoji="1" lang="ja-JP" altLang="en-US" sz="2000" dirty="0" smtClean="0"/>
                        <a:t>集じん設備、散水設備、防</a:t>
                      </a:r>
                      <a:r>
                        <a:rPr kumimoji="1" lang="ja-JP" altLang="en-US" sz="2000" dirty="0" err="1" smtClean="0"/>
                        <a:t>じん</a:t>
                      </a:r>
                      <a:r>
                        <a:rPr kumimoji="1" lang="ja-JP" altLang="en-US" sz="2000" dirty="0" smtClean="0"/>
                        <a:t>カバー等に係る変更</a:t>
                      </a:r>
                      <a:endParaRPr kumimoji="1" lang="ja-JP" altLang="en-US" sz="2000" dirty="0">
                        <a:latin typeface="メイリオ" panose="020B0604030504040204" pitchFamily="50" charset="-128"/>
                        <a:ea typeface="メイリオ" panose="020B0604030504040204" pitchFamily="50" charset="-128"/>
                      </a:endParaRPr>
                    </a:p>
                  </a:txBody>
                  <a:tcPr anchor="ctr"/>
                </a:tc>
              </a:tr>
              <a:tr h="598459">
                <a:tc>
                  <a:txBody>
                    <a:bodyPr/>
                    <a:lstStyle/>
                    <a:p>
                      <a:r>
                        <a:rPr kumimoji="1" lang="ja-JP" altLang="en-US" sz="2000" dirty="0" smtClean="0"/>
                        <a:t>悪臭の規制基準に係る変更</a:t>
                      </a:r>
                      <a:endParaRPr kumimoji="1" lang="ja-JP" altLang="en-US" sz="20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2000" dirty="0" smtClean="0"/>
                        <a:t>吸着設備、洗浄設備、燃焼設備、その他の脱臭設備に係る変更</a:t>
                      </a:r>
                      <a:endParaRPr kumimoji="1" lang="ja-JP" altLang="en-US" sz="2000" dirty="0">
                        <a:latin typeface="メイリオ" panose="020B0604030504040204" pitchFamily="50" charset="-128"/>
                        <a:ea typeface="メイリオ" panose="020B0604030504040204" pitchFamily="50" charset="-128"/>
                      </a:endParaRPr>
                    </a:p>
                  </a:txBody>
                  <a:tcPr anchor="ctr"/>
                </a:tc>
              </a:tr>
              <a:tr h="74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炭化水素系物質の受け入れ等の作業に係る</a:t>
                      </a:r>
                      <a:r>
                        <a:rPr kumimoji="1" lang="ja-JP" altLang="ja-JP" sz="2000" kern="1200" dirty="0" smtClean="0">
                          <a:effectLst/>
                        </a:rPr>
                        <a:t>貯蔵施設、出荷施設及び給油施設</a:t>
                      </a:r>
                      <a:r>
                        <a:rPr kumimoji="1" lang="ja-JP" altLang="en-US" sz="2000" kern="1200" dirty="0" smtClean="0">
                          <a:effectLst/>
                        </a:rPr>
                        <a:t>の設備基準に係る変更</a:t>
                      </a:r>
                      <a:endParaRPr kumimoji="1" lang="ja-JP" altLang="en-US" sz="2000" dirty="0" smtClean="0">
                        <a:latin typeface="メイリオ" panose="020B0604030504040204" pitchFamily="50" charset="-128"/>
                        <a:ea typeface="メイリオ"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t>炭化水素系物質の排出防止処理設備に係る変更</a:t>
                      </a:r>
                      <a:endParaRPr kumimoji="1" lang="ja-JP" altLang="en-US" sz="2000" dirty="0" smtClean="0">
                        <a:latin typeface="メイリオ" panose="020B0604030504040204" pitchFamily="50" charset="-128"/>
                        <a:ea typeface="メイリオ" panose="020B0604030504040204" pitchFamily="50" charset="-128"/>
                      </a:endParaRPr>
                    </a:p>
                  </a:txBody>
                  <a:tcPr anchor="ctr"/>
                </a:tc>
              </a:tr>
            </a:tbl>
          </a:graphicData>
        </a:graphic>
      </p:graphicFrame>
    </p:spTree>
    <p:extLst>
      <p:ext uri="{BB962C8B-B14F-4D97-AF65-F5344CB8AC3E}">
        <p14:creationId xmlns:p14="http://schemas.microsoft.com/office/powerpoint/2010/main" val="36924077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4</a:t>
            </a:fld>
            <a:endParaRPr kumimoji="1" lang="ja-JP" altLang="en-US"/>
          </a:p>
        </p:txBody>
      </p:sp>
      <p:sp>
        <p:nvSpPr>
          <p:cNvPr id="4" name="テキスト ボックス 3"/>
          <p:cNvSpPr txBox="1"/>
          <p:nvPr/>
        </p:nvSpPr>
        <p:spPr>
          <a:xfrm>
            <a:off x="248795" y="150585"/>
            <a:ext cx="1397125" cy="851297"/>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改正</a:t>
            </a:r>
            <a:endParaRPr lang="en-US" altLang="ja-JP" sz="22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内容③</a:t>
            </a:r>
            <a:endParaRPr lang="ja-JP" altLang="ja-JP" sz="2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Text Box 16"/>
          <p:cNvSpPr txBox="1">
            <a:spLocks noChangeArrowheads="1"/>
          </p:cNvSpPr>
          <p:nvPr/>
        </p:nvSpPr>
        <p:spPr bwMode="auto">
          <a:xfrm>
            <a:off x="1749986" y="222156"/>
            <a:ext cx="7203440" cy="769441"/>
          </a:xfrm>
          <a:prstGeom prst="rect">
            <a:avLst/>
          </a:prstGeom>
          <a:noFill/>
          <a:ln>
            <a:noFill/>
          </a:ln>
          <a:effectLst/>
          <a:scene3d>
            <a:camera prst="orthographicFront"/>
            <a:lightRig rig="threePt" dir="t"/>
          </a:scene3d>
          <a:sp3d>
            <a:bevelT w="165100" prst="coolSlant"/>
          </a:sp3d>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３条２項</a:t>
            </a:r>
            <a:r>
              <a:rPr lang="ja-JP" altLang="en-US" sz="2200" b="1" dirty="0">
                <a:solidFill>
                  <a:schemeClr val="tx1">
                    <a:lumMod val="75000"/>
                    <a:lumOff val="25000"/>
                  </a:schemeClr>
                </a:solidFill>
                <a:latin typeface="メイリオ" panose="020B0604030504040204" pitchFamily="50" charset="-128"/>
                <a:ea typeface="メイリオ" panose="020B0604030504040204" pitchFamily="50" charset="-128"/>
              </a:rPr>
              <a:t>９</a:t>
            </a: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号（原材料、燃料及び用水の種類及び使用量）の変更</a:t>
            </a:r>
            <a:endParaRPr lang="ja-JP" altLang="en-US" sz="2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Text Box 16"/>
          <p:cNvSpPr txBox="1">
            <a:spLocks noChangeArrowheads="1"/>
          </p:cNvSpPr>
          <p:nvPr/>
        </p:nvSpPr>
        <p:spPr bwMode="auto">
          <a:xfrm>
            <a:off x="411280" y="1104527"/>
            <a:ext cx="8417685" cy="1123712"/>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0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pPr>
              <a:spcBef>
                <a:spcPct val="0"/>
              </a:spcBef>
              <a:buNone/>
            </a:pP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改正前</a:t>
            </a:r>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は</a:t>
            </a:r>
            <a:r>
              <a:rPr lang="ja-JP" altLang="en-US" sz="2000" dirty="0">
                <a:solidFill>
                  <a:srgbClr val="FF0000"/>
                </a:solidFill>
                <a:latin typeface="メイリオ" panose="020B0604030504040204" pitchFamily="50" charset="-128"/>
                <a:ea typeface="メイリオ" panose="020B0604030504040204" pitchFamily="50" charset="-128"/>
              </a:rPr>
              <a:t>予測値が増大しない変更</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は手続き不要であったが、</a:t>
            </a:r>
            <a:r>
              <a:rPr lang="ja-JP" altLang="en-US" sz="2000" dirty="0" smtClean="0">
                <a:solidFill>
                  <a:srgbClr val="FF0000"/>
                </a:solidFill>
                <a:latin typeface="メイリオ" panose="020B0604030504040204" pitchFamily="50" charset="-128"/>
                <a:ea typeface="メイリオ" panose="020B0604030504040204" pitchFamily="50" charset="-128"/>
              </a:rPr>
              <a:t>変更届出の対象</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と改めた。</a:t>
            </a:r>
            <a:endPar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248795" y="2455659"/>
            <a:ext cx="1397125" cy="851297"/>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改正</a:t>
            </a:r>
            <a:endParaRPr lang="en-US" altLang="ja-JP" sz="22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内容④</a:t>
            </a:r>
            <a:endParaRPr lang="ja-JP" altLang="ja-JP" sz="2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Text Box 16"/>
          <p:cNvSpPr txBox="1">
            <a:spLocks noChangeArrowheads="1"/>
          </p:cNvSpPr>
          <p:nvPr/>
        </p:nvSpPr>
        <p:spPr bwMode="auto">
          <a:xfrm>
            <a:off x="1760146" y="2443980"/>
            <a:ext cx="7203440" cy="1107996"/>
          </a:xfrm>
          <a:prstGeom prst="rect">
            <a:avLst/>
          </a:prstGeom>
          <a:noFill/>
          <a:ln>
            <a:noFill/>
          </a:ln>
          <a:effectLst/>
          <a:scene3d>
            <a:camera prst="orthographicFront"/>
            <a:lightRig rig="threePt" dir="t"/>
          </a:scene3d>
          <a:sp3d>
            <a:bevelT w="165100" prst="coolSlant"/>
          </a:sp3d>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３条２項</a:t>
            </a:r>
            <a:r>
              <a:rPr lang="en-US" altLang="ja-JP" sz="2200" b="1" dirty="0" smtClean="0">
                <a:solidFill>
                  <a:schemeClr val="tx1">
                    <a:lumMod val="75000"/>
                    <a:lumOff val="25000"/>
                  </a:schemeClr>
                </a:solidFill>
                <a:latin typeface="メイリオ" panose="020B0604030504040204" pitchFamily="50" charset="-128"/>
                <a:ea typeface="メイリオ" panose="020B0604030504040204" pitchFamily="50" charset="-128"/>
              </a:rPr>
              <a:t>16</a:t>
            </a: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号（炭化水素系物質の受け入れ等の作業を行う指定事業所における、指定施設において保管する炭化水素系物質の種類及び量）の変更</a:t>
            </a:r>
            <a:endParaRPr lang="ja-JP" altLang="en-US" sz="2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 name="Text Box 16"/>
          <p:cNvSpPr txBox="1">
            <a:spLocks noChangeArrowheads="1"/>
          </p:cNvSpPr>
          <p:nvPr/>
        </p:nvSpPr>
        <p:spPr bwMode="auto">
          <a:xfrm>
            <a:off x="411279" y="3582332"/>
            <a:ext cx="8417685" cy="1123712"/>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0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pPr>
              <a:spcBef>
                <a:spcPct val="0"/>
              </a:spcBef>
              <a:buNone/>
            </a:pP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改正前</a:t>
            </a:r>
            <a:r>
              <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rPr>
              <a:t>は予測値</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が増減により手続きを分けていたが、当該変更により予測値の増減は生じないことから、</a:t>
            </a:r>
            <a:r>
              <a:rPr lang="ja-JP" altLang="en-US" sz="2000" dirty="0" smtClean="0">
                <a:solidFill>
                  <a:srgbClr val="FF0000"/>
                </a:solidFill>
                <a:latin typeface="メイリオ" panose="020B0604030504040204" pitchFamily="50" charset="-128"/>
                <a:ea typeface="メイリオ" panose="020B0604030504040204" pitchFamily="50" charset="-128"/>
              </a:rPr>
              <a:t>一律変更届出の対象</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と改めた。</a:t>
            </a:r>
            <a:endPar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248795" y="4899517"/>
            <a:ext cx="1397125" cy="851297"/>
          </a:xfrm>
          <a:prstGeom prst="roundRect">
            <a:avLst/>
          </a:prstGeom>
          <a:solidFill>
            <a:srgbClr val="FFCCFF"/>
          </a:solidFill>
          <a:ln>
            <a:noFill/>
          </a:ln>
          <a:scene3d>
            <a:camera prst="orthographicFront"/>
            <a:lightRig rig="threePt" dir="t"/>
          </a:scene3d>
          <a:sp3d>
            <a:bevelT/>
          </a:sp3d>
        </p:spPr>
        <p:txBody>
          <a:bodyPr wrap="square" rtlCol="0">
            <a:spAutoFit/>
          </a:bodyPr>
          <a:lstStyle/>
          <a:p>
            <a:pPr algn="ct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改正</a:t>
            </a:r>
            <a:endParaRPr lang="en-US" altLang="ja-JP" sz="22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内容⑤</a:t>
            </a:r>
            <a:endParaRPr lang="ja-JP" altLang="ja-JP" sz="2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1" name="Text Box 16"/>
          <p:cNvSpPr txBox="1">
            <a:spLocks noChangeArrowheads="1"/>
          </p:cNvSpPr>
          <p:nvPr/>
        </p:nvSpPr>
        <p:spPr bwMode="auto">
          <a:xfrm>
            <a:off x="1770306" y="4960477"/>
            <a:ext cx="7203440" cy="769441"/>
          </a:xfrm>
          <a:prstGeom prst="rect">
            <a:avLst/>
          </a:prstGeom>
          <a:noFill/>
          <a:ln>
            <a:noFill/>
          </a:ln>
          <a:effectLst/>
          <a:scene3d>
            <a:camera prst="orthographicFront"/>
            <a:lightRig rig="threePt" dir="t"/>
          </a:scene3d>
          <a:sp3d>
            <a:bevelT w="165100" prst="coolSlant"/>
          </a:sp3d>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３条２項</a:t>
            </a:r>
            <a:r>
              <a:rPr lang="en-US" altLang="ja-JP" sz="2200" b="1" dirty="0">
                <a:solidFill>
                  <a:schemeClr val="tx1">
                    <a:lumMod val="75000"/>
                    <a:lumOff val="25000"/>
                  </a:schemeClr>
                </a:solidFill>
                <a:latin typeface="メイリオ" panose="020B0604030504040204" pitchFamily="50" charset="-128"/>
                <a:ea typeface="メイリオ" panose="020B0604030504040204" pitchFamily="50" charset="-128"/>
              </a:rPr>
              <a:t>17</a:t>
            </a:r>
            <a:r>
              <a:rPr lang="ja-JP" altLang="en-US" sz="2200" b="1" dirty="0" smtClean="0">
                <a:solidFill>
                  <a:schemeClr val="tx1">
                    <a:lumMod val="75000"/>
                    <a:lumOff val="25000"/>
                  </a:schemeClr>
                </a:solidFill>
                <a:latin typeface="メイリオ" panose="020B0604030504040204" pitchFamily="50" charset="-128"/>
                <a:ea typeface="メイリオ" panose="020B0604030504040204" pitchFamily="50" charset="-128"/>
              </a:rPr>
              <a:t>号（生コンクリートプラント等を設置する指定事業所における自動車の出入口の位置）の変更</a:t>
            </a:r>
            <a:endParaRPr lang="ja-JP" altLang="en-US" sz="22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2" name="Text Box 16"/>
          <p:cNvSpPr txBox="1">
            <a:spLocks noChangeArrowheads="1"/>
          </p:cNvSpPr>
          <p:nvPr/>
        </p:nvSpPr>
        <p:spPr bwMode="auto">
          <a:xfrm>
            <a:off x="329998" y="5876528"/>
            <a:ext cx="8417685" cy="783193"/>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000" b="1" dirty="0" smtClean="0">
                <a:solidFill>
                  <a:schemeClr val="tx1">
                    <a:lumMod val="75000"/>
                    <a:lumOff val="25000"/>
                  </a:schemeClr>
                </a:solidFill>
                <a:latin typeface="メイリオ" panose="020B0604030504040204" pitchFamily="50" charset="-128"/>
                <a:ea typeface="メイリオ" panose="020B0604030504040204" pitchFamily="50" charset="-128"/>
              </a:rPr>
              <a:t>改正内容</a:t>
            </a:r>
            <a:r>
              <a:rPr lang="en-US" altLang="ja-JP" sz="2000" b="1" dirty="0" smtClean="0">
                <a:solidFill>
                  <a:schemeClr val="tx1">
                    <a:lumMod val="75000"/>
                    <a:lumOff val="25000"/>
                  </a:schemeClr>
                </a:solidFill>
                <a:latin typeface="メイリオ" panose="020B0604030504040204" pitchFamily="50" charset="-128"/>
                <a:ea typeface="メイリオ" panose="020B0604030504040204" pitchFamily="50" charset="-128"/>
              </a:rPr>
              <a:t>】</a:t>
            </a:r>
          </a:p>
          <a:p>
            <a:pPr>
              <a:spcBef>
                <a:spcPct val="0"/>
              </a:spcBef>
              <a:buNone/>
            </a:pP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改正前は手続き不要であったが、</a:t>
            </a:r>
            <a:r>
              <a:rPr lang="ja-JP" altLang="en-US" sz="2000" dirty="0" smtClean="0">
                <a:solidFill>
                  <a:srgbClr val="FF0000"/>
                </a:solidFill>
                <a:latin typeface="メイリオ" panose="020B0604030504040204" pitchFamily="50" charset="-128"/>
                <a:ea typeface="メイリオ" panose="020B0604030504040204" pitchFamily="50" charset="-128"/>
              </a:rPr>
              <a:t>変更許可の対象</a:t>
            </a:r>
            <a:r>
              <a:rPr lang="ja-JP" altLang="en-US" sz="2000" dirty="0" smtClean="0">
                <a:solidFill>
                  <a:schemeClr val="tx1">
                    <a:lumMod val="75000"/>
                    <a:lumOff val="25000"/>
                  </a:schemeClr>
                </a:solidFill>
                <a:latin typeface="メイリオ" panose="020B0604030504040204" pitchFamily="50" charset="-128"/>
                <a:ea typeface="メイリオ" panose="020B0604030504040204" pitchFamily="50" charset="-128"/>
              </a:rPr>
              <a:t>と改めた。</a:t>
            </a:r>
            <a:endParaRPr lang="ja-JP" altLang="en-US" sz="20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71464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5</a:t>
            </a:fld>
            <a:endParaRPr kumimoji="1" lang="ja-JP" altLang="en-US"/>
          </a:p>
        </p:txBody>
      </p:sp>
      <p:sp>
        <p:nvSpPr>
          <p:cNvPr id="3" name="Text Box 16"/>
          <p:cNvSpPr txBox="1">
            <a:spLocks noChangeArrowheads="1"/>
          </p:cNvSpPr>
          <p:nvPr/>
        </p:nvSpPr>
        <p:spPr bwMode="auto">
          <a:xfrm>
            <a:off x="215826" y="161196"/>
            <a:ext cx="8176334" cy="523220"/>
          </a:xfrm>
          <a:prstGeom prst="rect">
            <a:avLst/>
          </a:prstGeom>
          <a:noFill/>
          <a:ln>
            <a:noFill/>
          </a:ln>
          <a:effectLst/>
          <a:scene3d>
            <a:camera prst="orthographicFront"/>
            <a:lightRig rig="threePt" dir="t"/>
          </a:scene3d>
          <a:sp3d>
            <a:bevelT w="165100" prst="coolSlant"/>
          </a:sp3d>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r>
              <a:rPr lang="ja-JP" altLang="en-US" sz="2800" b="1" dirty="0" smtClean="0">
                <a:solidFill>
                  <a:schemeClr val="tx1">
                    <a:lumMod val="75000"/>
                    <a:lumOff val="25000"/>
                  </a:schemeClr>
                </a:solidFill>
                <a:latin typeface="メイリオ" panose="020B0604030504040204" pitchFamily="50" charset="-128"/>
                <a:ea typeface="メイリオ" panose="020B0604030504040204" pitchFamily="50" charset="-128"/>
              </a:rPr>
              <a:t>変更にあたっての手続きに関するお問い合わせ先</a:t>
            </a:r>
            <a:endParaRPr lang="ja-JP" altLang="en-US" sz="2800" b="1"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480069" y="712200"/>
            <a:ext cx="8224627" cy="830997"/>
          </a:xfrm>
          <a:prstGeom prst="rect">
            <a:avLst/>
          </a:prstGeom>
          <a:noFill/>
        </p:spPr>
        <p:txBody>
          <a:bodyPr wrap="square" rtlCol="0">
            <a:spAutoFit/>
          </a:bodyPr>
          <a:lstStyle/>
          <a:p>
            <a:pPr>
              <a:spcBef>
                <a:spcPct val="0"/>
              </a:spcBef>
            </a:pP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具体的な変更にあたっての手続きの要否等については、事業所の所在地によりそれぞれ担当の窓口にご確認ください。</a:t>
            </a:r>
            <a:endPar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aphicFrame>
        <p:nvGraphicFramePr>
          <p:cNvPr id="6" name="表 5"/>
          <p:cNvGraphicFramePr>
            <a:graphicFrameLocks noGrp="1"/>
          </p:cNvGraphicFramePr>
          <p:nvPr>
            <p:extLst/>
          </p:nvPr>
        </p:nvGraphicFramePr>
        <p:xfrm>
          <a:off x="579247" y="1624549"/>
          <a:ext cx="7985633" cy="4688840"/>
        </p:xfrm>
        <a:graphic>
          <a:graphicData uri="http://schemas.openxmlformats.org/drawingml/2006/table">
            <a:tbl>
              <a:tblPr firstRow="1" bandRow="1">
                <a:tableStyleId>{93296810-A885-4BE3-A3E7-6D5BEEA58F35}</a:tableStyleId>
              </a:tblPr>
              <a:tblGrid>
                <a:gridCol w="4368673"/>
                <a:gridCol w="3616960"/>
              </a:tblGrid>
              <a:tr h="370840">
                <a:tc>
                  <a:txBody>
                    <a:bodyPr/>
                    <a:lstStyle/>
                    <a:p>
                      <a:r>
                        <a:rPr kumimoji="1" lang="ja-JP" altLang="en-US" sz="1800" dirty="0" smtClean="0"/>
                        <a:t>所在地</a:t>
                      </a:r>
                      <a:endParaRPr kumimoji="1" lang="ja-JP" altLang="en-US" sz="18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問合せ先</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dirty="0" smtClean="0"/>
                        <a:t>鎌倉市、逗子市、三浦市、葉山町</a:t>
                      </a:r>
                      <a:endParaRPr kumimoji="1" lang="ja-JP" altLang="en-US" sz="1800" dirty="0" smtClean="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横須賀三浦地域県政総合センター</a:t>
                      </a:r>
                      <a:endParaRPr kumimoji="1" lang="en-US" altLang="ja-JP" sz="1800" dirty="0" smtClean="0"/>
                    </a:p>
                    <a:p>
                      <a:r>
                        <a:rPr kumimoji="1" lang="ja-JP" altLang="en-US" sz="1800" dirty="0" smtClean="0"/>
                        <a:t>環境部環境課</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dirty="0" smtClean="0"/>
                        <a:t>厚木市、大和市、海老名市、座間市、綾瀬市、愛川町、清川村</a:t>
                      </a:r>
                      <a:endParaRPr kumimoji="1" lang="ja-JP" altLang="en-US" sz="1800" dirty="0" smtClean="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県央地域県政総合センター</a:t>
                      </a:r>
                      <a:endParaRPr kumimoji="1" lang="en-US" altLang="ja-JP" sz="1800" dirty="0" smtClean="0"/>
                    </a:p>
                    <a:p>
                      <a:r>
                        <a:rPr kumimoji="1" lang="ja-JP" altLang="en-US" sz="1800" dirty="0" smtClean="0"/>
                        <a:t>環境部環境保全課</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茅ヶ崎市、秦野市、伊勢原市、寒川町、大磯町、二宮町</a:t>
                      </a:r>
                      <a:endParaRPr kumimoji="1" lang="ja-JP" altLang="en-US" sz="1800" dirty="0" smtClean="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湘南地域県政総合センター</a:t>
                      </a:r>
                    </a:p>
                    <a:p>
                      <a:r>
                        <a:rPr kumimoji="1" lang="ja-JP" altLang="en-US" sz="1800" dirty="0" smtClean="0"/>
                        <a:t>環境部環境保全課</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800" dirty="0" smtClean="0"/>
                        <a:t>小田原市、南足柄市、中井町、大井町、松田町、山北町、開成町、箱根町、真鶴町、湯河原町</a:t>
                      </a:r>
                      <a:endParaRPr kumimoji="1" lang="ja-JP" altLang="en-US" sz="1800" dirty="0" smtClean="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県西地域県政総合センター</a:t>
                      </a:r>
                    </a:p>
                    <a:p>
                      <a:r>
                        <a:rPr kumimoji="1" lang="ja-JP" altLang="en-US" sz="1800" dirty="0" smtClean="0"/>
                        <a:t>環境部環境保全課</a:t>
                      </a:r>
                      <a:endParaRPr kumimoji="1" lang="ja-JP" altLang="en-US" sz="1800" dirty="0" smtClean="0">
                        <a:latin typeface="メイリオ" panose="020B0604030504040204" pitchFamily="50" charset="-128"/>
                        <a:ea typeface="メイリオ" panose="020B0604030504040204" pitchFamily="50" charset="-128"/>
                      </a:endParaRPr>
                    </a:p>
                  </a:txBody>
                  <a:tcPr anchor="ctr"/>
                </a:tc>
              </a:tr>
              <a:tr h="370840">
                <a:tc>
                  <a:txBody>
                    <a:bodyPr/>
                    <a:lstStyle/>
                    <a:p>
                      <a:r>
                        <a:rPr kumimoji="1" lang="ja-JP" altLang="en-US" sz="1800" dirty="0" smtClean="0"/>
                        <a:t>相模原市</a:t>
                      </a:r>
                      <a:endParaRPr kumimoji="1" lang="ja-JP" altLang="en-US" sz="18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相模原市環境保全課</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r>
                        <a:rPr kumimoji="1" lang="ja-JP" altLang="en-US" sz="1800" dirty="0" smtClean="0"/>
                        <a:t>横須賀市</a:t>
                      </a:r>
                      <a:endParaRPr kumimoji="1" lang="ja-JP" altLang="en-US" sz="18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横須賀市環境管理課</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r>
                        <a:rPr kumimoji="1" lang="ja-JP" altLang="en-US" sz="1800" dirty="0" smtClean="0"/>
                        <a:t>平塚市</a:t>
                      </a:r>
                      <a:endParaRPr kumimoji="1" lang="ja-JP" altLang="en-US" sz="18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平塚市環境保全課</a:t>
                      </a:r>
                      <a:endParaRPr kumimoji="1" lang="ja-JP" altLang="en-US" sz="1800" dirty="0">
                        <a:latin typeface="メイリオ" panose="020B0604030504040204" pitchFamily="50" charset="-128"/>
                        <a:ea typeface="メイリオ" panose="020B0604030504040204" pitchFamily="50" charset="-128"/>
                      </a:endParaRPr>
                    </a:p>
                  </a:txBody>
                  <a:tcPr anchor="ctr"/>
                </a:tc>
              </a:tr>
              <a:tr h="370840">
                <a:tc>
                  <a:txBody>
                    <a:bodyPr/>
                    <a:lstStyle/>
                    <a:p>
                      <a:r>
                        <a:rPr kumimoji="1" lang="ja-JP" altLang="en-US" sz="1800" dirty="0" smtClean="0"/>
                        <a:t>藤沢市</a:t>
                      </a:r>
                      <a:endParaRPr kumimoji="1" lang="ja-JP" altLang="en-US" sz="1800" dirty="0">
                        <a:latin typeface="メイリオ" panose="020B0604030504040204" pitchFamily="50" charset="-128"/>
                        <a:ea typeface="メイリオ" panose="020B0604030504040204" pitchFamily="50" charset="-128"/>
                      </a:endParaRPr>
                    </a:p>
                  </a:txBody>
                  <a:tcPr anchor="ctr"/>
                </a:tc>
                <a:tc>
                  <a:txBody>
                    <a:bodyPr/>
                    <a:lstStyle/>
                    <a:p>
                      <a:r>
                        <a:rPr kumimoji="1" lang="ja-JP" altLang="en-US" sz="1800" dirty="0" smtClean="0"/>
                        <a:t>藤沢市環境保全課</a:t>
                      </a:r>
                      <a:endParaRPr kumimoji="1" lang="ja-JP" altLang="en-US" sz="1800" dirty="0">
                        <a:latin typeface="メイリオ" panose="020B0604030504040204" pitchFamily="50" charset="-128"/>
                        <a:ea typeface="メイリオ" panose="020B0604030504040204" pitchFamily="50" charset="-128"/>
                      </a:endParaRPr>
                    </a:p>
                  </a:txBody>
                  <a:tcPr anchor="ctr"/>
                </a:tc>
              </a:tr>
            </a:tbl>
          </a:graphicData>
        </a:graphic>
      </p:graphicFrame>
    </p:spTree>
    <p:extLst>
      <p:ext uri="{BB962C8B-B14F-4D97-AF65-F5344CB8AC3E}">
        <p14:creationId xmlns:p14="http://schemas.microsoft.com/office/powerpoint/2010/main" val="2103603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6</a:t>
            </a:fld>
            <a:endParaRPr kumimoji="1" lang="ja-JP" altLang="en-US"/>
          </a:p>
        </p:txBody>
      </p:sp>
      <p:sp>
        <p:nvSpPr>
          <p:cNvPr id="3" name="コンテンツ プレースホルダ 2"/>
          <p:cNvSpPr txBox="1">
            <a:spLocks/>
          </p:cNvSpPr>
          <p:nvPr/>
        </p:nvSpPr>
        <p:spPr>
          <a:xfrm>
            <a:off x="182342" y="193644"/>
            <a:ext cx="8244916" cy="649020"/>
          </a:xfrm>
          <a:prstGeom prst="rect">
            <a:avLst/>
          </a:prstGeom>
        </p:spPr>
        <p:txBody>
          <a:bodyPr>
            <a:no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ja-JP" altLang="en-US" sz="3400" b="1" dirty="0" smtClean="0">
                <a:solidFill>
                  <a:srgbClr val="00B050"/>
                </a:solidFill>
                <a:latin typeface="メイリオ" panose="020B0604030504040204" pitchFamily="50" charset="-128"/>
                <a:ea typeface="メイリオ" panose="020B0604030504040204" pitchFamily="50" charset="-128"/>
              </a:rPr>
              <a:t>■</a:t>
            </a:r>
            <a:r>
              <a:rPr lang="ja-JP" altLang="en-US" sz="3400" b="1" dirty="0" smtClean="0">
                <a:solidFill>
                  <a:schemeClr val="tx1">
                    <a:lumMod val="75000"/>
                    <a:lumOff val="25000"/>
                  </a:schemeClr>
                </a:solidFill>
                <a:latin typeface="メイリオ" panose="020B0604030504040204" pitchFamily="50" charset="-128"/>
                <a:ea typeface="メイリオ" panose="020B0604030504040204" pitchFamily="50" charset="-128"/>
              </a:rPr>
              <a:t>指定施設の追加及び削除</a:t>
            </a:r>
            <a:endParaRPr kumimoji="1" lang="en-US" altLang="ja-JP" sz="3400" b="1" i="0" u="none" strike="noStrike" kern="1200" cap="none" spc="0" normalizeH="0" baseline="0" noProof="0" dirty="0" smtClean="0">
              <a:ln>
                <a:noFill/>
              </a:ln>
              <a:solidFill>
                <a:schemeClr val="tx1">
                  <a:lumMod val="75000"/>
                  <a:lumOff val="25000"/>
                </a:schemeClr>
              </a:solidFill>
              <a:effectLst/>
              <a:uLnTx/>
              <a:uFillTx/>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870767" y="842664"/>
            <a:ext cx="7556491" cy="954107"/>
          </a:xfrm>
          <a:prstGeom prst="rect">
            <a:avLst/>
          </a:prstGeom>
          <a:noFill/>
        </p:spPr>
        <p:txBody>
          <a:bodyPr wrap="square" rtlCol="0">
            <a:spAutoFit/>
          </a:bodyPr>
          <a:lstStyle/>
          <a:p>
            <a:pPr>
              <a:spcBef>
                <a:spcPct val="0"/>
              </a:spcBef>
            </a:pP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指定作業</a:t>
            </a:r>
            <a:r>
              <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rPr>
              <a:t>51</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「資源の再生又は廃棄物の処理の作業」関連</a:t>
            </a:r>
            <a:endPar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円/楕円 5"/>
          <p:cNvSpPr/>
          <p:nvPr/>
        </p:nvSpPr>
        <p:spPr>
          <a:xfrm>
            <a:off x="695910" y="950744"/>
            <a:ext cx="182880" cy="182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036909" y="3452215"/>
            <a:ext cx="7572194" cy="830997"/>
          </a:xfrm>
          <a:prstGeom prst="rect">
            <a:avLst/>
          </a:prstGeom>
          <a:noFill/>
        </p:spPr>
        <p:txBody>
          <a:bodyPr wrap="square" rtlCol="0">
            <a:spAutoFit/>
          </a:bodyPr>
          <a:lstStyle/>
          <a:p>
            <a:pPr>
              <a:spcBef>
                <a:spcPct val="0"/>
              </a:spcBef>
            </a:pPr>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改正前は当該４施設は、資源の再生の作業に用いる場合のみ指定施設の対象であった。</a:t>
            </a:r>
            <a:endParaRPr lang="ja-JP" altLang="en-US" sz="2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8" name="Text Box 16"/>
          <p:cNvSpPr txBox="1">
            <a:spLocks noChangeArrowheads="1"/>
          </p:cNvSpPr>
          <p:nvPr/>
        </p:nvSpPr>
        <p:spPr bwMode="auto">
          <a:xfrm>
            <a:off x="898253" y="1796771"/>
            <a:ext cx="7849507" cy="1532334"/>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ja-JP" altLang="en-US" sz="2800" b="1" dirty="0">
                <a:solidFill>
                  <a:srgbClr val="0000FF"/>
                </a:solidFill>
                <a:latin typeface="メイリオ" panose="020B0604030504040204" pitchFamily="50" charset="-128"/>
                <a:ea typeface="メイリオ" panose="020B0604030504040204" pitchFamily="50" charset="-128"/>
              </a:rPr>
              <a:t>廃棄物の処理の作業に用いる指定施設</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に</a:t>
            </a:r>
            <a:r>
              <a:rPr lang="ja-JP" altLang="en-US" sz="2800" b="1" dirty="0">
                <a:solidFill>
                  <a:srgbClr val="0000FF"/>
                </a:solidFill>
                <a:latin typeface="メイリオ" panose="020B0604030504040204" pitchFamily="50" charset="-128"/>
                <a:ea typeface="メイリオ" panose="020B0604030504040204" pitchFamily="50" charset="-128"/>
              </a:rPr>
              <a:t>乾燥施設</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800" b="1" dirty="0">
                <a:solidFill>
                  <a:srgbClr val="0000FF"/>
                </a:solidFill>
                <a:latin typeface="メイリオ" panose="020B0604030504040204" pitchFamily="50" charset="-128"/>
                <a:ea typeface="メイリオ" panose="020B0604030504040204" pitchFamily="50" charset="-128"/>
              </a:rPr>
              <a:t>圧縮成形施設</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2800" b="1" dirty="0">
                <a:solidFill>
                  <a:srgbClr val="0000FF"/>
                </a:solidFill>
                <a:latin typeface="メイリオ" panose="020B0604030504040204" pitchFamily="50" charset="-128"/>
                <a:ea typeface="メイリオ" panose="020B0604030504040204" pitchFamily="50" charset="-128"/>
              </a:rPr>
              <a:t>発酵施設</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及び</a:t>
            </a:r>
            <a:r>
              <a:rPr lang="ja-JP" altLang="en-US" sz="2800" b="1" dirty="0">
                <a:solidFill>
                  <a:srgbClr val="0000FF"/>
                </a:solidFill>
                <a:latin typeface="メイリオ" panose="020B0604030504040204" pitchFamily="50" charset="-128"/>
                <a:ea typeface="メイリオ" panose="020B0604030504040204" pitchFamily="50" charset="-128"/>
              </a:rPr>
              <a:t>メタン発酵施設</a:t>
            </a:r>
            <a:r>
              <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rPr>
              <a:t>を</a:t>
            </a:r>
            <a:r>
              <a:rPr lang="ja-JP" altLang="en-US" sz="2800" b="1" dirty="0">
                <a:solidFill>
                  <a:srgbClr val="FF0000"/>
                </a:solidFill>
                <a:latin typeface="メイリオ" panose="020B0604030504040204" pitchFamily="50" charset="-128"/>
                <a:ea typeface="メイリオ" panose="020B0604030504040204" pitchFamily="50" charset="-128"/>
              </a:rPr>
              <a:t>追加</a:t>
            </a:r>
          </a:p>
        </p:txBody>
      </p:sp>
      <p:sp>
        <p:nvSpPr>
          <p:cNvPr id="9" name="テキスト ボックス 8"/>
          <p:cNvSpPr txBox="1"/>
          <p:nvPr/>
        </p:nvSpPr>
        <p:spPr>
          <a:xfrm>
            <a:off x="862744" y="4503956"/>
            <a:ext cx="7556491" cy="954107"/>
          </a:xfrm>
          <a:prstGeom prst="rect">
            <a:avLst/>
          </a:prstGeom>
          <a:noFill/>
        </p:spPr>
        <p:txBody>
          <a:bodyPr wrap="square" rtlCol="0">
            <a:spAutoFit/>
          </a:bodyPr>
          <a:lstStyle/>
          <a:p>
            <a:pPr>
              <a:spcBef>
                <a:spcPct val="0"/>
              </a:spcBef>
            </a:pP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指定作業</a:t>
            </a:r>
            <a:r>
              <a:rPr lang="en-US" altLang="ja-JP" sz="2800" dirty="0" smtClean="0">
                <a:solidFill>
                  <a:schemeClr val="tx1">
                    <a:lumMod val="75000"/>
                    <a:lumOff val="25000"/>
                  </a:schemeClr>
                </a:solidFill>
                <a:latin typeface="メイリオ" panose="020B0604030504040204" pitchFamily="50" charset="-128"/>
                <a:ea typeface="メイリオ" panose="020B0604030504040204" pitchFamily="50" charset="-128"/>
              </a:rPr>
              <a:t>58</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「写真の現像又は図面の複写の作業」関連</a:t>
            </a:r>
            <a:endParaRPr lang="ja-JP" altLang="en-US" sz="2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 name="円/楕円 9"/>
          <p:cNvSpPr/>
          <p:nvPr/>
        </p:nvSpPr>
        <p:spPr>
          <a:xfrm>
            <a:off x="687887" y="4612036"/>
            <a:ext cx="182880" cy="182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Text Box 16"/>
          <p:cNvSpPr txBox="1">
            <a:spLocks noChangeArrowheads="1"/>
          </p:cNvSpPr>
          <p:nvPr/>
        </p:nvSpPr>
        <p:spPr bwMode="auto">
          <a:xfrm>
            <a:off x="898253" y="5463202"/>
            <a:ext cx="7849507" cy="578882"/>
          </a:xfrm>
          <a:prstGeom prst="roundRect">
            <a:avLst/>
          </a:prstGeom>
          <a:gradFill flip="none" rotWithShape="1">
            <a:gsLst>
              <a:gs pos="0">
                <a:srgbClr val="FFFF66">
                  <a:tint val="66000"/>
                  <a:satMod val="160000"/>
                </a:srgbClr>
              </a:gs>
              <a:gs pos="50000">
                <a:srgbClr val="FFFF66">
                  <a:tint val="44500"/>
                  <a:satMod val="160000"/>
                </a:srgbClr>
              </a:gs>
              <a:gs pos="100000">
                <a:srgbClr val="FFFF66">
                  <a:tint val="23500"/>
                  <a:satMod val="160000"/>
                </a:srgbClr>
              </a:gs>
            </a:gsLst>
            <a:lin ang="2700000" scaled="1"/>
            <a:tileRect/>
          </a:gradFill>
          <a:ln>
            <a:noFill/>
          </a:ln>
          <a:effectLst>
            <a:outerShdw blurRad="50800" dist="38100" dir="2700000" algn="tl" rotWithShape="0">
              <a:prstClr val="black">
                <a:alpha val="40000"/>
              </a:prstClr>
            </a:outerShdw>
          </a:effectLs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None/>
            </a:pPr>
            <a:r>
              <a:rPr lang="ja-JP" altLang="en-US" sz="2800" b="1" dirty="0" smtClean="0">
                <a:solidFill>
                  <a:srgbClr val="0000FF"/>
                </a:solidFill>
                <a:latin typeface="メイリオ" panose="020B0604030504040204" pitchFamily="50" charset="-128"/>
                <a:ea typeface="メイリオ" panose="020B0604030504040204" pitchFamily="50" charset="-128"/>
              </a:rPr>
              <a:t>ガス現像式ジアゾ複写機</a:t>
            </a:r>
            <a:r>
              <a:rPr lang="ja-JP" altLang="en-US" sz="2800" dirty="0" smtClean="0">
                <a:solidFill>
                  <a:schemeClr val="tx1">
                    <a:lumMod val="75000"/>
                    <a:lumOff val="25000"/>
                  </a:schemeClr>
                </a:solidFill>
                <a:latin typeface="メイリオ" panose="020B0604030504040204" pitchFamily="50" charset="-128"/>
                <a:ea typeface="メイリオ" panose="020B0604030504040204" pitchFamily="50" charset="-128"/>
              </a:rPr>
              <a:t>を</a:t>
            </a:r>
            <a:r>
              <a:rPr lang="ja-JP" altLang="en-US" sz="2800" b="1" dirty="0">
                <a:solidFill>
                  <a:srgbClr val="FF0000"/>
                </a:solidFill>
                <a:latin typeface="メイリオ" panose="020B0604030504040204" pitchFamily="50" charset="-128"/>
                <a:ea typeface="メイリオ" panose="020B0604030504040204" pitchFamily="50" charset="-128"/>
              </a:rPr>
              <a:t>削除</a:t>
            </a:r>
          </a:p>
        </p:txBody>
      </p:sp>
    </p:spTree>
    <p:extLst>
      <p:ext uri="{BB962C8B-B14F-4D97-AF65-F5344CB8AC3E}">
        <p14:creationId xmlns:p14="http://schemas.microsoft.com/office/powerpoint/2010/main" val="221466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4250</TotalTime>
  <Words>2338</Words>
  <Application>Microsoft Office PowerPoint</Application>
  <PresentationFormat>画面に合わせる (4:3)</PresentationFormat>
  <Paragraphs>156</Paragraphs>
  <Slides>7</Slides>
  <Notes>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ＭＳ Ｐゴシック</vt:lpstr>
      <vt:lpstr>ＭＳ ゴシック</vt:lpstr>
      <vt:lpstr>メイリオ</vt:lpstr>
      <vt:lpstr>Arial</vt:lpstr>
      <vt:lpstr>Calibri</vt:lpstr>
      <vt:lpstr>Wingdings</vt:lpstr>
      <vt:lpstr>kanagawa</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373</cp:revision>
  <cp:lastPrinted>2020-09-03T09:37:58Z</cp:lastPrinted>
  <dcterms:created xsi:type="dcterms:W3CDTF">2020-06-26T05:00:29Z</dcterms:created>
  <dcterms:modified xsi:type="dcterms:W3CDTF">2020-09-08T07:17:09Z</dcterms:modified>
</cp:coreProperties>
</file>