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8" r:id="rId2"/>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3" autoAdjust="0"/>
    <p:restoredTop sz="94660"/>
  </p:normalViewPr>
  <p:slideViewPr>
    <p:cSldViewPr snapToGrid="0">
      <p:cViewPr varScale="1">
        <p:scale>
          <a:sx n="76" d="100"/>
          <a:sy n="76" d="100"/>
        </p:scale>
        <p:origin x="91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693FE8-75AD-46DD-B7FA-49ED599F27CB}" type="datetimeFigureOut">
              <a:rPr kumimoji="1" lang="ja-JP" altLang="en-US" smtClean="0"/>
              <a:t>2026/10/26</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6B699C-C72C-4397-98ED-BAA3E5D0FF51}" type="slidenum">
              <a:rPr kumimoji="1" lang="ja-JP" altLang="en-US" smtClean="0"/>
              <a:t>‹#›</a:t>
            </a:fld>
            <a:endParaRPr kumimoji="1" lang="ja-JP" altLang="en-US"/>
          </a:p>
        </p:txBody>
      </p:sp>
    </p:spTree>
    <p:extLst>
      <p:ext uri="{BB962C8B-B14F-4D97-AF65-F5344CB8AC3E}">
        <p14:creationId xmlns:p14="http://schemas.microsoft.com/office/powerpoint/2010/main" val="359747612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7CBDB20B-2E3F-42B0-945D-35A825F3E5DF}" type="datetimeFigureOut">
              <a:rPr kumimoji="1" lang="ja-JP" altLang="en-US" smtClean="0"/>
              <a:t>2026/10/26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4D75EF1-E9A3-4BC1-95FB-882B0CB324DD}" type="slidenum">
              <a:rPr kumimoji="1" lang="ja-JP" altLang="en-US" smtClean="0"/>
              <a:t>‹#›</a:t>
            </a:fld>
            <a:endParaRPr kumimoji="1" lang="ja-JP" altLang="en-US"/>
          </a:p>
        </p:txBody>
      </p:sp>
    </p:spTree>
    <p:extLst>
      <p:ext uri="{BB962C8B-B14F-4D97-AF65-F5344CB8AC3E}">
        <p14:creationId xmlns:p14="http://schemas.microsoft.com/office/powerpoint/2010/main" val="35446248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7CBDB20B-2E3F-42B0-945D-35A825F3E5DF}" type="datetimeFigureOut">
              <a:rPr kumimoji="1" lang="ja-JP" altLang="en-US" smtClean="0"/>
              <a:t>2026/10/26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4D75EF1-E9A3-4BC1-95FB-882B0CB324DD}" type="slidenum">
              <a:rPr kumimoji="1" lang="ja-JP" altLang="en-US" smtClean="0"/>
              <a:t>‹#›</a:t>
            </a:fld>
            <a:endParaRPr kumimoji="1" lang="ja-JP" altLang="en-US"/>
          </a:p>
        </p:txBody>
      </p:sp>
    </p:spTree>
    <p:extLst>
      <p:ext uri="{BB962C8B-B14F-4D97-AF65-F5344CB8AC3E}">
        <p14:creationId xmlns:p14="http://schemas.microsoft.com/office/powerpoint/2010/main" val="1985550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7CBDB20B-2E3F-42B0-945D-35A825F3E5DF}" type="datetimeFigureOut">
              <a:rPr kumimoji="1" lang="ja-JP" altLang="en-US" smtClean="0"/>
              <a:t>2026/10/26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4D75EF1-E9A3-4BC1-95FB-882B0CB324DD}" type="slidenum">
              <a:rPr kumimoji="1" lang="ja-JP" altLang="en-US" smtClean="0"/>
              <a:t>‹#›</a:t>
            </a:fld>
            <a:endParaRPr kumimoji="1" lang="ja-JP" altLang="en-US"/>
          </a:p>
        </p:txBody>
      </p:sp>
    </p:spTree>
    <p:extLst>
      <p:ext uri="{BB962C8B-B14F-4D97-AF65-F5344CB8AC3E}">
        <p14:creationId xmlns:p14="http://schemas.microsoft.com/office/powerpoint/2010/main" val="31529047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7CBDB20B-2E3F-42B0-945D-35A825F3E5DF}" type="datetimeFigureOut">
              <a:rPr kumimoji="1" lang="ja-JP" altLang="en-US" smtClean="0"/>
              <a:t>2026/10/26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4D75EF1-E9A3-4BC1-95FB-882B0CB324DD}" type="slidenum">
              <a:rPr kumimoji="1" lang="ja-JP" altLang="en-US" smtClean="0"/>
              <a:t>‹#›</a:t>
            </a:fld>
            <a:endParaRPr kumimoji="1" lang="ja-JP" altLang="en-US"/>
          </a:p>
        </p:txBody>
      </p:sp>
    </p:spTree>
    <p:extLst>
      <p:ext uri="{BB962C8B-B14F-4D97-AF65-F5344CB8AC3E}">
        <p14:creationId xmlns:p14="http://schemas.microsoft.com/office/powerpoint/2010/main" val="2568893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7CBDB20B-2E3F-42B0-945D-35A825F3E5DF}" type="datetimeFigureOut">
              <a:rPr kumimoji="1" lang="ja-JP" altLang="en-US" smtClean="0"/>
              <a:t>2026/10/26</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F4D75EF1-E9A3-4BC1-95FB-882B0CB324DD}" type="slidenum">
              <a:rPr kumimoji="1" lang="ja-JP" altLang="en-US" smtClean="0"/>
              <a:t>‹#›</a:t>
            </a:fld>
            <a:endParaRPr kumimoji="1" lang="ja-JP" altLang="en-US"/>
          </a:p>
        </p:txBody>
      </p:sp>
    </p:spTree>
    <p:extLst>
      <p:ext uri="{BB962C8B-B14F-4D97-AF65-F5344CB8AC3E}">
        <p14:creationId xmlns:p14="http://schemas.microsoft.com/office/powerpoint/2010/main" val="9095290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7CBDB20B-2E3F-42B0-945D-35A825F3E5DF}" type="datetimeFigureOut">
              <a:rPr kumimoji="1" lang="ja-JP" altLang="en-US" smtClean="0"/>
              <a:t>2026/10/26</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F4D75EF1-E9A3-4BC1-95FB-882B0CB324DD}" type="slidenum">
              <a:rPr kumimoji="1" lang="ja-JP" altLang="en-US" smtClean="0"/>
              <a:t>‹#›</a:t>
            </a:fld>
            <a:endParaRPr kumimoji="1" lang="ja-JP" altLang="en-US"/>
          </a:p>
        </p:txBody>
      </p:sp>
    </p:spTree>
    <p:extLst>
      <p:ext uri="{BB962C8B-B14F-4D97-AF65-F5344CB8AC3E}">
        <p14:creationId xmlns:p14="http://schemas.microsoft.com/office/powerpoint/2010/main" val="31805527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7CBDB20B-2E3F-42B0-945D-35A825F3E5DF}" type="datetimeFigureOut">
              <a:rPr kumimoji="1" lang="ja-JP" altLang="en-US" smtClean="0"/>
              <a:t>2026/10/26</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F4D75EF1-E9A3-4BC1-95FB-882B0CB324DD}" type="slidenum">
              <a:rPr kumimoji="1" lang="ja-JP" altLang="en-US" smtClean="0"/>
              <a:t>‹#›</a:t>
            </a:fld>
            <a:endParaRPr kumimoji="1" lang="ja-JP" altLang="en-US"/>
          </a:p>
        </p:txBody>
      </p:sp>
    </p:spTree>
    <p:extLst>
      <p:ext uri="{BB962C8B-B14F-4D97-AF65-F5344CB8AC3E}">
        <p14:creationId xmlns:p14="http://schemas.microsoft.com/office/powerpoint/2010/main" val="2760810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7CBDB20B-2E3F-42B0-945D-35A825F3E5DF}" type="datetimeFigureOut">
              <a:rPr kumimoji="1" lang="ja-JP" altLang="en-US" smtClean="0"/>
              <a:t>2026/10/26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4D75EF1-E9A3-4BC1-95FB-882B0CB324DD}" type="slidenum">
              <a:rPr kumimoji="1" lang="ja-JP" altLang="en-US" smtClean="0"/>
              <a:t>‹#›</a:t>
            </a:fld>
            <a:endParaRPr kumimoji="1" lang="ja-JP" altLang="en-US"/>
          </a:p>
        </p:txBody>
      </p:sp>
    </p:spTree>
    <p:extLst>
      <p:ext uri="{BB962C8B-B14F-4D97-AF65-F5344CB8AC3E}">
        <p14:creationId xmlns:p14="http://schemas.microsoft.com/office/powerpoint/2010/main" val="15613991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7CBDB20B-2E3F-42B0-945D-35A825F3E5DF}" type="datetimeFigureOut">
              <a:rPr kumimoji="1" lang="ja-JP" altLang="en-US" smtClean="0"/>
              <a:t>2026/10/26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4D75EF1-E9A3-4BC1-95FB-882B0CB324DD}" type="slidenum">
              <a:rPr kumimoji="1" lang="ja-JP" altLang="en-US" smtClean="0"/>
              <a:t>‹#›</a:t>
            </a:fld>
            <a:endParaRPr kumimoji="1" lang="ja-JP" altLang="en-US"/>
          </a:p>
        </p:txBody>
      </p:sp>
    </p:spTree>
    <p:extLst>
      <p:ext uri="{BB962C8B-B14F-4D97-AF65-F5344CB8AC3E}">
        <p14:creationId xmlns:p14="http://schemas.microsoft.com/office/powerpoint/2010/main" val="23280640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7CBDB20B-2E3F-42B0-945D-35A825F3E5DF}" type="datetimeFigureOut">
              <a:rPr kumimoji="1" lang="ja-JP" altLang="en-US" smtClean="0"/>
              <a:t>2026/10/26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4D75EF1-E9A3-4BC1-95FB-882B0CB324DD}" type="slidenum">
              <a:rPr kumimoji="1" lang="ja-JP" altLang="en-US" smtClean="0"/>
              <a:t>‹#›</a:t>
            </a:fld>
            <a:endParaRPr kumimoji="1" lang="ja-JP" altLang="en-US"/>
          </a:p>
        </p:txBody>
      </p:sp>
    </p:spTree>
    <p:extLst>
      <p:ext uri="{BB962C8B-B14F-4D97-AF65-F5344CB8AC3E}">
        <p14:creationId xmlns:p14="http://schemas.microsoft.com/office/powerpoint/2010/main" val="28394437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7CBDB20B-2E3F-42B0-945D-35A825F3E5DF}" type="datetimeFigureOut">
              <a:rPr kumimoji="1" lang="ja-JP" altLang="en-US" smtClean="0"/>
              <a:t>2026/10/26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4D75EF1-E9A3-4BC1-95FB-882B0CB324DD}" type="slidenum">
              <a:rPr kumimoji="1" lang="ja-JP" altLang="en-US" smtClean="0"/>
              <a:t>‹#›</a:t>
            </a:fld>
            <a:endParaRPr kumimoji="1" lang="ja-JP" altLang="en-US"/>
          </a:p>
        </p:txBody>
      </p:sp>
    </p:spTree>
    <p:extLst>
      <p:ext uri="{BB962C8B-B14F-4D97-AF65-F5344CB8AC3E}">
        <p14:creationId xmlns:p14="http://schemas.microsoft.com/office/powerpoint/2010/main" val="28019828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BDB20B-2E3F-42B0-945D-35A825F3E5DF}" type="datetimeFigureOut">
              <a:rPr kumimoji="1" lang="ja-JP" altLang="en-US" smtClean="0"/>
              <a:t>2026/10/26</a:t>
            </a:fld>
            <a:endParaRPr kumimoji="1" lang="ja-JP" altLang="en-US"/>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D75EF1-E9A3-4BC1-95FB-882B0CB324DD}" type="slidenum">
              <a:rPr kumimoji="1" lang="ja-JP" altLang="en-US" smtClean="0"/>
              <a:t>‹#›</a:t>
            </a:fld>
            <a:endParaRPr kumimoji="1" lang="ja-JP" altLang="en-US"/>
          </a:p>
        </p:txBody>
      </p:sp>
    </p:spTree>
    <p:extLst>
      <p:ext uri="{BB962C8B-B14F-4D97-AF65-F5344CB8AC3E}">
        <p14:creationId xmlns:p14="http://schemas.microsoft.com/office/powerpoint/2010/main" val="11358565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82A764B-995E-F229-1739-548DCB17147B}"/>
              </a:ext>
            </a:extLst>
          </p:cNvPr>
          <p:cNvSpPr>
            <a:spLocks noGrp="1"/>
          </p:cNvSpPr>
          <p:nvPr>
            <p:ph type="title"/>
          </p:nvPr>
        </p:nvSpPr>
        <p:spPr>
          <a:xfrm>
            <a:off x="148457" y="926585"/>
            <a:ext cx="10752083" cy="752475"/>
          </a:xfrm>
        </p:spPr>
        <p:txBody>
          <a:bodyPr>
            <a:normAutofit/>
          </a:bodyPr>
          <a:lstStyle/>
          <a:p>
            <a:r>
              <a:rPr kumimoji="1" lang="en-US" altLang="ja-JP" sz="3200" dirty="0">
                <a:latin typeface="メイリオ" panose="020B0604030504040204" pitchFamily="50" charset="-128"/>
                <a:ea typeface="メイリオ" panose="020B0604030504040204" pitchFamily="50" charset="-128"/>
              </a:rPr>
              <a:t>    </a:t>
            </a:r>
            <a:r>
              <a:rPr kumimoji="1" lang="en-US" altLang="ja-JP" sz="3600" dirty="0">
                <a:latin typeface="メイリオ" panose="020B0604030504040204" pitchFamily="50" charset="-128"/>
                <a:ea typeface="メイリオ" panose="020B0604030504040204" pitchFamily="50" charset="-128"/>
              </a:rPr>
              <a:t>【</a:t>
            </a:r>
            <a:r>
              <a:rPr kumimoji="1" lang="ja-JP" altLang="en-US" sz="3600" dirty="0">
                <a:latin typeface="メイリオ" panose="020B0604030504040204" pitchFamily="50" charset="-128"/>
                <a:ea typeface="メイリオ" panose="020B0604030504040204" pitchFamily="50" charset="-128"/>
              </a:rPr>
              <a:t>農地の利用について決めている法律の種類</a:t>
            </a:r>
            <a:r>
              <a:rPr kumimoji="1" lang="en-US" altLang="ja-JP" sz="3600" dirty="0">
                <a:latin typeface="メイリオ" panose="020B0604030504040204" pitchFamily="50" charset="-128"/>
                <a:ea typeface="メイリオ" panose="020B0604030504040204" pitchFamily="50" charset="-128"/>
              </a:rPr>
              <a:t>】</a:t>
            </a:r>
            <a:endParaRPr kumimoji="1" lang="ja-JP" altLang="en-US" sz="3600" dirty="0">
              <a:latin typeface="メイリオ" panose="020B0604030504040204" pitchFamily="50" charset="-128"/>
              <a:ea typeface="メイリオ" panose="020B0604030504040204" pitchFamily="50" charset="-128"/>
            </a:endParaRPr>
          </a:p>
        </p:txBody>
      </p:sp>
      <p:sp>
        <p:nvSpPr>
          <p:cNvPr id="4" name="正方形/長方形 3">
            <a:extLst>
              <a:ext uri="{FF2B5EF4-FFF2-40B4-BE49-F238E27FC236}">
                <a16:creationId xmlns:a16="http://schemas.microsoft.com/office/drawing/2014/main" id="{F614876D-A11E-C4F0-5A5E-08DF9CC08D30}"/>
              </a:ext>
            </a:extLst>
          </p:cNvPr>
          <p:cNvSpPr/>
          <p:nvPr/>
        </p:nvSpPr>
        <p:spPr>
          <a:xfrm>
            <a:off x="1284241" y="4445814"/>
            <a:ext cx="5431870" cy="859402"/>
          </a:xfrm>
          <a:prstGeom prst="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tIns="144000" rtlCol="0" anchor="ctr"/>
          <a:lstStyle/>
          <a:p>
            <a:pPr algn="ctr"/>
            <a:r>
              <a:rPr kumimoji="1" lang="ja-JP" altLang="en-US" sz="2400" dirty="0">
                <a:solidFill>
                  <a:schemeClr val="tx1"/>
                </a:solidFill>
                <a:latin typeface="メイリオ" panose="020B0604030504040204" pitchFamily="50" charset="-128"/>
                <a:ea typeface="メイリオ" panose="020B0604030504040204" pitchFamily="50" charset="-128"/>
              </a:rPr>
              <a:t>農地中間管理事業の推進に関する法律</a:t>
            </a:r>
            <a:br>
              <a:rPr kumimoji="1" lang="en-US" altLang="ja-JP" sz="2400" dirty="0">
                <a:solidFill>
                  <a:schemeClr val="tx1"/>
                </a:solidFill>
                <a:latin typeface="メイリオ" panose="020B0604030504040204" pitchFamily="50" charset="-128"/>
                <a:ea typeface="メイリオ" panose="020B0604030504040204" pitchFamily="50" charset="-128"/>
              </a:rPr>
            </a:br>
            <a:r>
              <a:rPr kumimoji="1" lang="ja-JP" altLang="en-US" dirty="0">
                <a:solidFill>
                  <a:schemeClr val="tx1"/>
                </a:solidFill>
                <a:latin typeface="メイリオ" panose="020B0604030504040204" pitchFamily="50" charset="-128"/>
                <a:ea typeface="メイリオ" panose="020B0604030504040204" pitchFamily="50" charset="-128"/>
              </a:rPr>
              <a:t>（市街化区域以外の農地）</a:t>
            </a:r>
          </a:p>
        </p:txBody>
      </p:sp>
      <p:sp>
        <p:nvSpPr>
          <p:cNvPr id="11" name="正方形/長方形 10">
            <a:extLst>
              <a:ext uri="{FF2B5EF4-FFF2-40B4-BE49-F238E27FC236}">
                <a16:creationId xmlns:a16="http://schemas.microsoft.com/office/drawing/2014/main" id="{D0D9F393-BA93-E1C2-2500-60B607EEA950}"/>
              </a:ext>
            </a:extLst>
          </p:cNvPr>
          <p:cNvSpPr/>
          <p:nvPr/>
        </p:nvSpPr>
        <p:spPr>
          <a:xfrm>
            <a:off x="1284241" y="3445965"/>
            <a:ext cx="5431870" cy="722584"/>
          </a:xfrm>
          <a:prstGeom prst="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tIns="144000" rtlCol="0" anchor="ctr"/>
          <a:lstStyle/>
          <a:p>
            <a:pPr algn="ctr"/>
            <a:r>
              <a:rPr kumimoji="1" lang="ja-JP" altLang="en-US" sz="2400" dirty="0">
                <a:solidFill>
                  <a:schemeClr val="tx1"/>
                </a:solidFill>
                <a:latin typeface="メイリオ" panose="020B0604030504040204" pitchFamily="50" charset="-128"/>
                <a:ea typeface="メイリオ" panose="020B0604030504040204" pitchFamily="50" charset="-128"/>
              </a:rPr>
              <a:t>農　　　地　　　法</a:t>
            </a:r>
            <a:endParaRPr kumimoji="1" lang="en-US" altLang="ja-JP" sz="2400" dirty="0">
              <a:solidFill>
                <a:schemeClr val="tx1"/>
              </a:solidFill>
              <a:latin typeface="メイリオ" panose="020B0604030504040204" pitchFamily="50" charset="-128"/>
              <a:ea typeface="メイリオ" panose="020B0604030504040204" pitchFamily="50" charset="-128"/>
            </a:endParaRPr>
          </a:p>
        </p:txBody>
      </p:sp>
      <p:sp>
        <p:nvSpPr>
          <p:cNvPr id="22" name="正方形/長方形 21">
            <a:extLst>
              <a:ext uri="{FF2B5EF4-FFF2-40B4-BE49-F238E27FC236}">
                <a16:creationId xmlns:a16="http://schemas.microsoft.com/office/drawing/2014/main" id="{68A4D091-B6E3-AABC-965C-61E22F218761}"/>
              </a:ext>
            </a:extLst>
          </p:cNvPr>
          <p:cNvSpPr/>
          <p:nvPr/>
        </p:nvSpPr>
        <p:spPr>
          <a:xfrm>
            <a:off x="1269290" y="5582481"/>
            <a:ext cx="5461772" cy="859403"/>
          </a:xfrm>
          <a:prstGeom prst="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tIns="144000" rtlCol="0" anchor="ctr"/>
          <a:lstStyle/>
          <a:p>
            <a:pPr algn="ctr"/>
            <a:r>
              <a:rPr kumimoji="1" lang="ja-JP" altLang="en-US" sz="2400" dirty="0">
                <a:solidFill>
                  <a:schemeClr val="tx1"/>
                </a:solidFill>
                <a:latin typeface="メイリオ" panose="020B0604030504040204" pitchFamily="50" charset="-128"/>
                <a:ea typeface="メイリオ" panose="020B0604030504040204" pitchFamily="50" charset="-128"/>
              </a:rPr>
              <a:t>都市農地の貸借の円滑化に関する法律</a:t>
            </a:r>
            <a:br>
              <a:rPr kumimoji="1" lang="en-US" altLang="ja-JP" sz="2400" dirty="0">
                <a:solidFill>
                  <a:schemeClr val="tx1"/>
                </a:solidFill>
                <a:latin typeface="メイリオ" panose="020B0604030504040204" pitchFamily="50" charset="-128"/>
                <a:ea typeface="メイリオ" panose="020B0604030504040204" pitchFamily="50" charset="-128"/>
              </a:rPr>
            </a:br>
            <a:r>
              <a:rPr kumimoji="1" lang="en-US" altLang="ja-JP" dirty="0">
                <a:solidFill>
                  <a:schemeClr val="tx1"/>
                </a:solidFill>
                <a:latin typeface="メイリオ" panose="020B0604030504040204" pitchFamily="50" charset="-128"/>
                <a:ea typeface="メイリオ" panose="020B0604030504040204" pitchFamily="50" charset="-128"/>
              </a:rPr>
              <a:t>(</a:t>
            </a:r>
            <a:r>
              <a:rPr kumimoji="1" lang="ja-JP" altLang="en-US" dirty="0">
                <a:solidFill>
                  <a:schemeClr val="tx1"/>
                </a:solidFill>
                <a:latin typeface="メイリオ" panose="020B0604030504040204" pitchFamily="50" charset="-128"/>
                <a:ea typeface="メイリオ" panose="020B0604030504040204" pitchFamily="50" charset="-128"/>
              </a:rPr>
              <a:t>　生　産　緑　地　</a:t>
            </a:r>
            <a:r>
              <a:rPr kumimoji="1" lang="en-US" altLang="ja-JP" dirty="0">
                <a:solidFill>
                  <a:schemeClr val="tx1"/>
                </a:solidFill>
                <a:latin typeface="メイリオ" panose="020B0604030504040204" pitchFamily="50" charset="-128"/>
                <a:ea typeface="メイリオ" panose="020B0604030504040204" pitchFamily="50" charset="-128"/>
              </a:rPr>
              <a:t>)</a:t>
            </a:r>
            <a:endParaRPr kumimoji="1" lang="en-US" altLang="ja-JP" sz="2400" dirty="0">
              <a:solidFill>
                <a:schemeClr val="tx1"/>
              </a:solidFill>
              <a:latin typeface="メイリオ" panose="020B0604030504040204" pitchFamily="50" charset="-128"/>
              <a:ea typeface="メイリオ" panose="020B0604030504040204" pitchFamily="50" charset="-128"/>
            </a:endParaRPr>
          </a:p>
        </p:txBody>
      </p:sp>
      <p:sp>
        <p:nvSpPr>
          <p:cNvPr id="29" name="テキスト ボックス 28">
            <a:extLst>
              <a:ext uri="{FF2B5EF4-FFF2-40B4-BE49-F238E27FC236}">
                <a16:creationId xmlns:a16="http://schemas.microsoft.com/office/drawing/2014/main" id="{74626B05-0B5F-77D8-8F0B-19703CC666D5}"/>
              </a:ext>
            </a:extLst>
          </p:cNvPr>
          <p:cNvSpPr txBox="1"/>
          <p:nvPr/>
        </p:nvSpPr>
        <p:spPr>
          <a:xfrm>
            <a:off x="1121980" y="1698487"/>
            <a:ext cx="9948040" cy="1569660"/>
          </a:xfrm>
          <a:prstGeom prst="rect">
            <a:avLst/>
          </a:prstGeom>
          <a:noFill/>
        </p:spPr>
        <p:txBody>
          <a:bodyPr wrap="square" rtlCol="0">
            <a:spAutoFit/>
          </a:bodyPr>
          <a:lstStyle/>
          <a:p>
            <a:r>
              <a:rPr kumimoji="1" lang="ja-JP" altLang="en-US" sz="2400" dirty="0">
                <a:latin typeface="メイリオ" panose="020B0604030504040204" pitchFamily="50" charset="-128"/>
                <a:ea typeface="メイリオ" panose="020B0604030504040204" pitchFamily="50" charset="-128"/>
              </a:rPr>
              <a:t>耕作目的で農地を売買又は貸借する場合、下の３つの法律による許可、認可、認定が必要です。なお、この許可等を受けるためには、法人の農業参入要件のほかに、農地等の全てを効率的に利用できる農業技術を有するなどの要件があります。</a:t>
            </a:r>
          </a:p>
        </p:txBody>
      </p:sp>
      <p:sp>
        <p:nvSpPr>
          <p:cNvPr id="31" name="矢印: 右 30">
            <a:extLst>
              <a:ext uri="{FF2B5EF4-FFF2-40B4-BE49-F238E27FC236}">
                <a16:creationId xmlns:a16="http://schemas.microsoft.com/office/drawing/2014/main" id="{D8899BFC-2A28-5B31-F7AD-917FF0C821F1}"/>
              </a:ext>
            </a:extLst>
          </p:cNvPr>
          <p:cNvSpPr/>
          <p:nvPr/>
        </p:nvSpPr>
        <p:spPr>
          <a:xfrm>
            <a:off x="6920107" y="3564146"/>
            <a:ext cx="567558" cy="466110"/>
          </a:xfrm>
          <a:prstGeom prst="rightArrow">
            <a:avLst/>
          </a:prstGeom>
          <a:no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3" name="図 32">
            <a:extLst>
              <a:ext uri="{FF2B5EF4-FFF2-40B4-BE49-F238E27FC236}">
                <a16:creationId xmlns:a16="http://schemas.microsoft.com/office/drawing/2014/main" id="{A160DF37-7DA1-3534-C9E9-47BC9AF7F79A}"/>
              </a:ext>
            </a:extLst>
          </p:cNvPr>
          <p:cNvPicPr>
            <a:picLocks noChangeAspect="1"/>
          </p:cNvPicPr>
          <p:nvPr/>
        </p:nvPicPr>
        <p:blipFill>
          <a:blip r:embed="rId2"/>
          <a:stretch>
            <a:fillRect/>
          </a:stretch>
        </p:blipFill>
        <p:spPr>
          <a:xfrm>
            <a:off x="6933184" y="4589930"/>
            <a:ext cx="597460" cy="530398"/>
          </a:xfrm>
          <a:prstGeom prst="rect">
            <a:avLst/>
          </a:prstGeom>
        </p:spPr>
      </p:pic>
      <p:pic>
        <p:nvPicPr>
          <p:cNvPr id="35" name="図 34">
            <a:extLst>
              <a:ext uri="{FF2B5EF4-FFF2-40B4-BE49-F238E27FC236}">
                <a16:creationId xmlns:a16="http://schemas.microsoft.com/office/drawing/2014/main" id="{4AE25643-F1D0-EA3D-3139-D73077B41234}"/>
              </a:ext>
            </a:extLst>
          </p:cNvPr>
          <p:cNvPicPr>
            <a:picLocks noChangeAspect="1"/>
          </p:cNvPicPr>
          <p:nvPr/>
        </p:nvPicPr>
        <p:blipFill>
          <a:blip r:embed="rId2"/>
          <a:stretch>
            <a:fillRect/>
          </a:stretch>
        </p:blipFill>
        <p:spPr>
          <a:xfrm>
            <a:off x="6905156" y="5719807"/>
            <a:ext cx="597460" cy="530398"/>
          </a:xfrm>
          <a:prstGeom prst="rect">
            <a:avLst/>
          </a:prstGeom>
        </p:spPr>
      </p:pic>
      <p:sp>
        <p:nvSpPr>
          <p:cNvPr id="36" name="テキスト ボックス 35">
            <a:extLst>
              <a:ext uri="{FF2B5EF4-FFF2-40B4-BE49-F238E27FC236}">
                <a16:creationId xmlns:a16="http://schemas.microsoft.com/office/drawing/2014/main" id="{4F85AB3A-AF2A-8FE3-82B7-ADB1BFCEECCF}"/>
              </a:ext>
            </a:extLst>
          </p:cNvPr>
          <p:cNvSpPr txBox="1"/>
          <p:nvPr/>
        </p:nvSpPr>
        <p:spPr>
          <a:xfrm>
            <a:off x="7691661" y="3526804"/>
            <a:ext cx="3677665" cy="560905"/>
          </a:xfrm>
          <a:prstGeom prst="rect">
            <a:avLst/>
          </a:prstGeom>
          <a:noFill/>
        </p:spPr>
        <p:txBody>
          <a:bodyPr wrap="square" tIns="144000" rtlCol="0">
            <a:spAutoFit/>
          </a:bodyPr>
          <a:lstStyle/>
          <a:p>
            <a:r>
              <a:rPr lang="ja-JP" altLang="en-US" sz="2400" dirty="0">
                <a:latin typeface="メイリオ" panose="020B0604030504040204" pitchFamily="50" charset="-128"/>
                <a:ea typeface="メイリオ" panose="020B0604030504040204" pitchFamily="50" charset="-128"/>
              </a:rPr>
              <a:t>農業委員会の許可</a:t>
            </a:r>
            <a:endParaRPr kumimoji="1" lang="ja-JP" altLang="en-US" sz="2400" dirty="0">
              <a:latin typeface="メイリオ" panose="020B0604030504040204" pitchFamily="50" charset="-128"/>
              <a:ea typeface="メイリオ" panose="020B0604030504040204" pitchFamily="50" charset="-128"/>
            </a:endParaRPr>
          </a:p>
        </p:txBody>
      </p:sp>
      <p:sp>
        <p:nvSpPr>
          <p:cNvPr id="37" name="テキスト ボックス 36">
            <a:extLst>
              <a:ext uri="{FF2B5EF4-FFF2-40B4-BE49-F238E27FC236}">
                <a16:creationId xmlns:a16="http://schemas.microsoft.com/office/drawing/2014/main" id="{F2C8E342-3634-CF0F-11E1-95C5DFCEDC36}"/>
              </a:ext>
            </a:extLst>
          </p:cNvPr>
          <p:cNvSpPr txBox="1"/>
          <p:nvPr/>
        </p:nvSpPr>
        <p:spPr>
          <a:xfrm>
            <a:off x="7691661" y="4589930"/>
            <a:ext cx="3563006" cy="560905"/>
          </a:xfrm>
          <a:prstGeom prst="rect">
            <a:avLst/>
          </a:prstGeom>
          <a:noFill/>
        </p:spPr>
        <p:txBody>
          <a:bodyPr wrap="square" tIns="144000" rtlCol="0">
            <a:spAutoFit/>
          </a:bodyPr>
          <a:lstStyle/>
          <a:p>
            <a:r>
              <a:rPr lang="ja-JP" altLang="en-US" sz="2400" dirty="0">
                <a:latin typeface="メイリオ" panose="020B0604030504040204" pitchFamily="50" charset="-128"/>
                <a:ea typeface="メイリオ" panose="020B0604030504040204" pitchFamily="50" charset="-128"/>
              </a:rPr>
              <a:t>県知事の認可、公告</a:t>
            </a:r>
            <a:endParaRPr kumimoji="1" lang="ja-JP" altLang="en-US" sz="2400" dirty="0">
              <a:latin typeface="メイリオ" panose="020B0604030504040204" pitchFamily="50" charset="-128"/>
              <a:ea typeface="メイリオ" panose="020B0604030504040204" pitchFamily="50" charset="-128"/>
            </a:endParaRPr>
          </a:p>
        </p:txBody>
      </p:sp>
      <p:sp>
        <p:nvSpPr>
          <p:cNvPr id="38" name="テキスト ボックス 37">
            <a:extLst>
              <a:ext uri="{FF2B5EF4-FFF2-40B4-BE49-F238E27FC236}">
                <a16:creationId xmlns:a16="http://schemas.microsoft.com/office/drawing/2014/main" id="{CD1C0770-9670-EFDF-5AFF-9BBC251F7211}"/>
              </a:ext>
            </a:extLst>
          </p:cNvPr>
          <p:cNvSpPr txBox="1"/>
          <p:nvPr/>
        </p:nvSpPr>
        <p:spPr>
          <a:xfrm>
            <a:off x="7747717" y="5704554"/>
            <a:ext cx="2992582" cy="560905"/>
          </a:xfrm>
          <a:prstGeom prst="rect">
            <a:avLst/>
          </a:prstGeom>
          <a:noFill/>
        </p:spPr>
        <p:txBody>
          <a:bodyPr wrap="square" tIns="144000" rtlCol="0">
            <a:spAutoFit/>
          </a:bodyPr>
          <a:lstStyle/>
          <a:p>
            <a:r>
              <a:rPr lang="ja-JP" altLang="en-US" sz="2400" dirty="0">
                <a:latin typeface="メイリオ" panose="020B0604030504040204" pitchFamily="50" charset="-128"/>
                <a:ea typeface="メイリオ" panose="020B0604030504040204" pitchFamily="50" charset="-128"/>
              </a:rPr>
              <a:t>市町村長の認定</a:t>
            </a:r>
            <a:endParaRPr kumimoji="1" lang="ja-JP" altLang="en-US" sz="24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869475887"/>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178</TotalTime>
  <Words>130</Words>
  <Application>Microsoft Office PowerPoint</Application>
  <PresentationFormat>ワイド画面</PresentationFormat>
  <Paragraphs>8</Paragraphs>
  <Slides>1</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vt:i4>
      </vt:variant>
    </vt:vector>
  </HeadingPairs>
  <TitlesOfParts>
    <vt:vector size="6" baseType="lpstr">
      <vt:lpstr>メイリオ</vt:lpstr>
      <vt:lpstr>游ゴシック</vt:lpstr>
      <vt:lpstr>游ゴシック Light</vt:lpstr>
      <vt:lpstr>Arial</vt:lpstr>
      <vt:lpstr>Office テーマ</vt:lpstr>
      <vt:lpstr>    【農地の利用について決めている法律の種類】</vt:lpstr>
    </vt:vector>
  </TitlesOfParts>
  <Company>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user</dc:creator>
  <cp:lastModifiedBy>user</cp:lastModifiedBy>
  <cp:revision>8</cp:revision>
  <dcterms:created xsi:type="dcterms:W3CDTF">2025-07-18T00:33:20Z</dcterms:created>
  <dcterms:modified xsi:type="dcterms:W3CDTF">2026-10-26T01:46:09Z</dcterms:modified>
</cp:coreProperties>
</file>