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CEC4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21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6616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518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4499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5757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7310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893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5758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605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7053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7297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981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7204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27F59-DE3B-1A42-9397-7A466BFCE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楕円 22">
            <a:extLst>
              <a:ext uri="{FF2B5EF4-FFF2-40B4-BE49-F238E27FC236}">
                <a16:creationId xmlns:a16="http://schemas.microsoft.com/office/drawing/2014/main" id="{3664350D-B884-2C15-5F5A-368BBF521427}"/>
              </a:ext>
            </a:extLst>
          </p:cNvPr>
          <p:cNvSpPr/>
          <p:nvPr/>
        </p:nvSpPr>
        <p:spPr>
          <a:xfrm>
            <a:off x="-6419494" y="1917972"/>
            <a:ext cx="3266508" cy="1032573"/>
          </a:xfrm>
          <a:prstGeom prst="ellipse">
            <a:avLst/>
          </a:prstGeom>
          <a:solidFill>
            <a:schemeClr val="accent3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aphicFrame>
        <p:nvGraphicFramePr>
          <p:cNvPr id="26" name="表 25">
            <a:extLst>
              <a:ext uri="{FF2B5EF4-FFF2-40B4-BE49-F238E27FC236}">
                <a16:creationId xmlns:a16="http://schemas.microsoft.com/office/drawing/2014/main" id="{222136EC-5096-CE76-75FE-3450CAAA2E8B}"/>
              </a:ext>
            </a:extLst>
          </p:cNvPr>
          <p:cNvGraphicFramePr>
            <a:graphicFrameLocks noGrp="1"/>
          </p:cNvGraphicFramePr>
          <p:nvPr/>
        </p:nvGraphicFramePr>
        <p:xfrm>
          <a:off x="476471" y="5046812"/>
          <a:ext cx="5953755" cy="230261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984585">
                  <a:extLst>
                    <a:ext uri="{9D8B030D-6E8A-4147-A177-3AD203B41FA5}">
                      <a16:colId xmlns:a16="http://schemas.microsoft.com/office/drawing/2014/main" val="2434567996"/>
                    </a:ext>
                  </a:extLst>
                </a:gridCol>
                <a:gridCol w="1984585">
                  <a:extLst>
                    <a:ext uri="{9D8B030D-6E8A-4147-A177-3AD203B41FA5}">
                      <a16:colId xmlns:a16="http://schemas.microsoft.com/office/drawing/2014/main" val="4057101031"/>
                    </a:ext>
                  </a:extLst>
                </a:gridCol>
                <a:gridCol w="1984585">
                  <a:extLst>
                    <a:ext uri="{9D8B030D-6E8A-4147-A177-3AD203B41FA5}">
                      <a16:colId xmlns:a16="http://schemas.microsoft.com/office/drawing/2014/main" val="3418337232"/>
                    </a:ext>
                  </a:extLst>
                </a:gridCol>
              </a:tblGrid>
              <a:tr h="2302612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297179"/>
                  </a:ext>
                </a:extLst>
              </a:tr>
            </a:tbl>
          </a:graphicData>
        </a:graphic>
      </p:graphicFrame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D1B2420-A6CF-3632-CA9C-C523A1679D84}"/>
              </a:ext>
            </a:extLst>
          </p:cNvPr>
          <p:cNvSpPr txBox="1"/>
          <p:nvPr/>
        </p:nvSpPr>
        <p:spPr>
          <a:xfrm>
            <a:off x="184019" y="880575"/>
            <a:ext cx="65913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院内感染防止のため</a:t>
            </a:r>
            <a:endParaRPr kumimoji="1" lang="en-US" altLang="ja-JP" sz="36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36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マスク着用にご協力ください</a:t>
            </a:r>
            <a:endParaRPr kumimoji="1" lang="en-US" altLang="ja-JP" sz="36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9133C637-4D7B-C384-7201-0C6E1C52287E}"/>
              </a:ext>
            </a:extLst>
          </p:cNvPr>
          <p:cNvSpPr/>
          <p:nvPr/>
        </p:nvSpPr>
        <p:spPr>
          <a:xfrm>
            <a:off x="405047" y="4745739"/>
            <a:ext cx="6025179" cy="273711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特にご協力をお願いしたい場合</a:t>
            </a:r>
            <a:endParaRPr kumimoji="1" lang="en-US" altLang="ja-JP" sz="1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75B001F-AB76-4008-C51F-B6560E93FF42}"/>
              </a:ext>
            </a:extLst>
          </p:cNvPr>
          <p:cNvSpPr txBox="1"/>
          <p:nvPr/>
        </p:nvSpPr>
        <p:spPr>
          <a:xfrm>
            <a:off x="957261" y="4210354"/>
            <a:ext cx="4861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患者さんやご家族、職員を</a:t>
            </a:r>
            <a:r>
              <a:rPr kumimoji="1" lang="ja-JP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感染症から守るため</a:t>
            </a:r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院内ではマスク着用へのご協力をお願いしています。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CB250ED-491B-B775-6D9C-99C322850330}"/>
              </a:ext>
            </a:extLst>
          </p:cNvPr>
          <p:cNvSpPr txBox="1"/>
          <p:nvPr/>
        </p:nvSpPr>
        <p:spPr>
          <a:xfrm>
            <a:off x="335988" y="7427001"/>
            <a:ext cx="57429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障害特性や病気などによりマスクの着用が厳しい方で、発熱・ 咳・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くしゃみ・鼻水などの症状がある場合は、ティッシュやハンカチなどで  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</a:t>
            </a:r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口や鼻を覆うなど、咳エチケットにご協力ください。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FC562E12-F2D3-CBF0-7176-E04D3497360A}"/>
              </a:ext>
            </a:extLst>
          </p:cNvPr>
          <p:cNvSpPr/>
          <p:nvPr/>
        </p:nvSpPr>
        <p:spPr>
          <a:xfrm>
            <a:off x="160734" y="8130815"/>
            <a:ext cx="6591370" cy="1504824"/>
          </a:xfrm>
          <a:prstGeom prst="roundRect">
            <a:avLst>
              <a:gd name="adj" fmla="val 3063"/>
            </a:avLst>
          </a:prstGeom>
          <a:solidFill>
            <a:schemeClr val="accent3">
              <a:lumMod val="20000"/>
              <a:lumOff val="80000"/>
              <a:alpha val="3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2000" dirty="0">
              <a:solidFill>
                <a:schemeClr val="accent2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620B1A4-B5F7-A2CE-5EA4-94CEB2FD9298}"/>
              </a:ext>
            </a:extLst>
          </p:cNvPr>
          <p:cNvSpPr txBox="1"/>
          <p:nvPr/>
        </p:nvSpPr>
        <p:spPr>
          <a:xfrm>
            <a:off x="2217009" y="8232353"/>
            <a:ext cx="418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chemeClr val="accent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みなさまのご理解とご協力が</a:t>
            </a:r>
            <a:endParaRPr kumimoji="1" lang="en-US" altLang="ja-JP" sz="1600" dirty="0">
              <a:solidFill>
                <a:schemeClr val="accent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600" dirty="0">
                <a:solidFill>
                  <a:schemeClr val="accent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安心・安全な医療環境につながります。</a:t>
            </a:r>
            <a:endParaRPr kumimoji="1" lang="en-US" altLang="ja-JP" sz="1600" dirty="0">
              <a:solidFill>
                <a:schemeClr val="accent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38C3C4B9-001B-E55E-7302-4D4044379538}"/>
              </a:ext>
            </a:extLst>
          </p:cNvPr>
          <p:cNvSpPr/>
          <p:nvPr/>
        </p:nvSpPr>
        <p:spPr>
          <a:xfrm>
            <a:off x="476471" y="8935619"/>
            <a:ext cx="5859591" cy="42419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医療機関名をご記入ください</a:t>
            </a:r>
          </a:p>
        </p:txBody>
      </p:sp>
      <p:pic>
        <p:nvPicPr>
          <p:cNvPr id="46" name="グラフィックス 45">
            <a:extLst>
              <a:ext uri="{FF2B5EF4-FFF2-40B4-BE49-F238E27FC236}">
                <a16:creationId xmlns:a16="http://schemas.microsoft.com/office/drawing/2014/main" id="{576F0D73-564F-2FE9-8DDD-DCB3F5C2C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0341" y="8272783"/>
            <a:ext cx="971318" cy="521195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750E48B4-F0E5-CF31-E38D-D7D483A6A972}"/>
              </a:ext>
            </a:extLst>
          </p:cNvPr>
          <p:cNvSpPr/>
          <p:nvPr/>
        </p:nvSpPr>
        <p:spPr>
          <a:xfrm>
            <a:off x="786825" y="2395254"/>
            <a:ext cx="5358213" cy="929704"/>
          </a:xfrm>
          <a:prstGeom prst="roundRect">
            <a:avLst/>
          </a:prstGeom>
          <a:solidFill>
            <a:schemeClr val="accent3">
              <a:lumMod val="20000"/>
              <a:lumOff val="80000"/>
              <a:alpha val="30000"/>
            </a:schemeClr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ja-JP" altLang="en-US" sz="1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呼吸器感染症で受診される方が多く、</a:t>
            </a:r>
            <a:endParaRPr kumimoji="1" lang="en-US" altLang="ja-JP" sz="1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ja-JP" altLang="en-US" sz="1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高齢者や基礎疾患のある方など、</a:t>
            </a:r>
            <a:endParaRPr kumimoji="1" lang="en-US" altLang="ja-JP" sz="1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重症化リスクの高い方も多く受診される医療機関です。</a:t>
            </a:r>
            <a:endParaRPr kumimoji="1" lang="en-US" altLang="ja-JP" sz="1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293B5AF-ABDB-25E2-5D27-74DB8BABC1AE}"/>
              </a:ext>
            </a:extLst>
          </p:cNvPr>
          <p:cNvSpPr txBox="1"/>
          <p:nvPr/>
        </p:nvSpPr>
        <p:spPr>
          <a:xfrm>
            <a:off x="281267" y="6821157"/>
            <a:ext cx="23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発熱・咳・くしゃみなどの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症状がある方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51" name="グラフィックス 50">
            <a:extLst>
              <a:ext uri="{FF2B5EF4-FFF2-40B4-BE49-F238E27FC236}">
                <a16:creationId xmlns:a16="http://schemas.microsoft.com/office/drawing/2014/main" id="{AA12E5D5-FE32-FCBC-37C7-8BAB42D476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6990" y="5319234"/>
            <a:ext cx="1321950" cy="1358756"/>
          </a:xfrm>
          <a:prstGeom prst="rect">
            <a:avLst/>
          </a:prstGeom>
        </p:spPr>
      </p:pic>
      <p:pic>
        <p:nvPicPr>
          <p:cNvPr id="3" name="グラフィックス 2">
            <a:extLst>
              <a:ext uri="{FF2B5EF4-FFF2-40B4-BE49-F238E27FC236}">
                <a16:creationId xmlns:a16="http://schemas.microsoft.com/office/drawing/2014/main" id="{18963067-A45B-5444-7AF7-10893FC4BC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16819" y="7456192"/>
            <a:ext cx="453759" cy="663186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F4AFBD7-92C3-1ACF-D596-019FF67F0362}"/>
              </a:ext>
            </a:extLst>
          </p:cNvPr>
          <p:cNvSpPr txBox="1"/>
          <p:nvPr/>
        </p:nvSpPr>
        <p:spPr>
          <a:xfrm>
            <a:off x="2328405" y="6794981"/>
            <a:ext cx="23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感染症が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流行している時期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136EEFA-2F8D-E757-0311-5C7C0E9BD977}"/>
              </a:ext>
            </a:extLst>
          </p:cNvPr>
          <p:cNvSpPr txBox="1"/>
          <p:nvPr/>
        </p:nvSpPr>
        <p:spPr>
          <a:xfrm>
            <a:off x="4259200" y="6767687"/>
            <a:ext cx="23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医療機関から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お願いがあった場合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1" name="グラフィックス 10">
            <a:extLst>
              <a:ext uri="{FF2B5EF4-FFF2-40B4-BE49-F238E27FC236}">
                <a16:creationId xmlns:a16="http://schemas.microsoft.com/office/drawing/2014/main" id="{9A82DD4D-7C65-58DE-3AE5-1FC0221249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0218" y="5302608"/>
            <a:ext cx="1169767" cy="1387303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2923F33-0409-2AF2-28A2-30C112D3C330}"/>
              </a:ext>
            </a:extLst>
          </p:cNvPr>
          <p:cNvSpPr txBox="1"/>
          <p:nvPr/>
        </p:nvSpPr>
        <p:spPr>
          <a:xfrm>
            <a:off x="693779" y="2037872"/>
            <a:ext cx="877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当院は、</a:t>
            </a: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04028BC6-BF08-ECD3-7DB6-9B44DA4DCC25}"/>
              </a:ext>
            </a:extLst>
          </p:cNvPr>
          <p:cNvSpPr/>
          <p:nvPr/>
        </p:nvSpPr>
        <p:spPr>
          <a:xfrm>
            <a:off x="2099366" y="591207"/>
            <a:ext cx="2577711" cy="28936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accent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ご来院のみなさまへ</a:t>
            </a:r>
          </a:p>
        </p:txBody>
      </p:sp>
      <p:pic>
        <p:nvPicPr>
          <p:cNvPr id="21" name="グラフィックス 20">
            <a:extLst>
              <a:ext uri="{FF2B5EF4-FFF2-40B4-BE49-F238E27FC236}">
                <a16:creationId xmlns:a16="http://schemas.microsoft.com/office/drawing/2014/main" id="{512CB2F4-205E-7BD3-E05F-BA766DDA6AA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47084" r="47084"/>
          <a:stretch>
            <a:fillRect/>
          </a:stretch>
        </p:blipFill>
        <p:spPr>
          <a:xfrm>
            <a:off x="306698" y="3424677"/>
            <a:ext cx="1148905" cy="777596"/>
          </a:xfrm>
          <a:prstGeom prst="rect">
            <a:avLst/>
          </a:prstGeom>
        </p:spPr>
      </p:pic>
      <p:pic>
        <p:nvPicPr>
          <p:cNvPr id="28" name="グラフィックス 27">
            <a:extLst>
              <a:ext uri="{FF2B5EF4-FFF2-40B4-BE49-F238E27FC236}">
                <a16:creationId xmlns:a16="http://schemas.microsoft.com/office/drawing/2014/main" id="{D7A144D0-5DB9-3F59-C0B3-CFAD8D710FE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43176" r="-43176"/>
          <a:stretch>
            <a:fillRect/>
          </a:stretch>
        </p:blipFill>
        <p:spPr>
          <a:xfrm>
            <a:off x="5390547" y="3460464"/>
            <a:ext cx="1190256" cy="777596"/>
          </a:xfrm>
          <a:prstGeom prst="rect">
            <a:avLst/>
          </a:prstGeom>
        </p:spPr>
      </p:pic>
      <p:pic>
        <p:nvPicPr>
          <p:cNvPr id="35" name="グラフィックス 34">
            <a:extLst>
              <a:ext uri="{FF2B5EF4-FFF2-40B4-BE49-F238E27FC236}">
                <a16:creationId xmlns:a16="http://schemas.microsoft.com/office/drawing/2014/main" id="{07CB2839-4BDF-2ED2-2AC3-F27B0EF5DF0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584607" y="3397590"/>
            <a:ext cx="1643318" cy="795928"/>
          </a:xfrm>
          <a:prstGeom prst="rect">
            <a:avLst/>
          </a:prstGeom>
        </p:spPr>
      </p:pic>
      <p:pic>
        <p:nvPicPr>
          <p:cNvPr id="37" name="グラフィックス 36">
            <a:extLst>
              <a:ext uri="{FF2B5EF4-FFF2-40B4-BE49-F238E27FC236}">
                <a16:creationId xmlns:a16="http://schemas.microsoft.com/office/drawing/2014/main" id="{4C109F9D-08F1-C5A7-3F79-F171C175ADD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593384" y="5378267"/>
            <a:ext cx="1718118" cy="1286163"/>
          </a:xfrm>
          <a:prstGeom prst="rect">
            <a:avLst/>
          </a:prstGeom>
        </p:spPr>
      </p:pic>
      <p:pic>
        <p:nvPicPr>
          <p:cNvPr id="48" name="グラフィックス 47">
            <a:extLst>
              <a:ext uri="{FF2B5EF4-FFF2-40B4-BE49-F238E27FC236}">
                <a16:creationId xmlns:a16="http://schemas.microsoft.com/office/drawing/2014/main" id="{CAA84A3D-F222-533B-0940-C08E5376A15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681297" y="3477248"/>
            <a:ext cx="418069" cy="720119"/>
          </a:xfrm>
          <a:prstGeom prst="rect">
            <a:avLst/>
          </a:prstGeom>
        </p:spPr>
      </p:pic>
      <p:pic>
        <p:nvPicPr>
          <p:cNvPr id="40" name="グラフィックス 39">
            <a:extLst>
              <a:ext uri="{FF2B5EF4-FFF2-40B4-BE49-F238E27FC236}">
                <a16:creationId xmlns:a16="http://schemas.microsoft.com/office/drawing/2014/main" id="{B07CC4D5-801F-65BC-A51B-1AC95B0C1D5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373545" y="3475597"/>
            <a:ext cx="849555" cy="716812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1C7E555-A024-48B5-ADE1-822CF2351C3C}"/>
              </a:ext>
            </a:extLst>
          </p:cNvPr>
          <p:cNvSpPr/>
          <p:nvPr/>
        </p:nvSpPr>
        <p:spPr>
          <a:xfrm>
            <a:off x="118654" y="270361"/>
            <a:ext cx="6667578" cy="9430100"/>
          </a:xfrm>
          <a:prstGeom prst="rect">
            <a:avLst/>
          </a:prstGeom>
          <a:noFill/>
          <a:ln w="0">
            <a:solidFill>
              <a:srgbClr val="F7CEC4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588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029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マスクチラシ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E75B6"/>
      </a:accent1>
      <a:accent2>
        <a:srgbClr val="2E8B57"/>
      </a:accent2>
      <a:accent3>
        <a:srgbClr val="B4533C"/>
      </a:accent3>
      <a:accent4>
        <a:srgbClr val="F0AD4E"/>
      </a:accent4>
      <a:accent5>
        <a:srgbClr val="707070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476</TotalTime>
  <Words>178</Words>
  <Application>Microsoft Office PowerPoint</Application>
  <PresentationFormat>A4 210 x 297 mm</PresentationFormat>
  <Paragraphs>22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Arial</vt:lpstr>
      <vt:lpstr>Calibri</vt:lpstr>
      <vt:lpstr>Calibri Light</vt:lpstr>
      <vt:lpstr>Wingdings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裕史 森岡</dc:creator>
  <cp:lastModifiedBy>川田 明美</cp:lastModifiedBy>
  <cp:revision>17</cp:revision>
  <dcterms:created xsi:type="dcterms:W3CDTF">2026-07-31T14:54:32Z</dcterms:created>
  <dcterms:modified xsi:type="dcterms:W3CDTF">2026-08-04T05:29:13Z</dcterms:modified>
</cp:coreProperties>
</file>