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</p:sldIdLst>
  <p:sldSz cx="6858000" cy="9906000" type="A4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7CEC4"/>
    <a:srgbClr val="2E75B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淡色スタイル 3 - アクセント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8799B23B-EC83-4686-B30A-512413B5E67A}" styleName="淡色スタイル 3 - アクセント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48" d="100"/>
          <a:sy n="48" d="100"/>
        </p:scale>
        <p:origin x="214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6C58-8EF0-4AC5-A5C7-7E87C38F0231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636F-DB4D-46CE-A9B4-5DB9D449C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666162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6C58-8EF0-4AC5-A5C7-7E87C38F0231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636F-DB4D-46CE-A9B4-5DB9D449C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19518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6C58-8EF0-4AC5-A5C7-7E87C38F0231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636F-DB4D-46CE-A9B4-5DB9D449C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44999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6C58-8EF0-4AC5-A5C7-7E87C38F0231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636F-DB4D-46CE-A9B4-5DB9D449C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575772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6C58-8EF0-4AC5-A5C7-7E87C38F0231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636F-DB4D-46CE-A9B4-5DB9D449C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7731072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6C58-8EF0-4AC5-A5C7-7E87C38F0231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636F-DB4D-46CE-A9B4-5DB9D449C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59689346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6C58-8EF0-4AC5-A5C7-7E87C38F0231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636F-DB4D-46CE-A9B4-5DB9D449C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1575808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6C58-8EF0-4AC5-A5C7-7E87C38F0231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636F-DB4D-46CE-A9B4-5DB9D449C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36051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6C58-8EF0-4AC5-A5C7-7E87C38F0231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636F-DB4D-46CE-A9B4-5DB9D449C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1670536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6C58-8EF0-4AC5-A5C7-7E87C38F0231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636F-DB4D-46CE-A9B4-5DB9D449C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4729757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3B26C58-8EF0-4AC5-A5C7-7E87C38F0231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664636F-DB4D-46CE-A9B4-5DB9D449C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8298185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3B26C58-8EF0-4AC5-A5C7-7E87C38F0231}" type="datetimeFigureOut">
              <a:rPr kumimoji="1" lang="ja-JP" altLang="en-US" smtClean="0"/>
              <a:t>2026/8/4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664636F-DB4D-46CE-A9B4-5DB9D449C97F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37204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kumimoji="1"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kumimoji="1"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svg"/><Relationship Id="rId3" Type="http://schemas.openxmlformats.org/officeDocument/2006/relationships/image" Target="../media/image2.svg"/><Relationship Id="rId7" Type="http://schemas.openxmlformats.org/officeDocument/2006/relationships/image" Target="../media/image6.svg"/><Relationship Id="rId12" Type="http://schemas.openxmlformats.org/officeDocument/2006/relationships/image" Target="../media/image11.png"/><Relationship Id="rId17" Type="http://schemas.openxmlformats.org/officeDocument/2006/relationships/image" Target="../media/image16.svg"/><Relationship Id="rId2" Type="http://schemas.openxmlformats.org/officeDocument/2006/relationships/image" Target="../media/image1.png"/><Relationship Id="rId16" Type="http://schemas.openxmlformats.org/officeDocument/2006/relationships/image" Target="../media/image1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png"/><Relationship Id="rId11" Type="http://schemas.openxmlformats.org/officeDocument/2006/relationships/image" Target="../media/image10.svg"/><Relationship Id="rId5" Type="http://schemas.openxmlformats.org/officeDocument/2006/relationships/image" Target="../media/image4.svg"/><Relationship Id="rId15" Type="http://schemas.openxmlformats.org/officeDocument/2006/relationships/image" Target="../media/image14.sv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sv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FAB6FB2-90B5-5EF4-485E-542BCCC20C2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6" name="表 25">
            <a:extLst>
              <a:ext uri="{FF2B5EF4-FFF2-40B4-BE49-F238E27FC236}">
                <a16:creationId xmlns:a16="http://schemas.microsoft.com/office/drawing/2014/main" id="{7723962D-2B8C-AEE1-7449-96B58AD35BDB}"/>
              </a:ext>
            </a:extLst>
          </p:cNvPr>
          <p:cNvGraphicFramePr>
            <a:graphicFrameLocks noGrp="1"/>
          </p:cNvGraphicFramePr>
          <p:nvPr/>
        </p:nvGraphicFramePr>
        <p:xfrm>
          <a:off x="418869" y="5070286"/>
          <a:ext cx="6011356" cy="2302612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502839">
                  <a:extLst>
                    <a:ext uri="{9D8B030D-6E8A-4147-A177-3AD203B41FA5}">
                      <a16:colId xmlns:a16="http://schemas.microsoft.com/office/drawing/2014/main" val="2434567996"/>
                    </a:ext>
                  </a:extLst>
                </a:gridCol>
                <a:gridCol w="1502839">
                  <a:extLst>
                    <a:ext uri="{9D8B030D-6E8A-4147-A177-3AD203B41FA5}">
                      <a16:colId xmlns:a16="http://schemas.microsoft.com/office/drawing/2014/main" val="4057101031"/>
                    </a:ext>
                  </a:extLst>
                </a:gridCol>
                <a:gridCol w="1502839">
                  <a:extLst>
                    <a:ext uri="{9D8B030D-6E8A-4147-A177-3AD203B41FA5}">
                      <a16:colId xmlns:a16="http://schemas.microsoft.com/office/drawing/2014/main" val="3418337232"/>
                    </a:ext>
                  </a:extLst>
                </a:gridCol>
                <a:gridCol w="1502839">
                  <a:extLst>
                    <a:ext uri="{9D8B030D-6E8A-4147-A177-3AD203B41FA5}">
                      <a16:colId xmlns:a16="http://schemas.microsoft.com/office/drawing/2014/main" val="2113381153"/>
                    </a:ext>
                  </a:extLst>
                </a:gridCol>
              </a:tblGrid>
              <a:tr h="2302612"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kumimoji="1" lang="ja-JP" altLang="en-US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18297179"/>
                  </a:ext>
                </a:extLst>
              </a:tr>
            </a:tbl>
          </a:graphicData>
        </a:graphic>
      </p:graphicFrame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5535F0F7-7B0C-4FB8-B004-0F1A750E2754}"/>
              </a:ext>
            </a:extLst>
          </p:cNvPr>
          <p:cNvSpPr txBox="1"/>
          <p:nvPr/>
        </p:nvSpPr>
        <p:spPr>
          <a:xfrm>
            <a:off x="881711" y="579331"/>
            <a:ext cx="517480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院内での</a:t>
            </a:r>
            <a:endParaRPr kumimoji="1" lang="en-US" altLang="ja-JP" sz="36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マスク着用のルールが</a:t>
            </a:r>
            <a:endParaRPr kumimoji="1" lang="en-US" altLang="ja-JP" sz="3600" b="1" dirty="0">
              <a:solidFill>
                <a:schemeClr val="accent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3600" b="1" dirty="0">
                <a:solidFill>
                  <a:schemeClr val="accent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変わります</a:t>
            </a:r>
          </a:p>
        </p:txBody>
      </p:sp>
      <p:sp>
        <p:nvSpPr>
          <p:cNvPr id="15" name="四角形: 角を丸くする 14">
            <a:extLst>
              <a:ext uri="{FF2B5EF4-FFF2-40B4-BE49-F238E27FC236}">
                <a16:creationId xmlns:a16="http://schemas.microsoft.com/office/drawing/2014/main" id="{933EEBC0-E111-8562-3561-22B7335F2C53}"/>
              </a:ext>
            </a:extLst>
          </p:cNvPr>
          <p:cNvSpPr/>
          <p:nvPr/>
        </p:nvSpPr>
        <p:spPr>
          <a:xfrm>
            <a:off x="308529" y="4731542"/>
            <a:ext cx="6240941" cy="268590"/>
          </a:xfrm>
          <a:prstGeom prst="round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b="1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ただし、次のような場合は、マスク着用をお願いすることがあります。</a:t>
            </a:r>
          </a:p>
        </p:txBody>
      </p:sp>
      <p:sp>
        <p:nvSpPr>
          <p:cNvPr id="34" name="テキスト ボックス 33">
            <a:extLst>
              <a:ext uri="{FF2B5EF4-FFF2-40B4-BE49-F238E27FC236}">
                <a16:creationId xmlns:a16="http://schemas.microsoft.com/office/drawing/2014/main" id="{D8020A22-5E20-AAA2-40CC-2360046E4C86}"/>
              </a:ext>
            </a:extLst>
          </p:cNvPr>
          <p:cNvSpPr txBox="1"/>
          <p:nvPr/>
        </p:nvSpPr>
        <p:spPr>
          <a:xfrm>
            <a:off x="2195204" y="4444383"/>
            <a:ext cx="260924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必要な場合はお声がけします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1" name="テキスト ボックス 40">
            <a:extLst>
              <a:ext uri="{FF2B5EF4-FFF2-40B4-BE49-F238E27FC236}">
                <a16:creationId xmlns:a16="http://schemas.microsoft.com/office/drawing/2014/main" id="{61F4BF29-60DE-11DC-D350-29E7E10B62EC}"/>
              </a:ext>
            </a:extLst>
          </p:cNvPr>
          <p:cNvSpPr txBox="1"/>
          <p:nvPr/>
        </p:nvSpPr>
        <p:spPr>
          <a:xfrm>
            <a:off x="1031019" y="7468293"/>
            <a:ext cx="480169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安心して受診していただくため、症状のある方や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感染症の流行期には、ご理解とご協力をお願いいたします。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2" name="四角形: 角を丸くする 41">
            <a:extLst>
              <a:ext uri="{FF2B5EF4-FFF2-40B4-BE49-F238E27FC236}">
                <a16:creationId xmlns:a16="http://schemas.microsoft.com/office/drawing/2014/main" id="{242B2E29-8B56-C1C0-30FC-A0A0F5FD5369}"/>
              </a:ext>
            </a:extLst>
          </p:cNvPr>
          <p:cNvSpPr/>
          <p:nvPr/>
        </p:nvSpPr>
        <p:spPr>
          <a:xfrm>
            <a:off x="134708" y="8024749"/>
            <a:ext cx="6591372" cy="1597235"/>
          </a:xfrm>
          <a:prstGeom prst="roundRect">
            <a:avLst>
              <a:gd name="adj" fmla="val 3150"/>
            </a:avLst>
          </a:prstGeom>
          <a:solidFill>
            <a:schemeClr val="accent1">
              <a:lumMod val="20000"/>
              <a:lumOff val="80000"/>
              <a:alpha val="30000"/>
            </a:schemeClr>
          </a:solidFill>
          <a:ln w="1905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ja-JP" sz="2000" dirty="0">
              <a:solidFill>
                <a:schemeClr val="accent2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3" name="テキスト ボックス 42">
            <a:extLst>
              <a:ext uri="{FF2B5EF4-FFF2-40B4-BE49-F238E27FC236}">
                <a16:creationId xmlns:a16="http://schemas.microsoft.com/office/drawing/2014/main" id="{9B38525B-09FF-A93D-411C-5B14B491D64C}"/>
              </a:ext>
            </a:extLst>
          </p:cNvPr>
          <p:cNvSpPr txBox="1"/>
          <p:nvPr/>
        </p:nvSpPr>
        <p:spPr>
          <a:xfrm>
            <a:off x="2344055" y="8112993"/>
            <a:ext cx="4188985" cy="5316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sz="1600" dirty="0">
                <a:solidFill>
                  <a:schemeClr val="accen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みなさまが安心して医療を受けられる</a:t>
            </a:r>
            <a:endParaRPr kumimoji="1" lang="en-US" altLang="ja-JP" sz="1600" dirty="0">
              <a:solidFill>
                <a:schemeClr val="accent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r>
              <a:rPr kumimoji="1" lang="ja-JP" altLang="en-US" sz="1600" dirty="0">
                <a:solidFill>
                  <a:schemeClr val="accen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環境づくりにご協力をお願いいたします。</a:t>
            </a:r>
            <a:endParaRPr kumimoji="1" lang="en-US" altLang="ja-JP" sz="1600" dirty="0">
              <a:solidFill>
                <a:schemeClr val="accent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44" name="四角形: 角を丸くする 43">
            <a:extLst>
              <a:ext uri="{FF2B5EF4-FFF2-40B4-BE49-F238E27FC236}">
                <a16:creationId xmlns:a16="http://schemas.microsoft.com/office/drawing/2014/main" id="{9BDFB4EE-D040-A834-A6FC-FF67E3B95159}"/>
              </a:ext>
            </a:extLst>
          </p:cNvPr>
          <p:cNvSpPr/>
          <p:nvPr/>
        </p:nvSpPr>
        <p:spPr>
          <a:xfrm>
            <a:off x="508000" y="8799620"/>
            <a:ext cx="5922226" cy="424197"/>
          </a:xfrm>
          <a:prstGeom prst="round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2000" b="1" dirty="0">
                <a:solidFill>
                  <a:schemeClr val="accent5">
                    <a:lumMod val="60000"/>
                    <a:lumOff val="40000"/>
                  </a:schemeClr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医療機関名をご記入ください</a:t>
            </a:r>
          </a:p>
        </p:txBody>
      </p:sp>
      <p:pic>
        <p:nvPicPr>
          <p:cNvPr id="46" name="グラフィックス 45">
            <a:extLst>
              <a:ext uri="{FF2B5EF4-FFF2-40B4-BE49-F238E27FC236}">
                <a16:creationId xmlns:a16="http://schemas.microsoft.com/office/drawing/2014/main" id="{60089390-96ED-E4A5-2ACF-90A592290BE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94329" y="8072402"/>
            <a:ext cx="1292825" cy="693712"/>
          </a:xfrm>
          <a:prstGeom prst="rect">
            <a:avLst/>
          </a:prstGeom>
        </p:spPr>
      </p:pic>
      <p:sp>
        <p:nvSpPr>
          <p:cNvPr id="4" name="四角形: 角を丸くする 3">
            <a:extLst>
              <a:ext uri="{FF2B5EF4-FFF2-40B4-BE49-F238E27FC236}">
                <a16:creationId xmlns:a16="http://schemas.microsoft.com/office/drawing/2014/main" id="{21C72AC6-4D3F-1FD1-E105-0F9C0B61B0E8}"/>
              </a:ext>
            </a:extLst>
          </p:cNvPr>
          <p:cNvSpPr/>
          <p:nvPr/>
        </p:nvSpPr>
        <p:spPr>
          <a:xfrm>
            <a:off x="1231581" y="2395028"/>
            <a:ext cx="4506212" cy="779081"/>
          </a:xfrm>
          <a:prstGeom prst="roundRect">
            <a:avLst/>
          </a:prstGeom>
          <a:solidFill>
            <a:schemeClr val="accent1">
              <a:lumMod val="20000"/>
              <a:lumOff val="80000"/>
              <a:alpha val="30000"/>
            </a:schemeClr>
          </a:solidFill>
          <a:ln w="19050">
            <a:solidFill>
              <a:schemeClr val="accent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sz="16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患者さん・職員ともに</a:t>
            </a:r>
            <a:endParaRPr kumimoji="1" lang="en-US" altLang="ja-JP" sz="1600" dirty="0">
              <a:solidFill>
                <a:schemeClr val="tx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6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マスクの着用は　</a:t>
            </a:r>
            <a:r>
              <a:rPr kumimoji="1" lang="ja-JP" altLang="en-US" sz="2000" dirty="0">
                <a:solidFill>
                  <a:schemeClr val="accent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個人の判断</a:t>
            </a:r>
            <a:r>
              <a:rPr kumimoji="1" lang="ja-JP" altLang="en-US" sz="1400" dirty="0">
                <a:solidFill>
                  <a:schemeClr val="tx1"/>
                </a:solidFill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　となります。</a:t>
            </a:r>
            <a:endParaRPr kumimoji="1" lang="en-US" altLang="ja-JP" sz="2000" dirty="0">
              <a:solidFill>
                <a:schemeClr val="accent1"/>
              </a:solidFill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5" name="グラフィックス 4">
            <a:extLst>
              <a:ext uri="{FF2B5EF4-FFF2-40B4-BE49-F238E27FC236}">
                <a16:creationId xmlns:a16="http://schemas.microsoft.com/office/drawing/2014/main" id="{11FAEC47-22E0-A9CE-B947-ED80818F9A9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2578117" y="3326309"/>
            <a:ext cx="1813139" cy="1046473"/>
          </a:xfrm>
          <a:prstGeom prst="rect">
            <a:avLst/>
          </a:prstGeom>
        </p:spPr>
      </p:pic>
      <p:pic>
        <p:nvPicPr>
          <p:cNvPr id="10" name="グラフィックス 9">
            <a:extLst>
              <a:ext uri="{FF2B5EF4-FFF2-40B4-BE49-F238E27FC236}">
                <a16:creationId xmlns:a16="http://schemas.microsoft.com/office/drawing/2014/main" id="{BC90D5C2-E114-F885-3CAD-EBCD6B05988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125783" y="3327053"/>
            <a:ext cx="882502" cy="1295285"/>
          </a:xfrm>
          <a:prstGeom prst="rect">
            <a:avLst/>
          </a:prstGeom>
        </p:spPr>
      </p:pic>
      <p:pic>
        <p:nvPicPr>
          <p:cNvPr id="20" name="グラフィックス 19">
            <a:extLst>
              <a:ext uri="{FF2B5EF4-FFF2-40B4-BE49-F238E27FC236}">
                <a16:creationId xmlns:a16="http://schemas.microsoft.com/office/drawing/2014/main" id="{20B3B9C3-2AC6-9512-8662-7534E03B525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836249" y="3337413"/>
            <a:ext cx="1367319" cy="1276668"/>
          </a:xfrm>
          <a:prstGeom prst="rect">
            <a:avLst/>
          </a:prstGeom>
        </p:spPr>
      </p:pic>
      <p:sp>
        <p:nvSpPr>
          <p:cNvPr id="22" name="矢印: 左右 21">
            <a:extLst>
              <a:ext uri="{FF2B5EF4-FFF2-40B4-BE49-F238E27FC236}">
                <a16:creationId xmlns:a16="http://schemas.microsoft.com/office/drawing/2014/main" id="{622FE774-2D8C-86BB-FF92-25B42AE9AEA9}"/>
              </a:ext>
            </a:extLst>
          </p:cNvPr>
          <p:cNvSpPr/>
          <p:nvPr/>
        </p:nvSpPr>
        <p:spPr>
          <a:xfrm>
            <a:off x="1905057" y="3664337"/>
            <a:ext cx="575288" cy="230108"/>
          </a:xfrm>
          <a:prstGeom prst="left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矢印: 左右 23">
            <a:extLst>
              <a:ext uri="{FF2B5EF4-FFF2-40B4-BE49-F238E27FC236}">
                <a16:creationId xmlns:a16="http://schemas.microsoft.com/office/drawing/2014/main" id="{D4856BD6-96DD-698A-93C9-9FFE60C41D32}"/>
              </a:ext>
            </a:extLst>
          </p:cNvPr>
          <p:cNvSpPr/>
          <p:nvPr/>
        </p:nvSpPr>
        <p:spPr>
          <a:xfrm>
            <a:off x="4439647" y="3734491"/>
            <a:ext cx="575288" cy="230108"/>
          </a:xfrm>
          <a:prstGeom prst="leftRightArrow">
            <a:avLst/>
          </a:prstGeom>
          <a:solidFill>
            <a:schemeClr val="accent1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36" name="テキスト ボックス 35">
            <a:extLst>
              <a:ext uri="{FF2B5EF4-FFF2-40B4-BE49-F238E27FC236}">
                <a16:creationId xmlns:a16="http://schemas.microsoft.com/office/drawing/2014/main" id="{BAFA9B83-9255-A860-567B-F1425139F77B}"/>
              </a:ext>
            </a:extLst>
          </p:cNvPr>
          <p:cNvSpPr txBox="1"/>
          <p:nvPr/>
        </p:nvSpPr>
        <p:spPr>
          <a:xfrm>
            <a:off x="418870" y="6587508"/>
            <a:ext cx="156182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咳・くしゃみ・鼻水などの症状が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ある場合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7" name="テキスト ボックス 26">
            <a:extLst>
              <a:ext uri="{FF2B5EF4-FFF2-40B4-BE49-F238E27FC236}">
                <a16:creationId xmlns:a16="http://schemas.microsoft.com/office/drawing/2014/main" id="{93D21203-65B5-6E8D-45AA-86787C441EFB}"/>
              </a:ext>
            </a:extLst>
          </p:cNvPr>
          <p:cNvSpPr txBox="1"/>
          <p:nvPr/>
        </p:nvSpPr>
        <p:spPr>
          <a:xfrm>
            <a:off x="1792110" y="6638997"/>
            <a:ext cx="174814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感染症が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流行している時期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29" name="テキスト ボックス 28">
            <a:extLst>
              <a:ext uri="{FF2B5EF4-FFF2-40B4-BE49-F238E27FC236}">
                <a16:creationId xmlns:a16="http://schemas.microsoft.com/office/drawing/2014/main" id="{E8A32EB2-D108-004C-7460-14585D67B68C}"/>
              </a:ext>
            </a:extLst>
          </p:cNvPr>
          <p:cNvSpPr txBox="1"/>
          <p:nvPr/>
        </p:nvSpPr>
        <p:spPr>
          <a:xfrm>
            <a:off x="3355909" y="6624863"/>
            <a:ext cx="166999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診療科・病棟の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状況によって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必要な場合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sp>
        <p:nvSpPr>
          <p:cNvPr id="30" name="テキスト ボックス 29">
            <a:extLst>
              <a:ext uri="{FF2B5EF4-FFF2-40B4-BE49-F238E27FC236}">
                <a16:creationId xmlns:a16="http://schemas.microsoft.com/office/drawing/2014/main" id="{A3893E44-059B-2881-F4C5-BA9A45E39938}"/>
              </a:ext>
            </a:extLst>
          </p:cNvPr>
          <p:cNvSpPr txBox="1"/>
          <p:nvPr/>
        </p:nvSpPr>
        <p:spPr>
          <a:xfrm>
            <a:off x="4863045" y="6624863"/>
            <a:ext cx="166999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医師・職員が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必要と判断した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  <a:p>
            <a:pPr algn="ctr"/>
            <a:r>
              <a:rPr kumimoji="1" lang="ja-JP" altLang="en-US" sz="1400" dirty="0">
                <a:latin typeface="BIZ UDPゴシック" panose="020B0400000000000000" pitchFamily="50" charset="-128"/>
                <a:ea typeface="BIZ UDPゴシック" panose="020B0400000000000000" pitchFamily="50" charset="-128"/>
              </a:rPr>
              <a:t>場合</a:t>
            </a:r>
            <a:endParaRPr kumimoji="1" lang="en-US" altLang="ja-JP" sz="1400" dirty="0">
              <a:latin typeface="BIZ UDPゴシック" panose="020B0400000000000000" pitchFamily="50" charset="-128"/>
              <a:ea typeface="BIZ UDPゴシック" panose="020B0400000000000000" pitchFamily="50" charset="-128"/>
            </a:endParaRPr>
          </a:p>
        </p:txBody>
      </p:sp>
      <p:pic>
        <p:nvPicPr>
          <p:cNvPr id="39" name="グラフィックス 38">
            <a:extLst>
              <a:ext uri="{FF2B5EF4-FFF2-40B4-BE49-F238E27FC236}">
                <a16:creationId xmlns:a16="http://schemas.microsoft.com/office/drawing/2014/main" id="{7A9F5426-5FE8-85C1-CDC3-1852BA688A4E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1944142" y="5295806"/>
            <a:ext cx="1444080" cy="1081021"/>
          </a:xfrm>
          <a:prstGeom prst="rect">
            <a:avLst/>
          </a:prstGeom>
        </p:spPr>
      </p:pic>
      <p:pic>
        <p:nvPicPr>
          <p:cNvPr id="47" name="グラフィックス 46">
            <a:extLst>
              <a:ext uri="{FF2B5EF4-FFF2-40B4-BE49-F238E27FC236}">
                <a16:creationId xmlns:a16="http://schemas.microsoft.com/office/drawing/2014/main" id="{7AC0FFDE-44D2-CC33-D3D5-D61D8E06B8DB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96DAC541-7B7A-43D3-8B79-37D633B846F1}">
                <asvg:svgBlip xmlns:asvg="http://schemas.microsoft.com/office/drawing/2016/SVG/main" r:embed="rId13"/>
              </a:ext>
            </a:extLst>
          </a:blip>
          <a:stretch>
            <a:fillRect/>
          </a:stretch>
        </p:blipFill>
        <p:spPr>
          <a:xfrm>
            <a:off x="702686" y="5241233"/>
            <a:ext cx="996791" cy="1276592"/>
          </a:xfrm>
          <a:prstGeom prst="rect">
            <a:avLst/>
          </a:prstGeom>
        </p:spPr>
      </p:pic>
      <p:pic>
        <p:nvPicPr>
          <p:cNvPr id="49" name="グラフィックス 48">
            <a:extLst>
              <a:ext uri="{FF2B5EF4-FFF2-40B4-BE49-F238E27FC236}">
                <a16:creationId xmlns:a16="http://schemas.microsoft.com/office/drawing/2014/main" id="{6793B983-E9C7-0EA6-CF9C-47A57277C4DD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3600966" y="5336465"/>
            <a:ext cx="1179883" cy="1275652"/>
          </a:xfrm>
          <a:prstGeom prst="rect">
            <a:avLst/>
          </a:prstGeom>
        </p:spPr>
      </p:pic>
      <p:pic>
        <p:nvPicPr>
          <p:cNvPr id="51" name="グラフィックス 50">
            <a:extLst>
              <a:ext uri="{FF2B5EF4-FFF2-40B4-BE49-F238E27FC236}">
                <a16:creationId xmlns:a16="http://schemas.microsoft.com/office/drawing/2014/main" id="{07E47705-933E-421A-9FD7-4207017E5F4C}"/>
              </a:ext>
            </a:extLst>
          </p:cNvPr>
          <p:cNvPicPr>
            <a:picLocks noChangeAspect="1"/>
          </p:cNvPicPr>
          <p:nvPr/>
        </p:nvPicPr>
        <p:blipFill>
          <a:blip r:embed="rId16">
            <a:extLst>
              <a:ext uri="{96DAC541-7B7A-43D3-8B79-37D633B846F1}">
                <asvg:svgBlip xmlns:asvg="http://schemas.microsoft.com/office/drawing/2016/SVG/main" r:embed="rId17"/>
              </a:ext>
            </a:extLst>
          </a:blip>
          <a:stretch>
            <a:fillRect/>
          </a:stretch>
        </p:blipFill>
        <p:spPr>
          <a:xfrm>
            <a:off x="5125783" y="5286017"/>
            <a:ext cx="1219432" cy="1253384"/>
          </a:xfrm>
          <a:prstGeom prst="rect">
            <a:avLst/>
          </a:prstGeom>
        </p:spPr>
      </p:pic>
      <p:sp>
        <p:nvSpPr>
          <p:cNvPr id="8" name="テキスト ボックス 7">
            <a:extLst>
              <a:ext uri="{FF2B5EF4-FFF2-40B4-BE49-F238E27FC236}">
                <a16:creationId xmlns:a16="http://schemas.microsoft.com/office/drawing/2014/main" id="{8CB5CE1B-620A-9218-3E21-756A2DDAD07C}"/>
              </a:ext>
            </a:extLst>
          </p:cNvPr>
          <p:cNvSpPr txBox="1"/>
          <p:nvPr/>
        </p:nvSpPr>
        <p:spPr>
          <a:xfrm>
            <a:off x="5872446" y="3664337"/>
            <a:ext cx="457176" cy="369332"/>
          </a:xfrm>
          <a:prstGeom prst="rect">
            <a:avLst/>
          </a:prstGeom>
          <a:noFill/>
          <a:ln w="22225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2E75B6"/>
                </a:solidFill>
              </a:rPr>
              <a:t>OK</a:t>
            </a:r>
            <a:endParaRPr kumimoji="1" lang="ja-JP" altLang="en-US" dirty="0">
              <a:solidFill>
                <a:srgbClr val="2E75B6"/>
              </a:solidFill>
            </a:endParaRPr>
          </a:p>
        </p:txBody>
      </p:sp>
      <p:sp>
        <p:nvSpPr>
          <p:cNvPr id="2" name="フレーム 1">
            <a:extLst>
              <a:ext uri="{FF2B5EF4-FFF2-40B4-BE49-F238E27FC236}">
                <a16:creationId xmlns:a16="http://schemas.microsoft.com/office/drawing/2014/main" id="{756E2C57-872B-4D84-2539-97527D1C81ED}"/>
              </a:ext>
            </a:extLst>
          </p:cNvPr>
          <p:cNvSpPr/>
          <p:nvPr/>
        </p:nvSpPr>
        <p:spPr>
          <a:xfrm>
            <a:off x="86785" y="229424"/>
            <a:ext cx="6690166" cy="9470307"/>
          </a:xfrm>
          <a:prstGeom prst="frame">
            <a:avLst>
              <a:gd name="adj1" fmla="val 0"/>
            </a:avLst>
          </a:prstGeom>
          <a:solidFill>
            <a:schemeClr val="accent1"/>
          </a:solidFill>
          <a:ln w="0">
            <a:solidFill>
              <a:schemeClr val="accent1">
                <a:lumMod val="60000"/>
                <a:lumOff val="40000"/>
              </a:schemeClr>
            </a:solidFill>
          </a:ln>
          <a:effectLst>
            <a:glow rad="101600">
              <a:srgbClr val="00B0F0">
                <a:alpha val="40000"/>
              </a:srgbClr>
            </a:glow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6" name="テキスト ボックス 5">
            <a:extLst>
              <a:ext uri="{FF2B5EF4-FFF2-40B4-BE49-F238E27FC236}">
                <a16:creationId xmlns:a16="http://schemas.microsoft.com/office/drawing/2014/main" id="{040C30D1-2A24-E49E-7D54-03C3AE27D244}"/>
              </a:ext>
            </a:extLst>
          </p:cNvPr>
          <p:cNvSpPr txBox="1"/>
          <p:nvPr/>
        </p:nvSpPr>
        <p:spPr>
          <a:xfrm>
            <a:off x="397171" y="3664337"/>
            <a:ext cx="457176" cy="369332"/>
          </a:xfrm>
          <a:prstGeom prst="rect">
            <a:avLst/>
          </a:prstGeom>
          <a:noFill/>
          <a:ln w="22225">
            <a:noFill/>
          </a:ln>
        </p:spPr>
        <p:txBody>
          <a:bodyPr wrap="none" rtlCol="0">
            <a:spAutoFit/>
          </a:bodyPr>
          <a:lstStyle/>
          <a:p>
            <a:r>
              <a:rPr kumimoji="1" lang="en-US" altLang="ja-JP" dirty="0">
                <a:solidFill>
                  <a:srgbClr val="2E75B6"/>
                </a:solidFill>
              </a:rPr>
              <a:t>OK</a:t>
            </a:r>
            <a:endParaRPr kumimoji="1" lang="ja-JP" altLang="en-US" dirty="0">
              <a:solidFill>
                <a:srgbClr val="2E75B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1118613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マスクチラシ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2E75B6"/>
      </a:accent1>
      <a:accent2>
        <a:srgbClr val="2E8B57"/>
      </a:accent2>
      <a:accent3>
        <a:srgbClr val="B4533C"/>
      </a:accent3>
      <a:accent4>
        <a:srgbClr val="F0AD4E"/>
      </a:accent4>
      <a:accent5>
        <a:srgbClr val="707070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479</TotalTime>
  <Words>132</Words>
  <Application>Microsoft Office PowerPoint</Application>
  <PresentationFormat>A4 210 x 297 mm</PresentationFormat>
  <Paragraphs>24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4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6" baseType="lpstr">
      <vt:lpstr>BIZ UDPゴシック</vt:lpstr>
      <vt:lpstr>Arial</vt:lpstr>
      <vt:lpstr>Calibri</vt:lpstr>
      <vt:lpstr>Calibri Light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裕史 森岡</dc:creator>
  <cp:lastModifiedBy>川田 明美</cp:lastModifiedBy>
  <cp:revision>18</cp:revision>
  <dcterms:created xsi:type="dcterms:W3CDTF">2026-07-31T14:54:32Z</dcterms:created>
  <dcterms:modified xsi:type="dcterms:W3CDTF">2026-08-04T05:25:33Z</dcterms:modified>
</cp:coreProperties>
</file>