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EC4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1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1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4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75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31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89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7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60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05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29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98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20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A746F-DC49-ABD4-7660-788F0270B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79B02891-2F6F-D2FF-DC63-54EDCB842F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276629"/>
              </p:ext>
            </p:extLst>
          </p:nvPr>
        </p:nvGraphicFramePr>
        <p:xfrm>
          <a:off x="506485" y="3994288"/>
          <a:ext cx="5905660" cy="202203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2512989">
                  <a:extLst>
                    <a:ext uri="{9D8B030D-6E8A-4147-A177-3AD203B41FA5}">
                      <a16:colId xmlns:a16="http://schemas.microsoft.com/office/drawing/2014/main" val="2434567996"/>
                    </a:ext>
                  </a:extLst>
                </a:gridCol>
                <a:gridCol w="3392671">
                  <a:extLst>
                    <a:ext uri="{9D8B030D-6E8A-4147-A177-3AD203B41FA5}">
                      <a16:colId xmlns:a16="http://schemas.microsoft.com/office/drawing/2014/main" val="3418337232"/>
                    </a:ext>
                  </a:extLst>
                </a:gridCol>
              </a:tblGrid>
              <a:tr h="2022035"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9DDFB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solidFill>
                          <a:srgbClr val="9DDFB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7179"/>
                  </a:ext>
                </a:extLst>
              </a:tr>
            </a:tbl>
          </a:graphicData>
        </a:graphic>
      </p:graphicFrame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4287B8E7-B56B-23FB-8C91-3C91A9F20FD6}"/>
              </a:ext>
            </a:extLst>
          </p:cNvPr>
          <p:cNvSpPr/>
          <p:nvPr/>
        </p:nvSpPr>
        <p:spPr>
          <a:xfrm>
            <a:off x="723694" y="4099595"/>
            <a:ext cx="1782454" cy="279755"/>
          </a:xfrm>
          <a:prstGeom prst="roundRect">
            <a:avLst>
              <a:gd name="adj" fmla="val 5041"/>
            </a:avLst>
          </a:prstGeom>
          <a:solidFill>
            <a:schemeClr val="accent2">
              <a:lumMod val="20000"/>
              <a:lumOff val="80000"/>
              <a:alpha val="3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0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B7A20AEE-3BEE-078F-AFC3-B96994ADCA92}"/>
              </a:ext>
            </a:extLst>
          </p:cNvPr>
          <p:cNvSpPr/>
          <p:nvPr/>
        </p:nvSpPr>
        <p:spPr>
          <a:xfrm>
            <a:off x="81024" y="197742"/>
            <a:ext cx="6690166" cy="9470307"/>
          </a:xfrm>
          <a:prstGeom prst="frame">
            <a:avLst>
              <a:gd name="adj1" fmla="val 0"/>
            </a:avLst>
          </a:prstGeom>
          <a:solidFill>
            <a:schemeClr val="accent2"/>
          </a:solidFill>
          <a:ln w="0">
            <a:solidFill>
              <a:srgbClr val="9DDFBA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DBA2168-D36E-B795-0D7B-FDCF0A9BC848}"/>
              </a:ext>
            </a:extLst>
          </p:cNvPr>
          <p:cNvSpPr txBox="1"/>
          <p:nvPr/>
        </p:nvSpPr>
        <p:spPr>
          <a:xfrm>
            <a:off x="876260" y="1191109"/>
            <a:ext cx="5011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咳エチケットのお願い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F5E62E4-396A-CAAB-9556-8DAFC60C30C1}"/>
              </a:ext>
            </a:extLst>
          </p:cNvPr>
          <p:cNvSpPr/>
          <p:nvPr/>
        </p:nvSpPr>
        <p:spPr>
          <a:xfrm>
            <a:off x="1060169" y="650287"/>
            <a:ext cx="4656106" cy="30716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安心して受診できる環境のために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F870207-FF39-E5D4-82DE-9BE735A3D878}"/>
              </a:ext>
            </a:extLst>
          </p:cNvPr>
          <p:cNvSpPr txBox="1"/>
          <p:nvPr/>
        </p:nvSpPr>
        <p:spPr>
          <a:xfrm>
            <a:off x="451706" y="2071365"/>
            <a:ext cx="60092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発熱・咳・くしゃみ・鼻水などの症状がある方は、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周りへの感染を防ぐため、</a:t>
            </a:r>
            <a:endParaRPr kumimoji="1"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咳エチケットにご協力をお願いします。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E9FB54D-E928-C41D-DF8D-2ADC00D178C2}"/>
              </a:ext>
            </a:extLst>
          </p:cNvPr>
          <p:cNvSpPr/>
          <p:nvPr/>
        </p:nvSpPr>
        <p:spPr>
          <a:xfrm>
            <a:off x="451706" y="3157239"/>
            <a:ext cx="5960439" cy="317095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咳エチケットの方法</a:t>
            </a:r>
          </a:p>
        </p:txBody>
      </p:sp>
      <p:pic>
        <p:nvPicPr>
          <p:cNvPr id="23" name="グラフィックス 22">
            <a:extLst>
              <a:ext uri="{FF2B5EF4-FFF2-40B4-BE49-F238E27FC236}">
                <a16:creationId xmlns:a16="http://schemas.microsoft.com/office/drawing/2014/main" id="{466FA550-F198-EDEB-0B9A-A472814B4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13449" y="5404523"/>
            <a:ext cx="567724" cy="472370"/>
          </a:xfrm>
          <a:prstGeom prst="rect">
            <a:avLst/>
          </a:prstGeom>
        </p:spPr>
      </p:pic>
      <p:pic>
        <p:nvPicPr>
          <p:cNvPr id="33" name="グラフィックス 32">
            <a:extLst>
              <a:ext uri="{FF2B5EF4-FFF2-40B4-BE49-F238E27FC236}">
                <a16:creationId xmlns:a16="http://schemas.microsoft.com/office/drawing/2014/main" id="{2166B935-3E43-6BE7-D50F-61A7DBBA01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12573" y="4615008"/>
            <a:ext cx="545038" cy="887333"/>
          </a:xfrm>
          <a:prstGeom prst="rect">
            <a:avLst/>
          </a:prstGeom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F19D9D2-0536-326C-DD21-9B9C1C7F0802}"/>
              </a:ext>
            </a:extLst>
          </p:cNvPr>
          <p:cNvSpPr txBox="1"/>
          <p:nvPr/>
        </p:nvSpPr>
        <p:spPr>
          <a:xfrm>
            <a:off x="689350" y="4039203"/>
            <a:ext cx="1851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マスクを着用する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39C95D4-0477-7303-FFFD-03C318D8F284}"/>
              </a:ext>
            </a:extLst>
          </p:cNvPr>
          <p:cNvSpPr txBox="1"/>
          <p:nvPr/>
        </p:nvSpPr>
        <p:spPr>
          <a:xfrm>
            <a:off x="4387300" y="4749757"/>
            <a:ext cx="2147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使用後のティッシュは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すぐに捨てる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B2239DB-D568-F7F2-F2A1-A1EA9E109F47}"/>
              </a:ext>
            </a:extLst>
          </p:cNvPr>
          <p:cNvSpPr txBox="1"/>
          <p:nvPr/>
        </p:nvSpPr>
        <p:spPr>
          <a:xfrm>
            <a:off x="5081173" y="5430972"/>
            <a:ext cx="1536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手洗い・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手指消毒を行う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25" name="グラフィックス 24">
            <a:extLst>
              <a:ext uri="{FF2B5EF4-FFF2-40B4-BE49-F238E27FC236}">
                <a16:creationId xmlns:a16="http://schemas.microsoft.com/office/drawing/2014/main" id="{73478CA8-AE5D-DA63-0BE6-C095E64A7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6557" y="6392073"/>
            <a:ext cx="625128" cy="317314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82E5B7A-5EF4-ABAD-6846-CFCBC854026B}"/>
              </a:ext>
            </a:extLst>
          </p:cNvPr>
          <p:cNvSpPr/>
          <p:nvPr/>
        </p:nvSpPr>
        <p:spPr>
          <a:xfrm>
            <a:off x="397005" y="6821173"/>
            <a:ext cx="6050211" cy="899150"/>
          </a:xfrm>
          <a:prstGeom prst="roundRect">
            <a:avLst/>
          </a:prstGeom>
          <a:solidFill>
            <a:schemeClr val="bg1">
              <a:lumMod val="95000"/>
              <a:alpha val="30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A5D971FB-A366-4701-7D1D-0BA97BFBC7ED}"/>
              </a:ext>
            </a:extLst>
          </p:cNvPr>
          <p:cNvSpPr/>
          <p:nvPr/>
        </p:nvSpPr>
        <p:spPr>
          <a:xfrm>
            <a:off x="173910" y="7799860"/>
            <a:ext cx="6511012" cy="1857069"/>
          </a:xfrm>
          <a:prstGeom prst="roundRect">
            <a:avLst>
              <a:gd name="adj" fmla="val 5041"/>
            </a:avLst>
          </a:prstGeom>
          <a:solidFill>
            <a:schemeClr val="accent2">
              <a:lumMod val="20000"/>
              <a:lumOff val="80000"/>
              <a:alpha val="3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0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44E8F5F-5838-7BCD-1219-E8B50455F25C}"/>
              </a:ext>
            </a:extLst>
          </p:cNvPr>
          <p:cNvSpPr txBox="1"/>
          <p:nvPr/>
        </p:nvSpPr>
        <p:spPr>
          <a:xfrm>
            <a:off x="1902742" y="7942827"/>
            <a:ext cx="52851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みなさまのご協力が、</a:t>
            </a:r>
            <a:endParaRPr kumimoji="1" lang="en-US" altLang="ja-JP" sz="16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安心して受診できる医療環境につながります。</a:t>
            </a: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60287FA5-64CB-949C-0F86-FE78DDBF8184}"/>
              </a:ext>
            </a:extLst>
          </p:cNvPr>
          <p:cNvSpPr/>
          <p:nvPr/>
        </p:nvSpPr>
        <p:spPr>
          <a:xfrm>
            <a:off x="363211" y="8758939"/>
            <a:ext cx="6084005" cy="4241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医療機関名をご記入ください</a:t>
            </a:r>
          </a:p>
        </p:txBody>
      </p:sp>
      <p:pic>
        <p:nvPicPr>
          <p:cNvPr id="46" name="グラフィックス 45">
            <a:extLst>
              <a:ext uri="{FF2B5EF4-FFF2-40B4-BE49-F238E27FC236}">
                <a16:creationId xmlns:a16="http://schemas.microsoft.com/office/drawing/2014/main" id="{036346A4-B0A9-1314-218E-B42483764C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2901" y="7960173"/>
            <a:ext cx="1068450" cy="573315"/>
          </a:xfrm>
          <a:prstGeom prst="rect">
            <a:avLst/>
          </a:prstGeom>
        </p:spPr>
      </p:pic>
      <p:pic>
        <p:nvPicPr>
          <p:cNvPr id="31" name="グラフィックス 30">
            <a:extLst>
              <a:ext uri="{FF2B5EF4-FFF2-40B4-BE49-F238E27FC236}">
                <a16:creationId xmlns:a16="http://schemas.microsoft.com/office/drawing/2014/main" id="{8CF668D6-2F52-F047-2A91-7A10178794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19325" y="4603662"/>
            <a:ext cx="654655" cy="878551"/>
          </a:xfrm>
          <a:prstGeom prst="rect">
            <a:avLst/>
          </a:prstGeom>
        </p:spPr>
      </p:pic>
      <p:pic>
        <p:nvPicPr>
          <p:cNvPr id="21" name="グラフィックス 20">
            <a:extLst>
              <a:ext uri="{FF2B5EF4-FFF2-40B4-BE49-F238E27FC236}">
                <a16:creationId xmlns:a16="http://schemas.microsoft.com/office/drawing/2014/main" id="{20BE97C2-F3FA-ACC3-ACEA-2E2DA336D71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763060" y="5058444"/>
            <a:ext cx="606251" cy="42942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5A24E90-F910-5EF0-57A7-2DF3702B89A9}"/>
              </a:ext>
            </a:extLst>
          </p:cNvPr>
          <p:cNvSpPr txBox="1"/>
          <p:nvPr/>
        </p:nvSpPr>
        <p:spPr>
          <a:xfrm>
            <a:off x="81024" y="3598425"/>
            <a:ext cx="3464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咳やくしゃみをするとき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5AC1D7D-A809-8138-0D37-9048F23EE19F}"/>
              </a:ext>
            </a:extLst>
          </p:cNvPr>
          <p:cNvSpPr txBox="1"/>
          <p:nvPr/>
        </p:nvSpPr>
        <p:spPr>
          <a:xfrm>
            <a:off x="3880332" y="4489111"/>
            <a:ext cx="1200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その後は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7949684-21CF-AC81-93F3-667A8CBB3CAB}"/>
              </a:ext>
            </a:extLst>
          </p:cNvPr>
          <p:cNvSpPr txBox="1"/>
          <p:nvPr/>
        </p:nvSpPr>
        <p:spPr>
          <a:xfrm>
            <a:off x="463651" y="6833633"/>
            <a:ext cx="6036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咳・くしゃみ・鼻水・発熱などの症状がある方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インフルエンザ等の感染症が流行している時期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42900" indent="-342900">
              <a:buFont typeface="Wingdings" panose="05000000000000000000" pitchFamily="2" charset="2"/>
              <a:buChar char="l"/>
            </a:pPr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個別の状況によって、医師がマスク着用が必要と判断した場合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kumimoji="1" lang="ja-JP" altLang="en-US" sz="1600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13C2295-251A-99FB-86C3-1FCC88111285}"/>
              </a:ext>
            </a:extLst>
          </p:cNvPr>
          <p:cNvSpPr txBox="1"/>
          <p:nvPr/>
        </p:nvSpPr>
        <p:spPr>
          <a:xfrm>
            <a:off x="387169" y="6085458"/>
            <a:ext cx="5216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当院では、</a:t>
            </a:r>
            <a:endParaRPr kumimoji="1" lang="en-US" altLang="ja-JP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dirty="0">
                <a:solidFill>
                  <a:schemeClr val="accent2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次のような場合にマスク着用をお願いしています。</a:t>
            </a:r>
            <a:endParaRPr kumimoji="1" lang="en-US" altLang="ja-JP" sz="14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11" name="グラフィックス 10" descr="矢印: 緩い曲線 枠線">
            <a:extLst>
              <a:ext uri="{FF2B5EF4-FFF2-40B4-BE49-F238E27FC236}">
                <a16:creationId xmlns:a16="http://schemas.microsoft.com/office/drawing/2014/main" id="{753CE1A3-B01D-213E-DC53-AC9C98DD45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1349496">
            <a:off x="3844617" y="4726443"/>
            <a:ext cx="567771" cy="567771"/>
          </a:xfrm>
          <a:prstGeom prst="rect">
            <a:avLst/>
          </a:prstGeom>
        </p:spPr>
      </p:pic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FE8EC599-7F27-7A88-B06F-1B115F2D41B7}"/>
              </a:ext>
            </a:extLst>
          </p:cNvPr>
          <p:cNvSpPr/>
          <p:nvPr/>
        </p:nvSpPr>
        <p:spPr>
          <a:xfrm>
            <a:off x="3009119" y="4078090"/>
            <a:ext cx="3315841" cy="279755"/>
          </a:xfrm>
          <a:prstGeom prst="roundRect">
            <a:avLst>
              <a:gd name="adj" fmla="val 5041"/>
            </a:avLst>
          </a:prstGeom>
          <a:solidFill>
            <a:schemeClr val="accent2">
              <a:lumMod val="20000"/>
              <a:lumOff val="80000"/>
              <a:alpha val="30000"/>
            </a:schemeClr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0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E8F028-355C-820C-5F58-E4C1060C8FAB}"/>
              </a:ext>
            </a:extLst>
          </p:cNvPr>
          <p:cNvSpPr txBox="1"/>
          <p:nvPr/>
        </p:nvSpPr>
        <p:spPr>
          <a:xfrm>
            <a:off x="2877500" y="4021109"/>
            <a:ext cx="3598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ティッシュや袖・ひじで口と鼻を覆う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230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マスクチラシ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6"/>
      </a:accent1>
      <a:accent2>
        <a:srgbClr val="2E8B57"/>
      </a:accent2>
      <a:accent3>
        <a:srgbClr val="B4533C"/>
      </a:accent3>
      <a:accent4>
        <a:srgbClr val="F0AD4E"/>
      </a:accent4>
      <a:accent5>
        <a:srgbClr val="70707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478</TotalTime>
  <Words>158</Words>
  <Application>Microsoft Office PowerPoint</Application>
  <PresentationFormat>A4 210 x 297 mm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Arial</vt:lpstr>
      <vt:lpstr>Calibri</vt:lpstr>
      <vt:lpstr>Calibri Light</vt:lpstr>
      <vt:lpstr>Wingdings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裕史 森岡</dc:creator>
  <cp:lastModifiedBy>川田 明美</cp:lastModifiedBy>
  <cp:revision>18</cp:revision>
  <dcterms:created xsi:type="dcterms:W3CDTF">2026-07-31T14:54:32Z</dcterms:created>
  <dcterms:modified xsi:type="dcterms:W3CDTF">2026-08-04T05:30:10Z</dcterms:modified>
</cp:coreProperties>
</file>