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549" r:id="rId2"/>
    <p:sldId id="560" r:id="rId3"/>
    <p:sldId id="561" r:id="rId4"/>
    <p:sldId id="562" r:id="rId5"/>
    <p:sldId id="563" r:id="rId6"/>
    <p:sldId id="564" r:id="rId7"/>
    <p:sldId id="565" r:id="rId8"/>
    <p:sldId id="566" r:id="rId9"/>
    <p:sldId id="558" r:id="rId10"/>
    <p:sldId id="514" r:id="rId11"/>
  </p:sldIdLst>
  <p:sldSz cx="12192000" cy="6858000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0000FF"/>
    <a:srgbClr val="006600"/>
    <a:srgbClr val="BBDBFA"/>
    <a:srgbClr val="FCF8C1"/>
    <a:srgbClr val="FDCDD1"/>
    <a:srgbClr val="FFF2CC"/>
    <a:srgbClr val="008080"/>
    <a:srgbClr val="9A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82940" autoAdjust="0"/>
  </p:normalViewPr>
  <p:slideViewPr>
    <p:cSldViewPr snapToGrid="0">
      <p:cViewPr varScale="1">
        <p:scale>
          <a:sx n="83" d="100"/>
          <a:sy n="83" d="100"/>
        </p:scale>
        <p:origin x="6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43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18831" cy="495187"/>
          </a:xfrm>
          <a:prstGeom prst="rect">
            <a:avLst/>
          </a:prstGeom>
        </p:spPr>
        <p:txBody>
          <a:bodyPr vert="horz" lIns="91344" tIns="45673" rIns="91344" bIns="4567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82" y="4"/>
            <a:ext cx="2918831" cy="495187"/>
          </a:xfrm>
          <a:prstGeom prst="rect">
            <a:avLst/>
          </a:prstGeom>
        </p:spPr>
        <p:txBody>
          <a:bodyPr vert="horz" lIns="91344" tIns="45673" rIns="91344" bIns="45673" rtlCol="0"/>
          <a:lstStyle>
            <a:lvl1pPr algn="r">
              <a:defRPr sz="1200"/>
            </a:lvl1pPr>
          </a:lstStyle>
          <a:p>
            <a:fld id="{273DFC92-EFCC-42C7-831E-2BA6F0A939CE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6" y="9374306"/>
            <a:ext cx="2918831" cy="495186"/>
          </a:xfrm>
          <a:prstGeom prst="rect">
            <a:avLst/>
          </a:prstGeom>
        </p:spPr>
        <p:txBody>
          <a:bodyPr vert="horz" lIns="91344" tIns="45673" rIns="91344" bIns="4567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82" y="9374306"/>
            <a:ext cx="2918831" cy="495186"/>
          </a:xfrm>
          <a:prstGeom prst="rect">
            <a:avLst/>
          </a:prstGeom>
        </p:spPr>
        <p:txBody>
          <a:bodyPr vert="horz" lIns="91344" tIns="45673" rIns="91344" bIns="45673" rtlCol="0" anchor="b"/>
          <a:lstStyle>
            <a:lvl1pPr algn="r">
              <a:defRPr sz="1200"/>
            </a:lvl1pPr>
          </a:lstStyle>
          <a:p>
            <a:fld id="{15C8EF7B-F820-459E-BC36-6B54BE7FAB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321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18831" cy="495187"/>
          </a:xfrm>
          <a:prstGeom prst="rect">
            <a:avLst/>
          </a:prstGeom>
        </p:spPr>
        <p:txBody>
          <a:bodyPr vert="horz" lIns="91344" tIns="45673" rIns="91344" bIns="4567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82" y="4"/>
            <a:ext cx="2918831" cy="495187"/>
          </a:xfrm>
          <a:prstGeom prst="rect">
            <a:avLst/>
          </a:prstGeom>
        </p:spPr>
        <p:txBody>
          <a:bodyPr vert="horz" lIns="91344" tIns="45673" rIns="91344" bIns="45673" rtlCol="0"/>
          <a:lstStyle>
            <a:lvl1pPr algn="r">
              <a:defRPr sz="1200"/>
            </a:lvl1pPr>
          </a:lstStyle>
          <a:p>
            <a:fld id="{E2797BB3-3C7B-4A11-8F7C-016BC0F54DF7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1230313"/>
            <a:ext cx="5926137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4" tIns="45673" rIns="91344" bIns="4567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9701"/>
            <a:ext cx="5388610" cy="3886111"/>
          </a:xfrm>
          <a:prstGeom prst="rect">
            <a:avLst/>
          </a:prstGeom>
        </p:spPr>
        <p:txBody>
          <a:bodyPr vert="horz" lIns="91344" tIns="45673" rIns="91344" bIns="4567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6" y="9374306"/>
            <a:ext cx="2918831" cy="495186"/>
          </a:xfrm>
          <a:prstGeom prst="rect">
            <a:avLst/>
          </a:prstGeom>
        </p:spPr>
        <p:txBody>
          <a:bodyPr vert="horz" lIns="91344" tIns="45673" rIns="91344" bIns="4567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82" y="9374306"/>
            <a:ext cx="2918831" cy="495186"/>
          </a:xfrm>
          <a:prstGeom prst="rect">
            <a:avLst/>
          </a:prstGeom>
        </p:spPr>
        <p:txBody>
          <a:bodyPr vert="horz" lIns="91344" tIns="45673" rIns="91344" bIns="45673" rtlCol="0" anchor="b"/>
          <a:lstStyle>
            <a:lvl1pPr algn="r">
              <a:defRPr sz="1200"/>
            </a:lvl1pPr>
          </a:lstStyle>
          <a:p>
            <a:fld id="{6AC044BF-F28E-4985-A4FC-7A70856287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76356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0377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9201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9739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9267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4491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4831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F0E33-3D96-46F4-A7F2-BFFB9203641E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9902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044BF-F28E-4985-A4FC-7A708562874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98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サブタイトル 2"/>
          <p:cNvSpPr txBox="1">
            <a:spLocks/>
          </p:cNvSpPr>
          <p:nvPr userDrawn="1"/>
        </p:nvSpPr>
        <p:spPr>
          <a:xfrm>
            <a:off x="1380813" y="4215610"/>
            <a:ext cx="8736971" cy="816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None/>
              <a:tabLst/>
              <a:defRPr kumimoji="1" sz="1800" kern="12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9144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3716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800" dirty="0"/>
          </a:p>
        </p:txBody>
      </p:sp>
      <p:sp>
        <p:nvSpPr>
          <p:cNvPr id="9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80812" y="2239850"/>
            <a:ext cx="7680853" cy="1800200"/>
          </a:xfrm>
        </p:spPr>
        <p:txBody>
          <a:bodyPr anchor="t"/>
          <a:lstStyle>
            <a:lvl1pPr algn="l">
              <a:lnSpc>
                <a:spcPts val="4400"/>
              </a:lnSpc>
              <a:defRPr sz="3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10" name="サブタイトル 2"/>
          <p:cNvSpPr>
            <a:spLocks noGrp="1"/>
          </p:cNvSpPr>
          <p:nvPr>
            <p:ph type="subTitle" idx="1"/>
          </p:nvPr>
        </p:nvSpPr>
        <p:spPr>
          <a:xfrm>
            <a:off x="1380813" y="4391170"/>
            <a:ext cx="8736971" cy="81649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9575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02" y="-56707"/>
            <a:ext cx="12239802" cy="7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1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02" y="0"/>
            <a:ext cx="12233902" cy="709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48238" y="6549007"/>
            <a:ext cx="274320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17649" y="6549007"/>
            <a:ext cx="4114800" cy="365125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ctrTitle"/>
          </p:nvPr>
        </p:nvSpPr>
        <p:spPr>
          <a:xfrm>
            <a:off x="1301750" y="0"/>
            <a:ext cx="10890250" cy="816746"/>
          </a:xfrm>
        </p:spPr>
        <p:txBody>
          <a:bodyPr tIns="0" bIns="0" anchor="b" anchorCtr="0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7" name="平行四辺形 6"/>
          <p:cNvSpPr/>
          <p:nvPr userDrawn="1"/>
        </p:nvSpPr>
        <p:spPr>
          <a:xfrm>
            <a:off x="318770" y="0"/>
            <a:ext cx="982980" cy="816746"/>
          </a:xfrm>
          <a:prstGeom prst="parallelogram">
            <a:avLst>
              <a:gd name="adj" fmla="val 59040"/>
            </a:avLst>
          </a:prstGeom>
          <a:solidFill>
            <a:srgbClr val="59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56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扉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452" cy="6858000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1413412" y="6621832"/>
            <a:ext cx="819745" cy="300942"/>
          </a:xfrm>
        </p:spPr>
        <p:txBody>
          <a:bodyPr anchor="t"/>
          <a:lstStyle>
            <a:lvl1pPr algn="r">
              <a:defRPr/>
            </a:lvl1pPr>
          </a:lstStyle>
          <a:p>
            <a:fld id="{6E12132C-C71E-4FE0-A767-5C1003A0C6B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ctrTitle"/>
          </p:nvPr>
        </p:nvSpPr>
        <p:spPr>
          <a:xfrm>
            <a:off x="1487488" y="-27384"/>
            <a:ext cx="8736971" cy="692696"/>
          </a:xfrm>
        </p:spPr>
        <p:txBody>
          <a:bodyPr anchor="b" anchorCtr="0">
            <a:normAutofit/>
          </a:bodyPr>
          <a:lstStyle>
            <a:lvl1pPr algn="l">
              <a:defRPr sz="3000" b="1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3"/>
          </p:nvPr>
        </p:nvSpPr>
        <p:spPr>
          <a:xfrm>
            <a:off x="239349" y="896900"/>
            <a:ext cx="10560051" cy="439261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24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8" y="0"/>
            <a:ext cx="11610602" cy="687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998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984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マスター テキストの書式設定</a:t>
            </a:r>
          </a:p>
          <a:p>
            <a:pPr marL="685800" marR="0" lvl="1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2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marL="1143000" marR="0" lvl="2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3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marL="1600200" marR="0" lvl="3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4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lvl="0"/>
            <a:endParaRPr lang="ja-JP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304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304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8248" y="64078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fld id="{BFFF0799-BCF5-4C8E-BCD2-41538FEDF1A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42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0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ts val="2600"/>
        </a:lnSpc>
        <a:spcBef>
          <a:spcPts val="1000"/>
        </a:spcBef>
        <a:spcAft>
          <a:spcPts val="0"/>
        </a:spcAft>
        <a:buClr>
          <a:srgbClr val="595757"/>
        </a:buClr>
        <a:buSzTx/>
        <a:buFont typeface="Wingdings" panose="05000000000000000000" pitchFamily="2" charset="2"/>
        <a:buChar char="n"/>
        <a:tabLst/>
        <a:defRPr kumimoji="1" sz="20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6858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23.emf"/><Relationship Id="rId18" Type="http://schemas.openxmlformats.org/officeDocument/2006/relationships/image" Target="../media/image28.emf"/><Relationship Id="rId26" Type="http://schemas.openxmlformats.org/officeDocument/2006/relationships/image" Target="../media/image36.emf"/><Relationship Id="rId3" Type="http://schemas.openxmlformats.org/officeDocument/2006/relationships/image" Target="../media/image7.png"/><Relationship Id="rId21" Type="http://schemas.openxmlformats.org/officeDocument/2006/relationships/image" Target="../media/image31.emf"/><Relationship Id="rId7" Type="http://schemas.openxmlformats.org/officeDocument/2006/relationships/image" Target="../media/image18.emf"/><Relationship Id="rId12" Type="http://schemas.openxmlformats.org/officeDocument/2006/relationships/image" Target="../media/image22.emf"/><Relationship Id="rId17" Type="http://schemas.openxmlformats.org/officeDocument/2006/relationships/image" Target="../media/image27.emf"/><Relationship Id="rId25" Type="http://schemas.openxmlformats.org/officeDocument/2006/relationships/image" Target="../media/image35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emf"/><Relationship Id="rId20" Type="http://schemas.openxmlformats.org/officeDocument/2006/relationships/image" Target="../media/image3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emf"/><Relationship Id="rId11" Type="http://schemas.openxmlformats.org/officeDocument/2006/relationships/image" Target="../media/image21.emf"/><Relationship Id="rId24" Type="http://schemas.openxmlformats.org/officeDocument/2006/relationships/image" Target="../media/image34.emf"/><Relationship Id="rId5" Type="http://schemas.openxmlformats.org/officeDocument/2006/relationships/image" Target="../media/image16.emf"/><Relationship Id="rId15" Type="http://schemas.openxmlformats.org/officeDocument/2006/relationships/image" Target="../media/image25.emf"/><Relationship Id="rId23" Type="http://schemas.openxmlformats.org/officeDocument/2006/relationships/image" Target="../media/image33.emf"/><Relationship Id="rId10" Type="http://schemas.openxmlformats.org/officeDocument/2006/relationships/image" Target="../media/image20.emf"/><Relationship Id="rId19" Type="http://schemas.openxmlformats.org/officeDocument/2006/relationships/image" Target="../media/image29.emf"/><Relationship Id="rId4" Type="http://schemas.openxmlformats.org/officeDocument/2006/relationships/image" Target="../media/image15.png"/><Relationship Id="rId9" Type="http://schemas.openxmlformats.org/officeDocument/2006/relationships/image" Target="../media/image19.emf"/><Relationship Id="rId14" Type="http://schemas.openxmlformats.org/officeDocument/2006/relationships/image" Target="../media/image24.emf"/><Relationship Id="rId22" Type="http://schemas.openxmlformats.org/officeDocument/2006/relationships/image" Target="../media/image3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8.emf"/><Relationship Id="rId18" Type="http://schemas.openxmlformats.org/officeDocument/2006/relationships/image" Target="../media/image33.emf"/><Relationship Id="rId3" Type="http://schemas.openxmlformats.org/officeDocument/2006/relationships/image" Target="../media/image9.emf"/><Relationship Id="rId21" Type="http://schemas.openxmlformats.org/officeDocument/2006/relationships/image" Target="../media/image36.emf"/><Relationship Id="rId7" Type="http://schemas.openxmlformats.org/officeDocument/2006/relationships/image" Target="../media/image22.emf"/><Relationship Id="rId12" Type="http://schemas.openxmlformats.org/officeDocument/2006/relationships/image" Target="../media/image27.emf"/><Relationship Id="rId17" Type="http://schemas.openxmlformats.org/officeDocument/2006/relationships/image" Target="../media/image32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.emf"/><Relationship Id="rId20" Type="http://schemas.openxmlformats.org/officeDocument/2006/relationships/image" Target="../media/image3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11" Type="http://schemas.openxmlformats.org/officeDocument/2006/relationships/image" Target="../media/image26.emf"/><Relationship Id="rId5" Type="http://schemas.openxmlformats.org/officeDocument/2006/relationships/image" Target="../media/image20.emf"/><Relationship Id="rId15" Type="http://schemas.openxmlformats.org/officeDocument/2006/relationships/image" Target="../media/image30.emf"/><Relationship Id="rId10" Type="http://schemas.openxmlformats.org/officeDocument/2006/relationships/image" Target="../media/image25.emf"/><Relationship Id="rId19" Type="http://schemas.openxmlformats.org/officeDocument/2006/relationships/image" Target="../media/image34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Relationship Id="rId14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6.emf"/><Relationship Id="rId18" Type="http://schemas.openxmlformats.org/officeDocument/2006/relationships/image" Target="../media/image31.emf"/><Relationship Id="rId3" Type="http://schemas.openxmlformats.org/officeDocument/2006/relationships/image" Target="../media/image37.png"/><Relationship Id="rId21" Type="http://schemas.openxmlformats.org/officeDocument/2006/relationships/image" Target="../media/image34.emf"/><Relationship Id="rId7" Type="http://schemas.openxmlformats.org/officeDocument/2006/relationships/image" Target="../media/image20.emf"/><Relationship Id="rId12" Type="http://schemas.openxmlformats.org/officeDocument/2006/relationships/image" Target="../media/image25.emf"/><Relationship Id="rId17" Type="http://schemas.openxmlformats.org/officeDocument/2006/relationships/image" Target="../media/image30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emf"/><Relationship Id="rId20" Type="http://schemas.openxmlformats.org/officeDocument/2006/relationships/image" Target="../media/image3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9.emf"/><Relationship Id="rId15" Type="http://schemas.openxmlformats.org/officeDocument/2006/relationships/image" Target="../media/image28.emf"/><Relationship Id="rId23" Type="http://schemas.openxmlformats.org/officeDocument/2006/relationships/image" Target="../media/image36.emf"/><Relationship Id="rId10" Type="http://schemas.openxmlformats.org/officeDocument/2006/relationships/image" Target="../media/image23.emf"/><Relationship Id="rId19" Type="http://schemas.openxmlformats.org/officeDocument/2006/relationships/image" Target="../media/image32.emf"/><Relationship Id="rId4" Type="http://schemas.openxmlformats.org/officeDocument/2006/relationships/image" Target="../media/image16.emf"/><Relationship Id="rId9" Type="http://schemas.openxmlformats.org/officeDocument/2006/relationships/image" Target="../media/image22.emf"/><Relationship Id="rId14" Type="http://schemas.openxmlformats.org/officeDocument/2006/relationships/image" Target="../media/image27.emf"/><Relationship Id="rId22" Type="http://schemas.openxmlformats.org/officeDocument/2006/relationships/image" Target="../media/image3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8.emf"/><Relationship Id="rId18" Type="http://schemas.openxmlformats.org/officeDocument/2006/relationships/image" Target="../media/image33.emf"/><Relationship Id="rId3" Type="http://schemas.openxmlformats.org/officeDocument/2006/relationships/image" Target="../media/image9.emf"/><Relationship Id="rId21" Type="http://schemas.openxmlformats.org/officeDocument/2006/relationships/image" Target="../media/image36.emf"/><Relationship Id="rId7" Type="http://schemas.openxmlformats.org/officeDocument/2006/relationships/image" Target="../media/image22.emf"/><Relationship Id="rId12" Type="http://schemas.openxmlformats.org/officeDocument/2006/relationships/image" Target="../media/image27.emf"/><Relationship Id="rId17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1.emf"/><Relationship Id="rId20" Type="http://schemas.openxmlformats.org/officeDocument/2006/relationships/image" Target="../media/image3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11" Type="http://schemas.openxmlformats.org/officeDocument/2006/relationships/image" Target="../media/image26.emf"/><Relationship Id="rId5" Type="http://schemas.openxmlformats.org/officeDocument/2006/relationships/image" Target="../media/image20.emf"/><Relationship Id="rId15" Type="http://schemas.openxmlformats.org/officeDocument/2006/relationships/image" Target="../media/image30.emf"/><Relationship Id="rId10" Type="http://schemas.openxmlformats.org/officeDocument/2006/relationships/image" Target="../media/image25.emf"/><Relationship Id="rId19" Type="http://schemas.openxmlformats.org/officeDocument/2006/relationships/image" Target="../media/image34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Relationship Id="rId14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2132C-C71E-4FE0-A767-5C1003A0C6BA}" type="slidenum">
              <a:rPr lang="ja-JP" altLang="en-US" smtClean="0"/>
              <a:pPr/>
              <a:t>0</a:t>
            </a:fld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487488" y="0"/>
            <a:ext cx="10516253" cy="665312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グループワーク</a:t>
            </a:r>
            <a:endParaRPr kumimoji="1" lang="ja-JP" altLang="en-US" sz="360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3"/>
          </p:nvPr>
        </p:nvSpPr>
        <p:spPr>
          <a:xfrm>
            <a:off x="824752" y="1102292"/>
            <a:ext cx="10703860" cy="50825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ja-JP" altLang="en-US" sz="2400" b="1" dirty="0"/>
              <a:t>目的</a:t>
            </a:r>
            <a:r>
              <a:rPr lang="ja-JP" altLang="en-US" sz="2400" dirty="0"/>
              <a:t>　</a:t>
            </a:r>
            <a:r>
              <a:rPr lang="ja-JP" altLang="en-US" sz="2400" b="1" dirty="0">
                <a:solidFill>
                  <a:srgbClr val="FF0000"/>
                </a:solidFill>
              </a:rPr>
              <a:t>私たちの地域、生活に「気候変動の影響」がどう関係する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か、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400" b="1" dirty="0" smtClean="0">
                <a:solidFill>
                  <a:srgbClr val="FF0000"/>
                </a:solidFill>
              </a:rPr>
              <a:t>　　　また、その対策（適応策）を考える。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ja-JP" sz="2400" dirty="0"/>
          </a:p>
          <a:p>
            <a:pPr>
              <a:lnSpc>
                <a:spcPct val="100000"/>
              </a:lnSpc>
            </a:pPr>
            <a:r>
              <a:rPr lang="ja-JP" altLang="en-US" sz="2400" dirty="0" smtClean="0"/>
              <a:t>　グループワーク</a:t>
            </a:r>
            <a:r>
              <a:rPr lang="ja-JP" altLang="en-US" sz="2400" dirty="0"/>
              <a:t>①：「気候変動」と「影響」の</a:t>
            </a:r>
            <a:r>
              <a:rPr lang="ja-JP" altLang="en-US" sz="2400" dirty="0" smtClean="0"/>
              <a:t>関係</a:t>
            </a:r>
            <a:endParaRPr lang="en-US" altLang="ja-JP" sz="2400" dirty="0" smtClean="0"/>
          </a:p>
          <a:p>
            <a:pPr>
              <a:lnSpc>
                <a:spcPct val="100000"/>
              </a:lnSpc>
            </a:pPr>
            <a:endParaRPr lang="en-US" altLang="ja-JP" sz="2400" dirty="0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400" dirty="0" smtClean="0"/>
              <a:t>（休憩）１０分間</a:t>
            </a:r>
            <a:endParaRPr lang="en-US" altLang="ja-JP" sz="2400" dirty="0" smtClean="0"/>
          </a:p>
          <a:p>
            <a:pPr>
              <a:lnSpc>
                <a:spcPct val="100000"/>
              </a:lnSpc>
            </a:pPr>
            <a:endParaRPr lang="en-US" altLang="ja-JP" sz="2400" dirty="0" smtClean="0"/>
          </a:p>
          <a:p>
            <a:pPr>
              <a:lnSpc>
                <a:spcPct val="100000"/>
              </a:lnSpc>
            </a:pPr>
            <a:r>
              <a:rPr lang="ja-JP" altLang="en-US" sz="2400" dirty="0" smtClean="0"/>
              <a:t>　グループワーク</a:t>
            </a:r>
            <a:r>
              <a:rPr lang="ja-JP" altLang="en-US" sz="2400" dirty="0"/>
              <a:t>②：「気候変動影響」の波及に</a:t>
            </a:r>
            <a:r>
              <a:rPr lang="ja-JP" altLang="en-US" sz="2400" dirty="0" smtClean="0"/>
              <a:t>ついて</a:t>
            </a:r>
            <a:endParaRPr lang="en-US" altLang="ja-JP" sz="2400" dirty="0" smtClean="0"/>
          </a:p>
          <a:p>
            <a:pPr marL="0" indent="0">
              <a:lnSpc>
                <a:spcPct val="100000"/>
              </a:lnSpc>
              <a:buNone/>
            </a:pPr>
            <a:endParaRPr lang="en-US" altLang="ja-JP" sz="2400" dirty="0" smtClean="0"/>
          </a:p>
          <a:p>
            <a:pPr>
              <a:lnSpc>
                <a:spcPct val="100000"/>
              </a:lnSpc>
            </a:pPr>
            <a:r>
              <a:rPr lang="ja-JP" altLang="en-US" sz="2400" dirty="0" smtClean="0"/>
              <a:t>　グループワーク</a:t>
            </a:r>
            <a:r>
              <a:rPr lang="ja-JP" altLang="en-US" sz="2400" dirty="0"/>
              <a:t>③：地域に必要な「適応策」について</a:t>
            </a:r>
            <a:endParaRPr lang="en-US" altLang="ja-JP" sz="2400" dirty="0" smtClean="0"/>
          </a:p>
          <a:p>
            <a:pPr marL="0" indent="0">
              <a:lnSpc>
                <a:spcPct val="100000"/>
              </a:lnSpc>
              <a:buNone/>
            </a:pP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99657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b="1" dirty="0" smtClean="0"/>
              <a:t>まとめ</a:t>
            </a:r>
            <a:endParaRPr kumimoji="1" lang="ja-JP" altLang="en-US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7045556" y="2938105"/>
            <a:ext cx="3805324" cy="17818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045556" y="2934309"/>
            <a:ext cx="3805324" cy="1387234"/>
          </a:xfrm>
          <a:prstGeom prst="rect">
            <a:avLst/>
          </a:prstGeom>
          <a:solidFill>
            <a:srgbClr val="FEBC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7045556" y="4714768"/>
            <a:ext cx="3805324" cy="8416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7045556" y="3777005"/>
            <a:ext cx="3805324" cy="5571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7038837" y="2871555"/>
            <a:ext cx="0" cy="271918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7057031" y="5573574"/>
            <a:ext cx="3793849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 rot="16200000">
            <a:off x="5179705" y="4279054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気温、大雨、</a:t>
            </a:r>
            <a:r>
              <a:rPr lang="ja-JP" altLang="en-US" dirty="0"/>
              <a:t>災害リスク</a:t>
            </a:r>
            <a:r>
              <a:rPr lang="en-US" altLang="ja-JP" dirty="0" smtClean="0"/>
              <a:t>…</a:t>
            </a:r>
            <a:endParaRPr lang="en-US" altLang="ja-JP" dirty="0"/>
          </a:p>
        </p:txBody>
      </p:sp>
      <p:sp>
        <p:nvSpPr>
          <p:cNvPr id="10" name="フリーフォーム 9"/>
          <p:cNvSpPr/>
          <p:nvPr/>
        </p:nvSpPr>
        <p:spPr>
          <a:xfrm>
            <a:off x="7129719" y="4526149"/>
            <a:ext cx="1257305" cy="878180"/>
          </a:xfrm>
          <a:custGeom>
            <a:avLst/>
            <a:gdLst>
              <a:gd name="connsiteX0" fmla="*/ 0 w 751840"/>
              <a:gd name="connsiteY0" fmla="*/ 503971 h 744704"/>
              <a:gd name="connsiteX1" fmla="*/ 60960 w 751840"/>
              <a:gd name="connsiteY1" fmla="*/ 199171 h 744704"/>
              <a:gd name="connsiteX2" fmla="*/ 132080 w 751840"/>
              <a:gd name="connsiteY2" fmla="*/ 615731 h 744704"/>
              <a:gd name="connsiteX3" fmla="*/ 182880 w 751840"/>
              <a:gd name="connsiteY3" fmla="*/ 67091 h 744704"/>
              <a:gd name="connsiteX4" fmla="*/ 243840 w 751840"/>
              <a:gd name="connsiteY4" fmla="*/ 737651 h 744704"/>
              <a:gd name="connsiteX5" fmla="*/ 284480 w 751840"/>
              <a:gd name="connsiteY5" fmla="*/ 432851 h 744704"/>
              <a:gd name="connsiteX6" fmla="*/ 325120 w 751840"/>
              <a:gd name="connsiteY6" fmla="*/ 666531 h 744704"/>
              <a:gd name="connsiteX7" fmla="*/ 335280 w 751840"/>
              <a:gd name="connsiteY7" fmla="*/ 310931 h 744704"/>
              <a:gd name="connsiteX8" fmla="*/ 365760 w 751840"/>
              <a:gd name="connsiteY8" fmla="*/ 585251 h 744704"/>
              <a:gd name="connsiteX9" fmla="*/ 375920 w 751840"/>
              <a:gd name="connsiteY9" fmla="*/ 199171 h 744704"/>
              <a:gd name="connsiteX10" fmla="*/ 426720 w 751840"/>
              <a:gd name="connsiteY10" fmla="*/ 412531 h 744704"/>
              <a:gd name="connsiteX11" fmla="*/ 447040 w 751840"/>
              <a:gd name="connsiteY11" fmla="*/ 67091 h 744704"/>
              <a:gd name="connsiteX12" fmla="*/ 497840 w 751840"/>
              <a:gd name="connsiteY12" fmla="*/ 422691 h 744704"/>
              <a:gd name="connsiteX13" fmla="*/ 538480 w 751840"/>
              <a:gd name="connsiteY13" fmla="*/ 280451 h 744704"/>
              <a:gd name="connsiteX14" fmla="*/ 568960 w 751840"/>
              <a:gd name="connsiteY14" fmla="*/ 564931 h 744704"/>
              <a:gd name="connsiteX15" fmla="*/ 609600 w 751840"/>
              <a:gd name="connsiteY15" fmla="*/ 138211 h 744704"/>
              <a:gd name="connsiteX16" fmla="*/ 609600 w 751840"/>
              <a:gd name="connsiteY16" fmla="*/ 6131 h 744704"/>
              <a:gd name="connsiteX17" fmla="*/ 660400 w 751840"/>
              <a:gd name="connsiteY17" fmla="*/ 300771 h 744704"/>
              <a:gd name="connsiteX18" fmla="*/ 670560 w 751840"/>
              <a:gd name="connsiteY18" fmla="*/ 483651 h 744704"/>
              <a:gd name="connsiteX19" fmla="*/ 731520 w 751840"/>
              <a:gd name="connsiteY19" fmla="*/ 158531 h 744704"/>
              <a:gd name="connsiteX20" fmla="*/ 751840 w 751840"/>
              <a:gd name="connsiteY20" fmla="*/ 107731 h 744704"/>
              <a:gd name="connsiteX0" fmla="*/ 0 w 773542"/>
              <a:gd name="connsiteY0" fmla="*/ 503971 h 744704"/>
              <a:gd name="connsiteX1" fmla="*/ 60960 w 773542"/>
              <a:gd name="connsiteY1" fmla="*/ 199171 h 744704"/>
              <a:gd name="connsiteX2" fmla="*/ 132080 w 773542"/>
              <a:gd name="connsiteY2" fmla="*/ 615731 h 744704"/>
              <a:gd name="connsiteX3" fmla="*/ 182880 w 773542"/>
              <a:gd name="connsiteY3" fmla="*/ 67091 h 744704"/>
              <a:gd name="connsiteX4" fmla="*/ 243840 w 773542"/>
              <a:gd name="connsiteY4" fmla="*/ 737651 h 744704"/>
              <a:gd name="connsiteX5" fmla="*/ 284480 w 773542"/>
              <a:gd name="connsiteY5" fmla="*/ 432851 h 744704"/>
              <a:gd name="connsiteX6" fmla="*/ 325120 w 773542"/>
              <a:gd name="connsiteY6" fmla="*/ 666531 h 744704"/>
              <a:gd name="connsiteX7" fmla="*/ 335280 w 773542"/>
              <a:gd name="connsiteY7" fmla="*/ 310931 h 744704"/>
              <a:gd name="connsiteX8" fmla="*/ 365760 w 773542"/>
              <a:gd name="connsiteY8" fmla="*/ 585251 h 744704"/>
              <a:gd name="connsiteX9" fmla="*/ 375920 w 773542"/>
              <a:gd name="connsiteY9" fmla="*/ 199171 h 744704"/>
              <a:gd name="connsiteX10" fmla="*/ 426720 w 773542"/>
              <a:gd name="connsiteY10" fmla="*/ 412531 h 744704"/>
              <a:gd name="connsiteX11" fmla="*/ 447040 w 773542"/>
              <a:gd name="connsiteY11" fmla="*/ 67091 h 744704"/>
              <a:gd name="connsiteX12" fmla="*/ 497840 w 773542"/>
              <a:gd name="connsiteY12" fmla="*/ 422691 h 744704"/>
              <a:gd name="connsiteX13" fmla="*/ 538480 w 773542"/>
              <a:gd name="connsiteY13" fmla="*/ 280451 h 744704"/>
              <a:gd name="connsiteX14" fmla="*/ 568960 w 773542"/>
              <a:gd name="connsiteY14" fmla="*/ 564931 h 744704"/>
              <a:gd name="connsiteX15" fmla="*/ 609600 w 773542"/>
              <a:gd name="connsiteY15" fmla="*/ 138211 h 744704"/>
              <a:gd name="connsiteX16" fmla="*/ 609600 w 773542"/>
              <a:gd name="connsiteY16" fmla="*/ 6131 h 744704"/>
              <a:gd name="connsiteX17" fmla="*/ 660400 w 773542"/>
              <a:gd name="connsiteY17" fmla="*/ 300771 h 744704"/>
              <a:gd name="connsiteX18" fmla="*/ 670560 w 773542"/>
              <a:gd name="connsiteY18" fmla="*/ 483651 h 744704"/>
              <a:gd name="connsiteX19" fmla="*/ 731520 w 773542"/>
              <a:gd name="connsiteY19" fmla="*/ 158531 h 744704"/>
              <a:gd name="connsiteX20" fmla="*/ 773542 w 773542"/>
              <a:gd name="connsiteY20" fmla="*/ 16771 h 744704"/>
              <a:gd name="connsiteX0" fmla="*/ 0 w 816946"/>
              <a:gd name="connsiteY0" fmla="*/ 597810 h 838543"/>
              <a:gd name="connsiteX1" fmla="*/ 60960 w 816946"/>
              <a:gd name="connsiteY1" fmla="*/ 293010 h 838543"/>
              <a:gd name="connsiteX2" fmla="*/ 132080 w 816946"/>
              <a:gd name="connsiteY2" fmla="*/ 709570 h 838543"/>
              <a:gd name="connsiteX3" fmla="*/ 182880 w 816946"/>
              <a:gd name="connsiteY3" fmla="*/ 160930 h 838543"/>
              <a:gd name="connsiteX4" fmla="*/ 243840 w 816946"/>
              <a:gd name="connsiteY4" fmla="*/ 831490 h 838543"/>
              <a:gd name="connsiteX5" fmla="*/ 284480 w 816946"/>
              <a:gd name="connsiteY5" fmla="*/ 526690 h 838543"/>
              <a:gd name="connsiteX6" fmla="*/ 325120 w 816946"/>
              <a:gd name="connsiteY6" fmla="*/ 760370 h 838543"/>
              <a:gd name="connsiteX7" fmla="*/ 335280 w 816946"/>
              <a:gd name="connsiteY7" fmla="*/ 404770 h 838543"/>
              <a:gd name="connsiteX8" fmla="*/ 365760 w 816946"/>
              <a:gd name="connsiteY8" fmla="*/ 679090 h 838543"/>
              <a:gd name="connsiteX9" fmla="*/ 375920 w 816946"/>
              <a:gd name="connsiteY9" fmla="*/ 293010 h 838543"/>
              <a:gd name="connsiteX10" fmla="*/ 426720 w 816946"/>
              <a:gd name="connsiteY10" fmla="*/ 506370 h 838543"/>
              <a:gd name="connsiteX11" fmla="*/ 447040 w 816946"/>
              <a:gd name="connsiteY11" fmla="*/ 160930 h 838543"/>
              <a:gd name="connsiteX12" fmla="*/ 497840 w 816946"/>
              <a:gd name="connsiteY12" fmla="*/ 516530 h 838543"/>
              <a:gd name="connsiteX13" fmla="*/ 538480 w 816946"/>
              <a:gd name="connsiteY13" fmla="*/ 374290 h 838543"/>
              <a:gd name="connsiteX14" fmla="*/ 568960 w 816946"/>
              <a:gd name="connsiteY14" fmla="*/ 658770 h 838543"/>
              <a:gd name="connsiteX15" fmla="*/ 609600 w 816946"/>
              <a:gd name="connsiteY15" fmla="*/ 232050 h 838543"/>
              <a:gd name="connsiteX16" fmla="*/ 609600 w 816946"/>
              <a:gd name="connsiteY16" fmla="*/ 99970 h 838543"/>
              <a:gd name="connsiteX17" fmla="*/ 660400 w 816946"/>
              <a:gd name="connsiteY17" fmla="*/ 394610 h 838543"/>
              <a:gd name="connsiteX18" fmla="*/ 670560 w 816946"/>
              <a:gd name="connsiteY18" fmla="*/ 577490 h 838543"/>
              <a:gd name="connsiteX19" fmla="*/ 731520 w 816946"/>
              <a:gd name="connsiteY19" fmla="*/ 252370 h 838543"/>
              <a:gd name="connsiteX20" fmla="*/ 816946 w 816946"/>
              <a:gd name="connsiteY20" fmla="*/ 158 h 838543"/>
              <a:gd name="connsiteX0" fmla="*/ 0 w 816946"/>
              <a:gd name="connsiteY0" fmla="*/ 597810 h 838543"/>
              <a:gd name="connsiteX1" fmla="*/ 60960 w 816946"/>
              <a:gd name="connsiteY1" fmla="*/ 293010 h 838543"/>
              <a:gd name="connsiteX2" fmla="*/ 132080 w 816946"/>
              <a:gd name="connsiteY2" fmla="*/ 709570 h 838543"/>
              <a:gd name="connsiteX3" fmla="*/ 182880 w 816946"/>
              <a:gd name="connsiteY3" fmla="*/ 160930 h 838543"/>
              <a:gd name="connsiteX4" fmla="*/ 243840 w 816946"/>
              <a:gd name="connsiteY4" fmla="*/ 831490 h 838543"/>
              <a:gd name="connsiteX5" fmla="*/ 284480 w 816946"/>
              <a:gd name="connsiteY5" fmla="*/ 526690 h 838543"/>
              <a:gd name="connsiteX6" fmla="*/ 325120 w 816946"/>
              <a:gd name="connsiteY6" fmla="*/ 760370 h 838543"/>
              <a:gd name="connsiteX7" fmla="*/ 335280 w 816946"/>
              <a:gd name="connsiteY7" fmla="*/ 404770 h 838543"/>
              <a:gd name="connsiteX8" fmla="*/ 365760 w 816946"/>
              <a:gd name="connsiteY8" fmla="*/ 679090 h 838543"/>
              <a:gd name="connsiteX9" fmla="*/ 375920 w 816946"/>
              <a:gd name="connsiteY9" fmla="*/ 293010 h 838543"/>
              <a:gd name="connsiteX10" fmla="*/ 426720 w 816946"/>
              <a:gd name="connsiteY10" fmla="*/ 506370 h 838543"/>
              <a:gd name="connsiteX11" fmla="*/ 447040 w 816946"/>
              <a:gd name="connsiteY11" fmla="*/ 160930 h 838543"/>
              <a:gd name="connsiteX12" fmla="*/ 497840 w 816946"/>
              <a:gd name="connsiteY12" fmla="*/ 516530 h 838543"/>
              <a:gd name="connsiteX13" fmla="*/ 538480 w 816946"/>
              <a:gd name="connsiteY13" fmla="*/ 374290 h 838543"/>
              <a:gd name="connsiteX14" fmla="*/ 568960 w 816946"/>
              <a:gd name="connsiteY14" fmla="*/ 658770 h 838543"/>
              <a:gd name="connsiteX15" fmla="*/ 609600 w 816946"/>
              <a:gd name="connsiteY15" fmla="*/ 232050 h 838543"/>
              <a:gd name="connsiteX16" fmla="*/ 609600 w 816946"/>
              <a:gd name="connsiteY16" fmla="*/ 99970 h 838543"/>
              <a:gd name="connsiteX17" fmla="*/ 660400 w 816946"/>
              <a:gd name="connsiteY17" fmla="*/ 394610 h 838543"/>
              <a:gd name="connsiteX18" fmla="*/ 670560 w 816946"/>
              <a:gd name="connsiteY18" fmla="*/ 577490 h 838543"/>
              <a:gd name="connsiteX19" fmla="*/ 731520 w 816946"/>
              <a:gd name="connsiteY19" fmla="*/ 252370 h 838543"/>
              <a:gd name="connsiteX20" fmla="*/ 816946 w 816946"/>
              <a:gd name="connsiteY20" fmla="*/ 159 h 838543"/>
              <a:gd name="connsiteX0" fmla="*/ 0 w 816946"/>
              <a:gd name="connsiteY0" fmla="*/ 597810 h 838543"/>
              <a:gd name="connsiteX1" fmla="*/ 60960 w 816946"/>
              <a:gd name="connsiteY1" fmla="*/ 293010 h 838543"/>
              <a:gd name="connsiteX2" fmla="*/ 132080 w 816946"/>
              <a:gd name="connsiteY2" fmla="*/ 709570 h 838543"/>
              <a:gd name="connsiteX3" fmla="*/ 182880 w 816946"/>
              <a:gd name="connsiteY3" fmla="*/ 160930 h 838543"/>
              <a:gd name="connsiteX4" fmla="*/ 243840 w 816946"/>
              <a:gd name="connsiteY4" fmla="*/ 831490 h 838543"/>
              <a:gd name="connsiteX5" fmla="*/ 284480 w 816946"/>
              <a:gd name="connsiteY5" fmla="*/ 526690 h 838543"/>
              <a:gd name="connsiteX6" fmla="*/ 325120 w 816946"/>
              <a:gd name="connsiteY6" fmla="*/ 760370 h 838543"/>
              <a:gd name="connsiteX7" fmla="*/ 335280 w 816946"/>
              <a:gd name="connsiteY7" fmla="*/ 404770 h 838543"/>
              <a:gd name="connsiteX8" fmla="*/ 365760 w 816946"/>
              <a:gd name="connsiteY8" fmla="*/ 679090 h 838543"/>
              <a:gd name="connsiteX9" fmla="*/ 375920 w 816946"/>
              <a:gd name="connsiteY9" fmla="*/ 293010 h 838543"/>
              <a:gd name="connsiteX10" fmla="*/ 426720 w 816946"/>
              <a:gd name="connsiteY10" fmla="*/ 506370 h 838543"/>
              <a:gd name="connsiteX11" fmla="*/ 447040 w 816946"/>
              <a:gd name="connsiteY11" fmla="*/ 160930 h 838543"/>
              <a:gd name="connsiteX12" fmla="*/ 497840 w 816946"/>
              <a:gd name="connsiteY12" fmla="*/ 516530 h 838543"/>
              <a:gd name="connsiteX13" fmla="*/ 538480 w 816946"/>
              <a:gd name="connsiteY13" fmla="*/ 374290 h 838543"/>
              <a:gd name="connsiteX14" fmla="*/ 568960 w 816946"/>
              <a:gd name="connsiteY14" fmla="*/ 658770 h 838543"/>
              <a:gd name="connsiteX15" fmla="*/ 609600 w 816946"/>
              <a:gd name="connsiteY15" fmla="*/ 232050 h 838543"/>
              <a:gd name="connsiteX16" fmla="*/ 609600 w 816946"/>
              <a:gd name="connsiteY16" fmla="*/ 99970 h 838543"/>
              <a:gd name="connsiteX17" fmla="*/ 660400 w 816946"/>
              <a:gd name="connsiteY17" fmla="*/ 394610 h 838543"/>
              <a:gd name="connsiteX18" fmla="*/ 687922 w 816946"/>
              <a:gd name="connsiteY18" fmla="*/ 580739 h 838543"/>
              <a:gd name="connsiteX19" fmla="*/ 731520 w 816946"/>
              <a:gd name="connsiteY19" fmla="*/ 252370 h 838543"/>
              <a:gd name="connsiteX20" fmla="*/ 816946 w 816946"/>
              <a:gd name="connsiteY20" fmla="*/ 159 h 838543"/>
              <a:gd name="connsiteX0" fmla="*/ 0 w 816946"/>
              <a:gd name="connsiteY0" fmla="*/ 597810 h 838543"/>
              <a:gd name="connsiteX1" fmla="*/ 60960 w 816946"/>
              <a:gd name="connsiteY1" fmla="*/ 293010 h 838543"/>
              <a:gd name="connsiteX2" fmla="*/ 132080 w 816946"/>
              <a:gd name="connsiteY2" fmla="*/ 709570 h 838543"/>
              <a:gd name="connsiteX3" fmla="*/ 182880 w 816946"/>
              <a:gd name="connsiteY3" fmla="*/ 160930 h 838543"/>
              <a:gd name="connsiteX4" fmla="*/ 243840 w 816946"/>
              <a:gd name="connsiteY4" fmla="*/ 831490 h 838543"/>
              <a:gd name="connsiteX5" fmla="*/ 284480 w 816946"/>
              <a:gd name="connsiteY5" fmla="*/ 526690 h 838543"/>
              <a:gd name="connsiteX6" fmla="*/ 325120 w 816946"/>
              <a:gd name="connsiteY6" fmla="*/ 760370 h 838543"/>
              <a:gd name="connsiteX7" fmla="*/ 335280 w 816946"/>
              <a:gd name="connsiteY7" fmla="*/ 404770 h 838543"/>
              <a:gd name="connsiteX8" fmla="*/ 365760 w 816946"/>
              <a:gd name="connsiteY8" fmla="*/ 679090 h 838543"/>
              <a:gd name="connsiteX9" fmla="*/ 375920 w 816946"/>
              <a:gd name="connsiteY9" fmla="*/ 293010 h 838543"/>
              <a:gd name="connsiteX10" fmla="*/ 426720 w 816946"/>
              <a:gd name="connsiteY10" fmla="*/ 506370 h 838543"/>
              <a:gd name="connsiteX11" fmla="*/ 447040 w 816946"/>
              <a:gd name="connsiteY11" fmla="*/ 160930 h 838543"/>
              <a:gd name="connsiteX12" fmla="*/ 497840 w 816946"/>
              <a:gd name="connsiteY12" fmla="*/ 516530 h 838543"/>
              <a:gd name="connsiteX13" fmla="*/ 538480 w 816946"/>
              <a:gd name="connsiteY13" fmla="*/ 374290 h 838543"/>
              <a:gd name="connsiteX14" fmla="*/ 568960 w 816946"/>
              <a:gd name="connsiteY14" fmla="*/ 658770 h 838543"/>
              <a:gd name="connsiteX15" fmla="*/ 609600 w 816946"/>
              <a:gd name="connsiteY15" fmla="*/ 232050 h 838543"/>
              <a:gd name="connsiteX16" fmla="*/ 626962 w 816946"/>
              <a:gd name="connsiteY16" fmla="*/ 103219 h 838543"/>
              <a:gd name="connsiteX17" fmla="*/ 660400 w 816946"/>
              <a:gd name="connsiteY17" fmla="*/ 394610 h 838543"/>
              <a:gd name="connsiteX18" fmla="*/ 687922 w 816946"/>
              <a:gd name="connsiteY18" fmla="*/ 580739 h 838543"/>
              <a:gd name="connsiteX19" fmla="*/ 731520 w 816946"/>
              <a:gd name="connsiteY19" fmla="*/ 252370 h 838543"/>
              <a:gd name="connsiteX20" fmla="*/ 816946 w 816946"/>
              <a:gd name="connsiteY20" fmla="*/ 159 h 838543"/>
              <a:gd name="connsiteX0" fmla="*/ 0 w 816946"/>
              <a:gd name="connsiteY0" fmla="*/ 597810 h 838543"/>
              <a:gd name="connsiteX1" fmla="*/ 60960 w 816946"/>
              <a:gd name="connsiteY1" fmla="*/ 293010 h 838543"/>
              <a:gd name="connsiteX2" fmla="*/ 132080 w 816946"/>
              <a:gd name="connsiteY2" fmla="*/ 709570 h 838543"/>
              <a:gd name="connsiteX3" fmla="*/ 182880 w 816946"/>
              <a:gd name="connsiteY3" fmla="*/ 160930 h 838543"/>
              <a:gd name="connsiteX4" fmla="*/ 243840 w 816946"/>
              <a:gd name="connsiteY4" fmla="*/ 831490 h 838543"/>
              <a:gd name="connsiteX5" fmla="*/ 284480 w 816946"/>
              <a:gd name="connsiteY5" fmla="*/ 526690 h 838543"/>
              <a:gd name="connsiteX6" fmla="*/ 325120 w 816946"/>
              <a:gd name="connsiteY6" fmla="*/ 760370 h 838543"/>
              <a:gd name="connsiteX7" fmla="*/ 335280 w 816946"/>
              <a:gd name="connsiteY7" fmla="*/ 404770 h 838543"/>
              <a:gd name="connsiteX8" fmla="*/ 365760 w 816946"/>
              <a:gd name="connsiteY8" fmla="*/ 679090 h 838543"/>
              <a:gd name="connsiteX9" fmla="*/ 375920 w 816946"/>
              <a:gd name="connsiteY9" fmla="*/ 293010 h 838543"/>
              <a:gd name="connsiteX10" fmla="*/ 426720 w 816946"/>
              <a:gd name="connsiteY10" fmla="*/ 506370 h 838543"/>
              <a:gd name="connsiteX11" fmla="*/ 447040 w 816946"/>
              <a:gd name="connsiteY11" fmla="*/ 160930 h 838543"/>
              <a:gd name="connsiteX12" fmla="*/ 497840 w 816946"/>
              <a:gd name="connsiteY12" fmla="*/ 516530 h 838543"/>
              <a:gd name="connsiteX13" fmla="*/ 538480 w 816946"/>
              <a:gd name="connsiteY13" fmla="*/ 374290 h 838543"/>
              <a:gd name="connsiteX14" fmla="*/ 568960 w 816946"/>
              <a:gd name="connsiteY14" fmla="*/ 658770 h 838543"/>
              <a:gd name="connsiteX15" fmla="*/ 609600 w 816946"/>
              <a:gd name="connsiteY15" fmla="*/ 232050 h 838543"/>
              <a:gd name="connsiteX16" fmla="*/ 626962 w 816946"/>
              <a:gd name="connsiteY16" fmla="*/ 103219 h 838543"/>
              <a:gd name="connsiteX17" fmla="*/ 660400 w 816946"/>
              <a:gd name="connsiteY17" fmla="*/ 394610 h 838543"/>
              <a:gd name="connsiteX18" fmla="*/ 690093 w 816946"/>
              <a:gd name="connsiteY18" fmla="*/ 580739 h 838543"/>
              <a:gd name="connsiteX19" fmla="*/ 731520 w 816946"/>
              <a:gd name="connsiteY19" fmla="*/ 252370 h 838543"/>
              <a:gd name="connsiteX20" fmla="*/ 816946 w 816946"/>
              <a:gd name="connsiteY20" fmla="*/ 159 h 838543"/>
              <a:gd name="connsiteX0" fmla="*/ 0 w 816946"/>
              <a:gd name="connsiteY0" fmla="*/ 597810 h 838543"/>
              <a:gd name="connsiteX1" fmla="*/ 60960 w 816946"/>
              <a:gd name="connsiteY1" fmla="*/ 293010 h 838543"/>
              <a:gd name="connsiteX2" fmla="*/ 132080 w 816946"/>
              <a:gd name="connsiteY2" fmla="*/ 709570 h 838543"/>
              <a:gd name="connsiteX3" fmla="*/ 182880 w 816946"/>
              <a:gd name="connsiteY3" fmla="*/ 160930 h 838543"/>
              <a:gd name="connsiteX4" fmla="*/ 243840 w 816946"/>
              <a:gd name="connsiteY4" fmla="*/ 831490 h 838543"/>
              <a:gd name="connsiteX5" fmla="*/ 284480 w 816946"/>
              <a:gd name="connsiteY5" fmla="*/ 526690 h 838543"/>
              <a:gd name="connsiteX6" fmla="*/ 325120 w 816946"/>
              <a:gd name="connsiteY6" fmla="*/ 760370 h 838543"/>
              <a:gd name="connsiteX7" fmla="*/ 335280 w 816946"/>
              <a:gd name="connsiteY7" fmla="*/ 404770 h 838543"/>
              <a:gd name="connsiteX8" fmla="*/ 365760 w 816946"/>
              <a:gd name="connsiteY8" fmla="*/ 679090 h 838543"/>
              <a:gd name="connsiteX9" fmla="*/ 375920 w 816946"/>
              <a:gd name="connsiteY9" fmla="*/ 293010 h 838543"/>
              <a:gd name="connsiteX10" fmla="*/ 426720 w 816946"/>
              <a:gd name="connsiteY10" fmla="*/ 506370 h 838543"/>
              <a:gd name="connsiteX11" fmla="*/ 447040 w 816946"/>
              <a:gd name="connsiteY11" fmla="*/ 160930 h 838543"/>
              <a:gd name="connsiteX12" fmla="*/ 497840 w 816946"/>
              <a:gd name="connsiteY12" fmla="*/ 516530 h 838543"/>
              <a:gd name="connsiteX13" fmla="*/ 538480 w 816946"/>
              <a:gd name="connsiteY13" fmla="*/ 374290 h 838543"/>
              <a:gd name="connsiteX14" fmla="*/ 568960 w 816946"/>
              <a:gd name="connsiteY14" fmla="*/ 658770 h 838543"/>
              <a:gd name="connsiteX15" fmla="*/ 609600 w 816946"/>
              <a:gd name="connsiteY15" fmla="*/ 232050 h 838543"/>
              <a:gd name="connsiteX16" fmla="*/ 629133 w 816946"/>
              <a:gd name="connsiteY16" fmla="*/ 73982 h 838543"/>
              <a:gd name="connsiteX17" fmla="*/ 660400 w 816946"/>
              <a:gd name="connsiteY17" fmla="*/ 394610 h 838543"/>
              <a:gd name="connsiteX18" fmla="*/ 690093 w 816946"/>
              <a:gd name="connsiteY18" fmla="*/ 580739 h 838543"/>
              <a:gd name="connsiteX19" fmla="*/ 731520 w 816946"/>
              <a:gd name="connsiteY19" fmla="*/ 252370 h 838543"/>
              <a:gd name="connsiteX20" fmla="*/ 816946 w 816946"/>
              <a:gd name="connsiteY20" fmla="*/ 159 h 838543"/>
              <a:gd name="connsiteX0" fmla="*/ 0 w 816946"/>
              <a:gd name="connsiteY0" fmla="*/ 597804 h 838537"/>
              <a:gd name="connsiteX1" fmla="*/ 60960 w 816946"/>
              <a:gd name="connsiteY1" fmla="*/ 293004 h 838537"/>
              <a:gd name="connsiteX2" fmla="*/ 132080 w 816946"/>
              <a:gd name="connsiteY2" fmla="*/ 709564 h 838537"/>
              <a:gd name="connsiteX3" fmla="*/ 182880 w 816946"/>
              <a:gd name="connsiteY3" fmla="*/ 160924 h 838537"/>
              <a:gd name="connsiteX4" fmla="*/ 243840 w 816946"/>
              <a:gd name="connsiteY4" fmla="*/ 831484 h 838537"/>
              <a:gd name="connsiteX5" fmla="*/ 284480 w 816946"/>
              <a:gd name="connsiteY5" fmla="*/ 526684 h 838537"/>
              <a:gd name="connsiteX6" fmla="*/ 325120 w 816946"/>
              <a:gd name="connsiteY6" fmla="*/ 760364 h 838537"/>
              <a:gd name="connsiteX7" fmla="*/ 335280 w 816946"/>
              <a:gd name="connsiteY7" fmla="*/ 404764 h 838537"/>
              <a:gd name="connsiteX8" fmla="*/ 365760 w 816946"/>
              <a:gd name="connsiteY8" fmla="*/ 679084 h 838537"/>
              <a:gd name="connsiteX9" fmla="*/ 375920 w 816946"/>
              <a:gd name="connsiteY9" fmla="*/ 293004 h 838537"/>
              <a:gd name="connsiteX10" fmla="*/ 426720 w 816946"/>
              <a:gd name="connsiteY10" fmla="*/ 506364 h 838537"/>
              <a:gd name="connsiteX11" fmla="*/ 447040 w 816946"/>
              <a:gd name="connsiteY11" fmla="*/ 160924 h 838537"/>
              <a:gd name="connsiteX12" fmla="*/ 497840 w 816946"/>
              <a:gd name="connsiteY12" fmla="*/ 516524 h 838537"/>
              <a:gd name="connsiteX13" fmla="*/ 538480 w 816946"/>
              <a:gd name="connsiteY13" fmla="*/ 374284 h 838537"/>
              <a:gd name="connsiteX14" fmla="*/ 568960 w 816946"/>
              <a:gd name="connsiteY14" fmla="*/ 658764 h 838537"/>
              <a:gd name="connsiteX15" fmla="*/ 609600 w 816946"/>
              <a:gd name="connsiteY15" fmla="*/ 232044 h 838537"/>
              <a:gd name="connsiteX16" fmla="*/ 629133 w 816946"/>
              <a:gd name="connsiteY16" fmla="*/ 73976 h 838537"/>
              <a:gd name="connsiteX17" fmla="*/ 660400 w 816946"/>
              <a:gd name="connsiteY17" fmla="*/ 394604 h 838537"/>
              <a:gd name="connsiteX18" fmla="*/ 690093 w 816946"/>
              <a:gd name="connsiteY18" fmla="*/ 541750 h 838537"/>
              <a:gd name="connsiteX19" fmla="*/ 731520 w 816946"/>
              <a:gd name="connsiteY19" fmla="*/ 252364 h 838537"/>
              <a:gd name="connsiteX20" fmla="*/ 816946 w 816946"/>
              <a:gd name="connsiteY20" fmla="*/ 153 h 838537"/>
              <a:gd name="connsiteX0" fmla="*/ 0 w 816946"/>
              <a:gd name="connsiteY0" fmla="*/ 617281 h 858014"/>
              <a:gd name="connsiteX1" fmla="*/ 60960 w 816946"/>
              <a:gd name="connsiteY1" fmla="*/ 312481 h 858014"/>
              <a:gd name="connsiteX2" fmla="*/ 132080 w 816946"/>
              <a:gd name="connsiteY2" fmla="*/ 729041 h 858014"/>
              <a:gd name="connsiteX3" fmla="*/ 182880 w 816946"/>
              <a:gd name="connsiteY3" fmla="*/ 180401 h 858014"/>
              <a:gd name="connsiteX4" fmla="*/ 243840 w 816946"/>
              <a:gd name="connsiteY4" fmla="*/ 850961 h 858014"/>
              <a:gd name="connsiteX5" fmla="*/ 284480 w 816946"/>
              <a:gd name="connsiteY5" fmla="*/ 546161 h 858014"/>
              <a:gd name="connsiteX6" fmla="*/ 325120 w 816946"/>
              <a:gd name="connsiteY6" fmla="*/ 779841 h 858014"/>
              <a:gd name="connsiteX7" fmla="*/ 335280 w 816946"/>
              <a:gd name="connsiteY7" fmla="*/ 424241 h 858014"/>
              <a:gd name="connsiteX8" fmla="*/ 365760 w 816946"/>
              <a:gd name="connsiteY8" fmla="*/ 698561 h 858014"/>
              <a:gd name="connsiteX9" fmla="*/ 375920 w 816946"/>
              <a:gd name="connsiteY9" fmla="*/ 312481 h 858014"/>
              <a:gd name="connsiteX10" fmla="*/ 426720 w 816946"/>
              <a:gd name="connsiteY10" fmla="*/ 525841 h 858014"/>
              <a:gd name="connsiteX11" fmla="*/ 447040 w 816946"/>
              <a:gd name="connsiteY11" fmla="*/ 180401 h 858014"/>
              <a:gd name="connsiteX12" fmla="*/ 497840 w 816946"/>
              <a:gd name="connsiteY12" fmla="*/ 536001 h 858014"/>
              <a:gd name="connsiteX13" fmla="*/ 538480 w 816946"/>
              <a:gd name="connsiteY13" fmla="*/ 393761 h 858014"/>
              <a:gd name="connsiteX14" fmla="*/ 568960 w 816946"/>
              <a:gd name="connsiteY14" fmla="*/ 678241 h 858014"/>
              <a:gd name="connsiteX15" fmla="*/ 609600 w 816946"/>
              <a:gd name="connsiteY15" fmla="*/ 251521 h 858014"/>
              <a:gd name="connsiteX16" fmla="*/ 629133 w 816946"/>
              <a:gd name="connsiteY16" fmla="*/ 93453 h 858014"/>
              <a:gd name="connsiteX17" fmla="*/ 660400 w 816946"/>
              <a:gd name="connsiteY17" fmla="*/ 414081 h 858014"/>
              <a:gd name="connsiteX18" fmla="*/ 690093 w 816946"/>
              <a:gd name="connsiteY18" fmla="*/ 561227 h 858014"/>
              <a:gd name="connsiteX19" fmla="*/ 731520 w 816946"/>
              <a:gd name="connsiteY19" fmla="*/ 271841 h 858014"/>
              <a:gd name="connsiteX20" fmla="*/ 816946 w 816946"/>
              <a:gd name="connsiteY20" fmla="*/ 139 h 858014"/>
              <a:gd name="connsiteX0" fmla="*/ 0 w 816946"/>
              <a:gd name="connsiteY0" fmla="*/ 617281 h 858014"/>
              <a:gd name="connsiteX1" fmla="*/ 60960 w 816946"/>
              <a:gd name="connsiteY1" fmla="*/ 312481 h 858014"/>
              <a:gd name="connsiteX2" fmla="*/ 132080 w 816946"/>
              <a:gd name="connsiteY2" fmla="*/ 729041 h 858014"/>
              <a:gd name="connsiteX3" fmla="*/ 182880 w 816946"/>
              <a:gd name="connsiteY3" fmla="*/ 180401 h 858014"/>
              <a:gd name="connsiteX4" fmla="*/ 243840 w 816946"/>
              <a:gd name="connsiteY4" fmla="*/ 850961 h 858014"/>
              <a:gd name="connsiteX5" fmla="*/ 284480 w 816946"/>
              <a:gd name="connsiteY5" fmla="*/ 546161 h 858014"/>
              <a:gd name="connsiteX6" fmla="*/ 325120 w 816946"/>
              <a:gd name="connsiteY6" fmla="*/ 779841 h 858014"/>
              <a:gd name="connsiteX7" fmla="*/ 335280 w 816946"/>
              <a:gd name="connsiteY7" fmla="*/ 424241 h 858014"/>
              <a:gd name="connsiteX8" fmla="*/ 365760 w 816946"/>
              <a:gd name="connsiteY8" fmla="*/ 698561 h 858014"/>
              <a:gd name="connsiteX9" fmla="*/ 375920 w 816946"/>
              <a:gd name="connsiteY9" fmla="*/ 312481 h 858014"/>
              <a:gd name="connsiteX10" fmla="*/ 426720 w 816946"/>
              <a:gd name="connsiteY10" fmla="*/ 525841 h 858014"/>
              <a:gd name="connsiteX11" fmla="*/ 447040 w 816946"/>
              <a:gd name="connsiteY11" fmla="*/ 180401 h 858014"/>
              <a:gd name="connsiteX12" fmla="*/ 497840 w 816946"/>
              <a:gd name="connsiteY12" fmla="*/ 536001 h 858014"/>
              <a:gd name="connsiteX13" fmla="*/ 538480 w 816946"/>
              <a:gd name="connsiteY13" fmla="*/ 393761 h 858014"/>
              <a:gd name="connsiteX14" fmla="*/ 568960 w 816946"/>
              <a:gd name="connsiteY14" fmla="*/ 678241 h 858014"/>
              <a:gd name="connsiteX15" fmla="*/ 609600 w 816946"/>
              <a:gd name="connsiteY15" fmla="*/ 251521 h 858014"/>
              <a:gd name="connsiteX16" fmla="*/ 629133 w 816946"/>
              <a:gd name="connsiteY16" fmla="*/ 93453 h 858014"/>
              <a:gd name="connsiteX17" fmla="*/ 660400 w 816946"/>
              <a:gd name="connsiteY17" fmla="*/ 414081 h 858014"/>
              <a:gd name="connsiteX18" fmla="*/ 690093 w 816946"/>
              <a:gd name="connsiteY18" fmla="*/ 561227 h 858014"/>
              <a:gd name="connsiteX19" fmla="*/ 731520 w 816946"/>
              <a:gd name="connsiteY19" fmla="*/ 271841 h 858014"/>
              <a:gd name="connsiteX20" fmla="*/ 816946 w 816946"/>
              <a:gd name="connsiteY20" fmla="*/ 139 h 858014"/>
              <a:gd name="connsiteX0" fmla="*/ 0 w 829967"/>
              <a:gd name="connsiteY0" fmla="*/ 627020 h 867753"/>
              <a:gd name="connsiteX1" fmla="*/ 60960 w 829967"/>
              <a:gd name="connsiteY1" fmla="*/ 322220 h 867753"/>
              <a:gd name="connsiteX2" fmla="*/ 132080 w 829967"/>
              <a:gd name="connsiteY2" fmla="*/ 738780 h 867753"/>
              <a:gd name="connsiteX3" fmla="*/ 182880 w 829967"/>
              <a:gd name="connsiteY3" fmla="*/ 190140 h 867753"/>
              <a:gd name="connsiteX4" fmla="*/ 243840 w 829967"/>
              <a:gd name="connsiteY4" fmla="*/ 860700 h 867753"/>
              <a:gd name="connsiteX5" fmla="*/ 284480 w 829967"/>
              <a:gd name="connsiteY5" fmla="*/ 555900 h 867753"/>
              <a:gd name="connsiteX6" fmla="*/ 325120 w 829967"/>
              <a:gd name="connsiteY6" fmla="*/ 789580 h 867753"/>
              <a:gd name="connsiteX7" fmla="*/ 335280 w 829967"/>
              <a:gd name="connsiteY7" fmla="*/ 433980 h 867753"/>
              <a:gd name="connsiteX8" fmla="*/ 365760 w 829967"/>
              <a:gd name="connsiteY8" fmla="*/ 708300 h 867753"/>
              <a:gd name="connsiteX9" fmla="*/ 375920 w 829967"/>
              <a:gd name="connsiteY9" fmla="*/ 322220 h 867753"/>
              <a:gd name="connsiteX10" fmla="*/ 426720 w 829967"/>
              <a:gd name="connsiteY10" fmla="*/ 535580 h 867753"/>
              <a:gd name="connsiteX11" fmla="*/ 447040 w 829967"/>
              <a:gd name="connsiteY11" fmla="*/ 190140 h 867753"/>
              <a:gd name="connsiteX12" fmla="*/ 497840 w 829967"/>
              <a:gd name="connsiteY12" fmla="*/ 545740 h 867753"/>
              <a:gd name="connsiteX13" fmla="*/ 538480 w 829967"/>
              <a:gd name="connsiteY13" fmla="*/ 403500 h 867753"/>
              <a:gd name="connsiteX14" fmla="*/ 568960 w 829967"/>
              <a:gd name="connsiteY14" fmla="*/ 687980 h 867753"/>
              <a:gd name="connsiteX15" fmla="*/ 609600 w 829967"/>
              <a:gd name="connsiteY15" fmla="*/ 261260 h 867753"/>
              <a:gd name="connsiteX16" fmla="*/ 629133 w 829967"/>
              <a:gd name="connsiteY16" fmla="*/ 103192 h 867753"/>
              <a:gd name="connsiteX17" fmla="*/ 660400 w 829967"/>
              <a:gd name="connsiteY17" fmla="*/ 423820 h 867753"/>
              <a:gd name="connsiteX18" fmla="*/ 690093 w 829967"/>
              <a:gd name="connsiteY18" fmla="*/ 570966 h 867753"/>
              <a:gd name="connsiteX19" fmla="*/ 731520 w 829967"/>
              <a:gd name="connsiteY19" fmla="*/ 281580 h 867753"/>
              <a:gd name="connsiteX20" fmla="*/ 829967 w 829967"/>
              <a:gd name="connsiteY20" fmla="*/ 133 h 867753"/>
              <a:gd name="connsiteX0" fmla="*/ 0 w 829967"/>
              <a:gd name="connsiteY0" fmla="*/ 627017 h 867750"/>
              <a:gd name="connsiteX1" fmla="*/ 60960 w 829967"/>
              <a:gd name="connsiteY1" fmla="*/ 322217 h 867750"/>
              <a:gd name="connsiteX2" fmla="*/ 132080 w 829967"/>
              <a:gd name="connsiteY2" fmla="*/ 738777 h 867750"/>
              <a:gd name="connsiteX3" fmla="*/ 182880 w 829967"/>
              <a:gd name="connsiteY3" fmla="*/ 190137 h 867750"/>
              <a:gd name="connsiteX4" fmla="*/ 243840 w 829967"/>
              <a:gd name="connsiteY4" fmla="*/ 860697 h 867750"/>
              <a:gd name="connsiteX5" fmla="*/ 284480 w 829967"/>
              <a:gd name="connsiteY5" fmla="*/ 555897 h 867750"/>
              <a:gd name="connsiteX6" fmla="*/ 325120 w 829967"/>
              <a:gd name="connsiteY6" fmla="*/ 789577 h 867750"/>
              <a:gd name="connsiteX7" fmla="*/ 335280 w 829967"/>
              <a:gd name="connsiteY7" fmla="*/ 433977 h 867750"/>
              <a:gd name="connsiteX8" fmla="*/ 365760 w 829967"/>
              <a:gd name="connsiteY8" fmla="*/ 708297 h 867750"/>
              <a:gd name="connsiteX9" fmla="*/ 375920 w 829967"/>
              <a:gd name="connsiteY9" fmla="*/ 322217 h 867750"/>
              <a:gd name="connsiteX10" fmla="*/ 426720 w 829967"/>
              <a:gd name="connsiteY10" fmla="*/ 535577 h 867750"/>
              <a:gd name="connsiteX11" fmla="*/ 447040 w 829967"/>
              <a:gd name="connsiteY11" fmla="*/ 190137 h 867750"/>
              <a:gd name="connsiteX12" fmla="*/ 497840 w 829967"/>
              <a:gd name="connsiteY12" fmla="*/ 545737 h 867750"/>
              <a:gd name="connsiteX13" fmla="*/ 538480 w 829967"/>
              <a:gd name="connsiteY13" fmla="*/ 403497 h 867750"/>
              <a:gd name="connsiteX14" fmla="*/ 568960 w 829967"/>
              <a:gd name="connsiteY14" fmla="*/ 687977 h 867750"/>
              <a:gd name="connsiteX15" fmla="*/ 609600 w 829967"/>
              <a:gd name="connsiteY15" fmla="*/ 261257 h 867750"/>
              <a:gd name="connsiteX16" fmla="*/ 629133 w 829967"/>
              <a:gd name="connsiteY16" fmla="*/ 103189 h 867750"/>
              <a:gd name="connsiteX17" fmla="*/ 660400 w 829967"/>
              <a:gd name="connsiteY17" fmla="*/ 423817 h 867750"/>
              <a:gd name="connsiteX18" fmla="*/ 690093 w 829967"/>
              <a:gd name="connsiteY18" fmla="*/ 570963 h 867750"/>
              <a:gd name="connsiteX19" fmla="*/ 738031 w 829967"/>
              <a:gd name="connsiteY19" fmla="*/ 288074 h 867750"/>
              <a:gd name="connsiteX20" fmla="*/ 829967 w 829967"/>
              <a:gd name="connsiteY20" fmla="*/ 130 h 86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29967" h="867750">
                <a:moveTo>
                  <a:pt x="0" y="627017"/>
                </a:moveTo>
                <a:cubicBezTo>
                  <a:pt x="19473" y="465303"/>
                  <a:pt x="38947" y="303590"/>
                  <a:pt x="60960" y="322217"/>
                </a:cubicBezTo>
                <a:cubicBezTo>
                  <a:pt x="82973" y="340844"/>
                  <a:pt x="111760" y="760790"/>
                  <a:pt x="132080" y="738777"/>
                </a:cubicBezTo>
                <a:cubicBezTo>
                  <a:pt x="152400" y="716764"/>
                  <a:pt x="164253" y="169817"/>
                  <a:pt x="182880" y="190137"/>
                </a:cubicBezTo>
                <a:cubicBezTo>
                  <a:pt x="201507" y="210457"/>
                  <a:pt x="226907" y="799737"/>
                  <a:pt x="243840" y="860697"/>
                </a:cubicBezTo>
                <a:cubicBezTo>
                  <a:pt x="260773" y="921657"/>
                  <a:pt x="270933" y="567750"/>
                  <a:pt x="284480" y="555897"/>
                </a:cubicBezTo>
                <a:cubicBezTo>
                  <a:pt x="298027" y="544044"/>
                  <a:pt x="316653" y="809897"/>
                  <a:pt x="325120" y="789577"/>
                </a:cubicBezTo>
                <a:cubicBezTo>
                  <a:pt x="333587" y="769257"/>
                  <a:pt x="328507" y="447524"/>
                  <a:pt x="335280" y="433977"/>
                </a:cubicBezTo>
                <a:cubicBezTo>
                  <a:pt x="342053" y="420430"/>
                  <a:pt x="358987" y="726924"/>
                  <a:pt x="365760" y="708297"/>
                </a:cubicBezTo>
                <a:cubicBezTo>
                  <a:pt x="372533" y="689670"/>
                  <a:pt x="365760" y="351004"/>
                  <a:pt x="375920" y="322217"/>
                </a:cubicBezTo>
                <a:cubicBezTo>
                  <a:pt x="386080" y="293430"/>
                  <a:pt x="414867" y="557590"/>
                  <a:pt x="426720" y="535577"/>
                </a:cubicBezTo>
                <a:cubicBezTo>
                  <a:pt x="438573" y="513564"/>
                  <a:pt x="435187" y="188444"/>
                  <a:pt x="447040" y="190137"/>
                </a:cubicBezTo>
                <a:cubicBezTo>
                  <a:pt x="458893" y="191830"/>
                  <a:pt x="482600" y="510177"/>
                  <a:pt x="497840" y="545737"/>
                </a:cubicBezTo>
                <a:cubicBezTo>
                  <a:pt x="513080" y="581297"/>
                  <a:pt x="526627" y="379790"/>
                  <a:pt x="538480" y="403497"/>
                </a:cubicBezTo>
                <a:cubicBezTo>
                  <a:pt x="550333" y="427204"/>
                  <a:pt x="557107" y="711684"/>
                  <a:pt x="568960" y="687977"/>
                </a:cubicBezTo>
                <a:cubicBezTo>
                  <a:pt x="580813" y="664270"/>
                  <a:pt x="599571" y="358722"/>
                  <a:pt x="609600" y="261257"/>
                </a:cubicBezTo>
                <a:cubicBezTo>
                  <a:pt x="619629" y="163792"/>
                  <a:pt x="620666" y="76096"/>
                  <a:pt x="629133" y="103189"/>
                </a:cubicBezTo>
                <a:cubicBezTo>
                  <a:pt x="637600" y="130282"/>
                  <a:pt x="650240" y="345855"/>
                  <a:pt x="660400" y="423817"/>
                </a:cubicBezTo>
                <a:cubicBezTo>
                  <a:pt x="670560" y="501779"/>
                  <a:pt x="677155" y="593587"/>
                  <a:pt x="690093" y="570963"/>
                </a:cubicBezTo>
                <a:cubicBezTo>
                  <a:pt x="703032" y="548339"/>
                  <a:pt x="714719" y="383213"/>
                  <a:pt x="738031" y="288074"/>
                </a:cubicBezTo>
                <a:cubicBezTo>
                  <a:pt x="761343" y="192935"/>
                  <a:pt x="826580" y="-5797"/>
                  <a:pt x="829967" y="13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23792" y="5573574"/>
            <a:ext cx="836573" cy="478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過去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185556" y="5590736"/>
            <a:ext cx="537796" cy="478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今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122704" y="5573574"/>
            <a:ext cx="836573" cy="478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未来</a:t>
            </a:r>
            <a:endParaRPr kumimoji="1" lang="ja-JP" altLang="en-US" dirty="0"/>
          </a:p>
        </p:txBody>
      </p:sp>
      <p:cxnSp>
        <p:nvCxnSpPr>
          <p:cNvPr id="14" name="直線コネクタ 13"/>
          <p:cNvCxnSpPr/>
          <p:nvPr/>
        </p:nvCxnSpPr>
        <p:spPr>
          <a:xfrm>
            <a:off x="8387024" y="2934309"/>
            <a:ext cx="7376" cy="2639264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フリーフォーム 14"/>
          <p:cNvSpPr/>
          <p:nvPr/>
        </p:nvSpPr>
        <p:spPr>
          <a:xfrm>
            <a:off x="7123272" y="4255045"/>
            <a:ext cx="1488948" cy="803580"/>
          </a:xfrm>
          <a:custGeom>
            <a:avLst/>
            <a:gdLst>
              <a:gd name="connsiteX0" fmla="*/ 0 w 1254760"/>
              <a:gd name="connsiteY0" fmla="*/ 695960 h 751712"/>
              <a:gd name="connsiteX1" fmla="*/ 502920 w 1254760"/>
              <a:gd name="connsiteY1" fmla="*/ 701040 h 751712"/>
              <a:gd name="connsiteX2" fmla="*/ 1087120 w 1254760"/>
              <a:gd name="connsiteY2" fmla="*/ 157480 h 751712"/>
              <a:gd name="connsiteX3" fmla="*/ 1254760 w 1254760"/>
              <a:gd name="connsiteY3" fmla="*/ 0 h 751712"/>
              <a:gd name="connsiteX0" fmla="*/ 0 w 1259840"/>
              <a:gd name="connsiteY0" fmla="*/ 711200 h 758902"/>
              <a:gd name="connsiteX1" fmla="*/ 508000 w 1259840"/>
              <a:gd name="connsiteY1" fmla="*/ 701040 h 758902"/>
              <a:gd name="connsiteX2" fmla="*/ 1092200 w 1259840"/>
              <a:gd name="connsiteY2" fmla="*/ 157480 h 758902"/>
              <a:gd name="connsiteX3" fmla="*/ 1259840 w 1259840"/>
              <a:gd name="connsiteY3" fmla="*/ 0 h 758902"/>
              <a:gd name="connsiteX0" fmla="*/ 0 w 1259840"/>
              <a:gd name="connsiteY0" fmla="*/ 711200 h 752347"/>
              <a:gd name="connsiteX1" fmla="*/ 508000 w 1259840"/>
              <a:gd name="connsiteY1" fmla="*/ 701040 h 752347"/>
              <a:gd name="connsiteX2" fmla="*/ 1092200 w 1259840"/>
              <a:gd name="connsiteY2" fmla="*/ 157480 h 752347"/>
              <a:gd name="connsiteX3" fmla="*/ 1259840 w 1259840"/>
              <a:gd name="connsiteY3" fmla="*/ 0 h 752347"/>
              <a:gd name="connsiteX0" fmla="*/ 0 w 1259840"/>
              <a:gd name="connsiteY0" fmla="*/ 711200 h 733743"/>
              <a:gd name="connsiteX1" fmla="*/ 508000 w 1259840"/>
              <a:gd name="connsiteY1" fmla="*/ 701040 h 733743"/>
              <a:gd name="connsiteX2" fmla="*/ 1092200 w 1259840"/>
              <a:gd name="connsiteY2" fmla="*/ 157480 h 733743"/>
              <a:gd name="connsiteX3" fmla="*/ 1259840 w 1259840"/>
              <a:gd name="connsiteY3" fmla="*/ 0 h 733743"/>
              <a:gd name="connsiteX0" fmla="*/ 0 w 1259840"/>
              <a:gd name="connsiteY0" fmla="*/ 711200 h 735668"/>
              <a:gd name="connsiteX1" fmla="*/ 508000 w 1259840"/>
              <a:gd name="connsiteY1" fmla="*/ 701040 h 735668"/>
              <a:gd name="connsiteX2" fmla="*/ 1092200 w 1259840"/>
              <a:gd name="connsiteY2" fmla="*/ 157480 h 735668"/>
              <a:gd name="connsiteX3" fmla="*/ 1259840 w 1259840"/>
              <a:gd name="connsiteY3" fmla="*/ 0 h 735668"/>
              <a:gd name="connsiteX0" fmla="*/ 0 w 1264920"/>
              <a:gd name="connsiteY0" fmla="*/ 721360 h 757112"/>
              <a:gd name="connsiteX1" fmla="*/ 513080 w 1264920"/>
              <a:gd name="connsiteY1" fmla="*/ 701040 h 757112"/>
              <a:gd name="connsiteX2" fmla="*/ 1097280 w 1264920"/>
              <a:gd name="connsiteY2" fmla="*/ 157480 h 757112"/>
              <a:gd name="connsiteX3" fmla="*/ 1264920 w 1264920"/>
              <a:gd name="connsiteY3" fmla="*/ 0 h 757112"/>
              <a:gd name="connsiteX0" fmla="*/ 0 w 1270000"/>
              <a:gd name="connsiteY0" fmla="*/ 751840 h 774425"/>
              <a:gd name="connsiteX1" fmla="*/ 518160 w 1270000"/>
              <a:gd name="connsiteY1" fmla="*/ 701040 h 774425"/>
              <a:gd name="connsiteX2" fmla="*/ 1102360 w 1270000"/>
              <a:gd name="connsiteY2" fmla="*/ 157480 h 774425"/>
              <a:gd name="connsiteX3" fmla="*/ 1270000 w 1270000"/>
              <a:gd name="connsiteY3" fmla="*/ 0 h 774425"/>
              <a:gd name="connsiteX0" fmla="*/ 0 w 1270000"/>
              <a:gd name="connsiteY0" fmla="*/ 751840 h 764239"/>
              <a:gd name="connsiteX1" fmla="*/ 518160 w 1270000"/>
              <a:gd name="connsiteY1" fmla="*/ 701040 h 764239"/>
              <a:gd name="connsiteX2" fmla="*/ 1102360 w 1270000"/>
              <a:gd name="connsiteY2" fmla="*/ 157480 h 764239"/>
              <a:gd name="connsiteX3" fmla="*/ 1270000 w 1270000"/>
              <a:gd name="connsiteY3" fmla="*/ 0 h 764239"/>
              <a:gd name="connsiteX0" fmla="*/ 0 w 1270000"/>
              <a:gd name="connsiteY0" fmla="*/ 751840 h 766206"/>
              <a:gd name="connsiteX1" fmla="*/ 518160 w 1270000"/>
              <a:gd name="connsiteY1" fmla="*/ 701040 h 766206"/>
              <a:gd name="connsiteX2" fmla="*/ 1102360 w 1270000"/>
              <a:gd name="connsiteY2" fmla="*/ 157480 h 766206"/>
              <a:gd name="connsiteX3" fmla="*/ 1270000 w 1270000"/>
              <a:gd name="connsiteY3" fmla="*/ 0 h 766206"/>
              <a:gd name="connsiteX0" fmla="*/ 0 w 1270000"/>
              <a:gd name="connsiteY0" fmla="*/ 751840 h 762710"/>
              <a:gd name="connsiteX1" fmla="*/ 518160 w 1270000"/>
              <a:gd name="connsiteY1" fmla="*/ 701040 h 762710"/>
              <a:gd name="connsiteX2" fmla="*/ 1102360 w 1270000"/>
              <a:gd name="connsiteY2" fmla="*/ 157480 h 762710"/>
              <a:gd name="connsiteX3" fmla="*/ 1270000 w 1270000"/>
              <a:gd name="connsiteY3" fmla="*/ 0 h 762710"/>
              <a:gd name="connsiteX0" fmla="*/ 0 w 1270000"/>
              <a:gd name="connsiteY0" fmla="*/ 751840 h 754983"/>
              <a:gd name="connsiteX1" fmla="*/ 518160 w 1270000"/>
              <a:gd name="connsiteY1" fmla="*/ 701040 h 754983"/>
              <a:gd name="connsiteX2" fmla="*/ 1102360 w 1270000"/>
              <a:gd name="connsiteY2" fmla="*/ 157480 h 754983"/>
              <a:gd name="connsiteX3" fmla="*/ 1270000 w 1270000"/>
              <a:gd name="connsiteY3" fmla="*/ 0 h 754983"/>
              <a:gd name="connsiteX0" fmla="*/ 0 w 1270000"/>
              <a:gd name="connsiteY0" fmla="*/ 751840 h 754983"/>
              <a:gd name="connsiteX1" fmla="*/ 518160 w 1270000"/>
              <a:gd name="connsiteY1" fmla="*/ 701040 h 754983"/>
              <a:gd name="connsiteX2" fmla="*/ 1102360 w 1270000"/>
              <a:gd name="connsiteY2" fmla="*/ 157480 h 754983"/>
              <a:gd name="connsiteX3" fmla="*/ 1270000 w 1270000"/>
              <a:gd name="connsiteY3" fmla="*/ 0 h 754983"/>
              <a:gd name="connsiteX0" fmla="*/ 0 w 1270000"/>
              <a:gd name="connsiteY0" fmla="*/ 751840 h 765754"/>
              <a:gd name="connsiteX1" fmla="*/ 518160 w 1270000"/>
              <a:gd name="connsiteY1" fmla="*/ 701040 h 765754"/>
              <a:gd name="connsiteX2" fmla="*/ 1113790 w 1270000"/>
              <a:gd name="connsiteY2" fmla="*/ 165100 h 765754"/>
              <a:gd name="connsiteX3" fmla="*/ 1270000 w 1270000"/>
              <a:gd name="connsiteY3" fmla="*/ 0 h 765754"/>
              <a:gd name="connsiteX0" fmla="*/ 0 w 1270000"/>
              <a:gd name="connsiteY0" fmla="*/ 751840 h 765754"/>
              <a:gd name="connsiteX1" fmla="*/ 518160 w 1270000"/>
              <a:gd name="connsiteY1" fmla="*/ 701040 h 765754"/>
              <a:gd name="connsiteX2" fmla="*/ 1113790 w 1270000"/>
              <a:gd name="connsiteY2" fmla="*/ 165100 h 765754"/>
              <a:gd name="connsiteX3" fmla="*/ 1270000 w 1270000"/>
              <a:gd name="connsiteY3" fmla="*/ 0 h 765754"/>
              <a:gd name="connsiteX0" fmla="*/ 0 w 1270000"/>
              <a:gd name="connsiteY0" fmla="*/ 751840 h 765754"/>
              <a:gd name="connsiteX1" fmla="*/ 518160 w 1270000"/>
              <a:gd name="connsiteY1" fmla="*/ 701040 h 765754"/>
              <a:gd name="connsiteX2" fmla="*/ 1113790 w 1270000"/>
              <a:gd name="connsiteY2" fmla="*/ 165100 h 765754"/>
              <a:gd name="connsiteX3" fmla="*/ 1270000 w 1270000"/>
              <a:gd name="connsiteY3" fmla="*/ 0 h 765754"/>
              <a:gd name="connsiteX0" fmla="*/ 0 w 1268095"/>
              <a:gd name="connsiteY0" fmla="*/ 751840 h 765754"/>
              <a:gd name="connsiteX1" fmla="*/ 516255 w 1268095"/>
              <a:gd name="connsiteY1" fmla="*/ 701040 h 765754"/>
              <a:gd name="connsiteX2" fmla="*/ 1111885 w 1268095"/>
              <a:gd name="connsiteY2" fmla="*/ 165100 h 765754"/>
              <a:gd name="connsiteX3" fmla="*/ 1268095 w 1268095"/>
              <a:gd name="connsiteY3" fmla="*/ 0 h 765754"/>
              <a:gd name="connsiteX0" fmla="*/ 0 w 1268095"/>
              <a:gd name="connsiteY0" fmla="*/ 751840 h 763530"/>
              <a:gd name="connsiteX1" fmla="*/ 516255 w 1268095"/>
              <a:gd name="connsiteY1" fmla="*/ 701040 h 763530"/>
              <a:gd name="connsiteX2" fmla="*/ 1111885 w 1268095"/>
              <a:gd name="connsiteY2" fmla="*/ 165100 h 763530"/>
              <a:gd name="connsiteX3" fmla="*/ 1268095 w 1268095"/>
              <a:gd name="connsiteY3" fmla="*/ 0 h 763530"/>
              <a:gd name="connsiteX0" fmla="*/ 0 w 1268095"/>
              <a:gd name="connsiteY0" fmla="*/ 751840 h 758592"/>
              <a:gd name="connsiteX1" fmla="*/ 516255 w 1268095"/>
              <a:gd name="connsiteY1" fmla="*/ 689610 h 758592"/>
              <a:gd name="connsiteX2" fmla="*/ 1111885 w 1268095"/>
              <a:gd name="connsiteY2" fmla="*/ 165100 h 758592"/>
              <a:gd name="connsiteX3" fmla="*/ 1268095 w 1268095"/>
              <a:gd name="connsiteY3" fmla="*/ 0 h 758592"/>
              <a:gd name="connsiteX0" fmla="*/ 0 w 1268095"/>
              <a:gd name="connsiteY0" fmla="*/ 751840 h 758592"/>
              <a:gd name="connsiteX1" fmla="*/ 516255 w 1268095"/>
              <a:gd name="connsiteY1" fmla="*/ 689610 h 758592"/>
              <a:gd name="connsiteX2" fmla="*/ 1111885 w 1268095"/>
              <a:gd name="connsiteY2" fmla="*/ 165100 h 758592"/>
              <a:gd name="connsiteX3" fmla="*/ 1268095 w 1268095"/>
              <a:gd name="connsiteY3" fmla="*/ 0 h 758592"/>
              <a:gd name="connsiteX0" fmla="*/ 0 w 1268095"/>
              <a:gd name="connsiteY0" fmla="*/ 751840 h 758592"/>
              <a:gd name="connsiteX1" fmla="*/ 516255 w 1268095"/>
              <a:gd name="connsiteY1" fmla="*/ 689610 h 758592"/>
              <a:gd name="connsiteX2" fmla="*/ 1111885 w 1268095"/>
              <a:gd name="connsiteY2" fmla="*/ 165100 h 758592"/>
              <a:gd name="connsiteX3" fmla="*/ 1268095 w 1268095"/>
              <a:gd name="connsiteY3" fmla="*/ 0 h 758592"/>
              <a:gd name="connsiteX0" fmla="*/ 0 w 1268095"/>
              <a:gd name="connsiteY0" fmla="*/ 751840 h 758592"/>
              <a:gd name="connsiteX1" fmla="*/ 516255 w 1268095"/>
              <a:gd name="connsiteY1" fmla="*/ 689610 h 758592"/>
              <a:gd name="connsiteX2" fmla="*/ 1111885 w 1268095"/>
              <a:gd name="connsiteY2" fmla="*/ 165100 h 758592"/>
              <a:gd name="connsiteX3" fmla="*/ 1268095 w 1268095"/>
              <a:gd name="connsiteY3" fmla="*/ 0 h 758592"/>
              <a:gd name="connsiteX0" fmla="*/ 0 w 1268095"/>
              <a:gd name="connsiteY0" fmla="*/ 751840 h 758592"/>
              <a:gd name="connsiteX1" fmla="*/ 516255 w 1268095"/>
              <a:gd name="connsiteY1" fmla="*/ 689610 h 758592"/>
              <a:gd name="connsiteX2" fmla="*/ 1111885 w 1268095"/>
              <a:gd name="connsiteY2" fmla="*/ 165100 h 758592"/>
              <a:gd name="connsiteX3" fmla="*/ 1268095 w 1268095"/>
              <a:gd name="connsiteY3" fmla="*/ 0 h 758592"/>
              <a:gd name="connsiteX0" fmla="*/ 0 w 1220998"/>
              <a:gd name="connsiteY0" fmla="*/ 685119 h 691871"/>
              <a:gd name="connsiteX1" fmla="*/ 516255 w 1220998"/>
              <a:gd name="connsiteY1" fmla="*/ 622889 h 691871"/>
              <a:gd name="connsiteX2" fmla="*/ 1111885 w 1220998"/>
              <a:gd name="connsiteY2" fmla="*/ 98379 h 691871"/>
              <a:gd name="connsiteX3" fmla="*/ 1220998 w 1220998"/>
              <a:gd name="connsiteY3" fmla="*/ 0 h 691871"/>
              <a:gd name="connsiteX0" fmla="*/ 0 w 1220998"/>
              <a:gd name="connsiteY0" fmla="*/ 685119 h 688138"/>
              <a:gd name="connsiteX1" fmla="*/ 516255 w 1220998"/>
              <a:gd name="connsiteY1" fmla="*/ 622889 h 688138"/>
              <a:gd name="connsiteX2" fmla="*/ 1033390 w 1220998"/>
              <a:gd name="connsiteY2" fmla="*/ 180799 h 688138"/>
              <a:gd name="connsiteX3" fmla="*/ 1220998 w 1220998"/>
              <a:gd name="connsiteY3" fmla="*/ 0 h 688138"/>
              <a:gd name="connsiteX0" fmla="*/ 0 w 1146427"/>
              <a:gd name="connsiteY0" fmla="*/ 622323 h 625342"/>
              <a:gd name="connsiteX1" fmla="*/ 516255 w 1146427"/>
              <a:gd name="connsiteY1" fmla="*/ 560093 h 625342"/>
              <a:gd name="connsiteX2" fmla="*/ 1033390 w 1146427"/>
              <a:gd name="connsiteY2" fmla="*/ 118003 h 625342"/>
              <a:gd name="connsiteX3" fmla="*/ 1146427 w 1146427"/>
              <a:gd name="connsiteY3" fmla="*/ 0 h 625342"/>
              <a:gd name="connsiteX0" fmla="*/ 0 w 1150352"/>
              <a:gd name="connsiteY0" fmla="*/ 618398 h 621417"/>
              <a:gd name="connsiteX1" fmla="*/ 516255 w 1150352"/>
              <a:gd name="connsiteY1" fmla="*/ 556168 h 621417"/>
              <a:gd name="connsiteX2" fmla="*/ 1033390 w 1150352"/>
              <a:gd name="connsiteY2" fmla="*/ 114078 h 621417"/>
              <a:gd name="connsiteX3" fmla="*/ 1150352 w 1150352"/>
              <a:gd name="connsiteY3" fmla="*/ 0 h 621417"/>
              <a:gd name="connsiteX0" fmla="*/ 0 w 1150352"/>
              <a:gd name="connsiteY0" fmla="*/ 618398 h 620840"/>
              <a:gd name="connsiteX1" fmla="*/ 516255 w 1150352"/>
              <a:gd name="connsiteY1" fmla="*/ 556168 h 620840"/>
              <a:gd name="connsiteX2" fmla="*/ 1017691 w 1150352"/>
              <a:gd name="connsiteY2" fmla="*/ 129777 h 620840"/>
              <a:gd name="connsiteX3" fmla="*/ 1150352 w 1150352"/>
              <a:gd name="connsiteY3" fmla="*/ 0 h 620840"/>
              <a:gd name="connsiteX0" fmla="*/ 0 w 1150352"/>
              <a:gd name="connsiteY0" fmla="*/ 618398 h 620840"/>
              <a:gd name="connsiteX1" fmla="*/ 516255 w 1150352"/>
              <a:gd name="connsiteY1" fmla="*/ 556168 h 620840"/>
              <a:gd name="connsiteX2" fmla="*/ 1017691 w 1150352"/>
              <a:gd name="connsiteY2" fmla="*/ 129777 h 620840"/>
              <a:gd name="connsiteX3" fmla="*/ 1150352 w 1150352"/>
              <a:gd name="connsiteY3" fmla="*/ 0 h 620840"/>
              <a:gd name="connsiteX0" fmla="*/ 0 w 1150352"/>
              <a:gd name="connsiteY0" fmla="*/ 618398 h 620840"/>
              <a:gd name="connsiteX1" fmla="*/ 516255 w 1150352"/>
              <a:gd name="connsiteY1" fmla="*/ 556168 h 620840"/>
              <a:gd name="connsiteX2" fmla="*/ 1017691 w 1150352"/>
              <a:gd name="connsiteY2" fmla="*/ 129777 h 620840"/>
              <a:gd name="connsiteX3" fmla="*/ 1150352 w 1150352"/>
              <a:gd name="connsiteY3" fmla="*/ 0 h 620840"/>
              <a:gd name="connsiteX0" fmla="*/ 0 w 1150352"/>
              <a:gd name="connsiteY0" fmla="*/ 618398 h 620840"/>
              <a:gd name="connsiteX1" fmla="*/ 516255 w 1150352"/>
              <a:gd name="connsiteY1" fmla="*/ 556168 h 620840"/>
              <a:gd name="connsiteX2" fmla="*/ 1017691 w 1150352"/>
              <a:gd name="connsiteY2" fmla="*/ 129777 h 620840"/>
              <a:gd name="connsiteX3" fmla="*/ 1150352 w 1150352"/>
              <a:gd name="connsiteY3" fmla="*/ 0 h 620840"/>
              <a:gd name="connsiteX0" fmla="*/ 0 w 1150352"/>
              <a:gd name="connsiteY0" fmla="*/ 618398 h 620840"/>
              <a:gd name="connsiteX1" fmla="*/ 516255 w 1150352"/>
              <a:gd name="connsiteY1" fmla="*/ 556168 h 620840"/>
              <a:gd name="connsiteX2" fmla="*/ 1017691 w 1150352"/>
              <a:gd name="connsiteY2" fmla="*/ 129777 h 620840"/>
              <a:gd name="connsiteX3" fmla="*/ 1150352 w 1150352"/>
              <a:gd name="connsiteY3" fmla="*/ 0 h 620840"/>
              <a:gd name="connsiteX0" fmla="*/ 0 w 1150352"/>
              <a:gd name="connsiteY0" fmla="*/ 618398 h 620840"/>
              <a:gd name="connsiteX1" fmla="*/ 516255 w 1150352"/>
              <a:gd name="connsiteY1" fmla="*/ 556168 h 620840"/>
              <a:gd name="connsiteX2" fmla="*/ 1017691 w 1150352"/>
              <a:gd name="connsiteY2" fmla="*/ 129777 h 620840"/>
              <a:gd name="connsiteX3" fmla="*/ 1150352 w 1150352"/>
              <a:gd name="connsiteY3" fmla="*/ 0 h 62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0352" h="620840">
                <a:moveTo>
                  <a:pt x="0" y="618398"/>
                </a:moveTo>
                <a:cubicBezTo>
                  <a:pt x="160231" y="619456"/>
                  <a:pt x="346640" y="637605"/>
                  <a:pt x="516255" y="556168"/>
                </a:cubicBezTo>
                <a:cubicBezTo>
                  <a:pt x="685870" y="474731"/>
                  <a:pt x="912008" y="222472"/>
                  <a:pt x="1017691" y="129777"/>
                </a:cubicBezTo>
                <a:cubicBezTo>
                  <a:pt x="1123374" y="37082"/>
                  <a:pt x="1095339" y="54831"/>
                  <a:pt x="1150352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9810418" y="524319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00FF"/>
                </a:solidFill>
              </a:rPr>
              <a:t>経験済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054993" y="2947037"/>
            <a:ext cx="877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未経験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7123272" y="5060396"/>
            <a:ext cx="16413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8764620" y="5060062"/>
            <a:ext cx="865706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乗算記号 19"/>
          <p:cNvSpPr/>
          <p:nvPr/>
        </p:nvSpPr>
        <p:spPr>
          <a:xfrm>
            <a:off x="8493840" y="4864249"/>
            <a:ext cx="379759" cy="379758"/>
          </a:xfrm>
          <a:prstGeom prst="mathMultiply">
            <a:avLst>
              <a:gd name="adj1" fmla="val 663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783218" y="29296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許容不能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フリーフォーム 21"/>
          <p:cNvSpPr/>
          <p:nvPr/>
        </p:nvSpPr>
        <p:spPr>
          <a:xfrm>
            <a:off x="8637605" y="4141860"/>
            <a:ext cx="1264412" cy="179682"/>
          </a:xfrm>
          <a:custGeom>
            <a:avLst/>
            <a:gdLst>
              <a:gd name="connsiteX0" fmla="*/ 0 w 1200912"/>
              <a:gd name="connsiteY0" fmla="*/ 90687 h 169935"/>
              <a:gd name="connsiteX1" fmla="*/ 109728 w 1200912"/>
              <a:gd name="connsiteY1" fmla="*/ 11439 h 169935"/>
              <a:gd name="connsiteX2" fmla="*/ 493776 w 1200912"/>
              <a:gd name="connsiteY2" fmla="*/ 17535 h 169935"/>
              <a:gd name="connsiteX3" fmla="*/ 1200912 w 1200912"/>
              <a:gd name="connsiteY3" fmla="*/ 169935 h 169935"/>
              <a:gd name="connsiteX0" fmla="*/ 0 w 1254252"/>
              <a:gd name="connsiteY0" fmla="*/ 87995 h 169783"/>
              <a:gd name="connsiteX1" fmla="*/ 163068 w 1254252"/>
              <a:gd name="connsiteY1" fmla="*/ 11287 h 169783"/>
              <a:gd name="connsiteX2" fmla="*/ 547116 w 1254252"/>
              <a:gd name="connsiteY2" fmla="*/ 17383 h 169783"/>
              <a:gd name="connsiteX3" fmla="*/ 1254252 w 1254252"/>
              <a:gd name="connsiteY3" fmla="*/ 169783 h 169783"/>
              <a:gd name="connsiteX0" fmla="*/ 0 w 1254252"/>
              <a:gd name="connsiteY0" fmla="*/ 87995 h 169783"/>
              <a:gd name="connsiteX1" fmla="*/ 163068 w 1254252"/>
              <a:gd name="connsiteY1" fmla="*/ 11287 h 169783"/>
              <a:gd name="connsiteX2" fmla="*/ 547116 w 1254252"/>
              <a:gd name="connsiteY2" fmla="*/ 17383 h 169783"/>
              <a:gd name="connsiteX3" fmla="*/ 1254252 w 1254252"/>
              <a:gd name="connsiteY3" fmla="*/ 169783 h 169783"/>
              <a:gd name="connsiteX0" fmla="*/ 0 w 1264412"/>
              <a:gd name="connsiteY0" fmla="*/ 85301 h 169629"/>
              <a:gd name="connsiteX1" fmla="*/ 173228 w 1264412"/>
              <a:gd name="connsiteY1" fmla="*/ 11133 h 169629"/>
              <a:gd name="connsiteX2" fmla="*/ 557276 w 1264412"/>
              <a:gd name="connsiteY2" fmla="*/ 17229 h 169629"/>
              <a:gd name="connsiteX3" fmla="*/ 1264412 w 1264412"/>
              <a:gd name="connsiteY3" fmla="*/ 169629 h 169629"/>
              <a:gd name="connsiteX0" fmla="*/ 0 w 1264412"/>
              <a:gd name="connsiteY0" fmla="*/ 95354 h 179682"/>
              <a:gd name="connsiteX1" fmla="*/ 234188 w 1264412"/>
              <a:gd name="connsiteY1" fmla="*/ 5946 h 179682"/>
              <a:gd name="connsiteX2" fmla="*/ 557276 w 1264412"/>
              <a:gd name="connsiteY2" fmla="*/ 27282 h 179682"/>
              <a:gd name="connsiteX3" fmla="*/ 1264412 w 1264412"/>
              <a:gd name="connsiteY3" fmla="*/ 179682 h 17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4412" h="179682">
                <a:moveTo>
                  <a:pt x="0" y="95354"/>
                </a:moveTo>
                <a:cubicBezTo>
                  <a:pt x="31496" y="64366"/>
                  <a:pt x="141309" y="17291"/>
                  <a:pt x="234188" y="5946"/>
                </a:cubicBezTo>
                <a:cubicBezTo>
                  <a:pt x="327067" y="-5399"/>
                  <a:pt x="385572" y="-1674"/>
                  <a:pt x="557276" y="27282"/>
                </a:cubicBezTo>
                <a:cubicBezTo>
                  <a:pt x="728980" y="56238"/>
                  <a:pt x="1001776" y="116690"/>
                  <a:pt x="1264412" y="179682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/>
          <p:cNvCxnSpPr>
            <a:stCxn id="22" idx="0"/>
          </p:cNvCxnSpPr>
          <p:nvPr/>
        </p:nvCxnSpPr>
        <p:spPr>
          <a:xfrm flipV="1">
            <a:off x="8637605" y="3276275"/>
            <a:ext cx="1011606" cy="960939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9768572" y="43758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許容可能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09607" y="2991134"/>
            <a:ext cx="541368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ja-JP" altLang="en-US" sz="2000" dirty="0" smtClean="0">
                <a:solidFill>
                  <a:prstClr val="black"/>
                </a:solidFill>
              </a:rPr>
              <a:t>気候</a:t>
            </a:r>
            <a:r>
              <a:rPr lang="ja-JP" altLang="en-US" sz="2000" dirty="0">
                <a:solidFill>
                  <a:prstClr val="black"/>
                </a:solidFill>
              </a:rPr>
              <a:t>変動は、気温上昇だけで</a:t>
            </a:r>
            <a:r>
              <a:rPr lang="ja-JP" altLang="en-US" sz="2000" dirty="0" smtClean="0">
                <a:solidFill>
                  <a:prstClr val="black"/>
                </a:solidFill>
              </a:rPr>
              <a:t>なく、</a:t>
            </a:r>
            <a:r>
              <a:rPr lang="ja-JP" altLang="en-US" sz="2000" dirty="0">
                <a:solidFill>
                  <a:prstClr val="black"/>
                </a:solidFill>
              </a:rPr>
              <a:t>農業</a:t>
            </a:r>
            <a:r>
              <a:rPr lang="ja-JP" altLang="en-US" sz="2000" dirty="0" smtClean="0">
                <a:solidFill>
                  <a:prstClr val="black"/>
                </a:solidFill>
              </a:rPr>
              <a:t>、自然災害など</a:t>
            </a:r>
            <a:r>
              <a:rPr lang="ja-JP" altLang="en-US" sz="2000" dirty="0">
                <a:solidFill>
                  <a:prstClr val="black"/>
                </a:solidFill>
              </a:rPr>
              <a:t>、私たちの生活に関連する</a:t>
            </a:r>
            <a:r>
              <a:rPr lang="ja-JP" altLang="en-US" sz="2000" b="1" dirty="0">
                <a:solidFill>
                  <a:prstClr val="black"/>
                </a:solidFill>
              </a:rPr>
              <a:t>様々な分野で影響を及ぼす</a:t>
            </a:r>
            <a:r>
              <a:rPr lang="ja-JP" altLang="en-US" sz="2000" dirty="0">
                <a:solidFill>
                  <a:prstClr val="black"/>
                </a:solidFill>
              </a:rPr>
              <a:t>。</a:t>
            </a:r>
            <a:endParaRPr lang="en-US" altLang="ja-JP" sz="20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ja-JP" altLang="en-US" sz="2000" b="1" dirty="0">
                <a:solidFill>
                  <a:srgbClr val="FF0000"/>
                </a:solidFill>
              </a:rPr>
              <a:t>今までの経験が通用しない時代</a:t>
            </a:r>
            <a:r>
              <a:rPr lang="ja-JP" altLang="en-US" sz="2000" dirty="0">
                <a:solidFill>
                  <a:prstClr val="black"/>
                </a:solidFill>
              </a:rPr>
              <a:t>に突入したことを認識し、気候変動を自分事として捉えて</a:t>
            </a:r>
            <a:r>
              <a:rPr lang="ja-JP" altLang="en-US" sz="2000" dirty="0" smtClean="0">
                <a:solidFill>
                  <a:prstClr val="black"/>
                </a:solidFill>
              </a:rPr>
              <a:t>、</a:t>
            </a:r>
            <a:r>
              <a:rPr lang="ja-JP" altLang="en-US" sz="2000" b="1" dirty="0">
                <a:solidFill>
                  <a:prstClr val="black"/>
                </a:solidFill>
              </a:rPr>
              <a:t>「</a:t>
            </a:r>
            <a:r>
              <a:rPr lang="ja-JP" altLang="en-US" sz="2000" b="1" dirty="0" smtClean="0">
                <a:solidFill>
                  <a:prstClr val="black"/>
                </a:solidFill>
              </a:rPr>
              <a:t>適応」</a:t>
            </a:r>
            <a:r>
              <a:rPr lang="ja-JP" altLang="en-US" sz="2000" dirty="0" smtClean="0">
                <a:solidFill>
                  <a:prstClr val="black"/>
                </a:solidFill>
              </a:rPr>
              <a:t>して</a:t>
            </a:r>
            <a:r>
              <a:rPr lang="ja-JP" altLang="en-US" sz="2000" dirty="0">
                <a:solidFill>
                  <a:prstClr val="black"/>
                </a:solidFill>
              </a:rPr>
              <a:t>いくことが求められる。</a:t>
            </a:r>
          </a:p>
        </p:txBody>
      </p:sp>
      <p:sp>
        <p:nvSpPr>
          <p:cNvPr id="26" name="正方形/長方形 25"/>
          <p:cNvSpPr/>
          <p:nvPr/>
        </p:nvSpPr>
        <p:spPr>
          <a:xfrm rot="16200000">
            <a:off x="5708100" y="3588607"/>
            <a:ext cx="2061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＝気候</a:t>
            </a:r>
            <a:r>
              <a:rPr lang="ja-JP" altLang="en-US" dirty="0"/>
              <a:t>変動の</a:t>
            </a:r>
            <a:r>
              <a:rPr lang="ja-JP" altLang="en-US" dirty="0" smtClean="0"/>
              <a:t>影響</a:t>
            </a:r>
            <a:endParaRPr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209607" y="802357"/>
            <a:ext cx="108824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endParaRPr lang="en-US" altLang="ja-JP" sz="20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n"/>
            </a:pPr>
            <a:r>
              <a:rPr lang="ja-JP" altLang="en-US" sz="2000" dirty="0" smtClean="0">
                <a:solidFill>
                  <a:prstClr val="black"/>
                </a:solidFill>
              </a:rPr>
              <a:t>人間</a:t>
            </a:r>
            <a:r>
              <a:rPr lang="ja-JP" altLang="en-US" sz="2000" dirty="0">
                <a:solidFill>
                  <a:prstClr val="black"/>
                </a:solidFill>
              </a:rPr>
              <a:t>の影響が大気、海洋及び陸域を温暖化させてきたことに疑う余地が</a:t>
            </a:r>
            <a:r>
              <a:rPr lang="ja-JP" altLang="en-US" sz="2000" dirty="0" smtClean="0">
                <a:solidFill>
                  <a:prstClr val="black"/>
                </a:solidFill>
              </a:rPr>
              <a:t>なく、今から、温室効果ガスの排出を急激に削減したとしても、</a:t>
            </a:r>
            <a:r>
              <a:rPr lang="ja-JP" altLang="en-US" sz="2000" b="1" dirty="0" smtClean="0"/>
              <a:t>少なく</a:t>
            </a:r>
            <a:r>
              <a:rPr lang="ja-JP" altLang="en-US" sz="2000" b="1" dirty="0"/>
              <a:t>とも今世紀半ばまでは気温上昇が続く見込み。</a:t>
            </a:r>
            <a:endParaRPr lang="ja-JP" altLang="en-US" sz="2000" dirty="0"/>
          </a:p>
          <a:p>
            <a:pPr marL="342900" lvl="0" indent="-342900">
              <a:spcBef>
                <a:spcPts val="1200"/>
              </a:spcBef>
              <a:buFont typeface="Wingdings" panose="05000000000000000000" pitchFamily="2" charset="2"/>
              <a:buChar char="n"/>
            </a:pP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941735" y="2040139"/>
            <a:ext cx="787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気候変動への対応は、緩和策と適応策を車の両輪としてともに推進</a:t>
            </a:r>
          </a:p>
        </p:txBody>
      </p:sp>
      <p:sp>
        <p:nvSpPr>
          <p:cNvPr id="29" name="右矢印 28"/>
          <p:cNvSpPr/>
          <p:nvPr/>
        </p:nvSpPr>
        <p:spPr>
          <a:xfrm>
            <a:off x="718215" y="2040139"/>
            <a:ext cx="223520" cy="307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/>
          <p:cNvSpPr/>
          <p:nvPr/>
        </p:nvSpPr>
        <p:spPr>
          <a:xfrm rot="16200000">
            <a:off x="10404420" y="3858118"/>
            <a:ext cx="46944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0857155" y="395221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適応策</a:t>
            </a:r>
            <a:endParaRPr kumimoji="1" lang="ja-JP" altLang="en-US" dirty="0"/>
          </a:p>
        </p:txBody>
      </p:sp>
      <p:sp>
        <p:nvSpPr>
          <p:cNvPr id="45" name="右矢印 44"/>
          <p:cNvSpPr/>
          <p:nvPr/>
        </p:nvSpPr>
        <p:spPr>
          <a:xfrm rot="5400000">
            <a:off x="9253550" y="3664986"/>
            <a:ext cx="469447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9062544" y="330291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緩和策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099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15" grpId="0" animBg="1"/>
      <p:bldP spid="20" grpId="0" animBg="1"/>
      <p:bldP spid="20" grpId="1" animBg="1"/>
      <p:bldP spid="21" grpId="0"/>
      <p:bldP spid="22" grpId="0" animBg="1"/>
      <p:bldP spid="24" grpId="0"/>
      <p:bldP spid="30" grpId="0" animBg="1"/>
      <p:bldP spid="33" grpId="0"/>
      <p:bldP spid="45" grpId="0" animBg="1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43318" y="0"/>
            <a:ext cx="10157011" cy="665312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グループワーク①：「気候変動」</a:t>
            </a:r>
            <a:r>
              <a:rPr lang="ja-JP" altLang="en-US" sz="3200" dirty="0"/>
              <a:t>と</a:t>
            </a:r>
            <a:r>
              <a:rPr lang="ja-JP" altLang="en-US" sz="3200" dirty="0" smtClean="0"/>
              <a:t>「影響」の関係</a:t>
            </a:r>
            <a:endParaRPr kumimoji="1" lang="ja-JP" altLang="en-US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254618" y="1178109"/>
            <a:ext cx="7890141" cy="146882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54618" y="908109"/>
            <a:ext cx="2154240" cy="54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/>
              <a:t>課　題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2158" y="1483654"/>
            <a:ext cx="7914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/>
              <a:t>気候変動は、私たちの生活や身近な</a:t>
            </a:r>
            <a:r>
              <a:rPr lang="ja-JP" altLang="en-US" sz="2000" dirty="0" smtClean="0"/>
              <a:t>ところに様々な影響を及ぼします。</a:t>
            </a:r>
            <a:endParaRPr lang="en-US" altLang="ja-JP" sz="2000" dirty="0"/>
          </a:p>
          <a:p>
            <a:pPr>
              <a:lnSpc>
                <a:spcPct val="150000"/>
              </a:lnSpc>
            </a:pPr>
            <a:r>
              <a:rPr lang="ja-JP" altLang="en-US" sz="2000" dirty="0" smtClean="0"/>
              <a:t>気候変動がどんな影響を及ぼすのか、ワークを通して考えてみましょう。</a:t>
            </a:r>
            <a:endParaRPr lang="en-US" altLang="ja-JP" sz="2000" dirty="0" smtClean="0"/>
          </a:p>
        </p:txBody>
      </p:sp>
      <p:sp>
        <p:nvSpPr>
          <p:cNvPr id="2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11478258" y="6549007"/>
            <a:ext cx="720078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29" y="3408941"/>
            <a:ext cx="227838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482" y="3408941"/>
            <a:ext cx="2278380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6" name="直線コネクタ 55"/>
          <p:cNvCxnSpPr/>
          <p:nvPr/>
        </p:nvCxnSpPr>
        <p:spPr>
          <a:xfrm>
            <a:off x="3232309" y="4244197"/>
            <a:ext cx="21614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/>
          <p:cNvSpPr txBox="1"/>
          <p:nvPr/>
        </p:nvSpPr>
        <p:spPr>
          <a:xfrm>
            <a:off x="1377023" y="2863128"/>
            <a:ext cx="11809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気候変動</a:t>
            </a:r>
            <a:endParaRPr kumimoji="1" lang="ja-JP" altLang="en-US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593080" y="2843270"/>
            <a:ext cx="17954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その影響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262789" y="3786625"/>
            <a:ext cx="83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原因</a:t>
            </a:r>
            <a:endParaRPr kumimoji="1"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646206" y="3783570"/>
            <a:ext cx="70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結果</a:t>
            </a:r>
            <a:endParaRPr kumimoji="1" lang="ja-JP" altLang="en-US" dirty="0"/>
          </a:p>
        </p:txBody>
      </p:sp>
      <p:pic>
        <p:nvPicPr>
          <p:cNvPr id="65" name="図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0738">
            <a:off x="4023581" y="3451040"/>
            <a:ext cx="698299" cy="698299"/>
          </a:xfrm>
          <a:prstGeom prst="rect">
            <a:avLst/>
          </a:prstGeom>
        </p:spPr>
      </p:pic>
      <p:sp>
        <p:nvSpPr>
          <p:cNvPr id="66" name="円形吹き出し 65"/>
          <p:cNvSpPr/>
          <p:nvPr/>
        </p:nvSpPr>
        <p:spPr>
          <a:xfrm>
            <a:off x="3159654" y="5055301"/>
            <a:ext cx="2597177" cy="945501"/>
          </a:xfrm>
          <a:prstGeom prst="wedgeEllipseCallout">
            <a:avLst>
              <a:gd name="adj1" fmla="val -48871"/>
              <a:gd name="adj2" fmla="val 4255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232309" y="5162761"/>
            <a:ext cx="2644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　</a:t>
            </a:r>
            <a:r>
              <a:rPr kumimoji="1" lang="ja-JP" altLang="en-US" dirty="0" smtClean="0"/>
              <a:t>夏が暑くなれば、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熱中症</a:t>
            </a:r>
            <a:r>
              <a:rPr lang="ja-JP" altLang="en-US" dirty="0" smtClean="0"/>
              <a:t>が</a:t>
            </a:r>
            <a:r>
              <a:rPr kumimoji="1" lang="ja-JP" altLang="en-US" dirty="0" smtClean="0"/>
              <a:t>増えると思う！</a:t>
            </a:r>
            <a:endParaRPr kumimoji="1" lang="ja-JP" altLang="en-US" dirty="0"/>
          </a:p>
        </p:txBody>
      </p:sp>
      <p:pic>
        <p:nvPicPr>
          <p:cNvPr id="68" name="図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7937" y="5322481"/>
            <a:ext cx="491201" cy="973222"/>
          </a:xfrm>
          <a:custGeom>
            <a:avLst/>
            <a:gdLst>
              <a:gd name="connsiteX0" fmla="*/ 541020 w 1630680"/>
              <a:gd name="connsiteY0" fmla="*/ 0 h 3230880"/>
              <a:gd name="connsiteX1" fmla="*/ 1348740 w 1630680"/>
              <a:gd name="connsiteY1" fmla="*/ 30480 h 3230880"/>
              <a:gd name="connsiteX2" fmla="*/ 1562100 w 1630680"/>
              <a:gd name="connsiteY2" fmla="*/ 403860 h 3230880"/>
              <a:gd name="connsiteX3" fmla="*/ 1630680 w 1630680"/>
              <a:gd name="connsiteY3" fmla="*/ 853440 h 3230880"/>
              <a:gd name="connsiteX4" fmla="*/ 1630680 w 1630680"/>
              <a:gd name="connsiteY4" fmla="*/ 1402080 h 3230880"/>
              <a:gd name="connsiteX5" fmla="*/ 1409700 w 1630680"/>
              <a:gd name="connsiteY5" fmla="*/ 1828800 h 3230880"/>
              <a:gd name="connsiteX6" fmla="*/ 1546860 w 1630680"/>
              <a:gd name="connsiteY6" fmla="*/ 2225040 h 3230880"/>
              <a:gd name="connsiteX7" fmla="*/ 1630680 w 1630680"/>
              <a:gd name="connsiteY7" fmla="*/ 2788920 h 3230880"/>
              <a:gd name="connsiteX8" fmla="*/ 1600200 w 1630680"/>
              <a:gd name="connsiteY8" fmla="*/ 3223260 h 3230880"/>
              <a:gd name="connsiteX9" fmla="*/ 883920 w 1630680"/>
              <a:gd name="connsiteY9" fmla="*/ 3223260 h 3230880"/>
              <a:gd name="connsiteX10" fmla="*/ 129540 w 1630680"/>
              <a:gd name="connsiteY10" fmla="*/ 3230880 h 3230880"/>
              <a:gd name="connsiteX11" fmla="*/ 22860 w 1630680"/>
              <a:gd name="connsiteY11" fmla="*/ 2735580 h 3230880"/>
              <a:gd name="connsiteX12" fmla="*/ 129540 w 1630680"/>
              <a:gd name="connsiteY12" fmla="*/ 1973580 h 3230880"/>
              <a:gd name="connsiteX13" fmla="*/ 274320 w 1630680"/>
              <a:gd name="connsiteY13" fmla="*/ 1600200 h 3230880"/>
              <a:gd name="connsiteX14" fmla="*/ 0 w 1630680"/>
              <a:gd name="connsiteY14" fmla="*/ 1242060 h 3230880"/>
              <a:gd name="connsiteX15" fmla="*/ 38100 w 1630680"/>
              <a:gd name="connsiteY15" fmla="*/ 967740 h 3230880"/>
              <a:gd name="connsiteX16" fmla="*/ 129540 w 1630680"/>
              <a:gd name="connsiteY16" fmla="*/ 29718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0680" h="3230880">
                <a:moveTo>
                  <a:pt x="541020" y="0"/>
                </a:moveTo>
                <a:lnTo>
                  <a:pt x="1348740" y="30480"/>
                </a:lnTo>
                <a:lnTo>
                  <a:pt x="1562100" y="403860"/>
                </a:lnTo>
                <a:lnTo>
                  <a:pt x="1630680" y="853440"/>
                </a:lnTo>
                <a:lnTo>
                  <a:pt x="1630680" y="1402080"/>
                </a:lnTo>
                <a:lnTo>
                  <a:pt x="1409700" y="1828800"/>
                </a:lnTo>
                <a:lnTo>
                  <a:pt x="1546860" y="2225040"/>
                </a:lnTo>
                <a:lnTo>
                  <a:pt x="1630680" y="2788920"/>
                </a:lnTo>
                <a:lnTo>
                  <a:pt x="1600200" y="3223260"/>
                </a:lnTo>
                <a:lnTo>
                  <a:pt x="883920" y="3223260"/>
                </a:lnTo>
                <a:lnTo>
                  <a:pt x="129540" y="3230880"/>
                </a:lnTo>
                <a:lnTo>
                  <a:pt x="22860" y="2735580"/>
                </a:lnTo>
                <a:lnTo>
                  <a:pt x="129540" y="1973580"/>
                </a:lnTo>
                <a:lnTo>
                  <a:pt x="274320" y="1600200"/>
                </a:lnTo>
                <a:lnTo>
                  <a:pt x="0" y="1242060"/>
                </a:lnTo>
                <a:lnTo>
                  <a:pt x="38100" y="967740"/>
                </a:lnTo>
                <a:lnTo>
                  <a:pt x="129540" y="297180"/>
                </a:lnTo>
                <a:close/>
              </a:path>
            </a:pathLst>
          </a:cu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598" y="1026489"/>
            <a:ext cx="3761030" cy="558385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7" name="正方形/長方形 26"/>
          <p:cNvSpPr/>
          <p:nvPr/>
        </p:nvSpPr>
        <p:spPr>
          <a:xfrm>
            <a:off x="8175240" y="975360"/>
            <a:ext cx="1832664" cy="57073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065722" y="665312"/>
            <a:ext cx="3808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赤枠の中の完成を目指</a:t>
            </a:r>
            <a:r>
              <a:rPr lang="ja-JP" altLang="en-US" dirty="0" smtClean="0">
                <a:solidFill>
                  <a:srgbClr val="FF0000"/>
                </a:solidFill>
              </a:rPr>
              <a:t>しま</a:t>
            </a:r>
            <a:r>
              <a:rPr lang="ja-JP" altLang="en-US" dirty="0">
                <a:solidFill>
                  <a:srgbClr val="FF0000"/>
                </a:solidFill>
              </a:rPr>
              <a:t>す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 flipV="1">
            <a:off x="8814435" y="1503681"/>
            <a:ext cx="791845" cy="11366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8812524" y="2825998"/>
            <a:ext cx="788676" cy="885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8812530" y="4034790"/>
            <a:ext cx="784860" cy="10325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8798539" y="1615532"/>
            <a:ext cx="807741" cy="1637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8814435" y="6286500"/>
            <a:ext cx="791845" cy="16764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8812524" y="4571191"/>
            <a:ext cx="793756" cy="188294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V="1">
            <a:off x="8816340" y="5345430"/>
            <a:ext cx="784860" cy="3352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8814436" y="5135880"/>
            <a:ext cx="791844" cy="10518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8814434" y="4034658"/>
            <a:ext cx="791846" cy="214501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8812530" y="4572000"/>
            <a:ext cx="788670" cy="13258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V="1">
            <a:off x="8814433" y="5623560"/>
            <a:ext cx="779147" cy="57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8814433" y="3484113"/>
            <a:ext cx="793751" cy="157809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8814432" y="4034658"/>
            <a:ext cx="786768" cy="75451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8814431" y="2217144"/>
            <a:ext cx="779149" cy="28326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8814431" y="3498850"/>
            <a:ext cx="782959" cy="129032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8812527" y="4029564"/>
            <a:ext cx="788673" cy="4696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V="1">
            <a:off x="8812526" y="4507761"/>
            <a:ext cx="781054" cy="62721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8812526" y="3493756"/>
            <a:ext cx="781054" cy="72906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8812525" y="4026628"/>
            <a:ext cx="781055" cy="20128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8812525" y="2825998"/>
            <a:ext cx="784865" cy="11195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8798539" y="2814958"/>
            <a:ext cx="804562" cy="85062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8812525" y="2221964"/>
            <a:ext cx="790576" cy="107694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8812524" y="2218193"/>
            <a:ext cx="788676" cy="12604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 flipV="1">
            <a:off x="8816340" y="2063098"/>
            <a:ext cx="784860" cy="75638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8812524" y="1620281"/>
            <a:ext cx="795660" cy="44557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8808715" y="1622094"/>
            <a:ext cx="792485" cy="12989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 flipV="1">
            <a:off x="8816340" y="2628924"/>
            <a:ext cx="784860" cy="19145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8807445" y="1622094"/>
            <a:ext cx="786135" cy="10059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25"/>
          <p:cNvSpPr txBox="1">
            <a:spLocks noChangeArrowheads="1"/>
          </p:cNvSpPr>
          <p:nvPr/>
        </p:nvSpPr>
        <p:spPr bwMode="auto">
          <a:xfrm>
            <a:off x="420418" y="6627571"/>
            <a:ext cx="78512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出典：</a:t>
            </a:r>
            <a:r>
              <a:rPr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IPCC AR5 WG2 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政策決定者向け要約 </a:t>
            </a:r>
            <a:r>
              <a:rPr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Table1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より抜粋、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気候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変動適応情報</a:t>
            </a:r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プラットフォーム</a:t>
            </a:r>
            <a:endParaRPr lang="ja-JP" altLang="en-US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349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/>
          <p:cNvSpPr/>
          <p:nvPr/>
        </p:nvSpPr>
        <p:spPr>
          <a:xfrm>
            <a:off x="3928850" y="3311835"/>
            <a:ext cx="8131070" cy="27814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928850" y="995680"/>
            <a:ext cx="8131070" cy="22191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43318" y="0"/>
            <a:ext cx="10147584" cy="665312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グループワーク①：作業の進め方</a:t>
            </a:r>
            <a:endParaRPr kumimoji="1" lang="ja-JP" altLang="en-US" sz="3200" dirty="0"/>
          </a:p>
        </p:txBody>
      </p:sp>
      <p:sp>
        <p:nvSpPr>
          <p:cNvPr id="2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28850" y="1193214"/>
            <a:ext cx="82694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手順１　</a:t>
            </a:r>
            <a:r>
              <a:rPr lang="ja-JP" altLang="en-US" sz="2800" u="sng" dirty="0" smtClean="0"/>
              <a:t>まずは個人で考える。　</a:t>
            </a:r>
            <a:r>
              <a:rPr kumimoji="1" lang="ja-JP" altLang="en-US" sz="2800" u="sng" dirty="0" smtClean="0"/>
              <a:t>（約５分間）</a:t>
            </a:r>
            <a:endParaRPr kumimoji="1" lang="en-US" altLang="ja-JP" sz="2800" u="sng" dirty="0" smtClean="0"/>
          </a:p>
          <a:p>
            <a:endParaRPr kumimoji="1" lang="en-US" altLang="ja-JP" sz="2800" u="sng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/>
          </a:p>
          <a:p>
            <a:r>
              <a:rPr kumimoji="1" lang="ja-JP" altLang="en-US" sz="2800" u="sng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手順２</a:t>
            </a:r>
            <a:r>
              <a:rPr kumimoji="1" lang="ja-JP" altLang="en-US" sz="2800" u="sng" dirty="0" smtClean="0"/>
              <a:t>　グループで模造紙を完成させる。（約</a:t>
            </a:r>
            <a:r>
              <a:rPr kumimoji="1" lang="en-US" altLang="ja-JP" sz="2800" u="sng" dirty="0" smtClean="0"/>
              <a:t>10</a:t>
            </a:r>
            <a:r>
              <a:rPr kumimoji="1" lang="ja-JP" altLang="en-US" sz="2800" u="sng" dirty="0" smtClean="0"/>
              <a:t>分間）</a:t>
            </a:r>
            <a:endParaRPr kumimoji="1" lang="en-US" altLang="ja-JP" sz="2800" u="sng" dirty="0" smtClean="0"/>
          </a:p>
          <a:p>
            <a:endParaRPr lang="en-US" altLang="ja-JP" sz="2800" dirty="0" smtClean="0"/>
          </a:p>
          <a:p>
            <a:endParaRPr kumimoji="1" lang="en-US" altLang="ja-JP" sz="2800" dirty="0"/>
          </a:p>
          <a:p>
            <a:endParaRPr lang="en-US" altLang="ja-JP" sz="2800" dirty="0" smtClean="0"/>
          </a:p>
          <a:p>
            <a:endParaRPr kumimoji="1" lang="en-US" altLang="ja-JP" sz="28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20304" y="1809946"/>
            <a:ext cx="7617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　</a:t>
            </a:r>
            <a:r>
              <a:rPr kumimoji="1" lang="ja-JP" altLang="en-US" sz="2000" dirty="0" smtClean="0"/>
              <a:t>「気候変動」と「その影響」がどう関係するか考えます。</a:t>
            </a:r>
            <a:endParaRPr lang="en-US" altLang="ja-JP" sz="2000" dirty="0"/>
          </a:p>
          <a:p>
            <a:r>
              <a:rPr lang="ja-JP" altLang="en-US" sz="2000" dirty="0" smtClean="0">
                <a:solidFill>
                  <a:srgbClr val="FF0000"/>
                </a:solidFill>
              </a:rPr>
              <a:t>　　</a:t>
            </a:r>
            <a:r>
              <a:rPr lang="ja-JP" altLang="en-US" sz="2000" dirty="0" smtClean="0"/>
              <a:t>関係が</a:t>
            </a:r>
            <a:r>
              <a:rPr lang="ja-JP" altLang="en-US" sz="2000" u="sng" dirty="0" smtClean="0">
                <a:solidFill>
                  <a:srgbClr val="FF0000"/>
                </a:solidFill>
              </a:rPr>
              <a:t>特に強そう</a:t>
            </a:r>
            <a:r>
              <a:rPr lang="ja-JP" altLang="en-US" sz="2000" dirty="0" smtClean="0"/>
              <a:t>な組み合わせについて検討してください。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・　机の上の模造紙を見ても、配った紙を見てもよいです。</a:t>
            </a:r>
            <a:endParaRPr lang="en-US" altLang="ja-JP" sz="2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320304" y="4063479"/>
            <a:ext cx="7617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・　皆が</a:t>
            </a:r>
            <a:r>
              <a:rPr lang="ja-JP" altLang="en-US" sz="2000" dirty="0" smtClean="0"/>
              <a:t>参加できるよう、順番に、</a:t>
            </a:r>
            <a:r>
              <a:rPr lang="ja-JP" altLang="en-US" sz="2000" dirty="0" smtClean="0">
                <a:solidFill>
                  <a:srgbClr val="FF0000"/>
                </a:solidFill>
              </a:rPr>
              <a:t>１人１つの「気候変動影響」について、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r>
              <a:rPr lang="ja-JP" altLang="en-US" sz="2000" dirty="0">
                <a:solidFill>
                  <a:srgbClr val="FF0000"/>
                </a:solidFill>
              </a:rPr>
              <a:t>　　</a:t>
            </a:r>
            <a:r>
              <a:rPr lang="ja-JP" altLang="en-US" sz="2000" dirty="0" smtClean="0"/>
              <a:t>原因となる「気候変動」を線で結びつけてください。</a:t>
            </a:r>
            <a:endParaRPr kumimoji="1" lang="en-US" altLang="ja-JP" sz="2000" dirty="0" smtClean="0"/>
          </a:p>
          <a:p>
            <a:endParaRPr lang="en-US" altLang="ja-JP" sz="2000" dirty="0"/>
          </a:p>
          <a:p>
            <a:r>
              <a:rPr kumimoji="1" lang="ja-JP" altLang="en-US" sz="2000" dirty="0" smtClean="0"/>
              <a:t>・　グループで１周したら、元の人からまた順番に進めてください。</a:t>
            </a:r>
            <a:endParaRPr kumimoji="1" lang="en-US" altLang="ja-JP" sz="2000" dirty="0" smtClean="0"/>
          </a:p>
          <a:p>
            <a:endParaRPr kumimoji="1" lang="en-US" altLang="ja-JP" sz="2000" dirty="0" smtClean="0"/>
          </a:p>
          <a:p>
            <a:r>
              <a:rPr lang="ja-JP" altLang="en-US" sz="2000" dirty="0" smtClean="0"/>
              <a:t>・　全ての「その影響」に「気候変動」を結びつけたら完成です。</a:t>
            </a:r>
            <a:endParaRPr lang="en-US" altLang="ja-JP" sz="20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6" y="757249"/>
            <a:ext cx="3761030" cy="558385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3" name="正方形/長方形 12"/>
          <p:cNvSpPr/>
          <p:nvPr/>
        </p:nvSpPr>
        <p:spPr>
          <a:xfrm>
            <a:off x="109518" y="706120"/>
            <a:ext cx="1832664" cy="57073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 flipV="1">
            <a:off x="748713" y="1234441"/>
            <a:ext cx="791845" cy="11366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746802" y="2556758"/>
            <a:ext cx="788676" cy="885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746808" y="3765550"/>
            <a:ext cx="784860" cy="10325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732817" y="1346292"/>
            <a:ext cx="807741" cy="1637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748713" y="6017260"/>
            <a:ext cx="791845" cy="16764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746802" y="4301951"/>
            <a:ext cx="793756" cy="188294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750618" y="5076190"/>
            <a:ext cx="784860" cy="3352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748714" y="4866640"/>
            <a:ext cx="791844" cy="10518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748712" y="3765418"/>
            <a:ext cx="791846" cy="214501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746808" y="4302760"/>
            <a:ext cx="788670" cy="13258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V="1">
            <a:off x="748711" y="5354320"/>
            <a:ext cx="779147" cy="57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748711" y="3214873"/>
            <a:ext cx="793751" cy="157809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748710" y="3765418"/>
            <a:ext cx="786768" cy="75451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748709" y="1947904"/>
            <a:ext cx="779149" cy="28326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748709" y="3229610"/>
            <a:ext cx="782959" cy="129032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746805" y="3760324"/>
            <a:ext cx="788673" cy="4696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V="1">
            <a:off x="746804" y="4238521"/>
            <a:ext cx="781054" cy="62721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746804" y="3224516"/>
            <a:ext cx="781054" cy="72906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746803" y="3757388"/>
            <a:ext cx="781055" cy="20128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746803" y="2556758"/>
            <a:ext cx="784865" cy="11195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732817" y="2545718"/>
            <a:ext cx="804562" cy="85062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746803" y="1952724"/>
            <a:ext cx="790576" cy="107694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746802" y="1948953"/>
            <a:ext cx="788676" cy="12604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V="1">
            <a:off x="750618" y="1793858"/>
            <a:ext cx="784860" cy="75638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746802" y="1351041"/>
            <a:ext cx="795660" cy="44557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742993" y="1352854"/>
            <a:ext cx="792485" cy="12989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V="1">
            <a:off x="750618" y="2359684"/>
            <a:ext cx="784860" cy="19145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741723" y="1352854"/>
            <a:ext cx="786135" cy="10059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25"/>
          <p:cNvSpPr txBox="1">
            <a:spLocks noChangeArrowheads="1"/>
          </p:cNvSpPr>
          <p:nvPr/>
        </p:nvSpPr>
        <p:spPr bwMode="auto">
          <a:xfrm>
            <a:off x="420418" y="6627571"/>
            <a:ext cx="78512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出典：</a:t>
            </a:r>
            <a:r>
              <a:rPr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IPCC AR5 WG2 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政策決定者向け要約 </a:t>
            </a:r>
            <a:r>
              <a:rPr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Table1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より抜粋、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気候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変動適応情報</a:t>
            </a:r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プラットフォーム</a:t>
            </a:r>
            <a:endParaRPr lang="ja-JP" altLang="en-US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909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25388" y="0"/>
            <a:ext cx="10174941" cy="665312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グループワーク①：グループワークのポイント</a:t>
            </a:r>
            <a:endParaRPr kumimoji="1" lang="ja-JP" altLang="en-US" sz="3200" dirty="0"/>
          </a:p>
        </p:txBody>
      </p:sp>
      <p:sp>
        <p:nvSpPr>
          <p:cNvPr id="2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23920" y="760226"/>
            <a:ext cx="703820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u="sng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ポイント１：線の結び方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・　１つの「気候変動影響」は、</a:t>
            </a:r>
            <a:endParaRPr kumimoji="1"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複数の「気候変動」</a:t>
            </a:r>
            <a:r>
              <a:rPr kumimoji="1" lang="ja-JP" altLang="en-US" sz="2800" dirty="0" smtClean="0"/>
              <a:t>と結びつけられる</a:t>
            </a:r>
            <a:endParaRPr kumimoji="1"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場合があります。</a:t>
            </a:r>
            <a:endParaRPr lang="en-US" altLang="ja-JP" sz="2800" dirty="0" smtClean="0"/>
          </a:p>
          <a:p>
            <a:endParaRPr lang="en-US" altLang="ja-JP" sz="2800" dirty="0" smtClean="0"/>
          </a:p>
          <a:p>
            <a:r>
              <a:rPr lang="ja-JP" altLang="en-US" sz="2800" dirty="0" smtClean="0"/>
              <a:t>・　</a:t>
            </a:r>
            <a:r>
              <a:rPr lang="ja-JP" altLang="en-US" sz="2800" dirty="0" smtClean="0">
                <a:solidFill>
                  <a:srgbClr val="FF0000"/>
                </a:solidFill>
              </a:rPr>
              <a:t>なぜ、結び付けようと思ったのか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</a:t>
            </a:r>
            <a:r>
              <a:rPr lang="ja-JP" altLang="en-US" sz="2800" u="sng" dirty="0" smtClean="0"/>
              <a:t>声に出しながら</a:t>
            </a:r>
            <a:r>
              <a:rPr lang="ja-JP" altLang="en-US" sz="2800" dirty="0" smtClean="0"/>
              <a:t>結びましょう。</a:t>
            </a:r>
            <a:endParaRPr lang="en-US" altLang="ja-JP" sz="2800" dirty="0" smtClean="0"/>
          </a:p>
          <a:p>
            <a:endParaRPr lang="en-US" altLang="ja-JP" sz="2800" u="sng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 u="sng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ポイント２：</a:t>
            </a:r>
            <a:r>
              <a:rPr lang="ja-JP" altLang="en-US" sz="2800" u="sng" dirty="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否定しない！</a:t>
            </a:r>
            <a:endParaRPr lang="en-US" altLang="ja-JP" sz="3600" dirty="0">
              <a:solidFill>
                <a:srgbClr val="FF0000"/>
              </a:solidFill>
            </a:endParaRPr>
          </a:p>
          <a:p>
            <a:r>
              <a:rPr lang="ja-JP" altLang="en-US" sz="2800" dirty="0" smtClean="0"/>
              <a:t>・　「こうかもしれない」と考えることが大切。</a:t>
            </a:r>
            <a:endParaRPr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　</a:t>
            </a:r>
            <a:endParaRPr lang="en-US" altLang="ja-JP" sz="2800" dirty="0" smtClean="0"/>
          </a:p>
          <a:p>
            <a:r>
              <a:rPr lang="ja-JP" altLang="en-US" sz="2800" dirty="0" smtClean="0"/>
              <a:t>　</a:t>
            </a:r>
            <a:r>
              <a:rPr lang="ja-JP" altLang="en-US" sz="2800" dirty="0"/>
              <a:t>　</a:t>
            </a:r>
            <a:r>
              <a:rPr lang="ja-JP" altLang="en-US" sz="2800" dirty="0" smtClean="0"/>
              <a:t>　</a:t>
            </a:r>
            <a:r>
              <a:rPr lang="en-US" altLang="ja-JP" dirty="0" smtClean="0"/>
              <a:t>※</a:t>
            </a:r>
            <a:r>
              <a:rPr lang="ja-JP" altLang="en-US" dirty="0" smtClean="0"/>
              <a:t>　正しいかどうか気になったら、後で調べてみましょう！</a:t>
            </a:r>
            <a:endParaRPr lang="en-US" altLang="ja-JP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15" y="3152173"/>
            <a:ext cx="1738630" cy="130833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740730"/>
            <a:ext cx="1645497" cy="12382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3152173"/>
            <a:ext cx="1645497" cy="123825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753213"/>
            <a:ext cx="1645497" cy="1238250"/>
          </a:xfrm>
          <a:prstGeom prst="rect">
            <a:avLst/>
          </a:prstGeom>
        </p:spPr>
      </p:pic>
      <p:cxnSp>
        <p:nvCxnSpPr>
          <p:cNvPr id="9" name="直線コネクタ 8"/>
          <p:cNvCxnSpPr>
            <a:stCxn id="7" idx="3"/>
            <a:endCxn id="3" idx="1"/>
          </p:cNvCxnSpPr>
          <p:nvPr/>
        </p:nvCxnSpPr>
        <p:spPr>
          <a:xfrm>
            <a:off x="2340822" y="2372338"/>
            <a:ext cx="572293" cy="14340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6" idx="3"/>
            <a:endCxn id="3" idx="1"/>
          </p:cNvCxnSpPr>
          <p:nvPr/>
        </p:nvCxnSpPr>
        <p:spPr>
          <a:xfrm>
            <a:off x="2340822" y="3771298"/>
            <a:ext cx="572293" cy="350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4" idx="3"/>
            <a:endCxn id="3" idx="1"/>
          </p:cNvCxnSpPr>
          <p:nvPr/>
        </p:nvCxnSpPr>
        <p:spPr>
          <a:xfrm flipV="1">
            <a:off x="2340822" y="3806340"/>
            <a:ext cx="572293" cy="15535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図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328" y="2917621"/>
            <a:ext cx="1650919" cy="174239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011263" y="1118860"/>
            <a:ext cx="11809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気候変動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39440" y="1118860"/>
            <a:ext cx="14020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その影響</a:t>
            </a:r>
            <a:endParaRPr kumimoji="1" lang="ja-JP" altLang="en-US" dirty="0"/>
          </a:p>
        </p:txBody>
      </p:sp>
      <p:sp>
        <p:nvSpPr>
          <p:cNvPr id="17" name="テキスト ボックス 25"/>
          <p:cNvSpPr txBox="1">
            <a:spLocks noChangeArrowheads="1"/>
          </p:cNvSpPr>
          <p:nvPr/>
        </p:nvSpPr>
        <p:spPr bwMode="auto">
          <a:xfrm>
            <a:off x="420418" y="6627571"/>
            <a:ext cx="78512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出典：</a:t>
            </a:r>
            <a:r>
              <a:rPr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IPCC AR5 WG2 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政策決定者向け要約 </a:t>
            </a:r>
            <a:r>
              <a:rPr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Table1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より抜粋、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気候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変動適応情報</a:t>
            </a:r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プラットフォーム</a:t>
            </a:r>
            <a:endParaRPr lang="ja-JP" altLang="en-US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667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40873" y="-20432"/>
            <a:ext cx="10159456" cy="685744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グループワーク</a:t>
            </a:r>
            <a:r>
              <a:rPr lang="ja-JP" altLang="en-US" sz="3200" dirty="0"/>
              <a:t>②</a:t>
            </a:r>
            <a:r>
              <a:rPr lang="ja-JP" altLang="en-US" sz="3200" dirty="0" smtClean="0"/>
              <a:t>：「気候変動影響」の波及について</a:t>
            </a:r>
            <a:endParaRPr kumimoji="1" lang="ja-JP" altLang="en-US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342490" y="1133191"/>
            <a:ext cx="7907430" cy="111615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42490" y="863191"/>
            <a:ext cx="2154240" cy="54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/>
              <a:t>課　題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0030" y="1438736"/>
            <a:ext cx="833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気候</a:t>
            </a:r>
            <a:r>
              <a:rPr lang="ja-JP" altLang="en-US" sz="2000" dirty="0" smtClean="0"/>
              <a:t>変動の影響は、その他の影響へと</a:t>
            </a:r>
            <a:r>
              <a:rPr lang="ja-JP" altLang="en-US" sz="2000" dirty="0" smtClean="0">
                <a:solidFill>
                  <a:srgbClr val="FF0000"/>
                </a:solidFill>
              </a:rPr>
              <a:t>波及</a:t>
            </a:r>
            <a:r>
              <a:rPr lang="ja-JP" altLang="en-US" sz="2000" dirty="0" smtClean="0"/>
              <a:t>する可能性があります。</a:t>
            </a:r>
            <a:endParaRPr lang="en-US" altLang="ja-JP" sz="2000" dirty="0"/>
          </a:p>
          <a:p>
            <a:r>
              <a:rPr lang="ja-JP" altLang="en-US" sz="2000" dirty="0" smtClean="0"/>
              <a:t>気候変動の影響が、さらにどんな影響に波及するか考えてみましょう。</a:t>
            </a:r>
            <a:endParaRPr lang="en-US" altLang="ja-JP" sz="2000" dirty="0" smtClean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989770" y="665312"/>
            <a:ext cx="307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赤枠の中の完成を目指</a:t>
            </a:r>
            <a:r>
              <a:rPr lang="ja-JP" altLang="en-US" dirty="0" smtClean="0">
                <a:solidFill>
                  <a:srgbClr val="FF0000"/>
                </a:solidFill>
              </a:rPr>
              <a:t>しま</a:t>
            </a:r>
            <a:r>
              <a:rPr lang="ja-JP" altLang="en-US" dirty="0">
                <a:solidFill>
                  <a:srgbClr val="FF0000"/>
                </a:solidFill>
              </a:rPr>
              <a:t>す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0738">
            <a:off x="5552455" y="2570896"/>
            <a:ext cx="698299" cy="698299"/>
          </a:xfrm>
          <a:prstGeom prst="rect">
            <a:avLst/>
          </a:prstGeom>
        </p:spPr>
      </p:pic>
      <p:sp>
        <p:nvSpPr>
          <p:cNvPr id="53" name="円形吹き出し 52"/>
          <p:cNvSpPr/>
          <p:nvPr/>
        </p:nvSpPr>
        <p:spPr>
          <a:xfrm flipH="1">
            <a:off x="4584614" y="5103936"/>
            <a:ext cx="1976803" cy="1060233"/>
          </a:xfrm>
          <a:prstGeom prst="wedgeEllipseCallout">
            <a:avLst>
              <a:gd name="adj1" fmla="val -48871"/>
              <a:gd name="adj2" fmla="val 4255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4594464" y="5229440"/>
            <a:ext cx="2047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　</a:t>
            </a:r>
            <a:r>
              <a:rPr kumimoji="1" lang="ja-JP" altLang="en-US" sz="1600" dirty="0" smtClean="0"/>
              <a:t>熱中症が増えたら</a:t>
            </a:r>
            <a:endParaRPr kumimoji="1" lang="en-US" altLang="ja-JP" sz="1600" dirty="0" smtClean="0"/>
          </a:p>
          <a:p>
            <a:r>
              <a:rPr lang="ja-JP" altLang="en-US" sz="1600" dirty="0"/>
              <a:t>　</a:t>
            </a:r>
            <a:r>
              <a:rPr lang="ja-JP" altLang="en-US" sz="1600" dirty="0" smtClean="0"/>
              <a:t>救急車が足りなく</a:t>
            </a:r>
            <a:endParaRPr lang="en-US" altLang="ja-JP" sz="1600" dirty="0" smtClean="0"/>
          </a:p>
          <a:p>
            <a:r>
              <a:rPr kumimoji="1" lang="ja-JP" altLang="en-US" sz="1600" dirty="0" smtClean="0"/>
              <a:t>　なるかも！</a:t>
            </a:r>
            <a:endParaRPr kumimoji="1" lang="ja-JP" altLang="en-US" sz="1600" dirty="0"/>
          </a:p>
        </p:txBody>
      </p:sp>
      <p:pic>
        <p:nvPicPr>
          <p:cNvPr id="55" name="図 5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1992" y="5459104"/>
            <a:ext cx="661798" cy="1009484"/>
          </a:xfrm>
          <a:custGeom>
            <a:avLst/>
            <a:gdLst>
              <a:gd name="connsiteX0" fmla="*/ 554714 w 941135"/>
              <a:gd name="connsiteY0" fmla="*/ 0 h 1435575"/>
              <a:gd name="connsiteX1" fmla="*/ 621952 w 941135"/>
              <a:gd name="connsiteY1" fmla="*/ 0 h 1435575"/>
              <a:gd name="connsiteX2" fmla="*/ 762065 w 941135"/>
              <a:gd name="connsiteY2" fmla="*/ 48735 h 1435575"/>
              <a:gd name="connsiteX3" fmla="*/ 933515 w 941135"/>
              <a:gd name="connsiteY3" fmla="*/ 265905 h 1435575"/>
              <a:gd name="connsiteX4" fmla="*/ 891605 w 941135"/>
              <a:gd name="connsiteY4" fmla="*/ 665955 h 1435575"/>
              <a:gd name="connsiteX5" fmla="*/ 941135 w 941135"/>
              <a:gd name="connsiteY5" fmla="*/ 879315 h 1435575"/>
              <a:gd name="connsiteX6" fmla="*/ 933515 w 941135"/>
              <a:gd name="connsiteY6" fmla="*/ 1226025 h 1435575"/>
              <a:gd name="connsiteX7" fmla="*/ 796355 w 941135"/>
              <a:gd name="connsiteY7" fmla="*/ 1416525 h 1435575"/>
              <a:gd name="connsiteX8" fmla="*/ 495365 w 941135"/>
              <a:gd name="connsiteY8" fmla="*/ 1435575 h 1435575"/>
              <a:gd name="connsiteX9" fmla="*/ 308675 w 941135"/>
              <a:gd name="connsiteY9" fmla="*/ 1374615 h 1435575"/>
              <a:gd name="connsiteX10" fmla="*/ 95315 w 941135"/>
              <a:gd name="connsiteY10" fmla="*/ 1107915 h 1435575"/>
              <a:gd name="connsiteX11" fmla="*/ 0 w 941135"/>
              <a:gd name="connsiteY11" fmla="*/ 993537 h 1435575"/>
              <a:gd name="connsiteX12" fmla="*/ 0 w 941135"/>
              <a:gd name="connsiteY12" fmla="*/ 775739 h 1435575"/>
              <a:gd name="connsiteX13" fmla="*/ 106745 w 941135"/>
              <a:gd name="connsiteY13" fmla="*/ 685005 h 1435575"/>
              <a:gd name="connsiteX14" fmla="*/ 182945 w 941135"/>
              <a:gd name="connsiteY14" fmla="*/ 399255 h 1435575"/>
              <a:gd name="connsiteX15" fmla="*/ 221045 w 941135"/>
              <a:gd name="connsiteY15" fmla="*/ 136365 h 1435575"/>
              <a:gd name="connsiteX16" fmla="*/ 346775 w 941135"/>
              <a:gd name="connsiteY16" fmla="*/ 3015 h 1435575"/>
              <a:gd name="connsiteX17" fmla="*/ 506795 w 941135"/>
              <a:gd name="connsiteY17" fmla="*/ 18255 h 143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41135" h="1435575">
                <a:moveTo>
                  <a:pt x="554714" y="0"/>
                </a:moveTo>
                <a:lnTo>
                  <a:pt x="621952" y="0"/>
                </a:lnTo>
                <a:lnTo>
                  <a:pt x="762065" y="48735"/>
                </a:lnTo>
                <a:lnTo>
                  <a:pt x="933515" y="265905"/>
                </a:lnTo>
                <a:lnTo>
                  <a:pt x="891605" y="665955"/>
                </a:lnTo>
                <a:lnTo>
                  <a:pt x="941135" y="879315"/>
                </a:lnTo>
                <a:lnTo>
                  <a:pt x="933515" y="1226025"/>
                </a:lnTo>
                <a:lnTo>
                  <a:pt x="796355" y="1416525"/>
                </a:lnTo>
                <a:lnTo>
                  <a:pt x="495365" y="1435575"/>
                </a:lnTo>
                <a:lnTo>
                  <a:pt x="308675" y="1374615"/>
                </a:lnTo>
                <a:lnTo>
                  <a:pt x="95315" y="1107915"/>
                </a:lnTo>
                <a:lnTo>
                  <a:pt x="0" y="993537"/>
                </a:lnTo>
                <a:lnTo>
                  <a:pt x="0" y="775739"/>
                </a:lnTo>
                <a:lnTo>
                  <a:pt x="106745" y="685005"/>
                </a:lnTo>
                <a:lnTo>
                  <a:pt x="182945" y="399255"/>
                </a:lnTo>
                <a:lnTo>
                  <a:pt x="221045" y="136365"/>
                </a:lnTo>
                <a:lnTo>
                  <a:pt x="346775" y="3015"/>
                </a:lnTo>
                <a:lnTo>
                  <a:pt x="506795" y="18255"/>
                </a:lnTo>
                <a:close/>
              </a:path>
            </a:pathLst>
          </a:cu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982" y="3242333"/>
            <a:ext cx="2278380" cy="17145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53" y="3240956"/>
            <a:ext cx="2278380" cy="17145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90" y="3240956"/>
            <a:ext cx="2278380" cy="1714500"/>
          </a:xfrm>
          <a:prstGeom prst="rect">
            <a:avLst/>
          </a:prstGeom>
        </p:spPr>
      </p:pic>
      <p:sp>
        <p:nvSpPr>
          <p:cNvPr id="56" name="テキスト ボックス 55"/>
          <p:cNvSpPr txBox="1"/>
          <p:nvPr/>
        </p:nvSpPr>
        <p:spPr>
          <a:xfrm>
            <a:off x="891223" y="2744113"/>
            <a:ext cx="11809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気候変動</a:t>
            </a:r>
            <a:endParaRPr kumimoji="1" lang="ja-JP" altLang="en-US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459671" y="2744113"/>
            <a:ext cx="17296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/>
              <a:t>その影響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331618" y="2744113"/>
            <a:ext cx="1591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波及する影響</a:t>
            </a:r>
            <a:endParaRPr kumimoji="1" lang="ja-JP" altLang="en-US" dirty="0"/>
          </a:p>
        </p:txBody>
      </p:sp>
      <p:cxnSp>
        <p:nvCxnSpPr>
          <p:cNvPr id="46" name="直線コネクタ 45"/>
          <p:cNvCxnSpPr/>
          <p:nvPr/>
        </p:nvCxnSpPr>
        <p:spPr>
          <a:xfrm>
            <a:off x="2534025" y="4071832"/>
            <a:ext cx="7262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5338185" y="4071832"/>
            <a:ext cx="7262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3027680" y="2452166"/>
            <a:ext cx="5252720" cy="41010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879645" y="4907782"/>
            <a:ext cx="83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原因</a:t>
            </a:r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809411" y="4907782"/>
            <a:ext cx="70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結果</a:t>
            </a:r>
            <a:endParaRPr kumimoji="1" lang="ja-JP" altLang="en-US" dirty="0"/>
          </a:p>
        </p:txBody>
      </p:sp>
      <p:pic>
        <p:nvPicPr>
          <p:cNvPr id="64" name="図 6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758" y="1026489"/>
            <a:ext cx="3761030" cy="558385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70" name="正方形/長方形 69"/>
          <p:cNvSpPr/>
          <p:nvPr/>
        </p:nvSpPr>
        <p:spPr>
          <a:xfrm>
            <a:off x="9203540" y="975360"/>
            <a:ext cx="2097850" cy="57073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/>
          <p:nvPr/>
        </p:nvCxnSpPr>
        <p:spPr>
          <a:xfrm flipV="1">
            <a:off x="8951595" y="1503681"/>
            <a:ext cx="791845" cy="11366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8949684" y="2825998"/>
            <a:ext cx="788676" cy="885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8949690" y="4034790"/>
            <a:ext cx="784860" cy="10325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8935699" y="1615532"/>
            <a:ext cx="807741" cy="1637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>
            <a:off x="8951595" y="6286500"/>
            <a:ext cx="791845" cy="16764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>
            <a:off x="8949684" y="4571191"/>
            <a:ext cx="793756" cy="188294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 flipV="1">
            <a:off x="8953500" y="5345430"/>
            <a:ext cx="784860" cy="3352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/>
          <p:cNvCxnSpPr/>
          <p:nvPr/>
        </p:nvCxnSpPr>
        <p:spPr>
          <a:xfrm>
            <a:off x="8951596" y="5135880"/>
            <a:ext cx="791844" cy="10518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>
            <a:off x="8951594" y="4034658"/>
            <a:ext cx="791846" cy="214501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>
            <a:off x="8949690" y="4572000"/>
            <a:ext cx="788670" cy="13258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 flipV="1">
            <a:off x="8951593" y="5623560"/>
            <a:ext cx="779147" cy="57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>
            <a:off x="8951593" y="3484113"/>
            <a:ext cx="793751" cy="157809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>
            <a:off x="8951592" y="4034658"/>
            <a:ext cx="786768" cy="75451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>
            <a:off x="8951591" y="2217144"/>
            <a:ext cx="779149" cy="28326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/>
          <p:nvPr/>
        </p:nvCxnSpPr>
        <p:spPr>
          <a:xfrm>
            <a:off x="8951591" y="3498850"/>
            <a:ext cx="782959" cy="129032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>
            <a:off x="8949687" y="4029564"/>
            <a:ext cx="788673" cy="4696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 flipV="1">
            <a:off x="8949686" y="4507761"/>
            <a:ext cx="781054" cy="62721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>
            <a:off x="8949686" y="3493756"/>
            <a:ext cx="781054" cy="72906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>
            <a:off x="8949685" y="4026628"/>
            <a:ext cx="781055" cy="20128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>
            <a:off x="8949685" y="2825998"/>
            <a:ext cx="784865" cy="11195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>
            <a:off x="8935699" y="2814958"/>
            <a:ext cx="804562" cy="85062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>
          <a:xfrm>
            <a:off x="8949685" y="2221964"/>
            <a:ext cx="790576" cy="107694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>
            <a:off x="8949684" y="2218193"/>
            <a:ext cx="788676" cy="12604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 flipV="1">
            <a:off x="8953500" y="2063098"/>
            <a:ext cx="784860" cy="75638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>
            <a:off x="8949684" y="1620281"/>
            <a:ext cx="795660" cy="44557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>
            <a:off x="8945875" y="1622094"/>
            <a:ext cx="792485" cy="12989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/>
          <p:nvPr/>
        </p:nvCxnSpPr>
        <p:spPr>
          <a:xfrm flipV="1">
            <a:off x="8953500" y="2628924"/>
            <a:ext cx="784860" cy="19145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>
            <a:off x="8944605" y="1622094"/>
            <a:ext cx="786135" cy="10059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図 1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117" y="6031470"/>
            <a:ext cx="380248" cy="286144"/>
          </a:xfrm>
          <a:prstGeom prst="rect">
            <a:avLst/>
          </a:prstGeom>
        </p:spPr>
      </p:pic>
      <p:pic>
        <p:nvPicPr>
          <p:cNvPr id="121" name="図 1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117" y="6324201"/>
            <a:ext cx="380248" cy="286144"/>
          </a:xfrm>
          <a:prstGeom prst="rect">
            <a:avLst/>
          </a:prstGeom>
        </p:spPr>
      </p:pic>
      <p:pic>
        <p:nvPicPr>
          <p:cNvPr id="122" name="図 1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257" y="5154309"/>
            <a:ext cx="380248" cy="286144"/>
          </a:xfrm>
          <a:prstGeom prst="rect">
            <a:avLst/>
          </a:prstGeom>
        </p:spPr>
      </p:pic>
      <p:pic>
        <p:nvPicPr>
          <p:cNvPr id="123" name="図 1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00" y="3702899"/>
            <a:ext cx="380248" cy="286144"/>
          </a:xfrm>
          <a:prstGeom prst="rect">
            <a:avLst/>
          </a:prstGeom>
        </p:spPr>
      </p:pic>
      <p:pic>
        <p:nvPicPr>
          <p:cNvPr id="124" name="図 1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104" y="2245280"/>
            <a:ext cx="380248" cy="286144"/>
          </a:xfrm>
          <a:prstGeom prst="rect">
            <a:avLst/>
          </a:prstGeom>
        </p:spPr>
      </p:pic>
      <p:pic>
        <p:nvPicPr>
          <p:cNvPr id="125" name="図 1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117" y="5735588"/>
            <a:ext cx="380248" cy="286144"/>
          </a:xfrm>
          <a:prstGeom prst="rect">
            <a:avLst/>
          </a:prstGeom>
        </p:spPr>
      </p:pic>
      <p:pic>
        <p:nvPicPr>
          <p:cNvPr id="126" name="図 1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00" y="1360416"/>
            <a:ext cx="380248" cy="286144"/>
          </a:xfrm>
          <a:prstGeom prst="rect">
            <a:avLst/>
          </a:prstGeom>
        </p:spPr>
      </p:pic>
      <p:pic>
        <p:nvPicPr>
          <p:cNvPr id="127" name="図 1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600" y="1652349"/>
            <a:ext cx="380248" cy="286144"/>
          </a:xfrm>
          <a:prstGeom prst="rect">
            <a:avLst/>
          </a:prstGeom>
        </p:spPr>
      </p:pic>
      <p:pic>
        <p:nvPicPr>
          <p:cNvPr id="128" name="図 12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104" y="2834282"/>
            <a:ext cx="380248" cy="286144"/>
          </a:xfrm>
          <a:prstGeom prst="rect">
            <a:avLst/>
          </a:prstGeom>
        </p:spPr>
      </p:pic>
      <p:pic>
        <p:nvPicPr>
          <p:cNvPr id="129" name="図 1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104" y="3419693"/>
            <a:ext cx="380248" cy="286144"/>
          </a:xfrm>
          <a:prstGeom prst="rect">
            <a:avLst/>
          </a:prstGeom>
        </p:spPr>
      </p:pic>
      <p:pic>
        <p:nvPicPr>
          <p:cNvPr id="131" name="図 13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607" y="3993945"/>
            <a:ext cx="380248" cy="286144"/>
          </a:xfrm>
          <a:prstGeom prst="rect">
            <a:avLst/>
          </a:prstGeom>
        </p:spPr>
      </p:pic>
      <p:pic>
        <p:nvPicPr>
          <p:cNvPr id="132" name="図 1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607" y="4284178"/>
            <a:ext cx="380248" cy="286144"/>
          </a:xfrm>
          <a:prstGeom prst="rect">
            <a:avLst/>
          </a:prstGeom>
        </p:spPr>
      </p:pic>
      <p:pic>
        <p:nvPicPr>
          <p:cNvPr id="133" name="図 13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104" y="3127938"/>
            <a:ext cx="380248" cy="286144"/>
          </a:xfrm>
          <a:prstGeom prst="rect">
            <a:avLst/>
          </a:prstGeom>
        </p:spPr>
      </p:pic>
      <p:pic>
        <p:nvPicPr>
          <p:cNvPr id="134" name="図 13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902" y="4861368"/>
            <a:ext cx="380248" cy="286144"/>
          </a:xfrm>
          <a:prstGeom prst="rect">
            <a:avLst/>
          </a:prstGeom>
        </p:spPr>
      </p:pic>
      <p:pic>
        <p:nvPicPr>
          <p:cNvPr id="135" name="図 13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326" y="5445355"/>
            <a:ext cx="380248" cy="286144"/>
          </a:xfrm>
          <a:prstGeom prst="rect">
            <a:avLst/>
          </a:prstGeom>
        </p:spPr>
      </p:pic>
      <p:pic>
        <p:nvPicPr>
          <p:cNvPr id="136" name="図 13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104" y="1952309"/>
            <a:ext cx="380248" cy="286144"/>
          </a:xfrm>
          <a:prstGeom prst="rect">
            <a:avLst/>
          </a:prstGeom>
        </p:spPr>
      </p:pic>
      <p:pic>
        <p:nvPicPr>
          <p:cNvPr id="137" name="図 13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902" y="4575224"/>
            <a:ext cx="380248" cy="286144"/>
          </a:xfrm>
          <a:prstGeom prst="rect">
            <a:avLst/>
          </a:prstGeom>
        </p:spPr>
      </p:pic>
      <p:pic>
        <p:nvPicPr>
          <p:cNvPr id="138" name="図 13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104" y="2535287"/>
            <a:ext cx="380248" cy="286144"/>
          </a:xfrm>
          <a:prstGeom prst="rect">
            <a:avLst/>
          </a:prstGeom>
        </p:spPr>
      </p:pic>
      <p:cxnSp>
        <p:nvCxnSpPr>
          <p:cNvPr id="139" name="直線コネクタ 138"/>
          <p:cNvCxnSpPr>
            <a:endCxn id="126" idx="1"/>
          </p:cNvCxnSpPr>
          <p:nvPr/>
        </p:nvCxnSpPr>
        <p:spPr>
          <a:xfrm flipV="1">
            <a:off x="10073640" y="1503488"/>
            <a:ext cx="612960" cy="40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>
            <a:endCxn id="126" idx="1"/>
          </p:cNvCxnSpPr>
          <p:nvPr/>
        </p:nvCxnSpPr>
        <p:spPr>
          <a:xfrm flipV="1">
            <a:off x="10068560" y="1503488"/>
            <a:ext cx="618040" cy="439439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>
            <a:endCxn id="126" idx="1"/>
          </p:cNvCxnSpPr>
          <p:nvPr/>
        </p:nvCxnSpPr>
        <p:spPr>
          <a:xfrm flipV="1">
            <a:off x="10067491" y="1503488"/>
            <a:ext cx="619109" cy="496378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コネクタ 142"/>
          <p:cNvCxnSpPr>
            <a:stCxn id="127" idx="1"/>
          </p:cNvCxnSpPr>
          <p:nvPr/>
        </p:nvCxnSpPr>
        <p:spPr>
          <a:xfrm flipH="1" flipV="1">
            <a:off x="10073641" y="1499553"/>
            <a:ext cx="612959" cy="29586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コネクタ 143"/>
          <p:cNvCxnSpPr>
            <a:stCxn id="127" idx="1"/>
          </p:cNvCxnSpPr>
          <p:nvPr/>
        </p:nvCxnSpPr>
        <p:spPr>
          <a:xfrm flipH="1" flipV="1">
            <a:off x="10073641" y="1776867"/>
            <a:ext cx="612959" cy="185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コネクタ 144"/>
          <p:cNvCxnSpPr>
            <a:stCxn id="127" idx="1"/>
          </p:cNvCxnSpPr>
          <p:nvPr/>
        </p:nvCxnSpPr>
        <p:spPr>
          <a:xfrm flipH="1">
            <a:off x="10073641" y="1795421"/>
            <a:ext cx="612959" cy="53911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/>
          <p:cNvCxnSpPr>
            <a:stCxn id="136" idx="1"/>
          </p:cNvCxnSpPr>
          <p:nvPr/>
        </p:nvCxnSpPr>
        <p:spPr>
          <a:xfrm flipH="1" flipV="1">
            <a:off x="10067491" y="1776867"/>
            <a:ext cx="619613" cy="31851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/>
          <p:cNvCxnSpPr>
            <a:stCxn id="136" idx="1"/>
          </p:cNvCxnSpPr>
          <p:nvPr/>
        </p:nvCxnSpPr>
        <p:spPr>
          <a:xfrm flipH="1">
            <a:off x="10059872" y="2095381"/>
            <a:ext cx="627232" cy="21253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>
            <a:endCxn id="136" idx="1"/>
          </p:cNvCxnSpPr>
          <p:nvPr/>
        </p:nvCxnSpPr>
        <p:spPr>
          <a:xfrm>
            <a:off x="10068984" y="2071081"/>
            <a:ext cx="618120" cy="24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/>
          <p:cNvCxnSpPr>
            <a:endCxn id="136" idx="1"/>
          </p:cNvCxnSpPr>
          <p:nvPr/>
        </p:nvCxnSpPr>
        <p:spPr>
          <a:xfrm flipV="1">
            <a:off x="10068480" y="2095381"/>
            <a:ext cx="618624" cy="120352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コネクタ 151"/>
          <p:cNvCxnSpPr>
            <a:endCxn id="124" idx="1"/>
          </p:cNvCxnSpPr>
          <p:nvPr/>
        </p:nvCxnSpPr>
        <p:spPr>
          <a:xfrm flipV="1">
            <a:off x="10076518" y="2388352"/>
            <a:ext cx="610586" cy="528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/>
          <p:cNvCxnSpPr>
            <a:endCxn id="124" idx="1"/>
          </p:cNvCxnSpPr>
          <p:nvPr/>
        </p:nvCxnSpPr>
        <p:spPr>
          <a:xfrm flipV="1">
            <a:off x="10068984" y="2388352"/>
            <a:ext cx="618120" cy="128948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コネクタ 153"/>
          <p:cNvCxnSpPr>
            <a:endCxn id="124" idx="1"/>
          </p:cNvCxnSpPr>
          <p:nvPr/>
        </p:nvCxnSpPr>
        <p:spPr>
          <a:xfrm flipV="1">
            <a:off x="10072960" y="2388352"/>
            <a:ext cx="614144" cy="154352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/>
          <p:cNvCxnSpPr>
            <a:endCxn id="124" idx="1"/>
          </p:cNvCxnSpPr>
          <p:nvPr/>
        </p:nvCxnSpPr>
        <p:spPr>
          <a:xfrm flipV="1">
            <a:off x="10068984" y="2388352"/>
            <a:ext cx="618120" cy="379277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コネクタ 156"/>
          <p:cNvCxnSpPr>
            <a:endCxn id="124" idx="1"/>
          </p:cNvCxnSpPr>
          <p:nvPr/>
        </p:nvCxnSpPr>
        <p:spPr>
          <a:xfrm flipV="1">
            <a:off x="10071891" y="2388352"/>
            <a:ext cx="615213" cy="323776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/>
          <p:cNvCxnSpPr>
            <a:endCxn id="138" idx="1"/>
          </p:cNvCxnSpPr>
          <p:nvPr/>
        </p:nvCxnSpPr>
        <p:spPr>
          <a:xfrm flipV="1">
            <a:off x="10065971" y="2678359"/>
            <a:ext cx="621133" cy="6220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/>
          <p:cNvCxnSpPr>
            <a:endCxn id="128" idx="1"/>
          </p:cNvCxnSpPr>
          <p:nvPr/>
        </p:nvCxnSpPr>
        <p:spPr>
          <a:xfrm flipV="1">
            <a:off x="10062173" y="2977354"/>
            <a:ext cx="624931" cy="32699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/>
          <p:cNvCxnSpPr>
            <a:endCxn id="133" idx="1"/>
          </p:cNvCxnSpPr>
          <p:nvPr/>
        </p:nvCxnSpPr>
        <p:spPr>
          <a:xfrm flipV="1">
            <a:off x="10059369" y="3271010"/>
            <a:ext cx="627735" cy="399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/>
          <p:cNvCxnSpPr>
            <a:endCxn id="129" idx="1"/>
          </p:cNvCxnSpPr>
          <p:nvPr/>
        </p:nvCxnSpPr>
        <p:spPr>
          <a:xfrm>
            <a:off x="10052252" y="3314870"/>
            <a:ext cx="634852" cy="24789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コネクタ 164"/>
          <p:cNvCxnSpPr>
            <a:endCxn id="123" idx="1"/>
          </p:cNvCxnSpPr>
          <p:nvPr/>
        </p:nvCxnSpPr>
        <p:spPr>
          <a:xfrm>
            <a:off x="10074475" y="3320673"/>
            <a:ext cx="612125" cy="52529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/>
          <p:cNvCxnSpPr>
            <a:endCxn id="123" idx="1"/>
          </p:cNvCxnSpPr>
          <p:nvPr/>
        </p:nvCxnSpPr>
        <p:spPr>
          <a:xfrm flipV="1">
            <a:off x="10071387" y="3845971"/>
            <a:ext cx="615213" cy="36933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コネクタ 167"/>
          <p:cNvCxnSpPr>
            <a:endCxn id="123" idx="1"/>
          </p:cNvCxnSpPr>
          <p:nvPr/>
        </p:nvCxnSpPr>
        <p:spPr>
          <a:xfrm flipV="1">
            <a:off x="10059368" y="3845971"/>
            <a:ext cx="627232" cy="93628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コネクタ 168"/>
          <p:cNvCxnSpPr>
            <a:endCxn id="131" idx="1"/>
          </p:cNvCxnSpPr>
          <p:nvPr/>
        </p:nvCxnSpPr>
        <p:spPr>
          <a:xfrm>
            <a:off x="10065971" y="3327443"/>
            <a:ext cx="621636" cy="80957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/>
          <p:cNvCxnSpPr/>
          <p:nvPr/>
        </p:nvCxnSpPr>
        <p:spPr>
          <a:xfrm>
            <a:off x="10064407" y="2912488"/>
            <a:ext cx="621689" cy="12204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コネクタ 171"/>
          <p:cNvCxnSpPr>
            <a:endCxn id="131" idx="1"/>
          </p:cNvCxnSpPr>
          <p:nvPr/>
        </p:nvCxnSpPr>
        <p:spPr>
          <a:xfrm flipV="1">
            <a:off x="10071891" y="4137017"/>
            <a:ext cx="615716" cy="204619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コネクタ 172"/>
          <p:cNvCxnSpPr>
            <a:endCxn id="132" idx="1"/>
          </p:cNvCxnSpPr>
          <p:nvPr/>
        </p:nvCxnSpPr>
        <p:spPr>
          <a:xfrm>
            <a:off x="10071891" y="3328362"/>
            <a:ext cx="615716" cy="10988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コネクタ 173"/>
          <p:cNvCxnSpPr>
            <a:endCxn id="132" idx="1"/>
          </p:cNvCxnSpPr>
          <p:nvPr/>
        </p:nvCxnSpPr>
        <p:spPr>
          <a:xfrm>
            <a:off x="10070883" y="3649499"/>
            <a:ext cx="616724" cy="77775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>
            <a:endCxn id="123" idx="1"/>
          </p:cNvCxnSpPr>
          <p:nvPr/>
        </p:nvCxnSpPr>
        <p:spPr>
          <a:xfrm>
            <a:off x="10071891" y="2626344"/>
            <a:ext cx="614709" cy="12196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コネクタ 175"/>
          <p:cNvCxnSpPr>
            <a:endCxn id="137" idx="1"/>
          </p:cNvCxnSpPr>
          <p:nvPr/>
        </p:nvCxnSpPr>
        <p:spPr>
          <a:xfrm>
            <a:off x="10058864" y="4224402"/>
            <a:ext cx="632038" cy="49389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コネクタ 176"/>
          <p:cNvCxnSpPr>
            <a:endCxn id="134" idx="1"/>
          </p:cNvCxnSpPr>
          <p:nvPr/>
        </p:nvCxnSpPr>
        <p:spPr>
          <a:xfrm>
            <a:off x="10071387" y="4224008"/>
            <a:ext cx="619515" cy="78043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コネクタ 177"/>
          <p:cNvCxnSpPr>
            <a:endCxn id="134" idx="1"/>
          </p:cNvCxnSpPr>
          <p:nvPr/>
        </p:nvCxnSpPr>
        <p:spPr>
          <a:xfrm>
            <a:off x="10071387" y="4498509"/>
            <a:ext cx="619515" cy="50593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線コネクタ 178"/>
          <p:cNvCxnSpPr>
            <a:endCxn id="135" idx="1"/>
          </p:cNvCxnSpPr>
          <p:nvPr/>
        </p:nvCxnSpPr>
        <p:spPr>
          <a:xfrm>
            <a:off x="10064910" y="4493607"/>
            <a:ext cx="627416" cy="109482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>
            <a:endCxn id="121" idx="1"/>
          </p:cNvCxnSpPr>
          <p:nvPr/>
        </p:nvCxnSpPr>
        <p:spPr>
          <a:xfrm>
            <a:off x="10071387" y="4502283"/>
            <a:ext cx="618730" cy="196499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線コネクタ 180"/>
          <p:cNvCxnSpPr/>
          <p:nvPr/>
        </p:nvCxnSpPr>
        <p:spPr>
          <a:xfrm>
            <a:off x="10064910" y="4779503"/>
            <a:ext cx="623899" cy="51352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線コネクタ 181"/>
          <p:cNvCxnSpPr>
            <a:endCxn id="135" idx="1"/>
          </p:cNvCxnSpPr>
          <p:nvPr/>
        </p:nvCxnSpPr>
        <p:spPr>
          <a:xfrm>
            <a:off x="10063486" y="4777425"/>
            <a:ext cx="628840" cy="81100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線コネクタ 182"/>
          <p:cNvCxnSpPr/>
          <p:nvPr/>
        </p:nvCxnSpPr>
        <p:spPr>
          <a:xfrm>
            <a:off x="10069381" y="5058141"/>
            <a:ext cx="620213" cy="8132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コネクタ 183"/>
          <p:cNvCxnSpPr>
            <a:stCxn id="122" idx="1"/>
          </p:cNvCxnSpPr>
          <p:nvPr/>
        </p:nvCxnSpPr>
        <p:spPr>
          <a:xfrm flipH="1" flipV="1">
            <a:off x="10057440" y="4215026"/>
            <a:ext cx="633817" cy="108235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コネクタ 184"/>
          <p:cNvCxnSpPr>
            <a:endCxn id="125" idx="1"/>
          </p:cNvCxnSpPr>
          <p:nvPr/>
        </p:nvCxnSpPr>
        <p:spPr>
          <a:xfrm>
            <a:off x="10069904" y="5345430"/>
            <a:ext cx="620213" cy="5332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線コネクタ 185"/>
          <p:cNvCxnSpPr>
            <a:stCxn id="120" idx="1"/>
          </p:cNvCxnSpPr>
          <p:nvPr/>
        </p:nvCxnSpPr>
        <p:spPr>
          <a:xfrm flipH="1" flipV="1">
            <a:off x="10070247" y="3314870"/>
            <a:ext cx="619870" cy="285967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コネクタ 186"/>
          <p:cNvCxnSpPr>
            <a:stCxn id="120" idx="1"/>
          </p:cNvCxnSpPr>
          <p:nvPr/>
        </p:nvCxnSpPr>
        <p:spPr>
          <a:xfrm flipH="1" flipV="1">
            <a:off x="10070247" y="2912488"/>
            <a:ext cx="619870" cy="32620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線コネクタ 187"/>
          <p:cNvCxnSpPr>
            <a:stCxn id="120" idx="1"/>
          </p:cNvCxnSpPr>
          <p:nvPr/>
        </p:nvCxnSpPr>
        <p:spPr>
          <a:xfrm flipH="1">
            <a:off x="10070247" y="6174542"/>
            <a:ext cx="619870" cy="561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線コネクタ 188"/>
          <p:cNvCxnSpPr>
            <a:stCxn id="121" idx="1"/>
          </p:cNvCxnSpPr>
          <p:nvPr/>
        </p:nvCxnSpPr>
        <p:spPr>
          <a:xfrm flipH="1" flipV="1">
            <a:off x="10065283" y="6180154"/>
            <a:ext cx="624834" cy="28711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コネクタ 189"/>
          <p:cNvCxnSpPr>
            <a:endCxn id="132" idx="1"/>
          </p:cNvCxnSpPr>
          <p:nvPr/>
        </p:nvCxnSpPr>
        <p:spPr>
          <a:xfrm flipV="1">
            <a:off x="10069665" y="4427250"/>
            <a:ext cx="617942" cy="176139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118" name="テキスト ボックス 25"/>
          <p:cNvSpPr txBox="1">
            <a:spLocks noChangeArrowheads="1"/>
          </p:cNvSpPr>
          <p:nvPr/>
        </p:nvSpPr>
        <p:spPr bwMode="auto">
          <a:xfrm>
            <a:off x="420418" y="6627571"/>
            <a:ext cx="78512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出典：</a:t>
            </a:r>
            <a:r>
              <a:rPr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IPCC AR5 WG2 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政策決定者向け要約 </a:t>
            </a:r>
            <a:r>
              <a:rPr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Table1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より抜粋、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気候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変動適応情報</a:t>
            </a:r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プラットフォーム</a:t>
            </a:r>
            <a:endParaRPr lang="ja-JP" altLang="en-US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37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/>
          <p:cNvSpPr/>
          <p:nvPr/>
        </p:nvSpPr>
        <p:spPr>
          <a:xfrm>
            <a:off x="3928850" y="3335688"/>
            <a:ext cx="8131070" cy="27814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928850" y="995680"/>
            <a:ext cx="8131070" cy="2255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34353" y="-7692"/>
            <a:ext cx="10156549" cy="673003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グループワーク②：作業の進め方</a:t>
            </a:r>
            <a:endParaRPr kumimoji="1" lang="ja-JP" altLang="en-US" sz="3200" dirty="0"/>
          </a:p>
        </p:txBody>
      </p:sp>
      <p:sp>
        <p:nvSpPr>
          <p:cNvPr id="2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28850" y="1193214"/>
            <a:ext cx="82694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手順１　</a:t>
            </a:r>
            <a:r>
              <a:rPr lang="ja-JP" altLang="en-US" sz="2800" u="sng" dirty="0" smtClean="0"/>
              <a:t>まずは個人で考える。　</a:t>
            </a:r>
            <a:r>
              <a:rPr kumimoji="1" lang="ja-JP" altLang="en-US" sz="2800" u="sng" dirty="0" smtClean="0"/>
              <a:t>（約５分間）</a:t>
            </a:r>
            <a:endParaRPr kumimoji="1" lang="en-US" altLang="ja-JP" sz="2800" u="sng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/>
          </a:p>
          <a:p>
            <a:endParaRPr lang="en-US" altLang="ja-JP" sz="2800" dirty="0"/>
          </a:p>
          <a:p>
            <a:r>
              <a:rPr kumimoji="1" lang="ja-JP" altLang="en-US" sz="2800" u="sng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手順２</a:t>
            </a:r>
            <a:r>
              <a:rPr kumimoji="1" lang="ja-JP" altLang="en-US" sz="2800" u="sng" dirty="0" smtClean="0"/>
              <a:t>　グループで模造紙を完成させる。（約</a:t>
            </a:r>
            <a:r>
              <a:rPr kumimoji="1" lang="en-US" altLang="ja-JP" sz="2800" u="sng" dirty="0" smtClean="0"/>
              <a:t>10</a:t>
            </a:r>
            <a:r>
              <a:rPr kumimoji="1" lang="ja-JP" altLang="en-US" sz="2800" u="sng" dirty="0" smtClean="0"/>
              <a:t>分間）</a:t>
            </a:r>
            <a:endParaRPr kumimoji="1" lang="en-US" altLang="ja-JP" sz="2800" u="sng" dirty="0" smtClean="0"/>
          </a:p>
          <a:p>
            <a:endParaRPr lang="en-US" altLang="ja-JP" sz="2800" dirty="0" smtClean="0"/>
          </a:p>
          <a:p>
            <a:endParaRPr kumimoji="1" lang="en-US" altLang="ja-JP" sz="2800" dirty="0"/>
          </a:p>
          <a:p>
            <a:endParaRPr lang="en-US" altLang="ja-JP" sz="2800" dirty="0" smtClean="0"/>
          </a:p>
          <a:p>
            <a:endParaRPr kumimoji="1" lang="en-US" altLang="ja-JP" sz="28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20304" y="1809946"/>
            <a:ext cx="7617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　</a:t>
            </a:r>
            <a:r>
              <a:rPr kumimoji="1" lang="ja-JP" altLang="en-US" sz="2000" dirty="0" smtClean="0"/>
              <a:t>「気候変動影響」と「波及する影響」がどう関係するか考えます。</a:t>
            </a:r>
            <a:endParaRPr lang="en-US" altLang="ja-JP" sz="2000" dirty="0"/>
          </a:p>
          <a:p>
            <a:r>
              <a:rPr lang="ja-JP" altLang="en-US" sz="2000" dirty="0" smtClean="0">
                <a:solidFill>
                  <a:srgbClr val="FF0000"/>
                </a:solidFill>
              </a:rPr>
              <a:t>　　</a:t>
            </a:r>
            <a:r>
              <a:rPr lang="ja-JP" altLang="en-US" sz="2000" dirty="0" smtClean="0"/>
              <a:t>（</a:t>
            </a:r>
            <a:r>
              <a:rPr lang="ja-JP" altLang="en-US" sz="2000" u="sng" dirty="0" smtClean="0">
                <a:solidFill>
                  <a:srgbClr val="FF0000"/>
                </a:solidFill>
              </a:rPr>
              <a:t>関係が特に強そうな組み合わせ</a:t>
            </a:r>
            <a:r>
              <a:rPr lang="ja-JP" altLang="en-US" sz="2000" dirty="0" smtClean="0"/>
              <a:t>について検討してください。）</a:t>
            </a:r>
            <a:endParaRPr lang="en-US" altLang="ja-JP" sz="2000" dirty="0"/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・　机の上の模造紙を見ても、配った紙を見てもよいです。</a:t>
            </a:r>
            <a:endParaRPr lang="en-US" altLang="ja-JP" sz="2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320304" y="4087332"/>
            <a:ext cx="7878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・　皆が参加できるよう、順番に、</a:t>
            </a:r>
            <a:r>
              <a:rPr lang="ja-JP" altLang="en-US" sz="2000" dirty="0">
                <a:solidFill>
                  <a:srgbClr val="FF0000"/>
                </a:solidFill>
              </a:rPr>
              <a:t>１人１つの「波及する影響</a:t>
            </a:r>
            <a:r>
              <a:rPr lang="ja-JP" altLang="en-US" sz="2000" dirty="0" smtClean="0">
                <a:solidFill>
                  <a:srgbClr val="FF0000"/>
                </a:solidFill>
              </a:rPr>
              <a:t>」カードを、</a:t>
            </a:r>
            <a:endParaRPr lang="en-US" altLang="ja-JP" sz="2000" dirty="0">
              <a:solidFill>
                <a:srgbClr val="FF0000"/>
              </a:solidFill>
            </a:endParaRPr>
          </a:p>
          <a:p>
            <a:r>
              <a:rPr lang="ja-JP" altLang="en-US" sz="2000" dirty="0"/>
              <a:t>　　</a:t>
            </a:r>
            <a:r>
              <a:rPr lang="ja-JP" altLang="en-US" sz="2000" dirty="0" smtClean="0"/>
              <a:t>模造紙に貼って、原因となる「気候変動影響」と線で結んでください。</a:t>
            </a:r>
            <a:endParaRPr lang="en-US" altLang="ja-JP" sz="2000" dirty="0" smtClean="0"/>
          </a:p>
          <a:p>
            <a:endParaRPr lang="en-US" altLang="ja-JP" sz="2000" dirty="0"/>
          </a:p>
          <a:p>
            <a:r>
              <a:rPr kumimoji="1" lang="ja-JP" altLang="en-US" sz="2000" dirty="0" smtClean="0"/>
              <a:t>・　グループで１周したら、元の人からまた順番に進めてください。</a:t>
            </a:r>
            <a:endParaRPr kumimoji="1" lang="en-US" altLang="ja-JP" sz="2000" dirty="0" smtClean="0"/>
          </a:p>
          <a:p>
            <a:endParaRPr kumimoji="1" lang="en-US" altLang="ja-JP" sz="2000" dirty="0" smtClean="0"/>
          </a:p>
          <a:p>
            <a:r>
              <a:rPr lang="ja-JP" altLang="en-US" sz="2000" dirty="0" smtClean="0"/>
              <a:t>・　全ての「波及する影響」に「気候変動影響」を結びつけたら完成です。</a:t>
            </a:r>
            <a:endParaRPr lang="en-US" altLang="ja-JP" sz="2000" dirty="0"/>
          </a:p>
        </p:txBody>
      </p:sp>
      <p:pic>
        <p:nvPicPr>
          <p:cNvPr id="141" name="図 1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8" y="790269"/>
            <a:ext cx="3761030" cy="558385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42" name="正方形/長方形 141"/>
          <p:cNvSpPr/>
          <p:nvPr/>
        </p:nvSpPr>
        <p:spPr>
          <a:xfrm>
            <a:off x="936240" y="739141"/>
            <a:ext cx="2165802" cy="56997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3" name="直線コネクタ 142"/>
          <p:cNvCxnSpPr/>
          <p:nvPr/>
        </p:nvCxnSpPr>
        <p:spPr>
          <a:xfrm flipV="1">
            <a:off x="721995" y="1267461"/>
            <a:ext cx="791845" cy="11366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コネクタ 143"/>
          <p:cNvCxnSpPr/>
          <p:nvPr/>
        </p:nvCxnSpPr>
        <p:spPr>
          <a:xfrm>
            <a:off x="720084" y="2589778"/>
            <a:ext cx="788676" cy="885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コネクタ 144"/>
          <p:cNvCxnSpPr/>
          <p:nvPr/>
        </p:nvCxnSpPr>
        <p:spPr>
          <a:xfrm>
            <a:off x="720090" y="3798570"/>
            <a:ext cx="784860" cy="10325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コネクタ 145"/>
          <p:cNvCxnSpPr/>
          <p:nvPr/>
        </p:nvCxnSpPr>
        <p:spPr>
          <a:xfrm>
            <a:off x="706099" y="1379312"/>
            <a:ext cx="807741" cy="1637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/>
          <p:nvPr/>
        </p:nvCxnSpPr>
        <p:spPr>
          <a:xfrm>
            <a:off x="721995" y="6050280"/>
            <a:ext cx="791845" cy="16764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/>
          <p:cNvCxnSpPr/>
          <p:nvPr/>
        </p:nvCxnSpPr>
        <p:spPr>
          <a:xfrm>
            <a:off x="720084" y="4334971"/>
            <a:ext cx="793756" cy="188294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/>
          <p:nvPr/>
        </p:nvCxnSpPr>
        <p:spPr>
          <a:xfrm flipV="1">
            <a:off x="723900" y="5109210"/>
            <a:ext cx="784860" cy="3352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/>
          <p:cNvCxnSpPr/>
          <p:nvPr/>
        </p:nvCxnSpPr>
        <p:spPr>
          <a:xfrm>
            <a:off x="721996" y="4899660"/>
            <a:ext cx="791844" cy="10518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コネクタ 150"/>
          <p:cNvCxnSpPr/>
          <p:nvPr/>
        </p:nvCxnSpPr>
        <p:spPr>
          <a:xfrm>
            <a:off x="721994" y="3798438"/>
            <a:ext cx="791846" cy="214501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コネクタ 151"/>
          <p:cNvCxnSpPr/>
          <p:nvPr/>
        </p:nvCxnSpPr>
        <p:spPr>
          <a:xfrm>
            <a:off x="720090" y="4335780"/>
            <a:ext cx="788670" cy="13258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/>
          <p:cNvCxnSpPr/>
          <p:nvPr/>
        </p:nvCxnSpPr>
        <p:spPr>
          <a:xfrm flipV="1">
            <a:off x="721993" y="5387340"/>
            <a:ext cx="779147" cy="57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コネクタ 153"/>
          <p:cNvCxnSpPr/>
          <p:nvPr/>
        </p:nvCxnSpPr>
        <p:spPr>
          <a:xfrm>
            <a:off x="721993" y="3247893"/>
            <a:ext cx="793751" cy="157809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コネクタ 154"/>
          <p:cNvCxnSpPr/>
          <p:nvPr/>
        </p:nvCxnSpPr>
        <p:spPr>
          <a:xfrm>
            <a:off x="721992" y="3798438"/>
            <a:ext cx="786768" cy="75451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/>
          <p:cNvCxnSpPr/>
          <p:nvPr/>
        </p:nvCxnSpPr>
        <p:spPr>
          <a:xfrm>
            <a:off x="721991" y="1980924"/>
            <a:ext cx="779149" cy="28326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コネクタ 156"/>
          <p:cNvCxnSpPr/>
          <p:nvPr/>
        </p:nvCxnSpPr>
        <p:spPr>
          <a:xfrm>
            <a:off x="721991" y="3262630"/>
            <a:ext cx="782959" cy="129032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/>
          <p:cNvCxnSpPr/>
          <p:nvPr/>
        </p:nvCxnSpPr>
        <p:spPr>
          <a:xfrm>
            <a:off x="720087" y="3793344"/>
            <a:ext cx="788673" cy="4696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コネクタ 158"/>
          <p:cNvCxnSpPr/>
          <p:nvPr/>
        </p:nvCxnSpPr>
        <p:spPr>
          <a:xfrm flipV="1">
            <a:off x="720086" y="4271541"/>
            <a:ext cx="781054" cy="62721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コネクタ 159"/>
          <p:cNvCxnSpPr/>
          <p:nvPr/>
        </p:nvCxnSpPr>
        <p:spPr>
          <a:xfrm>
            <a:off x="720086" y="3257536"/>
            <a:ext cx="781054" cy="72906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/>
          <p:cNvCxnSpPr/>
          <p:nvPr/>
        </p:nvCxnSpPr>
        <p:spPr>
          <a:xfrm>
            <a:off x="720085" y="3790408"/>
            <a:ext cx="781055" cy="20128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コネクタ 161"/>
          <p:cNvCxnSpPr/>
          <p:nvPr/>
        </p:nvCxnSpPr>
        <p:spPr>
          <a:xfrm>
            <a:off x="720085" y="2589778"/>
            <a:ext cx="784865" cy="11195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/>
          <p:cNvCxnSpPr/>
          <p:nvPr/>
        </p:nvCxnSpPr>
        <p:spPr>
          <a:xfrm>
            <a:off x="706099" y="2578738"/>
            <a:ext cx="804562" cy="85062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コネクタ 163"/>
          <p:cNvCxnSpPr/>
          <p:nvPr/>
        </p:nvCxnSpPr>
        <p:spPr>
          <a:xfrm>
            <a:off x="720085" y="1985744"/>
            <a:ext cx="790576" cy="107694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コネクタ 164"/>
          <p:cNvCxnSpPr/>
          <p:nvPr/>
        </p:nvCxnSpPr>
        <p:spPr>
          <a:xfrm>
            <a:off x="720084" y="1981973"/>
            <a:ext cx="788676" cy="12604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コネクタ 165"/>
          <p:cNvCxnSpPr/>
          <p:nvPr/>
        </p:nvCxnSpPr>
        <p:spPr>
          <a:xfrm flipV="1">
            <a:off x="723900" y="1826878"/>
            <a:ext cx="784860" cy="75638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/>
          <p:cNvCxnSpPr/>
          <p:nvPr/>
        </p:nvCxnSpPr>
        <p:spPr>
          <a:xfrm>
            <a:off x="720084" y="1384061"/>
            <a:ext cx="795660" cy="44557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線コネクタ 167"/>
          <p:cNvCxnSpPr/>
          <p:nvPr/>
        </p:nvCxnSpPr>
        <p:spPr>
          <a:xfrm>
            <a:off x="716275" y="1385874"/>
            <a:ext cx="792485" cy="12989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コネクタ 168"/>
          <p:cNvCxnSpPr/>
          <p:nvPr/>
        </p:nvCxnSpPr>
        <p:spPr>
          <a:xfrm flipV="1">
            <a:off x="723900" y="2392704"/>
            <a:ext cx="784860" cy="19145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コネクタ 169"/>
          <p:cNvCxnSpPr/>
          <p:nvPr/>
        </p:nvCxnSpPr>
        <p:spPr>
          <a:xfrm>
            <a:off x="715005" y="1385874"/>
            <a:ext cx="786135" cy="10059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3" name="図 1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17" y="5795250"/>
            <a:ext cx="380248" cy="286144"/>
          </a:xfrm>
          <a:prstGeom prst="rect">
            <a:avLst/>
          </a:prstGeom>
        </p:spPr>
      </p:pic>
      <p:pic>
        <p:nvPicPr>
          <p:cNvPr id="174" name="図 1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17" y="6087981"/>
            <a:ext cx="380248" cy="286144"/>
          </a:xfrm>
          <a:prstGeom prst="rect">
            <a:avLst/>
          </a:prstGeom>
        </p:spPr>
      </p:pic>
      <p:pic>
        <p:nvPicPr>
          <p:cNvPr id="175" name="図 1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57" y="4918089"/>
            <a:ext cx="380248" cy="286144"/>
          </a:xfrm>
          <a:prstGeom prst="rect">
            <a:avLst/>
          </a:prstGeom>
        </p:spPr>
      </p:pic>
      <p:pic>
        <p:nvPicPr>
          <p:cNvPr id="176" name="図 1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00" y="3466679"/>
            <a:ext cx="380248" cy="286144"/>
          </a:xfrm>
          <a:prstGeom prst="rect">
            <a:avLst/>
          </a:prstGeom>
        </p:spPr>
      </p:pic>
      <p:pic>
        <p:nvPicPr>
          <p:cNvPr id="177" name="図 1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04" y="2009060"/>
            <a:ext cx="380248" cy="286144"/>
          </a:xfrm>
          <a:prstGeom prst="rect">
            <a:avLst/>
          </a:prstGeom>
        </p:spPr>
      </p:pic>
      <p:pic>
        <p:nvPicPr>
          <p:cNvPr id="178" name="図 17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17" y="5499368"/>
            <a:ext cx="380248" cy="286144"/>
          </a:xfrm>
          <a:prstGeom prst="rect">
            <a:avLst/>
          </a:prstGeom>
        </p:spPr>
      </p:pic>
      <p:pic>
        <p:nvPicPr>
          <p:cNvPr id="179" name="図 17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00" y="1124196"/>
            <a:ext cx="380248" cy="286144"/>
          </a:xfrm>
          <a:prstGeom prst="rect">
            <a:avLst/>
          </a:prstGeom>
        </p:spPr>
      </p:pic>
      <p:pic>
        <p:nvPicPr>
          <p:cNvPr id="180" name="図 17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00" y="1416129"/>
            <a:ext cx="380248" cy="286144"/>
          </a:xfrm>
          <a:prstGeom prst="rect">
            <a:avLst/>
          </a:prstGeom>
        </p:spPr>
      </p:pic>
      <p:pic>
        <p:nvPicPr>
          <p:cNvPr id="181" name="図 18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04" y="2598062"/>
            <a:ext cx="380248" cy="286144"/>
          </a:xfrm>
          <a:prstGeom prst="rect">
            <a:avLst/>
          </a:prstGeom>
        </p:spPr>
      </p:pic>
      <p:pic>
        <p:nvPicPr>
          <p:cNvPr id="182" name="図 18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04" y="3183473"/>
            <a:ext cx="380248" cy="286144"/>
          </a:xfrm>
          <a:prstGeom prst="rect">
            <a:avLst/>
          </a:prstGeom>
        </p:spPr>
      </p:pic>
      <p:pic>
        <p:nvPicPr>
          <p:cNvPr id="183" name="図 18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07" y="3757725"/>
            <a:ext cx="380248" cy="286144"/>
          </a:xfrm>
          <a:prstGeom prst="rect">
            <a:avLst/>
          </a:prstGeom>
        </p:spPr>
      </p:pic>
      <p:pic>
        <p:nvPicPr>
          <p:cNvPr id="184" name="図 18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07" y="4047958"/>
            <a:ext cx="380248" cy="286144"/>
          </a:xfrm>
          <a:prstGeom prst="rect">
            <a:avLst/>
          </a:prstGeom>
        </p:spPr>
      </p:pic>
      <p:pic>
        <p:nvPicPr>
          <p:cNvPr id="185" name="図 18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04" y="2891718"/>
            <a:ext cx="380248" cy="286144"/>
          </a:xfrm>
          <a:prstGeom prst="rect">
            <a:avLst/>
          </a:prstGeom>
        </p:spPr>
      </p:pic>
      <p:pic>
        <p:nvPicPr>
          <p:cNvPr id="186" name="図 18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02" y="4625148"/>
            <a:ext cx="380248" cy="286144"/>
          </a:xfrm>
          <a:prstGeom prst="rect">
            <a:avLst/>
          </a:prstGeom>
        </p:spPr>
      </p:pic>
      <p:pic>
        <p:nvPicPr>
          <p:cNvPr id="187" name="図 18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26" y="5209135"/>
            <a:ext cx="380248" cy="286144"/>
          </a:xfrm>
          <a:prstGeom prst="rect">
            <a:avLst/>
          </a:prstGeom>
        </p:spPr>
      </p:pic>
      <p:pic>
        <p:nvPicPr>
          <p:cNvPr id="188" name="図 18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04" y="1716089"/>
            <a:ext cx="380248" cy="286144"/>
          </a:xfrm>
          <a:prstGeom prst="rect">
            <a:avLst/>
          </a:prstGeom>
        </p:spPr>
      </p:pic>
      <p:pic>
        <p:nvPicPr>
          <p:cNvPr id="189" name="図 18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02" y="4339004"/>
            <a:ext cx="380248" cy="286144"/>
          </a:xfrm>
          <a:prstGeom prst="rect">
            <a:avLst/>
          </a:prstGeom>
        </p:spPr>
      </p:pic>
      <p:pic>
        <p:nvPicPr>
          <p:cNvPr id="190" name="図 18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504" y="2299067"/>
            <a:ext cx="380248" cy="286144"/>
          </a:xfrm>
          <a:prstGeom prst="rect">
            <a:avLst/>
          </a:prstGeom>
        </p:spPr>
      </p:pic>
      <p:cxnSp>
        <p:nvCxnSpPr>
          <p:cNvPr id="191" name="直線コネクタ 190"/>
          <p:cNvCxnSpPr>
            <a:endCxn id="179" idx="1"/>
          </p:cNvCxnSpPr>
          <p:nvPr/>
        </p:nvCxnSpPr>
        <p:spPr>
          <a:xfrm flipV="1">
            <a:off x="1844040" y="1267268"/>
            <a:ext cx="612960" cy="40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コネクタ 191"/>
          <p:cNvCxnSpPr>
            <a:endCxn id="179" idx="1"/>
          </p:cNvCxnSpPr>
          <p:nvPr/>
        </p:nvCxnSpPr>
        <p:spPr>
          <a:xfrm flipV="1">
            <a:off x="1838960" y="1267268"/>
            <a:ext cx="618040" cy="439439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コネクタ 192"/>
          <p:cNvCxnSpPr>
            <a:endCxn id="179" idx="1"/>
          </p:cNvCxnSpPr>
          <p:nvPr/>
        </p:nvCxnSpPr>
        <p:spPr>
          <a:xfrm flipV="1">
            <a:off x="1837891" y="1267268"/>
            <a:ext cx="619109" cy="496378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コネクタ 193"/>
          <p:cNvCxnSpPr>
            <a:stCxn id="180" idx="1"/>
          </p:cNvCxnSpPr>
          <p:nvPr/>
        </p:nvCxnSpPr>
        <p:spPr>
          <a:xfrm flipH="1" flipV="1">
            <a:off x="1844041" y="1263333"/>
            <a:ext cx="612959" cy="29586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コネクタ 194"/>
          <p:cNvCxnSpPr>
            <a:stCxn id="180" idx="1"/>
          </p:cNvCxnSpPr>
          <p:nvPr/>
        </p:nvCxnSpPr>
        <p:spPr>
          <a:xfrm flipH="1" flipV="1">
            <a:off x="1844041" y="1540647"/>
            <a:ext cx="612959" cy="185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コネクタ 195"/>
          <p:cNvCxnSpPr>
            <a:stCxn id="180" idx="1"/>
          </p:cNvCxnSpPr>
          <p:nvPr/>
        </p:nvCxnSpPr>
        <p:spPr>
          <a:xfrm flipH="1">
            <a:off x="1844041" y="1559201"/>
            <a:ext cx="612959" cy="53911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コネクタ 196"/>
          <p:cNvCxnSpPr>
            <a:stCxn id="188" idx="1"/>
          </p:cNvCxnSpPr>
          <p:nvPr/>
        </p:nvCxnSpPr>
        <p:spPr>
          <a:xfrm flipH="1" flipV="1">
            <a:off x="1837891" y="1540647"/>
            <a:ext cx="619613" cy="31851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コネクタ 197"/>
          <p:cNvCxnSpPr>
            <a:stCxn id="188" idx="1"/>
          </p:cNvCxnSpPr>
          <p:nvPr/>
        </p:nvCxnSpPr>
        <p:spPr>
          <a:xfrm flipH="1">
            <a:off x="1830272" y="1859161"/>
            <a:ext cx="627232" cy="21253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/>
          <p:cNvCxnSpPr>
            <a:endCxn id="188" idx="1"/>
          </p:cNvCxnSpPr>
          <p:nvPr/>
        </p:nvCxnSpPr>
        <p:spPr>
          <a:xfrm>
            <a:off x="1839384" y="1834861"/>
            <a:ext cx="618120" cy="24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コネクタ 199"/>
          <p:cNvCxnSpPr>
            <a:endCxn id="188" idx="1"/>
          </p:cNvCxnSpPr>
          <p:nvPr/>
        </p:nvCxnSpPr>
        <p:spPr>
          <a:xfrm flipV="1">
            <a:off x="1838880" y="1859161"/>
            <a:ext cx="618624" cy="120352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コネクタ 200"/>
          <p:cNvCxnSpPr>
            <a:endCxn id="177" idx="1"/>
          </p:cNvCxnSpPr>
          <p:nvPr/>
        </p:nvCxnSpPr>
        <p:spPr>
          <a:xfrm flipV="1">
            <a:off x="1846918" y="2152132"/>
            <a:ext cx="610586" cy="528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コネクタ 201"/>
          <p:cNvCxnSpPr>
            <a:endCxn id="177" idx="1"/>
          </p:cNvCxnSpPr>
          <p:nvPr/>
        </p:nvCxnSpPr>
        <p:spPr>
          <a:xfrm flipV="1">
            <a:off x="1839384" y="2152132"/>
            <a:ext cx="618120" cy="128948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コネクタ 202"/>
          <p:cNvCxnSpPr>
            <a:endCxn id="177" idx="1"/>
          </p:cNvCxnSpPr>
          <p:nvPr/>
        </p:nvCxnSpPr>
        <p:spPr>
          <a:xfrm flipV="1">
            <a:off x="1843360" y="2152132"/>
            <a:ext cx="614144" cy="154352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線コネクタ 203"/>
          <p:cNvCxnSpPr>
            <a:endCxn id="177" idx="1"/>
          </p:cNvCxnSpPr>
          <p:nvPr/>
        </p:nvCxnSpPr>
        <p:spPr>
          <a:xfrm flipV="1">
            <a:off x="1839384" y="2152132"/>
            <a:ext cx="618120" cy="379277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コネクタ 204"/>
          <p:cNvCxnSpPr>
            <a:endCxn id="177" idx="1"/>
          </p:cNvCxnSpPr>
          <p:nvPr/>
        </p:nvCxnSpPr>
        <p:spPr>
          <a:xfrm flipV="1">
            <a:off x="1842291" y="2152132"/>
            <a:ext cx="615213" cy="323776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コネクタ 205"/>
          <p:cNvCxnSpPr>
            <a:endCxn id="190" idx="1"/>
          </p:cNvCxnSpPr>
          <p:nvPr/>
        </p:nvCxnSpPr>
        <p:spPr>
          <a:xfrm flipV="1">
            <a:off x="1836371" y="2442139"/>
            <a:ext cx="621133" cy="6220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/>
          <p:cNvCxnSpPr>
            <a:endCxn id="181" idx="1"/>
          </p:cNvCxnSpPr>
          <p:nvPr/>
        </p:nvCxnSpPr>
        <p:spPr>
          <a:xfrm flipV="1">
            <a:off x="1832573" y="2741134"/>
            <a:ext cx="624931" cy="32699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コネクタ 207"/>
          <p:cNvCxnSpPr>
            <a:endCxn id="185" idx="1"/>
          </p:cNvCxnSpPr>
          <p:nvPr/>
        </p:nvCxnSpPr>
        <p:spPr>
          <a:xfrm flipV="1">
            <a:off x="1829769" y="3034790"/>
            <a:ext cx="627735" cy="399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コネクタ 208"/>
          <p:cNvCxnSpPr>
            <a:endCxn id="182" idx="1"/>
          </p:cNvCxnSpPr>
          <p:nvPr/>
        </p:nvCxnSpPr>
        <p:spPr>
          <a:xfrm>
            <a:off x="1822652" y="3078650"/>
            <a:ext cx="634852" cy="24789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コネクタ 209"/>
          <p:cNvCxnSpPr>
            <a:endCxn id="176" idx="1"/>
          </p:cNvCxnSpPr>
          <p:nvPr/>
        </p:nvCxnSpPr>
        <p:spPr>
          <a:xfrm>
            <a:off x="1844875" y="3084453"/>
            <a:ext cx="612125" cy="52529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コネクタ 210"/>
          <p:cNvCxnSpPr>
            <a:endCxn id="176" idx="1"/>
          </p:cNvCxnSpPr>
          <p:nvPr/>
        </p:nvCxnSpPr>
        <p:spPr>
          <a:xfrm flipV="1">
            <a:off x="1841787" y="3609751"/>
            <a:ext cx="615213" cy="36933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コネクタ 211"/>
          <p:cNvCxnSpPr>
            <a:endCxn id="176" idx="1"/>
          </p:cNvCxnSpPr>
          <p:nvPr/>
        </p:nvCxnSpPr>
        <p:spPr>
          <a:xfrm flipV="1">
            <a:off x="1829768" y="3609751"/>
            <a:ext cx="627232" cy="93628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線コネクタ 212"/>
          <p:cNvCxnSpPr>
            <a:endCxn id="183" idx="1"/>
          </p:cNvCxnSpPr>
          <p:nvPr/>
        </p:nvCxnSpPr>
        <p:spPr>
          <a:xfrm>
            <a:off x="1836371" y="3091223"/>
            <a:ext cx="621636" cy="80957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コネクタ 213"/>
          <p:cNvCxnSpPr/>
          <p:nvPr/>
        </p:nvCxnSpPr>
        <p:spPr>
          <a:xfrm>
            <a:off x="1834807" y="2676268"/>
            <a:ext cx="621689" cy="12204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線コネクタ 214"/>
          <p:cNvCxnSpPr>
            <a:endCxn id="183" idx="1"/>
          </p:cNvCxnSpPr>
          <p:nvPr/>
        </p:nvCxnSpPr>
        <p:spPr>
          <a:xfrm flipV="1">
            <a:off x="1842291" y="3900797"/>
            <a:ext cx="615716" cy="204619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線コネクタ 215"/>
          <p:cNvCxnSpPr>
            <a:endCxn id="184" idx="1"/>
          </p:cNvCxnSpPr>
          <p:nvPr/>
        </p:nvCxnSpPr>
        <p:spPr>
          <a:xfrm>
            <a:off x="1842291" y="3092142"/>
            <a:ext cx="615716" cy="10988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線コネクタ 216"/>
          <p:cNvCxnSpPr>
            <a:endCxn id="184" idx="1"/>
          </p:cNvCxnSpPr>
          <p:nvPr/>
        </p:nvCxnSpPr>
        <p:spPr>
          <a:xfrm>
            <a:off x="1841283" y="3413279"/>
            <a:ext cx="616724" cy="77775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線コネクタ 217"/>
          <p:cNvCxnSpPr>
            <a:endCxn id="176" idx="1"/>
          </p:cNvCxnSpPr>
          <p:nvPr/>
        </p:nvCxnSpPr>
        <p:spPr>
          <a:xfrm>
            <a:off x="1842291" y="2390124"/>
            <a:ext cx="614709" cy="12196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コネクタ 218"/>
          <p:cNvCxnSpPr>
            <a:endCxn id="189" idx="1"/>
          </p:cNvCxnSpPr>
          <p:nvPr/>
        </p:nvCxnSpPr>
        <p:spPr>
          <a:xfrm>
            <a:off x="1829264" y="3988182"/>
            <a:ext cx="632038" cy="49389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コネクタ 219"/>
          <p:cNvCxnSpPr>
            <a:endCxn id="186" idx="1"/>
          </p:cNvCxnSpPr>
          <p:nvPr/>
        </p:nvCxnSpPr>
        <p:spPr>
          <a:xfrm>
            <a:off x="1841787" y="3987788"/>
            <a:ext cx="619515" cy="78043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コネクタ 220"/>
          <p:cNvCxnSpPr>
            <a:endCxn id="186" idx="1"/>
          </p:cNvCxnSpPr>
          <p:nvPr/>
        </p:nvCxnSpPr>
        <p:spPr>
          <a:xfrm>
            <a:off x="1841787" y="4262289"/>
            <a:ext cx="619515" cy="50593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コネクタ 221"/>
          <p:cNvCxnSpPr>
            <a:endCxn id="187" idx="1"/>
          </p:cNvCxnSpPr>
          <p:nvPr/>
        </p:nvCxnSpPr>
        <p:spPr>
          <a:xfrm>
            <a:off x="1835310" y="4257387"/>
            <a:ext cx="627416" cy="109482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コネクタ 222"/>
          <p:cNvCxnSpPr>
            <a:endCxn id="174" idx="1"/>
          </p:cNvCxnSpPr>
          <p:nvPr/>
        </p:nvCxnSpPr>
        <p:spPr>
          <a:xfrm>
            <a:off x="1841787" y="4266063"/>
            <a:ext cx="618730" cy="196499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コネクタ 223"/>
          <p:cNvCxnSpPr/>
          <p:nvPr/>
        </p:nvCxnSpPr>
        <p:spPr>
          <a:xfrm>
            <a:off x="1835310" y="4543283"/>
            <a:ext cx="623899" cy="51352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コネクタ 224"/>
          <p:cNvCxnSpPr>
            <a:endCxn id="187" idx="1"/>
          </p:cNvCxnSpPr>
          <p:nvPr/>
        </p:nvCxnSpPr>
        <p:spPr>
          <a:xfrm>
            <a:off x="1833886" y="4541205"/>
            <a:ext cx="628840" cy="81100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/>
          <p:cNvCxnSpPr/>
          <p:nvPr/>
        </p:nvCxnSpPr>
        <p:spPr>
          <a:xfrm>
            <a:off x="1839781" y="4821921"/>
            <a:ext cx="620213" cy="8132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コネクタ 226"/>
          <p:cNvCxnSpPr>
            <a:stCxn id="175" idx="1"/>
          </p:cNvCxnSpPr>
          <p:nvPr/>
        </p:nvCxnSpPr>
        <p:spPr>
          <a:xfrm flipH="1" flipV="1">
            <a:off x="1827840" y="3978806"/>
            <a:ext cx="633817" cy="108235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コネクタ 227"/>
          <p:cNvCxnSpPr>
            <a:endCxn id="178" idx="1"/>
          </p:cNvCxnSpPr>
          <p:nvPr/>
        </p:nvCxnSpPr>
        <p:spPr>
          <a:xfrm>
            <a:off x="1840304" y="5109210"/>
            <a:ext cx="620213" cy="5332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コネクタ 228"/>
          <p:cNvCxnSpPr>
            <a:stCxn id="173" idx="1"/>
          </p:cNvCxnSpPr>
          <p:nvPr/>
        </p:nvCxnSpPr>
        <p:spPr>
          <a:xfrm flipH="1" flipV="1">
            <a:off x="1840647" y="3078650"/>
            <a:ext cx="619870" cy="285967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コネクタ 229"/>
          <p:cNvCxnSpPr>
            <a:stCxn id="173" idx="1"/>
          </p:cNvCxnSpPr>
          <p:nvPr/>
        </p:nvCxnSpPr>
        <p:spPr>
          <a:xfrm flipH="1" flipV="1">
            <a:off x="1840647" y="2676268"/>
            <a:ext cx="619870" cy="32620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コネクタ 230"/>
          <p:cNvCxnSpPr>
            <a:stCxn id="173" idx="1"/>
          </p:cNvCxnSpPr>
          <p:nvPr/>
        </p:nvCxnSpPr>
        <p:spPr>
          <a:xfrm flipH="1">
            <a:off x="1840647" y="5938322"/>
            <a:ext cx="619870" cy="561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線コネクタ 231"/>
          <p:cNvCxnSpPr>
            <a:stCxn id="174" idx="1"/>
          </p:cNvCxnSpPr>
          <p:nvPr/>
        </p:nvCxnSpPr>
        <p:spPr>
          <a:xfrm flipH="1" flipV="1">
            <a:off x="1835683" y="5943934"/>
            <a:ext cx="624834" cy="28711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線コネクタ 232"/>
          <p:cNvCxnSpPr>
            <a:endCxn id="184" idx="1"/>
          </p:cNvCxnSpPr>
          <p:nvPr/>
        </p:nvCxnSpPr>
        <p:spPr>
          <a:xfrm flipV="1">
            <a:off x="1840065" y="4191030"/>
            <a:ext cx="617942" cy="176139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テキスト ボックス 25"/>
          <p:cNvSpPr txBox="1">
            <a:spLocks noChangeArrowheads="1"/>
          </p:cNvSpPr>
          <p:nvPr/>
        </p:nvSpPr>
        <p:spPr bwMode="auto">
          <a:xfrm>
            <a:off x="420418" y="6627571"/>
            <a:ext cx="78512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出典：</a:t>
            </a:r>
            <a:r>
              <a:rPr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IPCC AR5 WG2 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政策決定者向け要約 </a:t>
            </a:r>
            <a:r>
              <a:rPr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Table1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より抜粋、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気候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変動適応情報</a:t>
            </a:r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プラットフォーム</a:t>
            </a:r>
            <a:endParaRPr lang="ja-JP" altLang="en-US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167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図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1" t="16612" b="2391"/>
          <a:stretch>
            <a:fillRect/>
          </a:stretch>
        </p:blipFill>
        <p:spPr>
          <a:xfrm>
            <a:off x="2930903" y="3213380"/>
            <a:ext cx="2239054" cy="2003291"/>
          </a:xfrm>
          <a:custGeom>
            <a:avLst/>
            <a:gdLst>
              <a:gd name="connsiteX0" fmla="*/ 1804946 w 3190460"/>
              <a:gd name="connsiteY0" fmla="*/ 0 h 2854518"/>
              <a:gd name="connsiteX1" fmla="*/ 2170706 w 3190460"/>
              <a:gd name="connsiteY1" fmla="*/ 143123 h 2854518"/>
              <a:gd name="connsiteX2" fmla="*/ 2480807 w 3190460"/>
              <a:gd name="connsiteY2" fmla="*/ 365760 h 2854518"/>
              <a:gd name="connsiteX3" fmla="*/ 2576222 w 3190460"/>
              <a:gd name="connsiteY3" fmla="*/ 659958 h 2854518"/>
              <a:gd name="connsiteX4" fmla="*/ 2544417 w 3190460"/>
              <a:gd name="connsiteY4" fmla="*/ 993913 h 2854518"/>
              <a:gd name="connsiteX5" fmla="*/ 2623930 w 3190460"/>
              <a:gd name="connsiteY5" fmla="*/ 1152939 h 2854518"/>
              <a:gd name="connsiteX6" fmla="*/ 2560320 w 3190460"/>
              <a:gd name="connsiteY6" fmla="*/ 1359673 h 2854518"/>
              <a:gd name="connsiteX7" fmla="*/ 2377440 w 3190460"/>
              <a:gd name="connsiteY7" fmla="*/ 1470991 h 2854518"/>
              <a:gd name="connsiteX8" fmla="*/ 2472855 w 3190460"/>
              <a:gd name="connsiteY8" fmla="*/ 1590261 h 2854518"/>
              <a:gd name="connsiteX9" fmla="*/ 2544417 w 3190460"/>
              <a:gd name="connsiteY9" fmla="*/ 1701579 h 2854518"/>
              <a:gd name="connsiteX10" fmla="*/ 2703443 w 3190460"/>
              <a:gd name="connsiteY10" fmla="*/ 1789043 h 2854518"/>
              <a:gd name="connsiteX11" fmla="*/ 2679589 w 3190460"/>
              <a:gd name="connsiteY11" fmla="*/ 2130949 h 2854518"/>
              <a:gd name="connsiteX12" fmla="*/ 2981739 w 3190460"/>
              <a:gd name="connsiteY12" fmla="*/ 2146852 h 2854518"/>
              <a:gd name="connsiteX13" fmla="*/ 3190460 w 3190460"/>
              <a:gd name="connsiteY13" fmla="*/ 2625684 h 2854518"/>
              <a:gd name="connsiteX14" fmla="*/ 3190460 w 3190460"/>
              <a:gd name="connsiteY14" fmla="*/ 2806928 h 2854518"/>
              <a:gd name="connsiteX15" fmla="*/ 3116911 w 3190460"/>
              <a:gd name="connsiteY15" fmla="*/ 2854518 h 2854518"/>
              <a:gd name="connsiteX16" fmla="*/ 15902 w 3190460"/>
              <a:gd name="connsiteY16" fmla="*/ 2846567 h 2854518"/>
              <a:gd name="connsiteX17" fmla="*/ 0 w 3190460"/>
              <a:gd name="connsiteY17" fmla="*/ 2647784 h 2854518"/>
              <a:gd name="connsiteX18" fmla="*/ 556591 w 3190460"/>
              <a:gd name="connsiteY18" fmla="*/ 2178657 h 2854518"/>
              <a:gd name="connsiteX19" fmla="*/ 1073426 w 3190460"/>
              <a:gd name="connsiteY19" fmla="*/ 1661822 h 2854518"/>
              <a:gd name="connsiteX20" fmla="*/ 1129085 w 3190460"/>
              <a:gd name="connsiteY20" fmla="*/ 1423283 h 2854518"/>
              <a:gd name="connsiteX21" fmla="*/ 1081377 w 3190460"/>
              <a:gd name="connsiteY21" fmla="*/ 1208598 h 2854518"/>
              <a:gd name="connsiteX22" fmla="*/ 1184744 w 3190460"/>
              <a:gd name="connsiteY22" fmla="*/ 771276 h 2854518"/>
              <a:gd name="connsiteX23" fmla="*/ 1248354 w 3190460"/>
              <a:gd name="connsiteY23" fmla="*/ 429370 h 2854518"/>
              <a:gd name="connsiteX24" fmla="*/ 1351721 w 3190460"/>
              <a:gd name="connsiteY24" fmla="*/ 151074 h 2854518"/>
              <a:gd name="connsiteX25" fmla="*/ 1582309 w 3190460"/>
              <a:gd name="connsiteY25" fmla="*/ 63610 h 285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0460" h="2854518">
                <a:moveTo>
                  <a:pt x="1804946" y="0"/>
                </a:moveTo>
                <a:lnTo>
                  <a:pt x="2170706" y="143123"/>
                </a:lnTo>
                <a:lnTo>
                  <a:pt x="2480807" y="365760"/>
                </a:lnTo>
                <a:lnTo>
                  <a:pt x="2576222" y="659958"/>
                </a:lnTo>
                <a:lnTo>
                  <a:pt x="2544417" y="993913"/>
                </a:lnTo>
                <a:lnTo>
                  <a:pt x="2623930" y="1152939"/>
                </a:lnTo>
                <a:lnTo>
                  <a:pt x="2560320" y="1359673"/>
                </a:lnTo>
                <a:lnTo>
                  <a:pt x="2377440" y="1470991"/>
                </a:lnTo>
                <a:lnTo>
                  <a:pt x="2472855" y="1590261"/>
                </a:lnTo>
                <a:lnTo>
                  <a:pt x="2544417" y="1701579"/>
                </a:lnTo>
                <a:lnTo>
                  <a:pt x="2703443" y="1789043"/>
                </a:lnTo>
                <a:lnTo>
                  <a:pt x="2679589" y="2130949"/>
                </a:lnTo>
                <a:lnTo>
                  <a:pt x="2981739" y="2146852"/>
                </a:lnTo>
                <a:lnTo>
                  <a:pt x="3190460" y="2625684"/>
                </a:lnTo>
                <a:lnTo>
                  <a:pt x="3190460" y="2806928"/>
                </a:lnTo>
                <a:lnTo>
                  <a:pt x="3116911" y="2854518"/>
                </a:lnTo>
                <a:lnTo>
                  <a:pt x="15902" y="2846567"/>
                </a:lnTo>
                <a:lnTo>
                  <a:pt x="0" y="2647784"/>
                </a:lnTo>
                <a:lnTo>
                  <a:pt x="556591" y="2178657"/>
                </a:lnTo>
                <a:lnTo>
                  <a:pt x="1073426" y="1661822"/>
                </a:lnTo>
                <a:lnTo>
                  <a:pt x="1129085" y="1423283"/>
                </a:lnTo>
                <a:lnTo>
                  <a:pt x="1081377" y="1208598"/>
                </a:lnTo>
                <a:lnTo>
                  <a:pt x="1184744" y="771276"/>
                </a:lnTo>
                <a:lnTo>
                  <a:pt x="1248354" y="429370"/>
                </a:lnTo>
                <a:lnTo>
                  <a:pt x="1351721" y="151074"/>
                </a:lnTo>
                <a:lnTo>
                  <a:pt x="1582309" y="63610"/>
                </a:lnTo>
                <a:close/>
              </a:path>
            </a:pathLst>
          </a:cu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40873" y="-20432"/>
            <a:ext cx="10159456" cy="685744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グループワーク③：地域に必要な「適応策」について</a:t>
            </a:r>
            <a:endParaRPr kumimoji="1" lang="ja-JP" altLang="en-US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342490" y="1133191"/>
            <a:ext cx="7907430" cy="111615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42490" y="863191"/>
            <a:ext cx="2154240" cy="540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/>
              <a:t>課　題　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0030" y="1438736"/>
            <a:ext cx="833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皆さんの地域、社会では、どんな影響が心配ですか？</a:t>
            </a:r>
            <a:endParaRPr lang="en-US" altLang="ja-JP" sz="2000" dirty="0" smtClean="0"/>
          </a:p>
          <a:p>
            <a:r>
              <a:rPr lang="ja-JP" altLang="en-US" sz="2000" dirty="0" smtClean="0"/>
              <a:t>心配な影響に、どう備えるか、「適応策」を考えてみましょう。</a:t>
            </a:r>
            <a:endParaRPr lang="en-US" altLang="ja-JP" sz="20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30" y="2437869"/>
            <a:ext cx="2278380" cy="1714500"/>
          </a:xfrm>
          <a:prstGeom prst="rect">
            <a:avLst/>
          </a:prstGeom>
        </p:spPr>
      </p:pic>
      <p:sp>
        <p:nvSpPr>
          <p:cNvPr id="20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55136" y="6649740"/>
            <a:ext cx="2743200" cy="264392"/>
          </a:xfrm>
        </p:spPr>
        <p:txBody>
          <a:bodyPr/>
          <a:lstStyle/>
          <a:p>
            <a:fld id="{BFFF0799-BCF5-4C8E-BCD2-41538FEDF1AE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pic>
        <p:nvPicPr>
          <p:cNvPr id="118" name="図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598" y="1026489"/>
            <a:ext cx="3761030" cy="558385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9" name="正方形/長方形 118"/>
          <p:cNvSpPr/>
          <p:nvPr/>
        </p:nvSpPr>
        <p:spPr>
          <a:xfrm>
            <a:off x="9041674" y="975360"/>
            <a:ext cx="2970352" cy="57073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8065722" y="665312"/>
            <a:ext cx="3808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赤枠の中の完成を目指</a:t>
            </a:r>
            <a:r>
              <a:rPr lang="ja-JP" altLang="en-US" dirty="0" smtClean="0">
                <a:solidFill>
                  <a:srgbClr val="FF0000"/>
                </a:solidFill>
              </a:rPr>
              <a:t>しま</a:t>
            </a:r>
            <a:r>
              <a:rPr lang="ja-JP" altLang="en-US" dirty="0">
                <a:solidFill>
                  <a:srgbClr val="FF0000"/>
                </a:solidFill>
              </a:rPr>
              <a:t>す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cxnSp>
        <p:nvCxnSpPr>
          <p:cNvPr id="141" name="直線コネクタ 140"/>
          <p:cNvCxnSpPr/>
          <p:nvPr/>
        </p:nvCxnSpPr>
        <p:spPr>
          <a:xfrm flipV="1">
            <a:off x="8814435" y="1503681"/>
            <a:ext cx="791845" cy="11366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/>
          <p:cNvCxnSpPr/>
          <p:nvPr/>
        </p:nvCxnSpPr>
        <p:spPr>
          <a:xfrm>
            <a:off x="8812524" y="2825998"/>
            <a:ext cx="788676" cy="885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コネクタ 150"/>
          <p:cNvCxnSpPr/>
          <p:nvPr/>
        </p:nvCxnSpPr>
        <p:spPr>
          <a:xfrm>
            <a:off x="8812530" y="4034790"/>
            <a:ext cx="784860" cy="10325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コネクタ 154"/>
          <p:cNvCxnSpPr/>
          <p:nvPr/>
        </p:nvCxnSpPr>
        <p:spPr>
          <a:xfrm>
            <a:off x="8798539" y="1615532"/>
            <a:ext cx="807741" cy="1637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コネクタ 157"/>
          <p:cNvCxnSpPr/>
          <p:nvPr/>
        </p:nvCxnSpPr>
        <p:spPr>
          <a:xfrm>
            <a:off x="8814435" y="6286500"/>
            <a:ext cx="791845" cy="16764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/>
          <p:cNvCxnSpPr/>
          <p:nvPr/>
        </p:nvCxnSpPr>
        <p:spPr>
          <a:xfrm>
            <a:off x="8812524" y="4571191"/>
            <a:ext cx="793756" cy="188294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コネクタ 163"/>
          <p:cNvCxnSpPr/>
          <p:nvPr/>
        </p:nvCxnSpPr>
        <p:spPr>
          <a:xfrm flipV="1">
            <a:off x="8816340" y="5345430"/>
            <a:ext cx="784860" cy="3352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コネクタ 166"/>
          <p:cNvCxnSpPr/>
          <p:nvPr/>
        </p:nvCxnSpPr>
        <p:spPr>
          <a:xfrm>
            <a:off x="8814436" y="5135880"/>
            <a:ext cx="791844" cy="10518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コネクタ 169"/>
          <p:cNvCxnSpPr/>
          <p:nvPr/>
        </p:nvCxnSpPr>
        <p:spPr>
          <a:xfrm>
            <a:off x="8814434" y="4034658"/>
            <a:ext cx="791846" cy="214501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/>
          <p:cNvCxnSpPr/>
          <p:nvPr/>
        </p:nvCxnSpPr>
        <p:spPr>
          <a:xfrm>
            <a:off x="8812530" y="4572000"/>
            <a:ext cx="788670" cy="13258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線コネクタ 191"/>
          <p:cNvCxnSpPr/>
          <p:nvPr/>
        </p:nvCxnSpPr>
        <p:spPr>
          <a:xfrm flipV="1">
            <a:off x="8814433" y="5623560"/>
            <a:ext cx="779147" cy="57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線コネクタ 192"/>
          <p:cNvCxnSpPr/>
          <p:nvPr/>
        </p:nvCxnSpPr>
        <p:spPr>
          <a:xfrm>
            <a:off x="8814433" y="3484113"/>
            <a:ext cx="793751" cy="157809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線コネクタ 193"/>
          <p:cNvCxnSpPr/>
          <p:nvPr/>
        </p:nvCxnSpPr>
        <p:spPr>
          <a:xfrm>
            <a:off x="8814432" y="4034658"/>
            <a:ext cx="786768" cy="75451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線コネクタ 194"/>
          <p:cNvCxnSpPr/>
          <p:nvPr/>
        </p:nvCxnSpPr>
        <p:spPr>
          <a:xfrm>
            <a:off x="8814431" y="2217144"/>
            <a:ext cx="779149" cy="28326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コネクタ 195"/>
          <p:cNvCxnSpPr/>
          <p:nvPr/>
        </p:nvCxnSpPr>
        <p:spPr>
          <a:xfrm>
            <a:off x="8814431" y="3498850"/>
            <a:ext cx="782959" cy="129032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コネクタ 196"/>
          <p:cNvCxnSpPr/>
          <p:nvPr/>
        </p:nvCxnSpPr>
        <p:spPr>
          <a:xfrm>
            <a:off x="8812527" y="4029564"/>
            <a:ext cx="788673" cy="4696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線コネクタ 197"/>
          <p:cNvCxnSpPr/>
          <p:nvPr/>
        </p:nvCxnSpPr>
        <p:spPr>
          <a:xfrm flipV="1">
            <a:off x="8812526" y="4507761"/>
            <a:ext cx="781054" cy="62721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/>
          <p:cNvCxnSpPr/>
          <p:nvPr/>
        </p:nvCxnSpPr>
        <p:spPr>
          <a:xfrm>
            <a:off x="8812526" y="3493756"/>
            <a:ext cx="781054" cy="72906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コネクタ 199"/>
          <p:cNvCxnSpPr/>
          <p:nvPr/>
        </p:nvCxnSpPr>
        <p:spPr>
          <a:xfrm>
            <a:off x="8812525" y="4026628"/>
            <a:ext cx="781055" cy="20128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線コネクタ 200"/>
          <p:cNvCxnSpPr/>
          <p:nvPr/>
        </p:nvCxnSpPr>
        <p:spPr>
          <a:xfrm>
            <a:off x="8812525" y="2825998"/>
            <a:ext cx="784865" cy="11195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線コネクタ 201"/>
          <p:cNvCxnSpPr/>
          <p:nvPr/>
        </p:nvCxnSpPr>
        <p:spPr>
          <a:xfrm>
            <a:off x="8798539" y="2814958"/>
            <a:ext cx="804562" cy="85062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コネクタ 202"/>
          <p:cNvCxnSpPr/>
          <p:nvPr/>
        </p:nvCxnSpPr>
        <p:spPr>
          <a:xfrm>
            <a:off x="8812525" y="2221964"/>
            <a:ext cx="790576" cy="107694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線コネクタ 203"/>
          <p:cNvCxnSpPr/>
          <p:nvPr/>
        </p:nvCxnSpPr>
        <p:spPr>
          <a:xfrm>
            <a:off x="8812524" y="2218193"/>
            <a:ext cx="788676" cy="12604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コネクタ 204"/>
          <p:cNvCxnSpPr/>
          <p:nvPr/>
        </p:nvCxnSpPr>
        <p:spPr>
          <a:xfrm flipV="1">
            <a:off x="8816340" y="2063098"/>
            <a:ext cx="784860" cy="75638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コネクタ 205"/>
          <p:cNvCxnSpPr/>
          <p:nvPr/>
        </p:nvCxnSpPr>
        <p:spPr>
          <a:xfrm>
            <a:off x="8812524" y="1620281"/>
            <a:ext cx="795660" cy="44557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/>
          <p:cNvCxnSpPr/>
          <p:nvPr/>
        </p:nvCxnSpPr>
        <p:spPr>
          <a:xfrm>
            <a:off x="8808715" y="1622094"/>
            <a:ext cx="792485" cy="12989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コネクタ 208"/>
          <p:cNvCxnSpPr/>
          <p:nvPr/>
        </p:nvCxnSpPr>
        <p:spPr>
          <a:xfrm flipV="1">
            <a:off x="8816340" y="2628924"/>
            <a:ext cx="784860" cy="19145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コネクタ 209"/>
          <p:cNvCxnSpPr/>
          <p:nvPr/>
        </p:nvCxnSpPr>
        <p:spPr>
          <a:xfrm>
            <a:off x="8807445" y="1622094"/>
            <a:ext cx="786135" cy="10059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正方形/長方形 210"/>
          <p:cNvSpPr/>
          <p:nvPr/>
        </p:nvSpPr>
        <p:spPr>
          <a:xfrm>
            <a:off x="11320476" y="4833439"/>
            <a:ext cx="349567" cy="301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テキスト ボックス 211"/>
          <p:cNvSpPr txBox="1"/>
          <p:nvPr/>
        </p:nvSpPr>
        <p:spPr>
          <a:xfrm>
            <a:off x="11308782" y="4840319"/>
            <a:ext cx="388390" cy="27699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" dirty="0" smtClean="0"/>
              <a:t>ハザードマップを確認する。</a:t>
            </a:r>
            <a:endParaRPr kumimoji="1" lang="ja-JP" altLang="en-US" sz="400" dirty="0"/>
          </a:p>
        </p:txBody>
      </p:sp>
      <p:pic>
        <p:nvPicPr>
          <p:cNvPr id="213" name="図 2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957" y="6031470"/>
            <a:ext cx="380248" cy="286144"/>
          </a:xfrm>
          <a:prstGeom prst="rect">
            <a:avLst/>
          </a:prstGeom>
        </p:spPr>
      </p:pic>
      <p:pic>
        <p:nvPicPr>
          <p:cNvPr id="214" name="図 2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957" y="6324201"/>
            <a:ext cx="380248" cy="286144"/>
          </a:xfrm>
          <a:prstGeom prst="rect">
            <a:avLst/>
          </a:prstGeom>
        </p:spPr>
      </p:pic>
      <p:pic>
        <p:nvPicPr>
          <p:cNvPr id="215" name="図 2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097" y="5154309"/>
            <a:ext cx="380248" cy="286144"/>
          </a:xfrm>
          <a:prstGeom prst="rect">
            <a:avLst/>
          </a:prstGeom>
        </p:spPr>
      </p:pic>
      <p:pic>
        <p:nvPicPr>
          <p:cNvPr id="216" name="図 2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440" y="3702899"/>
            <a:ext cx="380248" cy="286144"/>
          </a:xfrm>
          <a:prstGeom prst="rect">
            <a:avLst/>
          </a:prstGeom>
        </p:spPr>
      </p:pic>
      <p:pic>
        <p:nvPicPr>
          <p:cNvPr id="217" name="図 2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44" y="2245280"/>
            <a:ext cx="380248" cy="286144"/>
          </a:xfrm>
          <a:prstGeom prst="rect">
            <a:avLst/>
          </a:prstGeom>
        </p:spPr>
      </p:pic>
      <p:pic>
        <p:nvPicPr>
          <p:cNvPr id="218" name="図 2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957" y="5735588"/>
            <a:ext cx="380248" cy="286144"/>
          </a:xfrm>
          <a:prstGeom prst="rect">
            <a:avLst/>
          </a:prstGeom>
        </p:spPr>
      </p:pic>
      <p:pic>
        <p:nvPicPr>
          <p:cNvPr id="219" name="図 2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440" y="1360416"/>
            <a:ext cx="380248" cy="286144"/>
          </a:xfrm>
          <a:prstGeom prst="rect">
            <a:avLst/>
          </a:prstGeom>
        </p:spPr>
      </p:pic>
      <p:pic>
        <p:nvPicPr>
          <p:cNvPr id="220" name="図 2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440" y="1652349"/>
            <a:ext cx="380248" cy="286144"/>
          </a:xfrm>
          <a:prstGeom prst="rect">
            <a:avLst/>
          </a:prstGeom>
        </p:spPr>
      </p:pic>
      <p:pic>
        <p:nvPicPr>
          <p:cNvPr id="221" name="図 2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44" y="2834282"/>
            <a:ext cx="380248" cy="286144"/>
          </a:xfrm>
          <a:prstGeom prst="rect">
            <a:avLst/>
          </a:prstGeom>
        </p:spPr>
      </p:pic>
      <p:pic>
        <p:nvPicPr>
          <p:cNvPr id="222" name="図 2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44" y="3419693"/>
            <a:ext cx="380248" cy="286144"/>
          </a:xfrm>
          <a:prstGeom prst="rect">
            <a:avLst/>
          </a:prstGeom>
        </p:spPr>
      </p:pic>
      <p:pic>
        <p:nvPicPr>
          <p:cNvPr id="223" name="図 2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447" y="3993945"/>
            <a:ext cx="380248" cy="286144"/>
          </a:xfrm>
          <a:prstGeom prst="rect">
            <a:avLst/>
          </a:prstGeom>
        </p:spPr>
      </p:pic>
      <p:pic>
        <p:nvPicPr>
          <p:cNvPr id="224" name="図 2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447" y="4284178"/>
            <a:ext cx="380248" cy="286144"/>
          </a:xfrm>
          <a:prstGeom prst="rect">
            <a:avLst/>
          </a:prstGeom>
        </p:spPr>
      </p:pic>
      <p:pic>
        <p:nvPicPr>
          <p:cNvPr id="225" name="図 2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44" y="3127938"/>
            <a:ext cx="380248" cy="286144"/>
          </a:xfrm>
          <a:prstGeom prst="rect">
            <a:avLst/>
          </a:prstGeom>
        </p:spPr>
      </p:pic>
      <p:pic>
        <p:nvPicPr>
          <p:cNvPr id="226" name="図 22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742" y="4861368"/>
            <a:ext cx="380248" cy="286144"/>
          </a:xfrm>
          <a:prstGeom prst="rect">
            <a:avLst/>
          </a:prstGeom>
        </p:spPr>
      </p:pic>
      <p:pic>
        <p:nvPicPr>
          <p:cNvPr id="227" name="図 2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166" y="5445355"/>
            <a:ext cx="380248" cy="286144"/>
          </a:xfrm>
          <a:prstGeom prst="rect">
            <a:avLst/>
          </a:prstGeom>
        </p:spPr>
      </p:pic>
      <p:pic>
        <p:nvPicPr>
          <p:cNvPr id="228" name="図 22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44" y="1952309"/>
            <a:ext cx="380248" cy="286144"/>
          </a:xfrm>
          <a:prstGeom prst="rect">
            <a:avLst/>
          </a:prstGeom>
        </p:spPr>
      </p:pic>
      <p:pic>
        <p:nvPicPr>
          <p:cNvPr id="229" name="図 2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742" y="4575224"/>
            <a:ext cx="380248" cy="286144"/>
          </a:xfrm>
          <a:prstGeom prst="rect">
            <a:avLst/>
          </a:prstGeom>
        </p:spPr>
      </p:pic>
      <p:pic>
        <p:nvPicPr>
          <p:cNvPr id="230" name="図 2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44" y="2535287"/>
            <a:ext cx="380248" cy="286144"/>
          </a:xfrm>
          <a:prstGeom prst="rect">
            <a:avLst/>
          </a:prstGeom>
        </p:spPr>
      </p:pic>
      <p:cxnSp>
        <p:nvCxnSpPr>
          <p:cNvPr id="231" name="直線コネクタ 230"/>
          <p:cNvCxnSpPr>
            <a:endCxn id="219" idx="1"/>
          </p:cNvCxnSpPr>
          <p:nvPr/>
        </p:nvCxnSpPr>
        <p:spPr>
          <a:xfrm flipV="1">
            <a:off x="9936480" y="1503488"/>
            <a:ext cx="612960" cy="40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線コネクタ 231"/>
          <p:cNvCxnSpPr>
            <a:endCxn id="219" idx="1"/>
          </p:cNvCxnSpPr>
          <p:nvPr/>
        </p:nvCxnSpPr>
        <p:spPr>
          <a:xfrm flipV="1">
            <a:off x="9931400" y="1503488"/>
            <a:ext cx="618040" cy="439439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線コネクタ 232"/>
          <p:cNvCxnSpPr>
            <a:endCxn id="219" idx="1"/>
          </p:cNvCxnSpPr>
          <p:nvPr/>
        </p:nvCxnSpPr>
        <p:spPr>
          <a:xfrm flipV="1">
            <a:off x="9930331" y="1503488"/>
            <a:ext cx="619109" cy="496378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線コネクタ 233"/>
          <p:cNvCxnSpPr>
            <a:stCxn id="220" idx="1"/>
          </p:cNvCxnSpPr>
          <p:nvPr/>
        </p:nvCxnSpPr>
        <p:spPr>
          <a:xfrm flipH="1" flipV="1">
            <a:off x="9936481" y="1499553"/>
            <a:ext cx="612959" cy="29586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コネクタ 234"/>
          <p:cNvCxnSpPr>
            <a:stCxn id="220" idx="1"/>
          </p:cNvCxnSpPr>
          <p:nvPr/>
        </p:nvCxnSpPr>
        <p:spPr>
          <a:xfrm flipH="1" flipV="1">
            <a:off x="9936481" y="1776867"/>
            <a:ext cx="612959" cy="185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コネクタ 235"/>
          <p:cNvCxnSpPr>
            <a:stCxn id="220" idx="1"/>
          </p:cNvCxnSpPr>
          <p:nvPr/>
        </p:nvCxnSpPr>
        <p:spPr>
          <a:xfrm flipH="1">
            <a:off x="9936481" y="1795421"/>
            <a:ext cx="612959" cy="53911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コネクタ 236"/>
          <p:cNvCxnSpPr>
            <a:stCxn id="228" idx="1"/>
          </p:cNvCxnSpPr>
          <p:nvPr/>
        </p:nvCxnSpPr>
        <p:spPr>
          <a:xfrm flipH="1" flipV="1">
            <a:off x="9930331" y="1776867"/>
            <a:ext cx="619613" cy="31851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線コネクタ 237"/>
          <p:cNvCxnSpPr>
            <a:stCxn id="228" idx="1"/>
          </p:cNvCxnSpPr>
          <p:nvPr/>
        </p:nvCxnSpPr>
        <p:spPr>
          <a:xfrm flipH="1">
            <a:off x="9922712" y="2095381"/>
            <a:ext cx="627232" cy="21253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線コネクタ 238"/>
          <p:cNvCxnSpPr>
            <a:endCxn id="228" idx="1"/>
          </p:cNvCxnSpPr>
          <p:nvPr/>
        </p:nvCxnSpPr>
        <p:spPr>
          <a:xfrm>
            <a:off x="9931824" y="2071081"/>
            <a:ext cx="618120" cy="24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線コネクタ 239"/>
          <p:cNvCxnSpPr>
            <a:endCxn id="228" idx="1"/>
          </p:cNvCxnSpPr>
          <p:nvPr/>
        </p:nvCxnSpPr>
        <p:spPr>
          <a:xfrm flipV="1">
            <a:off x="9931320" y="2095381"/>
            <a:ext cx="618624" cy="120352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線コネクタ 240"/>
          <p:cNvCxnSpPr>
            <a:endCxn id="217" idx="1"/>
          </p:cNvCxnSpPr>
          <p:nvPr/>
        </p:nvCxnSpPr>
        <p:spPr>
          <a:xfrm flipV="1">
            <a:off x="9939358" y="2388352"/>
            <a:ext cx="610586" cy="528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線コネクタ 241"/>
          <p:cNvCxnSpPr>
            <a:endCxn id="217" idx="1"/>
          </p:cNvCxnSpPr>
          <p:nvPr/>
        </p:nvCxnSpPr>
        <p:spPr>
          <a:xfrm flipV="1">
            <a:off x="9931824" y="2388352"/>
            <a:ext cx="618120" cy="128948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/>
          <p:cNvCxnSpPr>
            <a:endCxn id="217" idx="1"/>
          </p:cNvCxnSpPr>
          <p:nvPr/>
        </p:nvCxnSpPr>
        <p:spPr>
          <a:xfrm flipV="1">
            <a:off x="9935800" y="2388352"/>
            <a:ext cx="614144" cy="154352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線コネクタ 243"/>
          <p:cNvCxnSpPr>
            <a:endCxn id="217" idx="1"/>
          </p:cNvCxnSpPr>
          <p:nvPr/>
        </p:nvCxnSpPr>
        <p:spPr>
          <a:xfrm flipV="1">
            <a:off x="9931824" y="2388352"/>
            <a:ext cx="618120" cy="379277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直線コネクタ 244"/>
          <p:cNvCxnSpPr>
            <a:endCxn id="217" idx="1"/>
          </p:cNvCxnSpPr>
          <p:nvPr/>
        </p:nvCxnSpPr>
        <p:spPr>
          <a:xfrm flipV="1">
            <a:off x="9934731" y="2388352"/>
            <a:ext cx="615213" cy="323776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線コネクタ 245"/>
          <p:cNvCxnSpPr>
            <a:endCxn id="230" idx="1"/>
          </p:cNvCxnSpPr>
          <p:nvPr/>
        </p:nvCxnSpPr>
        <p:spPr>
          <a:xfrm flipV="1">
            <a:off x="9928811" y="2678359"/>
            <a:ext cx="621133" cy="6220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線コネクタ 246"/>
          <p:cNvCxnSpPr>
            <a:endCxn id="221" idx="1"/>
          </p:cNvCxnSpPr>
          <p:nvPr/>
        </p:nvCxnSpPr>
        <p:spPr>
          <a:xfrm flipV="1">
            <a:off x="9925013" y="2977354"/>
            <a:ext cx="624931" cy="32699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線コネクタ 247"/>
          <p:cNvCxnSpPr>
            <a:endCxn id="225" idx="1"/>
          </p:cNvCxnSpPr>
          <p:nvPr/>
        </p:nvCxnSpPr>
        <p:spPr>
          <a:xfrm flipV="1">
            <a:off x="9922209" y="3271010"/>
            <a:ext cx="627735" cy="399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直線コネクタ 248"/>
          <p:cNvCxnSpPr>
            <a:endCxn id="222" idx="1"/>
          </p:cNvCxnSpPr>
          <p:nvPr/>
        </p:nvCxnSpPr>
        <p:spPr>
          <a:xfrm>
            <a:off x="9915092" y="3314870"/>
            <a:ext cx="634852" cy="24789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直線コネクタ 249"/>
          <p:cNvCxnSpPr>
            <a:endCxn id="216" idx="1"/>
          </p:cNvCxnSpPr>
          <p:nvPr/>
        </p:nvCxnSpPr>
        <p:spPr>
          <a:xfrm>
            <a:off x="9937315" y="3320673"/>
            <a:ext cx="612125" cy="52529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線コネクタ 250"/>
          <p:cNvCxnSpPr>
            <a:endCxn id="216" idx="1"/>
          </p:cNvCxnSpPr>
          <p:nvPr/>
        </p:nvCxnSpPr>
        <p:spPr>
          <a:xfrm flipV="1">
            <a:off x="9934227" y="3845971"/>
            <a:ext cx="615213" cy="36933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線コネクタ 251"/>
          <p:cNvCxnSpPr>
            <a:endCxn id="216" idx="1"/>
          </p:cNvCxnSpPr>
          <p:nvPr/>
        </p:nvCxnSpPr>
        <p:spPr>
          <a:xfrm flipV="1">
            <a:off x="9922208" y="3845971"/>
            <a:ext cx="627232" cy="93628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線コネクタ 252"/>
          <p:cNvCxnSpPr>
            <a:endCxn id="223" idx="1"/>
          </p:cNvCxnSpPr>
          <p:nvPr/>
        </p:nvCxnSpPr>
        <p:spPr>
          <a:xfrm>
            <a:off x="9928811" y="3327443"/>
            <a:ext cx="621636" cy="80957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直線コネクタ 253"/>
          <p:cNvCxnSpPr/>
          <p:nvPr/>
        </p:nvCxnSpPr>
        <p:spPr>
          <a:xfrm>
            <a:off x="9927247" y="2912488"/>
            <a:ext cx="621689" cy="12204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線コネクタ 254"/>
          <p:cNvCxnSpPr>
            <a:endCxn id="223" idx="1"/>
          </p:cNvCxnSpPr>
          <p:nvPr/>
        </p:nvCxnSpPr>
        <p:spPr>
          <a:xfrm flipV="1">
            <a:off x="9934731" y="4137017"/>
            <a:ext cx="615716" cy="204619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線コネクタ 255"/>
          <p:cNvCxnSpPr>
            <a:endCxn id="224" idx="1"/>
          </p:cNvCxnSpPr>
          <p:nvPr/>
        </p:nvCxnSpPr>
        <p:spPr>
          <a:xfrm>
            <a:off x="9934731" y="3328362"/>
            <a:ext cx="615716" cy="10988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直線コネクタ 256"/>
          <p:cNvCxnSpPr>
            <a:endCxn id="224" idx="1"/>
          </p:cNvCxnSpPr>
          <p:nvPr/>
        </p:nvCxnSpPr>
        <p:spPr>
          <a:xfrm>
            <a:off x="9933723" y="3649499"/>
            <a:ext cx="616724" cy="77775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線コネクタ 257"/>
          <p:cNvCxnSpPr>
            <a:endCxn id="216" idx="1"/>
          </p:cNvCxnSpPr>
          <p:nvPr/>
        </p:nvCxnSpPr>
        <p:spPr>
          <a:xfrm>
            <a:off x="9934731" y="2626344"/>
            <a:ext cx="614709" cy="12196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コネクタ 258"/>
          <p:cNvCxnSpPr>
            <a:endCxn id="229" idx="1"/>
          </p:cNvCxnSpPr>
          <p:nvPr/>
        </p:nvCxnSpPr>
        <p:spPr>
          <a:xfrm>
            <a:off x="9921704" y="4224402"/>
            <a:ext cx="632038" cy="49389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線コネクタ 259"/>
          <p:cNvCxnSpPr>
            <a:endCxn id="226" idx="1"/>
          </p:cNvCxnSpPr>
          <p:nvPr/>
        </p:nvCxnSpPr>
        <p:spPr>
          <a:xfrm>
            <a:off x="9934227" y="4224008"/>
            <a:ext cx="619515" cy="78043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線コネクタ 260"/>
          <p:cNvCxnSpPr>
            <a:endCxn id="226" idx="1"/>
          </p:cNvCxnSpPr>
          <p:nvPr/>
        </p:nvCxnSpPr>
        <p:spPr>
          <a:xfrm>
            <a:off x="9934227" y="4498509"/>
            <a:ext cx="619515" cy="50593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線コネクタ 261"/>
          <p:cNvCxnSpPr>
            <a:endCxn id="227" idx="1"/>
          </p:cNvCxnSpPr>
          <p:nvPr/>
        </p:nvCxnSpPr>
        <p:spPr>
          <a:xfrm>
            <a:off x="9927750" y="4493607"/>
            <a:ext cx="627416" cy="109482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直線コネクタ 262"/>
          <p:cNvCxnSpPr>
            <a:endCxn id="214" idx="1"/>
          </p:cNvCxnSpPr>
          <p:nvPr/>
        </p:nvCxnSpPr>
        <p:spPr>
          <a:xfrm>
            <a:off x="9934227" y="4502283"/>
            <a:ext cx="618730" cy="196499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線コネクタ 263"/>
          <p:cNvCxnSpPr/>
          <p:nvPr/>
        </p:nvCxnSpPr>
        <p:spPr>
          <a:xfrm>
            <a:off x="9927750" y="4779503"/>
            <a:ext cx="623899" cy="51352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直線コネクタ 264"/>
          <p:cNvCxnSpPr>
            <a:endCxn id="227" idx="1"/>
          </p:cNvCxnSpPr>
          <p:nvPr/>
        </p:nvCxnSpPr>
        <p:spPr>
          <a:xfrm>
            <a:off x="9926326" y="4777425"/>
            <a:ext cx="628840" cy="81100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直線コネクタ 265"/>
          <p:cNvCxnSpPr/>
          <p:nvPr/>
        </p:nvCxnSpPr>
        <p:spPr>
          <a:xfrm>
            <a:off x="9932221" y="5058141"/>
            <a:ext cx="620213" cy="8132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直線コネクタ 266"/>
          <p:cNvCxnSpPr>
            <a:stCxn id="215" idx="1"/>
          </p:cNvCxnSpPr>
          <p:nvPr/>
        </p:nvCxnSpPr>
        <p:spPr>
          <a:xfrm flipH="1" flipV="1">
            <a:off x="9920280" y="4215026"/>
            <a:ext cx="633817" cy="108235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直線コネクタ 267"/>
          <p:cNvCxnSpPr>
            <a:endCxn id="218" idx="1"/>
          </p:cNvCxnSpPr>
          <p:nvPr/>
        </p:nvCxnSpPr>
        <p:spPr>
          <a:xfrm>
            <a:off x="9932744" y="5345430"/>
            <a:ext cx="620213" cy="5332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線コネクタ 268"/>
          <p:cNvCxnSpPr>
            <a:stCxn id="213" idx="1"/>
          </p:cNvCxnSpPr>
          <p:nvPr/>
        </p:nvCxnSpPr>
        <p:spPr>
          <a:xfrm flipH="1" flipV="1">
            <a:off x="9933087" y="3314870"/>
            <a:ext cx="619870" cy="285967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直線コネクタ 269"/>
          <p:cNvCxnSpPr>
            <a:stCxn id="213" idx="1"/>
          </p:cNvCxnSpPr>
          <p:nvPr/>
        </p:nvCxnSpPr>
        <p:spPr>
          <a:xfrm flipH="1" flipV="1">
            <a:off x="9933087" y="2912488"/>
            <a:ext cx="619870" cy="32620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直線コネクタ 270"/>
          <p:cNvCxnSpPr>
            <a:stCxn id="213" idx="1"/>
          </p:cNvCxnSpPr>
          <p:nvPr/>
        </p:nvCxnSpPr>
        <p:spPr>
          <a:xfrm flipH="1">
            <a:off x="9933087" y="6174542"/>
            <a:ext cx="619870" cy="561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直線コネクタ 271"/>
          <p:cNvCxnSpPr>
            <a:stCxn id="214" idx="1"/>
          </p:cNvCxnSpPr>
          <p:nvPr/>
        </p:nvCxnSpPr>
        <p:spPr>
          <a:xfrm flipH="1" flipV="1">
            <a:off x="9928123" y="6180154"/>
            <a:ext cx="624834" cy="28711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線コネクタ 272"/>
          <p:cNvCxnSpPr>
            <a:endCxn id="224" idx="1"/>
          </p:cNvCxnSpPr>
          <p:nvPr/>
        </p:nvCxnSpPr>
        <p:spPr>
          <a:xfrm flipV="1">
            <a:off x="9932505" y="4427250"/>
            <a:ext cx="617942" cy="176139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正方形/長方形 273"/>
          <p:cNvSpPr/>
          <p:nvPr/>
        </p:nvSpPr>
        <p:spPr>
          <a:xfrm>
            <a:off x="11320476" y="3127457"/>
            <a:ext cx="349567" cy="301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テキスト ボックス 274"/>
          <p:cNvSpPr txBox="1"/>
          <p:nvPr/>
        </p:nvSpPr>
        <p:spPr>
          <a:xfrm>
            <a:off x="11308782" y="3134337"/>
            <a:ext cx="388390" cy="27699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" dirty="0" smtClean="0"/>
              <a:t>熱中症対策グッズを使う。</a:t>
            </a:r>
            <a:endParaRPr kumimoji="1" lang="ja-JP" altLang="en-US" sz="400" dirty="0"/>
          </a:p>
        </p:txBody>
      </p:sp>
      <p:sp>
        <p:nvSpPr>
          <p:cNvPr id="276" name="正方形/長方形 275"/>
          <p:cNvSpPr/>
          <p:nvPr/>
        </p:nvSpPr>
        <p:spPr>
          <a:xfrm>
            <a:off x="11330860" y="5496157"/>
            <a:ext cx="349567" cy="301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テキスト ボックス 276"/>
          <p:cNvSpPr txBox="1"/>
          <p:nvPr/>
        </p:nvSpPr>
        <p:spPr>
          <a:xfrm>
            <a:off x="11302773" y="5506652"/>
            <a:ext cx="439633" cy="21544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" dirty="0" smtClean="0"/>
              <a:t>節水を心がける。</a:t>
            </a:r>
            <a:endParaRPr kumimoji="1" lang="ja-JP" altLang="en-US" sz="400" dirty="0"/>
          </a:p>
        </p:txBody>
      </p:sp>
      <p:sp>
        <p:nvSpPr>
          <p:cNvPr id="278" name="正方形/長方形 277"/>
          <p:cNvSpPr/>
          <p:nvPr/>
        </p:nvSpPr>
        <p:spPr>
          <a:xfrm>
            <a:off x="11325911" y="2333745"/>
            <a:ext cx="349567" cy="301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テキスト ボックス 278"/>
          <p:cNvSpPr txBox="1"/>
          <p:nvPr/>
        </p:nvSpPr>
        <p:spPr>
          <a:xfrm>
            <a:off x="11297824" y="2344240"/>
            <a:ext cx="439633" cy="21544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" dirty="0" smtClean="0"/>
              <a:t>シカを駆除する。</a:t>
            </a:r>
            <a:endParaRPr kumimoji="1" lang="ja-JP" altLang="en-US" sz="400" dirty="0"/>
          </a:p>
        </p:txBody>
      </p:sp>
      <p:sp>
        <p:nvSpPr>
          <p:cNvPr id="280" name="正方形/長方形 279"/>
          <p:cNvSpPr/>
          <p:nvPr/>
        </p:nvSpPr>
        <p:spPr>
          <a:xfrm>
            <a:off x="11320476" y="3590205"/>
            <a:ext cx="349567" cy="301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1" name="テキスト ボックス 280"/>
          <p:cNvSpPr txBox="1"/>
          <p:nvPr/>
        </p:nvSpPr>
        <p:spPr>
          <a:xfrm>
            <a:off x="11308782" y="3597085"/>
            <a:ext cx="388390" cy="27699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" dirty="0" smtClean="0"/>
              <a:t>運動会の時期を変える。</a:t>
            </a:r>
            <a:endParaRPr kumimoji="1" lang="ja-JP" altLang="en-US" sz="400" dirty="0"/>
          </a:p>
        </p:txBody>
      </p:sp>
      <p:sp>
        <p:nvSpPr>
          <p:cNvPr id="282" name="正方形/長方形 281"/>
          <p:cNvSpPr/>
          <p:nvPr/>
        </p:nvSpPr>
        <p:spPr>
          <a:xfrm>
            <a:off x="11328096" y="1853491"/>
            <a:ext cx="349567" cy="301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3" name="テキスト ボックス 282"/>
          <p:cNvSpPr txBox="1"/>
          <p:nvPr/>
        </p:nvSpPr>
        <p:spPr>
          <a:xfrm>
            <a:off x="11316402" y="1860371"/>
            <a:ext cx="388390" cy="27699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" dirty="0" smtClean="0"/>
              <a:t>一次産業の補助をする。</a:t>
            </a:r>
            <a:endParaRPr kumimoji="1" lang="ja-JP" altLang="en-US" sz="400" dirty="0"/>
          </a:p>
        </p:txBody>
      </p:sp>
      <p:cxnSp>
        <p:nvCxnSpPr>
          <p:cNvPr id="284" name="直線コネクタ 283"/>
          <p:cNvCxnSpPr>
            <a:stCxn id="283" idx="1"/>
          </p:cNvCxnSpPr>
          <p:nvPr/>
        </p:nvCxnSpPr>
        <p:spPr>
          <a:xfrm flipH="1" flipV="1">
            <a:off x="10904682" y="1798843"/>
            <a:ext cx="411720" cy="20002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線コネクタ 284"/>
          <p:cNvCxnSpPr>
            <a:stCxn id="279" idx="1"/>
          </p:cNvCxnSpPr>
          <p:nvPr/>
        </p:nvCxnSpPr>
        <p:spPr>
          <a:xfrm flipH="1">
            <a:off x="9917696" y="2451962"/>
            <a:ext cx="1380128" cy="14808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直線コネクタ 285"/>
          <p:cNvCxnSpPr>
            <a:stCxn id="275" idx="1"/>
          </p:cNvCxnSpPr>
          <p:nvPr/>
        </p:nvCxnSpPr>
        <p:spPr>
          <a:xfrm flipH="1">
            <a:off x="9934184" y="3272837"/>
            <a:ext cx="1374598" cy="4177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直線コネクタ 286"/>
          <p:cNvCxnSpPr>
            <a:stCxn id="281" idx="1"/>
          </p:cNvCxnSpPr>
          <p:nvPr/>
        </p:nvCxnSpPr>
        <p:spPr>
          <a:xfrm flipH="1" flipV="1">
            <a:off x="9913191" y="3308037"/>
            <a:ext cx="1395591" cy="42754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線コネクタ 287"/>
          <p:cNvCxnSpPr>
            <a:endCxn id="223" idx="3"/>
          </p:cNvCxnSpPr>
          <p:nvPr/>
        </p:nvCxnSpPr>
        <p:spPr>
          <a:xfrm flipH="1">
            <a:off x="10930695" y="3736805"/>
            <a:ext cx="374749" cy="40021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線コネクタ 288"/>
          <p:cNvCxnSpPr>
            <a:stCxn id="212" idx="1"/>
          </p:cNvCxnSpPr>
          <p:nvPr/>
        </p:nvCxnSpPr>
        <p:spPr>
          <a:xfrm flipH="1" flipV="1">
            <a:off x="9931100" y="4218396"/>
            <a:ext cx="1377682" cy="76042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直線コネクタ 289"/>
          <p:cNvCxnSpPr>
            <a:stCxn id="277" idx="1"/>
            <a:endCxn id="218" idx="3"/>
          </p:cNvCxnSpPr>
          <p:nvPr/>
        </p:nvCxnSpPr>
        <p:spPr>
          <a:xfrm flipH="1">
            <a:off x="10933205" y="5614374"/>
            <a:ext cx="369568" cy="26428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1" name="図 29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30" y="4388480"/>
            <a:ext cx="2299084" cy="1730106"/>
          </a:xfrm>
          <a:prstGeom prst="rect">
            <a:avLst/>
          </a:prstGeom>
        </p:spPr>
      </p:pic>
      <p:sp>
        <p:nvSpPr>
          <p:cNvPr id="3" name="雲形吹き出し 2"/>
          <p:cNvSpPr/>
          <p:nvPr/>
        </p:nvSpPr>
        <p:spPr>
          <a:xfrm>
            <a:off x="5198044" y="2336474"/>
            <a:ext cx="2726791" cy="1555272"/>
          </a:xfrm>
          <a:prstGeom prst="cloudCallout">
            <a:avLst>
              <a:gd name="adj1" fmla="val -51672"/>
              <a:gd name="adj2" fmla="val 5252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雲形吹き出し 124"/>
          <p:cNvSpPr/>
          <p:nvPr/>
        </p:nvSpPr>
        <p:spPr>
          <a:xfrm>
            <a:off x="5208797" y="5058423"/>
            <a:ext cx="2726791" cy="1555272"/>
          </a:xfrm>
          <a:prstGeom prst="cloudCallout">
            <a:avLst>
              <a:gd name="adj1" fmla="val -40893"/>
              <a:gd name="adj2" fmla="val -7346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409239" y="2938101"/>
            <a:ext cx="230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熱中症に備えるには・・・</a:t>
            </a:r>
            <a:endParaRPr kumimoji="1" lang="ja-JP" altLang="en-US" sz="1600" dirty="0"/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5586769" y="5623560"/>
            <a:ext cx="2226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生産者を守るには・・・</a:t>
            </a:r>
            <a:endParaRPr kumimoji="1" lang="ja-JP" altLang="en-US" sz="1600" dirty="0"/>
          </a:p>
        </p:txBody>
      </p:sp>
      <p:sp>
        <p:nvSpPr>
          <p:cNvPr id="128" name="テキスト ボックス 25"/>
          <p:cNvSpPr txBox="1">
            <a:spLocks noChangeArrowheads="1"/>
          </p:cNvSpPr>
          <p:nvPr/>
        </p:nvSpPr>
        <p:spPr bwMode="auto">
          <a:xfrm>
            <a:off x="420418" y="6627571"/>
            <a:ext cx="78512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出典：</a:t>
            </a:r>
            <a:r>
              <a:rPr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IPCC AR5 WG2 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政策決定者向け要約 </a:t>
            </a:r>
            <a:r>
              <a:rPr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Table1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より抜粋、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気候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変動適応情報</a:t>
            </a:r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プラットフォーム</a:t>
            </a:r>
            <a:endParaRPr lang="ja-JP" altLang="en-US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867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/>
          <p:cNvSpPr/>
          <p:nvPr/>
        </p:nvSpPr>
        <p:spPr>
          <a:xfrm>
            <a:off x="3928850" y="3978253"/>
            <a:ext cx="8131070" cy="24828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928850" y="995680"/>
            <a:ext cx="8131070" cy="28441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34353" y="-7692"/>
            <a:ext cx="10156549" cy="673003"/>
          </a:xfrm>
        </p:spPr>
        <p:txBody>
          <a:bodyPr>
            <a:normAutofit/>
          </a:bodyPr>
          <a:lstStyle/>
          <a:p>
            <a:r>
              <a:rPr lang="ja-JP" altLang="en-US" sz="3200" dirty="0" smtClean="0"/>
              <a:t>グループワーク③：作業の進め方</a:t>
            </a:r>
            <a:endParaRPr kumimoji="1" lang="ja-JP" altLang="en-US" sz="3200" dirty="0"/>
          </a:p>
        </p:txBody>
      </p:sp>
      <p:sp>
        <p:nvSpPr>
          <p:cNvPr id="20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28850" y="1193214"/>
            <a:ext cx="82694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手順１　</a:t>
            </a:r>
            <a:r>
              <a:rPr lang="ja-JP" altLang="en-US" sz="2800" u="sng" dirty="0" smtClean="0"/>
              <a:t>まずは個人で考える。　</a:t>
            </a:r>
            <a:r>
              <a:rPr kumimoji="1" lang="ja-JP" altLang="en-US" sz="2800" u="sng" dirty="0" smtClean="0"/>
              <a:t>（約３分間）</a:t>
            </a:r>
            <a:endParaRPr kumimoji="1" lang="en-US" altLang="ja-JP" sz="2800" u="sng" dirty="0" smtClean="0"/>
          </a:p>
          <a:p>
            <a:endParaRPr lang="en-US" altLang="ja-JP" sz="2800" dirty="0" smtClean="0"/>
          </a:p>
          <a:p>
            <a:endParaRPr lang="en-US" altLang="ja-JP" sz="2800" dirty="0" smtClean="0"/>
          </a:p>
          <a:p>
            <a:endParaRPr lang="en-US" altLang="ja-JP" sz="2800" dirty="0"/>
          </a:p>
          <a:p>
            <a:endParaRPr lang="en-US" altLang="ja-JP" sz="2800" dirty="0"/>
          </a:p>
          <a:p>
            <a:endParaRPr kumimoji="1" lang="en-US" altLang="ja-JP" sz="2800" u="sng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kumimoji="1" lang="en-US" altLang="ja-JP" sz="2800" u="sng" dirty="0" smtClean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2800" u="sng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手順２</a:t>
            </a:r>
            <a:r>
              <a:rPr kumimoji="1" lang="ja-JP" altLang="en-US" sz="2800" u="sng" dirty="0" smtClean="0"/>
              <a:t>　グループで模造紙を完成させる。（約</a:t>
            </a:r>
            <a:r>
              <a:rPr kumimoji="1" lang="en-US" altLang="ja-JP" sz="2800" u="sng" dirty="0" smtClean="0"/>
              <a:t>10</a:t>
            </a:r>
            <a:r>
              <a:rPr kumimoji="1" lang="ja-JP" altLang="en-US" sz="2800" u="sng" dirty="0" smtClean="0"/>
              <a:t>分間）</a:t>
            </a:r>
            <a:endParaRPr kumimoji="1" lang="en-US" altLang="ja-JP" sz="28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20304" y="1809946"/>
            <a:ext cx="7617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・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　</a:t>
            </a:r>
            <a:r>
              <a:rPr kumimoji="1" lang="ja-JP" altLang="en-US" sz="2000" dirty="0" smtClean="0"/>
              <a:t>「その影響」と「波及する影響」から、</a:t>
            </a:r>
            <a:r>
              <a:rPr lang="ja-JP" altLang="en-US" sz="2000" dirty="0" smtClean="0"/>
              <a:t>皆さんの生活する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地域</a:t>
            </a:r>
            <a:r>
              <a:rPr kumimoji="1" lang="ja-JP" altLang="en-US" sz="2000" dirty="0" smtClean="0"/>
              <a:t>にとって</a:t>
            </a:r>
            <a:endParaRPr kumimoji="1" lang="en-US" altLang="ja-JP" sz="2000" dirty="0" smtClean="0"/>
          </a:p>
          <a:p>
            <a:r>
              <a:rPr lang="ja-JP" altLang="en-US" sz="2000" dirty="0"/>
              <a:t>　　</a:t>
            </a:r>
            <a:r>
              <a:rPr lang="ja-JP" altLang="en-US" sz="2000" dirty="0" smtClean="0"/>
              <a:t>どんな影響が</a:t>
            </a:r>
            <a:r>
              <a:rPr lang="ja-JP" altLang="en-US" sz="2000" dirty="0" smtClean="0">
                <a:solidFill>
                  <a:srgbClr val="FF0000"/>
                </a:solidFill>
              </a:rPr>
              <a:t>最も心配</a:t>
            </a:r>
            <a:r>
              <a:rPr lang="ja-JP" altLang="en-US" sz="2000" dirty="0" smtClean="0"/>
              <a:t>か、</a:t>
            </a:r>
            <a:r>
              <a:rPr lang="ja-JP" altLang="en-US" sz="2000" dirty="0" smtClean="0">
                <a:solidFill>
                  <a:srgbClr val="FF0000"/>
                </a:solidFill>
              </a:rPr>
              <a:t>１つ</a:t>
            </a:r>
            <a:r>
              <a:rPr lang="ja-JP" altLang="en-US" sz="2000" dirty="0" smtClean="0"/>
              <a:t>選んでください。</a:t>
            </a:r>
            <a:endParaRPr lang="en-US" altLang="ja-JP" sz="2000" dirty="0" smtClean="0"/>
          </a:p>
          <a:p>
            <a:endParaRPr kumimoji="1" lang="en-US" altLang="ja-JP" sz="2000" dirty="0" smtClean="0"/>
          </a:p>
          <a:p>
            <a:r>
              <a:rPr lang="ja-JP" altLang="en-US" sz="2000" dirty="0" smtClean="0"/>
              <a:t>・　選んだ影響に対し、どのような</a:t>
            </a:r>
            <a:r>
              <a:rPr lang="ja-JP" altLang="en-US" sz="2000" dirty="0" smtClean="0">
                <a:solidFill>
                  <a:srgbClr val="FF0000"/>
                </a:solidFill>
              </a:rPr>
              <a:t>適応策</a:t>
            </a:r>
            <a:r>
              <a:rPr lang="ja-JP" altLang="en-US" sz="2000" dirty="0" smtClean="0"/>
              <a:t>が必要か付箋に書きます。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書ける人は、複数の対策を考えましょう。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（個人でできること、学校でできること、社会でできること</a:t>
            </a:r>
            <a:r>
              <a:rPr lang="ja-JP" altLang="en-US" sz="2000" dirty="0" err="1" smtClean="0"/>
              <a:t>、、、</a:t>
            </a:r>
            <a:r>
              <a:rPr lang="ja-JP" altLang="en-US" sz="2000" dirty="0" smtClean="0"/>
              <a:t>）</a:t>
            </a:r>
            <a:endParaRPr lang="en-US" altLang="ja-JP" sz="2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320304" y="4739337"/>
            <a:ext cx="7617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・　</a:t>
            </a:r>
            <a:r>
              <a:rPr lang="ja-JP" altLang="en-US" sz="2000" dirty="0" smtClean="0"/>
              <a:t>順番</a:t>
            </a:r>
            <a:r>
              <a:rPr lang="ja-JP" altLang="en-US" sz="2000" dirty="0"/>
              <a:t>に</a:t>
            </a:r>
            <a:r>
              <a:rPr lang="ja-JP" altLang="en-US" sz="2000" dirty="0" smtClean="0"/>
              <a:t>、「</a:t>
            </a:r>
            <a:r>
              <a:rPr lang="ja-JP" altLang="en-US" sz="2000" dirty="0" smtClean="0">
                <a:solidFill>
                  <a:srgbClr val="FF0000"/>
                </a:solidFill>
              </a:rPr>
              <a:t>どの影響に何故注目したか</a:t>
            </a:r>
            <a:r>
              <a:rPr lang="ja-JP" altLang="en-US" sz="2000" dirty="0" smtClean="0"/>
              <a:t>」、「</a:t>
            </a:r>
            <a:r>
              <a:rPr lang="ja-JP" altLang="en-US" sz="2000" dirty="0" smtClean="0">
                <a:solidFill>
                  <a:srgbClr val="FF0000"/>
                </a:solidFill>
              </a:rPr>
              <a:t>どんな対策を考えたか</a:t>
            </a:r>
            <a:r>
              <a:rPr lang="ja-JP" altLang="en-US" sz="2000" dirty="0" smtClean="0"/>
              <a:t>」</a:t>
            </a:r>
            <a:endParaRPr lang="en-US" altLang="ja-JP" sz="2000" dirty="0" smtClean="0"/>
          </a:p>
          <a:p>
            <a:r>
              <a:rPr lang="ja-JP" altLang="en-US" sz="2000" dirty="0">
                <a:solidFill>
                  <a:srgbClr val="FF0000"/>
                </a:solidFill>
              </a:rPr>
              <a:t>　</a:t>
            </a:r>
            <a:r>
              <a:rPr lang="ja-JP" altLang="en-US" sz="2000" dirty="0" smtClean="0">
                <a:solidFill>
                  <a:srgbClr val="FF0000"/>
                </a:solidFill>
              </a:rPr>
              <a:t>　</a:t>
            </a:r>
            <a:r>
              <a:rPr lang="ja-JP" altLang="en-US" sz="2000" dirty="0" smtClean="0"/>
              <a:t>発表しながら、模造紙に付箋を貼り、影響と線で結びましょう。</a:t>
            </a:r>
            <a:endParaRPr lang="en-US" altLang="ja-JP" sz="2000" dirty="0" smtClean="0"/>
          </a:p>
          <a:p>
            <a:endParaRPr lang="en-US" altLang="ja-JP" sz="2000" dirty="0"/>
          </a:p>
          <a:p>
            <a:r>
              <a:rPr lang="ja-JP" altLang="en-US" sz="2000" dirty="0" smtClean="0"/>
              <a:t>・　意見が共有できたら、グループで話し合い、グループとして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「</a:t>
            </a:r>
            <a:r>
              <a:rPr lang="ja-JP" altLang="en-US" sz="2000" dirty="0" smtClean="0">
                <a:solidFill>
                  <a:srgbClr val="FF0000"/>
                </a:solidFill>
              </a:rPr>
              <a:t>最も心配な影響</a:t>
            </a:r>
            <a:r>
              <a:rPr lang="ja-JP" altLang="en-US" sz="2000" dirty="0" smtClean="0"/>
              <a:t>」「</a:t>
            </a:r>
            <a:r>
              <a:rPr lang="ja-JP" altLang="en-US" sz="2000" dirty="0" smtClean="0">
                <a:solidFill>
                  <a:srgbClr val="FF0000"/>
                </a:solidFill>
              </a:rPr>
              <a:t>その理由</a:t>
            </a:r>
            <a:r>
              <a:rPr lang="ja-JP" altLang="en-US" sz="2000" dirty="0" smtClean="0"/>
              <a:t>」「</a:t>
            </a:r>
            <a:r>
              <a:rPr lang="ja-JP" altLang="en-US" sz="2000" dirty="0" smtClean="0">
                <a:solidFill>
                  <a:srgbClr val="FF0000"/>
                </a:solidFill>
              </a:rPr>
              <a:t>適応策</a:t>
            </a:r>
            <a:r>
              <a:rPr lang="ja-JP" altLang="en-US" sz="2000" dirty="0" smtClean="0"/>
              <a:t>」を選んでください。</a:t>
            </a:r>
            <a:endParaRPr lang="en-US" altLang="ja-JP" sz="2000" dirty="0" smtClean="0"/>
          </a:p>
        </p:txBody>
      </p:sp>
      <p:pic>
        <p:nvPicPr>
          <p:cNvPr id="100" name="図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2" y="1020304"/>
            <a:ext cx="3761030" cy="558385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01" name="正方形/長方形 100"/>
          <p:cNvSpPr/>
          <p:nvPr/>
        </p:nvSpPr>
        <p:spPr>
          <a:xfrm>
            <a:off x="958498" y="969175"/>
            <a:ext cx="2970352" cy="57073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-17454" y="659127"/>
            <a:ext cx="3808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赤枠の中の完成を目指</a:t>
            </a:r>
            <a:r>
              <a:rPr lang="ja-JP" altLang="en-US" dirty="0" smtClean="0">
                <a:solidFill>
                  <a:srgbClr val="FF0000"/>
                </a:solidFill>
              </a:rPr>
              <a:t>しま</a:t>
            </a:r>
            <a:r>
              <a:rPr lang="ja-JP" altLang="en-US" dirty="0">
                <a:solidFill>
                  <a:srgbClr val="FF0000"/>
                </a:solidFill>
              </a:rPr>
              <a:t>す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cxnSp>
        <p:nvCxnSpPr>
          <p:cNvPr id="103" name="直線コネクタ 102"/>
          <p:cNvCxnSpPr/>
          <p:nvPr/>
        </p:nvCxnSpPr>
        <p:spPr>
          <a:xfrm flipV="1">
            <a:off x="731259" y="1497496"/>
            <a:ext cx="791845" cy="11366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/>
          <p:nvPr/>
        </p:nvCxnSpPr>
        <p:spPr>
          <a:xfrm>
            <a:off x="729348" y="2819813"/>
            <a:ext cx="788676" cy="885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>
            <a:off x="729354" y="4028605"/>
            <a:ext cx="784860" cy="10325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>
            <a:off x="715363" y="1609347"/>
            <a:ext cx="807741" cy="1637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>
            <a:off x="731259" y="6280315"/>
            <a:ext cx="791845" cy="16764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>
            <a:off x="729348" y="4565006"/>
            <a:ext cx="793756" cy="188294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 flipV="1">
            <a:off x="733164" y="5339245"/>
            <a:ext cx="784860" cy="3352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>
            <a:off x="731260" y="5129695"/>
            <a:ext cx="791844" cy="10518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>
          <a:xfrm>
            <a:off x="731258" y="4028473"/>
            <a:ext cx="791846" cy="214501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>
            <a:off x="729354" y="4565815"/>
            <a:ext cx="788670" cy="13258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 flipV="1">
            <a:off x="731257" y="5617375"/>
            <a:ext cx="779147" cy="57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>
            <a:off x="731257" y="3477928"/>
            <a:ext cx="793751" cy="157809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>
            <a:off x="731256" y="4028473"/>
            <a:ext cx="786768" cy="75451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/>
          <p:nvPr/>
        </p:nvCxnSpPr>
        <p:spPr>
          <a:xfrm>
            <a:off x="731255" y="2210959"/>
            <a:ext cx="779149" cy="28326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>
            <a:off x="731255" y="3492665"/>
            <a:ext cx="782959" cy="129032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/>
          <p:nvPr/>
        </p:nvCxnSpPr>
        <p:spPr>
          <a:xfrm>
            <a:off x="729351" y="4023379"/>
            <a:ext cx="788673" cy="4696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/>
          <p:nvPr/>
        </p:nvCxnSpPr>
        <p:spPr>
          <a:xfrm flipV="1">
            <a:off x="729350" y="4501576"/>
            <a:ext cx="781054" cy="62721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/>
          <p:nvPr/>
        </p:nvCxnSpPr>
        <p:spPr>
          <a:xfrm>
            <a:off x="729350" y="3487571"/>
            <a:ext cx="781054" cy="72906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/>
          <p:nvPr/>
        </p:nvCxnSpPr>
        <p:spPr>
          <a:xfrm>
            <a:off x="729349" y="4020443"/>
            <a:ext cx="781055" cy="20128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/>
          <p:nvPr/>
        </p:nvCxnSpPr>
        <p:spPr>
          <a:xfrm>
            <a:off x="729349" y="2819813"/>
            <a:ext cx="784865" cy="11195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/>
          <p:nvPr/>
        </p:nvCxnSpPr>
        <p:spPr>
          <a:xfrm>
            <a:off x="715363" y="2808773"/>
            <a:ext cx="804562" cy="85062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>
            <a:off x="729349" y="2215779"/>
            <a:ext cx="790576" cy="107694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>
          <a:xfrm>
            <a:off x="729348" y="2212008"/>
            <a:ext cx="788676" cy="12604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/>
          <p:nvPr/>
        </p:nvCxnSpPr>
        <p:spPr>
          <a:xfrm flipV="1">
            <a:off x="733164" y="2056913"/>
            <a:ext cx="784860" cy="75638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/>
          <p:nvPr/>
        </p:nvCxnSpPr>
        <p:spPr>
          <a:xfrm>
            <a:off x="729348" y="1614096"/>
            <a:ext cx="795660" cy="44557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/>
          <p:cNvCxnSpPr/>
          <p:nvPr/>
        </p:nvCxnSpPr>
        <p:spPr>
          <a:xfrm>
            <a:off x="725539" y="1615909"/>
            <a:ext cx="792485" cy="12989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 flipV="1">
            <a:off x="733164" y="2622739"/>
            <a:ext cx="784860" cy="19145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/>
          <p:nvPr/>
        </p:nvCxnSpPr>
        <p:spPr>
          <a:xfrm>
            <a:off x="724269" y="1615909"/>
            <a:ext cx="786135" cy="10059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正方形/長方形 130"/>
          <p:cNvSpPr/>
          <p:nvPr/>
        </p:nvSpPr>
        <p:spPr>
          <a:xfrm>
            <a:off x="3237300" y="4827254"/>
            <a:ext cx="349567" cy="301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3225606" y="4834134"/>
            <a:ext cx="388390" cy="27699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" dirty="0" smtClean="0"/>
              <a:t>ハザードマップを確認する。</a:t>
            </a:r>
            <a:endParaRPr kumimoji="1" lang="ja-JP" altLang="en-US" sz="400" dirty="0"/>
          </a:p>
        </p:txBody>
      </p:sp>
      <p:pic>
        <p:nvPicPr>
          <p:cNvPr id="133" name="図 1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781" y="6025285"/>
            <a:ext cx="380248" cy="286144"/>
          </a:xfrm>
          <a:prstGeom prst="rect">
            <a:avLst/>
          </a:prstGeom>
        </p:spPr>
      </p:pic>
      <p:pic>
        <p:nvPicPr>
          <p:cNvPr id="134" name="図 1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781" y="6318016"/>
            <a:ext cx="380248" cy="286144"/>
          </a:xfrm>
          <a:prstGeom prst="rect">
            <a:avLst/>
          </a:prstGeom>
        </p:spPr>
      </p:pic>
      <p:pic>
        <p:nvPicPr>
          <p:cNvPr id="135" name="図 1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21" y="5148124"/>
            <a:ext cx="380248" cy="286144"/>
          </a:xfrm>
          <a:prstGeom prst="rect">
            <a:avLst/>
          </a:prstGeom>
        </p:spPr>
      </p:pic>
      <p:pic>
        <p:nvPicPr>
          <p:cNvPr id="136" name="図 1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64" y="3696714"/>
            <a:ext cx="380248" cy="286144"/>
          </a:xfrm>
          <a:prstGeom prst="rect">
            <a:avLst/>
          </a:prstGeom>
        </p:spPr>
      </p:pic>
      <p:pic>
        <p:nvPicPr>
          <p:cNvPr id="137" name="図 1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68" y="2239095"/>
            <a:ext cx="380248" cy="286144"/>
          </a:xfrm>
          <a:prstGeom prst="rect">
            <a:avLst/>
          </a:prstGeom>
        </p:spPr>
      </p:pic>
      <p:pic>
        <p:nvPicPr>
          <p:cNvPr id="138" name="図 1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781" y="5729403"/>
            <a:ext cx="380248" cy="286144"/>
          </a:xfrm>
          <a:prstGeom prst="rect">
            <a:avLst/>
          </a:prstGeom>
        </p:spPr>
      </p:pic>
      <p:pic>
        <p:nvPicPr>
          <p:cNvPr id="139" name="図 1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64" y="1354231"/>
            <a:ext cx="380248" cy="286144"/>
          </a:xfrm>
          <a:prstGeom prst="rect">
            <a:avLst/>
          </a:prstGeom>
        </p:spPr>
      </p:pic>
      <p:pic>
        <p:nvPicPr>
          <p:cNvPr id="140" name="図 1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64" y="1646164"/>
            <a:ext cx="380248" cy="286144"/>
          </a:xfrm>
          <a:prstGeom prst="rect">
            <a:avLst/>
          </a:prstGeom>
        </p:spPr>
      </p:pic>
      <p:pic>
        <p:nvPicPr>
          <p:cNvPr id="171" name="図 17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68" y="2828097"/>
            <a:ext cx="380248" cy="286144"/>
          </a:xfrm>
          <a:prstGeom prst="rect">
            <a:avLst/>
          </a:prstGeom>
        </p:spPr>
      </p:pic>
      <p:pic>
        <p:nvPicPr>
          <p:cNvPr id="172" name="図 17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68" y="3413508"/>
            <a:ext cx="380248" cy="286144"/>
          </a:xfrm>
          <a:prstGeom prst="rect">
            <a:avLst/>
          </a:prstGeom>
        </p:spPr>
      </p:pic>
      <p:pic>
        <p:nvPicPr>
          <p:cNvPr id="234" name="図 2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271" y="3987760"/>
            <a:ext cx="380248" cy="286144"/>
          </a:xfrm>
          <a:prstGeom prst="rect">
            <a:avLst/>
          </a:prstGeom>
        </p:spPr>
      </p:pic>
      <p:pic>
        <p:nvPicPr>
          <p:cNvPr id="235" name="図 2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271" y="4277993"/>
            <a:ext cx="380248" cy="286144"/>
          </a:xfrm>
          <a:prstGeom prst="rect">
            <a:avLst/>
          </a:prstGeom>
        </p:spPr>
      </p:pic>
      <p:pic>
        <p:nvPicPr>
          <p:cNvPr id="236" name="図 23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68" y="3121753"/>
            <a:ext cx="380248" cy="286144"/>
          </a:xfrm>
          <a:prstGeom prst="rect">
            <a:avLst/>
          </a:prstGeom>
        </p:spPr>
      </p:pic>
      <p:pic>
        <p:nvPicPr>
          <p:cNvPr id="237" name="図 23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566" y="4855183"/>
            <a:ext cx="380248" cy="286144"/>
          </a:xfrm>
          <a:prstGeom prst="rect">
            <a:avLst/>
          </a:prstGeom>
        </p:spPr>
      </p:pic>
      <p:pic>
        <p:nvPicPr>
          <p:cNvPr id="238" name="図 2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90" y="5439170"/>
            <a:ext cx="380248" cy="286144"/>
          </a:xfrm>
          <a:prstGeom prst="rect">
            <a:avLst/>
          </a:prstGeom>
        </p:spPr>
      </p:pic>
      <p:pic>
        <p:nvPicPr>
          <p:cNvPr id="239" name="図 23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68" y="1946124"/>
            <a:ext cx="380248" cy="286144"/>
          </a:xfrm>
          <a:prstGeom prst="rect">
            <a:avLst/>
          </a:prstGeom>
        </p:spPr>
      </p:pic>
      <p:pic>
        <p:nvPicPr>
          <p:cNvPr id="240" name="図 23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566" y="4569039"/>
            <a:ext cx="380248" cy="286144"/>
          </a:xfrm>
          <a:prstGeom prst="rect">
            <a:avLst/>
          </a:prstGeom>
        </p:spPr>
      </p:pic>
      <p:pic>
        <p:nvPicPr>
          <p:cNvPr id="241" name="図 24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68" y="2529102"/>
            <a:ext cx="380248" cy="286144"/>
          </a:xfrm>
          <a:prstGeom prst="rect">
            <a:avLst/>
          </a:prstGeom>
        </p:spPr>
      </p:pic>
      <p:cxnSp>
        <p:nvCxnSpPr>
          <p:cNvPr id="242" name="直線コネクタ 241"/>
          <p:cNvCxnSpPr>
            <a:endCxn id="139" idx="1"/>
          </p:cNvCxnSpPr>
          <p:nvPr/>
        </p:nvCxnSpPr>
        <p:spPr>
          <a:xfrm flipV="1">
            <a:off x="1853304" y="1497303"/>
            <a:ext cx="612960" cy="408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/>
          <p:cNvCxnSpPr>
            <a:endCxn id="139" idx="1"/>
          </p:cNvCxnSpPr>
          <p:nvPr/>
        </p:nvCxnSpPr>
        <p:spPr>
          <a:xfrm flipV="1">
            <a:off x="1848224" y="1497303"/>
            <a:ext cx="618040" cy="439439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線コネクタ 243"/>
          <p:cNvCxnSpPr>
            <a:endCxn id="139" idx="1"/>
          </p:cNvCxnSpPr>
          <p:nvPr/>
        </p:nvCxnSpPr>
        <p:spPr>
          <a:xfrm flipV="1">
            <a:off x="1847155" y="1497303"/>
            <a:ext cx="619109" cy="496378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直線コネクタ 244"/>
          <p:cNvCxnSpPr>
            <a:stCxn id="140" idx="1"/>
          </p:cNvCxnSpPr>
          <p:nvPr/>
        </p:nvCxnSpPr>
        <p:spPr>
          <a:xfrm flipH="1" flipV="1">
            <a:off x="1853305" y="1493368"/>
            <a:ext cx="612959" cy="29586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線コネクタ 245"/>
          <p:cNvCxnSpPr>
            <a:stCxn id="140" idx="1"/>
          </p:cNvCxnSpPr>
          <p:nvPr/>
        </p:nvCxnSpPr>
        <p:spPr>
          <a:xfrm flipH="1" flipV="1">
            <a:off x="1853305" y="1770682"/>
            <a:ext cx="612959" cy="185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線コネクタ 246"/>
          <p:cNvCxnSpPr>
            <a:stCxn id="140" idx="1"/>
          </p:cNvCxnSpPr>
          <p:nvPr/>
        </p:nvCxnSpPr>
        <p:spPr>
          <a:xfrm flipH="1">
            <a:off x="1853305" y="1789236"/>
            <a:ext cx="612959" cy="53911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線コネクタ 247"/>
          <p:cNvCxnSpPr>
            <a:stCxn id="239" idx="1"/>
          </p:cNvCxnSpPr>
          <p:nvPr/>
        </p:nvCxnSpPr>
        <p:spPr>
          <a:xfrm flipH="1" flipV="1">
            <a:off x="1847155" y="1770682"/>
            <a:ext cx="619613" cy="31851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直線コネクタ 248"/>
          <p:cNvCxnSpPr>
            <a:stCxn id="239" idx="1"/>
          </p:cNvCxnSpPr>
          <p:nvPr/>
        </p:nvCxnSpPr>
        <p:spPr>
          <a:xfrm flipH="1">
            <a:off x="1839536" y="2089196"/>
            <a:ext cx="627232" cy="21253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直線コネクタ 249"/>
          <p:cNvCxnSpPr>
            <a:endCxn id="239" idx="1"/>
          </p:cNvCxnSpPr>
          <p:nvPr/>
        </p:nvCxnSpPr>
        <p:spPr>
          <a:xfrm>
            <a:off x="1848648" y="2064896"/>
            <a:ext cx="618120" cy="243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線コネクタ 250"/>
          <p:cNvCxnSpPr>
            <a:endCxn id="239" idx="1"/>
          </p:cNvCxnSpPr>
          <p:nvPr/>
        </p:nvCxnSpPr>
        <p:spPr>
          <a:xfrm flipV="1">
            <a:off x="1848144" y="2089196"/>
            <a:ext cx="618624" cy="120352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線コネクタ 251"/>
          <p:cNvCxnSpPr>
            <a:endCxn id="137" idx="1"/>
          </p:cNvCxnSpPr>
          <p:nvPr/>
        </p:nvCxnSpPr>
        <p:spPr>
          <a:xfrm flipV="1">
            <a:off x="1856182" y="2382167"/>
            <a:ext cx="610586" cy="5280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線コネクタ 252"/>
          <p:cNvCxnSpPr>
            <a:endCxn id="137" idx="1"/>
          </p:cNvCxnSpPr>
          <p:nvPr/>
        </p:nvCxnSpPr>
        <p:spPr>
          <a:xfrm flipV="1">
            <a:off x="1848648" y="2382167"/>
            <a:ext cx="618120" cy="128948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直線コネクタ 253"/>
          <p:cNvCxnSpPr>
            <a:endCxn id="137" idx="1"/>
          </p:cNvCxnSpPr>
          <p:nvPr/>
        </p:nvCxnSpPr>
        <p:spPr>
          <a:xfrm flipV="1">
            <a:off x="1852624" y="2382167"/>
            <a:ext cx="614144" cy="154352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線コネクタ 254"/>
          <p:cNvCxnSpPr>
            <a:endCxn id="137" idx="1"/>
          </p:cNvCxnSpPr>
          <p:nvPr/>
        </p:nvCxnSpPr>
        <p:spPr>
          <a:xfrm flipV="1">
            <a:off x="1848648" y="2382167"/>
            <a:ext cx="618120" cy="379277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線コネクタ 255"/>
          <p:cNvCxnSpPr>
            <a:endCxn id="137" idx="1"/>
          </p:cNvCxnSpPr>
          <p:nvPr/>
        </p:nvCxnSpPr>
        <p:spPr>
          <a:xfrm flipV="1">
            <a:off x="1851555" y="2382167"/>
            <a:ext cx="615213" cy="323776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直線コネクタ 256"/>
          <p:cNvCxnSpPr>
            <a:endCxn id="241" idx="1"/>
          </p:cNvCxnSpPr>
          <p:nvPr/>
        </p:nvCxnSpPr>
        <p:spPr>
          <a:xfrm flipV="1">
            <a:off x="1845635" y="2672174"/>
            <a:ext cx="621133" cy="6220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線コネクタ 257"/>
          <p:cNvCxnSpPr>
            <a:endCxn id="171" idx="1"/>
          </p:cNvCxnSpPr>
          <p:nvPr/>
        </p:nvCxnSpPr>
        <p:spPr>
          <a:xfrm flipV="1">
            <a:off x="1841837" y="2971169"/>
            <a:ext cx="624931" cy="32699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線コネクタ 258"/>
          <p:cNvCxnSpPr>
            <a:endCxn id="236" idx="1"/>
          </p:cNvCxnSpPr>
          <p:nvPr/>
        </p:nvCxnSpPr>
        <p:spPr>
          <a:xfrm flipV="1">
            <a:off x="1839033" y="3264825"/>
            <a:ext cx="627735" cy="399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線コネクタ 259"/>
          <p:cNvCxnSpPr>
            <a:endCxn id="172" idx="1"/>
          </p:cNvCxnSpPr>
          <p:nvPr/>
        </p:nvCxnSpPr>
        <p:spPr>
          <a:xfrm>
            <a:off x="1831916" y="3308685"/>
            <a:ext cx="634852" cy="24789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線コネクタ 260"/>
          <p:cNvCxnSpPr>
            <a:endCxn id="136" idx="1"/>
          </p:cNvCxnSpPr>
          <p:nvPr/>
        </p:nvCxnSpPr>
        <p:spPr>
          <a:xfrm>
            <a:off x="1854139" y="3314488"/>
            <a:ext cx="612125" cy="52529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線コネクタ 261"/>
          <p:cNvCxnSpPr>
            <a:endCxn id="136" idx="1"/>
          </p:cNvCxnSpPr>
          <p:nvPr/>
        </p:nvCxnSpPr>
        <p:spPr>
          <a:xfrm flipV="1">
            <a:off x="1851051" y="3839786"/>
            <a:ext cx="615213" cy="36933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直線コネクタ 262"/>
          <p:cNvCxnSpPr>
            <a:endCxn id="136" idx="1"/>
          </p:cNvCxnSpPr>
          <p:nvPr/>
        </p:nvCxnSpPr>
        <p:spPr>
          <a:xfrm flipV="1">
            <a:off x="1839032" y="3839786"/>
            <a:ext cx="627232" cy="93628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線コネクタ 263"/>
          <p:cNvCxnSpPr>
            <a:endCxn id="234" idx="1"/>
          </p:cNvCxnSpPr>
          <p:nvPr/>
        </p:nvCxnSpPr>
        <p:spPr>
          <a:xfrm>
            <a:off x="1845635" y="3321258"/>
            <a:ext cx="621636" cy="80957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直線コネクタ 264"/>
          <p:cNvCxnSpPr/>
          <p:nvPr/>
        </p:nvCxnSpPr>
        <p:spPr>
          <a:xfrm>
            <a:off x="1844071" y="2906303"/>
            <a:ext cx="621689" cy="12204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直線コネクタ 265"/>
          <p:cNvCxnSpPr>
            <a:endCxn id="234" idx="1"/>
          </p:cNvCxnSpPr>
          <p:nvPr/>
        </p:nvCxnSpPr>
        <p:spPr>
          <a:xfrm flipV="1">
            <a:off x="1851555" y="4130832"/>
            <a:ext cx="615716" cy="204619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直線コネクタ 266"/>
          <p:cNvCxnSpPr>
            <a:endCxn id="235" idx="1"/>
          </p:cNvCxnSpPr>
          <p:nvPr/>
        </p:nvCxnSpPr>
        <p:spPr>
          <a:xfrm>
            <a:off x="1851555" y="3322177"/>
            <a:ext cx="615716" cy="10988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直線コネクタ 267"/>
          <p:cNvCxnSpPr>
            <a:endCxn id="235" idx="1"/>
          </p:cNvCxnSpPr>
          <p:nvPr/>
        </p:nvCxnSpPr>
        <p:spPr>
          <a:xfrm>
            <a:off x="1850547" y="3643314"/>
            <a:ext cx="616724" cy="77775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線コネクタ 268"/>
          <p:cNvCxnSpPr>
            <a:endCxn id="136" idx="1"/>
          </p:cNvCxnSpPr>
          <p:nvPr/>
        </p:nvCxnSpPr>
        <p:spPr>
          <a:xfrm>
            <a:off x="1851555" y="2620159"/>
            <a:ext cx="614709" cy="121962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直線コネクタ 269"/>
          <p:cNvCxnSpPr>
            <a:endCxn id="240" idx="1"/>
          </p:cNvCxnSpPr>
          <p:nvPr/>
        </p:nvCxnSpPr>
        <p:spPr>
          <a:xfrm>
            <a:off x="1838528" y="4218217"/>
            <a:ext cx="632038" cy="49389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直線コネクタ 270"/>
          <p:cNvCxnSpPr>
            <a:endCxn id="237" idx="1"/>
          </p:cNvCxnSpPr>
          <p:nvPr/>
        </p:nvCxnSpPr>
        <p:spPr>
          <a:xfrm>
            <a:off x="1851051" y="4217823"/>
            <a:ext cx="619515" cy="78043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直線コネクタ 271"/>
          <p:cNvCxnSpPr>
            <a:endCxn id="237" idx="1"/>
          </p:cNvCxnSpPr>
          <p:nvPr/>
        </p:nvCxnSpPr>
        <p:spPr>
          <a:xfrm>
            <a:off x="1851051" y="4492324"/>
            <a:ext cx="619515" cy="50593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線コネクタ 272"/>
          <p:cNvCxnSpPr>
            <a:endCxn id="238" idx="1"/>
          </p:cNvCxnSpPr>
          <p:nvPr/>
        </p:nvCxnSpPr>
        <p:spPr>
          <a:xfrm>
            <a:off x="1844574" y="4487422"/>
            <a:ext cx="627416" cy="109482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線コネクタ 273"/>
          <p:cNvCxnSpPr>
            <a:endCxn id="134" idx="1"/>
          </p:cNvCxnSpPr>
          <p:nvPr/>
        </p:nvCxnSpPr>
        <p:spPr>
          <a:xfrm>
            <a:off x="1851051" y="4496098"/>
            <a:ext cx="618730" cy="196499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線コネクタ 274"/>
          <p:cNvCxnSpPr/>
          <p:nvPr/>
        </p:nvCxnSpPr>
        <p:spPr>
          <a:xfrm>
            <a:off x="1844574" y="4773318"/>
            <a:ext cx="623899" cy="51352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直線コネクタ 275"/>
          <p:cNvCxnSpPr>
            <a:endCxn id="238" idx="1"/>
          </p:cNvCxnSpPr>
          <p:nvPr/>
        </p:nvCxnSpPr>
        <p:spPr>
          <a:xfrm>
            <a:off x="1843150" y="4771240"/>
            <a:ext cx="628840" cy="81100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直線コネクタ 276"/>
          <p:cNvCxnSpPr/>
          <p:nvPr/>
        </p:nvCxnSpPr>
        <p:spPr>
          <a:xfrm>
            <a:off x="1849045" y="5051956"/>
            <a:ext cx="620213" cy="8132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直線コネクタ 277"/>
          <p:cNvCxnSpPr>
            <a:stCxn id="135" idx="1"/>
          </p:cNvCxnSpPr>
          <p:nvPr/>
        </p:nvCxnSpPr>
        <p:spPr>
          <a:xfrm flipH="1" flipV="1">
            <a:off x="1837104" y="4208841"/>
            <a:ext cx="633817" cy="108235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直線コネクタ 278"/>
          <p:cNvCxnSpPr>
            <a:endCxn id="138" idx="1"/>
          </p:cNvCxnSpPr>
          <p:nvPr/>
        </p:nvCxnSpPr>
        <p:spPr>
          <a:xfrm>
            <a:off x="1849568" y="5339245"/>
            <a:ext cx="620213" cy="53323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直線コネクタ 279"/>
          <p:cNvCxnSpPr>
            <a:stCxn id="133" idx="1"/>
          </p:cNvCxnSpPr>
          <p:nvPr/>
        </p:nvCxnSpPr>
        <p:spPr>
          <a:xfrm flipH="1" flipV="1">
            <a:off x="1849911" y="3308685"/>
            <a:ext cx="619870" cy="285967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直線コネクタ 280"/>
          <p:cNvCxnSpPr>
            <a:stCxn id="133" idx="1"/>
          </p:cNvCxnSpPr>
          <p:nvPr/>
        </p:nvCxnSpPr>
        <p:spPr>
          <a:xfrm flipH="1" flipV="1">
            <a:off x="1849911" y="2906303"/>
            <a:ext cx="619870" cy="326205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線コネクタ 281"/>
          <p:cNvCxnSpPr>
            <a:stCxn id="133" idx="1"/>
          </p:cNvCxnSpPr>
          <p:nvPr/>
        </p:nvCxnSpPr>
        <p:spPr>
          <a:xfrm flipH="1">
            <a:off x="1849911" y="6168357"/>
            <a:ext cx="619870" cy="561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直線コネクタ 282"/>
          <p:cNvCxnSpPr>
            <a:stCxn id="134" idx="1"/>
          </p:cNvCxnSpPr>
          <p:nvPr/>
        </p:nvCxnSpPr>
        <p:spPr>
          <a:xfrm flipH="1" flipV="1">
            <a:off x="1844947" y="6173969"/>
            <a:ext cx="624834" cy="28711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直線コネクタ 283"/>
          <p:cNvCxnSpPr>
            <a:endCxn id="235" idx="1"/>
          </p:cNvCxnSpPr>
          <p:nvPr/>
        </p:nvCxnSpPr>
        <p:spPr>
          <a:xfrm flipV="1">
            <a:off x="1849329" y="4421065"/>
            <a:ext cx="617942" cy="176139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正方形/長方形 284"/>
          <p:cNvSpPr/>
          <p:nvPr/>
        </p:nvSpPr>
        <p:spPr>
          <a:xfrm>
            <a:off x="3237300" y="3121272"/>
            <a:ext cx="349567" cy="301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6" name="テキスト ボックス 285"/>
          <p:cNvSpPr txBox="1"/>
          <p:nvPr/>
        </p:nvSpPr>
        <p:spPr>
          <a:xfrm>
            <a:off x="3225606" y="3128152"/>
            <a:ext cx="388390" cy="27699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" dirty="0" smtClean="0"/>
              <a:t>熱中症対策グッズを使う。</a:t>
            </a:r>
            <a:endParaRPr kumimoji="1" lang="ja-JP" altLang="en-US" sz="400" dirty="0"/>
          </a:p>
        </p:txBody>
      </p:sp>
      <p:sp>
        <p:nvSpPr>
          <p:cNvPr id="287" name="正方形/長方形 286"/>
          <p:cNvSpPr/>
          <p:nvPr/>
        </p:nvSpPr>
        <p:spPr>
          <a:xfrm>
            <a:off x="3247684" y="5489972"/>
            <a:ext cx="349567" cy="301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8" name="テキスト ボックス 287"/>
          <p:cNvSpPr txBox="1"/>
          <p:nvPr/>
        </p:nvSpPr>
        <p:spPr>
          <a:xfrm>
            <a:off x="3219597" y="5500467"/>
            <a:ext cx="439633" cy="21544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" dirty="0" smtClean="0"/>
              <a:t>節水を心がける。</a:t>
            </a:r>
            <a:endParaRPr kumimoji="1" lang="ja-JP" altLang="en-US" sz="400" dirty="0"/>
          </a:p>
        </p:txBody>
      </p:sp>
      <p:sp>
        <p:nvSpPr>
          <p:cNvPr id="289" name="正方形/長方形 288"/>
          <p:cNvSpPr/>
          <p:nvPr/>
        </p:nvSpPr>
        <p:spPr>
          <a:xfrm>
            <a:off x="3242735" y="2327560"/>
            <a:ext cx="349567" cy="301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テキスト ボックス 289"/>
          <p:cNvSpPr txBox="1"/>
          <p:nvPr/>
        </p:nvSpPr>
        <p:spPr>
          <a:xfrm>
            <a:off x="3214648" y="2338055"/>
            <a:ext cx="439633" cy="21544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" dirty="0" smtClean="0"/>
              <a:t>シカを駆除する。</a:t>
            </a:r>
            <a:endParaRPr kumimoji="1" lang="ja-JP" altLang="en-US" sz="400" dirty="0"/>
          </a:p>
        </p:txBody>
      </p:sp>
      <p:sp>
        <p:nvSpPr>
          <p:cNvPr id="291" name="正方形/長方形 290"/>
          <p:cNvSpPr/>
          <p:nvPr/>
        </p:nvSpPr>
        <p:spPr>
          <a:xfrm>
            <a:off x="3237300" y="3584020"/>
            <a:ext cx="349567" cy="301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2" name="テキスト ボックス 291"/>
          <p:cNvSpPr txBox="1"/>
          <p:nvPr/>
        </p:nvSpPr>
        <p:spPr>
          <a:xfrm>
            <a:off x="3225606" y="3590900"/>
            <a:ext cx="388390" cy="27699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" dirty="0" smtClean="0"/>
              <a:t>運動会の時期を変える。</a:t>
            </a:r>
            <a:endParaRPr kumimoji="1" lang="ja-JP" altLang="en-US" sz="400" dirty="0"/>
          </a:p>
        </p:txBody>
      </p:sp>
      <p:sp>
        <p:nvSpPr>
          <p:cNvPr id="293" name="正方形/長方形 292"/>
          <p:cNvSpPr/>
          <p:nvPr/>
        </p:nvSpPr>
        <p:spPr>
          <a:xfrm>
            <a:off x="3244920" y="1847306"/>
            <a:ext cx="349567" cy="301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4" name="テキスト ボックス 293"/>
          <p:cNvSpPr txBox="1"/>
          <p:nvPr/>
        </p:nvSpPr>
        <p:spPr>
          <a:xfrm>
            <a:off x="3233226" y="1854186"/>
            <a:ext cx="388390" cy="27699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" dirty="0" smtClean="0"/>
              <a:t>一次産業の補助をする。</a:t>
            </a:r>
            <a:endParaRPr kumimoji="1" lang="ja-JP" altLang="en-US" sz="400" dirty="0"/>
          </a:p>
        </p:txBody>
      </p:sp>
      <p:cxnSp>
        <p:nvCxnSpPr>
          <p:cNvPr id="295" name="直線コネクタ 294"/>
          <p:cNvCxnSpPr>
            <a:stCxn id="294" idx="1"/>
          </p:cNvCxnSpPr>
          <p:nvPr/>
        </p:nvCxnSpPr>
        <p:spPr>
          <a:xfrm flipH="1" flipV="1">
            <a:off x="2821506" y="1792658"/>
            <a:ext cx="411720" cy="20002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直線コネクタ 295"/>
          <p:cNvCxnSpPr>
            <a:stCxn id="290" idx="1"/>
          </p:cNvCxnSpPr>
          <p:nvPr/>
        </p:nvCxnSpPr>
        <p:spPr>
          <a:xfrm flipH="1">
            <a:off x="1834520" y="2445777"/>
            <a:ext cx="1380128" cy="14808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直線コネクタ 296"/>
          <p:cNvCxnSpPr>
            <a:stCxn id="286" idx="1"/>
          </p:cNvCxnSpPr>
          <p:nvPr/>
        </p:nvCxnSpPr>
        <p:spPr>
          <a:xfrm flipH="1">
            <a:off x="1851008" y="3266652"/>
            <a:ext cx="1374598" cy="4177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線コネクタ 297"/>
          <p:cNvCxnSpPr>
            <a:stCxn id="292" idx="1"/>
          </p:cNvCxnSpPr>
          <p:nvPr/>
        </p:nvCxnSpPr>
        <p:spPr>
          <a:xfrm flipH="1" flipV="1">
            <a:off x="1830015" y="3301852"/>
            <a:ext cx="1395591" cy="42754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直線コネクタ 298"/>
          <p:cNvCxnSpPr>
            <a:endCxn id="234" idx="3"/>
          </p:cNvCxnSpPr>
          <p:nvPr/>
        </p:nvCxnSpPr>
        <p:spPr>
          <a:xfrm flipH="1">
            <a:off x="2847519" y="3730620"/>
            <a:ext cx="374749" cy="40021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直線コネクタ 299"/>
          <p:cNvCxnSpPr>
            <a:stCxn id="132" idx="1"/>
          </p:cNvCxnSpPr>
          <p:nvPr/>
        </p:nvCxnSpPr>
        <p:spPr>
          <a:xfrm flipH="1" flipV="1">
            <a:off x="1847924" y="4212211"/>
            <a:ext cx="1377682" cy="76042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直線コネクタ 300"/>
          <p:cNvCxnSpPr>
            <a:stCxn id="288" idx="1"/>
            <a:endCxn id="138" idx="3"/>
          </p:cNvCxnSpPr>
          <p:nvPr/>
        </p:nvCxnSpPr>
        <p:spPr>
          <a:xfrm flipH="1">
            <a:off x="2850029" y="5608189"/>
            <a:ext cx="369568" cy="26428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テキスト ボックス 25"/>
          <p:cNvSpPr txBox="1">
            <a:spLocks noChangeArrowheads="1"/>
          </p:cNvSpPr>
          <p:nvPr/>
        </p:nvSpPr>
        <p:spPr bwMode="auto">
          <a:xfrm>
            <a:off x="420418" y="6627571"/>
            <a:ext cx="78512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9088" indent="-31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出典：</a:t>
            </a:r>
            <a:r>
              <a:rPr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IPCC AR5 WG2 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政策決定者向け要約 </a:t>
            </a:r>
            <a:r>
              <a:rPr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Table1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より抜粋、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気候</a:t>
            </a:r>
            <a:r>
              <a:rPr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変動適応情報</a:t>
            </a:r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プラットフォーム</a:t>
            </a:r>
            <a:endParaRPr lang="ja-JP" altLang="en-US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88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形吹き出し 4"/>
          <p:cNvSpPr/>
          <p:nvPr/>
        </p:nvSpPr>
        <p:spPr>
          <a:xfrm>
            <a:off x="3565321" y="2482297"/>
            <a:ext cx="7684316" cy="3282400"/>
          </a:xfrm>
          <a:prstGeom prst="wedgeEllipseCallout">
            <a:avLst>
              <a:gd name="adj1" fmla="val -49326"/>
              <a:gd name="adj2" fmla="val 3437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b="1" dirty="0" smtClean="0"/>
              <a:t>グループ意見の共有・発表</a:t>
            </a:r>
            <a:endParaRPr kumimoji="1" lang="ja-JP" altLang="en-US" b="1" dirty="0"/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1688673" y="1026274"/>
            <a:ext cx="1026213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ja-JP" altLang="en-US" sz="4000" dirty="0" smtClean="0"/>
              <a:t>どんな影響に、なぜ注目しましたか？</a:t>
            </a:r>
            <a:endParaRPr lang="en-US" altLang="ja-JP" sz="4000" dirty="0" smtClean="0"/>
          </a:p>
          <a:p>
            <a:pPr>
              <a:lnSpc>
                <a:spcPts val="4500"/>
              </a:lnSpc>
            </a:pPr>
            <a:r>
              <a:rPr lang="ja-JP" altLang="en-US" sz="4000" dirty="0" smtClean="0"/>
              <a:t>その影響に対し、どんな「適応策」が必要？</a:t>
            </a:r>
            <a:endParaRPr lang="ja-JP" altLang="en-US" sz="4000" dirty="0"/>
          </a:p>
        </p:txBody>
      </p:sp>
      <p:sp>
        <p:nvSpPr>
          <p:cNvPr id="37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55136" y="6549007"/>
            <a:ext cx="2743200" cy="365125"/>
          </a:xfrm>
        </p:spPr>
        <p:txBody>
          <a:bodyPr/>
          <a:lstStyle/>
          <a:p>
            <a:fld id="{BFFF0799-BCF5-4C8E-BCD2-41538FEDF1AE}" type="slidenum">
              <a:rPr kumimoji="1" lang="ja-JP" altLang="en-US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8</a:t>
            </a:fld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2078" y="2857347"/>
            <a:ext cx="1425738" cy="2824830"/>
          </a:xfrm>
          <a:custGeom>
            <a:avLst/>
            <a:gdLst>
              <a:gd name="connsiteX0" fmla="*/ 541020 w 1630680"/>
              <a:gd name="connsiteY0" fmla="*/ 0 h 3230880"/>
              <a:gd name="connsiteX1" fmla="*/ 1348740 w 1630680"/>
              <a:gd name="connsiteY1" fmla="*/ 30480 h 3230880"/>
              <a:gd name="connsiteX2" fmla="*/ 1562100 w 1630680"/>
              <a:gd name="connsiteY2" fmla="*/ 403860 h 3230880"/>
              <a:gd name="connsiteX3" fmla="*/ 1630680 w 1630680"/>
              <a:gd name="connsiteY3" fmla="*/ 853440 h 3230880"/>
              <a:gd name="connsiteX4" fmla="*/ 1630680 w 1630680"/>
              <a:gd name="connsiteY4" fmla="*/ 1402080 h 3230880"/>
              <a:gd name="connsiteX5" fmla="*/ 1409700 w 1630680"/>
              <a:gd name="connsiteY5" fmla="*/ 1828800 h 3230880"/>
              <a:gd name="connsiteX6" fmla="*/ 1546860 w 1630680"/>
              <a:gd name="connsiteY6" fmla="*/ 2225040 h 3230880"/>
              <a:gd name="connsiteX7" fmla="*/ 1630680 w 1630680"/>
              <a:gd name="connsiteY7" fmla="*/ 2788920 h 3230880"/>
              <a:gd name="connsiteX8" fmla="*/ 1600200 w 1630680"/>
              <a:gd name="connsiteY8" fmla="*/ 3223260 h 3230880"/>
              <a:gd name="connsiteX9" fmla="*/ 883920 w 1630680"/>
              <a:gd name="connsiteY9" fmla="*/ 3223260 h 3230880"/>
              <a:gd name="connsiteX10" fmla="*/ 129540 w 1630680"/>
              <a:gd name="connsiteY10" fmla="*/ 3230880 h 3230880"/>
              <a:gd name="connsiteX11" fmla="*/ 22860 w 1630680"/>
              <a:gd name="connsiteY11" fmla="*/ 2735580 h 3230880"/>
              <a:gd name="connsiteX12" fmla="*/ 129540 w 1630680"/>
              <a:gd name="connsiteY12" fmla="*/ 1973580 h 3230880"/>
              <a:gd name="connsiteX13" fmla="*/ 274320 w 1630680"/>
              <a:gd name="connsiteY13" fmla="*/ 1600200 h 3230880"/>
              <a:gd name="connsiteX14" fmla="*/ 0 w 1630680"/>
              <a:gd name="connsiteY14" fmla="*/ 1242060 h 3230880"/>
              <a:gd name="connsiteX15" fmla="*/ 38100 w 1630680"/>
              <a:gd name="connsiteY15" fmla="*/ 967740 h 3230880"/>
              <a:gd name="connsiteX16" fmla="*/ 129540 w 1630680"/>
              <a:gd name="connsiteY16" fmla="*/ 297180 h 323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30680" h="3230880">
                <a:moveTo>
                  <a:pt x="541020" y="0"/>
                </a:moveTo>
                <a:lnTo>
                  <a:pt x="1348740" y="30480"/>
                </a:lnTo>
                <a:lnTo>
                  <a:pt x="1562100" y="403860"/>
                </a:lnTo>
                <a:lnTo>
                  <a:pt x="1630680" y="853440"/>
                </a:lnTo>
                <a:lnTo>
                  <a:pt x="1630680" y="1402080"/>
                </a:lnTo>
                <a:lnTo>
                  <a:pt x="1409700" y="1828800"/>
                </a:lnTo>
                <a:lnTo>
                  <a:pt x="1546860" y="2225040"/>
                </a:lnTo>
                <a:lnTo>
                  <a:pt x="1630680" y="2788920"/>
                </a:lnTo>
                <a:lnTo>
                  <a:pt x="1600200" y="3223260"/>
                </a:lnTo>
                <a:lnTo>
                  <a:pt x="883920" y="3223260"/>
                </a:lnTo>
                <a:lnTo>
                  <a:pt x="129540" y="3230880"/>
                </a:lnTo>
                <a:lnTo>
                  <a:pt x="22860" y="2735580"/>
                </a:lnTo>
                <a:lnTo>
                  <a:pt x="129540" y="1973580"/>
                </a:lnTo>
                <a:lnTo>
                  <a:pt x="274320" y="1600200"/>
                </a:lnTo>
                <a:lnTo>
                  <a:pt x="0" y="1242060"/>
                </a:lnTo>
                <a:lnTo>
                  <a:pt x="38100" y="967740"/>
                </a:lnTo>
                <a:lnTo>
                  <a:pt x="129540" y="297180"/>
                </a:lnTo>
                <a:close/>
              </a:path>
            </a:pathLst>
          </a:custGeom>
        </p:spPr>
      </p:pic>
      <p:sp>
        <p:nvSpPr>
          <p:cNvPr id="41" name="テキスト ボックス 40"/>
          <p:cNvSpPr txBox="1"/>
          <p:nvPr/>
        </p:nvSpPr>
        <p:spPr>
          <a:xfrm>
            <a:off x="5433113" y="2838838"/>
            <a:ext cx="53250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dirty="0" smtClean="0"/>
              <a:t>①　特に注目した影響（１つ）</a:t>
            </a:r>
            <a:endParaRPr lang="en-US" altLang="ja-JP" sz="28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 smtClean="0"/>
              <a:t>②　その理由</a:t>
            </a:r>
            <a:endParaRPr lang="en-US" altLang="ja-JP" sz="2800" dirty="0" smtClean="0"/>
          </a:p>
          <a:p>
            <a:pPr>
              <a:lnSpc>
                <a:spcPct val="150000"/>
              </a:lnSpc>
            </a:pPr>
            <a:r>
              <a:rPr lang="ja-JP" altLang="en-US" sz="2800" dirty="0"/>
              <a:t>③</a:t>
            </a:r>
            <a:r>
              <a:rPr lang="ja-JP" altLang="en-US" sz="2800" dirty="0" smtClean="0"/>
              <a:t>　適応策</a:t>
            </a:r>
            <a:endParaRPr lang="en-US" altLang="ja-JP" sz="2800" dirty="0"/>
          </a:p>
          <a:p>
            <a:pPr>
              <a:lnSpc>
                <a:spcPct val="150000"/>
              </a:lnSpc>
            </a:pPr>
            <a:r>
              <a:rPr lang="ja-JP" altLang="en-US" sz="2800" dirty="0" smtClean="0"/>
              <a:t>　　（簡潔にお願いします！）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35578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agawa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9789</TotalTime>
  <Words>1350</Words>
  <Application>Microsoft Office PowerPoint</Application>
  <PresentationFormat>ワイド画面</PresentationFormat>
  <Paragraphs>177</Paragraphs>
  <Slides>10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9" baseType="lpstr">
      <vt:lpstr>BIZ UDPゴシック</vt:lpstr>
      <vt:lpstr>HGS創英角ｺﾞｼｯｸUB</vt:lpstr>
      <vt:lpstr>ＭＳ Ｐゴシック</vt:lpstr>
      <vt:lpstr>ＭＳ ゴシック</vt:lpstr>
      <vt:lpstr>メイリオ</vt:lpstr>
      <vt:lpstr>Arial</vt:lpstr>
      <vt:lpstr>Calibri</vt:lpstr>
      <vt:lpstr>Wingdings</vt:lpstr>
      <vt:lpstr>kanagawa</vt:lpstr>
      <vt:lpstr>グループワーク</vt:lpstr>
      <vt:lpstr>グループワーク①：「気候変動」と「影響」の関係</vt:lpstr>
      <vt:lpstr>グループワーク①：作業の進め方</vt:lpstr>
      <vt:lpstr>グループワーク①：グループワークのポイント</vt:lpstr>
      <vt:lpstr>グループワーク②：「気候変動影響」の波及について</vt:lpstr>
      <vt:lpstr>グループワーク②：作業の進め方</vt:lpstr>
      <vt:lpstr>グループワーク③：地域に必要な「適応策」について</vt:lpstr>
      <vt:lpstr>グループワーク③：作業の進め方</vt:lpstr>
      <vt:lpstr>グループ意見の共有・発表</vt:lpstr>
      <vt:lpstr>まとめ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環境科学センター　新井</cp:lastModifiedBy>
  <cp:revision>537</cp:revision>
  <cp:lastPrinted>2024-10-04T01:36:09Z</cp:lastPrinted>
  <dcterms:created xsi:type="dcterms:W3CDTF">2020-06-26T05:00:29Z</dcterms:created>
  <dcterms:modified xsi:type="dcterms:W3CDTF">2024-12-02T06:44:46Z</dcterms:modified>
</cp:coreProperties>
</file>