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20"/>
  </p:notesMasterIdLst>
  <p:handoutMasterIdLst>
    <p:handoutMasterId r:id="rId21"/>
  </p:handoutMasterIdLst>
  <p:sldIdLst>
    <p:sldId id="530" r:id="rId2"/>
    <p:sldId id="688" r:id="rId3"/>
    <p:sldId id="580" r:id="rId4"/>
    <p:sldId id="557" r:id="rId5"/>
    <p:sldId id="585" r:id="rId6"/>
    <p:sldId id="691" r:id="rId7"/>
    <p:sldId id="761" r:id="rId8"/>
    <p:sldId id="762" r:id="rId9"/>
    <p:sldId id="757" r:id="rId10"/>
    <p:sldId id="730" r:id="rId11"/>
    <p:sldId id="732" r:id="rId12"/>
    <p:sldId id="734" r:id="rId13"/>
    <p:sldId id="739" r:id="rId14"/>
    <p:sldId id="741" r:id="rId15"/>
    <p:sldId id="766" r:id="rId16"/>
    <p:sldId id="764" r:id="rId17"/>
    <p:sldId id="765" r:id="rId18"/>
    <p:sldId id="740" r:id="rId19"/>
  </p:sldIdLst>
  <p:sldSz cx="9144000" cy="6858000" type="screen4x3"/>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1" userDrawn="1">
          <p15:clr>
            <a:srgbClr val="A4A3A4"/>
          </p15:clr>
        </p15:guide>
        <p15:guide id="2" pos="21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D45"/>
    <a:srgbClr val="DB4051"/>
    <a:srgbClr val="E89C44"/>
    <a:srgbClr val="496486"/>
    <a:srgbClr val="E9F7FB"/>
    <a:srgbClr val="C3EAF5"/>
    <a:srgbClr val="23ACD1"/>
    <a:srgbClr val="E79E48"/>
    <a:srgbClr val="6A7F8D"/>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0517" autoAdjust="0"/>
  </p:normalViewPr>
  <p:slideViewPr>
    <p:cSldViewPr snapToGrid="0">
      <p:cViewPr varScale="1">
        <p:scale>
          <a:sx n="91" d="100"/>
          <a:sy n="91" d="100"/>
        </p:scale>
        <p:origin x="1243" y="67"/>
      </p:cViewPr>
      <p:guideLst>
        <p:guide orient="horz" pos="2160"/>
        <p:guide pos="2880"/>
      </p:guideLst>
    </p:cSldViewPr>
  </p:slideViewPr>
  <p:notesTextViewPr>
    <p:cViewPr>
      <p:scale>
        <a:sx n="125" d="100"/>
        <a:sy n="125" d="100"/>
      </p:scale>
      <p:origin x="0" y="0"/>
    </p:cViewPr>
  </p:notesTextViewPr>
  <p:notesViewPr>
    <p:cSldViewPr snapToGrid="0">
      <p:cViewPr varScale="1">
        <p:scale>
          <a:sx n="58" d="100"/>
          <a:sy n="58" d="100"/>
        </p:scale>
        <p:origin x="3197" y="67"/>
      </p:cViewPr>
      <p:guideLst>
        <p:guide orient="horz" pos="3101"/>
        <p:guide pos="2114"/>
      </p:guideLst>
    </p:cSldViewPr>
  </p:notes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4097"/>
  <ax:ocxPr ax:name="_cy" ax:value="3876"/>
  <ax:ocxPr ax:name="Style" ax:value="11"/>
  <ax:ocxPr ax:name="SubStyle" ax:value="0"/>
  <ax:ocxPr ax:name="Validation" ax:value="2"/>
  <ax:ocxPr ax:name="LineWeight" ax:value="3"/>
  <ax:ocxPr ax:name="Direction" ax:value="0"/>
  <ax:ocxPr ax:name="ShowData" ax:value="1"/>
  <ax:ocxPr ax:name="Value" ax:value="https://experience.arcgis.com/experience/129e910162eb4d67a388e6fe782dcb26 "/>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oleObject" Target="file:///\\kfs01\&#12480;&#12454;&#12531;&#12525;&#12540;&#12489;\data(1).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10"/>
            <c:spPr>
              <a:solidFill>
                <a:schemeClr val="accent1"/>
              </a:solidFill>
              <a:ln w="9525">
                <a:solidFill>
                  <a:schemeClr val="accent1"/>
                </a:solidFill>
              </a:ln>
              <a:effectLst/>
            </c:spPr>
          </c:marker>
          <c:xVal>
            <c:numRef>
              <c:f>'data(1)'!$A$7:$A$37</c:f>
              <c:numCache>
                <c:formatCode>m/d/yyyy</c:formatCode>
                <c:ptCount val="31"/>
                <c:pt idx="0">
                  <c:v>45104</c:v>
                </c:pt>
                <c:pt idx="1">
                  <c:v>45105</c:v>
                </c:pt>
                <c:pt idx="2">
                  <c:v>45106</c:v>
                </c:pt>
                <c:pt idx="3">
                  <c:v>45107</c:v>
                </c:pt>
                <c:pt idx="4">
                  <c:v>45108</c:v>
                </c:pt>
                <c:pt idx="5">
                  <c:v>45109</c:v>
                </c:pt>
                <c:pt idx="6">
                  <c:v>45110</c:v>
                </c:pt>
                <c:pt idx="7">
                  <c:v>45111</c:v>
                </c:pt>
                <c:pt idx="8">
                  <c:v>45112</c:v>
                </c:pt>
                <c:pt idx="9">
                  <c:v>45113</c:v>
                </c:pt>
                <c:pt idx="10">
                  <c:v>45114</c:v>
                </c:pt>
                <c:pt idx="11">
                  <c:v>45115</c:v>
                </c:pt>
                <c:pt idx="12">
                  <c:v>45116</c:v>
                </c:pt>
                <c:pt idx="13">
                  <c:v>45117</c:v>
                </c:pt>
                <c:pt idx="14">
                  <c:v>45118</c:v>
                </c:pt>
                <c:pt idx="15">
                  <c:v>45119</c:v>
                </c:pt>
                <c:pt idx="16">
                  <c:v>45120</c:v>
                </c:pt>
                <c:pt idx="17">
                  <c:v>45121</c:v>
                </c:pt>
                <c:pt idx="18">
                  <c:v>45122</c:v>
                </c:pt>
                <c:pt idx="19">
                  <c:v>45123</c:v>
                </c:pt>
                <c:pt idx="20">
                  <c:v>45124</c:v>
                </c:pt>
                <c:pt idx="21">
                  <c:v>45125</c:v>
                </c:pt>
                <c:pt idx="22">
                  <c:v>45126</c:v>
                </c:pt>
                <c:pt idx="23">
                  <c:v>45127</c:v>
                </c:pt>
                <c:pt idx="24">
                  <c:v>45128</c:v>
                </c:pt>
                <c:pt idx="25">
                  <c:v>45129</c:v>
                </c:pt>
                <c:pt idx="26">
                  <c:v>45130</c:v>
                </c:pt>
                <c:pt idx="27">
                  <c:v>45131</c:v>
                </c:pt>
                <c:pt idx="28">
                  <c:v>45132</c:v>
                </c:pt>
                <c:pt idx="29">
                  <c:v>45133</c:v>
                </c:pt>
                <c:pt idx="30">
                  <c:v>45134</c:v>
                </c:pt>
              </c:numCache>
            </c:numRef>
          </c:xVal>
          <c:yVal>
            <c:numRef>
              <c:f>'data(1)'!$B$7:$B$37</c:f>
              <c:numCache>
                <c:formatCode>General</c:formatCode>
                <c:ptCount val="31"/>
                <c:pt idx="0">
                  <c:v>29.7</c:v>
                </c:pt>
                <c:pt idx="1">
                  <c:v>31.9</c:v>
                </c:pt>
                <c:pt idx="2">
                  <c:v>31.9</c:v>
                </c:pt>
                <c:pt idx="3">
                  <c:v>29.7</c:v>
                </c:pt>
                <c:pt idx="4">
                  <c:v>28.7</c:v>
                </c:pt>
                <c:pt idx="5">
                  <c:v>31.2</c:v>
                </c:pt>
                <c:pt idx="6">
                  <c:v>30.7</c:v>
                </c:pt>
                <c:pt idx="7">
                  <c:v>30.1</c:v>
                </c:pt>
                <c:pt idx="8">
                  <c:v>28.2</c:v>
                </c:pt>
                <c:pt idx="9">
                  <c:v>32.1</c:v>
                </c:pt>
                <c:pt idx="10">
                  <c:v>32.5</c:v>
                </c:pt>
                <c:pt idx="11">
                  <c:v>31.6</c:v>
                </c:pt>
                <c:pt idx="12">
                  <c:v>30.5</c:v>
                </c:pt>
                <c:pt idx="13">
                  <c:v>34.200000000000003</c:v>
                </c:pt>
                <c:pt idx="14">
                  <c:v>33.799999999999997</c:v>
                </c:pt>
                <c:pt idx="15">
                  <c:v>34.299999999999997</c:v>
                </c:pt>
                <c:pt idx="16">
                  <c:v>28.8</c:v>
                </c:pt>
                <c:pt idx="17">
                  <c:v>31.3</c:v>
                </c:pt>
                <c:pt idx="18">
                  <c:v>31.1</c:v>
                </c:pt>
                <c:pt idx="19">
                  <c:v>34.700000000000003</c:v>
                </c:pt>
                <c:pt idx="20">
                  <c:v>35.700000000000003</c:v>
                </c:pt>
                <c:pt idx="21">
                  <c:v>37.299999999999997</c:v>
                </c:pt>
                <c:pt idx="22">
                  <c:v>33.299999999999997</c:v>
                </c:pt>
                <c:pt idx="23">
                  <c:v>31.2</c:v>
                </c:pt>
                <c:pt idx="24">
                  <c:v>31.5</c:v>
                </c:pt>
                <c:pt idx="25">
                  <c:v>32.6</c:v>
                </c:pt>
                <c:pt idx="26">
                  <c:v>33.299999999999997</c:v>
                </c:pt>
                <c:pt idx="27">
                  <c:v>33.4</c:v>
                </c:pt>
                <c:pt idx="28">
                  <c:v>36.200000000000003</c:v>
                </c:pt>
                <c:pt idx="29">
                  <c:v>37.1</c:v>
                </c:pt>
                <c:pt idx="30">
                  <c:v>35.299999999999997</c:v>
                </c:pt>
              </c:numCache>
            </c:numRef>
          </c:yVal>
          <c:smooth val="0"/>
          <c:extLst>
            <c:ext xmlns:c16="http://schemas.microsoft.com/office/drawing/2014/chart" uri="{C3380CC4-5D6E-409C-BE32-E72D297353CC}">
              <c16:uniqueId val="{00000000-60B9-4136-9F03-417AAC2A714A}"/>
            </c:ext>
          </c:extLst>
        </c:ser>
        <c:dLbls>
          <c:showLegendKey val="0"/>
          <c:showVal val="0"/>
          <c:showCatName val="0"/>
          <c:showSerName val="0"/>
          <c:showPercent val="0"/>
          <c:showBubbleSize val="0"/>
        </c:dLbls>
        <c:axId val="827121968"/>
        <c:axId val="827119056"/>
      </c:scatterChart>
      <c:valAx>
        <c:axId val="827121968"/>
        <c:scaling>
          <c:orientation val="minMax"/>
        </c:scaling>
        <c:delete val="0"/>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827119056"/>
        <c:crosses val="autoZero"/>
        <c:crossBetween val="midCat"/>
      </c:valAx>
      <c:valAx>
        <c:axId val="827119056"/>
        <c:scaling>
          <c:orientation val="minMax"/>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sz="1800" dirty="0"/>
                  <a:t>日最高気温 </a:t>
                </a:r>
                <a:r>
                  <a:rPr lang="ja-JP" sz="1800" dirty="0" smtClean="0"/>
                  <a:t>℃</a:t>
                </a:r>
                <a:endParaRPr lang="en-US" altLang="ja-JP" sz="1800" dirty="0" smtClean="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827121968"/>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Sheet1!$F$1</c:f>
              <c:strCache>
                <c:ptCount val="1"/>
                <c:pt idx="0">
                  <c:v>日</c:v>
                </c:pt>
              </c:strCache>
            </c:strRef>
          </c:tx>
          <c:spPr>
            <a:ln w="19050" cap="rnd">
              <a:noFill/>
              <a:round/>
            </a:ln>
            <a:effectLst/>
          </c:spPr>
          <c:marker>
            <c:symbol val="circle"/>
            <c:size val="5"/>
            <c:spPr>
              <a:solidFill>
                <a:srgbClr val="FF66FF"/>
              </a:solidFill>
              <a:ln w="9525">
                <a:solidFill>
                  <a:srgbClr val="FF66FF"/>
                </a:solidFill>
              </a:ln>
              <a:effectLst/>
            </c:spPr>
          </c:marker>
          <c:trendline>
            <c:spPr>
              <a:ln w="19050" cap="rnd">
                <a:solidFill>
                  <a:srgbClr val="FF0000"/>
                </a:solidFill>
                <a:prstDash val="solid"/>
              </a:ln>
              <a:effectLst/>
            </c:spPr>
            <c:trendlineType val="movingAvg"/>
            <c:period val="5"/>
            <c:dispRSqr val="0"/>
            <c:dispEq val="0"/>
          </c:trendline>
          <c:xVal>
            <c:numRef>
              <c:f>Sheet1!$B$2:$B$78</c:f>
              <c:numCache>
                <c:formatCode>General</c:formatCode>
                <c:ptCount val="77"/>
                <c:pt idx="0">
                  <c:v>1953</c:v>
                </c:pt>
                <c:pt idx="1">
                  <c:v>1954</c:v>
                </c:pt>
                <c:pt idx="2">
                  <c:v>1955</c:v>
                </c:pt>
                <c:pt idx="3">
                  <c:v>1956</c:v>
                </c:pt>
                <c:pt idx="4">
                  <c:v>1957</c:v>
                </c:pt>
                <c:pt idx="5">
                  <c:v>1958</c:v>
                </c:pt>
                <c:pt idx="6">
                  <c:v>1959</c:v>
                </c:pt>
                <c:pt idx="7">
                  <c:v>1960</c:v>
                </c:pt>
                <c:pt idx="8">
                  <c:v>1961</c:v>
                </c:pt>
                <c:pt idx="9">
                  <c:v>1962</c:v>
                </c:pt>
                <c:pt idx="10">
                  <c:v>1963</c:v>
                </c:pt>
                <c:pt idx="11">
                  <c:v>1964</c:v>
                </c:pt>
                <c:pt idx="12">
                  <c:v>1965</c:v>
                </c:pt>
                <c:pt idx="13">
                  <c:v>1966</c:v>
                </c:pt>
                <c:pt idx="14">
                  <c:v>1967</c:v>
                </c:pt>
                <c:pt idx="15">
                  <c:v>1968</c:v>
                </c:pt>
                <c:pt idx="16">
                  <c:v>1969</c:v>
                </c:pt>
                <c:pt idx="17">
                  <c:v>1970</c:v>
                </c:pt>
                <c:pt idx="18">
                  <c:v>1971</c:v>
                </c:pt>
                <c:pt idx="19">
                  <c:v>1972</c:v>
                </c:pt>
                <c:pt idx="20">
                  <c:v>1973</c:v>
                </c:pt>
                <c:pt idx="21">
                  <c:v>1974</c:v>
                </c:pt>
                <c:pt idx="22">
                  <c:v>1975</c:v>
                </c:pt>
                <c:pt idx="23">
                  <c:v>1976</c:v>
                </c:pt>
                <c:pt idx="24">
                  <c:v>1977</c:v>
                </c:pt>
                <c:pt idx="25">
                  <c:v>1978</c:v>
                </c:pt>
                <c:pt idx="26">
                  <c:v>1979</c:v>
                </c:pt>
                <c:pt idx="27">
                  <c:v>1980</c:v>
                </c:pt>
                <c:pt idx="28">
                  <c:v>1981</c:v>
                </c:pt>
                <c:pt idx="29">
                  <c:v>1982</c:v>
                </c:pt>
                <c:pt idx="30">
                  <c:v>1983</c:v>
                </c:pt>
                <c:pt idx="31">
                  <c:v>1984</c:v>
                </c:pt>
                <c:pt idx="32">
                  <c:v>1985</c:v>
                </c:pt>
                <c:pt idx="33">
                  <c:v>1986</c:v>
                </c:pt>
                <c:pt idx="34">
                  <c:v>1987</c:v>
                </c:pt>
                <c:pt idx="35">
                  <c:v>1988</c:v>
                </c:pt>
                <c:pt idx="36">
                  <c:v>1989</c:v>
                </c:pt>
                <c:pt idx="37">
                  <c:v>1990</c:v>
                </c:pt>
                <c:pt idx="38">
                  <c:v>1991</c:v>
                </c:pt>
                <c:pt idx="39">
                  <c:v>1992</c:v>
                </c:pt>
                <c:pt idx="40">
                  <c:v>1993</c:v>
                </c:pt>
                <c:pt idx="41">
                  <c:v>1994</c:v>
                </c:pt>
                <c:pt idx="42">
                  <c:v>1995</c:v>
                </c:pt>
                <c:pt idx="43">
                  <c:v>1996</c:v>
                </c:pt>
                <c:pt idx="44">
                  <c:v>1997</c:v>
                </c:pt>
                <c:pt idx="45">
                  <c:v>1998</c:v>
                </c:pt>
                <c:pt idx="46">
                  <c:v>1999</c:v>
                </c:pt>
                <c:pt idx="47">
                  <c:v>2000</c:v>
                </c:pt>
                <c:pt idx="48">
                  <c:v>2001</c:v>
                </c:pt>
                <c:pt idx="49">
                  <c:v>2002</c:v>
                </c:pt>
                <c:pt idx="50">
                  <c:v>2003</c:v>
                </c:pt>
                <c:pt idx="51">
                  <c:v>2004</c:v>
                </c:pt>
                <c:pt idx="52">
                  <c:v>2005</c:v>
                </c:pt>
                <c:pt idx="53">
                  <c:v>2006</c:v>
                </c:pt>
                <c:pt idx="54">
                  <c:v>2007</c:v>
                </c:pt>
                <c:pt idx="55">
                  <c:v>2008</c:v>
                </c:pt>
                <c:pt idx="56">
                  <c:v>2009</c:v>
                </c:pt>
                <c:pt idx="57">
                  <c:v>2010</c:v>
                </c:pt>
                <c:pt idx="58">
                  <c:v>2011</c:v>
                </c:pt>
                <c:pt idx="59">
                  <c:v>2012</c:v>
                </c:pt>
                <c:pt idx="60">
                  <c:v>2013</c:v>
                </c:pt>
                <c:pt idx="61">
                  <c:v>2014</c:v>
                </c:pt>
                <c:pt idx="62">
                  <c:v>2015</c:v>
                </c:pt>
                <c:pt idx="63">
                  <c:v>2016</c:v>
                </c:pt>
                <c:pt idx="64">
                  <c:v>2017</c:v>
                </c:pt>
                <c:pt idx="65">
                  <c:v>2018</c:v>
                </c:pt>
                <c:pt idx="66">
                  <c:v>2019</c:v>
                </c:pt>
                <c:pt idx="67">
                  <c:v>2020</c:v>
                </c:pt>
                <c:pt idx="68">
                  <c:v>2021</c:v>
                </c:pt>
                <c:pt idx="69">
                  <c:v>2022</c:v>
                </c:pt>
                <c:pt idx="70">
                  <c:v>2023</c:v>
                </c:pt>
              </c:numCache>
            </c:numRef>
          </c:xVal>
          <c:yVal>
            <c:numRef>
              <c:f>Sheet1!$F$2:$F$78</c:f>
              <c:numCache>
                <c:formatCode>General</c:formatCode>
                <c:ptCount val="77"/>
                <c:pt idx="0">
                  <c:v>85</c:v>
                </c:pt>
                <c:pt idx="1">
                  <c:v>86</c:v>
                </c:pt>
                <c:pt idx="2">
                  <c:v>84</c:v>
                </c:pt>
                <c:pt idx="3">
                  <c:v>89</c:v>
                </c:pt>
                <c:pt idx="4">
                  <c:v>94</c:v>
                </c:pt>
                <c:pt idx="5">
                  <c:v>85</c:v>
                </c:pt>
                <c:pt idx="6">
                  <c:v>80</c:v>
                </c:pt>
                <c:pt idx="7">
                  <c:v>82</c:v>
                </c:pt>
                <c:pt idx="8">
                  <c:v>91</c:v>
                </c:pt>
                <c:pt idx="9">
                  <c:v>89</c:v>
                </c:pt>
                <c:pt idx="10">
                  <c:v>92</c:v>
                </c:pt>
                <c:pt idx="11">
                  <c:v>96</c:v>
                </c:pt>
                <c:pt idx="12">
                  <c:v>94</c:v>
                </c:pt>
                <c:pt idx="13">
                  <c:v>79</c:v>
                </c:pt>
                <c:pt idx="14">
                  <c:v>90</c:v>
                </c:pt>
                <c:pt idx="15">
                  <c:v>90</c:v>
                </c:pt>
                <c:pt idx="16">
                  <c:v>94</c:v>
                </c:pt>
                <c:pt idx="17">
                  <c:v>95</c:v>
                </c:pt>
                <c:pt idx="18">
                  <c:v>90</c:v>
                </c:pt>
                <c:pt idx="19">
                  <c:v>89</c:v>
                </c:pt>
                <c:pt idx="20">
                  <c:v>91</c:v>
                </c:pt>
                <c:pt idx="21">
                  <c:v>92</c:v>
                </c:pt>
                <c:pt idx="22">
                  <c:v>90</c:v>
                </c:pt>
                <c:pt idx="23">
                  <c:v>86</c:v>
                </c:pt>
                <c:pt idx="24">
                  <c:v>85</c:v>
                </c:pt>
                <c:pt idx="25">
                  <c:v>96</c:v>
                </c:pt>
                <c:pt idx="26">
                  <c:v>84</c:v>
                </c:pt>
                <c:pt idx="27">
                  <c:v>93</c:v>
                </c:pt>
                <c:pt idx="28">
                  <c:v>87</c:v>
                </c:pt>
                <c:pt idx="29">
                  <c:v>83</c:v>
                </c:pt>
                <c:pt idx="30">
                  <c:v>93</c:v>
                </c:pt>
                <c:pt idx="31">
                  <c:v>102</c:v>
                </c:pt>
                <c:pt idx="32">
                  <c:v>92</c:v>
                </c:pt>
                <c:pt idx="33">
                  <c:v>93</c:v>
                </c:pt>
                <c:pt idx="34">
                  <c:v>81</c:v>
                </c:pt>
                <c:pt idx="35">
                  <c:v>94</c:v>
                </c:pt>
                <c:pt idx="36">
                  <c:v>81</c:v>
                </c:pt>
                <c:pt idx="37">
                  <c:v>78</c:v>
                </c:pt>
                <c:pt idx="38">
                  <c:v>89</c:v>
                </c:pt>
                <c:pt idx="39">
                  <c:v>84</c:v>
                </c:pt>
                <c:pt idx="40">
                  <c:v>84</c:v>
                </c:pt>
                <c:pt idx="41">
                  <c:v>92</c:v>
                </c:pt>
                <c:pt idx="42">
                  <c:v>91</c:v>
                </c:pt>
                <c:pt idx="43">
                  <c:v>90</c:v>
                </c:pt>
                <c:pt idx="44">
                  <c:v>85</c:v>
                </c:pt>
                <c:pt idx="45">
                  <c:v>88</c:v>
                </c:pt>
                <c:pt idx="46">
                  <c:v>84</c:v>
                </c:pt>
                <c:pt idx="47">
                  <c:v>90</c:v>
                </c:pt>
                <c:pt idx="48">
                  <c:v>82</c:v>
                </c:pt>
                <c:pt idx="49">
                  <c:v>75</c:v>
                </c:pt>
                <c:pt idx="50">
                  <c:v>87</c:v>
                </c:pt>
                <c:pt idx="51">
                  <c:v>79</c:v>
                </c:pt>
                <c:pt idx="52">
                  <c:v>93</c:v>
                </c:pt>
                <c:pt idx="53">
                  <c:v>81</c:v>
                </c:pt>
                <c:pt idx="54">
                  <c:v>83</c:v>
                </c:pt>
                <c:pt idx="55">
                  <c:v>84</c:v>
                </c:pt>
                <c:pt idx="56">
                  <c:v>82</c:v>
                </c:pt>
                <c:pt idx="57">
                  <c:v>82</c:v>
                </c:pt>
                <c:pt idx="58">
                  <c:v>90</c:v>
                </c:pt>
                <c:pt idx="59">
                  <c:v>94</c:v>
                </c:pt>
                <c:pt idx="60">
                  <c:v>78</c:v>
                </c:pt>
                <c:pt idx="61">
                  <c:v>85</c:v>
                </c:pt>
                <c:pt idx="62">
                  <c:v>83</c:v>
                </c:pt>
                <c:pt idx="63">
                  <c:v>84</c:v>
                </c:pt>
                <c:pt idx="64">
                  <c:v>85</c:v>
                </c:pt>
                <c:pt idx="65">
                  <c:v>79</c:v>
                </c:pt>
                <c:pt idx="66">
                  <c:v>81</c:v>
                </c:pt>
                <c:pt idx="67">
                  <c:v>79</c:v>
                </c:pt>
                <c:pt idx="68">
                  <c:v>77</c:v>
                </c:pt>
                <c:pt idx="69">
                  <c:v>81</c:v>
                </c:pt>
                <c:pt idx="70">
                  <c:v>85</c:v>
                </c:pt>
              </c:numCache>
            </c:numRef>
          </c:yVal>
          <c:smooth val="0"/>
          <c:extLst>
            <c:ext xmlns:c16="http://schemas.microsoft.com/office/drawing/2014/chart" uri="{C3380CC4-5D6E-409C-BE32-E72D297353CC}">
              <c16:uniqueId val="{00000000-C8DF-426A-82E7-50A498236B25}"/>
            </c:ext>
          </c:extLst>
        </c:ser>
        <c:dLbls>
          <c:showLegendKey val="0"/>
          <c:showVal val="0"/>
          <c:showCatName val="0"/>
          <c:showSerName val="0"/>
          <c:showPercent val="0"/>
          <c:showBubbleSize val="0"/>
        </c:dLbls>
        <c:axId val="36637743"/>
        <c:axId val="36638159"/>
      </c:scatterChart>
      <c:valAx>
        <c:axId val="36637743"/>
        <c:scaling>
          <c:orientation val="minMax"/>
          <c:min val="19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36638159"/>
        <c:crosses val="autoZero"/>
        <c:crossBetween val="midCat"/>
        <c:minorUnit val="5"/>
      </c:valAx>
      <c:valAx>
        <c:axId val="36638159"/>
        <c:scaling>
          <c:orientation val="minMax"/>
          <c:min val="7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a:t>横浜でのソメイヨシノ開花日</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numFmt formatCode="m/d;@"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36637743"/>
        <c:crosses val="autoZero"/>
        <c:crossBetween val="midCat"/>
        <c:majorUnit val="7"/>
      </c:valAx>
      <c:spPr>
        <a:noFill/>
        <a:ln>
          <a:noFill/>
        </a:ln>
        <a:effectLst/>
      </c:spPr>
    </c:plotArea>
    <c:plotVisOnly val="1"/>
    <c:dispBlanksAs val="gap"/>
    <c:showDLblsOverMax val="0"/>
  </c:chart>
  <c:spPr>
    <a:noFill/>
    <a:ln>
      <a:noFill/>
    </a:ln>
    <a:effectLst/>
  </c:spPr>
  <c:txPr>
    <a:bodyPr/>
    <a:lstStyle/>
    <a:p>
      <a:pPr>
        <a:defRPr sz="1400">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Tree>
    <p:extLst>
      <p:ext uri="{BB962C8B-B14F-4D97-AF65-F5344CB8AC3E}">
        <p14:creationId xmlns:p14="http://schemas.microsoft.com/office/powerpoint/2010/main" val="205783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3" name="日付プレースホルダ 2"/>
          <p:cNvSpPr>
            <a:spLocks noGrp="1"/>
          </p:cNvSpPr>
          <p:nvPr>
            <p:ph type="dt" idx="1"/>
          </p:nvPr>
        </p:nvSpPr>
        <p:spPr>
          <a:xfrm>
            <a:off x="3801896" y="10"/>
            <a:ext cx="2908512" cy="492282"/>
          </a:xfrm>
          <a:prstGeom prst="rect">
            <a:avLst/>
          </a:prstGeom>
        </p:spPr>
        <p:txBody>
          <a:bodyPr vert="horz" lIns="91021" tIns="45513" rIns="91021" bIns="45513" rtlCol="0"/>
          <a:lstStyle>
            <a:lvl1pPr algn="r">
              <a:defRPr sz="1200"/>
            </a:lvl1pPr>
          </a:lstStyle>
          <a:p>
            <a:fld id="{8D20BD86-3B49-487A-B7AF-121A10CACA56}" type="datetimeFigureOut">
              <a:rPr kumimoji="1" lang="ja-JP" altLang="en-US" smtClean="0"/>
              <a:pPr/>
              <a:t>2024/12/2</a:t>
            </a:fld>
            <a:endParaRPr kumimoji="1" lang="ja-JP" altLang="en-US"/>
          </a:p>
        </p:txBody>
      </p:sp>
      <p:sp>
        <p:nvSpPr>
          <p:cNvPr id="4" name="スライド イメージ プレースホルダ 3"/>
          <p:cNvSpPr>
            <a:spLocks noGrp="1" noRot="1" noChangeAspect="1"/>
          </p:cNvSpPr>
          <p:nvPr>
            <p:ph type="sldImg" idx="2"/>
          </p:nvPr>
        </p:nvSpPr>
        <p:spPr>
          <a:xfrm>
            <a:off x="895350" y="738188"/>
            <a:ext cx="4921250" cy="3692525"/>
          </a:xfrm>
          <a:prstGeom prst="rect">
            <a:avLst/>
          </a:prstGeom>
          <a:noFill/>
          <a:ln w="12700">
            <a:solidFill>
              <a:prstClr val="black"/>
            </a:solidFill>
          </a:ln>
        </p:spPr>
        <p:txBody>
          <a:bodyPr vert="horz" lIns="91021" tIns="45513" rIns="91021" bIns="45513" rtlCol="0" anchor="ctr"/>
          <a:lstStyle/>
          <a:p>
            <a:endParaRPr lang="ja-JP" altLang="en-US"/>
          </a:p>
        </p:txBody>
      </p:sp>
      <p:sp>
        <p:nvSpPr>
          <p:cNvPr id="5" name="ノート プレースホルダ 4"/>
          <p:cNvSpPr>
            <a:spLocks noGrp="1"/>
          </p:cNvSpPr>
          <p:nvPr>
            <p:ph type="body" sz="quarter" idx="3"/>
          </p:nvPr>
        </p:nvSpPr>
        <p:spPr>
          <a:xfrm>
            <a:off x="671195" y="4676710"/>
            <a:ext cx="5369560" cy="4430553"/>
          </a:xfrm>
          <a:prstGeom prst="rect">
            <a:avLst/>
          </a:prstGeom>
        </p:spPr>
        <p:txBody>
          <a:bodyPr vert="horz" lIns="91021" tIns="45513" rIns="91021" bIns="4551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01896" y="9351693"/>
            <a:ext cx="2908512" cy="492282"/>
          </a:xfrm>
          <a:prstGeom prst="rect">
            <a:avLst/>
          </a:prstGeom>
        </p:spPr>
        <p:txBody>
          <a:bodyPr vert="horz" lIns="91021" tIns="45513" rIns="91021" bIns="45513" rtlCol="0" anchor="b"/>
          <a:lstStyle>
            <a:lvl1pPr algn="r">
              <a:defRPr sz="1200"/>
            </a:lvl1pPr>
          </a:lstStyle>
          <a:p>
            <a:fld id="{598F0E33-3D96-46F4-A7F2-BFFB9203641E}" type="slidenum">
              <a:rPr kumimoji="1" lang="ja-JP" altLang="en-US" smtClean="0"/>
              <a:pPr/>
              <a:t>‹#›</a:t>
            </a:fld>
            <a:endParaRPr kumimoji="1" lang="ja-JP" altLang="en-US"/>
          </a:p>
        </p:txBody>
      </p:sp>
    </p:spTree>
    <p:extLst>
      <p:ext uri="{BB962C8B-B14F-4D97-AF65-F5344CB8AC3E}">
        <p14:creationId xmlns:p14="http://schemas.microsoft.com/office/powerpoint/2010/main" val="2237731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2723">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0</a:t>
            </a:fld>
            <a:endParaRPr kumimoji="1" lang="ja-JP" altLang="en-US"/>
          </a:p>
        </p:txBody>
      </p:sp>
    </p:spTree>
    <p:extLst>
      <p:ext uri="{BB962C8B-B14F-4D97-AF65-F5344CB8AC3E}">
        <p14:creationId xmlns:p14="http://schemas.microsoft.com/office/powerpoint/2010/main" val="573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11</a:t>
            </a:fld>
            <a:endParaRPr kumimoji="1" lang="ja-JP" altLang="en-US"/>
          </a:p>
        </p:txBody>
      </p:sp>
    </p:spTree>
    <p:extLst>
      <p:ext uri="{BB962C8B-B14F-4D97-AF65-F5344CB8AC3E}">
        <p14:creationId xmlns:p14="http://schemas.microsoft.com/office/powerpoint/2010/main" val="377074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12</a:t>
            </a:fld>
            <a:endParaRPr kumimoji="1" lang="ja-JP" altLang="en-US"/>
          </a:p>
        </p:txBody>
      </p:sp>
    </p:spTree>
    <p:extLst>
      <p:ext uri="{BB962C8B-B14F-4D97-AF65-F5344CB8AC3E}">
        <p14:creationId xmlns:p14="http://schemas.microsoft.com/office/powerpoint/2010/main" val="65003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4608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3412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6948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875166">
              <a:spcBef>
                <a:spcPts val="573"/>
              </a:spcBef>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3</a:t>
            </a:fld>
            <a:endParaRPr kumimoji="1" lang="ja-JP" altLang="en-US"/>
          </a:p>
        </p:txBody>
      </p:sp>
    </p:spTree>
    <p:extLst>
      <p:ext uri="{BB962C8B-B14F-4D97-AF65-F5344CB8AC3E}">
        <p14:creationId xmlns:p14="http://schemas.microsoft.com/office/powerpoint/2010/main" val="287217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875166">
              <a:spcBef>
                <a:spcPts val="573"/>
              </a:spcBef>
            </a:pPr>
            <a:endParaRPr lang="ja-JP" altLang="en-US"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4</a:t>
            </a:fld>
            <a:endParaRPr kumimoji="1" lang="ja-JP" altLang="en-US"/>
          </a:p>
        </p:txBody>
      </p:sp>
    </p:spTree>
    <p:extLst>
      <p:ext uri="{BB962C8B-B14F-4D97-AF65-F5344CB8AC3E}">
        <p14:creationId xmlns:p14="http://schemas.microsoft.com/office/powerpoint/2010/main" val="20701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6</a:t>
            </a:fld>
            <a:endParaRPr kumimoji="1" lang="ja-JP" altLang="en-US"/>
          </a:p>
        </p:txBody>
      </p:sp>
    </p:spTree>
    <p:extLst>
      <p:ext uri="{BB962C8B-B14F-4D97-AF65-F5344CB8AC3E}">
        <p14:creationId xmlns:p14="http://schemas.microsoft.com/office/powerpoint/2010/main" val="316369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6930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9</a:t>
            </a:fld>
            <a:endParaRPr kumimoji="1" lang="ja-JP" altLang="en-US"/>
          </a:p>
        </p:txBody>
      </p:sp>
    </p:spTree>
    <p:extLst>
      <p:ext uri="{BB962C8B-B14F-4D97-AF65-F5344CB8AC3E}">
        <p14:creationId xmlns:p14="http://schemas.microsoft.com/office/powerpoint/2010/main" val="62288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2723">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10</a:t>
            </a:fld>
            <a:endParaRPr kumimoji="1" lang="ja-JP" altLang="en-US"/>
          </a:p>
        </p:txBody>
      </p:sp>
    </p:spTree>
    <p:extLst>
      <p:ext uri="{BB962C8B-B14F-4D97-AF65-F5344CB8AC3E}">
        <p14:creationId xmlns:p14="http://schemas.microsoft.com/office/powerpoint/2010/main" val="309455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alpha val="0"/>
          </a:srgbClr>
        </a:solidFill>
        <a:effectLst/>
      </p:bgPr>
    </p:bg>
    <p:spTree>
      <p:nvGrpSpPr>
        <p:cNvPr id="1" name=""/>
        <p:cNvGrpSpPr/>
        <p:nvPr/>
      </p:nvGrpSpPr>
      <p:grpSpPr>
        <a:xfrm>
          <a:off x="0" y="0"/>
          <a:ext cx="0" cy="0"/>
          <a:chOff x="0" y="0"/>
          <a:chExt cx="0" cy="0"/>
        </a:xfrm>
      </p:grpSpPr>
      <p:pic>
        <p:nvPicPr>
          <p:cNvPr id="11" name="修正表紙"/>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5" y="-3346"/>
            <a:ext cx="9150889" cy="6864691"/>
          </a:xfrm>
          <a:prstGeom prst="rect">
            <a:avLst/>
          </a:prstGeom>
        </p:spPr>
      </p:pic>
      <p:sp>
        <p:nvSpPr>
          <p:cNvPr id="2" name="タイトル 1"/>
          <p:cNvSpPr>
            <a:spLocks noGrp="1"/>
          </p:cNvSpPr>
          <p:nvPr>
            <p:ph type="ctrTitle" hasCustomPrompt="1"/>
          </p:nvPr>
        </p:nvSpPr>
        <p:spPr>
          <a:xfrm>
            <a:off x="971601" y="2348880"/>
            <a:ext cx="5760640" cy="1800200"/>
          </a:xfrm>
        </p:spPr>
        <p:txBody>
          <a:bodyPr anchor="t"/>
          <a:lstStyle>
            <a:lvl1pPr algn="l">
              <a:lnSpc>
                <a:spcPts val="4400"/>
              </a:lnSpc>
              <a:defRPr sz="3200" b="0">
                <a:solidFill>
                  <a:schemeClr val="tx1"/>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1" y="4365104"/>
            <a:ext cx="6552728" cy="81649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925101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ページ">
    <p:spTree>
      <p:nvGrpSpPr>
        <p:cNvPr id="1" name=""/>
        <p:cNvGrpSpPr/>
        <p:nvPr/>
      </p:nvGrpSpPr>
      <p:grpSpPr>
        <a:xfrm>
          <a:off x="0" y="0"/>
          <a:ext cx="0" cy="0"/>
          <a:chOff x="0" y="0"/>
          <a:chExt cx="0" cy="0"/>
        </a:xfrm>
      </p:grpSpPr>
      <p:sp>
        <p:nvSpPr>
          <p:cNvPr id="7" name="タイトル 1"/>
          <p:cNvSpPr>
            <a:spLocks noGrp="1"/>
          </p:cNvSpPr>
          <p:nvPr>
            <p:ph type="ctrTitle"/>
          </p:nvPr>
        </p:nvSpPr>
        <p:spPr>
          <a:xfrm>
            <a:off x="1115617"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b="4851"/>
          <a:stretch/>
        </p:blipFill>
        <p:spPr>
          <a:xfrm>
            <a:off x="-1" y="0"/>
            <a:ext cx="9142839" cy="6525344"/>
          </a:xfrm>
          <a:prstGeom prst="rect">
            <a:avLst/>
          </a:prstGeom>
        </p:spPr>
      </p:pic>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67376" y="3177"/>
            <a:ext cx="2057400" cy="365125"/>
          </a:xfrm>
        </p:spPr>
        <p:txBody>
          <a:bodyPr/>
          <a:lstStyle/>
          <a:p>
            <a:fld id="{D2A2363D-6903-48C7-8CE9-F21B040C8289}" type="slidenum">
              <a:rPr kumimoji="1" lang="ja-JP" altLang="en-US" smtClean="0"/>
              <a:pPr/>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71940" y="2"/>
            <a:ext cx="2057400" cy="365125"/>
          </a:xfrm>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1" y="1340769"/>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2"/>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experience.arcgis.com/experience/129e910162eb4d67a388e6fe782dcb26" TargetMode="External"/><Relationship Id="rId5" Type="http://schemas.openxmlformats.org/officeDocument/2006/relationships/image" Target="../media/image44.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chart" Target="../charts/chart2.xml"/><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s://www.bbc.com/japanese/66229957"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240023"/>
            <a:ext cx="8064896" cy="1728192"/>
          </a:xfrm>
        </p:spPr>
        <p:txBody>
          <a:bodyPr>
            <a:noAutofit/>
          </a:bodyPr>
          <a:lstStyle/>
          <a:p>
            <a:pPr algn="ctr">
              <a:lnSpc>
                <a:spcPct val="100000"/>
              </a:lnSpc>
            </a:pPr>
            <a:r>
              <a:rPr lang="ja-JP" altLang="ja-JP" sz="4400" dirty="0"/>
              <a:t>気候変動の影響</a:t>
            </a:r>
            <a:r>
              <a:rPr lang="ja-JP" altLang="ja-JP" sz="4400" dirty="0" smtClean="0"/>
              <a:t>と</a:t>
            </a:r>
            <a:r>
              <a:rPr lang="en-US" altLang="ja-JP" sz="4400" dirty="0" smtClean="0"/>
              <a:t/>
            </a:r>
            <a:br>
              <a:rPr lang="en-US" altLang="ja-JP" sz="4400" dirty="0" smtClean="0"/>
            </a:br>
            <a:r>
              <a:rPr lang="ja-JP" altLang="en-US" sz="4400" dirty="0" smtClean="0"/>
              <a:t>その</a:t>
            </a:r>
            <a:r>
              <a:rPr lang="ja-JP" altLang="ja-JP" sz="4400" dirty="0" smtClean="0"/>
              <a:t>対策</a:t>
            </a:r>
            <a:r>
              <a:rPr lang="ja-JP" altLang="ja-JP" sz="4400" dirty="0"/>
              <a:t>に</a:t>
            </a:r>
            <a:r>
              <a:rPr lang="ja-JP" altLang="ja-JP" sz="4400" dirty="0" smtClean="0"/>
              <a:t>ついて</a:t>
            </a:r>
            <a:endParaRPr kumimoji="1" lang="ja-JP" altLang="en-US" sz="4400" dirty="0"/>
          </a:p>
        </p:txBody>
      </p:sp>
      <p:sp>
        <p:nvSpPr>
          <p:cNvPr id="3" name="サブタイトル 2"/>
          <p:cNvSpPr>
            <a:spLocks noGrp="1"/>
          </p:cNvSpPr>
          <p:nvPr>
            <p:ph type="subTitle" idx="1"/>
          </p:nvPr>
        </p:nvSpPr>
        <p:spPr>
          <a:xfrm>
            <a:off x="0" y="4499828"/>
            <a:ext cx="9144000" cy="1512168"/>
          </a:xfrm>
        </p:spPr>
        <p:txBody>
          <a:bodyPr>
            <a:normAutofit/>
          </a:bodyPr>
          <a:lstStyle/>
          <a:p>
            <a:pPr algn="ctr">
              <a:lnSpc>
                <a:spcPct val="100000"/>
              </a:lnSpc>
              <a:spcBef>
                <a:spcPts val="1800"/>
              </a:spcBef>
            </a:pPr>
            <a:r>
              <a:rPr lang="ja-JP" altLang="en-US" sz="2400" dirty="0"/>
              <a:t>　</a:t>
            </a:r>
            <a:r>
              <a:rPr lang="ja-JP" altLang="en-US" sz="2400" dirty="0" smtClean="0"/>
              <a:t>神奈川県気候変動適応センター　</a:t>
            </a:r>
            <a:endParaRPr lang="en-US" altLang="ja-JP" sz="2400" dirty="0" smtClean="0"/>
          </a:p>
          <a:p>
            <a:pPr algn="ctr">
              <a:lnSpc>
                <a:spcPct val="100000"/>
              </a:lnSpc>
              <a:spcBef>
                <a:spcPts val="0"/>
              </a:spcBef>
            </a:pPr>
            <a:r>
              <a:rPr lang="ja-JP" altLang="en-US" sz="2400" dirty="0"/>
              <a:t>　</a:t>
            </a:r>
            <a:r>
              <a:rPr lang="ja-JP" altLang="en-US" sz="2400" dirty="0" smtClean="0"/>
              <a:t>（神奈川県 環境科学センター）</a:t>
            </a:r>
            <a:endParaRPr lang="en-US" altLang="ja-JP" sz="2400" dirty="0" smtClean="0"/>
          </a:p>
        </p:txBody>
      </p:sp>
    </p:spTree>
    <p:extLst>
      <p:ext uri="{BB962C8B-B14F-4D97-AF65-F5344CB8AC3E}">
        <p14:creationId xmlns:p14="http://schemas.microsoft.com/office/powerpoint/2010/main" val="3546587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kumimoji="1" lang="ja-JP" altLang="en-US" dirty="0"/>
              <a:t>気温が上がるだけ？</a:t>
            </a:r>
          </a:p>
        </p:txBody>
      </p:sp>
      <p:grpSp>
        <p:nvGrpSpPr>
          <p:cNvPr id="30" name="グループ化 29"/>
          <p:cNvGrpSpPr/>
          <p:nvPr/>
        </p:nvGrpSpPr>
        <p:grpSpPr>
          <a:xfrm>
            <a:off x="387350" y="723900"/>
            <a:ext cx="2573338" cy="2220863"/>
            <a:chOff x="387350" y="723900"/>
            <a:chExt cx="2573338" cy="2220863"/>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3975" y="723900"/>
              <a:ext cx="700088"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87350" y="2420888"/>
              <a:ext cx="2573338" cy="523875"/>
            </a:xfrm>
            <a:prstGeom prst="rect">
              <a:avLst/>
            </a:prstGeom>
            <a:noFill/>
          </p:spPr>
          <p:txBody>
            <a:bodyPr>
              <a:spAutoFit/>
            </a:bodyPr>
            <a:lstStyle/>
            <a:p>
              <a:pPr algn="ctr">
                <a:defRPr/>
              </a:pPr>
              <a:r>
                <a:rPr lang="ja-JP" altLang="en-US" sz="2800" dirty="0">
                  <a:latin typeface="+mn-ea"/>
                  <a:ea typeface="+mn-ea"/>
                </a:rPr>
                <a:t>極端な気温</a:t>
              </a:r>
            </a:p>
          </p:txBody>
        </p:sp>
      </p:grpSp>
      <p:grpSp>
        <p:nvGrpSpPr>
          <p:cNvPr id="33" name="グループ化 32"/>
          <p:cNvGrpSpPr/>
          <p:nvPr/>
        </p:nvGrpSpPr>
        <p:grpSpPr>
          <a:xfrm>
            <a:off x="3081338" y="939800"/>
            <a:ext cx="3146846" cy="2004963"/>
            <a:chOff x="3081338" y="939800"/>
            <a:chExt cx="3146846" cy="2004963"/>
          </a:xfrm>
        </p:grpSpPr>
        <p:pic>
          <p:nvPicPr>
            <p:cNvPr id="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03700" y="939800"/>
              <a:ext cx="157638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81338" y="1127125"/>
              <a:ext cx="11223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3081338" y="2422475"/>
              <a:ext cx="3146846" cy="522288"/>
            </a:xfrm>
            <a:prstGeom prst="rect">
              <a:avLst/>
            </a:prstGeom>
            <a:noFill/>
          </p:spPr>
          <p:txBody>
            <a:bodyPr wrap="square">
              <a:spAutoFit/>
            </a:bodyPr>
            <a:lstStyle/>
            <a:p>
              <a:pPr>
                <a:defRPr/>
              </a:pPr>
              <a:r>
                <a:rPr lang="ja-JP" altLang="en-US" sz="2800" dirty="0">
                  <a:latin typeface="+mn-ea"/>
                  <a:ea typeface="+mn-ea"/>
                </a:rPr>
                <a:t>降水・極端な降水</a:t>
              </a:r>
            </a:p>
          </p:txBody>
        </p:sp>
      </p:grpSp>
      <p:grpSp>
        <p:nvGrpSpPr>
          <p:cNvPr id="36" name="グループ化 35"/>
          <p:cNvGrpSpPr/>
          <p:nvPr/>
        </p:nvGrpSpPr>
        <p:grpSpPr>
          <a:xfrm>
            <a:off x="3525838" y="4433887"/>
            <a:ext cx="2247900" cy="2041525"/>
            <a:chOff x="3525838" y="4433887"/>
            <a:chExt cx="2247900" cy="2041525"/>
          </a:xfrm>
        </p:grpSpPr>
        <p:pic>
          <p:nvPicPr>
            <p:cNvPr id="7"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25838" y="4433887"/>
              <a:ext cx="2247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3575050" y="5951537"/>
              <a:ext cx="1993900" cy="523875"/>
            </a:xfrm>
            <a:prstGeom prst="rect">
              <a:avLst/>
            </a:prstGeom>
            <a:noFill/>
          </p:spPr>
          <p:txBody>
            <a:bodyPr>
              <a:spAutoFit/>
            </a:bodyPr>
            <a:lstStyle/>
            <a:p>
              <a:pPr algn="ctr">
                <a:defRPr/>
              </a:pPr>
              <a:r>
                <a:rPr lang="ja-JP" altLang="en-US" sz="2800" dirty="0">
                  <a:latin typeface="+mn-ea"/>
                  <a:ea typeface="+mn-ea"/>
                </a:rPr>
                <a:t>海面上昇</a:t>
              </a:r>
            </a:p>
          </p:txBody>
        </p:sp>
      </p:grpSp>
      <p:grpSp>
        <p:nvGrpSpPr>
          <p:cNvPr id="37" name="グループ化 36"/>
          <p:cNvGrpSpPr/>
          <p:nvPr/>
        </p:nvGrpSpPr>
        <p:grpSpPr>
          <a:xfrm>
            <a:off x="6537325" y="4579937"/>
            <a:ext cx="2157413" cy="1895475"/>
            <a:chOff x="6537325" y="4579937"/>
            <a:chExt cx="2157413" cy="1895475"/>
          </a:xfrm>
        </p:grpSpPr>
        <p:pic>
          <p:nvPicPr>
            <p:cNvPr id="8"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37325" y="4579937"/>
              <a:ext cx="21574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619875" y="5951537"/>
              <a:ext cx="1992313" cy="523875"/>
            </a:xfrm>
            <a:prstGeom prst="rect">
              <a:avLst/>
            </a:prstGeom>
            <a:noFill/>
          </p:spPr>
          <p:txBody>
            <a:bodyPr>
              <a:spAutoFit/>
            </a:bodyPr>
            <a:lstStyle/>
            <a:p>
              <a:pPr algn="ctr">
                <a:defRPr/>
              </a:pPr>
              <a:r>
                <a:rPr lang="ja-JP" altLang="en-US" sz="2800" dirty="0">
                  <a:latin typeface="+mn-ea"/>
                  <a:ea typeface="+mn-ea"/>
                </a:rPr>
                <a:t>海の酸性化</a:t>
              </a:r>
            </a:p>
          </p:txBody>
        </p:sp>
      </p:grpSp>
      <p:grpSp>
        <p:nvGrpSpPr>
          <p:cNvPr id="35" name="グループ化 34"/>
          <p:cNvGrpSpPr/>
          <p:nvPr/>
        </p:nvGrpSpPr>
        <p:grpSpPr>
          <a:xfrm>
            <a:off x="96838" y="4459287"/>
            <a:ext cx="3154362" cy="2208241"/>
            <a:chOff x="96838" y="4459287"/>
            <a:chExt cx="3154362" cy="2208241"/>
          </a:xfrm>
        </p:grpSpPr>
        <p:pic>
          <p:nvPicPr>
            <p:cNvPr id="13"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19163" y="4459287"/>
              <a:ext cx="15097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96838" y="5805754"/>
              <a:ext cx="3154362" cy="861774"/>
            </a:xfrm>
            <a:prstGeom prst="rect">
              <a:avLst/>
            </a:prstGeom>
            <a:solidFill>
              <a:schemeClr val="bg1"/>
            </a:solidFill>
          </p:spPr>
          <p:txBody>
            <a:bodyPr tIns="0" bIns="0">
              <a:spAutoFit/>
            </a:bodyPr>
            <a:lstStyle/>
            <a:p>
              <a:pPr algn="ctr">
                <a:defRPr/>
              </a:pPr>
              <a:r>
                <a:rPr lang="ja-JP" altLang="en-US" sz="2800" dirty="0">
                  <a:latin typeface="+mn-ea"/>
                  <a:ea typeface="+mn-ea"/>
                </a:rPr>
                <a:t>破壊的な台風、</a:t>
              </a:r>
              <a:endParaRPr lang="en-US" altLang="ja-JP" sz="2800" dirty="0">
                <a:latin typeface="+mn-ea"/>
                <a:ea typeface="+mn-ea"/>
              </a:endParaRPr>
            </a:p>
            <a:p>
              <a:pPr algn="ctr">
                <a:defRPr/>
              </a:pPr>
              <a:r>
                <a:rPr lang="ja-JP" altLang="en-US" sz="2800" dirty="0">
                  <a:latin typeface="+mn-ea"/>
                  <a:ea typeface="+mn-ea"/>
                </a:rPr>
                <a:t>発達した低気圧</a:t>
              </a:r>
            </a:p>
          </p:txBody>
        </p:sp>
      </p:grpSp>
      <p:grpSp>
        <p:nvGrpSpPr>
          <p:cNvPr id="34" name="グループ化 33"/>
          <p:cNvGrpSpPr/>
          <p:nvPr/>
        </p:nvGrpSpPr>
        <p:grpSpPr>
          <a:xfrm>
            <a:off x="6618288" y="723900"/>
            <a:ext cx="1993900" cy="2220863"/>
            <a:chOff x="6618288" y="723900"/>
            <a:chExt cx="1993900" cy="2220863"/>
          </a:xfrm>
        </p:grpSpPr>
        <p:pic>
          <p:nvPicPr>
            <p:cNvPr id="15"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32588" y="723900"/>
              <a:ext cx="176688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6618288" y="2420888"/>
              <a:ext cx="1993900" cy="523875"/>
            </a:xfrm>
            <a:prstGeom prst="rect">
              <a:avLst/>
            </a:prstGeom>
            <a:noFill/>
          </p:spPr>
          <p:txBody>
            <a:bodyPr>
              <a:spAutoFit/>
            </a:bodyPr>
            <a:lstStyle/>
            <a:p>
              <a:pPr algn="ctr">
                <a:defRPr/>
              </a:pPr>
              <a:r>
                <a:rPr lang="ja-JP" altLang="en-US" sz="2800" dirty="0">
                  <a:latin typeface="+mn-ea"/>
                  <a:ea typeface="+mn-ea"/>
                </a:rPr>
                <a:t>乾燥傾向</a:t>
              </a:r>
            </a:p>
          </p:txBody>
        </p:sp>
      </p:grpSp>
      <p:sp>
        <p:nvSpPr>
          <p:cNvPr id="17" name="テキスト ボックス 25"/>
          <p:cNvSpPr txBox="1">
            <a:spLocks noChangeArrowheads="1"/>
          </p:cNvSpPr>
          <p:nvPr/>
        </p:nvSpPr>
        <p:spPr bwMode="auto">
          <a:xfrm>
            <a:off x="44609" y="6665940"/>
            <a:ext cx="66423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IPCC AR5 WG2 </a:t>
            </a:r>
            <a:r>
              <a:rPr lang="ja-JP" altLang="en-US" sz="1000" dirty="0">
                <a:latin typeface="メイリオ" panose="020B0604030504040204" pitchFamily="50" charset="-128"/>
                <a:ea typeface="メイリオ" panose="020B0604030504040204" pitchFamily="50" charset="-128"/>
              </a:rPr>
              <a:t>政策決定者向け要約 </a:t>
            </a:r>
            <a:r>
              <a:rPr lang="en-US" altLang="ja-JP" sz="1000" dirty="0">
                <a:latin typeface="メイリオ" panose="020B0604030504040204" pitchFamily="50" charset="-128"/>
                <a:ea typeface="メイリオ" panose="020B0604030504040204" pitchFamily="50" charset="-128"/>
              </a:rPr>
              <a:t>Table1</a:t>
            </a:r>
            <a:r>
              <a:rPr lang="ja-JP" altLang="en-US" sz="1000" dirty="0">
                <a:latin typeface="メイリオ" panose="020B0604030504040204" pitchFamily="50" charset="-128"/>
                <a:ea typeface="メイリオ" panose="020B0604030504040204" pitchFamily="50" charset="-128"/>
              </a:rPr>
              <a:t>より</a:t>
            </a:r>
            <a:r>
              <a:rPr lang="ja-JP" altLang="en-US" sz="1000" dirty="0" smtClean="0">
                <a:latin typeface="メイリオ" panose="020B0604030504040204" pitchFamily="50" charset="-128"/>
                <a:ea typeface="メイリオ" panose="020B0604030504040204" pitchFamily="50" charset="-128"/>
              </a:rPr>
              <a:t>抜粋</a:t>
            </a:r>
            <a:r>
              <a:rPr lang="ja-JP" altLang="en-US" sz="1000" dirty="0">
                <a:latin typeface="メイリオ" panose="020B0604030504040204" pitchFamily="50" charset="-128"/>
                <a:ea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rPr>
              <a:t> 気象庁「</a:t>
            </a:r>
            <a:r>
              <a:rPr lang="ja-JP" altLang="ja-JP" sz="1000" dirty="0" smtClean="0">
                <a:solidFill>
                  <a:prstClr val="black"/>
                </a:solidFill>
                <a:latin typeface="メイリオ" panose="020B0604030504040204" pitchFamily="50" charset="-128"/>
                <a:ea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rPr>
              <a:t>神奈川県の</a:t>
            </a:r>
            <a:r>
              <a:rPr lang="en-US" altLang="ja-JP" sz="1000" dirty="0">
                <a:solidFill>
                  <a:prstClr val="black"/>
                </a:solidFill>
                <a:latin typeface="メイリオ" panose="020B0604030504040204" pitchFamily="50" charset="-128"/>
                <a:ea typeface="メイリオ" panose="020B0604030504040204" pitchFamily="50" charset="-128"/>
              </a:rPr>
              <a:t>21</a:t>
            </a:r>
            <a:r>
              <a:rPr lang="ja-JP" altLang="en-US" sz="1000" dirty="0">
                <a:solidFill>
                  <a:prstClr val="black"/>
                </a:solidFill>
                <a:latin typeface="メイリオ" panose="020B0604030504040204" pitchFamily="50" charset="-128"/>
                <a:ea typeface="メイリオ" panose="020B0604030504040204" pitchFamily="50" charset="-128"/>
              </a:rPr>
              <a:t>世紀末の</a:t>
            </a:r>
            <a:r>
              <a:rPr lang="ja-JP" altLang="en-US" sz="1000" dirty="0" smtClean="0">
                <a:solidFill>
                  <a:prstClr val="black"/>
                </a:solidFill>
                <a:latin typeface="メイリオ" panose="020B0604030504040204" pitchFamily="50" charset="-128"/>
                <a:ea typeface="メイリオ" panose="020B0604030504040204" pitchFamily="50" charset="-128"/>
              </a:rPr>
              <a:t>気候（</a:t>
            </a:r>
            <a:r>
              <a:rPr lang="en-US" altLang="ja-JP" sz="1000" dirty="0" smtClean="0">
                <a:solidFill>
                  <a:prstClr val="black"/>
                </a:solidFill>
                <a:latin typeface="メイリオ" panose="020B0604030504040204" pitchFamily="50" charset="-128"/>
                <a:ea typeface="メイリオ" panose="020B0604030504040204" pitchFamily="50" charset="-128"/>
              </a:rPr>
              <a:t>2018)</a:t>
            </a:r>
            <a:r>
              <a:rPr lang="ja-JP" altLang="ja-JP" sz="1000" dirty="0" smtClean="0">
                <a:solidFill>
                  <a:prstClr val="black"/>
                </a:solidFill>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6194620" y="2860507"/>
            <a:ext cx="3250258" cy="1072549"/>
            <a:chOff x="6194620" y="2860507"/>
            <a:chExt cx="3250258" cy="1072549"/>
          </a:xfrm>
        </p:grpSpPr>
        <p:sp>
          <p:nvSpPr>
            <p:cNvPr id="23" name="角丸四角形 22"/>
            <p:cNvSpPr/>
            <p:nvPr/>
          </p:nvSpPr>
          <p:spPr>
            <a:xfrm>
              <a:off x="6194620" y="2860507"/>
              <a:ext cx="2905824" cy="1072549"/>
            </a:xfrm>
            <a:prstGeom prst="roundRect">
              <a:avLst>
                <a:gd name="adj" fmla="val 1047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25" name="正方形/長方形 3"/>
            <p:cNvSpPr>
              <a:spLocks noChangeArrowheads="1"/>
            </p:cNvSpPr>
            <p:nvPr/>
          </p:nvSpPr>
          <p:spPr bwMode="auto">
            <a:xfrm>
              <a:off x="6221162" y="3197955"/>
              <a:ext cx="3223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spcBef>
                  <a:spcPct val="20000"/>
                </a:spcBef>
                <a:defRPr/>
              </a:pPr>
              <a:r>
                <a:rPr lang="ja-JP" altLang="en-US" sz="2000" noProof="0" dirty="0" smtClean="0">
                  <a:solidFill>
                    <a:srgbClr val="000000"/>
                  </a:solidFill>
                  <a:latin typeface="メイリオ"/>
                  <a:cs typeface="Meiryo UI" pitchFamily="50" charset="-128"/>
                </a:rPr>
                <a:t>降水の無い日</a:t>
              </a:r>
              <a:r>
                <a:rPr lang="en-US" altLang="ja-JP" sz="2000" noProof="0" dirty="0" smtClean="0">
                  <a:solidFill>
                    <a:srgbClr val="000000"/>
                  </a:solidFill>
                  <a:latin typeface="メイリオ"/>
                  <a:cs typeface="Meiryo UI" pitchFamily="50" charset="-128"/>
                </a:rPr>
                <a:t>*</a:t>
              </a:r>
              <a:r>
                <a:rPr lang="ja-JP" altLang="en-US" sz="2000" noProof="0" dirty="0" smtClean="0">
                  <a:solidFill>
                    <a:srgbClr val="000000"/>
                  </a:solidFill>
                  <a:latin typeface="メイリオ"/>
                  <a:cs typeface="Meiryo UI" pitchFamily="50" charset="-128"/>
                </a:rPr>
                <a:t>が増加</a:t>
              </a:r>
              <a:endParaRPr kumimoji="1" lang="en-US" altLang="ja-JP" sz="2000" b="0" i="0" u="none" strike="noStrike" kern="1200" cap="none" spc="0" normalizeH="0" baseline="0" noProof="0" dirty="0" smtClean="0">
                <a:ln>
                  <a:noFill/>
                </a:ln>
                <a:solidFill>
                  <a:srgbClr val="000000"/>
                </a:solidFill>
                <a:effectLst/>
                <a:uLnTx/>
                <a:uFillTx/>
                <a:latin typeface="メイリオ"/>
                <a:ea typeface="メイリオ"/>
                <a:cs typeface="Meiryo UI" pitchFamily="50" charset="-128"/>
              </a:endParaRPr>
            </a:p>
            <a:p>
              <a:pPr lvl="0" algn="ctr">
                <a:defRPr/>
              </a:pPr>
              <a:r>
                <a:rPr lang="en-US" altLang="ja-JP" sz="1600" dirty="0" smtClean="0">
                  <a:solidFill>
                    <a:srgbClr val="000000"/>
                  </a:solidFill>
                  <a:latin typeface="メイリオ"/>
                  <a:ea typeface="メイリオ"/>
                  <a:cs typeface="Meiryo UI" pitchFamily="50" charset="-128"/>
                </a:rPr>
                <a:t>(*</a:t>
              </a:r>
              <a:r>
                <a:rPr lang="ja-JP" altLang="en-US" sz="1600" dirty="0" smtClean="0">
                  <a:solidFill>
                    <a:srgbClr val="000000"/>
                  </a:solidFill>
                  <a:latin typeface="メイリオ"/>
                  <a:cs typeface="Meiryo UI" pitchFamily="50" charset="-128"/>
                </a:rPr>
                <a:t>日降水量</a:t>
              </a:r>
              <a:r>
                <a:rPr lang="en-US" altLang="ja-JP" sz="1600" dirty="0" smtClean="0">
                  <a:solidFill>
                    <a:srgbClr val="000000"/>
                  </a:solidFill>
                  <a:latin typeface="メイリオ"/>
                  <a:cs typeface="Meiryo UI" pitchFamily="50" charset="-128"/>
                </a:rPr>
                <a:t>1</a:t>
              </a:r>
              <a:r>
                <a:rPr lang="ja-JP" altLang="en-US" sz="1600" dirty="0" smtClean="0">
                  <a:solidFill>
                    <a:srgbClr val="000000"/>
                  </a:solidFill>
                  <a:latin typeface="メイリオ"/>
                  <a:cs typeface="Meiryo UI" pitchFamily="50" charset="-128"/>
                </a:rPr>
                <a:t>ｍｍ未満）</a:t>
              </a:r>
              <a:endParaRPr kumimoji="1" lang="en-US" altLang="ja-JP" sz="2585" b="1" i="0" u="none" strike="noStrike" kern="1200" cap="none" spc="0" normalizeH="0" baseline="0" noProof="0" dirty="0">
                <a:ln>
                  <a:noFill/>
                </a:ln>
                <a:solidFill>
                  <a:srgbClr val="FF0000"/>
                </a:solidFill>
                <a:effectLst/>
                <a:uLnTx/>
                <a:uFillTx/>
                <a:latin typeface="メイリオ"/>
                <a:ea typeface="メイリオ"/>
                <a:cs typeface="Meiryo UI" pitchFamily="50" charset="-128"/>
              </a:endParaRPr>
            </a:p>
          </p:txBody>
        </p:sp>
        <p:sp>
          <p:nvSpPr>
            <p:cNvPr id="28" name="テキスト ボックス 27"/>
            <p:cNvSpPr txBox="1"/>
            <p:nvPr/>
          </p:nvSpPr>
          <p:spPr>
            <a:xfrm>
              <a:off x="6194620" y="2886075"/>
              <a:ext cx="1531188" cy="307777"/>
            </a:xfrm>
            <a:prstGeom prst="rect">
              <a:avLst/>
            </a:prstGeom>
            <a:noFill/>
          </p:spPr>
          <p:txBody>
            <a:bodyPr wrap="none" rtlCol="0">
              <a:spAutoFit/>
            </a:bodyPr>
            <a:lstStyle/>
            <a:p>
              <a:r>
                <a:rPr kumimoji="1" lang="ja-JP" altLang="en-US" sz="1400" dirty="0" smtClean="0"/>
                <a:t>神奈川県では･･･</a:t>
              </a:r>
              <a:endParaRPr kumimoji="1" lang="ja-JP" altLang="en-US" sz="1400" dirty="0"/>
            </a:p>
          </p:txBody>
        </p:sp>
      </p:grpSp>
      <p:grpSp>
        <p:nvGrpSpPr>
          <p:cNvPr id="3" name="グループ化 2"/>
          <p:cNvGrpSpPr/>
          <p:nvPr/>
        </p:nvGrpSpPr>
        <p:grpSpPr>
          <a:xfrm>
            <a:off x="16420" y="2860506"/>
            <a:ext cx="2969272" cy="1430723"/>
            <a:chOff x="16420" y="2860506"/>
            <a:chExt cx="2969272" cy="1430723"/>
          </a:xfrm>
        </p:grpSpPr>
        <p:sp>
          <p:nvSpPr>
            <p:cNvPr id="20" name="正方形/長方形 3"/>
            <p:cNvSpPr>
              <a:spLocks noChangeArrowheads="1"/>
            </p:cNvSpPr>
            <p:nvPr/>
          </p:nvSpPr>
          <p:spPr bwMode="auto">
            <a:xfrm>
              <a:off x="48912" y="3627949"/>
              <a:ext cx="29367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1" lang="en-US" altLang="ja-JP" sz="2000" b="1" i="0" u="none" strike="noStrike" kern="1200" cap="none" spc="0" normalizeH="0" baseline="0" noProof="0" dirty="0" smtClean="0">
                  <a:ln>
                    <a:noFill/>
                  </a:ln>
                  <a:solidFill>
                    <a:srgbClr val="FF0000"/>
                  </a:solidFill>
                  <a:effectLst/>
                  <a:uLnTx/>
                  <a:uFillTx/>
                  <a:latin typeface="メイリオ"/>
                  <a:ea typeface="メイリオ"/>
                  <a:cs typeface="Meiryo UI" pitchFamily="50" charset="-128"/>
                </a:rPr>
                <a:t>100</a:t>
              </a:r>
              <a:r>
                <a:rPr kumimoji="1" lang="ja-JP" altLang="en-US" sz="2000" b="1" i="0" u="none" strike="noStrike" kern="1200" cap="none" spc="0" normalizeH="0" baseline="0" noProof="0" dirty="0">
                  <a:ln>
                    <a:noFill/>
                  </a:ln>
                  <a:solidFill>
                    <a:srgbClr val="FF0000"/>
                  </a:solidFill>
                  <a:effectLst/>
                  <a:uLnTx/>
                  <a:uFillTx/>
                  <a:latin typeface="メイリオ"/>
                  <a:ea typeface="メイリオ"/>
                  <a:cs typeface="Meiryo UI" pitchFamily="50" charset="-128"/>
                </a:rPr>
                <a:t>年後に約</a:t>
              </a:r>
              <a:r>
                <a:rPr kumimoji="1" lang="en-US" altLang="ja-JP" sz="2000" b="1" i="0" u="none" strike="noStrike" kern="1200" cap="none" spc="0" normalizeH="0" baseline="0" noProof="0" dirty="0">
                  <a:ln>
                    <a:noFill/>
                  </a:ln>
                  <a:solidFill>
                    <a:srgbClr val="FF0000"/>
                  </a:solidFill>
                  <a:effectLst/>
                  <a:uLnTx/>
                  <a:uFillTx/>
                  <a:latin typeface="メイリオ"/>
                  <a:ea typeface="メイリオ"/>
                  <a:cs typeface="Meiryo UI" pitchFamily="50" charset="-128"/>
                </a:rPr>
                <a:t>40</a:t>
              </a:r>
              <a:r>
                <a:rPr kumimoji="1" lang="ja-JP" altLang="en-US" sz="2000" b="1" i="0" u="none" strike="noStrike" kern="1200" cap="none" spc="0" normalizeH="0" baseline="0" noProof="0" dirty="0">
                  <a:ln>
                    <a:noFill/>
                  </a:ln>
                  <a:solidFill>
                    <a:srgbClr val="FF0000"/>
                  </a:solidFill>
                  <a:effectLst/>
                  <a:uLnTx/>
                  <a:uFillTx/>
                  <a:latin typeface="メイリオ"/>
                  <a:ea typeface="メイリオ"/>
                  <a:cs typeface="Meiryo UI" pitchFamily="50" charset="-128"/>
                </a:rPr>
                <a:t>日増加</a:t>
              </a:r>
              <a:endParaRPr kumimoji="1" lang="en-US" altLang="ja-JP" sz="2000" b="0" i="0" u="none" strike="noStrike" kern="1200" cap="none" spc="0" normalizeH="0" baseline="0" noProof="0" dirty="0">
                <a:ln>
                  <a:noFill/>
                </a:ln>
                <a:solidFill>
                  <a:srgbClr val="000000"/>
                </a:solidFill>
                <a:effectLst/>
                <a:uLnTx/>
                <a:uFillTx/>
                <a:latin typeface="メイリオ"/>
                <a:ea typeface="メイリオ"/>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srgbClr val="000000"/>
                  </a:solidFill>
                  <a:effectLst/>
                  <a:uLnTx/>
                  <a:uFillTx/>
                  <a:latin typeface="メイリオ"/>
                  <a:ea typeface="メイリオ"/>
                  <a:cs typeface="Meiryo UI" pitchFamily="50" charset="-128"/>
                </a:rPr>
                <a:t>(</a:t>
              </a:r>
              <a:r>
                <a:rPr kumimoji="1" lang="ja-JP" altLang="en-US" sz="1600" b="0" i="0" u="none" strike="noStrike" kern="1200" cap="none" spc="0" normalizeH="0" baseline="0" noProof="0" dirty="0" smtClean="0">
                  <a:ln>
                    <a:noFill/>
                  </a:ln>
                  <a:solidFill>
                    <a:srgbClr val="000000"/>
                  </a:solidFill>
                  <a:effectLst/>
                  <a:uLnTx/>
                  <a:uFillTx/>
                  <a:latin typeface="メイリオ"/>
                  <a:ea typeface="メイリオ"/>
                  <a:cs typeface="Meiryo UI" pitchFamily="50" charset="-128"/>
                </a:rPr>
                <a:t>*最</a:t>
              </a: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eiryo UI" pitchFamily="50" charset="-128"/>
                </a:rPr>
                <a:t>高気温が</a:t>
              </a:r>
              <a:r>
                <a:rPr kumimoji="1" lang="en-US" altLang="ja-JP" sz="1600" b="0" i="0" u="none" strike="noStrike" kern="1200" cap="none" spc="0" normalizeH="0" baseline="0" noProof="0" dirty="0">
                  <a:ln>
                    <a:noFill/>
                  </a:ln>
                  <a:solidFill>
                    <a:srgbClr val="000000"/>
                  </a:solidFill>
                  <a:effectLst/>
                  <a:uLnTx/>
                  <a:uFillTx/>
                  <a:latin typeface="メイリオ"/>
                  <a:ea typeface="メイリオ"/>
                  <a:cs typeface="Meiryo UI" pitchFamily="50" charset="-128"/>
                </a:rPr>
                <a:t>35</a:t>
              </a:r>
              <a:r>
                <a:rPr kumimoji="1" lang="ja-JP" altLang="en-US" sz="1600" b="0" i="0" u="none" strike="noStrike" kern="1200" cap="none" spc="0" normalizeH="0" baseline="0" noProof="0" dirty="0">
                  <a:ln>
                    <a:noFill/>
                  </a:ln>
                  <a:solidFill>
                    <a:srgbClr val="000000"/>
                  </a:solidFill>
                  <a:effectLst/>
                  <a:uLnTx/>
                  <a:uFillTx/>
                  <a:latin typeface="メイリオ"/>
                  <a:ea typeface="メイリオ"/>
                  <a:cs typeface="Meiryo UI" pitchFamily="50" charset="-128"/>
                </a:rPr>
                <a:t>℃以上の</a:t>
              </a:r>
              <a:r>
                <a:rPr kumimoji="1" lang="ja-JP" altLang="en-US" sz="1600" b="0" i="0" u="none" strike="noStrike" kern="1200" cap="none" spc="0" normalizeH="0" baseline="0" noProof="0" dirty="0" smtClean="0">
                  <a:ln>
                    <a:noFill/>
                  </a:ln>
                  <a:solidFill>
                    <a:srgbClr val="000000"/>
                  </a:solidFill>
                  <a:effectLst/>
                  <a:uLnTx/>
                  <a:uFillTx/>
                  <a:latin typeface="メイリオ"/>
                  <a:ea typeface="メイリオ"/>
                  <a:cs typeface="Meiryo UI" pitchFamily="50" charset="-128"/>
                </a:rPr>
                <a:t>日</a:t>
              </a:r>
              <a:r>
                <a:rPr kumimoji="1" lang="en-US" altLang="ja-JP" sz="1600" b="0" i="0" u="none" strike="noStrike" kern="1200" cap="none" spc="0" normalizeH="0" baseline="0" noProof="0" dirty="0" smtClean="0">
                  <a:ln>
                    <a:noFill/>
                  </a:ln>
                  <a:solidFill>
                    <a:srgbClr val="000000"/>
                  </a:solidFill>
                  <a:effectLst/>
                  <a:uLnTx/>
                  <a:uFillTx/>
                  <a:latin typeface="メイリオ"/>
                  <a:ea typeface="メイリオ"/>
                  <a:cs typeface="Meiryo UI" pitchFamily="50" charset="-128"/>
                </a:rPr>
                <a:t>)</a:t>
              </a:r>
              <a:endParaRPr kumimoji="1" lang="en-US" altLang="ja-JP" sz="2585" b="1" i="0" u="none" strike="noStrike" kern="1200" cap="none" spc="0" normalizeH="0" baseline="0" noProof="0" dirty="0">
                <a:ln>
                  <a:noFill/>
                </a:ln>
                <a:solidFill>
                  <a:srgbClr val="FF0000"/>
                </a:solidFill>
                <a:effectLst/>
                <a:uLnTx/>
                <a:uFillTx/>
                <a:latin typeface="メイリオ"/>
                <a:ea typeface="メイリオ"/>
                <a:cs typeface="Meiryo UI" pitchFamily="50" charset="-128"/>
              </a:endParaRPr>
            </a:p>
          </p:txBody>
        </p:sp>
        <p:sp>
          <p:nvSpPr>
            <p:cNvPr id="21" name="角丸四角形 20"/>
            <p:cNvSpPr/>
            <p:nvPr/>
          </p:nvSpPr>
          <p:spPr>
            <a:xfrm>
              <a:off x="64390" y="2860506"/>
              <a:ext cx="2905824" cy="1430723"/>
            </a:xfrm>
            <a:prstGeom prst="roundRect">
              <a:avLst>
                <a:gd name="adj" fmla="val 1047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26" name="テキスト ボックス 25"/>
            <p:cNvSpPr txBox="1"/>
            <p:nvPr/>
          </p:nvSpPr>
          <p:spPr>
            <a:xfrm>
              <a:off x="16420" y="2886075"/>
              <a:ext cx="1531188" cy="307777"/>
            </a:xfrm>
            <a:prstGeom prst="rect">
              <a:avLst/>
            </a:prstGeom>
            <a:noFill/>
          </p:spPr>
          <p:txBody>
            <a:bodyPr wrap="none" rtlCol="0">
              <a:spAutoFit/>
            </a:bodyPr>
            <a:lstStyle/>
            <a:p>
              <a:r>
                <a:rPr kumimoji="1" lang="ja-JP" altLang="en-US" sz="1400" dirty="0" smtClean="0"/>
                <a:t>神奈川県では･･･</a:t>
              </a:r>
              <a:endParaRPr kumimoji="1" lang="ja-JP" altLang="en-US" sz="1400" dirty="0"/>
            </a:p>
          </p:txBody>
        </p:sp>
        <p:sp>
          <p:nvSpPr>
            <p:cNvPr id="31" name="正方形/長方形 30"/>
            <p:cNvSpPr/>
            <p:nvPr/>
          </p:nvSpPr>
          <p:spPr>
            <a:xfrm>
              <a:off x="64390" y="3198392"/>
              <a:ext cx="1112805" cy="400110"/>
            </a:xfrm>
            <a:prstGeom prst="rect">
              <a:avLst/>
            </a:prstGeom>
          </p:spPr>
          <p:txBody>
            <a:bodyPr wrap="none">
              <a:spAutoFit/>
            </a:bodyPr>
            <a:lstStyle/>
            <a:p>
              <a:pPr lvl="0">
                <a:spcBef>
                  <a:spcPct val="20000"/>
                </a:spcBef>
                <a:defRPr/>
              </a:pPr>
              <a:r>
                <a:rPr lang="ja-JP" altLang="en-US" sz="2000" dirty="0">
                  <a:solidFill>
                    <a:srgbClr val="000000"/>
                  </a:solidFill>
                  <a:latin typeface="メイリオ"/>
                  <a:cs typeface="Meiryo UI" pitchFamily="50" charset="-128"/>
                </a:rPr>
                <a:t>猛暑日</a:t>
              </a:r>
              <a:r>
                <a:rPr lang="en-US" altLang="ja-JP" sz="2000" dirty="0">
                  <a:solidFill>
                    <a:srgbClr val="000000"/>
                  </a:solidFill>
                  <a:latin typeface="メイリオ"/>
                  <a:cs typeface="Meiryo UI" pitchFamily="50" charset="-128"/>
                </a:rPr>
                <a:t>*</a:t>
              </a:r>
            </a:p>
          </p:txBody>
        </p:sp>
      </p:grpSp>
      <p:grpSp>
        <p:nvGrpSpPr>
          <p:cNvPr id="19" name="グループ化 18"/>
          <p:cNvGrpSpPr/>
          <p:nvPr/>
        </p:nvGrpSpPr>
        <p:grpSpPr>
          <a:xfrm>
            <a:off x="3111302" y="2860507"/>
            <a:ext cx="2942730" cy="1430722"/>
            <a:chOff x="3111302" y="2860507"/>
            <a:chExt cx="2942730" cy="1430722"/>
          </a:xfrm>
        </p:grpSpPr>
        <p:sp>
          <p:nvSpPr>
            <p:cNvPr id="22" name="角丸四角形 21"/>
            <p:cNvSpPr/>
            <p:nvPr/>
          </p:nvSpPr>
          <p:spPr>
            <a:xfrm>
              <a:off x="3119088" y="2860507"/>
              <a:ext cx="2905824" cy="1430722"/>
            </a:xfrm>
            <a:prstGeom prst="roundRect">
              <a:avLst>
                <a:gd name="adj" fmla="val 10479"/>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24" name="正方形/長方形 3"/>
            <p:cNvSpPr>
              <a:spLocks noChangeArrowheads="1"/>
            </p:cNvSpPr>
            <p:nvPr/>
          </p:nvSpPr>
          <p:spPr bwMode="auto">
            <a:xfrm>
              <a:off x="3111302" y="3627949"/>
              <a:ext cx="2942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spcBef>
                  <a:spcPct val="20000"/>
                </a:spcBef>
                <a:defRPr/>
              </a:pPr>
              <a:r>
                <a:rPr kumimoji="1" lang="en-US" altLang="ja-JP" sz="2000" b="1" i="0" u="none" strike="noStrike" kern="1200" cap="none" spc="0" normalizeH="0" baseline="0" noProof="0" dirty="0" smtClean="0">
                  <a:ln>
                    <a:noFill/>
                  </a:ln>
                  <a:solidFill>
                    <a:srgbClr val="FF0000"/>
                  </a:solidFill>
                  <a:effectLst/>
                  <a:uLnTx/>
                  <a:uFillTx/>
                  <a:latin typeface="メイリオ"/>
                  <a:ea typeface="メイリオ"/>
                  <a:cs typeface="Meiryo UI" pitchFamily="50" charset="-128"/>
                </a:rPr>
                <a:t>100</a:t>
              </a:r>
              <a:r>
                <a:rPr kumimoji="1" lang="ja-JP" altLang="en-US" sz="2000" b="1" i="0" u="none" strike="noStrike" kern="1200" cap="none" spc="0" normalizeH="0" baseline="0" noProof="0" dirty="0">
                  <a:ln>
                    <a:noFill/>
                  </a:ln>
                  <a:solidFill>
                    <a:srgbClr val="FF0000"/>
                  </a:solidFill>
                  <a:effectLst/>
                  <a:uLnTx/>
                  <a:uFillTx/>
                  <a:latin typeface="メイリオ"/>
                  <a:ea typeface="メイリオ"/>
                  <a:cs typeface="Meiryo UI" pitchFamily="50" charset="-128"/>
                </a:rPr>
                <a:t>年後に</a:t>
              </a:r>
              <a:r>
                <a:rPr kumimoji="1" lang="ja-JP" altLang="en-US" sz="2000" b="1" i="0" u="none" strike="noStrike" kern="1200" cap="none" spc="0" normalizeH="0" baseline="0" noProof="0" dirty="0" smtClean="0">
                  <a:ln>
                    <a:noFill/>
                  </a:ln>
                  <a:solidFill>
                    <a:srgbClr val="FF0000"/>
                  </a:solidFill>
                  <a:effectLst/>
                  <a:uLnTx/>
                  <a:uFillTx/>
                  <a:latin typeface="メイリオ"/>
                  <a:ea typeface="メイリオ"/>
                  <a:cs typeface="Meiryo UI" pitchFamily="50" charset="-128"/>
                </a:rPr>
                <a:t>約２倍増加</a:t>
              </a:r>
              <a:endParaRPr kumimoji="1" lang="en-US" altLang="ja-JP" sz="2000" b="0" i="0" u="none" strike="noStrike" kern="1200" cap="none" spc="0" normalizeH="0" baseline="0" noProof="0" dirty="0">
                <a:ln>
                  <a:noFill/>
                </a:ln>
                <a:solidFill>
                  <a:srgbClr val="000000"/>
                </a:solidFill>
                <a:effectLst/>
                <a:uLnTx/>
                <a:uFillTx/>
                <a:latin typeface="メイリオ"/>
                <a:ea typeface="メイリオ"/>
                <a:cs typeface="Meiryo UI" pitchFamily="50" charset="-128"/>
              </a:endParaRPr>
            </a:p>
            <a:p>
              <a:pPr lvl="0" algn="ctr">
                <a:defRPr/>
              </a:pPr>
              <a:r>
                <a:rPr lang="en-US" altLang="ja-JP" sz="1600" dirty="0" smtClean="0">
                  <a:solidFill>
                    <a:srgbClr val="000000"/>
                  </a:solidFill>
                  <a:latin typeface="メイリオ"/>
                  <a:ea typeface="メイリオ"/>
                  <a:cs typeface="Meiryo UI" pitchFamily="50" charset="-128"/>
                </a:rPr>
                <a:t>(*</a:t>
              </a:r>
              <a:r>
                <a:rPr lang="en-US" altLang="ja-JP" sz="1600" dirty="0" smtClean="0">
                  <a:solidFill>
                    <a:srgbClr val="000000"/>
                  </a:solidFill>
                  <a:latin typeface="メイリオ"/>
                  <a:cs typeface="Meiryo UI" pitchFamily="50" charset="-128"/>
                </a:rPr>
                <a:t>1</a:t>
              </a:r>
              <a:r>
                <a:rPr lang="ja-JP" altLang="en-US" sz="1600" dirty="0" smtClean="0">
                  <a:solidFill>
                    <a:srgbClr val="000000"/>
                  </a:solidFill>
                  <a:latin typeface="メイリオ"/>
                  <a:cs typeface="Meiryo UI" pitchFamily="50" charset="-128"/>
                </a:rPr>
                <a:t>時間</a:t>
              </a:r>
              <a:r>
                <a:rPr lang="ja-JP" altLang="en-US" sz="1600" dirty="0">
                  <a:solidFill>
                    <a:srgbClr val="000000"/>
                  </a:solidFill>
                  <a:latin typeface="メイリオ"/>
                  <a:cs typeface="Meiryo UI" pitchFamily="50" charset="-128"/>
                </a:rPr>
                <a:t>降水量</a:t>
              </a:r>
              <a:r>
                <a:rPr lang="en-US" altLang="ja-JP" sz="1600" dirty="0">
                  <a:solidFill>
                    <a:srgbClr val="000000"/>
                  </a:solidFill>
                  <a:latin typeface="メイリオ"/>
                  <a:cs typeface="Meiryo UI" pitchFamily="50" charset="-128"/>
                </a:rPr>
                <a:t>50mm</a:t>
              </a:r>
              <a:r>
                <a:rPr lang="ja-JP" altLang="en-US" sz="1600" dirty="0" smtClean="0">
                  <a:solidFill>
                    <a:srgbClr val="000000"/>
                  </a:solidFill>
                  <a:latin typeface="メイリオ"/>
                  <a:cs typeface="Meiryo UI" pitchFamily="50" charset="-128"/>
                </a:rPr>
                <a:t>以上</a:t>
              </a:r>
              <a:r>
                <a:rPr lang="en-US" altLang="ja-JP" sz="1600" dirty="0" smtClean="0">
                  <a:solidFill>
                    <a:srgbClr val="000000"/>
                  </a:solidFill>
                  <a:latin typeface="メイリオ"/>
                  <a:cs typeface="Meiryo UI" pitchFamily="50" charset="-128"/>
                </a:rPr>
                <a:t>)</a:t>
              </a:r>
              <a:endParaRPr kumimoji="1" lang="en-US" altLang="ja-JP" sz="2585" b="1" i="0" u="none" strike="noStrike" kern="1200" cap="none" spc="0" normalizeH="0" baseline="0" noProof="0" dirty="0">
                <a:ln>
                  <a:noFill/>
                </a:ln>
                <a:solidFill>
                  <a:srgbClr val="FF0000"/>
                </a:solidFill>
                <a:effectLst/>
                <a:uLnTx/>
                <a:uFillTx/>
                <a:latin typeface="メイリオ"/>
                <a:ea typeface="メイリオ"/>
                <a:cs typeface="Meiryo UI" pitchFamily="50" charset="-128"/>
              </a:endParaRPr>
            </a:p>
          </p:txBody>
        </p:sp>
        <p:sp>
          <p:nvSpPr>
            <p:cNvPr id="27" name="テキスト ボックス 26"/>
            <p:cNvSpPr txBox="1"/>
            <p:nvPr/>
          </p:nvSpPr>
          <p:spPr>
            <a:xfrm>
              <a:off x="3130396" y="2886075"/>
              <a:ext cx="1531188" cy="307777"/>
            </a:xfrm>
            <a:prstGeom prst="rect">
              <a:avLst/>
            </a:prstGeom>
            <a:noFill/>
          </p:spPr>
          <p:txBody>
            <a:bodyPr wrap="none" rtlCol="0">
              <a:spAutoFit/>
            </a:bodyPr>
            <a:lstStyle/>
            <a:p>
              <a:r>
                <a:rPr kumimoji="1" lang="ja-JP" altLang="en-US" sz="1400" dirty="0" smtClean="0"/>
                <a:t>神奈川県では･･･</a:t>
              </a:r>
              <a:endParaRPr kumimoji="1" lang="ja-JP" altLang="en-US" sz="1400" dirty="0"/>
            </a:p>
          </p:txBody>
        </p:sp>
        <p:sp>
          <p:nvSpPr>
            <p:cNvPr id="32" name="正方形/長方形 31"/>
            <p:cNvSpPr/>
            <p:nvPr/>
          </p:nvSpPr>
          <p:spPr>
            <a:xfrm>
              <a:off x="3164124" y="3203121"/>
              <a:ext cx="2651688" cy="400110"/>
            </a:xfrm>
            <a:prstGeom prst="rect">
              <a:avLst/>
            </a:prstGeom>
          </p:spPr>
          <p:txBody>
            <a:bodyPr wrap="none">
              <a:spAutoFit/>
            </a:bodyPr>
            <a:lstStyle/>
            <a:p>
              <a:pPr lvl="0">
                <a:spcBef>
                  <a:spcPct val="20000"/>
                </a:spcBef>
                <a:defRPr/>
              </a:pPr>
              <a:r>
                <a:rPr lang="ja-JP" altLang="en-US" sz="2000" dirty="0">
                  <a:solidFill>
                    <a:srgbClr val="000000"/>
                  </a:solidFill>
                  <a:latin typeface="メイリオ"/>
                  <a:cs typeface="Meiryo UI" pitchFamily="50" charset="-128"/>
                </a:rPr>
                <a:t>滝のような雨の頻度</a:t>
              </a:r>
              <a:r>
                <a:rPr lang="en-US" altLang="ja-JP" sz="2000" dirty="0">
                  <a:solidFill>
                    <a:srgbClr val="000000"/>
                  </a:solidFill>
                  <a:latin typeface="メイリオ"/>
                  <a:cs typeface="Meiryo UI" pitchFamily="50" charset="-128"/>
                </a:rPr>
                <a:t>*</a:t>
              </a:r>
            </a:p>
          </p:txBody>
        </p:sp>
      </p:grpSp>
      <p:sp>
        <p:nvSpPr>
          <p:cNvPr id="38" name="テキスト ボックス 3"/>
          <p:cNvSpPr txBox="1"/>
          <p:nvPr/>
        </p:nvSpPr>
        <p:spPr>
          <a:xfrm>
            <a:off x="5874071" y="6443718"/>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Tree>
    <p:extLst>
      <p:ext uri="{BB962C8B-B14F-4D97-AF65-F5344CB8AC3E}">
        <p14:creationId xmlns:p14="http://schemas.microsoft.com/office/powerpoint/2010/main" val="234899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993373" y="2439316"/>
            <a:ext cx="7246276" cy="1800200"/>
          </a:xfrm>
        </p:spPr>
        <p:txBody>
          <a:bodyPr/>
          <a:lstStyle/>
          <a:p>
            <a:r>
              <a:rPr kumimoji="1" lang="ja-JP" altLang="en-US" dirty="0" smtClean="0"/>
              <a:t>実習①</a:t>
            </a:r>
            <a:r>
              <a:rPr kumimoji="1" lang="en-US" altLang="ja-JP" dirty="0" smtClean="0"/>
              <a:t/>
            </a:r>
            <a:br>
              <a:rPr kumimoji="1" lang="en-US" altLang="ja-JP" dirty="0" smtClean="0"/>
            </a:br>
            <a:r>
              <a:rPr kumimoji="1" lang="ja-JP" altLang="en-US" dirty="0" smtClean="0"/>
              <a:t>　自分のまわりの気候変化調べよう</a:t>
            </a:r>
            <a:endParaRPr kumimoji="1" lang="ja-JP" altLang="en-US" dirty="0"/>
          </a:p>
        </p:txBody>
      </p:sp>
    </p:spTree>
    <p:extLst>
      <p:ext uri="{BB962C8B-B14F-4D97-AF65-F5344CB8AC3E}">
        <p14:creationId xmlns:p14="http://schemas.microsoft.com/office/powerpoint/2010/main" val="3439208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lang="ja-JP" altLang="en-US" dirty="0"/>
              <a:t>神奈川県の気候予測データ（</a:t>
            </a:r>
            <a:r>
              <a:rPr lang="en-US" altLang="ja-JP" dirty="0"/>
              <a:t>β</a:t>
            </a:r>
            <a:r>
              <a:rPr lang="ja-JP" altLang="en-US" dirty="0"/>
              <a:t>版）</a:t>
            </a:r>
            <a:endParaRPr kumimoji="1" lang="ja-JP" altLang="en-US" dirty="0"/>
          </a:p>
        </p:txBody>
      </p:sp>
      <p:pic>
        <p:nvPicPr>
          <p:cNvPr id="38" name="図 37"/>
          <p:cNvPicPr>
            <a:picLocks noChangeAspect="1"/>
          </p:cNvPicPr>
          <p:nvPr/>
        </p:nvPicPr>
        <p:blipFill rotWithShape="1">
          <a:blip r:embed="rId5"/>
          <a:srcRect l="138"/>
          <a:stretch/>
        </p:blipFill>
        <p:spPr>
          <a:xfrm>
            <a:off x="162045" y="2139298"/>
            <a:ext cx="8887361" cy="4032677"/>
          </a:xfrm>
          <a:prstGeom prst="rect">
            <a:avLst/>
          </a:prstGeom>
        </p:spPr>
      </p:pic>
      <p:sp>
        <p:nvSpPr>
          <p:cNvPr id="39" name="Rectangle 2"/>
          <p:cNvSpPr>
            <a:spLocks noChangeArrowheads="1"/>
          </p:cNvSpPr>
          <p:nvPr/>
        </p:nvSpPr>
        <p:spPr bwMode="auto">
          <a:xfrm>
            <a:off x="724605" y="799876"/>
            <a:ext cx="7579875"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FF"/>
                </a:solidFill>
                <a:effectLst/>
                <a:latin typeface="ＭＳ ゴシック" panose="020B0609070205080204" pitchFamily="49" charset="-128"/>
                <a:ea typeface="-apple-system"/>
                <a:hlinkClick r:id="rId6"/>
              </a:rPr>
              <a:t>https://experience.arcgis.com/experience/129e910162eb4d67a388e6fe782dcb26</a:t>
            </a:r>
            <a:r>
              <a:rPr kumimoji="0" lang="ja-JP" altLang="ja-JP" sz="1400" b="0" i="0" u="none" strike="noStrike" cap="none" normalizeH="0" baseline="0" dirty="0" smtClean="0">
                <a:ln>
                  <a:noFill/>
                </a:ln>
                <a:solidFill>
                  <a:schemeClr val="tx1"/>
                </a:solidFill>
                <a:effectLst/>
              </a:rPr>
              <a:t> </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0" name="線吹き出し 2 (枠付き) 39"/>
          <p:cNvSpPr/>
          <p:nvPr/>
        </p:nvSpPr>
        <p:spPr>
          <a:xfrm>
            <a:off x="162045" y="1447541"/>
            <a:ext cx="1809371" cy="576527"/>
          </a:xfrm>
          <a:prstGeom prst="borderCallout2">
            <a:avLst>
              <a:gd name="adj1" fmla="val 84588"/>
              <a:gd name="adj2" fmla="val 100065"/>
              <a:gd name="adj3" fmla="val 83638"/>
              <a:gd name="adj4" fmla="val 111855"/>
              <a:gd name="adj5" fmla="val 134263"/>
              <a:gd name="adj6" fmla="val 870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a:solidFill>
                  <a:prstClr val="black"/>
                </a:solidFill>
              </a:rPr>
              <a:t>①表示項目</a:t>
            </a:r>
            <a:r>
              <a:rPr lang="ja-JP" altLang="en-US" sz="1600" dirty="0" smtClean="0">
                <a:solidFill>
                  <a:prstClr val="black"/>
                </a:solidFill>
              </a:rPr>
              <a:t>を選択</a:t>
            </a:r>
          </a:p>
        </p:txBody>
      </p:sp>
      <p:sp>
        <p:nvSpPr>
          <p:cNvPr id="41" name="線吹き出し 2 (枠付き) 40"/>
          <p:cNvSpPr/>
          <p:nvPr/>
        </p:nvSpPr>
        <p:spPr>
          <a:xfrm>
            <a:off x="2968746" y="1447541"/>
            <a:ext cx="3562684" cy="576527"/>
          </a:xfrm>
          <a:prstGeom prst="borderCallout2">
            <a:avLst>
              <a:gd name="adj1" fmla="val 77980"/>
              <a:gd name="adj2" fmla="val -555"/>
              <a:gd name="adj3" fmla="val 78351"/>
              <a:gd name="adj4" fmla="val -8216"/>
              <a:gd name="adj5" fmla="val 125451"/>
              <a:gd name="adj6" fmla="val -32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prstClr val="black"/>
                </a:solidFill>
              </a:rPr>
              <a:t>②シナリオ</a:t>
            </a:r>
            <a:r>
              <a:rPr lang="en-US" altLang="ja-JP" sz="1600" dirty="0" smtClean="0">
                <a:solidFill>
                  <a:prstClr val="black"/>
                </a:solidFill>
              </a:rPr>
              <a:t>(SSP126/245/585)</a:t>
            </a:r>
          </a:p>
          <a:p>
            <a:pPr lvl="0"/>
            <a:r>
              <a:rPr lang="ja-JP" altLang="en-US" sz="1600" dirty="0" smtClean="0">
                <a:solidFill>
                  <a:prstClr val="black"/>
                </a:solidFill>
              </a:rPr>
              <a:t>　及び時期（</a:t>
            </a:r>
            <a:r>
              <a:rPr lang="en-US" altLang="ja-JP" sz="1600" dirty="0" smtClean="0">
                <a:solidFill>
                  <a:prstClr val="black"/>
                </a:solidFill>
              </a:rPr>
              <a:t>21</a:t>
            </a:r>
            <a:r>
              <a:rPr lang="ja-JP" altLang="en-US" sz="1600" dirty="0" smtClean="0">
                <a:solidFill>
                  <a:prstClr val="black"/>
                </a:solidFill>
              </a:rPr>
              <a:t>世紀中頃</a:t>
            </a:r>
            <a:r>
              <a:rPr lang="en-US" altLang="ja-JP" sz="1600" dirty="0" smtClean="0">
                <a:solidFill>
                  <a:prstClr val="black"/>
                </a:solidFill>
              </a:rPr>
              <a:t>/</a:t>
            </a:r>
            <a:r>
              <a:rPr lang="ja-JP" altLang="en-US" sz="1600" dirty="0" smtClean="0">
                <a:solidFill>
                  <a:prstClr val="black"/>
                </a:solidFill>
              </a:rPr>
              <a:t>末）を選択</a:t>
            </a:r>
          </a:p>
        </p:txBody>
      </p:sp>
      <p:sp>
        <p:nvSpPr>
          <p:cNvPr id="43" name="正方形/長方形 42"/>
          <p:cNvSpPr/>
          <p:nvPr/>
        </p:nvSpPr>
        <p:spPr>
          <a:xfrm>
            <a:off x="162045" y="6153687"/>
            <a:ext cx="3869131" cy="5402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④選択した地点 </a:t>
            </a:r>
            <a:r>
              <a:rPr kumimoji="1" lang="en-US" altLang="ja-JP" sz="1600" dirty="0" smtClean="0">
                <a:solidFill>
                  <a:schemeClr val="tx1"/>
                </a:solidFill>
              </a:rPr>
              <a:t>or </a:t>
            </a:r>
            <a:r>
              <a:rPr kumimoji="1" lang="ja-JP" altLang="en-US" sz="1600" dirty="0" smtClean="0">
                <a:solidFill>
                  <a:schemeClr val="tx1"/>
                </a:solidFill>
              </a:rPr>
              <a:t>市区町村の経年変化</a:t>
            </a:r>
            <a:r>
              <a:rPr kumimoji="1" lang="en-US" altLang="ja-JP" sz="1600" dirty="0" smtClean="0">
                <a:solidFill>
                  <a:schemeClr val="tx1"/>
                </a:solidFill>
              </a:rPr>
              <a:t/>
            </a:r>
            <a:br>
              <a:rPr kumimoji="1" lang="en-US" altLang="ja-JP" sz="1600" dirty="0" smtClean="0">
                <a:solidFill>
                  <a:schemeClr val="tx1"/>
                </a:solidFill>
              </a:rPr>
            </a:br>
            <a:r>
              <a:rPr kumimoji="1" lang="ja-JP" altLang="en-US" sz="1600" dirty="0" smtClean="0">
                <a:solidFill>
                  <a:schemeClr val="tx1"/>
                </a:solidFill>
              </a:rPr>
              <a:t>　（数値データのダウンロード可）</a:t>
            </a:r>
            <a:endParaRPr kumimoji="1" lang="ja-JP" altLang="en-US" sz="1600" dirty="0">
              <a:solidFill>
                <a:schemeClr val="tx1"/>
              </a:solidFill>
            </a:endParaRPr>
          </a:p>
        </p:txBody>
      </p:sp>
      <p:sp>
        <p:nvSpPr>
          <p:cNvPr id="44" name="テキスト ボックス 43"/>
          <p:cNvSpPr txBox="1"/>
          <p:nvPr/>
        </p:nvSpPr>
        <p:spPr>
          <a:xfrm>
            <a:off x="0" y="732101"/>
            <a:ext cx="877163" cy="369332"/>
          </a:xfrm>
          <a:prstGeom prst="rect">
            <a:avLst/>
          </a:prstGeom>
          <a:noFill/>
        </p:spPr>
        <p:txBody>
          <a:bodyPr wrap="none" rtlCol="0">
            <a:spAutoFit/>
          </a:bodyPr>
          <a:lstStyle/>
          <a:p>
            <a:r>
              <a:rPr kumimoji="1" lang="en-US" altLang="ja-JP" dirty="0" smtClean="0"/>
              <a:t>URL</a:t>
            </a:r>
            <a:r>
              <a:rPr kumimoji="1" lang="ja-JP" altLang="en-US" dirty="0" smtClean="0"/>
              <a:t>：</a:t>
            </a:r>
            <a:endParaRPr kumimoji="1" lang="ja-JP" altLang="en-US" dirty="0"/>
          </a:p>
        </p:txBody>
      </p:sp>
      <p:sp>
        <p:nvSpPr>
          <p:cNvPr id="45" name="線吹き出し 2 (枠付き) 44"/>
          <p:cNvSpPr/>
          <p:nvPr/>
        </p:nvSpPr>
        <p:spPr>
          <a:xfrm>
            <a:off x="4856287" y="6195741"/>
            <a:ext cx="2332877" cy="416072"/>
          </a:xfrm>
          <a:prstGeom prst="borderCallout2">
            <a:avLst>
              <a:gd name="adj1" fmla="val 29518"/>
              <a:gd name="adj2" fmla="val 332"/>
              <a:gd name="adj3" fmla="val 29007"/>
              <a:gd name="adj4" fmla="val -7456"/>
              <a:gd name="adj5" fmla="val -77211"/>
              <a:gd name="adj6" fmla="val 71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prstClr val="black"/>
                </a:solidFill>
              </a:rPr>
              <a:t>③</a:t>
            </a:r>
            <a:r>
              <a:rPr lang="en-US" altLang="ja-JP" sz="1600" dirty="0" smtClean="0">
                <a:solidFill>
                  <a:prstClr val="black"/>
                </a:solidFill>
              </a:rPr>
              <a:t>-A </a:t>
            </a:r>
            <a:r>
              <a:rPr lang="ja-JP" altLang="en-US" sz="1600" dirty="0" smtClean="0">
                <a:solidFill>
                  <a:prstClr val="black"/>
                </a:solidFill>
              </a:rPr>
              <a:t>任意の地点を選択</a:t>
            </a:r>
          </a:p>
        </p:txBody>
      </p:sp>
      <p:sp>
        <p:nvSpPr>
          <p:cNvPr id="46" name="線吹き出し 2 (枠付き) 45"/>
          <p:cNvSpPr/>
          <p:nvPr/>
        </p:nvSpPr>
        <p:spPr>
          <a:xfrm>
            <a:off x="41806" y="3701516"/>
            <a:ext cx="2147619" cy="576527"/>
          </a:xfrm>
          <a:prstGeom prst="borderCallout2">
            <a:avLst>
              <a:gd name="adj1" fmla="val 12088"/>
              <a:gd name="adj2" fmla="val 101395"/>
              <a:gd name="adj3" fmla="val 11578"/>
              <a:gd name="adj4" fmla="val 106240"/>
              <a:gd name="adj5" fmla="val -45838"/>
              <a:gd name="adj6" fmla="val 1128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prstClr val="black"/>
                </a:solidFill>
              </a:rPr>
              <a:t>③</a:t>
            </a:r>
            <a:r>
              <a:rPr lang="en-US" altLang="ja-JP" sz="1600" dirty="0" smtClean="0">
                <a:solidFill>
                  <a:prstClr val="black"/>
                </a:solidFill>
              </a:rPr>
              <a:t>-B </a:t>
            </a:r>
            <a:r>
              <a:rPr lang="ja-JP" altLang="en-US" sz="1600" dirty="0" smtClean="0">
                <a:solidFill>
                  <a:prstClr val="black"/>
                </a:solidFill>
              </a:rPr>
              <a:t>任意の市区町村を選択</a:t>
            </a:r>
          </a:p>
        </p:txBody>
      </p:sp>
      <p:sp>
        <p:nvSpPr>
          <p:cNvPr id="47" name="線吹き出し 2 (枠付き) 46"/>
          <p:cNvSpPr/>
          <p:nvPr/>
        </p:nvSpPr>
        <p:spPr>
          <a:xfrm>
            <a:off x="5436158" y="2177187"/>
            <a:ext cx="1660376" cy="377340"/>
          </a:xfrm>
          <a:prstGeom prst="borderCallout2">
            <a:avLst>
              <a:gd name="adj1" fmla="val 12088"/>
              <a:gd name="adj2" fmla="val 101395"/>
              <a:gd name="adj3" fmla="val 11578"/>
              <a:gd name="adj4" fmla="val 106240"/>
              <a:gd name="adj5" fmla="val 34050"/>
              <a:gd name="adj6" fmla="val 114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smtClean="0">
                <a:solidFill>
                  <a:prstClr val="black"/>
                </a:solidFill>
              </a:rPr>
              <a:t>住所等での検索</a:t>
            </a:r>
          </a:p>
        </p:txBody>
      </p:sp>
    </p:spTree>
    <p:controls>
      <mc:AlternateContent xmlns:mc="http://schemas.openxmlformats.org/markup-compatibility/2006">
        <mc:Choice xmlns:v="urn:schemas-microsoft-com:vml" Requires="v">
          <p:control spid="2077" name="BarCodeCtrl1" r:id="rId2" imgW="1474920" imgH="1395360"/>
        </mc:Choice>
        <mc:Fallback>
          <p:control name="BarCodeCtrl1" r:id="rId2" imgW="1474920" imgH="1395360">
            <p:pic>
              <p:nvPicPr>
                <p:cNvPr id="48" name="BarCodeCtrl1"/>
                <p:cNvPicPr preferRelativeResize="0">
                  <a:picLocks noChangeArrowheads="1" noChangeShapeType="1"/>
                </p:cNvPicPr>
                <p:nvPr/>
              </p:nvPicPr>
              <p:blipFill>
                <a:blip r:embed="rId7"/>
                <a:srcRect/>
                <a:stretch>
                  <a:fillRect/>
                </a:stretch>
              </p:blipFill>
              <p:spPr bwMode="auto">
                <a:xfrm>
                  <a:off x="7527906" y="701971"/>
                  <a:ext cx="1475575" cy="139449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03314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lang="ja-JP" altLang="en-US" dirty="0"/>
              <a:t>生活の色んなところに影響が</a:t>
            </a:r>
            <a:r>
              <a:rPr lang="en-US" altLang="ja-JP" dirty="0"/>
              <a:t>…</a:t>
            </a:r>
            <a:endParaRPr kumimoji="1" lang="ja-JP" altLang="en-US" dirty="0"/>
          </a:p>
        </p:txBody>
      </p:sp>
      <p:sp>
        <p:nvSpPr>
          <p:cNvPr id="17" name="テキスト ボックス 25"/>
          <p:cNvSpPr txBox="1">
            <a:spLocks noChangeArrowheads="1"/>
          </p:cNvSpPr>
          <p:nvPr/>
        </p:nvSpPr>
        <p:spPr bwMode="auto">
          <a:xfrm>
            <a:off x="0" y="6665941"/>
            <a:ext cx="8649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ja-JP" altLang="en-US" sz="1000" dirty="0">
                <a:latin typeface="メイリオ" panose="020B0604030504040204" pitchFamily="50" charset="-128"/>
                <a:ea typeface="メイリオ" panose="020B0604030504040204" pitchFamily="50" charset="-128"/>
              </a:rPr>
              <a:t>出典</a:t>
            </a:r>
            <a:r>
              <a:rPr lang="ja-JP" altLang="en-US" sz="1000" dirty="0" smtClean="0">
                <a:latin typeface="メイリオ" panose="020B0604030504040204" pitchFamily="50" charset="-128"/>
                <a:ea typeface="メイリオ" panose="020B0604030504040204" pitchFamily="50" charset="-128"/>
              </a:rPr>
              <a:t>：</a:t>
            </a:r>
            <a:r>
              <a:rPr lang="ja-JP" altLang="en-US" sz="1000" dirty="0" smtClean="0"/>
              <a:t>環境省</a:t>
            </a:r>
            <a:r>
              <a:rPr lang="ja-JP" altLang="en-US" sz="1000" dirty="0"/>
              <a:t>　日本における気候変動による影響の評価に関する報告と今後の課題について（</a:t>
            </a:r>
            <a:r>
              <a:rPr lang="en-US" altLang="ja-JP" sz="1000" dirty="0"/>
              <a:t>https://www.env.go.jp/press/upload/upfile/100480/27461.pdf</a:t>
            </a:r>
            <a:r>
              <a:rPr lang="ja-JP" altLang="en-US" sz="1000" dirty="0"/>
              <a:t>）</a:t>
            </a:r>
          </a:p>
        </p:txBody>
      </p:sp>
      <p:sp>
        <p:nvSpPr>
          <p:cNvPr id="38" name="テキスト プレースホルダー 3"/>
          <p:cNvSpPr txBox="1">
            <a:spLocks/>
          </p:cNvSpPr>
          <p:nvPr/>
        </p:nvSpPr>
        <p:spPr>
          <a:xfrm>
            <a:off x="330200" y="1124480"/>
            <a:ext cx="8445500" cy="2095500"/>
          </a:xfrm>
          <a:prstGeom prst="rect">
            <a:avLst/>
          </a:prstGeom>
        </p:spPr>
        <p:txBody>
          <a:bodyPr vert="horz" lIns="91440" tIns="45720" rIns="91440" bIns="45720" rtlCol="0">
            <a:normAutofit/>
          </a:bodyPr>
          <a:lst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smtClean="0"/>
              <a:t>私たちの身のまわりで影響が生じる・生じる可能性があると考えられる主な分野は以下の</a:t>
            </a:r>
            <a:r>
              <a:rPr lang="en-US" altLang="ja-JP" sz="2400" smtClean="0"/>
              <a:t>7</a:t>
            </a:r>
            <a:r>
              <a:rPr lang="ja-JP" altLang="en-US" sz="2400" smtClean="0"/>
              <a:t>つ</a:t>
            </a:r>
            <a:endParaRPr lang="en-US" altLang="ja-JP" sz="2400" dirty="0"/>
          </a:p>
        </p:txBody>
      </p:sp>
      <p:grpSp>
        <p:nvGrpSpPr>
          <p:cNvPr id="39" name="グループ化 38"/>
          <p:cNvGrpSpPr/>
          <p:nvPr/>
        </p:nvGrpSpPr>
        <p:grpSpPr>
          <a:xfrm>
            <a:off x="474969" y="2209256"/>
            <a:ext cx="8665856" cy="4271883"/>
            <a:chOff x="474969" y="2209256"/>
            <a:chExt cx="8665856" cy="4271883"/>
          </a:xfrm>
        </p:grpSpPr>
        <p:sp>
          <p:nvSpPr>
            <p:cNvPr id="40" name="正方形/長方形 39">
              <a:extLst>
                <a:ext uri="{FF2B5EF4-FFF2-40B4-BE49-F238E27FC236}">
                  <a16:creationId xmlns:a16="http://schemas.microsoft.com/office/drawing/2014/main" id="{EF732DFC-A49E-4877-AA56-5D556FBD0043}"/>
                </a:ext>
              </a:extLst>
            </p:cNvPr>
            <p:cNvSpPr/>
            <p:nvPr/>
          </p:nvSpPr>
          <p:spPr>
            <a:xfrm>
              <a:off x="814004" y="6111807"/>
              <a:ext cx="2868323" cy="369332"/>
            </a:xfrm>
            <a:prstGeom prst="rect">
              <a:avLst/>
            </a:prstGeom>
          </p:spPr>
          <p:txBody>
            <a:bodyPr wrap="square">
              <a:spAutoFit/>
            </a:bodyPr>
            <a:lstStyle/>
            <a:p>
              <a:pPr algn="ctr"/>
              <a:r>
                <a:rPr lang="ja-JP" altLang="en-US" sz="1800" b="1" dirty="0">
                  <a:latin typeface="+mn-ea"/>
                </a:rPr>
                <a:t>⑤健康</a:t>
              </a:r>
              <a:endParaRPr lang="ja-JP" altLang="en-US" sz="1600" b="1" dirty="0">
                <a:latin typeface="+mn-ea"/>
              </a:endParaRPr>
            </a:p>
          </p:txBody>
        </p:sp>
        <p:sp>
          <p:nvSpPr>
            <p:cNvPr id="41" name="正方形/長方形 40">
              <a:extLst>
                <a:ext uri="{FF2B5EF4-FFF2-40B4-BE49-F238E27FC236}">
                  <a16:creationId xmlns:a16="http://schemas.microsoft.com/office/drawing/2014/main" id="{EF732DFC-A49E-4877-AA56-5D556FBD0043}"/>
                </a:ext>
              </a:extLst>
            </p:cNvPr>
            <p:cNvSpPr/>
            <p:nvPr/>
          </p:nvSpPr>
          <p:spPr>
            <a:xfrm>
              <a:off x="2991788" y="6111807"/>
              <a:ext cx="2868323" cy="369332"/>
            </a:xfrm>
            <a:prstGeom prst="rect">
              <a:avLst/>
            </a:prstGeom>
          </p:spPr>
          <p:txBody>
            <a:bodyPr wrap="square">
              <a:spAutoFit/>
            </a:bodyPr>
            <a:lstStyle/>
            <a:p>
              <a:pPr algn="ctr"/>
              <a:r>
                <a:rPr lang="ja-JP" altLang="en-US" sz="1800" b="1" dirty="0">
                  <a:latin typeface="+mn-ea"/>
                </a:rPr>
                <a:t>⑥産業・経済活動</a:t>
              </a:r>
              <a:endParaRPr lang="ja-JP" altLang="en-US" sz="1600" b="1" dirty="0">
                <a:latin typeface="+mn-ea"/>
              </a:endParaRPr>
            </a:p>
          </p:txBody>
        </p:sp>
        <p:grpSp>
          <p:nvGrpSpPr>
            <p:cNvPr id="42" name="グループ化 41"/>
            <p:cNvGrpSpPr/>
            <p:nvPr/>
          </p:nvGrpSpPr>
          <p:grpSpPr>
            <a:xfrm>
              <a:off x="474969" y="2209256"/>
              <a:ext cx="8665856" cy="4271883"/>
              <a:chOff x="474969" y="2209256"/>
              <a:chExt cx="8665856" cy="4271883"/>
            </a:xfrm>
          </p:grpSpPr>
          <p:grpSp>
            <p:nvGrpSpPr>
              <p:cNvPr id="43" name="グループ化 42"/>
              <p:cNvGrpSpPr/>
              <p:nvPr/>
            </p:nvGrpSpPr>
            <p:grpSpPr>
              <a:xfrm>
                <a:off x="474969" y="2209256"/>
                <a:ext cx="1797630" cy="2221132"/>
                <a:chOff x="474969" y="2209256"/>
                <a:chExt cx="1797630" cy="2221132"/>
              </a:xfrm>
            </p:grpSpPr>
            <p:pic>
              <p:nvPicPr>
                <p:cNvPr id="58" name="Picture 2" descr="農業、森林・林業、水産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89" y="2209256"/>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a:extLst>
                    <a:ext uri="{FF2B5EF4-FFF2-40B4-BE49-F238E27FC236}">
                      <a16:creationId xmlns:a16="http://schemas.microsoft.com/office/drawing/2014/main" id="{EF732DFC-A49E-4877-AA56-5D556FBD0043}"/>
                    </a:ext>
                  </a:extLst>
                </p:cNvPr>
                <p:cNvSpPr/>
                <p:nvPr/>
              </p:nvSpPr>
              <p:spPr>
                <a:xfrm>
                  <a:off x="474969" y="3784057"/>
                  <a:ext cx="1797630" cy="646331"/>
                </a:xfrm>
                <a:prstGeom prst="rect">
                  <a:avLst/>
                </a:prstGeom>
              </p:spPr>
              <p:txBody>
                <a:bodyPr wrap="square">
                  <a:spAutoFit/>
                </a:bodyPr>
                <a:lstStyle/>
                <a:p>
                  <a:pPr algn="ctr"/>
                  <a:r>
                    <a:rPr lang="ja-JP" altLang="en-US" sz="1800" b="1" dirty="0">
                      <a:latin typeface="+mn-ea"/>
                    </a:rPr>
                    <a:t>①農業・林業・</a:t>
                  </a:r>
                  <a:endParaRPr lang="en-US" altLang="ja-JP" sz="1800" b="1" dirty="0">
                    <a:latin typeface="+mn-ea"/>
                  </a:endParaRPr>
                </a:p>
                <a:p>
                  <a:pPr algn="ctr"/>
                  <a:r>
                    <a:rPr lang="ja-JP" altLang="en-US" sz="1800" b="1" dirty="0">
                      <a:latin typeface="+mn-ea"/>
                    </a:rPr>
                    <a:t>水産業</a:t>
                  </a:r>
                  <a:endParaRPr lang="ja-JP" altLang="en-US" sz="1600" b="1" dirty="0">
                    <a:latin typeface="+mn-ea"/>
                  </a:endParaRPr>
                </a:p>
              </p:txBody>
            </p:sp>
          </p:grpSp>
          <p:grpSp>
            <p:nvGrpSpPr>
              <p:cNvPr id="44" name="グループ化 43"/>
              <p:cNvGrpSpPr/>
              <p:nvPr/>
            </p:nvGrpSpPr>
            <p:grpSpPr>
              <a:xfrm>
                <a:off x="2417368" y="2209256"/>
                <a:ext cx="2178057" cy="2071711"/>
                <a:chOff x="2524737" y="2220177"/>
                <a:chExt cx="2178057" cy="2071711"/>
              </a:xfrm>
            </p:grpSpPr>
            <p:pic>
              <p:nvPicPr>
                <p:cNvPr id="56" name="Picture 2" descr="水環境・水資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870" y="2220177"/>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57" name="正方形/長方形 56">
                  <a:extLst>
                    <a:ext uri="{FF2B5EF4-FFF2-40B4-BE49-F238E27FC236}">
                      <a16:creationId xmlns:a16="http://schemas.microsoft.com/office/drawing/2014/main" id="{EF732DFC-A49E-4877-AA56-5D556FBD0043}"/>
                    </a:ext>
                  </a:extLst>
                </p:cNvPr>
                <p:cNvSpPr/>
                <p:nvPr/>
              </p:nvSpPr>
              <p:spPr>
                <a:xfrm>
                  <a:off x="2524737" y="3922556"/>
                  <a:ext cx="2178057" cy="369332"/>
                </a:xfrm>
                <a:prstGeom prst="rect">
                  <a:avLst/>
                </a:prstGeom>
              </p:spPr>
              <p:txBody>
                <a:bodyPr wrap="square">
                  <a:spAutoFit/>
                </a:bodyPr>
                <a:lstStyle/>
                <a:p>
                  <a:pPr algn="ctr"/>
                  <a:r>
                    <a:rPr lang="ja-JP" altLang="en-US" sz="1800" b="1" dirty="0">
                      <a:latin typeface="+mn-ea"/>
                    </a:rPr>
                    <a:t>②水環境・水資源</a:t>
                  </a:r>
                  <a:endParaRPr lang="ja-JP" altLang="en-US" sz="1600" b="1" dirty="0">
                    <a:latin typeface="+mn-ea"/>
                  </a:endParaRPr>
                </a:p>
              </p:txBody>
            </p:sp>
          </p:grpSp>
          <p:grpSp>
            <p:nvGrpSpPr>
              <p:cNvPr id="45" name="グループ化 44"/>
              <p:cNvGrpSpPr/>
              <p:nvPr/>
            </p:nvGrpSpPr>
            <p:grpSpPr>
              <a:xfrm>
                <a:off x="4249365" y="2223559"/>
                <a:ext cx="2868323" cy="2071711"/>
                <a:chOff x="4012527" y="2220177"/>
                <a:chExt cx="2868323" cy="2071711"/>
              </a:xfrm>
            </p:grpSpPr>
            <p:pic>
              <p:nvPicPr>
                <p:cNvPr id="54" name="Picture 4" descr="自然生態系"/>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794" y="2220177"/>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a:extLst>
                    <a:ext uri="{FF2B5EF4-FFF2-40B4-BE49-F238E27FC236}">
                      <a16:creationId xmlns:a16="http://schemas.microsoft.com/office/drawing/2014/main" id="{EF732DFC-A49E-4877-AA56-5D556FBD0043}"/>
                    </a:ext>
                  </a:extLst>
                </p:cNvPr>
                <p:cNvSpPr/>
                <p:nvPr/>
              </p:nvSpPr>
              <p:spPr>
                <a:xfrm>
                  <a:off x="4012527" y="3922556"/>
                  <a:ext cx="2868323" cy="369332"/>
                </a:xfrm>
                <a:prstGeom prst="rect">
                  <a:avLst/>
                </a:prstGeom>
              </p:spPr>
              <p:txBody>
                <a:bodyPr wrap="square">
                  <a:spAutoFit/>
                </a:bodyPr>
                <a:lstStyle/>
                <a:p>
                  <a:pPr algn="ctr"/>
                  <a:r>
                    <a:rPr lang="ja-JP" altLang="en-US" sz="1800" b="1" dirty="0">
                      <a:latin typeface="+mn-ea"/>
                    </a:rPr>
                    <a:t>➂自然生態系</a:t>
                  </a:r>
                  <a:endParaRPr lang="ja-JP" altLang="en-US" sz="1600" b="1" dirty="0">
                    <a:latin typeface="+mn-ea"/>
                  </a:endParaRPr>
                </a:p>
              </p:txBody>
            </p:sp>
          </p:grpSp>
          <p:grpSp>
            <p:nvGrpSpPr>
              <p:cNvPr id="46" name="グループ化 45"/>
              <p:cNvGrpSpPr/>
              <p:nvPr/>
            </p:nvGrpSpPr>
            <p:grpSpPr>
              <a:xfrm>
                <a:off x="6272502" y="2209256"/>
                <a:ext cx="2868323" cy="2071711"/>
                <a:chOff x="5916902" y="2220177"/>
                <a:chExt cx="2868323" cy="2071711"/>
              </a:xfrm>
            </p:grpSpPr>
            <p:pic>
              <p:nvPicPr>
                <p:cNvPr id="52" name="Picture 6" descr="自然災害・沿岸域"/>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68" y="2220177"/>
                  <a:ext cx="1487790" cy="1487791"/>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a:extLst>
                    <a:ext uri="{FF2B5EF4-FFF2-40B4-BE49-F238E27FC236}">
                      <a16:creationId xmlns:a16="http://schemas.microsoft.com/office/drawing/2014/main" id="{EF732DFC-A49E-4877-AA56-5D556FBD0043}"/>
                    </a:ext>
                  </a:extLst>
                </p:cNvPr>
                <p:cNvSpPr/>
                <p:nvPr/>
              </p:nvSpPr>
              <p:spPr>
                <a:xfrm>
                  <a:off x="5916902" y="3922556"/>
                  <a:ext cx="2868323" cy="369332"/>
                </a:xfrm>
                <a:prstGeom prst="rect">
                  <a:avLst/>
                </a:prstGeom>
              </p:spPr>
              <p:txBody>
                <a:bodyPr wrap="square">
                  <a:spAutoFit/>
                </a:bodyPr>
                <a:lstStyle/>
                <a:p>
                  <a:pPr algn="ctr"/>
                  <a:r>
                    <a:rPr lang="ja-JP" altLang="en-US" sz="1800" b="1" dirty="0">
                      <a:latin typeface="+mn-ea"/>
                    </a:rPr>
                    <a:t>④自然災害・沿岸域</a:t>
                  </a:r>
                  <a:endParaRPr lang="ja-JP" altLang="en-US" sz="1600" b="1" dirty="0">
                    <a:latin typeface="+mn-ea"/>
                  </a:endParaRPr>
                </a:p>
              </p:txBody>
            </p:sp>
          </p:grpSp>
          <p:pic>
            <p:nvPicPr>
              <p:cNvPr id="47" name="Picture 8" descr="健康"/>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0849" y="4570498"/>
                <a:ext cx="1487790" cy="14745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産業・経済活動"/>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4708" y="4570498"/>
                <a:ext cx="1487790" cy="1474506"/>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グループ化 48"/>
              <p:cNvGrpSpPr/>
              <p:nvPr/>
            </p:nvGrpSpPr>
            <p:grpSpPr>
              <a:xfrm>
                <a:off x="5173240" y="4570498"/>
                <a:ext cx="2868323" cy="1910641"/>
                <a:chOff x="5135140" y="4570498"/>
                <a:chExt cx="2868323" cy="1910641"/>
              </a:xfrm>
            </p:grpSpPr>
            <p:pic>
              <p:nvPicPr>
                <p:cNvPr id="50" name="Picture 12" descr="国民生活・都市生活"/>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5406" y="4570498"/>
                  <a:ext cx="1487790" cy="1474506"/>
                </a:xfrm>
                <a:prstGeom prst="rect">
                  <a:avLst/>
                </a:prstGeom>
                <a:noFill/>
                <a:extLst>
                  <a:ext uri="{909E8E84-426E-40DD-AFC4-6F175D3DCCD1}">
                    <a14:hiddenFill xmlns:a14="http://schemas.microsoft.com/office/drawing/2010/main">
                      <a:solidFill>
                        <a:srgbClr val="FFFFFF"/>
                      </a:solidFill>
                    </a14:hiddenFill>
                  </a:ext>
                </a:extLst>
              </p:spPr>
            </p:pic>
            <p:sp>
              <p:nvSpPr>
                <p:cNvPr id="51" name="正方形/長方形 50">
                  <a:extLst>
                    <a:ext uri="{FF2B5EF4-FFF2-40B4-BE49-F238E27FC236}">
                      <a16:creationId xmlns:a16="http://schemas.microsoft.com/office/drawing/2014/main" id="{EF732DFC-A49E-4877-AA56-5D556FBD0043}"/>
                    </a:ext>
                  </a:extLst>
                </p:cNvPr>
                <p:cNvSpPr/>
                <p:nvPr/>
              </p:nvSpPr>
              <p:spPr>
                <a:xfrm>
                  <a:off x="5135140" y="6111807"/>
                  <a:ext cx="2868323" cy="369332"/>
                </a:xfrm>
                <a:prstGeom prst="rect">
                  <a:avLst/>
                </a:prstGeom>
              </p:spPr>
              <p:txBody>
                <a:bodyPr wrap="square">
                  <a:spAutoFit/>
                </a:bodyPr>
                <a:lstStyle/>
                <a:p>
                  <a:pPr algn="ctr"/>
                  <a:r>
                    <a:rPr lang="ja-JP" altLang="en-US" sz="1800" b="1" dirty="0">
                      <a:latin typeface="+mn-ea"/>
                    </a:rPr>
                    <a:t>⑦国民生活・都市生活</a:t>
                  </a:r>
                  <a:endParaRPr lang="ja-JP" altLang="en-US" sz="1600" b="1" dirty="0">
                    <a:latin typeface="+mn-ea"/>
                  </a:endParaRPr>
                </a:p>
              </p:txBody>
            </p:sp>
          </p:grpSp>
        </p:grpSp>
      </p:grpSp>
      <p:sp>
        <p:nvSpPr>
          <p:cNvPr id="27" name="テキスト ボックス 3"/>
          <p:cNvSpPr txBox="1"/>
          <p:nvPr/>
        </p:nvSpPr>
        <p:spPr>
          <a:xfrm>
            <a:off x="6272502" y="6458124"/>
            <a:ext cx="2909145"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900" dirty="0" smtClean="0"/>
              <a:t>イラスト</a:t>
            </a:r>
            <a:r>
              <a:rPr lang="ja-JP" altLang="en-US" sz="900" dirty="0" smtClean="0"/>
              <a:t>出典</a:t>
            </a:r>
            <a:r>
              <a:rPr lang="ja-JP" altLang="en-US" sz="900" dirty="0"/>
              <a:t>：気候変動適応情報プラットフォーム</a:t>
            </a:r>
            <a:endParaRPr kumimoji="1" lang="ja-JP" altLang="en-US" sz="900" dirty="0"/>
          </a:p>
        </p:txBody>
      </p:sp>
    </p:spTree>
    <p:extLst>
      <p:ext uri="{BB962C8B-B14F-4D97-AF65-F5344CB8AC3E}">
        <p14:creationId xmlns:p14="http://schemas.microsoft.com/office/powerpoint/2010/main" val="1302242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例）桜の開花</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1587955322"/>
              </p:ext>
            </p:extLst>
          </p:nvPr>
        </p:nvGraphicFramePr>
        <p:xfrm>
          <a:off x="283778" y="1102806"/>
          <a:ext cx="549980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3910580" y="5748919"/>
            <a:ext cx="5233420" cy="1015663"/>
          </a:xfrm>
          <a:prstGeom prst="rect">
            <a:avLst/>
          </a:prstGeom>
          <a:noFill/>
        </p:spPr>
        <p:txBody>
          <a:bodyPr wrap="square">
            <a:spAutoFit/>
          </a:bodyPr>
          <a:lstStyle/>
          <a:p>
            <a:r>
              <a:rPr lang="en-US" altLang="ja-JP" sz="1200" dirty="0" smtClean="0"/>
              <a:t>【</a:t>
            </a:r>
            <a:r>
              <a:rPr lang="ja-JP" altLang="en-US" sz="1200" dirty="0" smtClean="0"/>
              <a:t>出典</a:t>
            </a:r>
            <a:r>
              <a:rPr lang="en-US" altLang="ja-JP" sz="1200" dirty="0" smtClean="0"/>
              <a:t>】</a:t>
            </a:r>
          </a:p>
          <a:p>
            <a:r>
              <a:rPr lang="ja-JP" altLang="en-US" sz="1200" dirty="0" smtClean="0"/>
              <a:t>気象庁</a:t>
            </a:r>
            <a:r>
              <a:rPr lang="ja-JP" altLang="en-US" sz="1200" dirty="0"/>
              <a:t>　生物季節観測の</a:t>
            </a:r>
            <a:r>
              <a:rPr lang="ja-JP" altLang="en-US" sz="1200" dirty="0" smtClean="0"/>
              <a:t>情報から作成　　</a:t>
            </a:r>
            <a:endParaRPr lang="en-US" altLang="ja-JP" sz="1200" dirty="0" smtClean="0"/>
          </a:p>
          <a:p>
            <a:r>
              <a:rPr lang="ja-JP" altLang="en-US" sz="1200" dirty="0"/>
              <a:t>　</a:t>
            </a:r>
            <a:r>
              <a:rPr lang="en-US" altLang="ja-JP" sz="1200" dirty="0" smtClean="0"/>
              <a:t>https://www.data.jma.go.jp/sakura/data/index.html</a:t>
            </a:r>
          </a:p>
          <a:p>
            <a:r>
              <a:rPr lang="en-US" altLang="ja-JP" sz="1200" dirty="0" smtClean="0"/>
              <a:t>Cool Choice </a:t>
            </a:r>
            <a:r>
              <a:rPr lang="ja-JP" altLang="en-US" sz="1200" dirty="0" smtClean="0"/>
              <a:t>地球</a:t>
            </a:r>
            <a:r>
              <a:rPr lang="ja-JP" altLang="en-US" sz="1200" dirty="0"/>
              <a:t>温暖化で桜の開花に異変</a:t>
            </a:r>
            <a:r>
              <a:rPr lang="en-US" altLang="ja-JP" sz="1200" dirty="0" smtClean="0"/>
              <a:t>!?</a:t>
            </a:r>
            <a:r>
              <a:rPr lang="ja-JP" altLang="en-US" sz="1200" dirty="0" smtClean="0"/>
              <a:t>日本</a:t>
            </a:r>
            <a:r>
              <a:rPr lang="ja-JP" altLang="en-US" sz="1200" dirty="0"/>
              <a:t>列島でいっせい開花も</a:t>
            </a:r>
            <a:r>
              <a:rPr lang="ja-JP" altLang="en-US" sz="1200" dirty="0" smtClean="0"/>
              <a:t>？</a:t>
            </a:r>
            <a:r>
              <a:rPr lang="en-US" altLang="ja-JP" sz="1200" dirty="0" smtClean="0"/>
              <a:t/>
            </a:r>
            <a:br>
              <a:rPr lang="en-US" altLang="ja-JP" sz="1200" dirty="0" smtClean="0"/>
            </a:br>
            <a:r>
              <a:rPr lang="ja-JP" altLang="en-US" sz="1200" dirty="0" smtClean="0"/>
              <a:t>　</a:t>
            </a:r>
            <a:r>
              <a:rPr lang="en-US" altLang="ja-JP" sz="1200" dirty="0" smtClean="0"/>
              <a:t>https://ondankataisaku.env.go.jp/coolchoice/weather/article06.html</a:t>
            </a:r>
            <a:endParaRPr lang="en-US" altLang="ja-JP" sz="12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80" y="1252392"/>
            <a:ext cx="3360420" cy="2520314"/>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b="4141"/>
          <a:stretch/>
        </p:blipFill>
        <p:spPr>
          <a:xfrm>
            <a:off x="88058" y="3960942"/>
            <a:ext cx="3701101" cy="2660890"/>
          </a:xfrm>
          <a:prstGeom prst="rect">
            <a:avLst/>
          </a:prstGeom>
        </p:spPr>
      </p:pic>
      <p:sp>
        <p:nvSpPr>
          <p:cNvPr id="10" name="テキスト ボックス 9"/>
          <p:cNvSpPr txBox="1"/>
          <p:nvPr/>
        </p:nvSpPr>
        <p:spPr>
          <a:xfrm>
            <a:off x="21020" y="774186"/>
            <a:ext cx="4550980" cy="369332"/>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t>この</a:t>
            </a:r>
            <a:r>
              <a:rPr lang="en-US" altLang="ja-JP" dirty="0"/>
              <a:t>30</a:t>
            </a:r>
            <a:r>
              <a:rPr lang="ja-JP" altLang="en-US" dirty="0"/>
              <a:t>年で開花日が</a:t>
            </a:r>
            <a:r>
              <a:rPr lang="ja-JP" altLang="en-US" dirty="0" smtClean="0"/>
              <a:t>一気に</a:t>
            </a:r>
            <a:r>
              <a:rPr lang="ja-JP" altLang="en-US" dirty="0"/>
              <a:t>早期化</a:t>
            </a:r>
            <a:endParaRPr kumimoji="1" lang="ja-JP" altLang="en-US" dirty="0"/>
          </a:p>
        </p:txBody>
      </p:sp>
      <p:sp>
        <p:nvSpPr>
          <p:cNvPr id="11" name="テキスト ボックス 10"/>
          <p:cNvSpPr txBox="1"/>
          <p:nvPr/>
        </p:nvSpPr>
        <p:spPr>
          <a:xfrm>
            <a:off x="3650260" y="3913375"/>
            <a:ext cx="4654046" cy="369332"/>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t>このまま温暖化が進むと</a:t>
            </a:r>
            <a:r>
              <a:rPr kumimoji="1" lang="en-US" altLang="ja-JP" dirty="0" smtClean="0"/>
              <a:t>…</a:t>
            </a:r>
            <a:endParaRPr kumimoji="1" lang="ja-JP" altLang="en-US" dirty="0"/>
          </a:p>
        </p:txBody>
      </p:sp>
      <p:sp>
        <p:nvSpPr>
          <p:cNvPr id="12" name="テキスト ボックス 11"/>
          <p:cNvSpPr txBox="1"/>
          <p:nvPr/>
        </p:nvSpPr>
        <p:spPr>
          <a:xfrm>
            <a:off x="4033162" y="4184922"/>
            <a:ext cx="4960367" cy="1477328"/>
          </a:xfrm>
          <a:prstGeom prst="rect">
            <a:avLst/>
          </a:prstGeom>
          <a:noFill/>
        </p:spPr>
        <p:txBody>
          <a:bodyPr wrap="square" rtlCol="0">
            <a:spAutoFit/>
          </a:bodyPr>
          <a:lstStyle/>
          <a:p>
            <a:pPr marL="173038" indent="-173038">
              <a:buFont typeface="Arial" panose="020B0604020202020204" pitchFamily="34" charset="0"/>
              <a:buChar char="•"/>
            </a:pPr>
            <a:r>
              <a:rPr lang="ja-JP" altLang="en-US" dirty="0" smtClean="0"/>
              <a:t>東北</a:t>
            </a:r>
            <a:r>
              <a:rPr lang="ja-JP" altLang="en-US" dirty="0"/>
              <a:t>地方で</a:t>
            </a:r>
            <a:r>
              <a:rPr lang="ja-JP" altLang="en-US" dirty="0" smtClean="0"/>
              <a:t>は、春先の気温上昇により、</a:t>
            </a:r>
            <a:r>
              <a:rPr lang="en-US" altLang="ja-JP" dirty="0" smtClean="0"/>
              <a:t>2〜3</a:t>
            </a:r>
            <a:r>
              <a:rPr lang="ja-JP" altLang="en-US" dirty="0" smtClean="0"/>
              <a:t>週間開花が早期化。</a:t>
            </a:r>
            <a:endParaRPr lang="en-US" altLang="ja-JP" dirty="0" smtClean="0"/>
          </a:p>
          <a:p>
            <a:pPr marL="173038" indent="-173038">
              <a:buFont typeface="Arial" panose="020B0604020202020204" pitchFamily="34" charset="0"/>
              <a:buChar char="•"/>
            </a:pPr>
            <a:r>
              <a:rPr lang="ja-JP" altLang="en-US" dirty="0"/>
              <a:t>九州の一部地域など温暖な場所</a:t>
            </a:r>
            <a:r>
              <a:rPr lang="ja-JP" altLang="en-US" dirty="0" smtClean="0"/>
              <a:t>は、暖冬により、開花に必要な寒さが</a:t>
            </a:r>
            <a:r>
              <a:rPr lang="ja-JP" altLang="en-US" dirty="0"/>
              <a:t>足りず、逆に</a:t>
            </a:r>
            <a:r>
              <a:rPr lang="en-US" altLang="ja-JP" dirty="0"/>
              <a:t>1〜2</a:t>
            </a:r>
            <a:r>
              <a:rPr lang="ja-JP" altLang="en-US" dirty="0"/>
              <a:t>週間開花</a:t>
            </a:r>
            <a:r>
              <a:rPr lang="ja-JP" altLang="en-US" dirty="0" smtClean="0"/>
              <a:t>遅れ。満開にならない場合も。</a:t>
            </a:r>
            <a:endParaRPr kumimoji="1" lang="ja-JP" altLang="en-US" dirty="0"/>
          </a:p>
        </p:txBody>
      </p:sp>
    </p:spTree>
    <p:extLst>
      <p:ext uri="{BB962C8B-B14F-4D97-AF65-F5344CB8AC3E}">
        <p14:creationId xmlns:p14="http://schemas.microsoft.com/office/powerpoint/2010/main" val="153138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例）</a:t>
            </a:r>
            <a:r>
              <a:rPr lang="ja-JP" altLang="en-US" dirty="0"/>
              <a:t>生き物</a:t>
            </a:r>
            <a:r>
              <a:rPr kumimoji="1" lang="ja-JP" altLang="en-US" dirty="0" smtClean="0"/>
              <a:t>への影響</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248" y="929901"/>
            <a:ext cx="905270" cy="936890"/>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5478" t="3956" r="5673" b="33333"/>
          <a:stretch/>
        </p:blipFill>
        <p:spPr>
          <a:xfrm>
            <a:off x="213360" y="978609"/>
            <a:ext cx="2345991" cy="2197121"/>
          </a:xfrm>
          <a:prstGeom prst="rect">
            <a:avLst/>
          </a:prstGeom>
        </p:spPr>
      </p:pic>
      <p:sp>
        <p:nvSpPr>
          <p:cNvPr id="8" name="正方形/長方形 7"/>
          <p:cNvSpPr/>
          <p:nvPr/>
        </p:nvSpPr>
        <p:spPr>
          <a:xfrm>
            <a:off x="0" y="3262481"/>
            <a:ext cx="4481565" cy="923330"/>
          </a:xfrm>
          <a:prstGeom prst="rect">
            <a:avLst/>
          </a:prstGeom>
        </p:spPr>
        <p:txBody>
          <a:bodyPr wrap="square">
            <a:spAutoFit/>
          </a:bodyPr>
          <a:lstStyle/>
          <a:p>
            <a:pPr marL="285750" indent="-285750">
              <a:buFont typeface="Wingdings" panose="05000000000000000000" pitchFamily="2" charset="2"/>
              <a:buChar char="Ø"/>
            </a:pPr>
            <a:r>
              <a:rPr lang="ja-JP" altLang="en-US" dirty="0" smtClean="0"/>
              <a:t>ツマグロヒョウモン：</a:t>
            </a:r>
            <a:r>
              <a:rPr lang="ja-JP" altLang="en-US" dirty="0"/>
              <a:t>冬季の最低気温の上昇とパンジーの栽培地域の</a:t>
            </a:r>
            <a:r>
              <a:rPr lang="ja-JP" altLang="en-US" dirty="0" smtClean="0"/>
              <a:t>拡大により、生息域が北上</a:t>
            </a:r>
            <a:endParaRPr lang="ja-JP" altLang="en-US" dirty="0"/>
          </a:p>
        </p:txBody>
      </p:sp>
      <p:sp>
        <p:nvSpPr>
          <p:cNvPr id="9" name="正方形/長方形 8"/>
          <p:cNvSpPr/>
          <p:nvPr/>
        </p:nvSpPr>
        <p:spPr>
          <a:xfrm>
            <a:off x="138298" y="6256777"/>
            <a:ext cx="8686533" cy="369332"/>
          </a:xfrm>
          <a:prstGeom prst="rect">
            <a:avLst/>
          </a:prstGeom>
          <a:solidFill>
            <a:schemeClr val="bg1"/>
          </a:solidFill>
        </p:spPr>
        <p:txBody>
          <a:bodyPr wrap="square" lIns="0" tIns="0" rIns="0" bIns="0">
            <a:spAutoFit/>
          </a:bodyPr>
          <a:lstStyle/>
          <a:p>
            <a:r>
              <a:rPr lang="en-US" altLang="ja-JP" sz="1200" dirty="0" smtClean="0">
                <a:solidFill>
                  <a:srgbClr val="333333"/>
                </a:solidFill>
                <a:latin typeface="Noto Sans JP"/>
              </a:rPr>
              <a:t>【</a:t>
            </a:r>
            <a:r>
              <a:rPr lang="ja-JP" altLang="en-US" sz="1200" dirty="0" smtClean="0">
                <a:solidFill>
                  <a:srgbClr val="333333"/>
                </a:solidFill>
                <a:latin typeface="Noto Sans JP"/>
              </a:rPr>
              <a:t>出典</a:t>
            </a:r>
            <a:r>
              <a:rPr lang="en-US" altLang="ja-JP" sz="1200" dirty="0" smtClean="0">
                <a:solidFill>
                  <a:srgbClr val="333333"/>
                </a:solidFill>
                <a:latin typeface="Noto Sans JP"/>
              </a:rPr>
              <a:t>】</a:t>
            </a:r>
            <a:r>
              <a:rPr lang="ja-JP" altLang="en-US" sz="1200" dirty="0">
                <a:solidFill>
                  <a:srgbClr val="333333"/>
                </a:solidFill>
                <a:latin typeface="Noto Sans JP"/>
              </a:rPr>
              <a:t>望月宏美</a:t>
            </a:r>
            <a:r>
              <a:rPr lang="en-US" altLang="ja-JP" sz="1200" dirty="0">
                <a:solidFill>
                  <a:srgbClr val="333333"/>
                </a:solidFill>
                <a:latin typeface="Noto Sans JP"/>
              </a:rPr>
              <a:t>; </a:t>
            </a:r>
            <a:r>
              <a:rPr lang="ja-JP" altLang="en-US" sz="1200" dirty="0">
                <a:solidFill>
                  <a:srgbClr val="333333"/>
                </a:solidFill>
                <a:latin typeface="Noto Sans JP"/>
              </a:rPr>
              <a:t>山口隆子</a:t>
            </a:r>
            <a:r>
              <a:rPr lang="en-US" altLang="ja-JP" sz="1200" dirty="0">
                <a:solidFill>
                  <a:srgbClr val="333333"/>
                </a:solidFill>
                <a:latin typeface="Noto Sans JP"/>
              </a:rPr>
              <a:t>. </a:t>
            </a:r>
            <a:r>
              <a:rPr lang="ja-JP" altLang="en-US" sz="1200" dirty="0">
                <a:solidFill>
                  <a:srgbClr val="333333"/>
                </a:solidFill>
                <a:latin typeface="Noto Sans JP"/>
              </a:rPr>
              <a:t>ツマグロヒョウモンの北上に関する生気候学的研究</a:t>
            </a:r>
            <a:r>
              <a:rPr lang="en-US" altLang="ja-JP" sz="1200" dirty="0">
                <a:solidFill>
                  <a:srgbClr val="333333"/>
                </a:solidFill>
                <a:latin typeface="Noto Sans JP"/>
              </a:rPr>
              <a:t>. </a:t>
            </a:r>
            <a:r>
              <a:rPr lang="ja-JP" altLang="en-US" sz="1200" dirty="0">
                <a:solidFill>
                  <a:srgbClr val="333333"/>
                </a:solidFill>
                <a:latin typeface="Noto Sans JP"/>
              </a:rPr>
              <a:t>日本生気象学会雑誌</a:t>
            </a:r>
            <a:r>
              <a:rPr lang="en-US" altLang="ja-JP" sz="1200" dirty="0">
                <a:solidFill>
                  <a:srgbClr val="333333"/>
                </a:solidFill>
                <a:latin typeface="Noto Sans JP"/>
              </a:rPr>
              <a:t>, 2021, 57.4: 135-141</a:t>
            </a:r>
            <a:r>
              <a:rPr lang="en-US" altLang="ja-JP" sz="1200" dirty="0" smtClean="0">
                <a:solidFill>
                  <a:srgbClr val="333333"/>
                </a:solidFill>
                <a:latin typeface="Noto Sans JP"/>
              </a:rPr>
              <a:t>.</a:t>
            </a:r>
          </a:p>
          <a:p>
            <a:r>
              <a:rPr lang="ja-JP" altLang="en-US" sz="1200" dirty="0" smtClean="0"/>
              <a:t>　　　　環境省  地域適応コンソーシアム事業「</a:t>
            </a:r>
            <a:r>
              <a:rPr lang="ja-JP" altLang="en-US" sz="1200" dirty="0" smtClean="0">
                <a:latin typeface="メイリオ" panose="020B0604030504040204" pitchFamily="50" charset="-128"/>
                <a:ea typeface="メイリオ" panose="020B0604030504040204" pitchFamily="50" charset="-128"/>
              </a:rPr>
              <a:t>気候</a:t>
            </a:r>
            <a:r>
              <a:rPr lang="ja-JP" altLang="en-US" sz="1200" dirty="0">
                <a:latin typeface="メイリオ" panose="020B0604030504040204" pitchFamily="50" charset="-128"/>
                <a:ea typeface="メイリオ" panose="020B0604030504040204" pitchFamily="50" charset="-128"/>
              </a:rPr>
              <a:t>変動による節足動物媒介感染症リスクの</a:t>
            </a:r>
            <a:r>
              <a:rPr lang="ja-JP" altLang="en-US" sz="1200" dirty="0" smtClean="0">
                <a:latin typeface="メイリオ" panose="020B0604030504040204" pitchFamily="50" charset="-128"/>
                <a:ea typeface="メイリオ" panose="020B0604030504040204" pitchFamily="50" charset="-128"/>
              </a:rPr>
              <a:t>評価」（</a:t>
            </a:r>
            <a:r>
              <a:rPr lang="en-US" altLang="ja-JP" sz="1200" dirty="0" smtClean="0">
                <a:latin typeface="メイリオ" panose="020B0604030504040204" pitchFamily="50" charset="-128"/>
                <a:ea typeface="メイリオ" panose="020B0604030504040204" pitchFamily="50" charset="-128"/>
              </a:rPr>
              <a:t>A-PLAT</a:t>
            </a:r>
            <a:r>
              <a:rPr lang="ja-JP" altLang="en-US" sz="1200" dirty="0" smtClean="0">
                <a:latin typeface="メイリオ" panose="020B0604030504040204" pitchFamily="50" charset="-128"/>
                <a:ea typeface="メイリオ" panose="020B0604030504040204" pitchFamily="50" charset="-128"/>
              </a:rPr>
              <a:t>）</a:t>
            </a:r>
            <a:endParaRPr lang="en-US" altLang="ja-JP" sz="1200" dirty="0">
              <a:solidFill>
                <a:srgbClr val="333333"/>
              </a:solidFill>
              <a:latin typeface="Noto Sans JP"/>
            </a:endParaRPr>
          </a:p>
        </p:txBody>
      </p:sp>
      <p:sp>
        <p:nvSpPr>
          <p:cNvPr id="10" name="正方形/長方形 9"/>
          <p:cNvSpPr/>
          <p:nvPr/>
        </p:nvSpPr>
        <p:spPr>
          <a:xfrm>
            <a:off x="4846320" y="3706168"/>
            <a:ext cx="4116810" cy="923330"/>
          </a:xfrm>
          <a:prstGeom prst="rect">
            <a:avLst/>
          </a:prstGeom>
        </p:spPr>
        <p:txBody>
          <a:bodyPr wrap="square">
            <a:spAutoFit/>
          </a:bodyPr>
          <a:lstStyle/>
          <a:p>
            <a:pPr marL="285750" indent="-285750">
              <a:buFont typeface="Wingdings" panose="05000000000000000000" pitchFamily="2" charset="2"/>
              <a:buChar char="Ø"/>
            </a:pPr>
            <a:r>
              <a:rPr lang="ja-JP" altLang="en-US" dirty="0" smtClean="0"/>
              <a:t>ヒトスジシマ蚊の生息期間</a:t>
            </a:r>
            <a:r>
              <a:rPr lang="en-US" altLang="ja-JP" dirty="0"/>
              <a:t/>
            </a:r>
            <a:br>
              <a:rPr lang="en-US" altLang="ja-JP" dirty="0"/>
            </a:br>
            <a:r>
              <a:rPr lang="ja-JP" altLang="en-US" dirty="0" smtClean="0"/>
              <a:t>温暖化により、発生時期が早期化≒長期化</a:t>
            </a:r>
            <a:endParaRPr lang="ja-JP" altLang="en-US" dirty="0"/>
          </a:p>
        </p:txBody>
      </p:sp>
      <p:pic>
        <p:nvPicPr>
          <p:cNvPr id="12" name="図 11"/>
          <p:cNvPicPr>
            <a:picLocks noChangeAspect="1"/>
          </p:cNvPicPr>
          <p:nvPr/>
        </p:nvPicPr>
        <p:blipFill rotWithShape="1">
          <a:blip r:embed="rId4"/>
          <a:srcRect l="52667" t="18155" r="13333" b="4485"/>
          <a:stretch/>
        </p:blipFill>
        <p:spPr>
          <a:xfrm>
            <a:off x="2651760" y="943543"/>
            <a:ext cx="1865075" cy="2276511"/>
          </a:xfrm>
          <a:prstGeom prst="rect">
            <a:avLst/>
          </a:prstGeom>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223" y="4691687"/>
            <a:ext cx="2479041" cy="1255211"/>
          </a:xfrm>
          <a:prstGeom prst="rect">
            <a:avLst/>
          </a:prstGeom>
          <a:noFill/>
          <a:ln w="9525">
            <a:noFill/>
            <a:miter lim="800000"/>
            <a:headEnd/>
            <a:tailEnd/>
          </a:ln>
        </p:spPr>
      </p:pic>
      <p:sp>
        <p:nvSpPr>
          <p:cNvPr id="14" name="正方形/長方形 13"/>
          <p:cNvSpPr/>
          <p:nvPr/>
        </p:nvSpPr>
        <p:spPr>
          <a:xfrm>
            <a:off x="3294264" y="4869547"/>
            <a:ext cx="4481565" cy="923330"/>
          </a:xfrm>
          <a:prstGeom prst="rect">
            <a:avLst/>
          </a:prstGeom>
        </p:spPr>
        <p:txBody>
          <a:bodyPr wrap="square">
            <a:spAutoFit/>
          </a:bodyPr>
          <a:lstStyle/>
          <a:p>
            <a:pPr marL="285750" indent="-285750">
              <a:buFont typeface="Wingdings" panose="05000000000000000000" pitchFamily="2" charset="2"/>
              <a:buChar char="Ø"/>
            </a:pPr>
            <a:r>
              <a:rPr lang="ja-JP" altLang="en-US" dirty="0"/>
              <a:t>アイゴ：西太平洋の暖海域沿岸に生息</a:t>
            </a:r>
            <a:r>
              <a:rPr lang="ja-JP" altLang="en-US" dirty="0" smtClean="0"/>
              <a:t>する雑食性の魚。</a:t>
            </a:r>
            <a:r>
              <a:rPr lang="ja-JP" altLang="en-US" dirty="0"/>
              <a:t>海藻への</a:t>
            </a:r>
            <a:r>
              <a:rPr lang="ja-JP" altLang="en-US" dirty="0" smtClean="0"/>
              <a:t>食害による「磯焼け」の一因と言われている。</a:t>
            </a:r>
            <a:endParaRPr lang="ja-JP" altLang="en-US" dirty="0"/>
          </a:p>
        </p:txBody>
      </p:sp>
      <p:pic>
        <p:nvPicPr>
          <p:cNvPr id="17" name="図 16"/>
          <p:cNvPicPr>
            <a:picLocks noChangeAspect="1"/>
          </p:cNvPicPr>
          <p:nvPr/>
        </p:nvPicPr>
        <p:blipFill rotWithShape="1">
          <a:blip r:embed="rId6"/>
          <a:srcRect l="26832" t="20640" r="33445" b="31411"/>
          <a:stretch/>
        </p:blipFill>
        <p:spPr>
          <a:xfrm>
            <a:off x="4859986" y="1314118"/>
            <a:ext cx="2171784" cy="1406344"/>
          </a:xfrm>
          <a:prstGeom prst="rect">
            <a:avLst/>
          </a:prstGeom>
        </p:spPr>
      </p:pic>
      <p:pic>
        <p:nvPicPr>
          <p:cNvPr id="18" name="図 17"/>
          <p:cNvPicPr>
            <a:picLocks noChangeAspect="1"/>
          </p:cNvPicPr>
          <p:nvPr/>
        </p:nvPicPr>
        <p:blipFill rotWithShape="1">
          <a:blip r:embed="rId7"/>
          <a:srcRect l="45898" t="23190" r="14231" b="28387"/>
          <a:stretch/>
        </p:blipFill>
        <p:spPr>
          <a:xfrm>
            <a:off x="6587727" y="2212718"/>
            <a:ext cx="2161233" cy="1408072"/>
          </a:xfrm>
          <a:prstGeom prst="rect">
            <a:avLst/>
          </a:prstGeom>
        </p:spPr>
      </p:pic>
      <p:pic>
        <p:nvPicPr>
          <p:cNvPr id="19" name="図 18"/>
          <p:cNvPicPr>
            <a:picLocks noChangeAspect="1"/>
          </p:cNvPicPr>
          <p:nvPr/>
        </p:nvPicPr>
        <p:blipFill rotWithShape="1">
          <a:blip r:embed="rId7"/>
          <a:srcRect l="80634" t="58572" r="14515" b="29492"/>
          <a:stretch/>
        </p:blipFill>
        <p:spPr>
          <a:xfrm>
            <a:off x="5561687" y="2646157"/>
            <a:ext cx="768381" cy="1014264"/>
          </a:xfrm>
          <a:prstGeom prst="rect">
            <a:avLst/>
          </a:prstGeom>
        </p:spPr>
      </p:pic>
      <p:sp>
        <p:nvSpPr>
          <p:cNvPr id="23" name="環状矢印 22"/>
          <p:cNvSpPr/>
          <p:nvPr/>
        </p:nvSpPr>
        <p:spPr>
          <a:xfrm rot="2592087">
            <a:off x="6626399" y="1682809"/>
            <a:ext cx="556651" cy="68328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正方形/長方形 23"/>
          <p:cNvSpPr/>
          <p:nvPr/>
        </p:nvSpPr>
        <p:spPr>
          <a:xfrm>
            <a:off x="4813337" y="1025901"/>
            <a:ext cx="1053303" cy="338554"/>
          </a:xfrm>
          <a:prstGeom prst="rect">
            <a:avLst/>
          </a:prstGeom>
        </p:spPr>
        <p:txBody>
          <a:bodyPr wrap="square">
            <a:spAutoFit/>
          </a:bodyPr>
          <a:lstStyle/>
          <a:p>
            <a:r>
              <a:rPr lang="ja-JP" altLang="en-US" sz="1600" dirty="0" smtClean="0"/>
              <a:t>現在気候</a:t>
            </a:r>
            <a:endParaRPr lang="ja-JP" altLang="en-US" sz="1600" dirty="0"/>
          </a:p>
        </p:txBody>
      </p:sp>
      <p:sp>
        <p:nvSpPr>
          <p:cNvPr id="25" name="正方形/長方形 24"/>
          <p:cNvSpPr/>
          <p:nvPr/>
        </p:nvSpPr>
        <p:spPr>
          <a:xfrm>
            <a:off x="7226222" y="1998885"/>
            <a:ext cx="1948645" cy="338554"/>
          </a:xfrm>
          <a:prstGeom prst="rect">
            <a:avLst/>
          </a:prstGeom>
        </p:spPr>
        <p:txBody>
          <a:bodyPr wrap="square">
            <a:spAutoFit/>
          </a:bodyPr>
          <a:lstStyle/>
          <a:p>
            <a:r>
              <a:rPr lang="en-US" altLang="ja-JP" sz="1600" dirty="0" smtClean="0"/>
              <a:t>21</a:t>
            </a:r>
            <a:r>
              <a:rPr lang="ja-JP" altLang="en-US" sz="1600" dirty="0" smtClean="0"/>
              <a:t>世紀末</a:t>
            </a:r>
            <a:r>
              <a:rPr lang="en-US" altLang="ja-JP" sz="1600" dirty="0" smtClean="0"/>
              <a:t>(RCP8.5)</a:t>
            </a:r>
          </a:p>
        </p:txBody>
      </p:sp>
    </p:spTree>
    <p:extLst>
      <p:ext uri="{BB962C8B-B14F-4D97-AF65-F5344CB8AC3E}">
        <p14:creationId xmlns:p14="http://schemas.microsoft.com/office/powerpoint/2010/main" val="214230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469923"/>
            <a:ext cx="2644551" cy="1983413"/>
          </a:xfrm>
          <a:prstGeom prst="rect">
            <a:avLst/>
          </a:prstGeom>
        </p:spPr>
      </p:pic>
      <p:sp>
        <p:nvSpPr>
          <p:cNvPr id="2" name="タイトル 1"/>
          <p:cNvSpPr>
            <a:spLocks noGrp="1"/>
          </p:cNvSpPr>
          <p:nvPr>
            <p:ph type="ctrTitle"/>
          </p:nvPr>
        </p:nvSpPr>
        <p:spPr>
          <a:xfrm>
            <a:off x="1115615" y="-27384"/>
            <a:ext cx="8059251" cy="692696"/>
          </a:xfrm>
        </p:spPr>
        <p:txBody>
          <a:bodyPr>
            <a:normAutofit/>
          </a:bodyPr>
          <a:lstStyle/>
          <a:p>
            <a:r>
              <a:rPr lang="ja-JP" altLang="en-US" dirty="0"/>
              <a:t>例）</a:t>
            </a:r>
            <a:r>
              <a:rPr lang="ja-JP" altLang="en-US" dirty="0" smtClean="0"/>
              <a:t>台風：令和元年東日本台風の</a:t>
            </a:r>
            <a:r>
              <a:rPr lang="ja-JP" altLang="en-US" dirty="0"/>
              <a:t>被害</a:t>
            </a:r>
            <a:endParaRPr kumimoji="1" lang="ja-JP" altLang="en-US" dirty="0"/>
          </a:p>
        </p:txBody>
      </p:sp>
      <p:sp>
        <p:nvSpPr>
          <p:cNvPr id="12" name="テキスト ボックス 11"/>
          <p:cNvSpPr txBox="1"/>
          <p:nvPr/>
        </p:nvSpPr>
        <p:spPr>
          <a:xfrm>
            <a:off x="3557" y="3370778"/>
            <a:ext cx="4575879" cy="369332"/>
          </a:xfrm>
          <a:prstGeom prst="rect">
            <a:avLst/>
          </a:prstGeom>
          <a:noFill/>
        </p:spPr>
        <p:txBody>
          <a:bodyPr wrap="square" rtlCol="0">
            <a:spAutoFit/>
          </a:bodyPr>
          <a:lstStyle/>
          <a:p>
            <a:r>
              <a:rPr kumimoji="1" lang="en-US" altLang="ja-JP" dirty="0" smtClean="0"/>
              <a:t>【</a:t>
            </a:r>
            <a:r>
              <a:rPr lang="ja-JP" altLang="en-US" dirty="0" smtClean="0"/>
              <a:t>高潮・高波</a:t>
            </a:r>
            <a:r>
              <a:rPr kumimoji="1" lang="ja-JP" altLang="en-US" dirty="0" smtClean="0"/>
              <a:t>による被害</a:t>
            </a:r>
            <a:r>
              <a:rPr kumimoji="1" lang="en-US" altLang="ja-JP" dirty="0" smtClean="0"/>
              <a:t>】</a:t>
            </a:r>
            <a:endParaRPr kumimoji="1" lang="ja-JP" altLang="en-US" dirty="0"/>
          </a:p>
        </p:txBody>
      </p:sp>
      <p:sp>
        <p:nvSpPr>
          <p:cNvPr id="13" name="テキスト ボックス 12"/>
          <p:cNvSpPr txBox="1"/>
          <p:nvPr/>
        </p:nvSpPr>
        <p:spPr>
          <a:xfrm>
            <a:off x="5415227" y="4384572"/>
            <a:ext cx="1832655" cy="369332"/>
          </a:xfrm>
          <a:prstGeom prst="rect">
            <a:avLst/>
          </a:prstGeom>
          <a:noFill/>
        </p:spPr>
        <p:txBody>
          <a:bodyPr wrap="square" rtlCol="0">
            <a:spAutoFit/>
          </a:bodyPr>
          <a:lstStyle/>
          <a:p>
            <a:r>
              <a:rPr kumimoji="1" lang="en-US" altLang="ja-JP" dirty="0" smtClean="0"/>
              <a:t>【</a:t>
            </a:r>
            <a:r>
              <a:rPr lang="ja-JP" altLang="en-US" dirty="0" smtClean="0"/>
              <a:t>土砂災害</a:t>
            </a:r>
            <a:r>
              <a:rPr kumimoji="1" lang="en-US" altLang="ja-JP" dirty="0" smtClean="0"/>
              <a:t>】</a:t>
            </a:r>
            <a:endParaRPr kumimoji="1" lang="ja-JP" altLang="en-US" dirty="0"/>
          </a:p>
        </p:txBody>
      </p:sp>
      <p:sp>
        <p:nvSpPr>
          <p:cNvPr id="14" name="正方形/長方形 13"/>
          <p:cNvSpPr/>
          <p:nvPr/>
        </p:nvSpPr>
        <p:spPr>
          <a:xfrm>
            <a:off x="144522" y="3670642"/>
            <a:ext cx="7437891" cy="646331"/>
          </a:xfrm>
          <a:prstGeom prst="rect">
            <a:avLst/>
          </a:prstGeom>
        </p:spPr>
        <p:txBody>
          <a:bodyPr wrap="square">
            <a:spAutoFit/>
          </a:bodyPr>
          <a:lstStyle/>
          <a:p>
            <a:pPr marL="285750" indent="-196850">
              <a:buFont typeface="Arial" panose="020B0604020202020204" pitchFamily="34" charset="0"/>
              <a:buChar char="•"/>
            </a:pPr>
            <a:r>
              <a:rPr lang="ja-JP" altLang="en-US" b="1" dirty="0" smtClean="0">
                <a:solidFill>
                  <a:srgbClr val="FF0000"/>
                </a:solidFill>
              </a:rPr>
              <a:t>小田原で過去</a:t>
            </a:r>
            <a:r>
              <a:rPr lang="ja-JP" altLang="en-US" b="1" dirty="0">
                <a:solidFill>
                  <a:srgbClr val="FF0000"/>
                </a:solidFill>
              </a:rPr>
              <a:t>最高潮</a:t>
            </a:r>
            <a:r>
              <a:rPr lang="ja-JP" altLang="en-US" b="1" dirty="0" smtClean="0">
                <a:solidFill>
                  <a:srgbClr val="FF0000"/>
                </a:solidFill>
              </a:rPr>
              <a:t>位を</a:t>
            </a:r>
            <a:r>
              <a:rPr lang="ja-JP" altLang="en-US" b="1" dirty="0">
                <a:solidFill>
                  <a:srgbClr val="FF0000"/>
                </a:solidFill>
              </a:rPr>
              <a:t>超える</a:t>
            </a:r>
            <a:r>
              <a:rPr lang="ja-JP" altLang="en-US" b="1" dirty="0" smtClean="0">
                <a:solidFill>
                  <a:srgbClr val="FF0000"/>
                </a:solidFill>
              </a:rPr>
              <a:t>値</a:t>
            </a:r>
            <a:r>
              <a:rPr lang="en-US" altLang="ja-JP" b="1" dirty="0" smtClean="0">
                <a:solidFill>
                  <a:srgbClr val="FF0000"/>
                </a:solidFill>
              </a:rPr>
              <a:t>(172cm)</a:t>
            </a:r>
            <a:r>
              <a:rPr lang="ja-JP" altLang="en-US" dirty="0" smtClean="0"/>
              <a:t>を観測。</a:t>
            </a:r>
            <a:endParaRPr lang="en-US" altLang="ja-JP" dirty="0" smtClean="0"/>
          </a:p>
          <a:p>
            <a:pPr marL="285750" indent="-196850">
              <a:buFont typeface="Arial" panose="020B0604020202020204" pitchFamily="34" charset="0"/>
              <a:buChar char="•"/>
            </a:pPr>
            <a:r>
              <a:rPr lang="ja-JP" altLang="en-US" dirty="0">
                <a:latin typeface="Generic1-Regular"/>
              </a:rPr>
              <a:t>茅ヶ崎</a:t>
            </a:r>
            <a:r>
              <a:rPr lang="ja-JP" altLang="en-US" dirty="0" smtClean="0">
                <a:latin typeface="Generic1-Regular"/>
              </a:rPr>
              <a:t>海岸の</a:t>
            </a:r>
            <a:r>
              <a:rPr lang="ja-JP" altLang="en-US" dirty="0">
                <a:latin typeface="Generic1-Regular"/>
              </a:rPr>
              <a:t>砂浜の侵食や、海岸・</a:t>
            </a:r>
            <a:r>
              <a:rPr lang="ja-JP" altLang="en-US" dirty="0" smtClean="0">
                <a:latin typeface="Generic1-Regular"/>
              </a:rPr>
              <a:t>港湾施設への被害が発生。</a:t>
            </a:r>
            <a:endParaRPr lang="ja-JP" altLang="en-US" dirty="0"/>
          </a:p>
        </p:txBody>
      </p:sp>
      <p:grpSp>
        <p:nvGrpSpPr>
          <p:cNvPr id="17" name="グループ化 16"/>
          <p:cNvGrpSpPr/>
          <p:nvPr/>
        </p:nvGrpSpPr>
        <p:grpSpPr>
          <a:xfrm>
            <a:off x="107505" y="4437113"/>
            <a:ext cx="5553858" cy="2024946"/>
            <a:chOff x="1027540" y="776536"/>
            <a:chExt cx="5969723" cy="2176571"/>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61" y="776536"/>
              <a:ext cx="2902095" cy="2176571"/>
            </a:xfrm>
            <a:prstGeom prst="rect">
              <a:avLst/>
            </a:prstGeom>
          </p:spPr>
        </p:pic>
        <p:sp>
          <p:nvSpPr>
            <p:cNvPr id="15" name="テキスト ボックス 14"/>
            <p:cNvSpPr txBox="1"/>
            <p:nvPr/>
          </p:nvSpPr>
          <p:spPr>
            <a:xfrm>
              <a:off x="5427603" y="776536"/>
              <a:ext cx="1569660" cy="369332"/>
            </a:xfrm>
            <a:prstGeom prst="rect">
              <a:avLst/>
            </a:prstGeom>
            <a:noFill/>
          </p:spPr>
          <p:txBody>
            <a:bodyPr wrap="none" rtlCol="0">
              <a:spAutoFit/>
            </a:bodyPr>
            <a:lstStyle/>
            <a:p>
              <a:r>
                <a:rPr lang="ja-JP" altLang="en-US" sz="1600" b="1" dirty="0">
                  <a:solidFill>
                    <a:schemeClr val="bg1"/>
                  </a:solidFill>
                </a:rPr>
                <a:t>箱根</a:t>
              </a:r>
              <a:r>
                <a:rPr lang="ja-JP" altLang="en-US" sz="1600" b="1" dirty="0" smtClean="0">
                  <a:solidFill>
                    <a:schemeClr val="bg1"/>
                  </a:solidFill>
                </a:rPr>
                <a:t>登山</a:t>
              </a:r>
              <a:r>
                <a:rPr lang="ja-JP" altLang="en-US" sz="1600" b="1" dirty="0">
                  <a:solidFill>
                    <a:schemeClr val="bg1"/>
                  </a:solidFill>
                </a:rPr>
                <a:t>鉄道</a:t>
              </a:r>
              <a:endParaRPr kumimoji="1" lang="ja-JP" altLang="en-US" sz="1600" b="1" dirty="0">
                <a:solidFill>
                  <a:schemeClr val="bg1"/>
                </a:solidFill>
              </a:endParaRPr>
            </a:p>
          </p:txBody>
        </p:sp>
        <p:sp>
          <p:nvSpPr>
            <p:cNvPr id="20" name="テキスト ボックス 19"/>
            <p:cNvSpPr txBox="1"/>
            <p:nvPr/>
          </p:nvSpPr>
          <p:spPr>
            <a:xfrm>
              <a:off x="1027540" y="776536"/>
              <a:ext cx="3108543" cy="369332"/>
            </a:xfrm>
            <a:prstGeom prst="rect">
              <a:avLst/>
            </a:prstGeom>
            <a:noFill/>
          </p:spPr>
          <p:txBody>
            <a:bodyPr wrap="none" rtlCol="0">
              <a:spAutoFit/>
            </a:bodyPr>
            <a:lstStyle/>
            <a:p>
              <a:r>
                <a:rPr lang="ja-JP" altLang="en-US" sz="1600" b="1" dirty="0" smtClean="0">
                  <a:solidFill>
                    <a:schemeClr val="bg1"/>
                  </a:solidFill>
                </a:rPr>
                <a:t>国道</a:t>
              </a:r>
              <a:r>
                <a:rPr lang="en-US" altLang="ja-JP" sz="1600" b="1" dirty="0" smtClean="0">
                  <a:solidFill>
                    <a:schemeClr val="bg1"/>
                  </a:solidFill>
                </a:rPr>
                <a:t>138</a:t>
              </a:r>
              <a:r>
                <a:rPr lang="ja-JP" altLang="en-US" sz="1600" b="1" dirty="0" smtClean="0">
                  <a:solidFill>
                    <a:schemeClr val="bg1"/>
                  </a:solidFill>
                </a:rPr>
                <a:t>号（強羅～仙石原）</a:t>
              </a:r>
              <a:endParaRPr kumimoji="1" lang="ja-JP" altLang="en-US" sz="1600" b="1" dirty="0">
                <a:solidFill>
                  <a:schemeClr val="bg1"/>
                </a:solidFill>
              </a:endParaRPr>
            </a:p>
          </p:txBody>
        </p:sp>
      </p:grpSp>
      <p:sp>
        <p:nvSpPr>
          <p:cNvPr id="16" name="テキスト ボックス 15"/>
          <p:cNvSpPr txBox="1"/>
          <p:nvPr/>
        </p:nvSpPr>
        <p:spPr>
          <a:xfrm>
            <a:off x="9707388" y="2769096"/>
            <a:ext cx="1338828" cy="369332"/>
          </a:xfrm>
          <a:prstGeom prst="rect">
            <a:avLst/>
          </a:prstGeom>
          <a:noFill/>
        </p:spPr>
        <p:txBody>
          <a:bodyPr wrap="none" rtlCol="0">
            <a:spAutoFit/>
          </a:bodyPr>
          <a:lstStyle/>
          <a:p>
            <a:r>
              <a:rPr lang="ja-JP" altLang="en-US" b="1" dirty="0" smtClean="0">
                <a:solidFill>
                  <a:schemeClr val="bg1"/>
                </a:solidFill>
              </a:rPr>
              <a:t>小田原漁港</a:t>
            </a:r>
            <a:endParaRPr kumimoji="1" lang="ja-JP" altLang="en-US" b="1" dirty="0">
              <a:solidFill>
                <a:schemeClr val="bg1"/>
              </a:solidFill>
            </a:endParaRPr>
          </a:p>
        </p:txBody>
      </p:sp>
      <p:sp>
        <p:nvSpPr>
          <p:cNvPr id="21" name="正方形/長方形 20"/>
          <p:cNvSpPr/>
          <p:nvPr/>
        </p:nvSpPr>
        <p:spPr>
          <a:xfrm>
            <a:off x="5550809" y="4727302"/>
            <a:ext cx="3460761" cy="1477328"/>
          </a:xfrm>
          <a:prstGeom prst="rect">
            <a:avLst/>
          </a:prstGeom>
        </p:spPr>
        <p:txBody>
          <a:bodyPr wrap="square">
            <a:spAutoFit/>
          </a:bodyPr>
          <a:lstStyle/>
          <a:p>
            <a:pPr marL="285750" indent="-196850">
              <a:buFont typeface="Arial" panose="020B0604020202020204" pitchFamily="34" charset="0"/>
              <a:buChar char="•"/>
            </a:pPr>
            <a:r>
              <a:rPr lang="ja-JP" altLang="en-US" dirty="0" smtClean="0">
                <a:latin typeface="Generic1-Regular"/>
              </a:rPr>
              <a:t>各地で土砂災害が発生し、人的被害、家屋被害のほか、鉄道や道路の不通区間が発生するなど、大きな影響が発生。</a:t>
            </a:r>
            <a:endParaRPr lang="en-US" altLang="ja-JP" dirty="0">
              <a:latin typeface="Generic1-Regular"/>
            </a:endParaRPr>
          </a:p>
          <a:p>
            <a:endParaRPr lang="ja-JP" altLang="en-US" dirty="0"/>
          </a:p>
        </p:txBody>
      </p:sp>
      <p:sp>
        <p:nvSpPr>
          <p:cNvPr id="24" name="テキスト ボックス 23"/>
          <p:cNvSpPr txBox="1"/>
          <p:nvPr/>
        </p:nvSpPr>
        <p:spPr>
          <a:xfrm>
            <a:off x="-64501" y="1339735"/>
            <a:ext cx="2545323" cy="369332"/>
          </a:xfrm>
          <a:prstGeom prst="rect">
            <a:avLst/>
          </a:prstGeom>
          <a:noFill/>
        </p:spPr>
        <p:txBody>
          <a:bodyPr wrap="square" rtlCol="0">
            <a:spAutoFit/>
          </a:bodyPr>
          <a:lstStyle/>
          <a:p>
            <a:r>
              <a:rPr kumimoji="1" lang="en-US" altLang="ja-JP" dirty="0" smtClean="0"/>
              <a:t>【</a:t>
            </a:r>
            <a:r>
              <a:rPr kumimoji="1" lang="ja-JP" altLang="en-US" dirty="0" smtClean="0"/>
              <a:t>降雨による被害</a:t>
            </a:r>
            <a:r>
              <a:rPr kumimoji="1" lang="en-US" altLang="ja-JP" dirty="0" smtClean="0"/>
              <a:t>】</a:t>
            </a:r>
            <a:endParaRPr kumimoji="1" lang="ja-JP" altLang="en-US" dirty="0"/>
          </a:p>
        </p:txBody>
      </p:sp>
      <p:sp>
        <p:nvSpPr>
          <p:cNvPr id="25" name="正方形/長方形 24"/>
          <p:cNvSpPr/>
          <p:nvPr/>
        </p:nvSpPr>
        <p:spPr>
          <a:xfrm>
            <a:off x="53439" y="1602666"/>
            <a:ext cx="5552748" cy="1754326"/>
          </a:xfrm>
          <a:prstGeom prst="rect">
            <a:avLst/>
          </a:prstGeom>
        </p:spPr>
        <p:txBody>
          <a:bodyPr wrap="square">
            <a:spAutoFit/>
          </a:bodyPr>
          <a:lstStyle/>
          <a:p>
            <a:pPr marL="285750" indent="-196850">
              <a:buFont typeface="Arial" panose="020B0604020202020204" pitchFamily="34" charset="0"/>
              <a:buChar char="•"/>
            </a:pPr>
            <a:r>
              <a:rPr lang="ja-JP" altLang="en-US" dirty="0" smtClean="0">
                <a:latin typeface="Generic1-Regular"/>
              </a:rPr>
              <a:t>県</a:t>
            </a:r>
            <a:r>
              <a:rPr lang="ja-JP" altLang="en-US" dirty="0">
                <a:latin typeface="Generic1-Regular"/>
              </a:rPr>
              <a:t>西部の山地では</a:t>
            </a:r>
            <a:r>
              <a:rPr lang="en-US" altLang="ja-JP" dirty="0">
                <a:latin typeface="Generic1-Regular"/>
              </a:rPr>
              <a:t>1 </a:t>
            </a:r>
            <a:r>
              <a:rPr lang="ja-JP" altLang="en-US" dirty="0">
                <a:latin typeface="Generic1-Regular"/>
              </a:rPr>
              <a:t>時間に</a:t>
            </a:r>
            <a:r>
              <a:rPr lang="en-US" altLang="ja-JP" dirty="0">
                <a:latin typeface="Generic1-Regular"/>
              </a:rPr>
              <a:t>60mm </a:t>
            </a:r>
            <a:r>
              <a:rPr lang="ja-JP" altLang="en-US" dirty="0">
                <a:latin typeface="Generic1-Regular"/>
              </a:rPr>
              <a:t>を</a:t>
            </a:r>
            <a:r>
              <a:rPr lang="ja-JP" altLang="en-US" dirty="0" smtClean="0">
                <a:latin typeface="Generic1-Regular"/>
              </a:rPr>
              <a:t>超える非常</a:t>
            </a:r>
            <a:r>
              <a:rPr lang="ja-JP" altLang="en-US" dirty="0">
                <a:latin typeface="Generic1-Regular"/>
              </a:rPr>
              <a:t>に激しい雨を観測し</a:t>
            </a:r>
            <a:r>
              <a:rPr lang="ja-JP" altLang="en-US" dirty="0" smtClean="0">
                <a:latin typeface="Generic1-Regular"/>
              </a:rPr>
              <a:t>、</a:t>
            </a:r>
            <a:r>
              <a:rPr lang="ja-JP" altLang="en-US" b="1" dirty="0" smtClean="0">
                <a:solidFill>
                  <a:srgbClr val="FF0000"/>
                </a:solidFill>
                <a:latin typeface="Generic1-Regular"/>
              </a:rPr>
              <a:t>箱根では、総降水量</a:t>
            </a:r>
            <a:r>
              <a:rPr lang="en-US" altLang="ja-JP" b="1" dirty="0" smtClean="0">
                <a:solidFill>
                  <a:srgbClr val="FF0000"/>
                </a:solidFill>
                <a:latin typeface="メイリオ" panose="020B0604030504040204" pitchFamily="50" charset="-128"/>
                <a:ea typeface="メイリオ" panose="020B0604030504040204" pitchFamily="50" charset="-128"/>
              </a:rPr>
              <a:t>1001.5mm</a:t>
            </a:r>
            <a:r>
              <a:rPr lang="ja-JP" altLang="en-US" dirty="0" smtClean="0">
                <a:latin typeface="Generic1-Regular"/>
              </a:rPr>
              <a:t>に達した。</a:t>
            </a:r>
            <a:endParaRPr lang="en-US" altLang="ja-JP" dirty="0" smtClean="0">
              <a:latin typeface="Generic1-Regular"/>
            </a:endParaRPr>
          </a:p>
          <a:p>
            <a:pPr marL="285750" indent="-196850">
              <a:buFont typeface="Arial" panose="020B0604020202020204" pitchFamily="34" charset="0"/>
              <a:buChar char="•"/>
            </a:pPr>
            <a:r>
              <a:rPr lang="ja-JP" altLang="en-US" dirty="0" smtClean="0">
                <a:latin typeface="Generic1-Regular"/>
              </a:rPr>
              <a:t>多摩川、芦ノ湖等の河川での溢水や、内水氾濫等による浸水被害が発生。</a:t>
            </a:r>
            <a:endParaRPr lang="en-US" altLang="ja-JP" dirty="0" smtClean="0">
              <a:latin typeface="Generic1-Regular"/>
            </a:endParaRPr>
          </a:p>
          <a:p>
            <a:pPr marL="285750" indent="-196850">
              <a:buFont typeface="Arial" panose="020B0604020202020204" pitchFamily="34" charset="0"/>
              <a:buChar char="•"/>
            </a:pPr>
            <a:r>
              <a:rPr lang="ja-JP" altLang="en-US" dirty="0" smtClean="0">
                <a:latin typeface="Generic1-Regular"/>
              </a:rPr>
              <a:t>相模川城山ダムを初めて緊急放流を実施。　など</a:t>
            </a:r>
            <a:endParaRPr lang="en-US" altLang="ja-JP" dirty="0" smtClean="0">
              <a:latin typeface="Generic1-Regular"/>
            </a:endParaRPr>
          </a:p>
        </p:txBody>
      </p:sp>
      <p:grpSp>
        <p:nvGrpSpPr>
          <p:cNvPr id="4" name="グループ化 3"/>
          <p:cNvGrpSpPr/>
          <p:nvPr/>
        </p:nvGrpSpPr>
        <p:grpSpPr>
          <a:xfrm>
            <a:off x="5566813" y="1613341"/>
            <a:ext cx="3540238" cy="2035690"/>
            <a:chOff x="5566813" y="1613341"/>
            <a:chExt cx="3540238" cy="203569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6813" y="1613341"/>
              <a:ext cx="3487521" cy="1961731"/>
            </a:xfrm>
            <a:prstGeom prst="rect">
              <a:avLst/>
            </a:prstGeom>
          </p:spPr>
        </p:pic>
        <p:sp>
          <p:nvSpPr>
            <p:cNvPr id="26" name="テキスト ボックス 25"/>
            <p:cNvSpPr txBox="1"/>
            <p:nvPr/>
          </p:nvSpPr>
          <p:spPr>
            <a:xfrm>
              <a:off x="5754851" y="3310477"/>
              <a:ext cx="3352200" cy="338554"/>
            </a:xfrm>
            <a:prstGeom prst="rect">
              <a:avLst/>
            </a:prstGeom>
            <a:noFill/>
          </p:spPr>
          <p:txBody>
            <a:bodyPr wrap="none" rtlCol="0">
              <a:spAutoFit/>
            </a:bodyPr>
            <a:lstStyle/>
            <a:p>
              <a:r>
                <a:rPr lang="ja-JP" altLang="en-US" sz="1600" b="1" dirty="0">
                  <a:solidFill>
                    <a:schemeClr val="bg1"/>
                  </a:solidFill>
                </a:rPr>
                <a:t>城山ダム</a:t>
              </a:r>
              <a:r>
                <a:rPr lang="ja-JP" altLang="en-US" sz="1600" b="1" dirty="0" smtClean="0">
                  <a:solidFill>
                    <a:schemeClr val="bg1"/>
                  </a:solidFill>
                </a:rPr>
                <a:t>放流（</a:t>
              </a:r>
              <a:r>
                <a:rPr lang="en-US" altLang="ja-JP" sz="1600" b="1" dirty="0">
                  <a:solidFill>
                    <a:schemeClr val="bg1"/>
                  </a:solidFill>
                </a:rPr>
                <a:t>2019</a:t>
              </a:r>
              <a:r>
                <a:rPr lang="ja-JP" altLang="en-US" sz="1600" b="1" dirty="0">
                  <a:solidFill>
                    <a:schemeClr val="bg1"/>
                  </a:solidFill>
                </a:rPr>
                <a:t>年</a:t>
              </a:r>
              <a:r>
                <a:rPr lang="en-US" altLang="ja-JP" sz="1600" b="1" dirty="0">
                  <a:solidFill>
                    <a:schemeClr val="bg1"/>
                  </a:solidFill>
                </a:rPr>
                <a:t>10</a:t>
              </a:r>
              <a:r>
                <a:rPr lang="ja-JP" altLang="en-US" sz="1600" b="1" dirty="0">
                  <a:solidFill>
                    <a:schemeClr val="bg1"/>
                  </a:solidFill>
                </a:rPr>
                <a:t>月</a:t>
              </a:r>
              <a:r>
                <a:rPr lang="en-US" altLang="ja-JP" sz="1600" b="1" dirty="0">
                  <a:solidFill>
                    <a:schemeClr val="bg1"/>
                  </a:solidFill>
                </a:rPr>
                <a:t>13</a:t>
              </a:r>
              <a:r>
                <a:rPr lang="ja-JP" altLang="en-US" sz="1600" b="1" dirty="0" smtClean="0">
                  <a:solidFill>
                    <a:schemeClr val="bg1"/>
                  </a:solidFill>
                </a:rPr>
                <a:t>日）</a:t>
              </a:r>
              <a:endParaRPr lang="ja-JP" altLang="en-US" sz="1600" b="1" dirty="0">
                <a:solidFill>
                  <a:schemeClr val="bg1"/>
                </a:solidFill>
              </a:endParaRPr>
            </a:p>
          </p:txBody>
        </p:sp>
      </p:grpSp>
      <p:sp>
        <p:nvSpPr>
          <p:cNvPr id="27" name="正方形/長方形 26"/>
          <p:cNvSpPr/>
          <p:nvPr/>
        </p:nvSpPr>
        <p:spPr>
          <a:xfrm>
            <a:off x="190951" y="702537"/>
            <a:ext cx="8494633" cy="646331"/>
          </a:xfrm>
          <a:prstGeom prst="rect">
            <a:avLst/>
          </a:prstGeom>
        </p:spPr>
        <p:txBody>
          <a:bodyPr wrap="none">
            <a:spAutoFit/>
          </a:bodyPr>
          <a:lstStyle/>
          <a:p>
            <a:r>
              <a:rPr lang="ja-JP" altLang="en-US" dirty="0"/>
              <a:t>大型で強い勢力で伊豆半島に上陸</a:t>
            </a:r>
            <a:r>
              <a:rPr lang="ja-JP" altLang="en-US" dirty="0" smtClean="0"/>
              <a:t>し、関東地方を通過。</a:t>
            </a:r>
            <a:endParaRPr lang="en-US" altLang="ja-JP" dirty="0" smtClean="0"/>
          </a:p>
          <a:p>
            <a:r>
              <a:rPr lang="ja-JP" altLang="en-US" dirty="0" smtClean="0"/>
              <a:t>　　　　　　接近</a:t>
            </a:r>
            <a:r>
              <a:rPr lang="ja-JP" altLang="en-US" dirty="0"/>
              <a:t>・通過に伴い、広い範囲で大雨、暴風、高波、高潮と</a:t>
            </a:r>
            <a:r>
              <a:rPr lang="ja-JP" altLang="en-US" dirty="0" smtClean="0"/>
              <a:t>なった。</a:t>
            </a:r>
            <a:endParaRPr lang="ja-JP" altLang="en-US" dirty="0"/>
          </a:p>
        </p:txBody>
      </p:sp>
    </p:spTree>
    <p:extLst>
      <p:ext uri="{BB962C8B-B14F-4D97-AF65-F5344CB8AC3E}">
        <p14:creationId xmlns:p14="http://schemas.microsoft.com/office/powerpoint/2010/main" val="148538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2270679" cy="692696"/>
          </a:xfrm>
        </p:spPr>
        <p:txBody>
          <a:bodyPr/>
          <a:lstStyle/>
          <a:p>
            <a:r>
              <a:rPr lang="ja-JP" altLang="en-US" dirty="0"/>
              <a:t>例）</a:t>
            </a:r>
            <a:r>
              <a:rPr lang="ja-JP" altLang="en-US" dirty="0" smtClean="0"/>
              <a:t>台風：</a:t>
            </a:r>
            <a:endParaRPr kumimoji="1" lang="ja-JP" altLang="en-US" dirty="0"/>
          </a:p>
        </p:txBody>
      </p:sp>
      <p:sp>
        <p:nvSpPr>
          <p:cNvPr id="5" name="タイトル 2"/>
          <p:cNvSpPr txBox="1">
            <a:spLocks/>
          </p:cNvSpPr>
          <p:nvPr/>
        </p:nvSpPr>
        <p:spPr>
          <a:xfrm>
            <a:off x="3034940" y="103579"/>
            <a:ext cx="6079004" cy="692696"/>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kumimoji="1" sz="3000" b="1" kern="1200">
                <a:solidFill>
                  <a:schemeClr val="tx1"/>
                </a:solidFill>
                <a:latin typeface="+mj-ea"/>
                <a:ea typeface="+mj-ea"/>
                <a:cs typeface="+mj-cs"/>
              </a:defRPr>
            </a:lvl1pPr>
          </a:lstStyle>
          <a:p>
            <a:pPr>
              <a:lnSpc>
                <a:spcPct val="100000"/>
              </a:lnSpc>
            </a:pPr>
            <a:r>
              <a:rPr lang="ja-JP" altLang="en-US" sz="2400" dirty="0" smtClean="0"/>
              <a:t>地球温暖化が進行した条件下の</a:t>
            </a:r>
            <a:r>
              <a:rPr lang="en-US" altLang="ja-JP" sz="2400" dirty="0" smtClean="0"/>
              <a:t/>
            </a:r>
            <a:br>
              <a:rPr lang="en-US" altLang="ja-JP" sz="2400" dirty="0" smtClean="0"/>
            </a:br>
            <a:r>
              <a:rPr lang="ja-JP" altLang="en-US" sz="2400" dirty="0" smtClean="0"/>
              <a:t>　　　　　令和元年東日本台風の様相</a:t>
            </a:r>
            <a:endParaRPr lang="ja-JP" altLang="en-US" sz="2400" dirty="0"/>
          </a:p>
        </p:txBody>
      </p:sp>
      <p:sp>
        <p:nvSpPr>
          <p:cNvPr id="6" name="正方形/長方形 5"/>
          <p:cNvSpPr/>
          <p:nvPr/>
        </p:nvSpPr>
        <p:spPr>
          <a:xfrm>
            <a:off x="-136635" y="6461109"/>
            <a:ext cx="11445073" cy="461665"/>
          </a:xfrm>
          <a:prstGeom prst="rect">
            <a:avLst/>
          </a:prstGeom>
        </p:spPr>
        <p:txBody>
          <a:bodyPr wrap="square">
            <a:spAutoFit/>
          </a:bodyPr>
          <a:lstStyle/>
          <a:p>
            <a:r>
              <a:rPr lang="en-US" altLang="ja-JP" sz="1200" dirty="0" smtClean="0">
                <a:solidFill>
                  <a:srgbClr val="333333"/>
                </a:solidFill>
                <a:latin typeface="Noto Sans JP"/>
              </a:rPr>
              <a:t>【</a:t>
            </a:r>
            <a:r>
              <a:rPr lang="ja-JP" altLang="en-US" sz="1200" dirty="0" smtClean="0">
                <a:solidFill>
                  <a:srgbClr val="333333"/>
                </a:solidFill>
                <a:latin typeface="Noto Sans JP"/>
              </a:rPr>
              <a:t>出典</a:t>
            </a:r>
            <a:r>
              <a:rPr lang="en-US" altLang="ja-JP" sz="1200" dirty="0" smtClean="0">
                <a:solidFill>
                  <a:srgbClr val="333333"/>
                </a:solidFill>
                <a:latin typeface="Noto Sans JP"/>
              </a:rPr>
              <a:t>】</a:t>
            </a:r>
            <a:r>
              <a:rPr lang="ja-JP" altLang="en-US" sz="1200" dirty="0" smtClean="0">
                <a:solidFill>
                  <a:srgbClr val="333333"/>
                </a:solidFill>
                <a:latin typeface="Noto Sans JP"/>
              </a:rPr>
              <a:t>環境省 気候変動による災害激甚化に関する影響評価結果について～地球温暖化が進行した将来の台風の姿～</a:t>
            </a:r>
            <a:r>
              <a:rPr lang="en-US" altLang="ja-JP" sz="1200" dirty="0" smtClean="0">
                <a:solidFill>
                  <a:srgbClr val="333333"/>
                </a:solidFill>
                <a:latin typeface="Noto Sans JP"/>
              </a:rPr>
              <a:t/>
            </a:r>
            <a:br>
              <a:rPr lang="en-US" altLang="ja-JP" sz="1200" dirty="0" smtClean="0">
                <a:solidFill>
                  <a:srgbClr val="333333"/>
                </a:solidFill>
                <a:latin typeface="Noto Sans JP"/>
              </a:rPr>
            </a:br>
            <a:r>
              <a:rPr lang="ja-JP" altLang="en-US" sz="1200" dirty="0" smtClean="0">
                <a:solidFill>
                  <a:srgbClr val="333333"/>
                </a:solidFill>
                <a:latin typeface="Noto Sans JP"/>
              </a:rPr>
              <a:t>　　　　</a:t>
            </a:r>
            <a:r>
              <a:rPr lang="en-US" altLang="ja-JP" sz="1200" dirty="0" smtClean="0">
                <a:solidFill>
                  <a:srgbClr val="333333"/>
                </a:solidFill>
                <a:latin typeface="Noto Sans JP"/>
              </a:rPr>
              <a:t>https</a:t>
            </a:r>
            <a:r>
              <a:rPr lang="en-US" altLang="ja-JP" sz="1200" dirty="0">
                <a:solidFill>
                  <a:srgbClr val="333333"/>
                </a:solidFill>
                <a:latin typeface="Noto Sans JP"/>
              </a:rPr>
              <a:t>://</a:t>
            </a:r>
            <a:r>
              <a:rPr lang="en-US" altLang="ja-JP" sz="1200" dirty="0" smtClean="0">
                <a:solidFill>
                  <a:srgbClr val="333333"/>
                </a:solidFill>
                <a:latin typeface="Noto Sans JP"/>
              </a:rPr>
              <a:t>www.env.go.jp/press/press_01913.html</a:t>
            </a:r>
            <a:endParaRPr lang="en-US" altLang="ja-JP" sz="1200" dirty="0">
              <a:solidFill>
                <a:srgbClr val="333333"/>
              </a:solidFill>
              <a:latin typeface="Noto Sans JP"/>
            </a:endParaRPr>
          </a:p>
        </p:txBody>
      </p:sp>
      <p:pic>
        <p:nvPicPr>
          <p:cNvPr id="7" name="図 6"/>
          <p:cNvPicPr>
            <a:picLocks noChangeAspect="1"/>
          </p:cNvPicPr>
          <p:nvPr/>
        </p:nvPicPr>
        <p:blipFill rotWithShape="1">
          <a:blip r:embed="rId2"/>
          <a:srcRect l="45500" t="36796" r="16167" b="6039"/>
          <a:stretch/>
        </p:blipFill>
        <p:spPr>
          <a:xfrm>
            <a:off x="162560" y="1866293"/>
            <a:ext cx="3954682" cy="3163747"/>
          </a:xfrm>
          <a:prstGeom prst="rect">
            <a:avLst/>
          </a:prstGeom>
        </p:spPr>
      </p:pic>
      <p:sp>
        <p:nvSpPr>
          <p:cNvPr id="8" name="テキスト ボックス 7"/>
          <p:cNvSpPr txBox="1"/>
          <p:nvPr/>
        </p:nvSpPr>
        <p:spPr>
          <a:xfrm>
            <a:off x="162560" y="1496961"/>
            <a:ext cx="2031325" cy="369332"/>
          </a:xfrm>
          <a:prstGeom prst="rect">
            <a:avLst/>
          </a:prstGeom>
          <a:noFill/>
        </p:spPr>
        <p:txBody>
          <a:bodyPr wrap="none" rtlCol="0">
            <a:spAutoFit/>
          </a:bodyPr>
          <a:lstStyle/>
          <a:p>
            <a:r>
              <a:rPr kumimoji="1" lang="en-US" altLang="ja-JP" dirty="0" smtClean="0"/>
              <a:t>【</a:t>
            </a:r>
            <a:r>
              <a:rPr kumimoji="1" lang="ja-JP" altLang="en-US" dirty="0" smtClean="0"/>
              <a:t>降水量の変化</a:t>
            </a:r>
            <a:r>
              <a:rPr kumimoji="1" lang="en-US" altLang="ja-JP" dirty="0" smtClean="0"/>
              <a:t>】</a:t>
            </a:r>
            <a:endParaRPr kumimoji="1" lang="ja-JP" altLang="en-US" dirty="0"/>
          </a:p>
        </p:txBody>
      </p:sp>
      <p:sp>
        <p:nvSpPr>
          <p:cNvPr id="10" name="正方形/長方形 9"/>
          <p:cNvSpPr/>
          <p:nvPr/>
        </p:nvSpPr>
        <p:spPr>
          <a:xfrm>
            <a:off x="0" y="757971"/>
            <a:ext cx="8981440" cy="646331"/>
          </a:xfrm>
          <a:prstGeom prst="rect">
            <a:avLst/>
          </a:prstGeom>
        </p:spPr>
        <p:txBody>
          <a:bodyPr wrap="square">
            <a:spAutoFit/>
          </a:bodyPr>
          <a:lstStyle/>
          <a:p>
            <a:pPr>
              <a:lnSpc>
                <a:spcPct val="100000"/>
              </a:lnSpc>
            </a:pPr>
            <a:r>
              <a:rPr lang="ja-JP" altLang="en-US" dirty="0"/>
              <a:t>地球温暖化が進行した条件下</a:t>
            </a:r>
            <a:r>
              <a:rPr lang="ja-JP" altLang="en-US" dirty="0" smtClean="0"/>
              <a:t>の令和</a:t>
            </a:r>
            <a:r>
              <a:rPr lang="ja-JP" altLang="en-US" dirty="0"/>
              <a:t>元年東日本台風の</a:t>
            </a:r>
            <a:r>
              <a:rPr lang="ja-JP" altLang="en-US" dirty="0" smtClean="0"/>
              <a:t>様相を、気象シミュレーションにより評価。</a:t>
            </a:r>
            <a:endParaRPr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493996205"/>
              </p:ext>
            </p:extLst>
          </p:nvPr>
        </p:nvGraphicFramePr>
        <p:xfrm>
          <a:off x="176481" y="5030040"/>
          <a:ext cx="3926840" cy="1112520"/>
        </p:xfrm>
        <a:graphic>
          <a:graphicData uri="http://schemas.openxmlformats.org/drawingml/2006/table">
            <a:tbl>
              <a:tblPr firstRow="1" bandRow="1">
                <a:tableStyleId>{5C22544A-7EE6-4342-B048-85BDC9FD1C3A}</a:tableStyleId>
              </a:tblPr>
              <a:tblGrid>
                <a:gridCol w="1052830">
                  <a:extLst>
                    <a:ext uri="{9D8B030D-6E8A-4147-A177-3AD203B41FA5}">
                      <a16:colId xmlns:a16="http://schemas.microsoft.com/office/drawing/2014/main" val="1113022149"/>
                    </a:ext>
                  </a:extLst>
                </a:gridCol>
                <a:gridCol w="1425893">
                  <a:extLst>
                    <a:ext uri="{9D8B030D-6E8A-4147-A177-3AD203B41FA5}">
                      <a16:colId xmlns:a16="http://schemas.microsoft.com/office/drawing/2014/main" val="3918099332"/>
                    </a:ext>
                  </a:extLst>
                </a:gridCol>
                <a:gridCol w="1448117">
                  <a:extLst>
                    <a:ext uri="{9D8B030D-6E8A-4147-A177-3AD203B41FA5}">
                      <a16:colId xmlns:a16="http://schemas.microsoft.com/office/drawing/2014/main" val="1950122714"/>
                    </a:ext>
                  </a:extLst>
                </a:gridCol>
              </a:tblGrid>
              <a:tr h="370840">
                <a:tc>
                  <a:txBody>
                    <a:bodyPr/>
                    <a:lstStyle/>
                    <a:p>
                      <a:pPr algn="ctr"/>
                      <a:r>
                        <a:rPr kumimoji="1" lang="ja-JP" altLang="en-US" sz="1600" dirty="0" smtClean="0"/>
                        <a:t>シナリオ</a:t>
                      </a:r>
                      <a:endParaRPr kumimoji="1" lang="ja-JP" altLang="en-US" sz="1600" dirty="0"/>
                    </a:p>
                  </a:txBody>
                  <a:tcPr/>
                </a:tc>
                <a:tc>
                  <a:txBody>
                    <a:bodyPr/>
                    <a:lstStyle/>
                    <a:p>
                      <a:pPr algn="ctr"/>
                      <a:r>
                        <a:rPr kumimoji="1" lang="ja-JP" altLang="en-US" sz="1600" dirty="0" smtClean="0"/>
                        <a:t>累積降水量</a:t>
                      </a:r>
                      <a:endParaRPr kumimoji="1" lang="ja-JP" altLang="en-US" sz="1600" dirty="0"/>
                    </a:p>
                  </a:txBody>
                  <a:tcPr/>
                </a:tc>
                <a:tc>
                  <a:txBody>
                    <a:bodyPr/>
                    <a:lstStyle/>
                    <a:p>
                      <a:pPr algn="ctr"/>
                      <a:r>
                        <a:rPr kumimoji="1" lang="ja-JP" altLang="en-US" sz="1600" dirty="0" smtClean="0"/>
                        <a:t>時間降水量</a:t>
                      </a:r>
                      <a:endParaRPr kumimoji="1" lang="ja-JP" altLang="en-US" sz="1600" dirty="0"/>
                    </a:p>
                  </a:txBody>
                  <a:tcPr/>
                </a:tc>
                <a:extLst>
                  <a:ext uri="{0D108BD9-81ED-4DB2-BD59-A6C34878D82A}">
                    <a16:rowId xmlns:a16="http://schemas.microsoft.com/office/drawing/2014/main" val="1008341777"/>
                  </a:ext>
                </a:extLst>
              </a:tr>
              <a:tr h="370840">
                <a:tc>
                  <a:txBody>
                    <a:bodyPr/>
                    <a:lstStyle/>
                    <a:p>
                      <a:pPr algn="ctr"/>
                      <a:r>
                        <a:rPr kumimoji="1" lang="ja-JP" altLang="en-US" sz="1600" dirty="0" smtClean="0"/>
                        <a:t>＋２℃</a:t>
                      </a:r>
                      <a:endParaRPr kumimoji="1" lang="ja-JP" altLang="en-US" sz="1600" dirty="0"/>
                    </a:p>
                  </a:txBody>
                  <a:tcPr/>
                </a:tc>
                <a:tc>
                  <a:txBody>
                    <a:bodyPr/>
                    <a:lstStyle/>
                    <a:p>
                      <a:pPr algn="ctr"/>
                      <a:r>
                        <a:rPr kumimoji="1" lang="ja-JP" altLang="en-US" sz="1600" dirty="0" smtClean="0"/>
                        <a:t>平均</a:t>
                      </a:r>
                      <a:r>
                        <a:rPr kumimoji="1" lang="en-US" altLang="ja-JP" sz="1600" dirty="0" smtClean="0"/>
                        <a:t>4.4%</a:t>
                      </a:r>
                      <a:r>
                        <a:rPr kumimoji="1" lang="ja-JP" altLang="en-US" sz="1600" dirty="0" smtClean="0"/>
                        <a:t>増</a:t>
                      </a:r>
                      <a:endParaRPr kumimoji="1" lang="en-US" altLang="ja-JP" sz="1600" dirty="0" smtClean="0"/>
                    </a:p>
                  </a:txBody>
                  <a:tcPr/>
                </a:tc>
                <a:tc>
                  <a:txBody>
                    <a:bodyPr/>
                    <a:lstStyle/>
                    <a:p>
                      <a:pPr algn="ctr"/>
                      <a:r>
                        <a:rPr kumimoji="1" lang="ja-JP" altLang="en-US" sz="1600" dirty="0" smtClean="0"/>
                        <a:t>平均</a:t>
                      </a:r>
                      <a:r>
                        <a:rPr kumimoji="1" lang="en-US" altLang="ja-JP" sz="1600" dirty="0" smtClean="0"/>
                        <a:t>17.9</a:t>
                      </a:r>
                      <a:r>
                        <a:rPr kumimoji="1" lang="ja-JP" altLang="en-US" sz="1600" dirty="0" smtClean="0"/>
                        <a:t>％増</a:t>
                      </a:r>
                      <a:endParaRPr kumimoji="1" lang="ja-JP" altLang="en-US" sz="1600" dirty="0"/>
                    </a:p>
                  </a:txBody>
                  <a:tcPr/>
                </a:tc>
                <a:extLst>
                  <a:ext uri="{0D108BD9-81ED-4DB2-BD59-A6C34878D82A}">
                    <a16:rowId xmlns:a16="http://schemas.microsoft.com/office/drawing/2014/main" val="3456899106"/>
                  </a:ext>
                </a:extLst>
              </a:tr>
              <a:tr h="370840">
                <a:tc>
                  <a:txBody>
                    <a:bodyPr/>
                    <a:lstStyle/>
                    <a:p>
                      <a:pPr algn="ctr"/>
                      <a:r>
                        <a:rPr kumimoji="1" lang="ja-JP" altLang="en-US" sz="1600" dirty="0" smtClean="0"/>
                        <a:t>＋４℃</a:t>
                      </a:r>
                      <a:endParaRPr kumimoji="1" lang="ja-JP" altLang="en-US" sz="1600" dirty="0"/>
                    </a:p>
                  </a:txBody>
                  <a:tcPr/>
                </a:tc>
                <a:tc>
                  <a:txBody>
                    <a:bodyPr/>
                    <a:lstStyle/>
                    <a:p>
                      <a:pPr algn="ctr"/>
                      <a:r>
                        <a:rPr kumimoji="1" lang="ja-JP" altLang="en-US" sz="1600" dirty="0" smtClean="0"/>
                        <a:t>平均</a:t>
                      </a:r>
                      <a:r>
                        <a:rPr kumimoji="1" lang="en-US" altLang="ja-JP" sz="1600" dirty="0" smtClean="0"/>
                        <a:t>19.8%</a:t>
                      </a:r>
                      <a:r>
                        <a:rPr kumimoji="1" lang="ja-JP" altLang="en-US" sz="1600" dirty="0" smtClean="0"/>
                        <a:t>増</a:t>
                      </a:r>
                      <a:endParaRPr kumimoji="1" lang="ja-JP" altLang="en-US" sz="1600" dirty="0"/>
                    </a:p>
                  </a:txBody>
                  <a:tcPr/>
                </a:tc>
                <a:tc>
                  <a:txBody>
                    <a:bodyPr/>
                    <a:lstStyle/>
                    <a:p>
                      <a:pPr algn="ctr"/>
                      <a:r>
                        <a:rPr kumimoji="1" lang="ja-JP" altLang="en-US" sz="1600" dirty="0" smtClean="0"/>
                        <a:t>平均</a:t>
                      </a:r>
                      <a:r>
                        <a:rPr kumimoji="1" lang="en-US" altLang="ja-JP" sz="1600" dirty="0" smtClean="0"/>
                        <a:t>25.9%</a:t>
                      </a:r>
                      <a:r>
                        <a:rPr kumimoji="1" lang="ja-JP" altLang="en-US" sz="1600" dirty="0" smtClean="0"/>
                        <a:t>増</a:t>
                      </a:r>
                      <a:endParaRPr kumimoji="1" lang="ja-JP" altLang="en-US" sz="1600" dirty="0"/>
                    </a:p>
                  </a:txBody>
                  <a:tcPr/>
                </a:tc>
                <a:extLst>
                  <a:ext uri="{0D108BD9-81ED-4DB2-BD59-A6C34878D82A}">
                    <a16:rowId xmlns:a16="http://schemas.microsoft.com/office/drawing/2014/main" val="3416283287"/>
                  </a:ext>
                </a:extLst>
              </a:tr>
            </a:tbl>
          </a:graphicData>
        </a:graphic>
      </p:graphicFrame>
      <p:pic>
        <p:nvPicPr>
          <p:cNvPr id="14" name="図 13"/>
          <p:cNvPicPr>
            <a:picLocks noChangeAspect="1"/>
          </p:cNvPicPr>
          <p:nvPr/>
        </p:nvPicPr>
        <p:blipFill rotWithShape="1">
          <a:blip r:embed="rId3"/>
          <a:srcRect l="21538" t="26042" r="18096" b="15168"/>
          <a:stretch/>
        </p:blipFill>
        <p:spPr>
          <a:xfrm>
            <a:off x="4407907" y="1866293"/>
            <a:ext cx="4705613" cy="2458433"/>
          </a:xfrm>
          <a:prstGeom prst="rect">
            <a:avLst/>
          </a:prstGeom>
        </p:spPr>
      </p:pic>
      <p:sp>
        <p:nvSpPr>
          <p:cNvPr id="15" name="テキスト ボックス 14"/>
          <p:cNvSpPr txBox="1"/>
          <p:nvPr/>
        </p:nvSpPr>
        <p:spPr>
          <a:xfrm>
            <a:off x="4208590" y="1496961"/>
            <a:ext cx="2262158" cy="369332"/>
          </a:xfrm>
          <a:prstGeom prst="rect">
            <a:avLst/>
          </a:prstGeom>
          <a:noFill/>
        </p:spPr>
        <p:txBody>
          <a:bodyPr wrap="none" rtlCol="0">
            <a:spAutoFit/>
          </a:bodyPr>
          <a:lstStyle/>
          <a:p>
            <a:r>
              <a:rPr kumimoji="1" lang="en-US" altLang="ja-JP" dirty="0" smtClean="0"/>
              <a:t>【</a:t>
            </a:r>
            <a:r>
              <a:rPr lang="ja-JP" altLang="en-US" dirty="0" smtClean="0"/>
              <a:t>潮位上昇</a:t>
            </a:r>
            <a:r>
              <a:rPr kumimoji="1" lang="ja-JP" altLang="en-US" dirty="0" smtClean="0"/>
              <a:t>の変化</a:t>
            </a:r>
            <a:r>
              <a:rPr kumimoji="1" lang="en-US" altLang="ja-JP" dirty="0" smtClean="0"/>
              <a:t>】</a:t>
            </a:r>
            <a:endParaRPr kumimoji="1" lang="ja-JP" altLang="en-US" dirty="0"/>
          </a:p>
        </p:txBody>
      </p:sp>
      <p:sp>
        <p:nvSpPr>
          <p:cNvPr id="17" name="テキスト ボックス 16"/>
          <p:cNvSpPr txBox="1"/>
          <p:nvPr/>
        </p:nvSpPr>
        <p:spPr>
          <a:xfrm>
            <a:off x="4384314" y="4410259"/>
            <a:ext cx="4706473" cy="203132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t>実際の令和元年東日本台風襲来時には、干潮時に高潮発生。</a:t>
            </a:r>
            <a:endParaRPr kumimoji="1" lang="en-US" altLang="ja-JP" dirty="0" smtClean="0"/>
          </a:p>
          <a:p>
            <a:pPr marL="285750" indent="-285750">
              <a:buFont typeface="Wingdings" panose="05000000000000000000" pitchFamily="2" charset="2"/>
              <a:buChar char="Ø"/>
            </a:pPr>
            <a:r>
              <a:rPr lang="ja-JP" altLang="en-US" dirty="0" smtClean="0"/>
              <a:t>現在気候でも、満潮時には、現状の防護水準を上回る最大潮位発生の可能性 アリ。</a:t>
            </a:r>
            <a:endParaRPr lang="en-US" altLang="ja-JP" dirty="0" smtClean="0"/>
          </a:p>
          <a:p>
            <a:pPr marL="285750" indent="-285750">
              <a:buFont typeface="Wingdings" panose="05000000000000000000" pitchFamily="2" charset="2"/>
              <a:buChar char="Ø"/>
            </a:pPr>
            <a:r>
              <a:rPr lang="ja-JP" altLang="en-US" dirty="0" smtClean="0"/>
              <a:t>将来気候</a:t>
            </a:r>
            <a:r>
              <a:rPr lang="ja-JP" altLang="en-US" dirty="0"/>
              <a:t>条件</a:t>
            </a:r>
            <a:r>
              <a:rPr lang="ja-JP" altLang="en-US" dirty="0" smtClean="0"/>
              <a:t>では、防潮堤の天端近くまで高潮が到達し、高波の影響により、防潮堤を超えて流入する可能性 アリ。</a:t>
            </a:r>
            <a:endParaRPr kumimoji="1" lang="ja-JP" altLang="en-US" dirty="0"/>
          </a:p>
        </p:txBody>
      </p:sp>
    </p:spTree>
    <p:extLst>
      <p:ext uri="{BB962C8B-B14F-4D97-AF65-F5344CB8AC3E}">
        <p14:creationId xmlns:p14="http://schemas.microsoft.com/office/powerpoint/2010/main" val="418918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例）お寿司は将来どうなる？</a:t>
            </a:r>
            <a:endParaRPr kumimoji="1" lang="ja-JP" altLang="en-US" dirty="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14827"/>
          <a:stretch/>
        </p:blipFill>
        <p:spPr>
          <a:xfrm>
            <a:off x="0" y="1115876"/>
            <a:ext cx="9144000" cy="5505956"/>
          </a:xfrm>
          <a:prstGeom prst="rect">
            <a:avLst/>
          </a:prstGeom>
        </p:spPr>
      </p:pic>
    </p:spTree>
    <p:extLst>
      <p:ext uri="{BB962C8B-B14F-4D97-AF65-F5344CB8AC3E}">
        <p14:creationId xmlns:p14="http://schemas.microsoft.com/office/powerpoint/2010/main" val="2440235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3">
            <a:extLst>
              <a:ext uri="{28A0092B-C50C-407E-A947-70E740481C1C}">
                <a14:useLocalDpi xmlns:a14="http://schemas.microsoft.com/office/drawing/2010/main" val="0"/>
              </a:ext>
            </a:extLst>
          </a:blip>
          <a:srcRect l="4357" r="-1" b="11087"/>
          <a:stretch/>
        </p:blipFill>
        <p:spPr>
          <a:xfrm>
            <a:off x="2326473" y="4529823"/>
            <a:ext cx="1911702" cy="1182750"/>
          </a:xfrm>
          <a:prstGeom prst="rect">
            <a:avLst/>
          </a:prstGeom>
        </p:spPr>
      </p:pic>
      <p:sp>
        <p:nvSpPr>
          <p:cNvPr id="15" name="角丸四角形 14"/>
          <p:cNvSpPr/>
          <p:nvPr/>
        </p:nvSpPr>
        <p:spPr>
          <a:xfrm>
            <a:off x="2819400" y="6344694"/>
            <a:ext cx="6217205" cy="423243"/>
          </a:xfrm>
          <a:prstGeom prst="roundRect">
            <a:avLst>
              <a:gd name="adj" fmla="val 7966"/>
            </a:avLst>
          </a:prstGeom>
          <a:solidFill>
            <a:srgbClr val="FFFFCC"/>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0">
              <a:spcBef>
                <a:spcPts val="1200"/>
              </a:spcBef>
            </a:pPr>
            <a:endParaRPr lang="en-US" altLang="ja-JP" sz="1200" dirty="0">
              <a:solidFill>
                <a:prstClr val="black"/>
              </a:solidFill>
            </a:endParaRPr>
          </a:p>
        </p:txBody>
      </p:sp>
      <p:sp>
        <p:nvSpPr>
          <p:cNvPr id="2" name="タイトル 1"/>
          <p:cNvSpPr>
            <a:spLocks noGrp="1"/>
          </p:cNvSpPr>
          <p:nvPr>
            <p:ph type="ctrTitle"/>
          </p:nvPr>
        </p:nvSpPr>
        <p:spPr/>
        <p:txBody>
          <a:bodyPr/>
          <a:lstStyle/>
          <a:p>
            <a:r>
              <a:rPr kumimoji="1" lang="en-US" altLang="ja-JP" dirty="0" smtClean="0"/>
              <a:t>2023</a:t>
            </a:r>
            <a:r>
              <a:rPr kumimoji="1" lang="ja-JP" altLang="en-US" dirty="0" smtClean="0"/>
              <a:t>年７月熱波・酷暑</a:t>
            </a:r>
            <a:endParaRPr kumimoji="1" lang="ja-JP" altLang="en-US"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803" y="3301772"/>
            <a:ext cx="4606025" cy="2590889"/>
          </a:xfrm>
          <a:prstGeom prst="rect">
            <a:avLst/>
          </a:prstGeom>
        </p:spPr>
      </p:pic>
      <p:sp>
        <p:nvSpPr>
          <p:cNvPr id="4" name="テキスト ボックス 3"/>
          <p:cNvSpPr txBox="1"/>
          <p:nvPr/>
        </p:nvSpPr>
        <p:spPr>
          <a:xfrm>
            <a:off x="4468803" y="5892661"/>
            <a:ext cx="4836132" cy="276999"/>
          </a:xfrm>
          <a:prstGeom prst="rect">
            <a:avLst/>
          </a:prstGeom>
          <a:noFill/>
        </p:spPr>
        <p:txBody>
          <a:bodyPr wrap="none" rtlCol="0">
            <a:spAutoFit/>
          </a:bodyPr>
          <a:lstStyle/>
          <a:p>
            <a:r>
              <a:rPr kumimoji="1" lang="en-US" altLang="ja-JP" sz="1200" dirty="0" smtClean="0"/>
              <a:t>【</a:t>
            </a:r>
            <a:r>
              <a:rPr kumimoji="1" lang="ja-JP" altLang="en-US" sz="1200" dirty="0" smtClean="0"/>
              <a:t>出典</a:t>
            </a:r>
            <a:r>
              <a:rPr lang="en-US" altLang="ja-JP" sz="1200" dirty="0"/>
              <a:t>】</a:t>
            </a:r>
            <a:r>
              <a:rPr lang="en-US" altLang="ja-JP" sz="1200" dirty="0" smtClean="0"/>
              <a:t>BBC</a:t>
            </a:r>
            <a:r>
              <a:rPr lang="ja-JP" altLang="en-US" sz="1200" dirty="0" smtClean="0"/>
              <a:t>ニュース（</a:t>
            </a:r>
            <a:r>
              <a:rPr lang="en-US" altLang="ja-JP" sz="1200" dirty="0" smtClean="0">
                <a:hlinkClick r:id="rId5"/>
              </a:rPr>
              <a:t>https://www.bbc.com/japanese/66229957</a:t>
            </a:r>
            <a:r>
              <a:rPr lang="ja-JP" altLang="en-US" sz="1200" dirty="0" smtClean="0"/>
              <a:t>）</a:t>
            </a:r>
            <a:endParaRPr lang="en-US" altLang="ja-JP" sz="1200" dirty="0"/>
          </a:p>
        </p:txBody>
      </p:sp>
      <p:sp>
        <p:nvSpPr>
          <p:cNvPr id="17" name="テキスト ボックス 16"/>
          <p:cNvSpPr txBox="1"/>
          <p:nvPr/>
        </p:nvSpPr>
        <p:spPr>
          <a:xfrm>
            <a:off x="87087" y="5698363"/>
            <a:ext cx="4173414" cy="646331"/>
          </a:xfrm>
          <a:prstGeom prst="rect">
            <a:avLst/>
          </a:prstGeom>
          <a:noFill/>
        </p:spPr>
        <p:txBody>
          <a:bodyPr wrap="square" rtlCol="0">
            <a:spAutoFit/>
          </a:bodyPr>
          <a:lstStyle/>
          <a:p>
            <a:pPr latinLnBrk="1"/>
            <a:r>
              <a:rPr kumimoji="1" lang="en-US" altLang="ja-JP" sz="1200" dirty="0" smtClean="0"/>
              <a:t>【</a:t>
            </a:r>
            <a:r>
              <a:rPr kumimoji="1" lang="ja-JP" altLang="en-US" sz="1200" dirty="0" smtClean="0"/>
              <a:t>出典</a:t>
            </a:r>
            <a:r>
              <a:rPr lang="en-US" altLang="ja-JP" sz="1200" dirty="0"/>
              <a:t>】</a:t>
            </a:r>
            <a:r>
              <a:rPr lang="ja-JP" altLang="en-US" sz="1200" dirty="0" smtClean="0"/>
              <a:t>国連（</a:t>
            </a:r>
            <a:r>
              <a:rPr lang="en-US" altLang="ja-JP" sz="1200" dirty="0" smtClean="0"/>
              <a:t>https</a:t>
            </a:r>
            <a:r>
              <a:rPr lang="en-US" altLang="ja-JP" sz="1200" dirty="0"/>
              <a:t>://</a:t>
            </a:r>
            <a:r>
              <a:rPr lang="en-US" altLang="ja-JP" sz="1200" dirty="0" smtClean="0"/>
              <a:t>www.un.org/sg/en/content/sg/speeches/2023-07-27/secretary-generals-opening-remarks-press-conference-climate</a:t>
            </a:r>
            <a:r>
              <a:rPr lang="ja-JP" altLang="en-US" sz="1200" dirty="0" smtClean="0"/>
              <a:t>）</a:t>
            </a:r>
            <a:endParaRPr lang="en-US" altLang="ja-JP" sz="1200" dirty="0"/>
          </a:p>
        </p:txBody>
      </p:sp>
      <p:graphicFrame>
        <p:nvGraphicFramePr>
          <p:cNvPr id="6" name="グラフ 5"/>
          <p:cNvGraphicFramePr>
            <a:graphicFrameLocks/>
          </p:cNvGraphicFramePr>
          <p:nvPr>
            <p:extLst>
              <p:ext uri="{D42A27DB-BD31-4B8C-83A1-F6EECF244321}">
                <p14:modId xmlns:p14="http://schemas.microsoft.com/office/powerpoint/2010/main" val="282975880"/>
              </p:ext>
            </p:extLst>
          </p:nvPr>
        </p:nvGraphicFramePr>
        <p:xfrm>
          <a:off x="-150671" y="665312"/>
          <a:ext cx="5572940" cy="2640115"/>
        </p:xfrm>
        <a:graphic>
          <a:graphicData uri="http://schemas.openxmlformats.org/drawingml/2006/chart">
            <c:chart xmlns:c="http://schemas.openxmlformats.org/drawingml/2006/chart" xmlns:r="http://schemas.openxmlformats.org/officeDocument/2006/relationships" r:id="rId6"/>
          </a:graphicData>
        </a:graphic>
      </p:graphicFrame>
      <p:sp>
        <p:nvSpPr>
          <p:cNvPr id="7" name="テキスト ボックス 6"/>
          <p:cNvSpPr txBox="1"/>
          <p:nvPr/>
        </p:nvSpPr>
        <p:spPr>
          <a:xfrm>
            <a:off x="835306" y="788423"/>
            <a:ext cx="1800493" cy="369332"/>
          </a:xfrm>
          <a:prstGeom prst="rect">
            <a:avLst/>
          </a:prstGeom>
          <a:noFill/>
        </p:spPr>
        <p:txBody>
          <a:bodyPr wrap="none" rtlCol="0">
            <a:spAutoFit/>
          </a:bodyPr>
          <a:lstStyle/>
          <a:p>
            <a:r>
              <a:rPr kumimoji="1" lang="ja-JP" altLang="en-US" dirty="0" smtClean="0"/>
              <a:t>横浜地方気象台</a:t>
            </a:r>
            <a:endParaRPr kumimoji="1" lang="ja-JP" altLang="en-US" dirty="0"/>
          </a:p>
        </p:txBody>
      </p:sp>
      <p:sp>
        <p:nvSpPr>
          <p:cNvPr id="8" name="テキスト ボックス 7"/>
          <p:cNvSpPr txBox="1"/>
          <p:nvPr/>
        </p:nvSpPr>
        <p:spPr>
          <a:xfrm>
            <a:off x="5138487" y="2391729"/>
            <a:ext cx="3950971" cy="461665"/>
          </a:xfrm>
          <a:prstGeom prst="rect">
            <a:avLst/>
          </a:prstGeom>
          <a:noFill/>
        </p:spPr>
        <p:txBody>
          <a:bodyPr wrap="square" rtlCol="0">
            <a:spAutoFit/>
          </a:bodyPr>
          <a:lstStyle/>
          <a:p>
            <a:r>
              <a:rPr kumimoji="1" lang="en-US" altLang="ja-JP" sz="1200" dirty="0" smtClean="0"/>
              <a:t>【</a:t>
            </a:r>
            <a:r>
              <a:rPr kumimoji="1" lang="ja-JP" altLang="en-US" sz="1200" dirty="0" smtClean="0"/>
              <a:t>出典</a:t>
            </a:r>
            <a:r>
              <a:rPr kumimoji="1" lang="en-US" altLang="ja-JP" sz="1200" dirty="0" smtClean="0"/>
              <a:t>】</a:t>
            </a:r>
            <a:r>
              <a:rPr lang="ja-JP" altLang="en-US" sz="1200" dirty="0" smtClean="0"/>
              <a:t>気象庁</a:t>
            </a:r>
            <a:r>
              <a:rPr lang="ja-JP" altLang="en-US" sz="1200" dirty="0"/>
              <a:t>過去の気象データ</a:t>
            </a:r>
            <a:r>
              <a:rPr lang="ja-JP" altLang="en-US" sz="1200" dirty="0" smtClean="0"/>
              <a:t>検索から作成</a:t>
            </a:r>
            <a:endParaRPr lang="en-US" altLang="ja-JP" sz="1200" dirty="0" smtClean="0"/>
          </a:p>
          <a:p>
            <a:r>
              <a:rPr lang="ja-JP" altLang="en-US" sz="1200" dirty="0" smtClean="0"/>
              <a:t>（</a:t>
            </a:r>
            <a:r>
              <a:rPr lang="en-US" altLang="ja-JP" sz="1200" dirty="0"/>
              <a:t>https://</a:t>
            </a:r>
            <a:r>
              <a:rPr lang="en-US" altLang="ja-JP" sz="1200" dirty="0" smtClean="0"/>
              <a:t>www.data.jma.go.jp/stats/etrn/index.php</a:t>
            </a:r>
            <a:r>
              <a:rPr lang="ja-JP" altLang="en-US" sz="1200" dirty="0" smtClean="0"/>
              <a:t>）</a:t>
            </a:r>
            <a:endParaRPr lang="en-US" altLang="ja-JP" sz="1200" dirty="0"/>
          </a:p>
        </p:txBody>
      </p:sp>
      <p:sp>
        <p:nvSpPr>
          <p:cNvPr id="11" name="正方形/長方形 10"/>
          <p:cNvSpPr/>
          <p:nvPr/>
        </p:nvSpPr>
        <p:spPr>
          <a:xfrm>
            <a:off x="2965712" y="6398605"/>
            <a:ext cx="6070893" cy="369332"/>
          </a:xfrm>
          <a:prstGeom prst="rect">
            <a:avLst/>
          </a:prstGeom>
        </p:spPr>
        <p:txBody>
          <a:bodyPr wrap="none">
            <a:spAutoFit/>
          </a:bodyPr>
          <a:lstStyle/>
          <a:p>
            <a:r>
              <a:rPr lang="en-US" altLang="ja-JP" dirty="0" smtClean="0">
                <a:solidFill>
                  <a:srgbClr val="333333"/>
                </a:solidFill>
                <a:latin typeface="Hiragino Kaku Gothic ProN"/>
              </a:rPr>
              <a:t>…2023</a:t>
            </a:r>
            <a:r>
              <a:rPr lang="ja-JP" altLang="en-US" dirty="0" smtClean="0">
                <a:solidFill>
                  <a:srgbClr val="333333"/>
                </a:solidFill>
                <a:latin typeface="Hiragino Kaku Gothic ProN"/>
              </a:rPr>
              <a:t>年７月は、観測</a:t>
            </a:r>
            <a:r>
              <a:rPr lang="ja-JP" altLang="en-US" dirty="0">
                <a:solidFill>
                  <a:srgbClr val="333333"/>
                </a:solidFill>
                <a:latin typeface="Hiragino Kaku Gothic ProN"/>
              </a:rPr>
              <a:t>史上、最も暑い</a:t>
            </a:r>
            <a:r>
              <a:rPr lang="en-US" altLang="ja-JP" dirty="0">
                <a:solidFill>
                  <a:srgbClr val="333333"/>
                </a:solidFill>
                <a:latin typeface="Hiragino Kaku Gothic ProN"/>
              </a:rPr>
              <a:t>1</a:t>
            </a:r>
            <a:r>
              <a:rPr lang="ja-JP" altLang="en-US" dirty="0">
                <a:solidFill>
                  <a:srgbClr val="333333"/>
                </a:solidFill>
                <a:latin typeface="Hiragino Kaku Gothic ProN"/>
              </a:rPr>
              <a:t>か</a:t>
            </a:r>
            <a:r>
              <a:rPr lang="ja-JP" altLang="en-US" dirty="0" smtClean="0">
                <a:solidFill>
                  <a:srgbClr val="333333"/>
                </a:solidFill>
                <a:latin typeface="Hiragino Kaku Gothic ProN"/>
              </a:rPr>
              <a:t>月となる見込み</a:t>
            </a:r>
            <a:endParaRPr lang="ja-JP" altLang="en-US" dirty="0"/>
          </a:p>
        </p:txBody>
      </p:sp>
      <p:sp>
        <p:nvSpPr>
          <p:cNvPr id="14" name="線吹き出し 2 (枠付き) 13"/>
          <p:cNvSpPr/>
          <p:nvPr/>
        </p:nvSpPr>
        <p:spPr>
          <a:xfrm>
            <a:off x="5138487" y="711913"/>
            <a:ext cx="2813640" cy="652511"/>
          </a:xfrm>
          <a:prstGeom prst="borderCallout2">
            <a:avLst>
              <a:gd name="adj1" fmla="val 15290"/>
              <a:gd name="adj2" fmla="val 494"/>
              <a:gd name="adj3" fmla="val 18750"/>
              <a:gd name="adj4" fmla="val -16667"/>
              <a:gd name="adj5" fmla="val 48487"/>
              <a:gd name="adj6" fmla="val -546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歴代３位の最高気温</a:t>
            </a:r>
            <a:endParaRPr lang="en-US" altLang="ja-JP" dirty="0">
              <a:solidFill>
                <a:schemeClr val="tx1"/>
              </a:solidFill>
            </a:endParaRPr>
          </a:p>
          <a:p>
            <a:pPr algn="ctr"/>
            <a:r>
              <a:rPr lang="en-US" altLang="ja-JP" dirty="0">
                <a:solidFill>
                  <a:schemeClr val="tx1"/>
                </a:solidFill>
              </a:rPr>
              <a:t>7/18</a:t>
            </a:r>
            <a:r>
              <a:rPr lang="ja-JP" altLang="en-US" dirty="0">
                <a:solidFill>
                  <a:schemeClr val="tx1"/>
                </a:solidFill>
              </a:rPr>
              <a:t>　</a:t>
            </a:r>
            <a:r>
              <a:rPr lang="en-US" altLang="ja-JP" dirty="0">
                <a:solidFill>
                  <a:schemeClr val="tx1"/>
                </a:solidFill>
              </a:rPr>
              <a:t>37.3</a:t>
            </a:r>
            <a:r>
              <a:rPr lang="ja-JP" altLang="en-US" dirty="0" smtClean="0">
                <a:solidFill>
                  <a:schemeClr val="tx1"/>
                </a:solidFill>
              </a:rPr>
              <a:t>℃</a:t>
            </a:r>
            <a:endParaRPr kumimoji="1" lang="ja-JP" altLang="en-US" dirty="0">
              <a:solidFill>
                <a:schemeClr val="tx1"/>
              </a:solidFill>
            </a:endParaRPr>
          </a:p>
        </p:txBody>
      </p:sp>
      <p:sp>
        <p:nvSpPr>
          <p:cNvPr id="16" name="正方形/長方形 15"/>
          <p:cNvSpPr/>
          <p:nvPr/>
        </p:nvSpPr>
        <p:spPr>
          <a:xfrm>
            <a:off x="144875" y="3305427"/>
            <a:ext cx="4218327" cy="1200329"/>
          </a:xfrm>
          <a:prstGeom prst="rect">
            <a:avLst/>
          </a:prstGeom>
        </p:spPr>
        <p:txBody>
          <a:bodyPr wrap="square">
            <a:spAutoFit/>
          </a:bodyPr>
          <a:lstStyle/>
          <a:p>
            <a:r>
              <a:rPr lang="en-US" altLang="ja-JP" dirty="0">
                <a:solidFill>
                  <a:srgbClr val="333333"/>
                </a:solidFill>
                <a:latin typeface="Hiragino Kaku Gothic ProN"/>
              </a:rPr>
              <a:t>The era of global warming has ended; the era of global boiling has arrived</a:t>
            </a:r>
            <a:r>
              <a:rPr lang="en-US" altLang="ja-JP" dirty="0" smtClean="0">
                <a:solidFill>
                  <a:srgbClr val="333333"/>
                </a:solidFill>
                <a:latin typeface="Hiragino Kaku Gothic ProN"/>
              </a:rPr>
              <a:t>.</a:t>
            </a:r>
            <a:br>
              <a:rPr lang="en-US" altLang="ja-JP" dirty="0" smtClean="0">
                <a:solidFill>
                  <a:srgbClr val="333333"/>
                </a:solidFill>
                <a:latin typeface="Hiragino Kaku Gothic ProN"/>
              </a:rPr>
            </a:br>
            <a:r>
              <a:rPr lang="ja-JP" altLang="en-US" dirty="0" smtClean="0">
                <a:solidFill>
                  <a:srgbClr val="333333"/>
                </a:solidFill>
                <a:latin typeface="Hiragino Kaku Gothic ProN"/>
              </a:rPr>
              <a:t>（地球</a:t>
            </a:r>
            <a:r>
              <a:rPr lang="ja-JP" altLang="en-US" dirty="0">
                <a:solidFill>
                  <a:srgbClr val="333333"/>
                </a:solidFill>
                <a:latin typeface="Hiragino Kaku Gothic ProN"/>
              </a:rPr>
              <a:t>温暖化の時代は終わり地球沸騰の時代が</a:t>
            </a:r>
            <a:r>
              <a:rPr lang="ja-JP" altLang="en-US" dirty="0" smtClean="0">
                <a:solidFill>
                  <a:srgbClr val="333333"/>
                </a:solidFill>
                <a:latin typeface="Hiragino Kaku Gothic ProN"/>
              </a:rPr>
              <a:t>訪れた）</a:t>
            </a:r>
            <a:endParaRPr lang="ja-JP" altLang="en-US" dirty="0"/>
          </a:p>
        </p:txBody>
      </p:sp>
      <p:sp>
        <p:nvSpPr>
          <p:cNvPr id="18" name="四角形吹き出し 17"/>
          <p:cNvSpPr/>
          <p:nvPr/>
        </p:nvSpPr>
        <p:spPr>
          <a:xfrm>
            <a:off x="87086" y="3305427"/>
            <a:ext cx="4151609" cy="1161509"/>
          </a:xfrm>
          <a:prstGeom prst="wedgeRectCallout">
            <a:avLst>
              <a:gd name="adj1" fmla="val -372"/>
              <a:gd name="adj2" fmla="val 670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424258" y="4197979"/>
            <a:ext cx="1716132" cy="307777"/>
          </a:xfrm>
          <a:prstGeom prst="rect">
            <a:avLst/>
          </a:prstGeom>
          <a:noFill/>
        </p:spPr>
        <p:txBody>
          <a:bodyPr wrap="square" rtlCol="0">
            <a:spAutoFit/>
          </a:bodyPr>
          <a:lstStyle/>
          <a:p>
            <a:r>
              <a:rPr kumimoji="1" lang="en-US" altLang="ja-JP" sz="1400" dirty="0" smtClean="0"/>
              <a:t>7/27</a:t>
            </a:r>
            <a:r>
              <a:rPr kumimoji="1" lang="ja-JP" altLang="en-US" sz="1400" dirty="0" smtClean="0"/>
              <a:t> 国連事務総長</a:t>
            </a:r>
            <a:endParaRPr lang="en-US" altLang="ja-JP" sz="1400" dirty="0"/>
          </a:p>
        </p:txBody>
      </p:sp>
    </p:spTree>
    <p:extLst>
      <p:ext uri="{BB962C8B-B14F-4D97-AF65-F5344CB8AC3E}">
        <p14:creationId xmlns:p14="http://schemas.microsoft.com/office/powerpoint/2010/main" val="24198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17" grpId="0"/>
      <p:bldP spid="11" grpId="0"/>
      <p:bldP spid="14" grpId="0" animBg="1"/>
      <p:bldP spid="16" grpId="0"/>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96546" y="4337067"/>
            <a:ext cx="8958648" cy="17705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115617" y="-27384"/>
            <a:ext cx="6520859" cy="692696"/>
          </a:xfrm>
        </p:spPr>
        <p:txBody>
          <a:bodyPr>
            <a:normAutofit/>
          </a:bodyPr>
          <a:lstStyle/>
          <a:p>
            <a:r>
              <a:rPr lang="ja-JP" altLang="en-US" dirty="0" smtClean="0"/>
              <a:t>本日、お伝えしたいこと。</a:t>
            </a:r>
            <a:endParaRPr kumimoji="1" lang="ja-JP" altLang="en-US" dirty="0"/>
          </a:p>
        </p:txBody>
      </p:sp>
      <p:sp>
        <p:nvSpPr>
          <p:cNvPr id="3" name="テキスト ボックス 2"/>
          <p:cNvSpPr txBox="1"/>
          <p:nvPr/>
        </p:nvSpPr>
        <p:spPr>
          <a:xfrm>
            <a:off x="-266350" y="4844943"/>
            <a:ext cx="9684439" cy="1077218"/>
          </a:xfrm>
          <a:prstGeom prst="rect">
            <a:avLst/>
          </a:prstGeom>
          <a:noFill/>
        </p:spPr>
        <p:txBody>
          <a:bodyPr wrap="square" rtlCol="0">
            <a:spAutoFit/>
          </a:bodyPr>
          <a:lstStyle/>
          <a:p>
            <a:r>
              <a:rPr lang="ja-JP" altLang="en-US" sz="3200" dirty="0" smtClean="0"/>
              <a:t>　①すでに、気候</a:t>
            </a:r>
            <a:r>
              <a:rPr lang="ja-JP" altLang="en-US" sz="3200" dirty="0"/>
              <a:t>変動を前提と</a:t>
            </a:r>
            <a:r>
              <a:rPr lang="ja-JP" altLang="en-US" sz="3200" dirty="0" smtClean="0"/>
              <a:t>した時代</a:t>
            </a:r>
            <a:endParaRPr lang="en-US" altLang="ja-JP" sz="3200" dirty="0" smtClean="0"/>
          </a:p>
          <a:p>
            <a:r>
              <a:rPr lang="ja-JP" altLang="en-US" sz="3200" dirty="0" smtClean="0"/>
              <a:t>　②気候変動は、あらゆること影響する</a:t>
            </a:r>
            <a:r>
              <a:rPr lang="ja-JP" altLang="en-US" sz="3200" dirty="0" smtClean="0">
                <a:solidFill>
                  <a:srgbClr val="FF0000"/>
                </a:solidFill>
              </a:rPr>
              <a:t>自分事</a:t>
            </a:r>
          </a:p>
        </p:txBody>
      </p:sp>
      <p:sp>
        <p:nvSpPr>
          <p:cNvPr id="5" name="テキスト ボックス 4"/>
          <p:cNvSpPr txBox="1"/>
          <p:nvPr/>
        </p:nvSpPr>
        <p:spPr>
          <a:xfrm>
            <a:off x="298734" y="952659"/>
            <a:ext cx="2350454" cy="584775"/>
          </a:xfrm>
          <a:prstGeom prst="rect">
            <a:avLst/>
          </a:prstGeom>
          <a:noFill/>
        </p:spPr>
        <p:txBody>
          <a:bodyPr wrap="square" rtlCol="0">
            <a:spAutoFit/>
          </a:bodyPr>
          <a:lstStyle/>
          <a:p>
            <a:r>
              <a:rPr kumimoji="1" lang="ja-JP" altLang="en-US" sz="3200" dirty="0" smtClean="0"/>
              <a:t>地球温暖化</a:t>
            </a:r>
            <a:endParaRPr kumimoji="1" lang="ja-JP" altLang="en-US" sz="3200" dirty="0"/>
          </a:p>
        </p:txBody>
      </p:sp>
      <p:sp>
        <p:nvSpPr>
          <p:cNvPr id="14" name="テキスト ボックス 13"/>
          <p:cNvSpPr txBox="1"/>
          <p:nvPr/>
        </p:nvSpPr>
        <p:spPr>
          <a:xfrm>
            <a:off x="3400283" y="952659"/>
            <a:ext cx="1905611" cy="584775"/>
          </a:xfrm>
          <a:prstGeom prst="rect">
            <a:avLst/>
          </a:prstGeom>
          <a:noFill/>
        </p:spPr>
        <p:txBody>
          <a:bodyPr wrap="square" rtlCol="0">
            <a:spAutoFit/>
          </a:bodyPr>
          <a:lstStyle/>
          <a:p>
            <a:r>
              <a:rPr kumimoji="1" lang="ja-JP" altLang="en-US" sz="3200" dirty="0" smtClean="0"/>
              <a:t>気候変動</a:t>
            </a:r>
            <a:endParaRPr kumimoji="1" lang="ja-JP" altLang="en-US" sz="3200" dirty="0"/>
          </a:p>
        </p:txBody>
      </p:sp>
      <p:sp>
        <p:nvSpPr>
          <p:cNvPr id="15" name="テキスト ボックス 14"/>
          <p:cNvSpPr txBox="1"/>
          <p:nvPr/>
        </p:nvSpPr>
        <p:spPr>
          <a:xfrm>
            <a:off x="6099395" y="952658"/>
            <a:ext cx="3074161" cy="584775"/>
          </a:xfrm>
          <a:prstGeom prst="rect">
            <a:avLst/>
          </a:prstGeom>
          <a:noFill/>
        </p:spPr>
        <p:txBody>
          <a:bodyPr wrap="square" rtlCol="0">
            <a:spAutoFit/>
          </a:bodyPr>
          <a:lstStyle/>
          <a:p>
            <a:r>
              <a:rPr kumimoji="1" lang="ja-JP" altLang="en-US" sz="3200" dirty="0" smtClean="0">
                <a:solidFill>
                  <a:srgbClr val="FF0000"/>
                </a:solidFill>
              </a:rPr>
              <a:t>気候変動影響</a:t>
            </a:r>
            <a:endParaRPr kumimoji="1" lang="ja-JP" altLang="en-US" sz="3200" dirty="0">
              <a:solidFill>
                <a:srgbClr val="FF0000"/>
              </a:solidFill>
            </a:endParaRPr>
          </a:p>
        </p:txBody>
      </p:sp>
      <p:sp>
        <p:nvSpPr>
          <p:cNvPr id="17" name="テキスト ボックス 16"/>
          <p:cNvSpPr txBox="1"/>
          <p:nvPr/>
        </p:nvSpPr>
        <p:spPr>
          <a:xfrm>
            <a:off x="3453410" y="2002682"/>
            <a:ext cx="1381785" cy="1938992"/>
          </a:xfrm>
          <a:prstGeom prst="rect">
            <a:avLst/>
          </a:prstGeom>
          <a:noFill/>
        </p:spPr>
        <p:txBody>
          <a:bodyPr wrap="square" rtlCol="0">
            <a:spAutoFit/>
          </a:bodyPr>
          <a:lstStyle/>
          <a:p>
            <a:r>
              <a:rPr kumimoji="1" lang="ja-JP" altLang="en-US" sz="2400" dirty="0" smtClean="0"/>
              <a:t>猛暑</a:t>
            </a:r>
            <a:endParaRPr kumimoji="1" lang="en-US" altLang="ja-JP" sz="2400" dirty="0" smtClean="0"/>
          </a:p>
          <a:p>
            <a:endParaRPr kumimoji="1" lang="en-US" altLang="ja-JP" sz="2400" dirty="0" smtClean="0"/>
          </a:p>
          <a:p>
            <a:r>
              <a:rPr lang="ja-JP" altLang="en-US" sz="2400" dirty="0" smtClean="0"/>
              <a:t>大雨</a:t>
            </a:r>
            <a:endParaRPr lang="en-US" altLang="ja-JP" sz="2400" dirty="0" smtClean="0"/>
          </a:p>
          <a:p>
            <a:endParaRPr kumimoji="1" lang="en-US" altLang="ja-JP" sz="2400" dirty="0"/>
          </a:p>
          <a:p>
            <a:r>
              <a:rPr lang="ja-JP" altLang="en-US" sz="2400" dirty="0" smtClean="0"/>
              <a:t>など</a:t>
            </a:r>
            <a:endParaRPr kumimoji="1" lang="ja-JP" altLang="en-US" sz="2400" dirty="0"/>
          </a:p>
        </p:txBody>
      </p:sp>
      <p:pic>
        <p:nvPicPr>
          <p:cNvPr id="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4910" y="1631991"/>
            <a:ext cx="668031" cy="15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6030" y="2732105"/>
            <a:ext cx="1255073" cy="10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9559" y="1500550"/>
            <a:ext cx="1136586" cy="9352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7760" y="1450926"/>
            <a:ext cx="1454231" cy="1103513"/>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1426" y="2776735"/>
            <a:ext cx="1611767" cy="921678"/>
          </a:xfrm>
          <a:prstGeom prst="rect">
            <a:avLst/>
          </a:prstGeom>
        </p:spPr>
      </p:pic>
      <p:sp>
        <p:nvSpPr>
          <p:cNvPr id="25" name="テキスト ボックス 24"/>
          <p:cNvSpPr txBox="1"/>
          <p:nvPr/>
        </p:nvSpPr>
        <p:spPr>
          <a:xfrm>
            <a:off x="6220270" y="1968200"/>
            <a:ext cx="1381785" cy="1938992"/>
          </a:xfrm>
          <a:prstGeom prst="rect">
            <a:avLst/>
          </a:prstGeom>
          <a:noFill/>
        </p:spPr>
        <p:txBody>
          <a:bodyPr wrap="square" rtlCol="0">
            <a:spAutoFit/>
          </a:bodyPr>
          <a:lstStyle/>
          <a:p>
            <a:r>
              <a:rPr kumimoji="1" lang="ja-JP" altLang="en-US" sz="2400" dirty="0" smtClean="0"/>
              <a:t>熱中症</a:t>
            </a:r>
            <a:endParaRPr kumimoji="1" lang="en-US" altLang="ja-JP" sz="2400" dirty="0" smtClean="0"/>
          </a:p>
          <a:p>
            <a:endParaRPr lang="en-US" altLang="ja-JP" sz="2400" dirty="0"/>
          </a:p>
          <a:p>
            <a:r>
              <a:rPr kumimoji="1" lang="ja-JP" altLang="en-US" sz="2400" dirty="0" smtClean="0"/>
              <a:t>水害</a:t>
            </a:r>
            <a:endParaRPr kumimoji="1" lang="en-US" altLang="ja-JP" sz="2400" dirty="0" smtClean="0"/>
          </a:p>
          <a:p>
            <a:endParaRPr lang="en-US" altLang="ja-JP" sz="2400" dirty="0"/>
          </a:p>
          <a:p>
            <a:r>
              <a:rPr kumimoji="1" lang="ja-JP" altLang="en-US" sz="2400" dirty="0" smtClean="0"/>
              <a:t>など</a:t>
            </a:r>
            <a:endParaRPr kumimoji="1" lang="ja-JP" altLang="en-US" sz="2400" dirty="0"/>
          </a:p>
        </p:txBody>
      </p:sp>
      <p:sp>
        <p:nvSpPr>
          <p:cNvPr id="26" name="右矢印 25"/>
          <p:cNvSpPr/>
          <p:nvPr/>
        </p:nvSpPr>
        <p:spPr>
          <a:xfrm>
            <a:off x="2649188" y="937564"/>
            <a:ext cx="551212" cy="482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5427038" y="968278"/>
            <a:ext cx="551212" cy="48264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993660" y="4405286"/>
            <a:ext cx="5979907" cy="461665"/>
          </a:xfrm>
          <a:prstGeom prst="rect">
            <a:avLst/>
          </a:prstGeom>
          <a:noFill/>
        </p:spPr>
        <p:txBody>
          <a:bodyPr wrap="square" rtlCol="0">
            <a:spAutoFit/>
          </a:bodyPr>
          <a:lstStyle/>
          <a:p>
            <a:r>
              <a:rPr kumimoji="1" lang="ja-JP" altLang="en-US" sz="2400" dirty="0" smtClean="0"/>
              <a:t>＜＜　本日、お伝えしたいこと　＞＞</a:t>
            </a:r>
            <a:endParaRPr kumimoji="1" lang="ja-JP" altLang="en-US" sz="2400" dirty="0"/>
          </a:p>
        </p:txBody>
      </p:sp>
    </p:spTree>
    <p:extLst>
      <p:ext uri="{BB962C8B-B14F-4D97-AF65-F5344CB8AC3E}">
        <p14:creationId xmlns:p14="http://schemas.microsoft.com/office/powerpoint/2010/main" val="251061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本日の流れ</a:t>
            </a:r>
            <a:endParaRPr kumimoji="1" lang="ja-JP" altLang="en-US" dirty="0"/>
          </a:p>
        </p:txBody>
      </p:sp>
      <p:sp>
        <p:nvSpPr>
          <p:cNvPr id="2" name="テキスト ボックス 1"/>
          <p:cNvSpPr txBox="1"/>
          <p:nvPr/>
        </p:nvSpPr>
        <p:spPr>
          <a:xfrm>
            <a:off x="453770" y="760901"/>
            <a:ext cx="8690229"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ja-JP" altLang="en-US" sz="2400" dirty="0" smtClean="0"/>
              <a:t>前半</a:t>
            </a:r>
            <a:endParaRPr lang="en-US" altLang="ja-JP" sz="2400" dirty="0" smtClean="0"/>
          </a:p>
          <a:p>
            <a:pPr>
              <a:lnSpc>
                <a:spcPct val="150000"/>
              </a:lnSpc>
            </a:pPr>
            <a:r>
              <a:rPr lang="ja-JP" altLang="en-US" sz="2400" dirty="0" smtClean="0"/>
              <a:t>　・動画視聴</a:t>
            </a:r>
            <a:endParaRPr lang="en-US" altLang="ja-JP" sz="2400" dirty="0" smtClean="0"/>
          </a:p>
          <a:p>
            <a:pPr>
              <a:lnSpc>
                <a:spcPct val="150000"/>
              </a:lnSpc>
            </a:pPr>
            <a:r>
              <a:rPr lang="ja-JP" altLang="en-US" sz="2400" dirty="0"/>
              <a:t>　・私たちの身のまわりの</a:t>
            </a:r>
            <a:r>
              <a:rPr lang="ja-JP" altLang="en-US" sz="2400" dirty="0" smtClean="0"/>
              <a:t>影響を考える（グループワーク）</a:t>
            </a:r>
            <a:endParaRPr lang="en-US" altLang="ja-JP" sz="2400" dirty="0" smtClean="0"/>
          </a:p>
          <a:p>
            <a:pPr marL="285750" indent="-285750">
              <a:lnSpc>
                <a:spcPct val="150000"/>
              </a:lnSpc>
              <a:buFont typeface="Wingdings" panose="05000000000000000000" pitchFamily="2" charset="2"/>
              <a:buChar char="u"/>
            </a:pPr>
            <a:endParaRPr lang="en-US" altLang="ja-JP" sz="2400" dirty="0" smtClean="0"/>
          </a:p>
          <a:p>
            <a:pPr marL="285750" indent="-285750">
              <a:lnSpc>
                <a:spcPct val="150000"/>
              </a:lnSpc>
              <a:buFont typeface="Wingdings" panose="05000000000000000000" pitchFamily="2" charset="2"/>
              <a:buChar char="u"/>
            </a:pPr>
            <a:r>
              <a:rPr lang="ja-JP" altLang="en-US" sz="2400" dirty="0" smtClean="0"/>
              <a:t>後半</a:t>
            </a:r>
            <a:endParaRPr lang="en-US" altLang="ja-JP" sz="2400" dirty="0" smtClean="0"/>
          </a:p>
          <a:p>
            <a:pPr>
              <a:lnSpc>
                <a:spcPct val="150000"/>
              </a:lnSpc>
            </a:pPr>
            <a:r>
              <a:rPr lang="ja-JP" altLang="en-US" sz="2400" dirty="0" smtClean="0"/>
              <a:t>　・適応</a:t>
            </a:r>
            <a:r>
              <a:rPr lang="ja-JP" altLang="en-US" sz="2400" dirty="0"/>
              <a:t>策を</a:t>
            </a:r>
            <a:r>
              <a:rPr lang="ja-JP" altLang="en-US" sz="2400" dirty="0" smtClean="0"/>
              <a:t>考える～</a:t>
            </a:r>
            <a:r>
              <a:rPr lang="ja-JP" altLang="en-US" sz="2400" dirty="0"/>
              <a:t>熱中症対策を事例に</a:t>
            </a:r>
            <a:r>
              <a:rPr lang="ja-JP" altLang="en-US" sz="2400" dirty="0" smtClean="0"/>
              <a:t>～</a:t>
            </a:r>
            <a:r>
              <a:rPr lang="en-US" altLang="ja-JP" sz="2400" dirty="0" smtClean="0"/>
              <a:t/>
            </a:r>
            <a:br>
              <a:rPr lang="en-US" altLang="ja-JP" sz="2400" dirty="0" smtClean="0"/>
            </a:br>
            <a:r>
              <a:rPr lang="ja-JP" altLang="en-US" sz="2400" dirty="0" smtClean="0"/>
              <a:t>　　（測定実習、グループワーク）</a:t>
            </a:r>
            <a:endParaRPr lang="en-US" altLang="ja-JP" sz="2400" dirty="0" smtClean="0"/>
          </a:p>
          <a:p>
            <a:pPr>
              <a:lnSpc>
                <a:spcPct val="150000"/>
              </a:lnSpc>
            </a:pPr>
            <a:r>
              <a:rPr lang="ja-JP" altLang="en-US" sz="2400" dirty="0" smtClean="0"/>
              <a:t>　・アンケート</a:t>
            </a:r>
            <a:endParaRPr kumimoji="1" lang="ja-JP" altLang="en-US" sz="2400" dirty="0"/>
          </a:p>
        </p:txBody>
      </p:sp>
    </p:spTree>
    <p:extLst>
      <p:ext uri="{BB962C8B-B14F-4D97-AF65-F5344CB8AC3E}">
        <p14:creationId xmlns:p14="http://schemas.microsoft.com/office/powerpoint/2010/main" val="119226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動画視聴</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9932" y="1416727"/>
            <a:ext cx="5984511" cy="3366287"/>
          </a:xfrm>
          <a:prstGeom prst="rect">
            <a:avLst/>
          </a:prstGeom>
        </p:spPr>
      </p:pic>
      <p:sp>
        <p:nvSpPr>
          <p:cNvPr id="7" name="正方形/長方形 6"/>
          <p:cNvSpPr/>
          <p:nvPr/>
        </p:nvSpPr>
        <p:spPr>
          <a:xfrm>
            <a:off x="485800" y="856354"/>
            <a:ext cx="7182544" cy="369332"/>
          </a:xfrm>
          <a:prstGeom prst="rect">
            <a:avLst/>
          </a:prstGeom>
        </p:spPr>
        <p:txBody>
          <a:bodyPr wrap="square">
            <a:spAutoFit/>
          </a:bodyPr>
          <a:lstStyle/>
          <a:p>
            <a:r>
              <a:rPr lang="ja-JP" altLang="en-US" b="1" dirty="0"/>
              <a:t>基礎解説編：</a:t>
            </a:r>
            <a:r>
              <a:rPr lang="en-US" altLang="ja-JP" b="1" dirty="0"/>
              <a:t>『</a:t>
            </a:r>
            <a:r>
              <a:rPr lang="ja-JP" altLang="en-US" b="1" dirty="0"/>
              <a:t>いまそこにある危機</a:t>
            </a:r>
            <a:r>
              <a:rPr lang="en-US" altLang="ja-JP" b="1" dirty="0"/>
              <a:t>-</a:t>
            </a:r>
            <a:r>
              <a:rPr lang="ja-JP" altLang="en-US" b="1" dirty="0"/>
              <a:t>気候変動問題とわたしたち</a:t>
            </a:r>
            <a:r>
              <a:rPr lang="en-US" altLang="ja-JP" b="1" dirty="0" smtClean="0"/>
              <a:t>-』</a:t>
            </a:r>
            <a:endParaRPr lang="ja-JP" altLang="en-US" b="1" dirty="0"/>
          </a:p>
        </p:txBody>
      </p:sp>
      <p:sp>
        <p:nvSpPr>
          <p:cNvPr id="8" name="正方形/長方形 7"/>
          <p:cNvSpPr/>
          <p:nvPr/>
        </p:nvSpPr>
        <p:spPr>
          <a:xfrm>
            <a:off x="259492" y="4974055"/>
            <a:ext cx="8884508" cy="1508105"/>
          </a:xfrm>
          <a:prstGeom prst="rect">
            <a:avLst/>
          </a:prstGeom>
        </p:spPr>
        <p:txBody>
          <a:bodyPr wrap="square">
            <a:spAutoFit/>
          </a:bodyPr>
          <a:lstStyle/>
          <a:p>
            <a:r>
              <a:rPr lang="ja-JP" altLang="en-US" sz="2400" dirty="0" smtClean="0"/>
              <a:t>Ｑ パリ協定で各国が合意した温度上昇の長期目標は何℃？</a:t>
            </a:r>
            <a:endParaRPr lang="en-US" altLang="ja-JP" sz="2400" dirty="0" smtClean="0"/>
          </a:p>
          <a:p>
            <a:r>
              <a:rPr lang="ja-JP" altLang="en-US" sz="2400" dirty="0" smtClean="0"/>
              <a:t>Ｑ 地球温暖化の進行を止める取組のことを何という？</a:t>
            </a:r>
            <a:endParaRPr lang="en-US" altLang="ja-JP" sz="2400" dirty="0" smtClean="0"/>
          </a:p>
          <a:p>
            <a:r>
              <a:rPr lang="ja-JP" altLang="en-US" sz="2400" dirty="0" smtClean="0"/>
              <a:t>Ｑ 気候変動に「適応」するためにはどんな取組がある？</a:t>
            </a:r>
            <a:endParaRPr lang="en-US" altLang="ja-JP" sz="2400" dirty="0"/>
          </a:p>
          <a:p>
            <a:pPr marL="180975" indent="-180975">
              <a:buFont typeface="Arial" panose="020B0604020202020204" pitchFamily="34" charset="0"/>
              <a:buChar char="•"/>
            </a:pPr>
            <a:endParaRPr lang="en-US" altLang="ja-JP" sz="2000" dirty="0" smtClean="0"/>
          </a:p>
        </p:txBody>
      </p:sp>
    </p:spTree>
    <p:extLst>
      <p:ext uri="{BB962C8B-B14F-4D97-AF65-F5344CB8AC3E}">
        <p14:creationId xmlns:p14="http://schemas.microsoft.com/office/powerpoint/2010/main" val="965167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943566" y="950582"/>
            <a:ext cx="5187423" cy="3660167"/>
            <a:chOff x="3943566" y="950582"/>
            <a:chExt cx="5187423" cy="3660167"/>
          </a:xfrm>
        </p:grpSpPr>
        <p:pic>
          <p:nvPicPr>
            <p:cNvPr id="21" name="図 20"/>
            <p:cNvPicPr>
              <a:picLocks noChangeAspect="1"/>
            </p:cNvPicPr>
            <p:nvPr/>
          </p:nvPicPr>
          <p:blipFill rotWithShape="1">
            <a:blip r:embed="rId2">
              <a:extLst>
                <a:ext uri="{28A0092B-C50C-407E-A947-70E740481C1C}">
                  <a14:useLocalDpi xmlns:a14="http://schemas.microsoft.com/office/drawing/2010/main" val="0"/>
                </a:ext>
              </a:extLst>
            </a:blip>
            <a:srcRect l="46721" t="35303" r="6210" b="-1"/>
            <a:stretch/>
          </p:blipFill>
          <p:spPr>
            <a:xfrm>
              <a:off x="4100958" y="994787"/>
              <a:ext cx="4303901" cy="3615962"/>
            </a:xfrm>
            <a:prstGeom prst="rect">
              <a:avLst/>
            </a:prstGeom>
          </p:spPr>
        </p:pic>
        <p:sp>
          <p:nvSpPr>
            <p:cNvPr id="17" name="正方形/長方形 16"/>
            <p:cNvSpPr/>
            <p:nvPr/>
          </p:nvSpPr>
          <p:spPr>
            <a:xfrm>
              <a:off x="8181937" y="1723047"/>
              <a:ext cx="692317" cy="184666"/>
            </a:xfrm>
            <a:prstGeom prst="rect">
              <a:avLst/>
            </a:prstGeom>
            <a:solidFill>
              <a:schemeClr val="bg1"/>
            </a:solidFill>
          </p:spPr>
          <p:txBody>
            <a:bodyPr wrap="square" lIns="0" tIns="0" rIns="0" bIns="0">
              <a:spAutoFit/>
            </a:bodyPr>
            <a:lstStyle/>
            <a:p>
              <a:r>
                <a:rPr lang="ja-JP" altLang="en-US" sz="1200" dirty="0" smtClean="0"/>
                <a:t>観測値</a:t>
              </a:r>
              <a:endParaRPr lang="ja-JP" altLang="en-US" sz="1200" dirty="0"/>
            </a:p>
          </p:txBody>
        </p:sp>
        <p:sp>
          <p:nvSpPr>
            <p:cNvPr id="19" name="正方形/長方形 18"/>
            <p:cNvSpPr/>
            <p:nvPr/>
          </p:nvSpPr>
          <p:spPr>
            <a:xfrm>
              <a:off x="8166697" y="1968803"/>
              <a:ext cx="964292" cy="738664"/>
            </a:xfrm>
            <a:prstGeom prst="rect">
              <a:avLst/>
            </a:prstGeom>
            <a:solidFill>
              <a:schemeClr val="bg1"/>
            </a:solidFill>
          </p:spPr>
          <p:txBody>
            <a:bodyPr wrap="square" lIns="0" tIns="0" rIns="0" bIns="0">
              <a:spAutoFit/>
            </a:bodyPr>
            <a:lstStyle/>
            <a:p>
              <a:r>
                <a:rPr lang="ja-JP" altLang="en-US" sz="1200" dirty="0">
                  <a:solidFill>
                    <a:srgbClr val="6C4114"/>
                  </a:solidFill>
                </a:rPr>
                <a:t>人為的・自然起源両方</a:t>
              </a:r>
              <a:r>
                <a:rPr lang="ja-JP" altLang="en-US" sz="1200" dirty="0" smtClean="0">
                  <a:solidFill>
                    <a:srgbClr val="6C4114"/>
                  </a:solidFill>
                </a:rPr>
                <a:t>の要因</a:t>
              </a:r>
              <a:r>
                <a:rPr lang="ja-JP" altLang="en-US" sz="1200" dirty="0">
                  <a:solidFill>
                    <a:srgbClr val="6C4114"/>
                  </a:solidFill>
                </a:rPr>
                <a:t>を考慮した推測値</a:t>
              </a:r>
            </a:p>
          </p:txBody>
        </p:sp>
        <p:sp>
          <p:nvSpPr>
            <p:cNvPr id="22" name="正方形/長方形 21"/>
            <p:cNvSpPr/>
            <p:nvPr/>
          </p:nvSpPr>
          <p:spPr>
            <a:xfrm>
              <a:off x="8166697" y="2923704"/>
              <a:ext cx="964292" cy="553998"/>
            </a:xfrm>
            <a:prstGeom prst="rect">
              <a:avLst/>
            </a:prstGeom>
            <a:solidFill>
              <a:schemeClr val="bg1"/>
            </a:solidFill>
          </p:spPr>
          <p:txBody>
            <a:bodyPr wrap="square" lIns="0" tIns="0" rIns="0" bIns="0">
              <a:spAutoFit/>
            </a:bodyPr>
            <a:lstStyle/>
            <a:p>
              <a:r>
                <a:rPr lang="ja-JP" altLang="en-US" sz="1200" dirty="0" smtClean="0">
                  <a:solidFill>
                    <a:srgbClr val="1C6159"/>
                  </a:solidFill>
                </a:rPr>
                <a:t>自然起源のみを考慮した観測値</a:t>
              </a:r>
              <a:endParaRPr lang="ja-JP" altLang="en-US" sz="1200" dirty="0">
                <a:solidFill>
                  <a:srgbClr val="1C6159"/>
                </a:solidFill>
              </a:endParaRPr>
            </a:p>
          </p:txBody>
        </p:sp>
        <p:sp>
          <p:nvSpPr>
            <p:cNvPr id="35" name="テキスト ボックス 34"/>
            <p:cNvSpPr txBox="1"/>
            <p:nvPr/>
          </p:nvSpPr>
          <p:spPr>
            <a:xfrm>
              <a:off x="3943566" y="950582"/>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grpSp>
      <p:sp>
        <p:nvSpPr>
          <p:cNvPr id="3" name="タイトル 2"/>
          <p:cNvSpPr>
            <a:spLocks noGrp="1"/>
          </p:cNvSpPr>
          <p:nvPr>
            <p:ph type="ctrTitle"/>
          </p:nvPr>
        </p:nvSpPr>
        <p:spPr>
          <a:xfrm>
            <a:off x="1117845" y="0"/>
            <a:ext cx="7444442" cy="692696"/>
          </a:xfrm>
        </p:spPr>
        <p:txBody>
          <a:bodyPr>
            <a:normAutofit/>
          </a:bodyPr>
          <a:lstStyle/>
          <a:p>
            <a:r>
              <a:rPr kumimoji="1" lang="ja-JP" altLang="en-US" dirty="0" smtClean="0"/>
              <a:t>これまでの世界平均気温と</a:t>
            </a:r>
            <a:r>
              <a:rPr kumimoji="1" lang="en-US" altLang="ja-JP" dirty="0" smtClean="0"/>
              <a:t>CO</a:t>
            </a:r>
            <a:r>
              <a:rPr lang="en-US" altLang="ja-JP" baseline="-25000" dirty="0" smtClean="0"/>
              <a:t>2</a:t>
            </a:r>
            <a:r>
              <a:rPr lang="ja-JP" altLang="en-US" dirty="0" smtClean="0"/>
              <a:t>濃度の変化</a:t>
            </a:r>
            <a:endParaRPr kumimoji="1" lang="ja-JP" altLang="en-US" dirty="0"/>
          </a:p>
        </p:txBody>
      </p:sp>
      <p:grpSp>
        <p:nvGrpSpPr>
          <p:cNvPr id="30" name="グループ化 29"/>
          <p:cNvGrpSpPr/>
          <p:nvPr/>
        </p:nvGrpSpPr>
        <p:grpSpPr>
          <a:xfrm>
            <a:off x="4738932" y="1245483"/>
            <a:ext cx="3300791" cy="1906936"/>
            <a:chOff x="4736703" y="1791434"/>
            <a:chExt cx="3300791" cy="1906936"/>
          </a:xfrm>
        </p:grpSpPr>
        <p:sp>
          <p:nvSpPr>
            <p:cNvPr id="23" name="上下矢印 22"/>
            <p:cNvSpPr/>
            <p:nvPr/>
          </p:nvSpPr>
          <p:spPr>
            <a:xfrm>
              <a:off x="4736703" y="2514754"/>
              <a:ext cx="471667" cy="1183616"/>
            </a:xfrm>
            <a:prstGeom prst="upDownArrow">
              <a:avLst>
                <a:gd name="adj1" fmla="val 45692"/>
                <a:gd name="adj2" fmla="val 50000"/>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a:stCxn id="23" idx="4"/>
            </p:cNvCxnSpPr>
            <p:nvPr/>
          </p:nvCxnSpPr>
          <p:spPr>
            <a:xfrm>
              <a:off x="4972537" y="3698370"/>
              <a:ext cx="3064957" cy="0"/>
            </a:xfrm>
            <a:prstGeom prst="line">
              <a:avLst/>
            </a:prstGeom>
            <a:ln w="28575">
              <a:solidFill>
                <a:srgbClr val="FE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972537" y="2514754"/>
              <a:ext cx="3064957" cy="0"/>
            </a:xfrm>
            <a:prstGeom prst="line">
              <a:avLst/>
            </a:prstGeom>
            <a:ln w="28575">
              <a:solidFill>
                <a:srgbClr val="FE0000"/>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763921" y="1791434"/>
              <a:ext cx="2941831" cy="646331"/>
            </a:xfrm>
            <a:prstGeom prst="rect">
              <a:avLst/>
            </a:prstGeom>
            <a:noFill/>
          </p:spPr>
          <p:txBody>
            <a:bodyPr wrap="none" rtlCol="0">
              <a:spAutoFit/>
            </a:bodyPr>
            <a:lstStyle/>
            <a:p>
              <a:r>
                <a:rPr kumimoji="1" lang="ja-JP" altLang="en-US" dirty="0" smtClean="0">
                  <a:solidFill>
                    <a:srgbClr val="FF0000"/>
                  </a:solidFill>
                </a:rPr>
                <a:t>観測された変化：＋</a:t>
              </a:r>
              <a:r>
                <a:rPr kumimoji="1" lang="en-US" altLang="ja-JP" dirty="0" smtClean="0">
                  <a:solidFill>
                    <a:srgbClr val="FF0000"/>
                  </a:solidFill>
                </a:rPr>
                <a:t>1.09</a:t>
              </a:r>
              <a:r>
                <a:rPr kumimoji="1" lang="ja-JP" altLang="en-US" dirty="0" smtClean="0">
                  <a:solidFill>
                    <a:srgbClr val="FF0000"/>
                  </a:solidFill>
                </a:rPr>
                <a:t>℃</a:t>
              </a:r>
              <a:endParaRPr kumimoji="1" lang="en-US" altLang="ja-JP" dirty="0" smtClean="0">
                <a:solidFill>
                  <a:srgbClr val="FF0000"/>
                </a:solidFill>
              </a:endParaRPr>
            </a:p>
            <a:p>
              <a:r>
                <a:rPr lang="ja-JP" altLang="en-US" dirty="0" smtClean="0">
                  <a:solidFill>
                    <a:srgbClr val="FF0000"/>
                  </a:solidFill>
                </a:rPr>
                <a:t>人間</a:t>
              </a:r>
              <a:r>
                <a:rPr lang="ja-JP" altLang="en-US" dirty="0">
                  <a:solidFill>
                    <a:srgbClr val="FF0000"/>
                  </a:solidFill>
                </a:rPr>
                <a:t>活動</a:t>
              </a:r>
              <a:r>
                <a:rPr lang="ja-JP" altLang="en-US" dirty="0" smtClean="0">
                  <a:solidFill>
                    <a:srgbClr val="FF0000"/>
                  </a:solidFill>
                </a:rPr>
                <a:t>の寄与：＋</a:t>
              </a:r>
              <a:r>
                <a:rPr lang="en-US" altLang="ja-JP" dirty="0" smtClean="0">
                  <a:solidFill>
                    <a:srgbClr val="FF0000"/>
                  </a:solidFill>
                </a:rPr>
                <a:t>1.07</a:t>
              </a:r>
              <a:r>
                <a:rPr lang="ja-JP" altLang="en-US" dirty="0" smtClean="0">
                  <a:solidFill>
                    <a:srgbClr val="FF0000"/>
                  </a:solidFill>
                </a:rPr>
                <a:t>℃</a:t>
              </a:r>
              <a:endParaRPr kumimoji="1" lang="ja-JP" altLang="en-US" dirty="0">
                <a:solidFill>
                  <a:srgbClr val="FF0000"/>
                </a:solidFill>
              </a:endParaRPr>
            </a:p>
          </p:txBody>
        </p:sp>
      </p:grpSp>
      <p:sp>
        <p:nvSpPr>
          <p:cNvPr id="31" name="正方形/長方形 30"/>
          <p:cNvSpPr/>
          <p:nvPr/>
        </p:nvSpPr>
        <p:spPr>
          <a:xfrm>
            <a:off x="0" y="6671344"/>
            <a:ext cx="840485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】IPCCAR6</a:t>
            </a:r>
            <a:r>
              <a:rPr lang="ja-JP" altLang="en-US" sz="1200" dirty="0" smtClean="0"/>
              <a:t> </a:t>
            </a:r>
            <a:r>
              <a:rPr lang="en-US" altLang="ja-JP" sz="1200" dirty="0" smtClean="0"/>
              <a:t>WG</a:t>
            </a:r>
            <a:r>
              <a:rPr lang="ja-JP" altLang="en-US" sz="1200" dirty="0" smtClean="0"/>
              <a:t>１ </a:t>
            </a:r>
            <a:r>
              <a:rPr lang="en-US" altLang="ja-JP" sz="1200" dirty="0" smtClean="0"/>
              <a:t>SPM.1a, 1b</a:t>
            </a:r>
            <a:r>
              <a:rPr lang="ja-JP" altLang="en-US" sz="1200" dirty="0" smtClean="0"/>
              <a:t> 及び </a:t>
            </a:r>
            <a:r>
              <a:rPr lang="en-US" altLang="ja-JP" sz="1200" dirty="0" smtClean="0"/>
              <a:t>TS</a:t>
            </a:r>
            <a:r>
              <a:rPr lang="ja-JP" altLang="en-US" sz="1200" dirty="0" smtClean="0"/>
              <a:t> </a:t>
            </a:r>
            <a:r>
              <a:rPr lang="en-US" altLang="ja-JP" sz="1200" dirty="0"/>
              <a:t>Figure </a:t>
            </a:r>
            <a:r>
              <a:rPr lang="en-US" altLang="ja-JP" sz="1200" dirty="0" smtClean="0"/>
              <a:t>TS.9b, 9c</a:t>
            </a:r>
            <a:r>
              <a:rPr lang="ja-JP" altLang="en-US" sz="1200" dirty="0" smtClean="0"/>
              <a:t>から作成</a:t>
            </a:r>
            <a:endParaRPr lang="ja-JP" altLang="en-US" sz="1200" dirty="0"/>
          </a:p>
        </p:txBody>
      </p:sp>
      <p:sp>
        <p:nvSpPr>
          <p:cNvPr id="6" name="テキスト ボックス 5"/>
          <p:cNvSpPr txBox="1"/>
          <p:nvPr/>
        </p:nvSpPr>
        <p:spPr>
          <a:xfrm>
            <a:off x="-123541" y="723962"/>
            <a:ext cx="2031325" cy="369332"/>
          </a:xfrm>
          <a:prstGeom prst="rect">
            <a:avLst/>
          </a:prstGeom>
          <a:noFill/>
        </p:spPr>
        <p:txBody>
          <a:bodyPr wrap="none" rtlCol="0">
            <a:spAutoFit/>
          </a:bodyPr>
          <a:lstStyle/>
          <a:p>
            <a:r>
              <a:rPr kumimoji="1" lang="en-US" altLang="ja-JP" dirty="0" smtClean="0"/>
              <a:t>【</a:t>
            </a:r>
            <a:r>
              <a:rPr kumimoji="1" lang="ja-JP" altLang="en-US" dirty="0" smtClean="0"/>
              <a:t>世界平均気温</a:t>
            </a:r>
            <a:r>
              <a:rPr kumimoji="1" lang="en-US" altLang="ja-JP" dirty="0" smtClean="0"/>
              <a:t>】</a:t>
            </a:r>
            <a:endParaRPr kumimoji="1" lang="ja-JP" altLang="en-US" dirty="0"/>
          </a:p>
        </p:txBody>
      </p:sp>
      <p:grpSp>
        <p:nvGrpSpPr>
          <p:cNvPr id="39" name="グループ化 38"/>
          <p:cNvGrpSpPr/>
          <p:nvPr/>
        </p:nvGrpSpPr>
        <p:grpSpPr>
          <a:xfrm>
            <a:off x="4458745" y="4917439"/>
            <a:ext cx="4410946" cy="1780646"/>
            <a:chOff x="4693922" y="1591881"/>
            <a:chExt cx="3909057" cy="1578039"/>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l="51603" t="32846" r="3178" b="54148"/>
            <a:stretch/>
          </p:blipFill>
          <p:spPr>
            <a:xfrm>
              <a:off x="4693922" y="1591881"/>
              <a:ext cx="3886944" cy="1410398"/>
            </a:xfrm>
            <a:prstGeom prst="rect">
              <a:avLst/>
            </a:prstGeom>
          </p:spPr>
        </p:pic>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l="57033" t="62018" r="2921" b="32012"/>
            <a:stretch/>
          </p:blipFill>
          <p:spPr>
            <a:xfrm>
              <a:off x="5160644" y="2522220"/>
              <a:ext cx="3442335" cy="647700"/>
            </a:xfrm>
            <a:prstGeom prst="rect">
              <a:avLst/>
            </a:prstGeom>
          </p:spPr>
        </p:pic>
      </p:grpSp>
      <p:grpSp>
        <p:nvGrpSpPr>
          <p:cNvPr id="41" name="グループ化 40"/>
          <p:cNvGrpSpPr/>
          <p:nvPr/>
        </p:nvGrpSpPr>
        <p:grpSpPr>
          <a:xfrm>
            <a:off x="421665" y="4681140"/>
            <a:ext cx="3988289" cy="1988389"/>
            <a:chOff x="507114" y="4845995"/>
            <a:chExt cx="3513059" cy="1751459"/>
          </a:xfrm>
        </p:grpSpPr>
        <p:pic>
          <p:nvPicPr>
            <p:cNvPr id="38" name="図 37"/>
            <p:cNvPicPr>
              <a:picLocks noChangeAspect="1"/>
            </p:cNvPicPr>
            <p:nvPr/>
          </p:nvPicPr>
          <p:blipFill rotWithShape="1">
            <a:blip r:embed="rId3" cstate="print">
              <a:extLst>
                <a:ext uri="{28A0092B-C50C-407E-A947-70E740481C1C}">
                  <a14:useLocalDpi xmlns:a14="http://schemas.microsoft.com/office/drawing/2010/main" val="0"/>
                </a:ext>
              </a:extLst>
            </a:blip>
            <a:srcRect t="30476" r="59131" b="56037"/>
            <a:stretch/>
          </p:blipFill>
          <p:spPr>
            <a:xfrm>
              <a:off x="507114" y="4845995"/>
              <a:ext cx="3513059" cy="1462590"/>
            </a:xfrm>
            <a:prstGeom prst="rect">
              <a:avLst/>
            </a:prstGeom>
          </p:spPr>
        </p:pic>
        <p:pic>
          <p:nvPicPr>
            <p:cNvPr id="40" name="図 39"/>
            <p:cNvPicPr>
              <a:picLocks noChangeAspect="1"/>
            </p:cNvPicPr>
            <p:nvPr/>
          </p:nvPicPr>
          <p:blipFill rotWithShape="1">
            <a:blip r:embed="rId3" cstate="print">
              <a:extLst>
                <a:ext uri="{28A0092B-C50C-407E-A947-70E740481C1C}">
                  <a14:useLocalDpi xmlns:a14="http://schemas.microsoft.com/office/drawing/2010/main" val="0"/>
                </a:ext>
              </a:extLst>
            </a:blip>
            <a:srcRect t="64343" r="62407" b="32778"/>
            <a:stretch/>
          </p:blipFill>
          <p:spPr>
            <a:xfrm>
              <a:off x="507114" y="6285253"/>
              <a:ext cx="3231468" cy="312201"/>
            </a:xfrm>
            <a:prstGeom prst="rect">
              <a:avLst/>
            </a:prstGeom>
          </p:spPr>
        </p:pic>
      </p:grpSp>
      <p:grpSp>
        <p:nvGrpSpPr>
          <p:cNvPr id="32" name="グループ化 31"/>
          <p:cNvGrpSpPr/>
          <p:nvPr/>
        </p:nvGrpSpPr>
        <p:grpSpPr>
          <a:xfrm>
            <a:off x="32377" y="1034979"/>
            <a:ext cx="4139918" cy="3575769"/>
            <a:chOff x="30148" y="1580930"/>
            <a:chExt cx="4139918" cy="3575769"/>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318" t="36021" r="53407"/>
            <a:stretch/>
          </p:blipFill>
          <p:spPr>
            <a:xfrm>
              <a:off x="30148" y="1580930"/>
              <a:ext cx="4139918" cy="3575769"/>
            </a:xfrm>
            <a:prstGeom prst="rect">
              <a:avLst/>
            </a:prstGeom>
          </p:spPr>
        </p:pic>
        <p:sp>
          <p:nvSpPr>
            <p:cNvPr id="9" name="正方形/長方形 8"/>
            <p:cNvSpPr/>
            <p:nvPr/>
          </p:nvSpPr>
          <p:spPr>
            <a:xfrm>
              <a:off x="2076744" y="3972853"/>
              <a:ext cx="823674" cy="184666"/>
            </a:xfrm>
            <a:prstGeom prst="rect">
              <a:avLst/>
            </a:prstGeom>
            <a:solidFill>
              <a:schemeClr val="bg1"/>
            </a:solidFill>
          </p:spPr>
          <p:txBody>
            <a:bodyPr wrap="square" lIns="0" tIns="0" rIns="0" bIns="0">
              <a:spAutoFit/>
            </a:bodyPr>
            <a:lstStyle/>
            <a:p>
              <a:pPr algn="ctr"/>
              <a:r>
                <a:rPr lang="ja-JP" altLang="en-US" sz="1200" dirty="0" smtClean="0">
                  <a:solidFill>
                    <a:srgbClr val="6A7F8D"/>
                  </a:solidFill>
                </a:rPr>
                <a:t>復元値</a:t>
              </a:r>
              <a:endParaRPr lang="ja-JP" altLang="en-US" sz="1200" dirty="0">
                <a:solidFill>
                  <a:srgbClr val="6A7F8D"/>
                </a:solidFill>
              </a:endParaRPr>
            </a:p>
          </p:txBody>
        </p:sp>
        <p:sp>
          <p:nvSpPr>
            <p:cNvPr id="8" name="正方形/長方形 7"/>
            <p:cNvSpPr/>
            <p:nvPr/>
          </p:nvSpPr>
          <p:spPr>
            <a:xfrm>
              <a:off x="1970889" y="4137199"/>
              <a:ext cx="1050624" cy="184666"/>
            </a:xfrm>
            <a:prstGeom prst="rect">
              <a:avLst/>
            </a:prstGeom>
            <a:noFill/>
          </p:spPr>
          <p:txBody>
            <a:bodyPr wrap="square" lIns="0" tIns="0" rIns="0" bIns="0">
              <a:spAutoFit/>
            </a:bodyPr>
            <a:lstStyle/>
            <a:p>
              <a:pPr algn="ctr"/>
              <a:r>
                <a:rPr lang="ja-JP" altLang="en-US" sz="1200" dirty="0" smtClean="0">
                  <a:solidFill>
                    <a:srgbClr val="6A7F8D"/>
                  </a:solidFill>
                </a:rPr>
                <a:t>（</a:t>
              </a:r>
              <a:r>
                <a:rPr lang="en-US" altLang="ja-JP" sz="1200" dirty="0">
                  <a:solidFill>
                    <a:srgbClr val="6A7F8D"/>
                  </a:solidFill>
                </a:rPr>
                <a:t>1</a:t>
              </a:r>
              <a:r>
                <a:rPr lang="ja-JP" altLang="en-US" sz="1200" dirty="0">
                  <a:solidFill>
                    <a:srgbClr val="6A7F8D"/>
                  </a:solidFill>
                </a:rPr>
                <a:t>～</a:t>
              </a:r>
              <a:r>
                <a:rPr lang="en-US" altLang="ja-JP" sz="1200" dirty="0">
                  <a:solidFill>
                    <a:srgbClr val="6A7F8D"/>
                  </a:solidFill>
                </a:rPr>
                <a:t>2000</a:t>
              </a:r>
              <a:r>
                <a:rPr lang="ja-JP" altLang="en-US" sz="1200" dirty="0">
                  <a:solidFill>
                    <a:srgbClr val="6A7F8D"/>
                  </a:solidFill>
                </a:rPr>
                <a:t>年）</a:t>
              </a:r>
            </a:p>
          </p:txBody>
        </p:sp>
        <p:sp>
          <p:nvSpPr>
            <p:cNvPr id="10" name="正方形/長方形 9"/>
            <p:cNvSpPr/>
            <p:nvPr/>
          </p:nvSpPr>
          <p:spPr>
            <a:xfrm>
              <a:off x="3254748" y="2776513"/>
              <a:ext cx="448398" cy="184666"/>
            </a:xfrm>
            <a:prstGeom prst="rect">
              <a:avLst/>
            </a:prstGeom>
            <a:solidFill>
              <a:schemeClr val="bg1"/>
            </a:solidFill>
          </p:spPr>
          <p:txBody>
            <a:bodyPr wrap="square" lIns="0" tIns="0" rIns="0" bIns="0">
              <a:spAutoFit/>
            </a:bodyPr>
            <a:lstStyle/>
            <a:p>
              <a:pPr algn="r"/>
              <a:r>
                <a:rPr lang="ja-JP" altLang="en-US" sz="1200" dirty="0" smtClean="0"/>
                <a:t>観測</a:t>
              </a:r>
              <a:endParaRPr lang="ja-JP" altLang="en-US" sz="1200" dirty="0"/>
            </a:p>
          </p:txBody>
        </p:sp>
        <p:sp>
          <p:nvSpPr>
            <p:cNvPr id="11" name="正方形/長方形 10"/>
            <p:cNvSpPr/>
            <p:nvPr/>
          </p:nvSpPr>
          <p:spPr>
            <a:xfrm>
              <a:off x="3703146" y="2776513"/>
              <a:ext cx="157392" cy="184666"/>
            </a:xfrm>
            <a:prstGeom prst="rect">
              <a:avLst/>
            </a:prstGeom>
            <a:solidFill>
              <a:srgbClr val="F4F5F5"/>
            </a:solidFill>
          </p:spPr>
          <p:txBody>
            <a:bodyPr wrap="square" lIns="0" tIns="0" rIns="0" bIns="0">
              <a:spAutoFit/>
            </a:bodyPr>
            <a:lstStyle/>
            <a:p>
              <a:r>
                <a:rPr lang="ja-JP" altLang="en-US" sz="1200" dirty="0" smtClean="0"/>
                <a:t>値</a:t>
              </a:r>
              <a:endParaRPr lang="ja-JP" altLang="en-US" sz="1200" dirty="0"/>
            </a:p>
          </p:txBody>
        </p:sp>
        <p:sp>
          <p:nvSpPr>
            <p:cNvPr id="12" name="正方形/長方形 11"/>
            <p:cNvSpPr/>
            <p:nvPr/>
          </p:nvSpPr>
          <p:spPr>
            <a:xfrm>
              <a:off x="1970888" y="1760061"/>
              <a:ext cx="1732257" cy="184666"/>
            </a:xfrm>
            <a:prstGeom prst="rect">
              <a:avLst/>
            </a:prstGeom>
            <a:solidFill>
              <a:schemeClr val="bg1"/>
            </a:solidFill>
          </p:spPr>
          <p:txBody>
            <a:bodyPr wrap="square" lIns="0" tIns="0" rIns="0" bIns="0">
              <a:spAutoFit/>
            </a:bodyPr>
            <a:lstStyle/>
            <a:p>
              <a:r>
                <a:rPr lang="ja-JP" altLang="en-US" sz="1200" dirty="0" smtClean="0"/>
                <a:t>　　温暖化</a:t>
              </a:r>
              <a:r>
                <a:rPr lang="ja-JP" altLang="en-US" sz="1200" dirty="0"/>
                <a:t>は</a:t>
              </a:r>
              <a:r>
                <a:rPr lang="en-US" altLang="ja-JP" sz="1200" dirty="0"/>
                <a:t>2000</a:t>
              </a:r>
              <a:r>
                <a:rPr lang="ja-JP" altLang="en-US" sz="1200" dirty="0"/>
                <a:t>年</a:t>
              </a:r>
              <a:r>
                <a:rPr lang="ja-JP" altLang="en-US" sz="1200" dirty="0" smtClean="0"/>
                <a:t>以上</a:t>
              </a:r>
              <a:endParaRPr lang="ja-JP" altLang="en-US" sz="1200" dirty="0"/>
            </a:p>
          </p:txBody>
        </p:sp>
        <p:sp>
          <p:nvSpPr>
            <p:cNvPr id="13" name="正方形/長方形 12"/>
            <p:cNvSpPr/>
            <p:nvPr/>
          </p:nvSpPr>
          <p:spPr>
            <a:xfrm>
              <a:off x="1970889" y="1928614"/>
              <a:ext cx="1470549" cy="184666"/>
            </a:xfrm>
            <a:prstGeom prst="rect">
              <a:avLst/>
            </a:prstGeom>
            <a:solidFill>
              <a:schemeClr val="bg1"/>
            </a:solidFill>
          </p:spPr>
          <p:txBody>
            <a:bodyPr wrap="square" lIns="0" tIns="0" rIns="0" bIns="0">
              <a:spAutoFit/>
            </a:bodyPr>
            <a:lstStyle/>
            <a:p>
              <a:r>
                <a:rPr lang="ja-JP" altLang="en-US" sz="1200" dirty="0"/>
                <a:t>　</a:t>
              </a:r>
              <a:r>
                <a:rPr lang="ja-JP" altLang="en-US" sz="1200" dirty="0" smtClean="0"/>
                <a:t>　前例のないもの</a:t>
              </a:r>
              <a:endParaRPr lang="ja-JP" altLang="en-US" sz="1200" dirty="0"/>
            </a:p>
          </p:txBody>
        </p:sp>
        <p:sp>
          <p:nvSpPr>
            <p:cNvPr id="14" name="正方形/長方形 13"/>
            <p:cNvSpPr/>
            <p:nvPr/>
          </p:nvSpPr>
          <p:spPr>
            <a:xfrm>
              <a:off x="1013755" y="2232647"/>
              <a:ext cx="2290524" cy="442035"/>
            </a:xfrm>
            <a:prstGeom prst="rect">
              <a:avLst/>
            </a:prstGeom>
            <a:solidFill>
              <a:schemeClr val="bg1"/>
            </a:solidFill>
          </p:spPr>
          <p:txBody>
            <a:bodyPr wrap="square" lIns="0" tIns="36000" rIns="0" bIns="36000">
              <a:spAutoFit/>
            </a:bodyPr>
            <a:lstStyle/>
            <a:p>
              <a:r>
                <a:rPr lang="ja-JP" altLang="en-US" sz="1200" dirty="0" smtClean="0"/>
                <a:t>過去</a:t>
              </a:r>
              <a:r>
                <a:rPr lang="en-US" altLang="ja-JP" sz="1200" dirty="0" smtClean="0"/>
                <a:t>10</a:t>
              </a:r>
              <a:r>
                <a:rPr lang="ja-JP" altLang="en-US" sz="1200" dirty="0" smtClean="0"/>
                <a:t>万年間で最も温暖だった</a:t>
              </a:r>
              <a:endParaRPr lang="en-US" altLang="ja-JP" sz="1200" dirty="0" smtClean="0"/>
            </a:p>
            <a:p>
              <a:r>
                <a:rPr lang="ja-JP" altLang="en-US" sz="1200" dirty="0" smtClean="0"/>
                <a:t>数世紀の期間の気温の推計値</a:t>
              </a:r>
              <a:endParaRPr lang="ja-JP" altLang="en-US" sz="1200" dirty="0"/>
            </a:p>
          </p:txBody>
        </p:sp>
        <p:sp>
          <p:nvSpPr>
            <p:cNvPr id="15" name="正方形/長方形 14"/>
            <p:cNvSpPr/>
            <p:nvPr/>
          </p:nvSpPr>
          <p:spPr>
            <a:xfrm>
              <a:off x="2540583" y="2937740"/>
              <a:ext cx="1428330" cy="184666"/>
            </a:xfrm>
            <a:prstGeom prst="rect">
              <a:avLst/>
            </a:prstGeom>
            <a:noFill/>
          </p:spPr>
          <p:txBody>
            <a:bodyPr wrap="square" lIns="0" tIns="0" rIns="0" bIns="0">
              <a:spAutoFit/>
            </a:bodyPr>
            <a:lstStyle/>
            <a:p>
              <a:pPr algn="r"/>
              <a:r>
                <a:rPr lang="ja-JP" altLang="en-US" sz="1200" dirty="0"/>
                <a:t>（</a:t>
              </a:r>
              <a:r>
                <a:rPr lang="en-US" altLang="ja-JP" sz="1200" dirty="0"/>
                <a:t>1850</a:t>
              </a:r>
              <a:r>
                <a:rPr lang="ja-JP" altLang="en-US" sz="1200" dirty="0"/>
                <a:t>～</a:t>
              </a:r>
              <a:r>
                <a:rPr lang="en-US" altLang="ja-JP" sz="1200" dirty="0"/>
                <a:t>2020</a:t>
              </a:r>
              <a:r>
                <a:rPr lang="ja-JP" altLang="en-US" sz="1200" dirty="0"/>
                <a:t>年）</a:t>
              </a:r>
            </a:p>
          </p:txBody>
        </p:sp>
      </p:grpSp>
      <p:sp>
        <p:nvSpPr>
          <p:cNvPr id="43" name="角丸四角形 42"/>
          <p:cNvSpPr/>
          <p:nvPr/>
        </p:nvSpPr>
        <p:spPr>
          <a:xfrm>
            <a:off x="32377" y="714824"/>
            <a:ext cx="9098612" cy="3753422"/>
          </a:xfrm>
          <a:prstGeom prst="roundRect">
            <a:avLst>
              <a:gd name="adj" fmla="val 30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21464" y="4529336"/>
            <a:ext cx="2462534" cy="369332"/>
          </a:xfrm>
          <a:prstGeom prst="rect">
            <a:avLst/>
          </a:prstGeom>
          <a:noFill/>
        </p:spPr>
        <p:txBody>
          <a:bodyPr wrap="none" rtlCol="0">
            <a:spAutoFit/>
          </a:bodyPr>
          <a:lstStyle/>
          <a:p>
            <a:r>
              <a:rPr lang="en-US" altLang="ja-JP" dirty="0" smtClean="0"/>
              <a:t>【</a:t>
            </a:r>
            <a:r>
              <a:rPr lang="ja-JP" altLang="en-US" dirty="0" smtClean="0"/>
              <a:t>氷床</a:t>
            </a:r>
            <a:r>
              <a:rPr lang="ja-JP" altLang="en-US" dirty="0"/>
              <a:t>中</a:t>
            </a:r>
            <a:r>
              <a:rPr lang="ja-JP" altLang="en-US" dirty="0" smtClean="0"/>
              <a:t>の</a:t>
            </a:r>
            <a:r>
              <a:rPr lang="en-US" altLang="ja-JP" dirty="0" smtClean="0"/>
              <a:t>CO</a:t>
            </a:r>
            <a:r>
              <a:rPr lang="en-US" altLang="ja-JP" baseline="-25000" dirty="0" smtClean="0"/>
              <a:t>2</a:t>
            </a:r>
            <a:r>
              <a:rPr lang="ja-JP" altLang="en-US" dirty="0" smtClean="0"/>
              <a:t>濃度</a:t>
            </a:r>
            <a:r>
              <a:rPr lang="en-US" altLang="ja-JP" dirty="0" smtClean="0"/>
              <a:t>】</a:t>
            </a:r>
            <a:endParaRPr kumimoji="1" lang="ja-JP" altLang="en-US" dirty="0"/>
          </a:p>
        </p:txBody>
      </p:sp>
      <p:sp>
        <p:nvSpPr>
          <p:cNvPr id="46" name="正方形/長方形 45"/>
          <p:cNvSpPr/>
          <p:nvPr/>
        </p:nvSpPr>
        <p:spPr>
          <a:xfrm>
            <a:off x="2291868" y="5550311"/>
            <a:ext cx="1470549" cy="184666"/>
          </a:xfrm>
          <a:prstGeom prst="rect">
            <a:avLst/>
          </a:prstGeom>
          <a:solidFill>
            <a:schemeClr val="bg1"/>
          </a:solidFill>
        </p:spPr>
        <p:txBody>
          <a:bodyPr wrap="square" lIns="0" tIns="0" rIns="0" bIns="0">
            <a:spAutoFit/>
          </a:bodyPr>
          <a:lstStyle/>
          <a:p>
            <a:r>
              <a:rPr lang="ja-JP" altLang="en-US" sz="1200" dirty="0"/>
              <a:t>　</a:t>
            </a:r>
            <a:r>
              <a:rPr lang="ja-JP" altLang="en-US" sz="1200" dirty="0" smtClean="0"/>
              <a:t>　</a:t>
            </a:r>
            <a:r>
              <a:rPr lang="en-US" altLang="ja-JP" sz="1200" dirty="0" smtClean="0"/>
              <a:t>19</a:t>
            </a:r>
            <a:r>
              <a:rPr lang="ja-JP" altLang="en-US" sz="1200" dirty="0" smtClean="0"/>
              <a:t>世紀以降急増</a:t>
            </a:r>
            <a:endParaRPr lang="ja-JP" altLang="en-US" sz="1200" dirty="0"/>
          </a:p>
        </p:txBody>
      </p:sp>
      <p:sp>
        <p:nvSpPr>
          <p:cNvPr id="48" name="テキスト ボックス 47"/>
          <p:cNvSpPr txBox="1"/>
          <p:nvPr/>
        </p:nvSpPr>
        <p:spPr>
          <a:xfrm>
            <a:off x="4567878" y="4529336"/>
            <a:ext cx="2462534" cy="369332"/>
          </a:xfrm>
          <a:prstGeom prst="rect">
            <a:avLst/>
          </a:prstGeom>
          <a:noFill/>
        </p:spPr>
        <p:txBody>
          <a:bodyPr wrap="none" rtlCol="0">
            <a:spAutoFit/>
          </a:bodyPr>
          <a:lstStyle/>
          <a:p>
            <a:r>
              <a:rPr lang="en-US" altLang="ja-JP" dirty="0" smtClean="0"/>
              <a:t>【</a:t>
            </a:r>
            <a:r>
              <a:rPr lang="ja-JP" altLang="en-US" dirty="0" smtClean="0"/>
              <a:t>大気中の</a:t>
            </a:r>
            <a:r>
              <a:rPr lang="en-US" altLang="ja-JP" dirty="0" smtClean="0"/>
              <a:t>CO</a:t>
            </a:r>
            <a:r>
              <a:rPr lang="en-US" altLang="ja-JP" baseline="-25000" dirty="0" smtClean="0"/>
              <a:t>2</a:t>
            </a:r>
            <a:r>
              <a:rPr lang="ja-JP" altLang="en-US" dirty="0" smtClean="0"/>
              <a:t>濃度</a:t>
            </a:r>
            <a:r>
              <a:rPr lang="en-US" altLang="ja-JP" dirty="0" smtClean="0"/>
              <a:t>】</a:t>
            </a:r>
            <a:endParaRPr kumimoji="1" lang="ja-JP" altLang="en-US" dirty="0"/>
          </a:p>
        </p:txBody>
      </p:sp>
      <p:sp>
        <p:nvSpPr>
          <p:cNvPr id="49" name="正方形/長方形 48"/>
          <p:cNvSpPr/>
          <p:nvPr/>
        </p:nvSpPr>
        <p:spPr>
          <a:xfrm>
            <a:off x="6305805" y="5871590"/>
            <a:ext cx="2525145" cy="553998"/>
          </a:xfrm>
          <a:prstGeom prst="rect">
            <a:avLst/>
          </a:prstGeom>
          <a:noFill/>
        </p:spPr>
        <p:txBody>
          <a:bodyPr wrap="square" lIns="0" tIns="0" rIns="0" bIns="0">
            <a:spAutoFit/>
          </a:bodyPr>
          <a:lstStyle/>
          <a:p>
            <a:r>
              <a:rPr lang="ja-JP" altLang="en-US" dirty="0" smtClean="0">
                <a:solidFill>
                  <a:srgbClr val="FF0000"/>
                </a:solidFill>
              </a:rPr>
              <a:t>過去</a:t>
            </a:r>
            <a:r>
              <a:rPr lang="en-US" altLang="ja-JP" dirty="0" smtClean="0">
                <a:solidFill>
                  <a:srgbClr val="FF0000"/>
                </a:solidFill>
              </a:rPr>
              <a:t>2</a:t>
            </a:r>
            <a:r>
              <a:rPr lang="en-US" altLang="ja-JP" dirty="0">
                <a:solidFill>
                  <a:srgbClr val="FF0000"/>
                </a:solidFill>
              </a:rPr>
              <a:t>0</a:t>
            </a:r>
            <a:r>
              <a:rPr lang="en-US" altLang="ja-JP" dirty="0" smtClean="0">
                <a:solidFill>
                  <a:srgbClr val="FF0000"/>
                </a:solidFill>
              </a:rPr>
              <a:t>0</a:t>
            </a:r>
            <a:r>
              <a:rPr lang="ja-JP" altLang="en-US" dirty="0">
                <a:solidFill>
                  <a:srgbClr val="FF0000"/>
                </a:solidFill>
              </a:rPr>
              <a:t>万</a:t>
            </a:r>
            <a:r>
              <a:rPr lang="ja-JP" altLang="en-US" dirty="0" smtClean="0">
                <a:solidFill>
                  <a:srgbClr val="FF0000"/>
                </a:solidFill>
              </a:rPr>
              <a:t>年のどの時点よりも高濃度！</a:t>
            </a:r>
            <a:endParaRPr lang="ja-JP" altLang="en-US" dirty="0">
              <a:solidFill>
                <a:srgbClr val="FF0000"/>
              </a:solidFill>
            </a:endParaRPr>
          </a:p>
        </p:txBody>
      </p:sp>
      <p:sp>
        <p:nvSpPr>
          <p:cNvPr id="50" name="正方形/長方形 49"/>
          <p:cNvSpPr/>
          <p:nvPr/>
        </p:nvSpPr>
        <p:spPr>
          <a:xfrm>
            <a:off x="3779905" y="6102201"/>
            <a:ext cx="135106" cy="242719"/>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3932217" y="5865902"/>
            <a:ext cx="569533" cy="59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332950" y="6365644"/>
            <a:ext cx="278703" cy="89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932728" y="6539341"/>
            <a:ext cx="241872" cy="128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flipV="1">
            <a:off x="3217207" y="6433184"/>
            <a:ext cx="241872" cy="5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32377" y="4529336"/>
            <a:ext cx="9098612" cy="2120494"/>
          </a:xfrm>
          <a:prstGeom prst="roundRect">
            <a:avLst>
              <a:gd name="adj" fmla="val 307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22925" y="971550"/>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spTree>
    <p:extLst>
      <p:ext uri="{BB962C8B-B14F-4D97-AF65-F5344CB8AC3E}">
        <p14:creationId xmlns:p14="http://schemas.microsoft.com/office/powerpoint/2010/main" val="18573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animBg="1"/>
      <p:bldP spid="48" grpId="0"/>
      <p:bldP spid="49" grpId="0"/>
      <p:bldP spid="50" grpId="0" animBg="1"/>
      <p:bldP spid="51" grpId="0" animBg="1"/>
      <p:bldP spid="52" grpId="0" animBg="1"/>
      <p:bldP spid="53" grpId="0" animBg="1"/>
      <p:bldP spid="54"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481" y="772771"/>
            <a:ext cx="1635234" cy="1338274"/>
          </a:xfrm>
          <a:prstGeom prst="rect">
            <a:avLst/>
          </a:prstGeom>
        </p:spPr>
      </p:pic>
      <p:sp>
        <p:nvSpPr>
          <p:cNvPr id="27" name="四角形吹き出し 26"/>
          <p:cNvSpPr/>
          <p:nvPr/>
        </p:nvSpPr>
        <p:spPr>
          <a:xfrm>
            <a:off x="251520" y="2798872"/>
            <a:ext cx="6317929" cy="1902820"/>
          </a:xfrm>
          <a:custGeom>
            <a:avLst/>
            <a:gdLst>
              <a:gd name="connsiteX0" fmla="*/ 0 w 6317929"/>
              <a:gd name="connsiteY0" fmla="*/ 0 h 1576526"/>
              <a:gd name="connsiteX1" fmla="*/ 1052988 w 6317929"/>
              <a:gd name="connsiteY1" fmla="*/ 0 h 1576526"/>
              <a:gd name="connsiteX2" fmla="*/ 2428106 w 6317929"/>
              <a:gd name="connsiteY2" fmla="*/ -326294 h 1576526"/>
              <a:gd name="connsiteX3" fmla="*/ 2632470 w 6317929"/>
              <a:gd name="connsiteY3" fmla="*/ 0 h 1576526"/>
              <a:gd name="connsiteX4" fmla="*/ 6317929 w 6317929"/>
              <a:gd name="connsiteY4" fmla="*/ 0 h 1576526"/>
              <a:gd name="connsiteX5" fmla="*/ 6317929 w 6317929"/>
              <a:gd name="connsiteY5" fmla="*/ 262754 h 1576526"/>
              <a:gd name="connsiteX6" fmla="*/ 6317929 w 6317929"/>
              <a:gd name="connsiteY6" fmla="*/ 262754 h 1576526"/>
              <a:gd name="connsiteX7" fmla="*/ 6317929 w 6317929"/>
              <a:gd name="connsiteY7" fmla="*/ 656886 h 1576526"/>
              <a:gd name="connsiteX8" fmla="*/ 6317929 w 6317929"/>
              <a:gd name="connsiteY8" fmla="*/ 1576526 h 1576526"/>
              <a:gd name="connsiteX9" fmla="*/ 2632470 w 6317929"/>
              <a:gd name="connsiteY9" fmla="*/ 1576526 h 1576526"/>
              <a:gd name="connsiteX10" fmla="*/ 1052988 w 6317929"/>
              <a:gd name="connsiteY10" fmla="*/ 1576526 h 1576526"/>
              <a:gd name="connsiteX11" fmla="*/ 1052988 w 6317929"/>
              <a:gd name="connsiteY11" fmla="*/ 1576526 h 1576526"/>
              <a:gd name="connsiteX12" fmla="*/ 0 w 6317929"/>
              <a:gd name="connsiteY12" fmla="*/ 1576526 h 1576526"/>
              <a:gd name="connsiteX13" fmla="*/ 0 w 6317929"/>
              <a:gd name="connsiteY13" fmla="*/ 656886 h 1576526"/>
              <a:gd name="connsiteX14" fmla="*/ 0 w 6317929"/>
              <a:gd name="connsiteY14" fmla="*/ 262754 h 1576526"/>
              <a:gd name="connsiteX15" fmla="*/ 0 w 6317929"/>
              <a:gd name="connsiteY15" fmla="*/ 262754 h 1576526"/>
              <a:gd name="connsiteX16" fmla="*/ 0 w 6317929"/>
              <a:gd name="connsiteY16" fmla="*/ 0 h 1576526"/>
              <a:gd name="connsiteX0" fmla="*/ 0 w 6317929"/>
              <a:gd name="connsiteY0" fmla="*/ 326294 h 1902820"/>
              <a:gd name="connsiteX1" fmla="*/ 2188452 w 6317929"/>
              <a:gd name="connsiteY1" fmla="*/ 316245 h 1902820"/>
              <a:gd name="connsiteX2" fmla="*/ 2428106 w 6317929"/>
              <a:gd name="connsiteY2" fmla="*/ 0 h 1902820"/>
              <a:gd name="connsiteX3" fmla="*/ 2632470 w 6317929"/>
              <a:gd name="connsiteY3" fmla="*/ 326294 h 1902820"/>
              <a:gd name="connsiteX4" fmla="*/ 6317929 w 6317929"/>
              <a:gd name="connsiteY4" fmla="*/ 326294 h 1902820"/>
              <a:gd name="connsiteX5" fmla="*/ 6317929 w 6317929"/>
              <a:gd name="connsiteY5" fmla="*/ 589048 h 1902820"/>
              <a:gd name="connsiteX6" fmla="*/ 6317929 w 6317929"/>
              <a:gd name="connsiteY6" fmla="*/ 589048 h 1902820"/>
              <a:gd name="connsiteX7" fmla="*/ 6317929 w 6317929"/>
              <a:gd name="connsiteY7" fmla="*/ 983180 h 1902820"/>
              <a:gd name="connsiteX8" fmla="*/ 6317929 w 6317929"/>
              <a:gd name="connsiteY8" fmla="*/ 1902820 h 1902820"/>
              <a:gd name="connsiteX9" fmla="*/ 2632470 w 6317929"/>
              <a:gd name="connsiteY9" fmla="*/ 1902820 h 1902820"/>
              <a:gd name="connsiteX10" fmla="*/ 1052988 w 6317929"/>
              <a:gd name="connsiteY10" fmla="*/ 1902820 h 1902820"/>
              <a:gd name="connsiteX11" fmla="*/ 1052988 w 6317929"/>
              <a:gd name="connsiteY11" fmla="*/ 1902820 h 1902820"/>
              <a:gd name="connsiteX12" fmla="*/ 0 w 6317929"/>
              <a:gd name="connsiteY12" fmla="*/ 1902820 h 1902820"/>
              <a:gd name="connsiteX13" fmla="*/ 0 w 6317929"/>
              <a:gd name="connsiteY13" fmla="*/ 983180 h 1902820"/>
              <a:gd name="connsiteX14" fmla="*/ 0 w 6317929"/>
              <a:gd name="connsiteY14" fmla="*/ 589048 h 1902820"/>
              <a:gd name="connsiteX15" fmla="*/ 0 w 6317929"/>
              <a:gd name="connsiteY15" fmla="*/ 589048 h 1902820"/>
              <a:gd name="connsiteX16" fmla="*/ 0 w 6317929"/>
              <a:gd name="connsiteY16" fmla="*/ 326294 h 1902820"/>
              <a:gd name="connsiteX0" fmla="*/ 0 w 6317929"/>
              <a:gd name="connsiteY0" fmla="*/ 326294 h 1902820"/>
              <a:gd name="connsiteX1" fmla="*/ 2188452 w 6317929"/>
              <a:gd name="connsiteY1" fmla="*/ 316245 h 1902820"/>
              <a:gd name="connsiteX2" fmla="*/ 2428106 w 6317929"/>
              <a:gd name="connsiteY2" fmla="*/ 0 h 1902820"/>
              <a:gd name="connsiteX3" fmla="*/ 2421454 w 6317929"/>
              <a:gd name="connsiteY3" fmla="*/ 326294 h 1902820"/>
              <a:gd name="connsiteX4" fmla="*/ 6317929 w 6317929"/>
              <a:gd name="connsiteY4" fmla="*/ 326294 h 1902820"/>
              <a:gd name="connsiteX5" fmla="*/ 6317929 w 6317929"/>
              <a:gd name="connsiteY5" fmla="*/ 589048 h 1902820"/>
              <a:gd name="connsiteX6" fmla="*/ 6317929 w 6317929"/>
              <a:gd name="connsiteY6" fmla="*/ 589048 h 1902820"/>
              <a:gd name="connsiteX7" fmla="*/ 6317929 w 6317929"/>
              <a:gd name="connsiteY7" fmla="*/ 983180 h 1902820"/>
              <a:gd name="connsiteX8" fmla="*/ 6317929 w 6317929"/>
              <a:gd name="connsiteY8" fmla="*/ 1902820 h 1902820"/>
              <a:gd name="connsiteX9" fmla="*/ 2632470 w 6317929"/>
              <a:gd name="connsiteY9" fmla="*/ 1902820 h 1902820"/>
              <a:gd name="connsiteX10" fmla="*/ 1052988 w 6317929"/>
              <a:gd name="connsiteY10" fmla="*/ 1902820 h 1902820"/>
              <a:gd name="connsiteX11" fmla="*/ 1052988 w 6317929"/>
              <a:gd name="connsiteY11" fmla="*/ 1902820 h 1902820"/>
              <a:gd name="connsiteX12" fmla="*/ 0 w 6317929"/>
              <a:gd name="connsiteY12" fmla="*/ 1902820 h 1902820"/>
              <a:gd name="connsiteX13" fmla="*/ 0 w 6317929"/>
              <a:gd name="connsiteY13" fmla="*/ 983180 h 1902820"/>
              <a:gd name="connsiteX14" fmla="*/ 0 w 6317929"/>
              <a:gd name="connsiteY14" fmla="*/ 589048 h 1902820"/>
              <a:gd name="connsiteX15" fmla="*/ 0 w 6317929"/>
              <a:gd name="connsiteY15" fmla="*/ 589048 h 1902820"/>
              <a:gd name="connsiteX16" fmla="*/ 0 w 6317929"/>
              <a:gd name="connsiteY16" fmla="*/ 326294 h 190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7929" h="1902820">
                <a:moveTo>
                  <a:pt x="0" y="326294"/>
                </a:moveTo>
                <a:lnTo>
                  <a:pt x="2188452" y="316245"/>
                </a:lnTo>
                <a:lnTo>
                  <a:pt x="2428106" y="0"/>
                </a:lnTo>
                <a:lnTo>
                  <a:pt x="2421454" y="326294"/>
                </a:lnTo>
                <a:lnTo>
                  <a:pt x="6317929" y="326294"/>
                </a:lnTo>
                <a:lnTo>
                  <a:pt x="6317929" y="589048"/>
                </a:lnTo>
                <a:lnTo>
                  <a:pt x="6317929" y="589048"/>
                </a:lnTo>
                <a:lnTo>
                  <a:pt x="6317929" y="983180"/>
                </a:lnTo>
                <a:lnTo>
                  <a:pt x="6317929" y="1902820"/>
                </a:lnTo>
                <a:lnTo>
                  <a:pt x="2632470" y="1902820"/>
                </a:lnTo>
                <a:lnTo>
                  <a:pt x="1052988" y="1902820"/>
                </a:lnTo>
                <a:lnTo>
                  <a:pt x="1052988" y="1902820"/>
                </a:lnTo>
                <a:lnTo>
                  <a:pt x="0" y="1902820"/>
                </a:lnTo>
                <a:lnTo>
                  <a:pt x="0" y="983180"/>
                </a:lnTo>
                <a:lnTo>
                  <a:pt x="0" y="589048"/>
                </a:lnTo>
                <a:lnTo>
                  <a:pt x="0" y="589048"/>
                </a:lnTo>
                <a:lnTo>
                  <a:pt x="0" y="326294"/>
                </a:lnTo>
                <a:close/>
              </a:path>
            </a:pathLst>
          </a:cu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rotWithShape="1">
          <a:blip r:embed="rId4"/>
          <a:srcRect b="52902"/>
          <a:stretch/>
        </p:blipFill>
        <p:spPr>
          <a:xfrm>
            <a:off x="6878580" y="967626"/>
            <a:ext cx="2316065" cy="822154"/>
          </a:xfrm>
          <a:prstGeom prst="rect">
            <a:avLst/>
          </a:prstGeom>
        </p:spPr>
      </p:pic>
      <p:pic>
        <p:nvPicPr>
          <p:cNvPr id="20" name="図 19"/>
          <p:cNvPicPr>
            <a:picLocks noChangeAspect="1"/>
          </p:cNvPicPr>
          <p:nvPr/>
        </p:nvPicPr>
        <p:blipFill>
          <a:blip r:embed="rId5"/>
          <a:stretch>
            <a:fillRect/>
          </a:stretch>
        </p:blipFill>
        <p:spPr>
          <a:xfrm>
            <a:off x="382073" y="911212"/>
            <a:ext cx="1719111" cy="874939"/>
          </a:xfrm>
          <a:prstGeom prst="rect">
            <a:avLst/>
          </a:prstGeom>
        </p:spPr>
      </p:pic>
      <p:sp>
        <p:nvSpPr>
          <p:cNvPr id="3" name="タイトル 2"/>
          <p:cNvSpPr>
            <a:spLocks noGrp="1"/>
          </p:cNvSpPr>
          <p:nvPr>
            <p:ph type="ctrTitle"/>
          </p:nvPr>
        </p:nvSpPr>
        <p:spPr/>
        <p:txBody>
          <a:bodyPr>
            <a:normAutofit/>
          </a:bodyPr>
          <a:lstStyle/>
          <a:p>
            <a:r>
              <a:rPr kumimoji="1" lang="ja-JP" altLang="en-US" dirty="0" smtClean="0"/>
              <a:t>気候</a:t>
            </a:r>
            <a:r>
              <a:rPr lang="ja-JP" altLang="en-US" dirty="0" smtClean="0"/>
              <a:t>モデルと気候予測について</a:t>
            </a:r>
            <a:endParaRPr kumimoji="1" lang="ja-JP" altLang="en-US" dirty="0"/>
          </a:p>
        </p:txBody>
      </p:sp>
      <p:sp>
        <p:nvSpPr>
          <p:cNvPr id="5" name="正方形/長方形 4"/>
          <p:cNvSpPr/>
          <p:nvPr/>
        </p:nvSpPr>
        <p:spPr>
          <a:xfrm>
            <a:off x="279128" y="3224364"/>
            <a:ext cx="4358551" cy="1292662"/>
          </a:xfrm>
          <a:prstGeom prst="rect">
            <a:avLst/>
          </a:prstGeom>
        </p:spPr>
        <p:txBody>
          <a:bodyPr wrap="square">
            <a:spAutoFit/>
          </a:bodyPr>
          <a:lstStyle/>
          <a:p>
            <a:r>
              <a:rPr lang="ja-JP" altLang="en-US" dirty="0" smtClean="0"/>
              <a:t>気候モデルによるシミュレーション</a:t>
            </a:r>
            <a:endParaRPr lang="en-US" altLang="ja-JP" dirty="0" smtClean="0"/>
          </a:p>
          <a:p>
            <a:r>
              <a:rPr lang="ja-JP" altLang="en-US" dirty="0" smtClean="0"/>
              <a:t>　</a:t>
            </a:r>
            <a:r>
              <a:rPr lang="ja-JP" altLang="en-US" sz="1400" dirty="0" smtClean="0"/>
              <a:t>大気</a:t>
            </a:r>
            <a:r>
              <a:rPr lang="ja-JP" altLang="en-US" sz="1400" dirty="0"/>
              <a:t>、海洋、陸面などの気候システムの振る舞いをシミュレートする</a:t>
            </a:r>
            <a:r>
              <a:rPr lang="ja-JP" altLang="en-US" sz="1400" dirty="0" smtClean="0"/>
              <a:t>コンピュータソフト（気候モデル）を使って、いろいろ</a:t>
            </a:r>
            <a:r>
              <a:rPr lang="ja-JP" altLang="en-US" sz="1400" dirty="0"/>
              <a:t>な物理</a:t>
            </a:r>
            <a:r>
              <a:rPr lang="ja-JP" altLang="en-US" sz="1400" dirty="0" smtClean="0"/>
              <a:t>方程式を</a:t>
            </a:r>
            <a:r>
              <a:rPr lang="ja-JP" altLang="en-US" sz="1400" dirty="0"/>
              <a:t>解いていくことで</a:t>
            </a:r>
            <a:r>
              <a:rPr lang="ja-JP" altLang="en-US" sz="1400" dirty="0" smtClean="0"/>
              <a:t>、気温</a:t>
            </a:r>
            <a:r>
              <a:rPr lang="ja-JP" altLang="en-US" sz="1400" dirty="0"/>
              <a:t>、風速、</a:t>
            </a:r>
            <a:r>
              <a:rPr lang="ja-JP" altLang="en-US" sz="1400" dirty="0" smtClean="0"/>
              <a:t>雲量などをシミュレート。</a:t>
            </a:r>
            <a:endParaRPr lang="ja-JP" altLang="en-US" sz="1400" dirty="0"/>
          </a:p>
        </p:txBody>
      </p:sp>
      <p:sp>
        <p:nvSpPr>
          <p:cNvPr id="7" name="角丸四角形 6"/>
          <p:cNvSpPr/>
          <p:nvPr/>
        </p:nvSpPr>
        <p:spPr>
          <a:xfrm>
            <a:off x="251520" y="1959977"/>
            <a:ext cx="1944216" cy="936104"/>
          </a:xfrm>
          <a:prstGeom prst="round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角丸四角形 7"/>
          <p:cNvSpPr/>
          <p:nvPr/>
        </p:nvSpPr>
        <p:spPr>
          <a:xfrm>
            <a:off x="6876256" y="1959977"/>
            <a:ext cx="2088232" cy="936104"/>
          </a:xfrm>
          <a:prstGeom prst="round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p:txBody>
      </p:sp>
      <p:sp>
        <p:nvSpPr>
          <p:cNvPr id="9" name="角丸四角形 8"/>
          <p:cNvSpPr/>
          <p:nvPr/>
        </p:nvSpPr>
        <p:spPr>
          <a:xfrm>
            <a:off x="4211960" y="1959977"/>
            <a:ext cx="2376264" cy="936104"/>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smtClean="0">
              <a:solidFill>
                <a:schemeClr val="tx1"/>
              </a:solidFill>
            </a:endParaRPr>
          </a:p>
        </p:txBody>
      </p:sp>
      <p:sp>
        <p:nvSpPr>
          <p:cNvPr id="11" name="テキスト ボックス 10"/>
          <p:cNvSpPr txBox="1"/>
          <p:nvPr/>
        </p:nvSpPr>
        <p:spPr>
          <a:xfrm rot="18900000">
            <a:off x="-143817" y="1880271"/>
            <a:ext cx="1107996" cy="369332"/>
          </a:xfrm>
          <a:prstGeom prst="rect">
            <a:avLst/>
          </a:prstGeom>
          <a:noFill/>
        </p:spPr>
        <p:txBody>
          <a:bodyPr wrap="none" rtlCol="0">
            <a:spAutoFit/>
          </a:bodyPr>
          <a:lstStyle/>
          <a:p>
            <a:r>
              <a:rPr kumimoji="1" lang="ja-JP" altLang="en-US" dirty="0" smtClean="0">
                <a:solidFill>
                  <a:srgbClr val="0000FF"/>
                </a:solidFill>
              </a:rPr>
              <a:t>観測事実</a:t>
            </a:r>
            <a:endParaRPr kumimoji="1" lang="ja-JP" altLang="en-US" dirty="0">
              <a:solidFill>
                <a:srgbClr val="0000FF"/>
              </a:solidFill>
            </a:endParaRPr>
          </a:p>
        </p:txBody>
      </p:sp>
      <p:sp>
        <p:nvSpPr>
          <p:cNvPr id="12" name="正方形/長方形 11"/>
          <p:cNvSpPr/>
          <p:nvPr/>
        </p:nvSpPr>
        <p:spPr>
          <a:xfrm>
            <a:off x="323097" y="2199569"/>
            <a:ext cx="1836204" cy="646331"/>
          </a:xfrm>
          <a:prstGeom prst="rect">
            <a:avLst/>
          </a:prstGeom>
        </p:spPr>
        <p:txBody>
          <a:bodyPr wrap="square">
            <a:spAutoFit/>
          </a:bodyPr>
          <a:lstStyle/>
          <a:p>
            <a:pPr algn="ctr"/>
            <a:r>
              <a:rPr lang="ja-JP" altLang="en-US" dirty="0"/>
              <a:t>世界の平均気温</a:t>
            </a:r>
            <a:r>
              <a:rPr lang="ja-JP" altLang="en-US" dirty="0" smtClean="0"/>
              <a:t>の上昇等</a:t>
            </a:r>
            <a:endParaRPr lang="ja-JP" altLang="en-US" dirty="0"/>
          </a:p>
        </p:txBody>
      </p:sp>
      <p:sp>
        <p:nvSpPr>
          <p:cNvPr id="13" name="テキスト ボックス 12"/>
          <p:cNvSpPr txBox="1"/>
          <p:nvPr/>
        </p:nvSpPr>
        <p:spPr>
          <a:xfrm rot="18900000">
            <a:off x="6494292" y="1895511"/>
            <a:ext cx="1107996" cy="369332"/>
          </a:xfrm>
          <a:prstGeom prst="rect">
            <a:avLst/>
          </a:prstGeom>
          <a:noFill/>
        </p:spPr>
        <p:txBody>
          <a:bodyPr wrap="none" rtlCol="0">
            <a:spAutoFit/>
          </a:bodyPr>
          <a:lstStyle/>
          <a:p>
            <a:r>
              <a:rPr kumimoji="1" lang="ja-JP" altLang="en-US" dirty="0" smtClean="0">
                <a:solidFill>
                  <a:srgbClr val="0000FF"/>
                </a:solidFill>
              </a:rPr>
              <a:t>観測事実</a:t>
            </a:r>
            <a:endParaRPr kumimoji="1" lang="ja-JP" altLang="en-US" dirty="0">
              <a:solidFill>
                <a:srgbClr val="0000FF"/>
              </a:solidFill>
            </a:endParaRPr>
          </a:p>
        </p:txBody>
      </p:sp>
      <p:sp>
        <p:nvSpPr>
          <p:cNvPr id="14" name="正方形/長方形 13"/>
          <p:cNvSpPr/>
          <p:nvPr/>
        </p:nvSpPr>
        <p:spPr>
          <a:xfrm>
            <a:off x="7128284" y="1993568"/>
            <a:ext cx="1584176" cy="923330"/>
          </a:xfrm>
          <a:prstGeom prst="rect">
            <a:avLst/>
          </a:prstGeom>
        </p:spPr>
        <p:txBody>
          <a:bodyPr wrap="square">
            <a:spAutoFit/>
          </a:bodyPr>
          <a:lstStyle/>
          <a:p>
            <a:pPr algn="ctr"/>
            <a:r>
              <a:rPr lang="ja-JP" altLang="en-US" dirty="0"/>
              <a:t>ＣＯ</a:t>
            </a:r>
            <a:r>
              <a:rPr lang="ja-JP" altLang="en-US" baseline="-25000" dirty="0"/>
              <a:t>２</a:t>
            </a:r>
            <a:r>
              <a:rPr lang="ja-JP" altLang="en-US" dirty="0"/>
              <a:t>等</a:t>
            </a:r>
            <a:r>
              <a:rPr lang="ja-JP" altLang="en-US" dirty="0" smtClean="0"/>
              <a:t>の</a:t>
            </a:r>
            <a:r>
              <a:rPr lang="en-US" altLang="ja-JP" dirty="0" smtClean="0"/>
              <a:t/>
            </a:r>
            <a:br>
              <a:rPr lang="en-US" altLang="ja-JP" dirty="0" smtClean="0"/>
            </a:br>
            <a:r>
              <a:rPr lang="ja-JP" altLang="en-US" dirty="0" smtClean="0"/>
              <a:t>温室</a:t>
            </a:r>
            <a:r>
              <a:rPr lang="ja-JP" altLang="en-US" dirty="0"/>
              <a:t>効果ガスの増加</a:t>
            </a:r>
            <a:endParaRPr lang="en-US" altLang="ja-JP" dirty="0"/>
          </a:p>
        </p:txBody>
      </p:sp>
      <p:sp>
        <p:nvSpPr>
          <p:cNvPr id="16" name="正方形/長方形 15"/>
          <p:cNvSpPr/>
          <p:nvPr/>
        </p:nvSpPr>
        <p:spPr>
          <a:xfrm>
            <a:off x="4294743" y="2025848"/>
            <a:ext cx="2274706" cy="923330"/>
          </a:xfrm>
          <a:prstGeom prst="rect">
            <a:avLst/>
          </a:prstGeom>
        </p:spPr>
        <p:txBody>
          <a:bodyPr wrap="square">
            <a:spAutoFit/>
          </a:bodyPr>
          <a:lstStyle/>
          <a:p>
            <a:pPr algn="ctr"/>
            <a:r>
              <a:rPr lang="ja-JP" altLang="en-US" dirty="0" smtClean="0"/>
              <a:t>地表からの赤外線</a:t>
            </a:r>
            <a:r>
              <a:rPr lang="en-US" altLang="ja-JP" dirty="0" smtClean="0"/>
              <a:t/>
            </a:r>
            <a:br>
              <a:rPr lang="en-US" altLang="ja-JP" dirty="0" smtClean="0"/>
            </a:br>
            <a:r>
              <a:rPr lang="ja-JP" altLang="en-US" dirty="0" smtClean="0"/>
              <a:t>吸収量の増加</a:t>
            </a:r>
            <a:r>
              <a:rPr lang="en-US" altLang="ja-JP" dirty="0" smtClean="0"/>
              <a:t>(</a:t>
            </a:r>
            <a:r>
              <a:rPr lang="ja-JP" altLang="en-US" dirty="0" smtClean="0"/>
              <a:t>温室効果</a:t>
            </a:r>
            <a:r>
              <a:rPr lang="en-US" altLang="ja-JP" dirty="0" smtClean="0"/>
              <a:t>)</a:t>
            </a:r>
            <a:r>
              <a:rPr lang="ja-JP" altLang="en-US" dirty="0" smtClean="0"/>
              <a:t>による温暖化</a:t>
            </a:r>
            <a:endParaRPr lang="en-US" altLang="ja-JP" dirty="0"/>
          </a:p>
        </p:txBody>
      </p:sp>
      <p:grpSp>
        <p:nvGrpSpPr>
          <p:cNvPr id="6" name="グループ化 5"/>
          <p:cNvGrpSpPr/>
          <p:nvPr/>
        </p:nvGrpSpPr>
        <p:grpSpPr>
          <a:xfrm>
            <a:off x="2275293" y="2025848"/>
            <a:ext cx="1800493" cy="870233"/>
            <a:chOff x="2275293" y="2025848"/>
            <a:chExt cx="1800493" cy="870233"/>
          </a:xfrm>
        </p:grpSpPr>
        <p:sp>
          <p:nvSpPr>
            <p:cNvPr id="10" name="左矢印 9"/>
            <p:cNvSpPr/>
            <p:nvPr/>
          </p:nvSpPr>
          <p:spPr>
            <a:xfrm>
              <a:off x="2303748" y="2025848"/>
              <a:ext cx="1656184" cy="870233"/>
            </a:xfrm>
            <a:prstGeom prst="leftArrow">
              <a:avLst>
                <a:gd name="adj1" fmla="val 60955"/>
                <a:gd name="adj2" fmla="val 26650"/>
              </a:avLst>
            </a:prstGeom>
            <a:solidFill>
              <a:srgbClr val="FEBC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正方形/長方形 17"/>
            <p:cNvSpPr/>
            <p:nvPr/>
          </p:nvSpPr>
          <p:spPr>
            <a:xfrm>
              <a:off x="2275293" y="2277108"/>
              <a:ext cx="1800493" cy="369332"/>
            </a:xfrm>
            <a:prstGeom prst="rect">
              <a:avLst/>
            </a:prstGeom>
          </p:spPr>
          <p:txBody>
            <a:bodyPr wrap="none">
              <a:spAutoFit/>
            </a:bodyPr>
            <a:lstStyle/>
            <a:p>
              <a:pPr algn="ctr"/>
              <a:r>
                <a:rPr lang="ja-JP" altLang="en-US" dirty="0"/>
                <a:t>どの程度寄与？</a:t>
              </a:r>
            </a:p>
          </p:txBody>
        </p:sp>
      </p:grpSp>
      <p:sp>
        <p:nvSpPr>
          <p:cNvPr id="19" name="左矢印 18"/>
          <p:cNvSpPr/>
          <p:nvPr/>
        </p:nvSpPr>
        <p:spPr>
          <a:xfrm>
            <a:off x="6595432" y="2428029"/>
            <a:ext cx="21602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6592" y="717195"/>
            <a:ext cx="1931007" cy="1198834"/>
          </a:xfrm>
          <a:prstGeom prst="rect">
            <a:avLst/>
          </a:prstGeom>
        </p:spPr>
      </p:pic>
      <p:sp>
        <p:nvSpPr>
          <p:cNvPr id="15" name="テキスト ボックス 14"/>
          <p:cNvSpPr txBox="1"/>
          <p:nvPr/>
        </p:nvSpPr>
        <p:spPr>
          <a:xfrm rot="18900000">
            <a:off x="3836536" y="1895511"/>
            <a:ext cx="1107996" cy="369332"/>
          </a:xfrm>
          <a:prstGeom prst="rect">
            <a:avLst/>
          </a:prstGeom>
          <a:noFill/>
        </p:spPr>
        <p:txBody>
          <a:bodyPr wrap="none" rtlCol="0">
            <a:spAutoFit/>
          </a:bodyPr>
          <a:lstStyle/>
          <a:p>
            <a:r>
              <a:rPr kumimoji="1" lang="ja-JP" altLang="en-US" dirty="0" smtClean="0">
                <a:solidFill>
                  <a:srgbClr val="00B050"/>
                </a:solidFill>
              </a:rPr>
              <a:t>物理現象</a:t>
            </a:r>
            <a:endParaRPr kumimoji="1" lang="ja-JP" altLang="en-US" dirty="0">
              <a:solidFill>
                <a:srgbClr val="00B050"/>
              </a:solidFill>
            </a:endParaRPr>
          </a:p>
        </p:txBody>
      </p:sp>
      <p:sp>
        <p:nvSpPr>
          <p:cNvPr id="29" name="正方形/長方形 28"/>
          <p:cNvSpPr/>
          <p:nvPr/>
        </p:nvSpPr>
        <p:spPr>
          <a:xfrm>
            <a:off x="-35996" y="6460591"/>
            <a:ext cx="9762428" cy="276999"/>
          </a:xfrm>
          <a:prstGeom prst="rect">
            <a:avLst/>
          </a:prstGeom>
        </p:spPr>
        <p:txBody>
          <a:bodyPr wrap="square">
            <a:spAutoFit/>
          </a:bodyPr>
          <a:lstStyle/>
          <a:p>
            <a:r>
              <a:rPr lang="en-US" altLang="ja-JP" sz="1200" dirty="0" smtClean="0"/>
              <a:t>※</a:t>
            </a:r>
            <a:r>
              <a:rPr lang="ja-JP" altLang="en-US" sz="1200" dirty="0"/>
              <a:t>出典：いまさら温暖化論争？　温暖化はウソだと思っている方</a:t>
            </a:r>
            <a:r>
              <a:rPr lang="ja-JP" altLang="en-US" sz="1200" dirty="0" smtClean="0"/>
              <a:t>へ（</a:t>
            </a:r>
            <a:r>
              <a:rPr lang="en-US" altLang="ja-JP" sz="1200" dirty="0"/>
              <a:t>https://news.yahoo.co.jp/byline/emoriseita/20151202-00051987</a:t>
            </a:r>
            <a:r>
              <a:rPr lang="en-US" altLang="ja-JP" sz="1200" dirty="0" smtClean="0"/>
              <a:t>/</a:t>
            </a:r>
            <a:r>
              <a:rPr lang="ja-JP" altLang="en-US" sz="1200" dirty="0" smtClean="0"/>
              <a:t>）</a:t>
            </a:r>
            <a:endParaRPr lang="ja-JP" altLang="en-US" sz="1200" dirty="0"/>
          </a:p>
        </p:txBody>
      </p:sp>
      <p:pic>
        <p:nvPicPr>
          <p:cNvPr id="31" name="図 30"/>
          <p:cNvPicPr>
            <a:picLocks noChangeAspect="1"/>
          </p:cNvPicPr>
          <p:nvPr/>
        </p:nvPicPr>
        <p:blipFill rotWithShape="1">
          <a:blip r:embed="rId7" cstate="print">
            <a:extLst>
              <a:ext uri="{28A0092B-C50C-407E-A947-70E740481C1C}">
                <a14:useLocalDpi xmlns:a14="http://schemas.microsoft.com/office/drawing/2010/main" val="0"/>
              </a:ext>
            </a:extLst>
          </a:blip>
          <a:srcRect t="8765" b="5174"/>
          <a:stretch/>
        </p:blipFill>
        <p:spPr>
          <a:xfrm>
            <a:off x="4665287" y="3223017"/>
            <a:ext cx="1784648" cy="1380823"/>
          </a:xfrm>
          <a:prstGeom prst="rect">
            <a:avLst/>
          </a:prstGeom>
        </p:spPr>
      </p:pic>
      <p:sp>
        <p:nvSpPr>
          <p:cNvPr id="4" name="曲折矢印 3"/>
          <p:cNvSpPr/>
          <p:nvPr/>
        </p:nvSpPr>
        <p:spPr>
          <a:xfrm rot="10800000" flipH="1">
            <a:off x="2687087" y="4758267"/>
            <a:ext cx="577532" cy="4804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角丸四角形 24"/>
          <p:cNvSpPr/>
          <p:nvPr/>
        </p:nvSpPr>
        <p:spPr>
          <a:xfrm>
            <a:off x="359532" y="5177207"/>
            <a:ext cx="1944216" cy="936104"/>
          </a:xfrm>
          <a:prstGeom prst="round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将来の温室効果ガス等の排出量シナリオデータ</a:t>
            </a:r>
            <a:endParaRPr kumimoji="1" lang="ja-JP" altLang="en-US" dirty="0">
              <a:solidFill>
                <a:schemeClr val="tx1"/>
              </a:solidFill>
            </a:endParaRPr>
          </a:p>
        </p:txBody>
      </p:sp>
      <p:sp>
        <p:nvSpPr>
          <p:cNvPr id="32" name="角丸四角形 31"/>
          <p:cNvSpPr/>
          <p:nvPr/>
        </p:nvSpPr>
        <p:spPr>
          <a:xfrm>
            <a:off x="6920587" y="3104349"/>
            <a:ext cx="2043901" cy="881377"/>
          </a:xfrm>
          <a:prstGeom prst="round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気候モデルに</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chemeClr val="tx1"/>
                </a:solidFill>
              </a:rPr>
              <a:t>与える外部要因データ</a:t>
            </a:r>
            <a:r>
              <a:rPr kumimoji="1" lang="en-US" altLang="ja-JP" dirty="0" smtClean="0">
                <a:solidFill>
                  <a:schemeClr val="tx1"/>
                </a:solidFill>
              </a:rPr>
              <a:t>※</a:t>
            </a:r>
            <a:endParaRPr kumimoji="1" lang="en-US" altLang="ja-JP" sz="1600" dirty="0" smtClean="0">
              <a:solidFill>
                <a:schemeClr val="tx1"/>
              </a:solidFill>
            </a:endParaRPr>
          </a:p>
        </p:txBody>
      </p:sp>
      <p:sp>
        <p:nvSpPr>
          <p:cNvPr id="17" name="正方形/長方形 16"/>
          <p:cNvSpPr/>
          <p:nvPr/>
        </p:nvSpPr>
        <p:spPr>
          <a:xfrm>
            <a:off x="6771612" y="3985726"/>
            <a:ext cx="2423033" cy="646331"/>
          </a:xfrm>
          <a:prstGeom prst="rect">
            <a:avLst/>
          </a:prstGeom>
        </p:spPr>
        <p:txBody>
          <a:bodyPr wrap="square">
            <a:spAutoFit/>
          </a:bodyPr>
          <a:lstStyle/>
          <a:p>
            <a:r>
              <a:rPr lang="en-US" altLang="ja-JP" sz="1200" dirty="0" smtClean="0"/>
              <a:t>※</a:t>
            </a:r>
            <a:r>
              <a:rPr lang="ja-JP" altLang="en-US" sz="1200" dirty="0" smtClean="0"/>
              <a:t>温室</a:t>
            </a:r>
            <a:r>
              <a:rPr lang="ja-JP" altLang="en-US" sz="1200" dirty="0"/>
              <a:t>効果ガス等のほかに、太陽活動、火山噴火といった自然要因を含む</a:t>
            </a:r>
          </a:p>
        </p:txBody>
      </p:sp>
      <p:sp>
        <p:nvSpPr>
          <p:cNvPr id="33" name="左矢印 32"/>
          <p:cNvSpPr/>
          <p:nvPr/>
        </p:nvSpPr>
        <p:spPr>
          <a:xfrm>
            <a:off x="6628413" y="3452531"/>
            <a:ext cx="21602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左矢印 34"/>
          <p:cNvSpPr/>
          <p:nvPr/>
        </p:nvSpPr>
        <p:spPr>
          <a:xfrm rot="9000000">
            <a:off x="2332830" y="5033191"/>
            <a:ext cx="21602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316854" y="4834192"/>
            <a:ext cx="2551290" cy="521744"/>
          </a:xfrm>
          <a:prstGeom prst="roundRect">
            <a:avLst/>
          </a:prstGeom>
          <a:solidFill>
            <a:srgbClr val="FEBCB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将来の気候予測データ</a:t>
            </a:r>
            <a:endParaRPr kumimoji="1" lang="ja-JP" altLang="en-US" dirty="0">
              <a:solidFill>
                <a:schemeClr val="tx1"/>
              </a:solidFill>
            </a:endParaRPr>
          </a:p>
        </p:txBody>
      </p:sp>
      <p:pic>
        <p:nvPicPr>
          <p:cNvPr id="21" name="図 20"/>
          <p:cNvPicPr>
            <a:picLocks noChangeAspect="1"/>
          </p:cNvPicPr>
          <p:nvPr/>
        </p:nvPicPr>
        <p:blipFill>
          <a:blip r:embed="rId8"/>
          <a:stretch>
            <a:fillRect/>
          </a:stretch>
        </p:blipFill>
        <p:spPr>
          <a:xfrm>
            <a:off x="3701130" y="5373527"/>
            <a:ext cx="1928314" cy="1073635"/>
          </a:xfrm>
          <a:prstGeom prst="rect">
            <a:avLst/>
          </a:prstGeom>
        </p:spPr>
      </p:pic>
      <p:sp>
        <p:nvSpPr>
          <p:cNvPr id="22" name="左中かっこ 21"/>
          <p:cNvSpPr/>
          <p:nvPr/>
        </p:nvSpPr>
        <p:spPr>
          <a:xfrm>
            <a:off x="6238503" y="5441880"/>
            <a:ext cx="135429" cy="8865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正方形/長方形 47"/>
          <p:cNvSpPr/>
          <p:nvPr/>
        </p:nvSpPr>
        <p:spPr>
          <a:xfrm>
            <a:off x="-35996" y="6648457"/>
            <a:ext cx="9210863" cy="276999"/>
          </a:xfrm>
          <a:prstGeom prst="rect">
            <a:avLst/>
          </a:prstGeom>
        </p:spPr>
        <p:txBody>
          <a:bodyPr wrap="square">
            <a:spAutoFit/>
          </a:bodyPr>
          <a:lstStyle/>
          <a:p>
            <a:r>
              <a:rPr lang="ja-JP" altLang="en-US" sz="1200" dirty="0" smtClean="0"/>
              <a:t>　　　　地球環境研究センターニュース</a:t>
            </a:r>
            <a:r>
              <a:rPr lang="en-US" altLang="ja-JP" sz="1200" dirty="0"/>
              <a:t>2018</a:t>
            </a:r>
            <a:r>
              <a:rPr lang="ja-JP" altLang="en-US" sz="1200" dirty="0"/>
              <a:t>年</a:t>
            </a:r>
            <a:r>
              <a:rPr lang="en-US" altLang="ja-JP" sz="1200" dirty="0"/>
              <a:t>8</a:t>
            </a:r>
            <a:r>
              <a:rPr lang="ja-JP" altLang="en-US" sz="1200" dirty="0"/>
              <a:t>月号 ［</a:t>
            </a:r>
            <a:r>
              <a:rPr lang="en-US" altLang="ja-JP" sz="1200" dirty="0"/>
              <a:t>Vol.29 No.5</a:t>
            </a:r>
            <a:r>
              <a:rPr lang="ja-JP" altLang="en-US" sz="1200" dirty="0" smtClean="0"/>
              <a:t>］（</a:t>
            </a:r>
            <a:r>
              <a:rPr lang="en-US" altLang="ja-JP" sz="1200" dirty="0" smtClean="0"/>
              <a:t>https</a:t>
            </a:r>
            <a:r>
              <a:rPr lang="en-US" altLang="ja-JP" sz="1200" dirty="0"/>
              <a:t>://</a:t>
            </a:r>
            <a:r>
              <a:rPr lang="en-US" altLang="ja-JP" sz="1200" dirty="0" smtClean="0"/>
              <a:t>www.cger.nies.go.jp/cgernews/201808/332003.html</a:t>
            </a:r>
            <a:r>
              <a:rPr lang="ja-JP" altLang="en-US" sz="1200" dirty="0" smtClean="0"/>
              <a:t>）</a:t>
            </a:r>
            <a:endParaRPr lang="ja-JP" altLang="en-US" sz="1200" dirty="0"/>
          </a:p>
        </p:txBody>
      </p:sp>
      <p:sp>
        <p:nvSpPr>
          <p:cNvPr id="23" name="正方形/長方形 22"/>
          <p:cNvSpPr/>
          <p:nvPr/>
        </p:nvSpPr>
        <p:spPr>
          <a:xfrm>
            <a:off x="6003574" y="4861615"/>
            <a:ext cx="3124676" cy="646331"/>
          </a:xfrm>
          <a:prstGeom prst="rect">
            <a:avLst/>
          </a:prstGeom>
        </p:spPr>
        <p:txBody>
          <a:bodyPr wrap="square">
            <a:spAutoFit/>
          </a:bodyPr>
          <a:lstStyle/>
          <a:p>
            <a:r>
              <a:rPr lang="en-US" altLang="ja-JP" dirty="0" smtClean="0"/>
              <a:t>※</a:t>
            </a:r>
            <a:r>
              <a:rPr lang="ja-JP" altLang="en-US" dirty="0" smtClean="0"/>
              <a:t>気候</a:t>
            </a:r>
            <a:r>
              <a:rPr lang="ja-JP" altLang="en-US" dirty="0"/>
              <a:t>変動予測</a:t>
            </a:r>
            <a:r>
              <a:rPr lang="ja-JP" altLang="en-US" dirty="0" smtClean="0"/>
              <a:t>には幅</a:t>
            </a:r>
            <a:r>
              <a:rPr lang="en-US" altLang="ja-JP" dirty="0" smtClean="0"/>
              <a:t/>
            </a:r>
            <a:br>
              <a:rPr lang="en-US" altLang="ja-JP" dirty="0" smtClean="0"/>
            </a:br>
            <a:r>
              <a:rPr lang="ja-JP" altLang="en-US" dirty="0" smtClean="0"/>
              <a:t>　　　（</a:t>
            </a:r>
            <a:r>
              <a:rPr lang="ja-JP" altLang="en-US" dirty="0"/>
              <a:t>不確実性</a:t>
            </a:r>
            <a:r>
              <a:rPr lang="ja-JP" altLang="en-US" dirty="0" smtClean="0"/>
              <a:t>）がある</a:t>
            </a:r>
            <a:endParaRPr lang="ja-JP" altLang="en-US" dirty="0"/>
          </a:p>
        </p:txBody>
      </p:sp>
      <p:sp>
        <p:nvSpPr>
          <p:cNvPr id="24" name="正方形/長方形 23"/>
          <p:cNvSpPr/>
          <p:nvPr/>
        </p:nvSpPr>
        <p:spPr>
          <a:xfrm>
            <a:off x="6306218" y="5222094"/>
            <a:ext cx="4572000" cy="1077218"/>
          </a:xfrm>
          <a:prstGeom prst="rect">
            <a:avLst/>
          </a:prstGeom>
        </p:spPr>
        <p:txBody>
          <a:bodyPr>
            <a:spAutoFit/>
          </a:bodyPr>
          <a:lstStyle/>
          <a:p>
            <a:endParaRPr lang="ja-JP" altLang="en-US" sz="1600" dirty="0"/>
          </a:p>
          <a:p>
            <a:r>
              <a:rPr lang="ja-JP" altLang="en-US" sz="1600" dirty="0"/>
              <a:t>(1</a:t>
            </a:r>
            <a:r>
              <a:rPr lang="ja-JP" altLang="en-US" sz="1600" dirty="0" smtClean="0"/>
              <a:t>)排出</a:t>
            </a:r>
            <a:r>
              <a:rPr lang="ja-JP" altLang="en-US" sz="1600" dirty="0"/>
              <a:t>シナリオの</a:t>
            </a:r>
            <a:r>
              <a:rPr lang="ja-JP" altLang="en-US" sz="1600" dirty="0" smtClean="0"/>
              <a:t>不確実性</a:t>
            </a:r>
            <a:endParaRPr lang="ja-JP" altLang="en-US" sz="1600" dirty="0"/>
          </a:p>
          <a:p>
            <a:r>
              <a:rPr lang="ja-JP" altLang="en-US" sz="1600" dirty="0"/>
              <a:t>(2</a:t>
            </a:r>
            <a:r>
              <a:rPr lang="ja-JP" altLang="en-US" sz="1600" dirty="0" smtClean="0"/>
              <a:t>)気候</a:t>
            </a:r>
            <a:r>
              <a:rPr lang="ja-JP" altLang="en-US" sz="1600" dirty="0"/>
              <a:t>モデルの</a:t>
            </a:r>
            <a:r>
              <a:rPr lang="ja-JP" altLang="en-US" sz="1600" dirty="0" smtClean="0"/>
              <a:t>不確実性</a:t>
            </a:r>
            <a:endParaRPr lang="ja-JP" altLang="en-US" sz="1600" dirty="0"/>
          </a:p>
          <a:p>
            <a:r>
              <a:rPr lang="ja-JP" altLang="en-US" sz="1600" dirty="0"/>
              <a:t>(3</a:t>
            </a:r>
            <a:r>
              <a:rPr lang="ja-JP" altLang="en-US" sz="1600" dirty="0" smtClean="0"/>
              <a:t>)内部</a:t>
            </a:r>
            <a:r>
              <a:rPr lang="ja-JP" altLang="en-US" sz="1600" dirty="0"/>
              <a:t>変動の</a:t>
            </a:r>
            <a:r>
              <a:rPr lang="ja-JP" altLang="en-US" sz="1600" dirty="0" smtClean="0"/>
              <a:t>不確実性</a:t>
            </a:r>
            <a:endParaRPr lang="ja-JP" altLang="en-US" sz="1600" dirty="0"/>
          </a:p>
        </p:txBody>
      </p:sp>
    </p:spTree>
    <p:extLst>
      <p:ext uri="{BB962C8B-B14F-4D97-AF65-F5344CB8AC3E}">
        <p14:creationId xmlns:p14="http://schemas.microsoft.com/office/powerpoint/2010/main" val="32713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500"/>
                                        <p:tgtEl>
                                          <p:spTgt spid="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P spid="8" grpId="0" animBg="1"/>
      <p:bldP spid="9" grpId="0" animBg="1"/>
      <p:bldP spid="11" grpId="0"/>
      <p:bldP spid="13" grpId="0"/>
      <p:bldP spid="14" grpId="0"/>
      <p:bldP spid="16" grpId="0"/>
      <p:bldP spid="19" grpId="0" animBg="1"/>
      <p:bldP spid="15" grpId="0"/>
      <p:bldP spid="4" grpId="0" animBg="1"/>
      <p:bldP spid="25" grpId="0" animBg="1"/>
      <p:bldP spid="32" grpId="0" animBg="1"/>
      <p:bldP spid="17" grpId="0"/>
      <p:bldP spid="33" grpId="0" animBg="1"/>
      <p:bldP spid="35" grpId="0" animBg="1"/>
      <p:bldP spid="36" grpId="0" animBg="1"/>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氷期が来る？</a:t>
            </a:r>
            <a:endParaRPr kumimoji="1" lang="ja-JP" altLang="en-US" dirty="0"/>
          </a:p>
        </p:txBody>
      </p:sp>
      <p:grpSp>
        <p:nvGrpSpPr>
          <p:cNvPr id="7" name="グループ化 6"/>
          <p:cNvGrpSpPr/>
          <p:nvPr/>
        </p:nvGrpSpPr>
        <p:grpSpPr>
          <a:xfrm>
            <a:off x="75545" y="733774"/>
            <a:ext cx="9041161" cy="2486054"/>
            <a:chOff x="107504" y="3829581"/>
            <a:chExt cx="9041161" cy="2486054"/>
          </a:xfrm>
        </p:grpSpPr>
        <p:sp>
          <p:nvSpPr>
            <p:cNvPr id="18" name="角丸四角形 17"/>
            <p:cNvSpPr/>
            <p:nvPr/>
          </p:nvSpPr>
          <p:spPr>
            <a:xfrm>
              <a:off x="107504" y="4011093"/>
              <a:ext cx="8928992" cy="2242049"/>
            </a:xfrm>
            <a:prstGeom prst="roundRect">
              <a:avLst>
                <a:gd name="adj" fmla="val 4329"/>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marL="363538" lvl="0">
                <a:spcBef>
                  <a:spcPts val="1200"/>
                </a:spcBef>
              </a:pPr>
              <a:endParaRPr lang="en-US" altLang="ja-JP" sz="1200" dirty="0">
                <a:solidFill>
                  <a:prstClr val="black"/>
                </a:solidFill>
              </a:endParaRPr>
            </a:p>
          </p:txBody>
        </p:sp>
        <p:pic>
          <p:nvPicPr>
            <p:cNvPr id="10" name="図 9"/>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06360" y="4077072"/>
              <a:ext cx="2169438" cy="1288104"/>
            </a:xfrm>
            <a:prstGeom prst="rect">
              <a:avLst/>
            </a:prstGeom>
          </p:spPr>
        </p:pic>
        <p:sp>
          <p:nvSpPr>
            <p:cNvPr id="11" name="テキスト ボックス 10"/>
            <p:cNvSpPr txBox="1"/>
            <p:nvPr/>
          </p:nvSpPr>
          <p:spPr>
            <a:xfrm>
              <a:off x="6106742" y="6006623"/>
              <a:ext cx="3041923" cy="276999"/>
            </a:xfrm>
            <a:prstGeom prst="rect">
              <a:avLst/>
            </a:prstGeom>
            <a:noFill/>
          </p:spPr>
          <p:txBody>
            <a:bodyPr wrap="none" rtlCol="0">
              <a:spAutoFit/>
            </a:bodyPr>
            <a:lstStyle/>
            <a:p>
              <a:r>
                <a:rPr kumimoji="1" lang="ja-JP" altLang="en-US" sz="1200" dirty="0" smtClean="0"/>
                <a:t>出典：</a:t>
              </a:r>
              <a:r>
                <a:rPr kumimoji="1" lang="en-US" altLang="ja-JP" sz="1200" dirty="0" smtClean="0"/>
                <a:t>IPCC </a:t>
              </a:r>
              <a:r>
                <a:rPr lang="en-US" altLang="ja-JP" sz="1200" dirty="0"/>
                <a:t>AR4 </a:t>
              </a:r>
              <a:r>
                <a:rPr lang="en-US" altLang="ja-JP" sz="1200" dirty="0" smtClean="0"/>
                <a:t>WG1 FAQ </a:t>
              </a:r>
              <a:r>
                <a:rPr lang="en-US" altLang="ja-JP" sz="1200" dirty="0"/>
                <a:t>6.1, Figure 1 </a:t>
              </a:r>
              <a:endParaRPr kumimoji="1" lang="ja-JP" altLang="en-US" sz="1200" dirty="0"/>
            </a:p>
          </p:txBody>
        </p:sp>
        <p:sp>
          <p:nvSpPr>
            <p:cNvPr id="12" name="テキスト ボックス 11"/>
            <p:cNvSpPr txBox="1"/>
            <p:nvPr/>
          </p:nvSpPr>
          <p:spPr>
            <a:xfrm>
              <a:off x="5095802" y="5294757"/>
              <a:ext cx="4032448" cy="686775"/>
            </a:xfrm>
            <a:prstGeom prst="rect">
              <a:avLst/>
            </a:prstGeom>
            <a:noFill/>
          </p:spPr>
          <p:txBody>
            <a:bodyPr wrap="square" rtlCol="0">
              <a:spAutoFit/>
            </a:bodyPr>
            <a:lstStyle/>
            <a:p>
              <a:pPr marL="360363" indent="-360363"/>
              <a:r>
                <a:rPr kumimoji="1" lang="ja-JP" altLang="en-US" sz="1200" dirty="0" smtClean="0"/>
                <a:t>Ｅ：公転軌道の変化（</a:t>
              </a:r>
              <a:r>
                <a:rPr lang="ja-JP" altLang="en-US" sz="1200" dirty="0"/>
                <a:t>約</a:t>
              </a:r>
              <a:r>
                <a:rPr lang="en-US" altLang="ja-JP" sz="1200" dirty="0"/>
                <a:t>19,000</a:t>
              </a:r>
              <a:r>
                <a:rPr lang="ja-JP" altLang="en-US" sz="1200" dirty="0"/>
                <a:t>年と</a:t>
              </a:r>
              <a:r>
                <a:rPr lang="en-US" altLang="ja-JP" sz="1200" dirty="0"/>
                <a:t>23,000</a:t>
              </a:r>
              <a:r>
                <a:rPr lang="ja-JP" altLang="en-US" sz="1200" dirty="0"/>
                <a:t>年の</a:t>
              </a:r>
              <a:r>
                <a:rPr lang="ja-JP" altLang="en-US" sz="1200" dirty="0" smtClean="0"/>
                <a:t>準周期）</a:t>
              </a:r>
              <a:endParaRPr lang="en-US" altLang="ja-JP" sz="1200" dirty="0" smtClean="0"/>
            </a:p>
            <a:p>
              <a:pPr marL="360363" indent="-360363"/>
              <a:r>
                <a:rPr kumimoji="1" lang="ja-JP" altLang="en-US" sz="1200" dirty="0" smtClean="0"/>
                <a:t>Ｔ：地軸の傾きの変化（</a:t>
              </a:r>
              <a:r>
                <a:rPr lang="ja-JP" altLang="en-US" sz="1200" dirty="0"/>
                <a:t>約</a:t>
              </a:r>
              <a:r>
                <a:rPr lang="en-US" altLang="ja-JP" sz="1200" dirty="0"/>
                <a:t>22°</a:t>
              </a:r>
              <a:r>
                <a:rPr lang="ja-JP" altLang="en-US" sz="1200" dirty="0"/>
                <a:t>から</a:t>
              </a:r>
              <a:r>
                <a:rPr lang="en-US" altLang="ja-JP" sz="1200" dirty="0"/>
                <a:t>24.5°</a:t>
              </a:r>
              <a:r>
                <a:rPr lang="ja-JP" altLang="en-US" sz="1200" dirty="0"/>
                <a:t>の間で変動し</a:t>
              </a:r>
              <a:r>
                <a:rPr lang="ja-JP" altLang="en-US" sz="1200" dirty="0" smtClean="0"/>
                <a:t>、 約</a:t>
              </a:r>
              <a:r>
                <a:rPr lang="en-US" altLang="ja-JP" sz="1200" dirty="0"/>
                <a:t>41,000</a:t>
              </a:r>
              <a:r>
                <a:rPr lang="ja-JP" altLang="en-US" sz="1200" dirty="0"/>
                <a:t>年の二つの近い</a:t>
              </a:r>
              <a:r>
                <a:rPr lang="ja-JP" altLang="en-US" sz="1200" dirty="0" smtClean="0"/>
                <a:t>準周期）</a:t>
              </a:r>
              <a:endParaRPr lang="en-US" altLang="ja-JP" sz="1200" dirty="0" smtClean="0"/>
            </a:p>
            <a:p>
              <a:pPr marL="360363" indent="-360363"/>
              <a:r>
                <a:rPr kumimoji="1" lang="ja-JP" altLang="en-US" sz="1200" dirty="0" smtClean="0"/>
                <a:t>Ｐ：地軸の歳差運動（</a:t>
              </a:r>
              <a:r>
                <a:rPr lang="ja-JP" altLang="en-US" sz="1200" dirty="0"/>
                <a:t>約</a:t>
              </a:r>
              <a:r>
                <a:rPr lang="en-US" altLang="ja-JP" sz="1200" dirty="0"/>
                <a:t>19,000</a:t>
              </a:r>
              <a:r>
                <a:rPr lang="ja-JP" altLang="en-US" sz="1200" dirty="0"/>
                <a:t>年と</a:t>
              </a:r>
              <a:r>
                <a:rPr lang="en-US" altLang="ja-JP" sz="1200" dirty="0"/>
                <a:t>23,000</a:t>
              </a:r>
              <a:r>
                <a:rPr lang="ja-JP" altLang="en-US" sz="1200" dirty="0"/>
                <a:t>年の</a:t>
              </a:r>
              <a:r>
                <a:rPr lang="ja-JP" altLang="en-US" sz="1200" dirty="0" smtClean="0"/>
                <a:t>準周期）</a:t>
              </a:r>
              <a:endParaRPr kumimoji="1" lang="ja-JP" altLang="en-US" sz="1200" dirty="0"/>
            </a:p>
          </p:txBody>
        </p:sp>
        <p:sp>
          <p:nvSpPr>
            <p:cNvPr id="15" name="正方形/長方形 14"/>
            <p:cNvSpPr/>
            <p:nvPr/>
          </p:nvSpPr>
          <p:spPr>
            <a:xfrm>
              <a:off x="176937" y="4284310"/>
              <a:ext cx="4966355" cy="2031325"/>
            </a:xfrm>
            <a:prstGeom prst="rect">
              <a:avLst/>
            </a:prstGeom>
          </p:spPr>
          <p:txBody>
            <a:bodyPr wrap="square">
              <a:spAutoFit/>
            </a:bodyPr>
            <a:lstStyle/>
            <a:p>
              <a:pPr marL="285750" indent="-285750">
                <a:buFont typeface="Wingdings" panose="05000000000000000000" pitchFamily="2" charset="2"/>
                <a:buChar char="p"/>
              </a:pPr>
              <a:r>
                <a:rPr lang="ja-JP" altLang="en-US" dirty="0" smtClean="0"/>
                <a:t>氷期の始まりは、高緯度</a:t>
              </a:r>
              <a:r>
                <a:rPr lang="ja-JP" altLang="en-US" dirty="0"/>
                <a:t>北半球の夏の日射の極小が</a:t>
              </a:r>
              <a:r>
                <a:rPr lang="ja-JP" altLang="en-US" dirty="0" smtClean="0"/>
                <a:t>引き金（冬</a:t>
              </a:r>
              <a:r>
                <a:rPr lang="ja-JP" altLang="en-US" dirty="0"/>
                <a:t>の降雪が一年中残り、蓄積</a:t>
              </a:r>
              <a:r>
                <a:rPr lang="ja-JP" altLang="en-US" dirty="0" smtClean="0"/>
                <a:t>して氷床を形成）</a:t>
              </a:r>
              <a:endParaRPr lang="en-US" altLang="ja-JP" dirty="0" smtClean="0"/>
            </a:p>
            <a:p>
              <a:pPr marL="285750" indent="-285750">
                <a:buFont typeface="Wingdings" panose="05000000000000000000" pitchFamily="2" charset="2"/>
                <a:buChar char="p"/>
              </a:pPr>
              <a:r>
                <a:rPr lang="en-US" altLang="ja-JP" dirty="0"/>
                <a:t>2</a:t>
              </a:r>
              <a:r>
                <a:rPr lang="ja-JP" altLang="en-US" dirty="0"/>
                <a:t>万</a:t>
              </a:r>
              <a:r>
                <a:rPr lang="en-US" altLang="ja-JP" dirty="0"/>
                <a:t>〜10</a:t>
              </a:r>
              <a:r>
                <a:rPr lang="ja-JP" altLang="en-US" dirty="0"/>
                <a:t>万年スケールの北半球夏季の日射量変動は、地球の自転軸の傾きや地球が太陽の周りを回る軌道が周期を持って</a:t>
              </a:r>
              <a:r>
                <a:rPr lang="ja-JP" altLang="en-US" dirty="0" smtClean="0"/>
                <a:t>変動</a:t>
              </a:r>
              <a:endParaRPr lang="en-US" altLang="ja-JP" dirty="0" smtClean="0"/>
            </a:p>
            <a:p>
              <a:r>
                <a:rPr lang="ja-JP" altLang="en-US" dirty="0"/>
                <a:t>⇒</a:t>
              </a:r>
              <a:r>
                <a:rPr lang="ja-JP" altLang="en-US" b="1" dirty="0"/>
                <a:t>氷期が今後</a:t>
              </a:r>
              <a:r>
                <a:rPr lang="en-US" altLang="ja-JP" b="1" dirty="0"/>
                <a:t>3</a:t>
              </a:r>
              <a:r>
                <a:rPr lang="ja-JP" altLang="en-US" b="1" dirty="0"/>
                <a:t>万年以内に始まる確率は</a:t>
              </a:r>
              <a:r>
                <a:rPr lang="ja-JP" altLang="en-US" b="1" dirty="0" smtClean="0"/>
                <a:t>低い</a:t>
              </a:r>
              <a:endParaRPr lang="en-US" altLang="ja-JP" b="1" dirty="0" smtClean="0"/>
            </a:p>
          </p:txBody>
        </p:sp>
        <p:sp>
          <p:nvSpPr>
            <p:cNvPr id="19" name="テキスト ボックス 18"/>
            <p:cNvSpPr txBox="1"/>
            <p:nvPr/>
          </p:nvSpPr>
          <p:spPr>
            <a:xfrm>
              <a:off x="218352" y="3829581"/>
              <a:ext cx="2893988" cy="380480"/>
            </a:xfrm>
            <a:prstGeom prst="rect">
              <a:avLst/>
            </a:prstGeom>
            <a:solidFill>
              <a:schemeClr val="accent1"/>
            </a:solidFill>
          </p:spPr>
          <p:txBody>
            <a:bodyPr wrap="none" lIns="36000" tIns="36000" rIns="36000" bIns="36000" rtlCol="0">
              <a:spAutoFit/>
            </a:bodyPr>
            <a:lstStyle/>
            <a:p>
              <a:r>
                <a:rPr lang="ja-JP" altLang="en-US" sz="2000" b="1" dirty="0"/>
                <a:t>ミランコビッチサイクル</a:t>
              </a:r>
            </a:p>
          </p:txBody>
        </p:sp>
      </p:grpSp>
      <p:sp>
        <p:nvSpPr>
          <p:cNvPr id="20" name="角丸四角形 19"/>
          <p:cNvSpPr/>
          <p:nvPr/>
        </p:nvSpPr>
        <p:spPr>
          <a:xfrm>
            <a:off x="237992" y="6195469"/>
            <a:ext cx="8679042" cy="359371"/>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1200"/>
              </a:spcBef>
            </a:pPr>
            <a:r>
              <a:rPr lang="ja-JP" altLang="en-US" dirty="0" smtClean="0">
                <a:solidFill>
                  <a:prstClr val="black"/>
                </a:solidFill>
              </a:rPr>
              <a:t>　　</a:t>
            </a:r>
            <a:r>
              <a:rPr lang="ja-JP" altLang="en-US" sz="1600" dirty="0" smtClean="0">
                <a:solidFill>
                  <a:prstClr val="black"/>
                </a:solidFill>
              </a:rPr>
              <a:t>いずれの影響を考慮しても、</a:t>
            </a:r>
            <a:r>
              <a:rPr lang="ja-JP" altLang="en-US" sz="2000" b="1" dirty="0" smtClean="0">
                <a:solidFill>
                  <a:srgbClr val="FF0000"/>
                </a:solidFill>
              </a:rPr>
              <a:t>氷期の到来が予測される状況にない</a:t>
            </a:r>
            <a:endParaRPr lang="en-US" altLang="ja-JP" sz="1600" b="1" dirty="0">
              <a:solidFill>
                <a:srgbClr val="FF0000"/>
              </a:solidFill>
            </a:endParaRPr>
          </a:p>
        </p:txBody>
      </p:sp>
      <p:sp>
        <p:nvSpPr>
          <p:cNvPr id="17" name="角丸四角形 16"/>
          <p:cNvSpPr/>
          <p:nvPr/>
        </p:nvSpPr>
        <p:spPr>
          <a:xfrm>
            <a:off x="107504" y="3455967"/>
            <a:ext cx="8928992" cy="2641148"/>
          </a:xfrm>
          <a:prstGeom prst="roundRect">
            <a:avLst>
              <a:gd name="adj" fmla="val 4329"/>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marL="363538" lvl="0">
              <a:spcBef>
                <a:spcPts val="1200"/>
              </a:spcBef>
            </a:pPr>
            <a:endParaRPr lang="en-US" altLang="ja-JP" sz="1200" dirty="0">
              <a:solidFill>
                <a:prstClr val="black"/>
              </a:solidFill>
            </a:endParaRPr>
          </a:p>
        </p:txBody>
      </p:sp>
      <p:sp>
        <p:nvSpPr>
          <p:cNvPr id="5" name="テキスト ボックス 4"/>
          <p:cNvSpPr txBox="1"/>
          <p:nvPr/>
        </p:nvSpPr>
        <p:spPr>
          <a:xfrm>
            <a:off x="218352" y="3242443"/>
            <a:ext cx="1868066" cy="380480"/>
          </a:xfrm>
          <a:prstGeom prst="rect">
            <a:avLst/>
          </a:prstGeom>
          <a:solidFill>
            <a:schemeClr val="accent1"/>
          </a:solidFill>
        </p:spPr>
        <p:txBody>
          <a:bodyPr wrap="none" lIns="36000" tIns="36000" rIns="36000" bIns="36000" rtlCol="0">
            <a:spAutoFit/>
          </a:bodyPr>
          <a:lstStyle/>
          <a:p>
            <a:r>
              <a:rPr kumimoji="1" lang="ja-JP" altLang="en-US" sz="2000" b="1" dirty="0" smtClean="0"/>
              <a:t>太陽活動の影響</a:t>
            </a:r>
            <a:endParaRPr kumimoji="1" lang="ja-JP" altLang="en-US" sz="2000" b="1" dirty="0"/>
          </a:p>
        </p:txBody>
      </p:sp>
      <p:sp>
        <p:nvSpPr>
          <p:cNvPr id="14" name="正方形/長方形 13"/>
          <p:cNvSpPr/>
          <p:nvPr/>
        </p:nvSpPr>
        <p:spPr>
          <a:xfrm>
            <a:off x="180453" y="3634901"/>
            <a:ext cx="8908415" cy="2462213"/>
          </a:xfrm>
          <a:prstGeom prst="rect">
            <a:avLst/>
          </a:prstGeom>
        </p:spPr>
        <p:txBody>
          <a:bodyPr wrap="square">
            <a:spAutoFit/>
          </a:bodyPr>
          <a:lstStyle/>
          <a:p>
            <a:pPr marL="285750" indent="-285750">
              <a:spcBef>
                <a:spcPts val="600"/>
              </a:spcBef>
              <a:buFont typeface="Wingdings" panose="05000000000000000000" pitchFamily="2" charset="2"/>
              <a:buChar char="p"/>
            </a:pPr>
            <a:r>
              <a:rPr lang="ja-JP" altLang="en-US" dirty="0"/>
              <a:t>過去2000年間の気温の</a:t>
            </a:r>
            <a:r>
              <a:rPr lang="ja-JP" altLang="en-US" dirty="0" smtClean="0"/>
              <a:t>推移</a:t>
            </a:r>
            <a:r>
              <a:rPr lang="en-US" altLang="ja-JP" dirty="0"/>
              <a:t/>
            </a:r>
            <a:br>
              <a:rPr lang="en-US" altLang="ja-JP" dirty="0"/>
            </a:br>
            <a:r>
              <a:rPr lang="ja-JP" altLang="en-US" dirty="0" smtClean="0"/>
              <a:t>北半球</a:t>
            </a:r>
            <a:r>
              <a:rPr lang="ja-JP" altLang="en-US" dirty="0"/>
              <a:t>気温の変動幅が1℃未満の気候</a:t>
            </a:r>
            <a:r>
              <a:rPr lang="ja-JP" altLang="en-US" dirty="0" smtClean="0"/>
              <a:t>変動</a:t>
            </a:r>
            <a:r>
              <a:rPr lang="en-US" altLang="ja-JP" dirty="0" smtClean="0"/>
              <a:t/>
            </a:r>
            <a:br>
              <a:rPr lang="en-US" altLang="ja-JP" dirty="0" smtClean="0"/>
            </a:br>
            <a:r>
              <a:rPr lang="ja-JP" altLang="en-US" dirty="0" smtClean="0"/>
              <a:t>「</a:t>
            </a:r>
            <a:r>
              <a:rPr lang="ja-JP" altLang="en-US" dirty="0"/>
              <a:t>中世の温暖期」や「小氷期</a:t>
            </a:r>
            <a:r>
              <a:rPr lang="ja-JP" altLang="en-US" dirty="0" smtClean="0"/>
              <a:t>」があった</a:t>
            </a:r>
            <a:r>
              <a:rPr lang="en-US" altLang="ja-JP" dirty="0" smtClean="0"/>
              <a:t/>
            </a:r>
            <a:br>
              <a:rPr lang="en-US" altLang="ja-JP" dirty="0" smtClean="0"/>
            </a:br>
            <a:r>
              <a:rPr lang="ja-JP" altLang="en-US" dirty="0" smtClean="0"/>
              <a:t>⇒太陽</a:t>
            </a:r>
            <a:r>
              <a:rPr lang="ja-JP" altLang="en-US" dirty="0"/>
              <a:t>活動の強弱による日射量</a:t>
            </a:r>
            <a:r>
              <a:rPr lang="ja-JP" altLang="en-US" dirty="0" smtClean="0"/>
              <a:t>変動の影響</a:t>
            </a:r>
            <a:endParaRPr lang="en-US" altLang="ja-JP" dirty="0" smtClean="0"/>
          </a:p>
          <a:p>
            <a:pPr marL="285750" indent="-285750">
              <a:spcBef>
                <a:spcPts val="600"/>
              </a:spcBef>
              <a:buFont typeface="Wingdings" panose="05000000000000000000" pitchFamily="2" charset="2"/>
              <a:buChar char="p"/>
            </a:pPr>
            <a:r>
              <a:rPr lang="ja-JP" altLang="en-US" dirty="0" smtClean="0"/>
              <a:t>太陽</a:t>
            </a:r>
            <a:r>
              <a:rPr lang="ja-JP" altLang="en-US" dirty="0"/>
              <a:t>活動の変化が過去</a:t>
            </a:r>
            <a:r>
              <a:rPr lang="en-US" altLang="ja-JP" dirty="0"/>
              <a:t>2000</a:t>
            </a:r>
            <a:r>
              <a:rPr lang="ja-JP" altLang="en-US" dirty="0"/>
              <a:t>年間</a:t>
            </a:r>
            <a:r>
              <a:rPr lang="ja-JP" altLang="en-US" dirty="0" smtClean="0"/>
              <a:t>に</a:t>
            </a:r>
            <a:r>
              <a:rPr lang="en-US" altLang="ja-JP" dirty="0" smtClean="0"/>
              <a:t/>
            </a:r>
            <a:br>
              <a:rPr lang="en-US" altLang="ja-JP" dirty="0" smtClean="0"/>
            </a:br>
            <a:r>
              <a:rPr lang="ja-JP" altLang="en-US" dirty="0" smtClean="0"/>
              <a:t>起こった程度</a:t>
            </a:r>
            <a:r>
              <a:rPr lang="ja-JP" altLang="en-US" dirty="0"/>
              <a:t>の強弱で繰り返されると</a:t>
            </a:r>
            <a:r>
              <a:rPr lang="ja-JP" altLang="en-US" dirty="0" smtClean="0"/>
              <a:t>仮定</a:t>
            </a:r>
            <a:r>
              <a:rPr lang="en-US" altLang="ja-JP" dirty="0" smtClean="0"/>
              <a:t/>
            </a:r>
            <a:br>
              <a:rPr lang="en-US" altLang="ja-JP" dirty="0" smtClean="0"/>
            </a:br>
            <a:r>
              <a:rPr lang="ja-JP" altLang="en-US" dirty="0" smtClean="0"/>
              <a:t>⇒</a:t>
            </a:r>
            <a:r>
              <a:rPr lang="ja-JP" altLang="en-US" b="1" dirty="0" smtClean="0"/>
              <a:t>太陽活動の変化による気温変動幅は小さい</a:t>
            </a:r>
            <a:r>
              <a:rPr lang="ja-JP" altLang="en-US" dirty="0"/>
              <a:t>。</a:t>
            </a:r>
            <a:endParaRPr lang="en-US" altLang="ja-JP" dirty="0" smtClean="0"/>
          </a:p>
          <a:p>
            <a:pPr marL="285750" indent="-285750">
              <a:spcBef>
                <a:spcPts val="600"/>
              </a:spcBef>
              <a:buFont typeface="Wingdings" panose="05000000000000000000" pitchFamily="2" charset="2"/>
              <a:buChar char="p"/>
            </a:pPr>
            <a:r>
              <a:rPr lang="ja-JP" altLang="en-US" dirty="0"/>
              <a:t>近年</a:t>
            </a:r>
            <a:r>
              <a:rPr lang="ja-JP" altLang="en-US" dirty="0" smtClean="0"/>
              <a:t>の太陽活動は、</a:t>
            </a:r>
            <a:r>
              <a:rPr lang="en-US" altLang="ja-JP" dirty="0"/>
              <a:t>2019</a:t>
            </a:r>
            <a:r>
              <a:rPr lang="ja-JP" altLang="en-US" dirty="0"/>
              <a:t>年</a:t>
            </a:r>
            <a:r>
              <a:rPr lang="en-US" altLang="ja-JP" dirty="0"/>
              <a:t>12</a:t>
            </a:r>
            <a:r>
              <a:rPr lang="ja-JP" altLang="en-US" dirty="0"/>
              <a:t>月に極</a:t>
            </a:r>
            <a:r>
              <a:rPr lang="ja-JP" altLang="en-US" dirty="0" smtClean="0"/>
              <a:t>小期を迎え、</a:t>
            </a:r>
            <a:r>
              <a:rPr lang="zh-TW" altLang="en-US" dirty="0"/>
              <a:t>第</a:t>
            </a:r>
            <a:r>
              <a:rPr lang="en-US" altLang="zh-TW" dirty="0"/>
              <a:t>25</a:t>
            </a:r>
            <a:r>
              <a:rPr lang="zh-TW" altLang="en-US" dirty="0"/>
              <a:t>太陽活動</a:t>
            </a:r>
            <a:r>
              <a:rPr lang="zh-TW" altLang="en-US" dirty="0" smtClean="0"/>
              <a:t>周期</a:t>
            </a:r>
            <a:r>
              <a:rPr lang="ja-JP" altLang="en-US" dirty="0" err="1" smtClean="0"/>
              <a:t>。</a:t>
            </a:r>
            <a:endParaRPr lang="en-US" altLang="ja-JP" dirty="0" smtClean="0"/>
          </a:p>
        </p:txBody>
      </p:sp>
      <p:sp>
        <p:nvSpPr>
          <p:cNvPr id="16" name="テキスト ボックス 15"/>
          <p:cNvSpPr txBox="1"/>
          <p:nvPr/>
        </p:nvSpPr>
        <p:spPr>
          <a:xfrm>
            <a:off x="6456076" y="5301208"/>
            <a:ext cx="2705741" cy="276999"/>
          </a:xfrm>
          <a:prstGeom prst="rect">
            <a:avLst/>
          </a:prstGeom>
          <a:noFill/>
        </p:spPr>
        <p:txBody>
          <a:bodyPr wrap="none" rtlCol="0">
            <a:spAutoFit/>
          </a:bodyPr>
          <a:lstStyle/>
          <a:p>
            <a:r>
              <a:rPr kumimoji="1" lang="ja-JP" altLang="en-US" sz="1200" dirty="0" smtClean="0"/>
              <a:t>出典：</a:t>
            </a:r>
            <a:r>
              <a:rPr kumimoji="1" lang="en-US" altLang="ja-JP" sz="1200" dirty="0" smtClean="0"/>
              <a:t>IPCC </a:t>
            </a:r>
            <a:r>
              <a:rPr lang="en-US" altLang="ja-JP" sz="1200" dirty="0" smtClean="0"/>
              <a:t>AR5 WG1 Figure 5.8(a) </a:t>
            </a:r>
            <a:endParaRPr kumimoji="1" lang="ja-JP" altLang="en-US" sz="1200" dirty="0"/>
          </a:p>
        </p:txBody>
      </p:sp>
      <p:pic>
        <p:nvPicPr>
          <p:cNvPr id="21" name="図 20"/>
          <p:cNvPicPr>
            <a:picLocks noChangeAspect="1"/>
          </p:cNvPicPr>
          <p:nvPr/>
        </p:nvPicPr>
        <p:blipFill rotWithShape="1">
          <a:blip r:embed="rId3" cstate="print">
            <a:extLst>
              <a:ext uri="{28A0092B-C50C-407E-A947-70E740481C1C}">
                <a14:useLocalDpi xmlns:a14="http://schemas.microsoft.com/office/drawing/2010/main" val="0"/>
              </a:ext>
            </a:extLst>
          </a:blip>
          <a:srcRect b="69950"/>
          <a:stretch/>
        </p:blipFill>
        <p:spPr>
          <a:xfrm>
            <a:off x="4929865" y="3717032"/>
            <a:ext cx="4073950" cy="1614374"/>
          </a:xfrm>
          <a:prstGeom prst="rect">
            <a:avLst/>
          </a:prstGeom>
        </p:spPr>
      </p:pic>
      <p:sp>
        <p:nvSpPr>
          <p:cNvPr id="24" name="正方形/長方形 23"/>
          <p:cNvSpPr/>
          <p:nvPr/>
        </p:nvSpPr>
        <p:spPr>
          <a:xfrm>
            <a:off x="5868144" y="5068384"/>
            <a:ext cx="360040" cy="129830"/>
          </a:xfrm>
          <a:prstGeom prst="rect">
            <a:avLst/>
          </a:prstGeom>
          <a:solidFill>
            <a:srgbClr val="C0A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578879" y="5034475"/>
            <a:ext cx="923330" cy="184666"/>
          </a:xfrm>
          <a:prstGeom prst="rect">
            <a:avLst/>
          </a:prstGeom>
          <a:noFill/>
        </p:spPr>
        <p:txBody>
          <a:bodyPr wrap="none" lIns="0" tIns="0" rIns="0" bIns="0" rtlCol="0">
            <a:spAutoFit/>
          </a:bodyPr>
          <a:lstStyle/>
          <a:p>
            <a:r>
              <a:rPr kumimoji="1" lang="ja-JP" altLang="en-US" sz="1200" dirty="0" smtClean="0"/>
              <a:t>中世の温暖期</a:t>
            </a:r>
            <a:endParaRPr kumimoji="1" lang="ja-JP" altLang="en-US" sz="1200" dirty="0"/>
          </a:p>
        </p:txBody>
      </p:sp>
      <p:sp>
        <p:nvSpPr>
          <p:cNvPr id="25" name="正方形/長方形 24"/>
          <p:cNvSpPr/>
          <p:nvPr/>
        </p:nvSpPr>
        <p:spPr>
          <a:xfrm>
            <a:off x="7627703" y="5089339"/>
            <a:ext cx="256665" cy="108000"/>
          </a:xfrm>
          <a:prstGeom prst="rect">
            <a:avLst/>
          </a:prstGeom>
          <a:solidFill>
            <a:srgbClr val="DCE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552250" y="5041830"/>
            <a:ext cx="461665" cy="184666"/>
          </a:xfrm>
          <a:prstGeom prst="rect">
            <a:avLst/>
          </a:prstGeom>
          <a:noFill/>
        </p:spPr>
        <p:txBody>
          <a:bodyPr wrap="none" lIns="0" tIns="0" rIns="0" bIns="0" rtlCol="0">
            <a:spAutoFit/>
          </a:bodyPr>
          <a:lstStyle/>
          <a:p>
            <a:r>
              <a:rPr kumimoji="1" lang="ja-JP" altLang="en-US" sz="1200" dirty="0" smtClean="0"/>
              <a:t>小氷期</a:t>
            </a:r>
            <a:endParaRPr kumimoji="1" lang="ja-JP" altLang="en-US" sz="1200" dirty="0"/>
          </a:p>
        </p:txBody>
      </p:sp>
      <p:sp>
        <p:nvSpPr>
          <p:cNvPr id="26" name="右矢印 25"/>
          <p:cNvSpPr/>
          <p:nvPr/>
        </p:nvSpPr>
        <p:spPr>
          <a:xfrm>
            <a:off x="395536" y="6269285"/>
            <a:ext cx="288032" cy="211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716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表 82"/>
          <p:cNvGraphicFramePr>
            <a:graphicFrameLocks noGrp="1"/>
          </p:cNvGraphicFramePr>
          <p:nvPr>
            <p:extLst>
              <p:ext uri="{D42A27DB-BD31-4B8C-83A1-F6EECF244321}">
                <p14:modId xmlns:p14="http://schemas.microsoft.com/office/powerpoint/2010/main" val="3611970495"/>
              </p:ext>
            </p:extLst>
          </p:nvPr>
        </p:nvGraphicFramePr>
        <p:xfrm>
          <a:off x="277367" y="2506139"/>
          <a:ext cx="3345872" cy="3784872"/>
        </p:xfrm>
        <a:graphic>
          <a:graphicData uri="http://schemas.openxmlformats.org/drawingml/2006/table">
            <a:tbl>
              <a:tblPr firstRow="1" bandRow="1">
                <a:tableStyleId>{3B4B98B0-60AC-42C2-AFA5-B58CD77FA1E5}</a:tableStyleId>
              </a:tblPr>
              <a:tblGrid>
                <a:gridCol w="639400">
                  <a:extLst>
                    <a:ext uri="{9D8B030D-6E8A-4147-A177-3AD203B41FA5}">
                      <a16:colId xmlns:a16="http://schemas.microsoft.com/office/drawing/2014/main" val="3611107032"/>
                    </a:ext>
                  </a:extLst>
                </a:gridCol>
                <a:gridCol w="1436915">
                  <a:extLst>
                    <a:ext uri="{9D8B030D-6E8A-4147-A177-3AD203B41FA5}">
                      <a16:colId xmlns:a16="http://schemas.microsoft.com/office/drawing/2014/main" val="1534062195"/>
                    </a:ext>
                  </a:extLst>
                </a:gridCol>
                <a:gridCol w="1269557">
                  <a:extLst>
                    <a:ext uri="{9D8B030D-6E8A-4147-A177-3AD203B41FA5}">
                      <a16:colId xmlns:a16="http://schemas.microsoft.com/office/drawing/2014/main" val="2209872319"/>
                    </a:ext>
                  </a:extLst>
                </a:gridCol>
              </a:tblGrid>
              <a:tr h="590301">
                <a:tc>
                  <a:txBody>
                    <a:bodyPr/>
                    <a:lstStyle/>
                    <a:p>
                      <a:pPr algn="ctr"/>
                      <a:r>
                        <a:rPr kumimoji="1" lang="ja-JP" altLang="en-US" sz="1400" dirty="0" smtClean="0"/>
                        <a:t>シナリオ</a:t>
                      </a:r>
                      <a:endParaRPr kumimoji="1" lang="ja-JP" altLang="en-US" sz="1400" dirty="0"/>
                    </a:p>
                  </a:txBody>
                  <a:tcPr anchor="ctr"/>
                </a:tc>
                <a:tc>
                  <a:txBody>
                    <a:bodyPr/>
                    <a:lstStyle/>
                    <a:p>
                      <a:pPr algn="ctr"/>
                      <a:r>
                        <a:rPr kumimoji="1" lang="en-US" altLang="ja-JP" sz="1400" dirty="0" smtClean="0"/>
                        <a:t>CO</a:t>
                      </a:r>
                      <a:r>
                        <a:rPr kumimoji="1" lang="en-US" altLang="ja-JP" sz="1400" baseline="-25000" dirty="0" smtClean="0"/>
                        <a:t>2</a:t>
                      </a:r>
                      <a:r>
                        <a:rPr kumimoji="1" lang="ja-JP" altLang="en-US" sz="1400" dirty="0" smtClean="0"/>
                        <a:t>排出量</a:t>
                      </a:r>
                      <a:endParaRPr kumimoji="1" lang="ja-JP" altLang="en-US" sz="1400" dirty="0"/>
                    </a:p>
                  </a:txBody>
                  <a:tcPr anchor="ctr"/>
                </a:tc>
                <a:tc>
                  <a:txBody>
                    <a:bodyPr/>
                    <a:lstStyle/>
                    <a:p>
                      <a:pPr algn="ctr"/>
                      <a:r>
                        <a:rPr kumimoji="1" lang="en-US" altLang="ja-JP" sz="1400" dirty="0" smtClean="0"/>
                        <a:t>21</a:t>
                      </a:r>
                      <a:r>
                        <a:rPr kumimoji="1" lang="ja-JP" altLang="en-US" sz="1400" dirty="0" smtClean="0"/>
                        <a:t>世紀末の</a:t>
                      </a:r>
                      <a:endParaRPr kumimoji="1" lang="en-US" altLang="ja-JP" sz="1400" dirty="0" smtClean="0"/>
                    </a:p>
                    <a:p>
                      <a:pPr algn="ctr"/>
                      <a:r>
                        <a:rPr kumimoji="1" lang="ja-JP" altLang="en-US" sz="1400" dirty="0" smtClean="0"/>
                        <a:t>平均気温</a:t>
                      </a:r>
                      <a:endParaRPr kumimoji="1" lang="ja-JP" altLang="en-US" sz="1400" dirty="0"/>
                    </a:p>
                  </a:txBody>
                  <a:tcPr anchor="ctr"/>
                </a:tc>
                <a:extLst>
                  <a:ext uri="{0D108BD9-81ED-4DB2-BD59-A6C34878D82A}">
                    <a16:rowId xmlns:a16="http://schemas.microsoft.com/office/drawing/2014/main" val="1846597639"/>
                  </a:ext>
                </a:extLst>
              </a:tr>
              <a:tr h="590301">
                <a:tc>
                  <a:txBody>
                    <a:bodyPr/>
                    <a:lstStyle/>
                    <a:p>
                      <a:pPr algn="ctr"/>
                      <a:endParaRPr kumimoji="1" lang="ja-JP" altLang="en-US" sz="1400" dirty="0">
                        <a:solidFill>
                          <a:srgbClr val="AD484F"/>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1909525074"/>
                  </a:ext>
                </a:extLst>
              </a:tr>
              <a:tr h="590301">
                <a:tc>
                  <a:txBody>
                    <a:bodyPr/>
                    <a:lstStyle/>
                    <a:p>
                      <a:endParaRPr lang="ja-JP" altLang="en-US"/>
                    </a:p>
                  </a:txBody>
                  <a:tcPr anchor="ctr"/>
                </a:tc>
                <a:tc>
                  <a:txBody>
                    <a:bodyPr/>
                    <a:lstStyle/>
                    <a:p>
                      <a:endParaRPr lang="ja-JP" altLang="en-US"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878732933"/>
                  </a:ext>
                </a:extLst>
              </a:tr>
              <a:tr h="833367">
                <a:tc>
                  <a:txBody>
                    <a:bodyPr/>
                    <a:lstStyle/>
                    <a:p>
                      <a:pPr algn="ctr"/>
                      <a:endParaRPr kumimoji="1" lang="ja-JP" altLang="en-US" sz="1400" dirty="0">
                        <a:solidFill>
                          <a:srgbClr val="E79E48"/>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2660988675"/>
                  </a:ext>
                </a:extLst>
              </a:tr>
              <a:tr h="590301">
                <a:tc>
                  <a:txBody>
                    <a:bodyPr/>
                    <a:lstStyle/>
                    <a:p>
                      <a:pPr algn="ctr"/>
                      <a:endParaRPr kumimoji="1" lang="ja-JP" altLang="en-US" sz="1400" dirty="0">
                        <a:solidFill>
                          <a:srgbClr val="1D3E69"/>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3431700841"/>
                  </a:ext>
                </a:extLst>
              </a:tr>
              <a:tr h="590301">
                <a:tc>
                  <a:txBody>
                    <a:bodyPr/>
                    <a:lstStyle/>
                    <a:p>
                      <a:pPr algn="ctr"/>
                      <a:endParaRPr kumimoji="1" lang="ja-JP" altLang="en-US" sz="1400" dirty="0">
                        <a:solidFill>
                          <a:srgbClr val="38B4D6"/>
                        </a:solidFill>
                      </a:endParaRPr>
                    </a:p>
                  </a:txBody>
                  <a:tcPr anchor="ctr"/>
                </a:tc>
                <a:tc>
                  <a:txBody>
                    <a:bodyPr/>
                    <a:lstStyle/>
                    <a:p>
                      <a:pPr algn="ctr"/>
                      <a:endParaRPr kumimoji="1" lang="ja-JP" altLang="en-US" sz="1400" dirty="0"/>
                    </a:p>
                  </a:txBody>
                  <a:tcPr anchor="ctr"/>
                </a:tc>
                <a:tc>
                  <a:txBody>
                    <a:bodyPr/>
                    <a:lstStyle/>
                    <a:p>
                      <a:pPr algn="ctr"/>
                      <a:endParaRPr kumimoji="1" lang="ja-JP" altLang="en-US" sz="1400" dirty="0"/>
                    </a:p>
                  </a:txBody>
                  <a:tcPr anchor="ctr"/>
                </a:tc>
                <a:extLst>
                  <a:ext uri="{0D108BD9-81ED-4DB2-BD59-A6C34878D82A}">
                    <a16:rowId xmlns:a16="http://schemas.microsoft.com/office/drawing/2014/main" val="1034764783"/>
                  </a:ext>
                </a:extLst>
              </a:tr>
            </a:tbl>
          </a:graphicData>
        </a:graphic>
      </p:graphicFrame>
      <p:sp>
        <p:nvSpPr>
          <p:cNvPr id="84" name="テキスト ボックス 83"/>
          <p:cNvSpPr txBox="1"/>
          <p:nvPr/>
        </p:nvSpPr>
        <p:spPr>
          <a:xfrm>
            <a:off x="57793" y="1007607"/>
            <a:ext cx="3529455" cy="923330"/>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smtClean="0"/>
              <a:t>今後の温暖化の進行度合いは、今後の温室効果ガス排出量によって変化</a:t>
            </a:r>
            <a:endParaRPr kumimoji="1" lang="ja-JP" altLang="en-US" dirty="0"/>
          </a:p>
        </p:txBody>
      </p:sp>
      <p:sp>
        <p:nvSpPr>
          <p:cNvPr id="85" name="テキスト ボックス 84"/>
          <p:cNvSpPr txBox="1"/>
          <p:nvPr/>
        </p:nvSpPr>
        <p:spPr>
          <a:xfrm>
            <a:off x="184499" y="2211039"/>
            <a:ext cx="3529455" cy="369332"/>
          </a:xfrm>
          <a:prstGeom prst="rect">
            <a:avLst/>
          </a:prstGeom>
          <a:noFill/>
        </p:spPr>
        <p:txBody>
          <a:bodyPr wrap="square" rtlCol="0">
            <a:spAutoFit/>
          </a:bodyPr>
          <a:lstStyle/>
          <a:p>
            <a:pPr algn="ctr"/>
            <a:r>
              <a:rPr lang="en-US" altLang="ja-JP" dirty="0" smtClean="0"/>
              <a:t>5</a:t>
            </a:r>
            <a:r>
              <a:rPr lang="ja-JP" altLang="en-US" dirty="0" err="1" smtClean="0"/>
              <a:t>つの</a:t>
            </a:r>
            <a:r>
              <a:rPr lang="ja-JP" altLang="en-US" dirty="0" smtClean="0"/>
              <a:t>例示</a:t>
            </a:r>
            <a:r>
              <a:rPr lang="ja-JP" altLang="en-US" dirty="0"/>
              <a:t>的</a:t>
            </a:r>
            <a:r>
              <a:rPr lang="ja-JP" altLang="en-US" dirty="0" smtClean="0"/>
              <a:t>な排出シナリオ</a:t>
            </a:r>
            <a:endParaRPr kumimoji="1" lang="ja-JP" altLang="en-US" dirty="0"/>
          </a:p>
        </p:txBody>
      </p:sp>
      <p:sp>
        <p:nvSpPr>
          <p:cNvPr id="86" name="正方形/長方形 85"/>
          <p:cNvSpPr/>
          <p:nvPr/>
        </p:nvSpPr>
        <p:spPr>
          <a:xfrm>
            <a:off x="0" y="6671344"/>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】IPCCAR6</a:t>
            </a:r>
            <a:r>
              <a:rPr lang="ja-JP" altLang="en-US" sz="1200" dirty="0" smtClean="0"/>
              <a:t> </a:t>
            </a:r>
            <a:r>
              <a:rPr lang="en-US" altLang="ja-JP" sz="1200" dirty="0" smtClean="0"/>
              <a:t>WG</a:t>
            </a:r>
            <a:r>
              <a:rPr lang="ja-JP" altLang="en-US" sz="1200" dirty="0" smtClean="0"/>
              <a:t>１ </a:t>
            </a:r>
            <a:r>
              <a:rPr lang="en-US" altLang="ja-JP" sz="1200" dirty="0" smtClean="0"/>
              <a:t>SPM.4a, 8a</a:t>
            </a:r>
            <a:r>
              <a:rPr lang="ja-JP" altLang="en-US" sz="1200" dirty="0" smtClean="0"/>
              <a:t>から作成</a:t>
            </a:r>
            <a:endParaRPr lang="ja-JP" altLang="en-US" sz="1200" dirty="0"/>
          </a:p>
        </p:txBody>
      </p:sp>
      <p:sp>
        <p:nvSpPr>
          <p:cNvPr id="3" name="タイトル 2"/>
          <p:cNvSpPr>
            <a:spLocks noGrp="1"/>
          </p:cNvSpPr>
          <p:nvPr>
            <p:ph type="ctrTitle"/>
          </p:nvPr>
        </p:nvSpPr>
        <p:spPr/>
        <p:txBody>
          <a:bodyPr/>
          <a:lstStyle/>
          <a:p>
            <a:r>
              <a:rPr lang="ja-JP" altLang="en-US" dirty="0"/>
              <a:t>今後の世界平均気温の予測</a:t>
            </a:r>
            <a:endParaRPr kumimoji="1" lang="ja-JP" altLang="en-US" dirty="0"/>
          </a:p>
        </p:txBody>
      </p:sp>
      <p:sp>
        <p:nvSpPr>
          <p:cNvPr id="77" name="正方形/長方形 76"/>
          <p:cNvSpPr/>
          <p:nvPr/>
        </p:nvSpPr>
        <p:spPr>
          <a:xfrm>
            <a:off x="4914899" y="3015223"/>
            <a:ext cx="3663373" cy="284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_585"/>
          <p:cNvPicPr>
            <a:picLocks noChangeAspect="1"/>
          </p:cNvPicPr>
          <p:nvPr/>
        </p:nvPicPr>
        <p:blipFill>
          <a:blip r:embed="rId3">
            <a:clrChange>
              <a:clrFrom>
                <a:srgbClr val="FFFFFF"/>
              </a:clrFrom>
              <a:clrTo>
                <a:srgbClr val="FFFFFF">
                  <a:alpha val="0"/>
                </a:srgbClr>
              </a:clrTo>
            </a:clrChange>
          </a:blip>
          <a:stretch>
            <a:fillRect/>
          </a:stretch>
        </p:blipFill>
        <p:spPr>
          <a:xfrm>
            <a:off x="4592917" y="3262637"/>
            <a:ext cx="4279763" cy="3450635"/>
          </a:xfrm>
          <a:prstGeom prst="rect">
            <a:avLst/>
          </a:prstGeom>
        </p:spPr>
      </p:pic>
      <p:pic>
        <p:nvPicPr>
          <p:cNvPr id="25" name="_370"/>
          <p:cNvPicPr>
            <a:picLocks noChangeAspect="1"/>
          </p:cNvPicPr>
          <p:nvPr/>
        </p:nvPicPr>
        <p:blipFill>
          <a:blip r:embed="rId4">
            <a:clrChange>
              <a:clrFrom>
                <a:srgbClr val="FFFFFF"/>
              </a:clrFrom>
              <a:clrTo>
                <a:srgbClr val="FFFFFF">
                  <a:alpha val="0"/>
                </a:srgbClr>
              </a:clrTo>
            </a:clrChange>
          </a:blip>
          <a:stretch>
            <a:fillRect/>
          </a:stretch>
        </p:blipFill>
        <p:spPr>
          <a:xfrm>
            <a:off x="4595965" y="3262637"/>
            <a:ext cx="4273666" cy="3450635"/>
          </a:xfrm>
          <a:prstGeom prst="rect">
            <a:avLst/>
          </a:prstGeom>
        </p:spPr>
      </p:pic>
      <p:pic>
        <p:nvPicPr>
          <p:cNvPr id="24" name="_245"/>
          <p:cNvPicPr>
            <a:picLocks noChangeAspect="1"/>
          </p:cNvPicPr>
          <p:nvPr/>
        </p:nvPicPr>
        <p:blipFill>
          <a:blip r:embed="rId5">
            <a:clrChange>
              <a:clrFrom>
                <a:srgbClr val="FFFFFF"/>
              </a:clrFrom>
              <a:clrTo>
                <a:srgbClr val="FFFFFF">
                  <a:alpha val="0"/>
                </a:srgbClr>
              </a:clrTo>
            </a:clrChange>
          </a:blip>
          <a:stretch>
            <a:fillRect/>
          </a:stretch>
        </p:blipFill>
        <p:spPr>
          <a:xfrm>
            <a:off x="4595965" y="3262637"/>
            <a:ext cx="4273666" cy="3450635"/>
          </a:xfrm>
          <a:prstGeom prst="rect">
            <a:avLst/>
          </a:prstGeom>
        </p:spPr>
      </p:pic>
      <p:pic>
        <p:nvPicPr>
          <p:cNvPr id="23" name="_126"/>
          <p:cNvPicPr>
            <a:picLocks noChangeAspect="1"/>
          </p:cNvPicPr>
          <p:nvPr/>
        </p:nvPicPr>
        <p:blipFill>
          <a:blip r:embed="rId6">
            <a:clrChange>
              <a:clrFrom>
                <a:srgbClr val="FFFFFF"/>
              </a:clrFrom>
              <a:clrTo>
                <a:srgbClr val="FFFFFF">
                  <a:alpha val="0"/>
                </a:srgbClr>
              </a:clrTo>
            </a:clrChange>
          </a:blip>
          <a:stretch>
            <a:fillRect/>
          </a:stretch>
        </p:blipFill>
        <p:spPr>
          <a:xfrm>
            <a:off x="4595965" y="3262637"/>
            <a:ext cx="4273666" cy="3450635"/>
          </a:xfrm>
          <a:prstGeom prst="rect">
            <a:avLst/>
          </a:prstGeom>
        </p:spPr>
      </p:pic>
      <p:pic>
        <p:nvPicPr>
          <p:cNvPr id="21" name="_119"/>
          <p:cNvPicPr>
            <a:picLocks noChangeAspect="1"/>
          </p:cNvPicPr>
          <p:nvPr/>
        </p:nvPicPr>
        <p:blipFill>
          <a:blip r:embed="rId7">
            <a:clrChange>
              <a:clrFrom>
                <a:srgbClr val="FFFFFF"/>
              </a:clrFrom>
              <a:clrTo>
                <a:srgbClr val="FFFFFF">
                  <a:alpha val="0"/>
                </a:srgbClr>
              </a:clrTo>
            </a:clrChange>
          </a:blip>
          <a:stretch>
            <a:fillRect/>
          </a:stretch>
        </p:blipFill>
        <p:spPr>
          <a:xfrm>
            <a:off x="4592917" y="3262637"/>
            <a:ext cx="4279763" cy="3450635"/>
          </a:xfrm>
          <a:prstGeom prst="rect">
            <a:avLst/>
          </a:prstGeom>
        </p:spPr>
      </p:pic>
      <p:pic>
        <p:nvPicPr>
          <p:cNvPr id="16" name="119"/>
          <p:cNvPicPr>
            <a:picLocks noChangeAspect="1"/>
          </p:cNvPicPr>
          <p:nvPr/>
        </p:nvPicPr>
        <p:blipFill>
          <a:blip r:embed="rId8">
            <a:clrChange>
              <a:clrFrom>
                <a:srgbClr val="FFFFFF"/>
              </a:clrFrom>
              <a:clrTo>
                <a:srgbClr val="FFFFFF">
                  <a:alpha val="0"/>
                </a:srgbClr>
              </a:clrTo>
            </a:clrChange>
          </a:blip>
          <a:stretch>
            <a:fillRect/>
          </a:stretch>
        </p:blipFill>
        <p:spPr>
          <a:xfrm>
            <a:off x="4592598" y="3261754"/>
            <a:ext cx="4280396" cy="3452397"/>
          </a:xfrm>
          <a:prstGeom prst="rect">
            <a:avLst/>
          </a:prstGeom>
        </p:spPr>
      </p:pic>
      <p:pic>
        <p:nvPicPr>
          <p:cNvPr id="17" name="126"/>
          <p:cNvPicPr>
            <a:picLocks noChangeAspect="1"/>
          </p:cNvPicPr>
          <p:nvPr/>
        </p:nvPicPr>
        <p:blipFill>
          <a:blip r:embed="rId9">
            <a:clrChange>
              <a:clrFrom>
                <a:srgbClr val="FFFFFF"/>
              </a:clrFrom>
              <a:clrTo>
                <a:srgbClr val="FFFFFF">
                  <a:alpha val="0"/>
                </a:srgbClr>
              </a:clrTo>
            </a:clrChange>
          </a:blip>
          <a:stretch>
            <a:fillRect/>
          </a:stretch>
        </p:blipFill>
        <p:spPr>
          <a:xfrm>
            <a:off x="4592600" y="3261755"/>
            <a:ext cx="4280396" cy="3452397"/>
          </a:xfrm>
          <a:prstGeom prst="rect">
            <a:avLst/>
          </a:prstGeom>
        </p:spPr>
      </p:pic>
      <p:pic>
        <p:nvPicPr>
          <p:cNvPr id="18" name="245"/>
          <p:cNvPicPr>
            <a:picLocks noChangeAspect="1"/>
          </p:cNvPicPr>
          <p:nvPr/>
        </p:nvPicPr>
        <p:blipFill>
          <a:blip r:embed="rId10">
            <a:clrChange>
              <a:clrFrom>
                <a:srgbClr val="FFFFFF"/>
              </a:clrFrom>
              <a:clrTo>
                <a:srgbClr val="FFFFFF">
                  <a:alpha val="0"/>
                </a:srgbClr>
              </a:clrTo>
            </a:clrChange>
          </a:blip>
          <a:stretch>
            <a:fillRect/>
          </a:stretch>
        </p:blipFill>
        <p:spPr>
          <a:xfrm>
            <a:off x="4592600" y="3261756"/>
            <a:ext cx="4280396" cy="3452397"/>
          </a:xfrm>
          <a:prstGeom prst="rect">
            <a:avLst/>
          </a:prstGeom>
        </p:spPr>
      </p:pic>
      <p:pic>
        <p:nvPicPr>
          <p:cNvPr id="19" name="370"/>
          <p:cNvPicPr>
            <a:picLocks noChangeAspect="1"/>
          </p:cNvPicPr>
          <p:nvPr/>
        </p:nvPicPr>
        <p:blipFill>
          <a:blip r:embed="rId11">
            <a:clrChange>
              <a:clrFrom>
                <a:srgbClr val="FFFFFF"/>
              </a:clrFrom>
              <a:clrTo>
                <a:srgbClr val="FFFFFF">
                  <a:alpha val="0"/>
                </a:srgbClr>
              </a:clrTo>
            </a:clrChange>
          </a:blip>
          <a:stretch>
            <a:fillRect/>
          </a:stretch>
        </p:blipFill>
        <p:spPr>
          <a:xfrm>
            <a:off x="4592601" y="3261757"/>
            <a:ext cx="4280396" cy="3452397"/>
          </a:xfrm>
          <a:prstGeom prst="rect">
            <a:avLst/>
          </a:prstGeom>
        </p:spPr>
      </p:pic>
      <p:pic>
        <p:nvPicPr>
          <p:cNvPr id="20" name="585"/>
          <p:cNvPicPr>
            <a:picLocks noChangeAspect="1"/>
          </p:cNvPicPr>
          <p:nvPr/>
        </p:nvPicPr>
        <p:blipFill>
          <a:blip r:embed="rId12">
            <a:clrChange>
              <a:clrFrom>
                <a:srgbClr val="FFFFFF"/>
              </a:clrFrom>
              <a:clrTo>
                <a:srgbClr val="FFFFFF">
                  <a:alpha val="0"/>
                </a:srgbClr>
              </a:clrTo>
            </a:clrChange>
          </a:blip>
          <a:stretch>
            <a:fillRect/>
          </a:stretch>
        </p:blipFill>
        <p:spPr>
          <a:xfrm>
            <a:off x="4592602" y="3261757"/>
            <a:ext cx="4280396" cy="3452397"/>
          </a:xfrm>
          <a:prstGeom prst="rect">
            <a:avLst/>
          </a:prstGeom>
        </p:spPr>
      </p:pic>
      <p:pic>
        <p:nvPicPr>
          <p:cNvPr id="54" name="119_CO2"/>
          <p:cNvPicPr>
            <a:picLocks noChangeAspect="1"/>
          </p:cNvPicPr>
          <p:nvPr/>
        </p:nvPicPr>
        <p:blipFill>
          <a:blip r:embed="rId13">
            <a:clrChange>
              <a:clrFrom>
                <a:srgbClr val="FFFFFF"/>
              </a:clrFrom>
              <a:clrTo>
                <a:srgbClr val="FFFFFF">
                  <a:alpha val="0"/>
                </a:srgbClr>
              </a:clrTo>
            </a:clrChange>
          </a:blip>
          <a:stretch>
            <a:fillRect/>
          </a:stretch>
        </p:blipFill>
        <p:spPr>
          <a:xfrm>
            <a:off x="4378191" y="437412"/>
            <a:ext cx="4492935" cy="3175745"/>
          </a:xfrm>
          <a:prstGeom prst="rect">
            <a:avLst/>
          </a:prstGeom>
        </p:spPr>
      </p:pic>
      <p:pic>
        <p:nvPicPr>
          <p:cNvPr id="55" name="126_CO2"/>
          <p:cNvPicPr>
            <a:picLocks noChangeAspect="1"/>
          </p:cNvPicPr>
          <p:nvPr/>
        </p:nvPicPr>
        <p:blipFill>
          <a:blip r:embed="rId14">
            <a:clrChange>
              <a:clrFrom>
                <a:srgbClr val="FFFFFF"/>
              </a:clrFrom>
              <a:clrTo>
                <a:srgbClr val="FFFFFF">
                  <a:alpha val="0"/>
                </a:srgbClr>
              </a:clrTo>
            </a:clrChange>
          </a:blip>
          <a:stretch>
            <a:fillRect/>
          </a:stretch>
        </p:blipFill>
        <p:spPr>
          <a:xfrm>
            <a:off x="4378191" y="434444"/>
            <a:ext cx="4492935" cy="3181680"/>
          </a:xfrm>
          <a:prstGeom prst="rect">
            <a:avLst/>
          </a:prstGeom>
        </p:spPr>
      </p:pic>
      <p:pic>
        <p:nvPicPr>
          <p:cNvPr id="56" name="245_CO2"/>
          <p:cNvPicPr>
            <a:picLocks noChangeAspect="1"/>
          </p:cNvPicPr>
          <p:nvPr/>
        </p:nvPicPr>
        <p:blipFill>
          <a:blip r:embed="rId15">
            <a:clrChange>
              <a:clrFrom>
                <a:srgbClr val="FFFFFF"/>
              </a:clrFrom>
              <a:clrTo>
                <a:srgbClr val="FFFFFF">
                  <a:alpha val="0"/>
                </a:srgbClr>
              </a:clrTo>
            </a:clrChange>
          </a:blip>
          <a:stretch>
            <a:fillRect/>
          </a:stretch>
        </p:blipFill>
        <p:spPr>
          <a:xfrm>
            <a:off x="4378191" y="434444"/>
            <a:ext cx="4492935" cy="3181680"/>
          </a:xfrm>
          <a:prstGeom prst="rect">
            <a:avLst/>
          </a:prstGeom>
        </p:spPr>
      </p:pic>
      <p:pic>
        <p:nvPicPr>
          <p:cNvPr id="57" name="370_CO2"/>
          <p:cNvPicPr>
            <a:picLocks noChangeAspect="1"/>
          </p:cNvPicPr>
          <p:nvPr/>
        </p:nvPicPr>
        <p:blipFill>
          <a:blip r:embed="rId16">
            <a:clrChange>
              <a:clrFrom>
                <a:srgbClr val="FFFFFF"/>
              </a:clrFrom>
              <a:clrTo>
                <a:srgbClr val="FFFFFF">
                  <a:alpha val="0"/>
                </a:srgbClr>
              </a:clrTo>
            </a:clrChange>
          </a:blip>
          <a:stretch>
            <a:fillRect/>
          </a:stretch>
        </p:blipFill>
        <p:spPr>
          <a:xfrm>
            <a:off x="4381401" y="437412"/>
            <a:ext cx="4486516" cy="3175745"/>
          </a:xfrm>
          <a:prstGeom prst="rect">
            <a:avLst/>
          </a:prstGeom>
        </p:spPr>
      </p:pic>
      <p:pic>
        <p:nvPicPr>
          <p:cNvPr id="64" name="585_CO2"/>
          <p:cNvPicPr>
            <a:picLocks noChangeAspect="1"/>
          </p:cNvPicPr>
          <p:nvPr/>
        </p:nvPicPr>
        <p:blipFill>
          <a:blip r:embed="rId17">
            <a:clrChange>
              <a:clrFrom>
                <a:srgbClr val="FFFFFF"/>
              </a:clrFrom>
              <a:clrTo>
                <a:srgbClr val="FFFFFF">
                  <a:alpha val="0"/>
                </a:srgbClr>
              </a:clrTo>
            </a:clrChange>
          </a:blip>
          <a:stretch>
            <a:fillRect/>
          </a:stretch>
        </p:blipFill>
        <p:spPr>
          <a:xfrm>
            <a:off x="4392187" y="443291"/>
            <a:ext cx="4487492" cy="3169866"/>
          </a:xfrm>
          <a:prstGeom prst="rect">
            <a:avLst/>
          </a:prstGeom>
        </p:spPr>
      </p:pic>
      <p:grpSp>
        <p:nvGrpSpPr>
          <p:cNvPr id="89" name="グループ化 88"/>
          <p:cNvGrpSpPr/>
          <p:nvPr/>
        </p:nvGrpSpPr>
        <p:grpSpPr>
          <a:xfrm>
            <a:off x="4078117" y="318963"/>
            <a:ext cx="808361" cy="3139303"/>
            <a:chOff x="4078117" y="318963"/>
            <a:chExt cx="808361" cy="3139303"/>
          </a:xfrm>
        </p:grpSpPr>
        <p:sp>
          <p:nvSpPr>
            <p:cNvPr id="67" name="テキスト ボックス 66"/>
            <p:cNvSpPr txBox="1"/>
            <p:nvPr/>
          </p:nvSpPr>
          <p:spPr>
            <a:xfrm>
              <a:off x="4615003" y="2535956"/>
              <a:ext cx="271475" cy="307777"/>
            </a:xfrm>
            <a:prstGeom prst="rect">
              <a:avLst/>
            </a:prstGeom>
            <a:noFill/>
          </p:spPr>
          <p:txBody>
            <a:bodyPr wrap="none" lIns="36000" rIns="36000" rtlCol="0">
              <a:spAutoFit/>
            </a:bodyPr>
            <a:lstStyle/>
            <a:p>
              <a:r>
                <a:rPr lang="en-US" altLang="ja-JP" sz="1400" dirty="0" smtClean="0"/>
                <a:t>20</a:t>
              </a:r>
              <a:endParaRPr kumimoji="1" lang="ja-JP" altLang="en-US" sz="1400" dirty="0"/>
            </a:p>
          </p:txBody>
        </p:sp>
        <p:sp>
          <p:nvSpPr>
            <p:cNvPr id="68" name="テキスト ボックス 67"/>
            <p:cNvSpPr txBox="1"/>
            <p:nvPr/>
          </p:nvSpPr>
          <p:spPr>
            <a:xfrm>
              <a:off x="4615003" y="2228691"/>
              <a:ext cx="271475" cy="307777"/>
            </a:xfrm>
            <a:prstGeom prst="rect">
              <a:avLst/>
            </a:prstGeom>
            <a:noFill/>
          </p:spPr>
          <p:txBody>
            <a:bodyPr wrap="none" lIns="36000" rIns="36000" rtlCol="0">
              <a:spAutoFit/>
            </a:bodyPr>
            <a:lstStyle/>
            <a:p>
              <a:r>
                <a:rPr lang="en-US" altLang="ja-JP" sz="1400" dirty="0"/>
                <a:t>4</a:t>
              </a:r>
              <a:r>
                <a:rPr lang="en-US" altLang="ja-JP" sz="1400" dirty="0" smtClean="0"/>
                <a:t>0</a:t>
              </a:r>
              <a:endParaRPr kumimoji="1" lang="ja-JP" altLang="en-US" sz="1400" dirty="0"/>
            </a:p>
          </p:txBody>
        </p:sp>
        <p:sp>
          <p:nvSpPr>
            <p:cNvPr id="69" name="テキスト ボックス 68"/>
            <p:cNvSpPr txBox="1"/>
            <p:nvPr/>
          </p:nvSpPr>
          <p:spPr>
            <a:xfrm>
              <a:off x="4615003" y="1921426"/>
              <a:ext cx="271475" cy="307777"/>
            </a:xfrm>
            <a:prstGeom prst="rect">
              <a:avLst/>
            </a:prstGeom>
            <a:noFill/>
          </p:spPr>
          <p:txBody>
            <a:bodyPr wrap="none" lIns="36000" rIns="36000" rtlCol="0">
              <a:spAutoFit/>
            </a:bodyPr>
            <a:lstStyle/>
            <a:p>
              <a:r>
                <a:rPr lang="en-US" altLang="ja-JP" sz="1400" dirty="0" smtClean="0"/>
                <a:t>60</a:t>
              </a:r>
              <a:endParaRPr kumimoji="1" lang="ja-JP" altLang="en-US" sz="1400" dirty="0"/>
            </a:p>
          </p:txBody>
        </p:sp>
        <p:sp>
          <p:nvSpPr>
            <p:cNvPr id="70" name="テキスト ボックス 69"/>
            <p:cNvSpPr txBox="1"/>
            <p:nvPr/>
          </p:nvSpPr>
          <p:spPr>
            <a:xfrm>
              <a:off x="4615003" y="1614161"/>
              <a:ext cx="271475" cy="307777"/>
            </a:xfrm>
            <a:prstGeom prst="rect">
              <a:avLst/>
            </a:prstGeom>
            <a:noFill/>
          </p:spPr>
          <p:txBody>
            <a:bodyPr wrap="none" lIns="36000" rIns="36000" rtlCol="0">
              <a:spAutoFit/>
            </a:bodyPr>
            <a:lstStyle/>
            <a:p>
              <a:r>
                <a:rPr lang="en-US" altLang="ja-JP" sz="1400" dirty="0"/>
                <a:t>8</a:t>
              </a:r>
              <a:r>
                <a:rPr lang="en-US" altLang="ja-JP" sz="1400" dirty="0" smtClean="0"/>
                <a:t>0</a:t>
              </a:r>
              <a:endParaRPr kumimoji="1" lang="ja-JP" altLang="en-US" sz="1400" dirty="0"/>
            </a:p>
          </p:txBody>
        </p:sp>
        <p:sp>
          <p:nvSpPr>
            <p:cNvPr id="71" name="テキスト ボックス 70"/>
            <p:cNvSpPr txBox="1"/>
            <p:nvPr/>
          </p:nvSpPr>
          <p:spPr>
            <a:xfrm>
              <a:off x="4515616" y="1306896"/>
              <a:ext cx="370862" cy="307777"/>
            </a:xfrm>
            <a:prstGeom prst="rect">
              <a:avLst/>
            </a:prstGeom>
            <a:noFill/>
          </p:spPr>
          <p:txBody>
            <a:bodyPr wrap="none" lIns="36000" rIns="36000" rtlCol="0">
              <a:spAutoFit/>
            </a:bodyPr>
            <a:lstStyle/>
            <a:p>
              <a:r>
                <a:rPr lang="en-US" altLang="ja-JP" sz="1400" dirty="0" smtClean="0"/>
                <a:t>100</a:t>
              </a:r>
              <a:endParaRPr kumimoji="1" lang="ja-JP" altLang="en-US" sz="1400" dirty="0"/>
            </a:p>
          </p:txBody>
        </p:sp>
        <p:sp>
          <p:nvSpPr>
            <p:cNvPr id="72" name="テキスト ボックス 71"/>
            <p:cNvSpPr txBox="1"/>
            <p:nvPr/>
          </p:nvSpPr>
          <p:spPr>
            <a:xfrm>
              <a:off x="4515616" y="999631"/>
              <a:ext cx="370862" cy="307777"/>
            </a:xfrm>
            <a:prstGeom prst="rect">
              <a:avLst/>
            </a:prstGeom>
            <a:noFill/>
          </p:spPr>
          <p:txBody>
            <a:bodyPr wrap="none" lIns="36000" rIns="36000" rtlCol="0">
              <a:spAutoFit/>
            </a:bodyPr>
            <a:lstStyle/>
            <a:p>
              <a:r>
                <a:rPr lang="en-US" altLang="ja-JP" sz="1400" dirty="0" smtClean="0"/>
                <a:t>120</a:t>
              </a:r>
              <a:endParaRPr kumimoji="1" lang="ja-JP" altLang="en-US" sz="1400" dirty="0"/>
            </a:p>
          </p:txBody>
        </p:sp>
        <p:sp>
          <p:nvSpPr>
            <p:cNvPr id="73" name="テキスト ボックス 72"/>
            <p:cNvSpPr txBox="1"/>
            <p:nvPr/>
          </p:nvSpPr>
          <p:spPr>
            <a:xfrm>
              <a:off x="4515616" y="692366"/>
              <a:ext cx="370862" cy="307777"/>
            </a:xfrm>
            <a:prstGeom prst="rect">
              <a:avLst/>
            </a:prstGeom>
            <a:noFill/>
          </p:spPr>
          <p:txBody>
            <a:bodyPr wrap="none" lIns="36000" rIns="36000" rtlCol="0">
              <a:spAutoFit/>
            </a:bodyPr>
            <a:lstStyle/>
            <a:p>
              <a:r>
                <a:rPr lang="en-US" altLang="ja-JP" sz="1400" dirty="0" smtClean="0"/>
                <a:t>140</a:t>
              </a:r>
              <a:endParaRPr kumimoji="1" lang="ja-JP" altLang="en-US" sz="1400" dirty="0"/>
            </a:p>
          </p:txBody>
        </p:sp>
        <p:sp>
          <p:nvSpPr>
            <p:cNvPr id="74" name="テキスト ボックス 73"/>
            <p:cNvSpPr txBox="1"/>
            <p:nvPr/>
          </p:nvSpPr>
          <p:spPr>
            <a:xfrm rot="16200000">
              <a:off x="2701008" y="1696072"/>
              <a:ext cx="3092771" cy="338554"/>
            </a:xfrm>
            <a:prstGeom prst="rect">
              <a:avLst/>
            </a:prstGeom>
            <a:noFill/>
          </p:spPr>
          <p:txBody>
            <a:bodyPr wrap="square" rtlCol="0">
              <a:spAutoFit/>
            </a:bodyPr>
            <a:lstStyle/>
            <a:p>
              <a:r>
                <a:rPr kumimoji="1" lang="en-US" altLang="ja-JP" sz="1600" dirty="0" smtClean="0"/>
                <a:t>CO</a:t>
              </a:r>
              <a:r>
                <a:rPr kumimoji="1" lang="en-US" altLang="ja-JP" sz="1600" baseline="-25000" dirty="0" smtClean="0"/>
                <a:t>2</a:t>
              </a:r>
              <a:r>
                <a:rPr kumimoji="1" lang="ja-JP" altLang="en-US" sz="1600" dirty="0" smtClean="0"/>
                <a:t>年間排出量（</a:t>
              </a:r>
              <a:r>
                <a:rPr lang="en-US" altLang="ja-JP" sz="1600" dirty="0" smtClean="0"/>
                <a:t>GtCO</a:t>
              </a:r>
              <a:r>
                <a:rPr lang="en-US" altLang="ja-JP" sz="1600" baseline="-25000" dirty="0" smtClean="0"/>
                <a:t>2</a:t>
              </a:r>
              <a:r>
                <a:rPr lang="en-US" altLang="ja-JP" sz="1600" dirty="0"/>
                <a:t>/</a:t>
              </a:r>
              <a:r>
                <a:rPr lang="ja-JP" altLang="en-US" sz="1600" dirty="0" smtClean="0"/>
                <a:t>年</a:t>
              </a:r>
              <a:r>
                <a:rPr kumimoji="1" lang="ja-JP" altLang="en-US" sz="1600" dirty="0" smtClean="0"/>
                <a:t>）</a:t>
              </a:r>
              <a:endParaRPr kumimoji="1" lang="ja-JP" altLang="en-US" sz="1600" dirty="0"/>
            </a:p>
          </p:txBody>
        </p:sp>
        <p:sp>
          <p:nvSpPr>
            <p:cNvPr id="75" name="テキスト ボックス 74"/>
            <p:cNvSpPr txBox="1"/>
            <p:nvPr/>
          </p:nvSpPr>
          <p:spPr>
            <a:xfrm>
              <a:off x="4714389" y="2843221"/>
              <a:ext cx="172089" cy="307777"/>
            </a:xfrm>
            <a:prstGeom prst="rect">
              <a:avLst/>
            </a:prstGeom>
            <a:noFill/>
          </p:spPr>
          <p:txBody>
            <a:bodyPr wrap="none" lIns="36000" rIns="36000" rtlCol="0">
              <a:spAutoFit/>
            </a:bodyPr>
            <a:lstStyle/>
            <a:p>
              <a:r>
                <a:rPr lang="en-US" altLang="ja-JP" sz="1400" dirty="0" smtClean="0"/>
                <a:t>0</a:t>
              </a:r>
              <a:endParaRPr kumimoji="1" lang="ja-JP" altLang="en-US" sz="1400" dirty="0"/>
            </a:p>
          </p:txBody>
        </p:sp>
        <p:sp>
          <p:nvSpPr>
            <p:cNvPr id="76" name="テキスト ボックス 75"/>
            <p:cNvSpPr txBox="1"/>
            <p:nvPr/>
          </p:nvSpPr>
          <p:spPr>
            <a:xfrm>
              <a:off x="4555691" y="3150489"/>
              <a:ext cx="330787" cy="307777"/>
            </a:xfrm>
            <a:prstGeom prst="rect">
              <a:avLst/>
            </a:prstGeom>
            <a:noFill/>
          </p:spPr>
          <p:txBody>
            <a:bodyPr wrap="none" lIns="36000" rIns="36000" rtlCol="0">
              <a:spAutoFit/>
            </a:bodyPr>
            <a:lstStyle/>
            <a:p>
              <a:r>
                <a:rPr lang="en-US" altLang="ja-JP" sz="1400" dirty="0" smtClean="0"/>
                <a:t>-20</a:t>
              </a:r>
            </a:p>
          </p:txBody>
        </p:sp>
      </p:grpSp>
      <p:grpSp>
        <p:nvGrpSpPr>
          <p:cNvPr id="88" name="グループ化 87"/>
          <p:cNvGrpSpPr/>
          <p:nvPr/>
        </p:nvGrpSpPr>
        <p:grpSpPr>
          <a:xfrm>
            <a:off x="3996651" y="3262637"/>
            <a:ext cx="4887515" cy="3450635"/>
            <a:chOff x="3996651" y="3262637"/>
            <a:chExt cx="4887515" cy="3450635"/>
          </a:xfrm>
        </p:grpSpPr>
        <p:pic>
          <p:nvPicPr>
            <p:cNvPr id="28" name="_"/>
            <p:cNvPicPr>
              <a:picLocks noChangeAspect="1"/>
            </p:cNvPicPr>
            <p:nvPr/>
          </p:nvPicPr>
          <p:blipFill>
            <a:blip r:embed="rId18">
              <a:clrChange>
                <a:clrFrom>
                  <a:srgbClr val="FFFFFF"/>
                </a:clrFrom>
                <a:clrTo>
                  <a:srgbClr val="FFFFFF">
                    <a:alpha val="0"/>
                  </a:srgbClr>
                </a:clrTo>
              </a:clrChange>
            </a:blip>
            <a:stretch>
              <a:fillRect/>
            </a:stretch>
          </p:blipFill>
          <p:spPr>
            <a:xfrm>
              <a:off x="4592917" y="3262637"/>
              <a:ext cx="4291249" cy="3450635"/>
            </a:xfrm>
            <a:prstGeom prst="rect">
              <a:avLst/>
            </a:prstGeom>
          </p:spPr>
        </p:pic>
        <p:grpSp>
          <p:nvGrpSpPr>
            <p:cNvPr id="87" name="グループ化 86"/>
            <p:cNvGrpSpPr/>
            <p:nvPr/>
          </p:nvGrpSpPr>
          <p:grpSpPr>
            <a:xfrm>
              <a:off x="3996651" y="3478227"/>
              <a:ext cx="4816746" cy="3216906"/>
              <a:chOff x="3996651" y="3478227"/>
              <a:chExt cx="4816746" cy="3216906"/>
            </a:xfrm>
          </p:grpSpPr>
          <p:sp>
            <p:nvSpPr>
              <p:cNvPr id="44" name="テキスト ボックス 43"/>
              <p:cNvSpPr txBox="1"/>
              <p:nvPr/>
            </p:nvSpPr>
            <p:spPr>
              <a:xfrm>
                <a:off x="4673834" y="6387356"/>
                <a:ext cx="470248" cy="307777"/>
              </a:xfrm>
              <a:prstGeom prst="rect">
                <a:avLst/>
              </a:prstGeom>
              <a:noFill/>
            </p:spPr>
            <p:txBody>
              <a:bodyPr wrap="none" lIns="36000" rIns="36000" rtlCol="0">
                <a:spAutoFit/>
              </a:bodyPr>
              <a:lstStyle/>
              <a:p>
                <a:r>
                  <a:rPr lang="en-US" altLang="ja-JP" sz="1400" b="1" dirty="0" smtClean="0"/>
                  <a:t>2015</a:t>
                </a:r>
              </a:p>
            </p:txBody>
          </p:sp>
          <p:grpSp>
            <p:nvGrpSpPr>
              <p:cNvPr id="50" name="グループ化 49"/>
              <p:cNvGrpSpPr/>
              <p:nvPr/>
            </p:nvGrpSpPr>
            <p:grpSpPr>
              <a:xfrm>
                <a:off x="3996651" y="3478227"/>
                <a:ext cx="895508" cy="3057247"/>
                <a:chOff x="3996651" y="684254"/>
                <a:chExt cx="895508" cy="3057247"/>
              </a:xfrm>
            </p:grpSpPr>
            <p:sp>
              <p:nvSpPr>
                <p:cNvPr id="37" name="テキスト ボックス 36"/>
                <p:cNvSpPr txBox="1"/>
                <p:nvPr/>
              </p:nvSpPr>
              <p:spPr>
                <a:xfrm>
                  <a:off x="4559893" y="2899500"/>
                  <a:ext cx="332266" cy="307777"/>
                </a:xfrm>
                <a:prstGeom prst="rect">
                  <a:avLst/>
                </a:prstGeom>
                <a:noFill/>
              </p:spPr>
              <p:txBody>
                <a:bodyPr wrap="none" rIns="36000" rtlCol="0">
                  <a:spAutoFit/>
                </a:bodyPr>
                <a:lstStyle/>
                <a:p>
                  <a:r>
                    <a:rPr kumimoji="1" lang="en-US" altLang="ja-JP" sz="1400" dirty="0" smtClean="0"/>
                    <a:t>+1</a:t>
                  </a:r>
                  <a:endParaRPr kumimoji="1" lang="ja-JP" altLang="en-US" sz="1400" dirty="0"/>
                </a:p>
              </p:txBody>
            </p:sp>
            <p:sp>
              <p:nvSpPr>
                <p:cNvPr id="38" name="テキスト ボックス 37"/>
                <p:cNvSpPr txBox="1"/>
                <p:nvPr/>
              </p:nvSpPr>
              <p:spPr>
                <a:xfrm>
                  <a:off x="4559893" y="2365275"/>
                  <a:ext cx="332266" cy="307777"/>
                </a:xfrm>
                <a:prstGeom prst="rect">
                  <a:avLst/>
                </a:prstGeom>
                <a:noFill/>
              </p:spPr>
              <p:txBody>
                <a:bodyPr wrap="none" rIns="36000" rtlCol="0">
                  <a:spAutoFit/>
                </a:bodyPr>
                <a:lstStyle/>
                <a:p>
                  <a:r>
                    <a:rPr kumimoji="1" lang="en-US" altLang="ja-JP" sz="1400" dirty="0" smtClean="0"/>
                    <a:t>+2</a:t>
                  </a:r>
                  <a:endParaRPr kumimoji="1" lang="ja-JP" altLang="en-US" sz="1400" dirty="0"/>
                </a:p>
              </p:txBody>
            </p:sp>
            <p:sp>
              <p:nvSpPr>
                <p:cNvPr id="39" name="テキスト ボックス 38"/>
                <p:cNvSpPr txBox="1"/>
                <p:nvPr/>
              </p:nvSpPr>
              <p:spPr>
                <a:xfrm>
                  <a:off x="4559893" y="1831050"/>
                  <a:ext cx="332266" cy="307777"/>
                </a:xfrm>
                <a:prstGeom prst="rect">
                  <a:avLst/>
                </a:prstGeom>
                <a:noFill/>
              </p:spPr>
              <p:txBody>
                <a:bodyPr wrap="none" rIns="36000" rtlCol="0">
                  <a:spAutoFit/>
                </a:bodyPr>
                <a:lstStyle/>
                <a:p>
                  <a:r>
                    <a:rPr kumimoji="1" lang="en-US" altLang="ja-JP" sz="1400" dirty="0" smtClean="0"/>
                    <a:t>+3</a:t>
                  </a:r>
                  <a:endParaRPr kumimoji="1" lang="ja-JP" altLang="en-US" sz="1400" dirty="0"/>
                </a:p>
              </p:txBody>
            </p:sp>
            <p:sp>
              <p:nvSpPr>
                <p:cNvPr id="40" name="テキスト ボックス 39"/>
                <p:cNvSpPr txBox="1"/>
                <p:nvPr/>
              </p:nvSpPr>
              <p:spPr>
                <a:xfrm>
                  <a:off x="4559893" y="1296825"/>
                  <a:ext cx="332266" cy="307777"/>
                </a:xfrm>
                <a:prstGeom prst="rect">
                  <a:avLst/>
                </a:prstGeom>
                <a:noFill/>
              </p:spPr>
              <p:txBody>
                <a:bodyPr wrap="none" rIns="36000" rtlCol="0">
                  <a:spAutoFit/>
                </a:bodyPr>
                <a:lstStyle/>
                <a:p>
                  <a:r>
                    <a:rPr kumimoji="1" lang="en-US" altLang="ja-JP" sz="1400" dirty="0" smtClean="0"/>
                    <a:t>+4</a:t>
                  </a:r>
                  <a:endParaRPr kumimoji="1" lang="ja-JP" altLang="en-US" sz="1400" dirty="0"/>
                </a:p>
              </p:txBody>
            </p:sp>
            <p:sp>
              <p:nvSpPr>
                <p:cNvPr id="41" name="テキスト ボックス 40"/>
                <p:cNvSpPr txBox="1"/>
                <p:nvPr/>
              </p:nvSpPr>
              <p:spPr>
                <a:xfrm>
                  <a:off x="4559893" y="762600"/>
                  <a:ext cx="332266" cy="307777"/>
                </a:xfrm>
                <a:prstGeom prst="rect">
                  <a:avLst/>
                </a:prstGeom>
                <a:noFill/>
              </p:spPr>
              <p:txBody>
                <a:bodyPr wrap="none" rIns="36000" rtlCol="0">
                  <a:spAutoFit/>
                </a:bodyPr>
                <a:lstStyle/>
                <a:p>
                  <a:r>
                    <a:rPr kumimoji="1" lang="en-US" altLang="ja-JP" sz="1400" dirty="0" smtClean="0"/>
                    <a:t>+5</a:t>
                  </a:r>
                  <a:endParaRPr kumimoji="1" lang="ja-JP" altLang="en-US" sz="1400" dirty="0"/>
                </a:p>
              </p:txBody>
            </p:sp>
            <p:sp>
              <p:nvSpPr>
                <p:cNvPr id="42" name="テキスト ボックス 41"/>
                <p:cNvSpPr txBox="1"/>
                <p:nvPr/>
              </p:nvSpPr>
              <p:spPr>
                <a:xfrm rot="16200000">
                  <a:off x="2760415" y="1920490"/>
                  <a:ext cx="3057247" cy="584775"/>
                </a:xfrm>
                <a:prstGeom prst="rect">
                  <a:avLst/>
                </a:prstGeom>
                <a:noFill/>
              </p:spPr>
              <p:txBody>
                <a:bodyPr wrap="none" rtlCol="0">
                  <a:spAutoFit/>
                </a:bodyPr>
                <a:lstStyle/>
                <a:p>
                  <a:r>
                    <a:rPr kumimoji="1" lang="en-US" altLang="ja-JP" sz="1600" dirty="0" smtClean="0"/>
                    <a:t>1850</a:t>
                  </a:r>
                  <a:r>
                    <a:rPr kumimoji="1" lang="ja-JP" altLang="en-US" sz="1600" dirty="0" smtClean="0"/>
                    <a:t>～</a:t>
                  </a:r>
                  <a:r>
                    <a:rPr kumimoji="1" lang="en-US" altLang="ja-JP" sz="1600" dirty="0" smtClean="0"/>
                    <a:t>1900</a:t>
                  </a:r>
                  <a:r>
                    <a:rPr kumimoji="1" lang="ja-JP" altLang="en-US" sz="1600" dirty="0" smtClean="0"/>
                    <a:t>年を基準とした</a:t>
                  </a:r>
                  <a:r>
                    <a:rPr kumimoji="1" lang="en-US" altLang="ja-JP" sz="1600" dirty="0" smtClean="0"/>
                    <a:t/>
                  </a:r>
                  <a:br>
                    <a:rPr kumimoji="1" lang="en-US" altLang="ja-JP" sz="1600" dirty="0" smtClean="0"/>
                  </a:br>
                  <a:r>
                    <a:rPr kumimoji="1" lang="ja-JP" altLang="en-US" sz="1600" dirty="0" smtClean="0"/>
                    <a:t>　　世界平均気温の変化（℃）</a:t>
                  </a:r>
                  <a:endParaRPr kumimoji="1" lang="ja-JP" altLang="en-US" sz="1600" dirty="0"/>
                </a:p>
              </p:txBody>
            </p:sp>
          </p:grpSp>
          <p:sp>
            <p:nvSpPr>
              <p:cNvPr id="45" name="テキスト ボックス 44"/>
              <p:cNvSpPr txBox="1"/>
              <p:nvPr/>
            </p:nvSpPr>
            <p:spPr>
              <a:xfrm>
                <a:off x="6209076" y="6387356"/>
                <a:ext cx="470248" cy="307777"/>
              </a:xfrm>
              <a:prstGeom prst="rect">
                <a:avLst/>
              </a:prstGeom>
              <a:noFill/>
            </p:spPr>
            <p:txBody>
              <a:bodyPr wrap="none" lIns="36000" rIns="36000" rtlCol="0">
                <a:spAutoFit/>
              </a:bodyPr>
              <a:lstStyle/>
              <a:p>
                <a:r>
                  <a:rPr lang="en-US" altLang="ja-JP" sz="1400" b="1" dirty="0" smtClean="0"/>
                  <a:t>2050</a:t>
                </a:r>
              </a:p>
            </p:txBody>
          </p:sp>
          <p:sp>
            <p:nvSpPr>
              <p:cNvPr id="48" name="テキスト ボックス 47"/>
              <p:cNvSpPr txBox="1"/>
              <p:nvPr/>
            </p:nvSpPr>
            <p:spPr>
              <a:xfrm>
                <a:off x="8343149" y="6387356"/>
                <a:ext cx="470248" cy="307777"/>
              </a:xfrm>
              <a:prstGeom prst="rect">
                <a:avLst/>
              </a:prstGeom>
              <a:noFill/>
            </p:spPr>
            <p:txBody>
              <a:bodyPr wrap="none" lIns="36000" rIns="36000" rtlCol="0">
                <a:spAutoFit/>
              </a:bodyPr>
              <a:lstStyle/>
              <a:p>
                <a:r>
                  <a:rPr lang="en-US" altLang="ja-JP" sz="1400" b="1" dirty="0" smtClean="0"/>
                  <a:t>2100</a:t>
                </a:r>
              </a:p>
            </p:txBody>
          </p:sp>
        </p:grpSp>
      </p:grpSp>
      <p:pic>
        <p:nvPicPr>
          <p:cNvPr id="66" name="図 65"/>
          <p:cNvPicPr>
            <a:picLocks noChangeAspect="1"/>
          </p:cNvPicPr>
          <p:nvPr/>
        </p:nvPicPr>
        <p:blipFill>
          <a:blip r:embed="rId19">
            <a:clrChange>
              <a:clrFrom>
                <a:srgbClr val="FFFFFF"/>
              </a:clrFrom>
              <a:clrTo>
                <a:srgbClr val="FFFFFF">
                  <a:alpha val="0"/>
                </a:srgbClr>
              </a:clrTo>
            </a:clrChange>
          </a:blip>
          <a:stretch>
            <a:fillRect/>
          </a:stretch>
        </p:blipFill>
        <p:spPr>
          <a:xfrm>
            <a:off x="4384148" y="448045"/>
            <a:ext cx="4500000" cy="3166150"/>
          </a:xfrm>
          <a:prstGeom prst="rect">
            <a:avLst/>
          </a:prstGeom>
        </p:spPr>
      </p:pic>
      <p:grpSp>
        <p:nvGrpSpPr>
          <p:cNvPr id="90" name="グループ化 89"/>
          <p:cNvGrpSpPr/>
          <p:nvPr/>
        </p:nvGrpSpPr>
        <p:grpSpPr>
          <a:xfrm>
            <a:off x="4899779" y="820148"/>
            <a:ext cx="3698498" cy="5580000"/>
            <a:chOff x="4899779" y="820148"/>
            <a:chExt cx="3698498" cy="5580000"/>
          </a:xfrm>
        </p:grpSpPr>
        <p:cxnSp>
          <p:nvCxnSpPr>
            <p:cNvPr id="49" name="直線コネクタ 48"/>
            <p:cNvCxnSpPr/>
            <p:nvPr/>
          </p:nvCxnSpPr>
          <p:spPr>
            <a:xfrm flipV="1">
              <a:off x="4899779" y="820148"/>
              <a:ext cx="0" cy="55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6426827" y="820148"/>
              <a:ext cx="0" cy="55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8598277" y="820148"/>
              <a:ext cx="0" cy="55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2" name="①585"/>
          <p:cNvSpPr/>
          <p:nvPr/>
        </p:nvSpPr>
        <p:spPr>
          <a:xfrm>
            <a:off x="8343149" y="3608948"/>
            <a:ext cx="755744" cy="292388"/>
          </a:xfrm>
          <a:prstGeom prst="rect">
            <a:avLst/>
          </a:prstGeom>
          <a:noFill/>
        </p:spPr>
        <p:txBody>
          <a:bodyPr wrap="square" lIns="0" rIns="0">
            <a:spAutoFit/>
          </a:bodyPr>
          <a:lstStyle/>
          <a:p>
            <a:r>
              <a:rPr lang="en-US" altLang="ja-JP" sz="1300" dirty="0">
                <a:solidFill>
                  <a:srgbClr val="AD484F"/>
                </a:solidFill>
              </a:rPr>
              <a:t>SSP5-8.5</a:t>
            </a:r>
            <a:endParaRPr lang="ja-JP" altLang="en-US" sz="1300" dirty="0">
              <a:solidFill>
                <a:srgbClr val="AD484F"/>
              </a:solidFill>
            </a:endParaRPr>
          </a:p>
        </p:txBody>
      </p:sp>
      <p:sp>
        <p:nvSpPr>
          <p:cNvPr id="33" name="①370"/>
          <p:cNvSpPr/>
          <p:nvPr/>
        </p:nvSpPr>
        <p:spPr>
          <a:xfrm>
            <a:off x="8343149" y="3971913"/>
            <a:ext cx="755744" cy="292388"/>
          </a:xfrm>
          <a:prstGeom prst="rect">
            <a:avLst/>
          </a:prstGeom>
          <a:noFill/>
        </p:spPr>
        <p:txBody>
          <a:bodyPr wrap="square" lIns="0" rIns="0">
            <a:spAutoFit/>
          </a:bodyPr>
          <a:lstStyle/>
          <a:p>
            <a:r>
              <a:rPr lang="en-US" altLang="ja-JP" sz="1300" dirty="0">
                <a:solidFill>
                  <a:srgbClr val="DE4A59"/>
                </a:solidFill>
              </a:rPr>
              <a:t>SSP3-7.0</a:t>
            </a:r>
            <a:endParaRPr lang="ja-JP" altLang="en-US" sz="1300" dirty="0">
              <a:solidFill>
                <a:srgbClr val="DE4A59"/>
              </a:solidFill>
            </a:endParaRPr>
          </a:p>
        </p:txBody>
      </p:sp>
      <p:sp>
        <p:nvSpPr>
          <p:cNvPr id="34" name="①245"/>
          <p:cNvSpPr/>
          <p:nvPr/>
        </p:nvSpPr>
        <p:spPr>
          <a:xfrm>
            <a:off x="8343149" y="4904815"/>
            <a:ext cx="755744" cy="292388"/>
          </a:xfrm>
          <a:prstGeom prst="rect">
            <a:avLst/>
          </a:prstGeom>
          <a:noFill/>
        </p:spPr>
        <p:txBody>
          <a:bodyPr wrap="square" lIns="0" rIns="0">
            <a:spAutoFit/>
          </a:bodyPr>
          <a:lstStyle/>
          <a:p>
            <a:r>
              <a:rPr lang="en-US" altLang="ja-JP" sz="1300" dirty="0">
                <a:solidFill>
                  <a:srgbClr val="E79E48"/>
                </a:solidFill>
              </a:rPr>
              <a:t>SSP2-4.5</a:t>
            </a:r>
            <a:endParaRPr lang="ja-JP" altLang="en-US" sz="1300" dirty="0">
              <a:solidFill>
                <a:srgbClr val="E79E48"/>
              </a:solidFill>
            </a:endParaRPr>
          </a:p>
        </p:txBody>
      </p:sp>
      <p:sp>
        <p:nvSpPr>
          <p:cNvPr id="35" name="①126"/>
          <p:cNvSpPr/>
          <p:nvPr/>
        </p:nvSpPr>
        <p:spPr>
          <a:xfrm>
            <a:off x="8343149" y="5196398"/>
            <a:ext cx="755744" cy="292388"/>
          </a:xfrm>
          <a:prstGeom prst="rect">
            <a:avLst/>
          </a:prstGeom>
          <a:noFill/>
        </p:spPr>
        <p:txBody>
          <a:bodyPr wrap="square" lIns="0" rIns="0">
            <a:spAutoFit/>
          </a:bodyPr>
          <a:lstStyle/>
          <a:p>
            <a:r>
              <a:rPr lang="en-US" altLang="ja-JP" sz="1300" dirty="0">
                <a:solidFill>
                  <a:srgbClr val="1D3E69"/>
                </a:solidFill>
              </a:rPr>
              <a:t>SSP1-2.6</a:t>
            </a:r>
            <a:endParaRPr lang="ja-JP" altLang="en-US" sz="1300" dirty="0">
              <a:solidFill>
                <a:srgbClr val="1D3E69"/>
              </a:solidFill>
            </a:endParaRPr>
          </a:p>
        </p:txBody>
      </p:sp>
      <p:sp>
        <p:nvSpPr>
          <p:cNvPr id="36" name="①119"/>
          <p:cNvSpPr/>
          <p:nvPr/>
        </p:nvSpPr>
        <p:spPr>
          <a:xfrm>
            <a:off x="8343149" y="5614091"/>
            <a:ext cx="755744" cy="292388"/>
          </a:xfrm>
          <a:prstGeom prst="rect">
            <a:avLst/>
          </a:prstGeom>
          <a:noFill/>
        </p:spPr>
        <p:txBody>
          <a:bodyPr wrap="square" lIns="0" rIns="0">
            <a:spAutoFit/>
          </a:bodyPr>
          <a:lstStyle/>
          <a:p>
            <a:r>
              <a:rPr lang="en-US" altLang="ja-JP" sz="1300" dirty="0">
                <a:solidFill>
                  <a:srgbClr val="38B4D6"/>
                </a:solidFill>
              </a:rPr>
              <a:t>SSP1-1.9</a:t>
            </a:r>
            <a:endParaRPr lang="ja-JP" altLang="en-US" sz="1300" dirty="0">
              <a:solidFill>
                <a:srgbClr val="38B4D6"/>
              </a:solidFill>
            </a:endParaRPr>
          </a:p>
        </p:txBody>
      </p:sp>
      <p:sp>
        <p:nvSpPr>
          <p:cNvPr id="78" name="②119"/>
          <p:cNvSpPr/>
          <p:nvPr/>
        </p:nvSpPr>
        <p:spPr>
          <a:xfrm>
            <a:off x="8343149" y="3171474"/>
            <a:ext cx="755744" cy="292388"/>
          </a:xfrm>
          <a:prstGeom prst="rect">
            <a:avLst/>
          </a:prstGeom>
          <a:noFill/>
        </p:spPr>
        <p:txBody>
          <a:bodyPr wrap="square" lIns="0" rIns="0">
            <a:spAutoFit/>
          </a:bodyPr>
          <a:lstStyle/>
          <a:p>
            <a:r>
              <a:rPr lang="en-US" altLang="ja-JP" sz="1300" dirty="0">
                <a:solidFill>
                  <a:srgbClr val="38B4D6"/>
                </a:solidFill>
              </a:rPr>
              <a:t>SSP1-1.9</a:t>
            </a:r>
            <a:endParaRPr lang="ja-JP" altLang="en-US" sz="1300" dirty="0">
              <a:solidFill>
                <a:srgbClr val="38B4D6"/>
              </a:solidFill>
            </a:endParaRPr>
          </a:p>
        </p:txBody>
      </p:sp>
      <p:sp>
        <p:nvSpPr>
          <p:cNvPr id="79" name="②126"/>
          <p:cNvSpPr/>
          <p:nvPr/>
        </p:nvSpPr>
        <p:spPr>
          <a:xfrm>
            <a:off x="8343149" y="2885933"/>
            <a:ext cx="755744" cy="292388"/>
          </a:xfrm>
          <a:prstGeom prst="rect">
            <a:avLst/>
          </a:prstGeom>
          <a:noFill/>
        </p:spPr>
        <p:txBody>
          <a:bodyPr wrap="square" lIns="0" rIns="0">
            <a:spAutoFit/>
          </a:bodyPr>
          <a:lstStyle/>
          <a:p>
            <a:r>
              <a:rPr lang="en-US" altLang="ja-JP" sz="1300" dirty="0">
                <a:solidFill>
                  <a:srgbClr val="1D3E69"/>
                </a:solidFill>
              </a:rPr>
              <a:t>SSP1-2.6</a:t>
            </a:r>
            <a:endParaRPr lang="ja-JP" altLang="en-US" sz="1300" dirty="0">
              <a:solidFill>
                <a:srgbClr val="1D3E69"/>
              </a:solidFill>
            </a:endParaRPr>
          </a:p>
        </p:txBody>
      </p:sp>
      <p:sp>
        <p:nvSpPr>
          <p:cNvPr id="80" name="②245"/>
          <p:cNvSpPr/>
          <p:nvPr/>
        </p:nvSpPr>
        <p:spPr>
          <a:xfrm>
            <a:off x="8343149" y="2543650"/>
            <a:ext cx="755744" cy="292388"/>
          </a:xfrm>
          <a:prstGeom prst="rect">
            <a:avLst/>
          </a:prstGeom>
          <a:noFill/>
        </p:spPr>
        <p:txBody>
          <a:bodyPr wrap="square" lIns="0" rIns="0">
            <a:spAutoFit/>
          </a:bodyPr>
          <a:lstStyle/>
          <a:p>
            <a:r>
              <a:rPr lang="en-US" altLang="ja-JP" sz="1300" dirty="0">
                <a:solidFill>
                  <a:srgbClr val="E79E48"/>
                </a:solidFill>
              </a:rPr>
              <a:t>SSP2-4.5</a:t>
            </a:r>
            <a:endParaRPr lang="ja-JP" altLang="en-US" sz="1300" dirty="0">
              <a:solidFill>
                <a:srgbClr val="E79E48"/>
              </a:solidFill>
            </a:endParaRPr>
          </a:p>
        </p:txBody>
      </p:sp>
      <p:sp>
        <p:nvSpPr>
          <p:cNvPr id="81" name="②370"/>
          <p:cNvSpPr/>
          <p:nvPr/>
        </p:nvSpPr>
        <p:spPr>
          <a:xfrm>
            <a:off x="8343149" y="1472099"/>
            <a:ext cx="755744" cy="292388"/>
          </a:xfrm>
          <a:prstGeom prst="rect">
            <a:avLst/>
          </a:prstGeom>
          <a:noFill/>
        </p:spPr>
        <p:txBody>
          <a:bodyPr wrap="square" lIns="0" rIns="0">
            <a:spAutoFit/>
          </a:bodyPr>
          <a:lstStyle/>
          <a:p>
            <a:r>
              <a:rPr lang="en-US" altLang="ja-JP" sz="1300" dirty="0">
                <a:solidFill>
                  <a:srgbClr val="DE4A59"/>
                </a:solidFill>
              </a:rPr>
              <a:t>SSP3-7.0</a:t>
            </a:r>
            <a:endParaRPr lang="ja-JP" altLang="en-US" sz="1300" dirty="0">
              <a:solidFill>
                <a:srgbClr val="DE4A59"/>
              </a:solidFill>
            </a:endParaRPr>
          </a:p>
        </p:txBody>
      </p:sp>
      <p:sp>
        <p:nvSpPr>
          <p:cNvPr id="82" name="②585"/>
          <p:cNvSpPr/>
          <p:nvPr/>
        </p:nvSpPr>
        <p:spPr>
          <a:xfrm>
            <a:off x="8343149" y="1005433"/>
            <a:ext cx="755744" cy="292388"/>
          </a:xfrm>
          <a:prstGeom prst="rect">
            <a:avLst/>
          </a:prstGeom>
          <a:noFill/>
        </p:spPr>
        <p:txBody>
          <a:bodyPr wrap="square" lIns="0" rIns="0">
            <a:spAutoFit/>
          </a:bodyPr>
          <a:lstStyle/>
          <a:p>
            <a:r>
              <a:rPr lang="en-US" altLang="ja-JP" sz="1300" dirty="0">
                <a:solidFill>
                  <a:srgbClr val="AD484F"/>
                </a:solidFill>
              </a:rPr>
              <a:t>SSP5-8.5</a:t>
            </a:r>
            <a:endParaRPr lang="ja-JP" altLang="en-US" sz="1300" dirty="0">
              <a:solidFill>
                <a:srgbClr val="AD484F"/>
              </a:solidFill>
            </a:endParaRPr>
          </a:p>
        </p:txBody>
      </p:sp>
      <p:sp>
        <p:nvSpPr>
          <p:cNvPr id="92" name="テキスト ボックス 91"/>
          <p:cNvSpPr txBox="1"/>
          <p:nvPr/>
        </p:nvSpPr>
        <p:spPr>
          <a:xfrm>
            <a:off x="225995" y="3089496"/>
            <a:ext cx="707245" cy="584775"/>
          </a:xfrm>
          <a:prstGeom prst="rect">
            <a:avLst/>
          </a:prstGeom>
          <a:noFill/>
        </p:spPr>
        <p:txBody>
          <a:bodyPr wrap="none" rtlCol="0">
            <a:spAutoFit/>
          </a:bodyPr>
          <a:lstStyle/>
          <a:p>
            <a:r>
              <a:rPr lang="en-US" altLang="ja-JP" sz="1600" dirty="0" smtClean="0">
                <a:solidFill>
                  <a:srgbClr val="AD484F"/>
                </a:solidFill>
              </a:rPr>
              <a:t>SSP5</a:t>
            </a:r>
            <a:br>
              <a:rPr lang="en-US" altLang="ja-JP" sz="1600" dirty="0" smtClean="0">
                <a:solidFill>
                  <a:srgbClr val="AD484F"/>
                </a:solidFill>
              </a:rPr>
            </a:br>
            <a:r>
              <a:rPr lang="ja-JP" altLang="en-US" sz="1600" dirty="0">
                <a:solidFill>
                  <a:srgbClr val="AD484F"/>
                </a:solidFill>
              </a:rPr>
              <a:t> </a:t>
            </a:r>
            <a:r>
              <a:rPr lang="en-US" altLang="ja-JP" sz="1600" dirty="0" smtClean="0">
                <a:solidFill>
                  <a:srgbClr val="AD484F"/>
                </a:solidFill>
              </a:rPr>
              <a:t>-8.5</a:t>
            </a:r>
            <a:endParaRPr lang="ja-JP" altLang="en-US" sz="1600" dirty="0">
              <a:solidFill>
                <a:srgbClr val="AD484F"/>
              </a:solidFill>
            </a:endParaRPr>
          </a:p>
        </p:txBody>
      </p:sp>
      <p:sp>
        <p:nvSpPr>
          <p:cNvPr id="94" name="正方形/長方形 93"/>
          <p:cNvSpPr/>
          <p:nvPr/>
        </p:nvSpPr>
        <p:spPr>
          <a:xfrm>
            <a:off x="259658" y="3688939"/>
            <a:ext cx="707245" cy="584775"/>
          </a:xfrm>
          <a:prstGeom prst="rect">
            <a:avLst/>
          </a:prstGeom>
        </p:spPr>
        <p:txBody>
          <a:bodyPr wrap="none">
            <a:spAutoFit/>
          </a:bodyPr>
          <a:lstStyle/>
          <a:p>
            <a:pPr algn="ctr"/>
            <a:r>
              <a:rPr lang="en-US" altLang="ja-JP" sz="1600" dirty="0" smtClean="0">
                <a:solidFill>
                  <a:srgbClr val="DE4A59"/>
                </a:solidFill>
              </a:rPr>
              <a:t>SSP3</a:t>
            </a:r>
            <a:br>
              <a:rPr lang="en-US" altLang="ja-JP" sz="1600" dirty="0" smtClean="0">
                <a:solidFill>
                  <a:srgbClr val="DE4A59"/>
                </a:solidFill>
              </a:rPr>
            </a:br>
            <a:r>
              <a:rPr lang="en-US" altLang="ja-JP" sz="1600" dirty="0" smtClean="0">
                <a:solidFill>
                  <a:srgbClr val="DE4A59"/>
                </a:solidFill>
              </a:rPr>
              <a:t>-</a:t>
            </a:r>
            <a:r>
              <a:rPr lang="en-US" altLang="ja-JP" sz="1600" dirty="0">
                <a:solidFill>
                  <a:srgbClr val="DE4A59"/>
                </a:solidFill>
              </a:rPr>
              <a:t>7.0</a:t>
            </a:r>
            <a:endParaRPr lang="ja-JP" altLang="en-US" sz="1600" dirty="0">
              <a:solidFill>
                <a:srgbClr val="DE4A59"/>
              </a:solidFill>
            </a:endParaRPr>
          </a:p>
        </p:txBody>
      </p:sp>
      <p:sp>
        <p:nvSpPr>
          <p:cNvPr id="95" name="正方形/長方形 94"/>
          <p:cNvSpPr/>
          <p:nvPr/>
        </p:nvSpPr>
        <p:spPr>
          <a:xfrm>
            <a:off x="259658" y="4378396"/>
            <a:ext cx="707245" cy="584775"/>
          </a:xfrm>
          <a:prstGeom prst="rect">
            <a:avLst/>
          </a:prstGeom>
        </p:spPr>
        <p:txBody>
          <a:bodyPr wrap="none">
            <a:spAutoFit/>
          </a:bodyPr>
          <a:lstStyle/>
          <a:p>
            <a:pPr algn="ctr"/>
            <a:r>
              <a:rPr lang="en-US" altLang="ja-JP" sz="1600" dirty="0" smtClean="0">
                <a:solidFill>
                  <a:srgbClr val="E79E48"/>
                </a:solidFill>
              </a:rPr>
              <a:t>SSP2</a:t>
            </a:r>
            <a:br>
              <a:rPr lang="en-US" altLang="ja-JP" sz="1600" dirty="0" smtClean="0">
                <a:solidFill>
                  <a:srgbClr val="E79E48"/>
                </a:solidFill>
              </a:rPr>
            </a:br>
            <a:r>
              <a:rPr lang="en-US" altLang="ja-JP" sz="1600" dirty="0" smtClean="0">
                <a:solidFill>
                  <a:srgbClr val="E79E48"/>
                </a:solidFill>
              </a:rPr>
              <a:t>-</a:t>
            </a:r>
            <a:r>
              <a:rPr lang="en-US" altLang="ja-JP" sz="1600" dirty="0">
                <a:solidFill>
                  <a:srgbClr val="E79E48"/>
                </a:solidFill>
              </a:rPr>
              <a:t>4.5</a:t>
            </a:r>
            <a:endParaRPr lang="ja-JP" altLang="en-US" sz="1600" dirty="0">
              <a:solidFill>
                <a:srgbClr val="E79E48"/>
              </a:solidFill>
            </a:endParaRPr>
          </a:p>
        </p:txBody>
      </p:sp>
      <p:sp>
        <p:nvSpPr>
          <p:cNvPr id="96" name="正方形/長方形 95"/>
          <p:cNvSpPr/>
          <p:nvPr/>
        </p:nvSpPr>
        <p:spPr>
          <a:xfrm>
            <a:off x="259658" y="5089422"/>
            <a:ext cx="707245" cy="584775"/>
          </a:xfrm>
          <a:prstGeom prst="rect">
            <a:avLst/>
          </a:prstGeom>
        </p:spPr>
        <p:txBody>
          <a:bodyPr wrap="none">
            <a:spAutoFit/>
          </a:bodyPr>
          <a:lstStyle/>
          <a:p>
            <a:pPr algn="ctr"/>
            <a:r>
              <a:rPr lang="en-US" altLang="ja-JP" sz="1600" dirty="0" smtClean="0">
                <a:solidFill>
                  <a:srgbClr val="1D3E69"/>
                </a:solidFill>
              </a:rPr>
              <a:t>SSP1</a:t>
            </a:r>
            <a:br>
              <a:rPr lang="en-US" altLang="ja-JP" sz="1600" dirty="0" smtClean="0">
                <a:solidFill>
                  <a:srgbClr val="1D3E69"/>
                </a:solidFill>
              </a:rPr>
            </a:br>
            <a:r>
              <a:rPr lang="en-US" altLang="ja-JP" sz="1600" dirty="0" smtClean="0">
                <a:solidFill>
                  <a:srgbClr val="1D3E69"/>
                </a:solidFill>
              </a:rPr>
              <a:t>-</a:t>
            </a:r>
            <a:r>
              <a:rPr lang="en-US" altLang="ja-JP" sz="1600" dirty="0">
                <a:solidFill>
                  <a:srgbClr val="1D3E69"/>
                </a:solidFill>
              </a:rPr>
              <a:t>2.6</a:t>
            </a:r>
            <a:endParaRPr lang="ja-JP" altLang="en-US" sz="1600" dirty="0">
              <a:solidFill>
                <a:srgbClr val="1D3E69"/>
              </a:solidFill>
            </a:endParaRPr>
          </a:p>
        </p:txBody>
      </p:sp>
      <p:sp>
        <p:nvSpPr>
          <p:cNvPr id="97" name="正方形/長方形 96"/>
          <p:cNvSpPr/>
          <p:nvPr/>
        </p:nvSpPr>
        <p:spPr>
          <a:xfrm>
            <a:off x="259658" y="5687739"/>
            <a:ext cx="707245" cy="584775"/>
          </a:xfrm>
          <a:prstGeom prst="rect">
            <a:avLst/>
          </a:prstGeom>
        </p:spPr>
        <p:txBody>
          <a:bodyPr wrap="none">
            <a:spAutoFit/>
          </a:bodyPr>
          <a:lstStyle/>
          <a:p>
            <a:pPr algn="ctr"/>
            <a:r>
              <a:rPr lang="en-US" altLang="ja-JP" sz="1600" dirty="0" smtClean="0">
                <a:solidFill>
                  <a:srgbClr val="38B4D6"/>
                </a:solidFill>
              </a:rPr>
              <a:t>SSP1</a:t>
            </a:r>
            <a:br>
              <a:rPr lang="en-US" altLang="ja-JP" sz="1600" dirty="0" smtClean="0">
                <a:solidFill>
                  <a:srgbClr val="38B4D6"/>
                </a:solidFill>
              </a:rPr>
            </a:br>
            <a:r>
              <a:rPr lang="en-US" altLang="ja-JP" sz="1600" dirty="0" smtClean="0">
                <a:solidFill>
                  <a:srgbClr val="38B4D6"/>
                </a:solidFill>
              </a:rPr>
              <a:t>-</a:t>
            </a:r>
            <a:r>
              <a:rPr lang="en-US" altLang="ja-JP" sz="1600" dirty="0">
                <a:solidFill>
                  <a:srgbClr val="38B4D6"/>
                </a:solidFill>
              </a:rPr>
              <a:t>1.9</a:t>
            </a:r>
            <a:endParaRPr lang="ja-JP" altLang="en-US" sz="1600" dirty="0">
              <a:solidFill>
                <a:srgbClr val="38B4D6"/>
              </a:solidFill>
            </a:endParaRPr>
          </a:p>
        </p:txBody>
      </p:sp>
      <p:sp>
        <p:nvSpPr>
          <p:cNvPr id="98" name="正方形/長方形 97"/>
          <p:cNvSpPr/>
          <p:nvPr/>
        </p:nvSpPr>
        <p:spPr>
          <a:xfrm>
            <a:off x="967221" y="3108811"/>
            <a:ext cx="1611706" cy="523220"/>
          </a:xfrm>
          <a:prstGeom prst="rect">
            <a:avLst/>
          </a:prstGeom>
        </p:spPr>
        <p:txBody>
          <a:bodyPr wrap="square">
            <a:spAutoFit/>
          </a:bodyPr>
          <a:lstStyle/>
          <a:p>
            <a:pPr algn="ctr"/>
            <a:r>
              <a:rPr lang="en-US" altLang="ja-JP" sz="1400" dirty="0"/>
              <a:t>2050</a:t>
            </a:r>
            <a:r>
              <a:rPr lang="ja-JP" altLang="en-US" sz="1400" dirty="0"/>
              <a:t>年までに</a:t>
            </a:r>
            <a:r>
              <a:rPr lang="en-US" altLang="ja-JP" sz="1400" dirty="0"/>
              <a:t/>
            </a:r>
            <a:br>
              <a:rPr lang="en-US" altLang="ja-JP" sz="1400" dirty="0"/>
            </a:br>
            <a:r>
              <a:rPr lang="ja-JP" altLang="en-US" sz="1400" dirty="0"/>
              <a:t>現在の２倍</a:t>
            </a:r>
          </a:p>
        </p:txBody>
      </p:sp>
      <p:sp>
        <p:nvSpPr>
          <p:cNvPr id="100" name="正方形/長方形 99"/>
          <p:cNvSpPr/>
          <p:nvPr/>
        </p:nvSpPr>
        <p:spPr>
          <a:xfrm>
            <a:off x="795657" y="4342652"/>
            <a:ext cx="1896316" cy="738664"/>
          </a:xfrm>
          <a:prstGeom prst="rect">
            <a:avLst/>
          </a:prstGeom>
        </p:spPr>
        <p:txBody>
          <a:bodyPr wrap="square">
            <a:spAutoFit/>
          </a:bodyPr>
          <a:lstStyle/>
          <a:p>
            <a:pPr algn="ctr"/>
            <a:r>
              <a:rPr lang="ja-JP" altLang="en-US" sz="1400" dirty="0"/>
              <a:t>今世紀半ばまで</a:t>
            </a:r>
            <a:r>
              <a:rPr lang="en-US" altLang="ja-JP" sz="1400" dirty="0"/>
              <a:t/>
            </a:r>
            <a:br>
              <a:rPr lang="en-US" altLang="ja-JP" sz="1400" dirty="0"/>
            </a:br>
            <a:r>
              <a:rPr lang="ja-JP" altLang="en-US" sz="1400" dirty="0"/>
              <a:t>現在水準</a:t>
            </a:r>
            <a:r>
              <a:rPr lang="en-US" altLang="ja-JP" sz="1400" dirty="0"/>
              <a:t/>
            </a:r>
            <a:br>
              <a:rPr lang="en-US" altLang="ja-JP" sz="1400" dirty="0"/>
            </a:br>
            <a:r>
              <a:rPr lang="ja-JP" altLang="en-US" sz="1400" dirty="0"/>
              <a:t>その後減少</a:t>
            </a:r>
          </a:p>
        </p:txBody>
      </p:sp>
      <p:sp>
        <p:nvSpPr>
          <p:cNvPr id="101" name="正方形/長方形 100"/>
          <p:cNvSpPr/>
          <p:nvPr/>
        </p:nvSpPr>
        <p:spPr>
          <a:xfrm>
            <a:off x="827540" y="5135419"/>
            <a:ext cx="1891068" cy="523220"/>
          </a:xfrm>
          <a:prstGeom prst="rect">
            <a:avLst/>
          </a:prstGeom>
        </p:spPr>
        <p:txBody>
          <a:bodyPr wrap="square">
            <a:spAutoFit/>
          </a:bodyPr>
          <a:lstStyle/>
          <a:p>
            <a:pPr algn="ctr"/>
            <a:r>
              <a:rPr lang="ja-JP" altLang="en-US" sz="1400" dirty="0"/>
              <a:t>今世紀後半に</a:t>
            </a:r>
            <a:r>
              <a:rPr lang="en-US" altLang="ja-JP" sz="1400" dirty="0"/>
              <a:t/>
            </a:r>
            <a:br>
              <a:rPr lang="en-US" altLang="ja-JP" sz="1400" dirty="0"/>
            </a:br>
            <a:r>
              <a:rPr lang="ja-JP" altLang="en-US" sz="1400" dirty="0"/>
              <a:t>ゼロ</a:t>
            </a:r>
          </a:p>
        </p:txBody>
      </p:sp>
      <p:sp>
        <p:nvSpPr>
          <p:cNvPr id="102" name="正方形/長方形 101"/>
          <p:cNvSpPr/>
          <p:nvPr/>
        </p:nvSpPr>
        <p:spPr>
          <a:xfrm>
            <a:off x="726631" y="5727558"/>
            <a:ext cx="2092886" cy="523220"/>
          </a:xfrm>
          <a:prstGeom prst="rect">
            <a:avLst/>
          </a:prstGeom>
        </p:spPr>
        <p:txBody>
          <a:bodyPr wrap="square">
            <a:spAutoFit/>
          </a:bodyPr>
          <a:lstStyle/>
          <a:p>
            <a:pPr algn="ctr"/>
            <a:r>
              <a:rPr lang="ja-JP" altLang="en-US" sz="1400" dirty="0"/>
              <a:t>今世紀半ばに</a:t>
            </a:r>
            <a:r>
              <a:rPr lang="en-US" altLang="ja-JP" sz="1400" dirty="0"/>
              <a:t/>
            </a:r>
            <a:br>
              <a:rPr lang="en-US" altLang="ja-JP" sz="1400" dirty="0"/>
            </a:br>
            <a:r>
              <a:rPr lang="ja-JP" altLang="en-US" sz="1400" dirty="0"/>
              <a:t>ゼロ</a:t>
            </a:r>
          </a:p>
        </p:txBody>
      </p:sp>
      <p:sp>
        <p:nvSpPr>
          <p:cNvPr id="103" name="正方形/長方形 102"/>
          <p:cNvSpPr/>
          <p:nvPr/>
        </p:nvSpPr>
        <p:spPr>
          <a:xfrm>
            <a:off x="847525" y="3699388"/>
            <a:ext cx="1851099" cy="523220"/>
          </a:xfrm>
          <a:prstGeom prst="rect">
            <a:avLst/>
          </a:prstGeom>
        </p:spPr>
        <p:txBody>
          <a:bodyPr wrap="square">
            <a:spAutoFit/>
          </a:bodyPr>
          <a:lstStyle/>
          <a:p>
            <a:pPr algn="ctr"/>
            <a:r>
              <a:rPr lang="en-US" altLang="ja-JP" sz="1400" dirty="0"/>
              <a:t>2100</a:t>
            </a:r>
            <a:r>
              <a:rPr lang="ja-JP" altLang="en-US" sz="1400" dirty="0"/>
              <a:t>年までに</a:t>
            </a:r>
            <a:endParaRPr lang="en-US" altLang="ja-JP" sz="1400" dirty="0"/>
          </a:p>
          <a:p>
            <a:pPr algn="ctr"/>
            <a:r>
              <a:rPr lang="ja-JP" altLang="en-US" sz="1400" dirty="0"/>
              <a:t>現在の２倍</a:t>
            </a:r>
          </a:p>
        </p:txBody>
      </p:sp>
      <p:sp>
        <p:nvSpPr>
          <p:cNvPr id="105" name="正方形/長方形 104"/>
          <p:cNvSpPr/>
          <p:nvPr/>
        </p:nvSpPr>
        <p:spPr>
          <a:xfrm>
            <a:off x="2306856" y="3066277"/>
            <a:ext cx="1371220" cy="584775"/>
          </a:xfrm>
          <a:prstGeom prst="rect">
            <a:avLst/>
          </a:prstGeom>
        </p:spPr>
        <p:txBody>
          <a:bodyPr wrap="square">
            <a:spAutoFit/>
          </a:bodyPr>
          <a:lstStyle/>
          <a:p>
            <a:pPr lvl="0" algn="ctr"/>
            <a:r>
              <a:rPr lang="en-US" altLang="ja-JP" b="1" dirty="0">
                <a:solidFill>
                  <a:prstClr val="black"/>
                </a:solidFill>
              </a:rPr>
              <a:t>4.4</a:t>
            </a:r>
            <a:r>
              <a:rPr lang="en-US" altLang="ja-JP" sz="1400" dirty="0">
                <a:solidFill>
                  <a:prstClr val="black"/>
                </a:solidFill>
              </a:rPr>
              <a:t/>
            </a:r>
            <a:br>
              <a:rPr lang="en-US" altLang="ja-JP" sz="1400" dirty="0">
                <a:solidFill>
                  <a:prstClr val="black"/>
                </a:solidFill>
              </a:rPr>
            </a:br>
            <a:r>
              <a:rPr lang="en-US" altLang="ja-JP" sz="1400" dirty="0">
                <a:solidFill>
                  <a:prstClr val="black"/>
                </a:solidFill>
              </a:rPr>
              <a:t>(3.3-5.7)</a:t>
            </a:r>
            <a:endParaRPr lang="ja-JP" altLang="en-US" sz="1400" dirty="0">
              <a:solidFill>
                <a:prstClr val="black"/>
              </a:solidFill>
            </a:endParaRPr>
          </a:p>
        </p:txBody>
      </p:sp>
      <p:sp>
        <p:nvSpPr>
          <p:cNvPr id="106" name="正方形/長方形 105"/>
          <p:cNvSpPr/>
          <p:nvPr/>
        </p:nvSpPr>
        <p:spPr>
          <a:xfrm>
            <a:off x="2306856" y="3669427"/>
            <a:ext cx="1371220" cy="584775"/>
          </a:xfrm>
          <a:prstGeom prst="rect">
            <a:avLst/>
          </a:prstGeom>
        </p:spPr>
        <p:txBody>
          <a:bodyPr wrap="square">
            <a:spAutoFit/>
          </a:bodyPr>
          <a:lstStyle/>
          <a:p>
            <a:pPr lvl="0" algn="ctr"/>
            <a:r>
              <a:rPr lang="en-US" altLang="ja-JP" b="1" dirty="0">
                <a:solidFill>
                  <a:prstClr val="black"/>
                </a:solidFill>
              </a:rPr>
              <a:t>3.6</a:t>
            </a:r>
            <a:r>
              <a:rPr lang="en-US" altLang="ja-JP" sz="1400" dirty="0">
                <a:solidFill>
                  <a:prstClr val="black"/>
                </a:solidFill>
              </a:rPr>
              <a:t/>
            </a:r>
            <a:br>
              <a:rPr lang="en-US" altLang="ja-JP" sz="1400" dirty="0">
                <a:solidFill>
                  <a:prstClr val="black"/>
                </a:solidFill>
              </a:rPr>
            </a:br>
            <a:r>
              <a:rPr lang="en-US" altLang="ja-JP" sz="1400" dirty="0">
                <a:solidFill>
                  <a:prstClr val="black"/>
                </a:solidFill>
              </a:rPr>
              <a:t>(2.8-4.6)</a:t>
            </a:r>
            <a:endParaRPr lang="ja-JP" altLang="en-US" sz="1400" dirty="0">
              <a:solidFill>
                <a:prstClr val="black"/>
              </a:solidFill>
            </a:endParaRPr>
          </a:p>
        </p:txBody>
      </p:sp>
      <p:sp>
        <p:nvSpPr>
          <p:cNvPr id="107" name="正方形/長方形 106"/>
          <p:cNvSpPr/>
          <p:nvPr/>
        </p:nvSpPr>
        <p:spPr>
          <a:xfrm>
            <a:off x="2316287" y="4393226"/>
            <a:ext cx="1352358" cy="584775"/>
          </a:xfrm>
          <a:prstGeom prst="rect">
            <a:avLst/>
          </a:prstGeom>
        </p:spPr>
        <p:txBody>
          <a:bodyPr wrap="square">
            <a:spAutoFit/>
          </a:bodyPr>
          <a:lstStyle/>
          <a:p>
            <a:pPr lvl="0" algn="ctr"/>
            <a:r>
              <a:rPr lang="en-US" altLang="ja-JP" b="1" dirty="0">
                <a:solidFill>
                  <a:prstClr val="black"/>
                </a:solidFill>
              </a:rPr>
              <a:t>2.7</a:t>
            </a:r>
            <a:r>
              <a:rPr lang="en-US" altLang="ja-JP" sz="1400" dirty="0">
                <a:solidFill>
                  <a:prstClr val="black"/>
                </a:solidFill>
              </a:rPr>
              <a:t/>
            </a:r>
            <a:br>
              <a:rPr lang="en-US" altLang="ja-JP" sz="1400" dirty="0">
                <a:solidFill>
                  <a:prstClr val="black"/>
                </a:solidFill>
              </a:rPr>
            </a:br>
            <a:r>
              <a:rPr lang="en-US" altLang="ja-JP" sz="1400" dirty="0">
                <a:solidFill>
                  <a:prstClr val="black"/>
                </a:solidFill>
              </a:rPr>
              <a:t>(2.1-3.5)</a:t>
            </a:r>
            <a:endParaRPr lang="ja-JP" altLang="en-US" sz="1400" dirty="0">
              <a:solidFill>
                <a:prstClr val="black"/>
              </a:solidFill>
            </a:endParaRPr>
          </a:p>
        </p:txBody>
      </p:sp>
      <p:sp>
        <p:nvSpPr>
          <p:cNvPr id="108" name="正方形/長方形 107"/>
          <p:cNvSpPr/>
          <p:nvPr/>
        </p:nvSpPr>
        <p:spPr>
          <a:xfrm>
            <a:off x="2316287" y="5088008"/>
            <a:ext cx="1352358" cy="584775"/>
          </a:xfrm>
          <a:prstGeom prst="rect">
            <a:avLst/>
          </a:prstGeom>
        </p:spPr>
        <p:txBody>
          <a:bodyPr wrap="square">
            <a:spAutoFit/>
          </a:bodyPr>
          <a:lstStyle/>
          <a:p>
            <a:pPr algn="ctr"/>
            <a:r>
              <a:rPr lang="en-US" altLang="ja-JP" b="1" dirty="0"/>
              <a:t>1.8</a:t>
            </a:r>
            <a:r>
              <a:rPr lang="en-US" altLang="ja-JP" sz="1400" dirty="0"/>
              <a:t/>
            </a:r>
            <a:br>
              <a:rPr lang="en-US" altLang="ja-JP" sz="1400" dirty="0"/>
            </a:br>
            <a:r>
              <a:rPr lang="en-US" altLang="ja-JP" sz="1400" dirty="0"/>
              <a:t>(1.3-2.4)</a:t>
            </a:r>
            <a:endParaRPr lang="ja-JP" altLang="en-US" sz="1400" dirty="0"/>
          </a:p>
        </p:txBody>
      </p:sp>
      <p:sp>
        <p:nvSpPr>
          <p:cNvPr id="110" name="正方形/長方形 109"/>
          <p:cNvSpPr/>
          <p:nvPr/>
        </p:nvSpPr>
        <p:spPr>
          <a:xfrm>
            <a:off x="2286000" y="5669413"/>
            <a:ext cx="1412933" cy="584775"/>
          </a:xfrm>
          <a:prstGeom prst="rect">
            <a:avLst/>
          </a:prstGeom>
        </p:spPr>
        <p:txBody>
          <a:bodyPr wrap="square">
            <a:spAutoFit/>
          </a:bodyPr>
          <a:lstStyle/>
          <a:p>
            <a:pPr lvl="0" algn="ctr"/>
            <a:r>
              <a:rPr lang="en-US" altLang="ja-JP" b="1" dirty="0">
                <a:solidFill>
                  <a:prstClr val="black"/>
                </a:solidFill>
              </a:rPr>
              <a:t>1.4</a:t>
            </a:r>
            <a:r>
              <a:rPr lang="en-US" altLang="ja-JP" sz="1400" dirty="0">
                <a:solidFill>
                  <a:prstClr val="black"/>
                </a:solidFill>
              </a:rPr>
              <a:t/>
            </a:r>
            <a:br>
              <a:rPr lang="en-US" altLang="ja-JP" sz="1400" dirty="0">
                <a:solidFill>
                  <a:prstClr val="black"/>
                </a:solidFill>
              </a:rPr>
            </a:br>
            <a:r>
              <a:rPr lang="en-US" altLang="ja-JP" sz="1400" dirty="0">
                <a:solidFill>
                  <a:prstClr val="black"/>
                </a:solidFill>
              </a:rPr>
              <a:t>(1.0-1.8)</a:t>
            </a:r>
            <a:endParaRPr lang="ja-JP" altLang="en-US" sz="1400" dirty="0">
              <a:solidFill>
                <a:prstClr val="black"/>
              </a:solidFill>
            </a:endParaRPr>
          </a:p>
        </p:txBody>
      </p:sp>
    </p:spTree>
    <p:extLst>
      <p:ext uri="{BB962C8B-B14F-4D97-AF65-F5344CB8AC3E}">
        <p14:creationId xmlns:p14="http://schemas.microsoft.com/office/powerpoint/2010/main" val="2029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500"/>
                                        <p:tgtEl>
                                          <p:spTgt spid="9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fade">
                                      <p:cBhvr>
                                        <p:cTn id="48" dur="500"/>
                                        <p:tgtEl>
                                          <p:spTgt spid="9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500"/>
                                        <p:tgtEl>
                                          <p:spTgt spid="10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500"/>
                                        <p:tgtEl>
                                          <p:spTgt spid="10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fade">
                                      <p:cBhvr>
                                        <p:cTn id="80" dur="500"/>
                                        <p:tgtEl>
                                          <p:spTgt spid="10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fade">
                                      <p:cBhvr>
                                        <p:cTn id="103" dur="500"/>
                                        <p:tgtEl>
                                          <p:spTgt spid="10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8"/>
                                        </p:tgtEl>
                                        <p:attrNameLst>
                                          <p:attrName>style.visibility</p:attrName>
                                        </p:attrNameLst>
                                      </p:cBhvr>
                                      <p:to>
                                        <p:strVal val="visible"/>
                                      </p:to>
                                    </p:set>
                                    <p:animEffect transition="in" filter="fade">
                                      <p:cBhvr>
                                        <p:cTn id="106" dur="500"/>
                                        <p:tgtEl>
                                          <p:spTgt spid="10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fade">
                                      <p:cBhvr>
                                        <p:cTn id="117" dur="500"/>
                                        <p:tgtEl>
                                          <p:spTgt spid="78"/>
                                        </p:tgtEl>
                                      </p:cBhvr>
                                    </p:animEffect>
                                  </p:childTnLst>
                                </p:cTn>
                              </p:par>
                              <p:par>
                                <p:cTn id="118" presetID="10" presetClass="entr" presetSubtype="0"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500"/>
                                        <p:tgtEl>
                                          <p:spTgt spid="16"/>
                                        </p:tgtEl>
                                      </p:cBhvr>
                                    </p:animEffect>
                                  </p:childTnLst>
                                </p:cTn>
                              </p:par>
                              <p:par>
                                <p:cTn id="121" presetID="10"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500"/>
                                        <p:tgtEl>
                                          <p:spTgt spid="9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animEffect transition="in" filter="fade">
                                      <p:cBhvr>
                                        <p:cTn id="129" dur="500"/>
                                        <p:tgtEl>
                                          <p:spTgt spid="10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fade">
                                      <p:cBhvr>
                                        <p:cTn id="13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78" grpId="0"/>
      <p:bldP spid="79" grpId="0"/>
      <p:bldP spid="80" grpId="0"/>
      <p:bldP spid="81" grpId="0"/>
      <p:bldP spid="82" grpId="0"/>
      <p:bldP spid="92" grpId="0"/>
      <p:bldP spid="94" grpId="0"/>
      <p:bldP spid="95" grpId="0"/>
      <p:bldP spid="96" grpId="0"/>
      <p:bldP spid="97" grpId="0"/>
      <p:bldP spid="98" grpId="0"/>
      <p:bldP spid="100" grpId="0"/>
      <p:bldP spid="101" grpId="0"/>
      <p:bldP spid="102" grpId="0"/>
      <p:bldP spid="103" grpId="0"/>
      <p:bldP spid="105" grpId="0"/>
      <p:bldP spid="106" grpId="0"/>
      <p:bldP spid="107" grpId="0"/>
      <p:bldP spid="108" grpId="0"/>
      <p:bldP spid="110" grpId="0"/>
    </p:bldLst>
  </p:timing>
</p:sld>
</file>

<file path=ppt/theme/theme1.xml><?xml version="1.0" encoding="utf-8"?>
<a:theme xmlns:a="http://schemas.openxmlformats.org/drawingml/2006/main" name="kanagawa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15841</TotalTime>
  <Words>2151</Words>
  <Application>Microsoft Office PowerPoint</Application>
  <PresentationFormat>画面に合わせる (4:3)</PresentationFormat>
  <Paragraphs>264</Paragraphs>
  <Slides>18</Slides>
  <Notes>12</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-apple-system</vt:lpstr>
      <vt:lpstr>Generic1-Regular</vt:lpstr>
      <vt:lpstr>Hiragino Kaku Gothic ProN</vt:lpstr>
      <vt:lpstr>Meiryo UI</vt:lpstr>
      <vt:lpstr>ＭＳ Ｐゴシック</vt:lpstr>
      <vt:lpstr>ＭＳ ゴシック</vt:lpstr>
      <vt:lpstr>Noto Sans JP</vt:lpstr>
      <vt:lpstr>メイリオ</vt:lpstr>
      <vt:lpstr>Arial</vt:lpstr>
      <vt:lpstr>Calibri</vt:lpstr>
      <vt:lpstr>Wingdings</vt:lpstr>
      <vt:lpstr>kanagawa②</vt:lpstr>
      <vt:lpstr>気候変動の影響と その対策について</vt:lpstr>
      <vt:lpstr>2023年７月熱波・酷暑</vt:lpstr>
      <vt:lpstr>本日、お伝えしたいこと。</vt:lpstr>
      <vt:lpstr>本日の流れ</vt:lpstr>
      <vt:lpstr>動画視聴</vt:lpstr>
      <vt:lpstr>これまでの世界平均気温とCO2濃度の変化</vt:lpstr>
      <vt:lpstr>気候モデルと気候予測について</vt:lpstr>
      <vt:lpstr>氷期が来る？</vt:lpstr>
      <vt:lpstr>今後の世界平均気温の予測</vt:lpstr>
      <vt:lpstr>気温が上がるだけ？</vt:lpstr>
      <vt:lpstr>実習① 　自分のまわりの気候変化調べよう</vt:lpstr>
      <vt:lpstr>神奈川県の気候予測データ（β版）</vt:lpstr>
      <vt:lpstr>生活の色んなところに影響が…</vt:lpstr>
      <vt:lpstr>例）桜の開花</vt:lpstr>
      <vt:lpstr>例）生き物への影響</vt:lpstr>
      <vt:lpstr>例）台風：令和元年東日本台風の被害</vt:lpstr>
      <vt:lpstr>例）台風：</vt:lpstr>
      <vt:lpstr>例）お寿司は将来どうなる？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スマート県庁大作戦 アクションプラン</dc:title>
  <dc:creator>user</dc:creator>
  <cp:lastModifiedBy>環境科学センター　新井</cp:lastModifiedBy>
  <cp:revision>1009</cp:revision>
  <cp:lastPrinted>2023-07-31T07:09:34Z</cp:lastPrinted>
  <dcterms:created xsi:type="dcterms:W3CDTF">2016-09-09T02:46:14Z</dcterms:created>
  <dcterms:modified xsi:type="dcterms:W3CDTF">2024-12-02T03:00:01Z</dcterms:modified>
</cp:coreProperties>
</file>