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8" r:id="rId1"/>
  </p:sldMasterIdLst>
  <p:notesMasterIdLst>
    <p:notesMasterId r:id="rId51"/>
  </p:notesMasterIdLst>
  <p:handoutMasterIdLst>
    <p:handoutMasterId r:id="rId52"/>
  </p:handoutMasterIdLst>
  <p:sldIdLst>
    <p:sldId id="765" r:id="rId2"/>
    <p:sldId id="766" r:id="rId3"/>
    <p:sldId id="767" r:id="rId4"/>
    <p:sldId id="768" r:id="rId5"/>
    <p:sldId id="769" r:id="rId6"/>
    <p:sldId id="757" r:id="rId7"/>
    <p:sldId id="758" r:id="rId8"/>
    <p:sldId id="791" r:id="rId9"/>
    <p:sldId id="784" r:id="rId10"/>
    <p:sldId id="785" r:id="rId11"/>
    <p:sldId id="786" r:id="rId12"/>
    <p:sldId id="787" r:id="rId13"/>
    <p:sldId id="788" r:id="rId14"/>
    <p:sldId id="789" r:id="rId15"/>
    <p:sldId id="790" r:id="rId16"/>
    <p:sldId id="773" r:id="rId17"/>
    <p:sldId id="774" r:id="rId18"/>
    <p:sldId id="775" r:id="rId19"/>
    <p:sldId id="776" r:id="rId20"/>
    <p:sldId id="777" r:id="rId21"/>
    <p:sldId id="778" r:id="rId22"/>
    <p:sldId id="779" r:id="rId23"/>
    <p:sldId id="780" r:id="rId24"/>
    <p:sldId id="781" r:id="rId25"/>
    <p:sldId id="782" r:id="rId26"/>
    <p:sldId id="783" r:id="rId27"/>
    <p:sldId id="770" r:id="rId28"/>
    <p:sldId id="771" r:id="rId29"/>
    <p:sldId id="772" r:id="rId30"/>
    <p:sldId id="722" r:id="rId31"/>
    <p:sldId id="657" r:id="rId32"/>
    <p:sldId id="671" r:id="rId33"/>
    <p:sldId id="641" r:id="rId34"/>
    <p:sldId id="642" r:id="rId35"/>
    <p:sldId id="643" r:id="rId36"/>
    <p:sldId id="644" r:id="rId37"/>
    <p:sldId id="645" r:id="rId38"/>
    <p:sldId id="646" r:id="rId39"/>
    <p:sldId id="647" r:id="rId40"/>
    <p:sldId id="648" r:id="rId41"/>
    <p:sldId id="658" r:id="rId42"/>
    <p:sldId id="649" r:id="rId43"/>
    <p:sldId id="650" r:id="rId44"/>
    <p:sldId id="651" r:id="rId45"/>
    <p:sldId id="653" r:id="rId46"/>
    <p:sldId id="652" r:id="rId47"/>
    <p:sldId id="654" r:id="rId48"/>
    <p:sldId id="655" r:id="rId49"/>
    <p:sldId id="656" r:id="rId50"/>
  </p:sldIdLst>
  <p:sldSz cx="9144000" cy="6858000" type="screen4x3"/>
  <p:notesSz cx="6711950" cy="984567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01" userDrawn="1">
          <p15:clr>
            <a:srgbClr val="A4A3A4"/>
          </p15:clr>
        </p15:guide>
        <p15:guide id="2" pos="211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3D45"/>
    <a:srgbClr val="DB4051"/>
    <a:srgbClr val="E89C44"/>
    <a:srgbClr val="496486"/>
    <a:srgbClr val="E9F7FB"/>
    <a:srgbClr val="C3EAF5"/>
    <a:srgbClr val="23ACD1"/>
    <a:srgbClr val="E79E48"/>
    <a:srgbClr val="6A7F8D"/>
    <a:srgbClr val="F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55" autoAdjust="0"/>
    <p:restoredTop sz="90517" autoAdjust="0"/>
  </p:normalViewPr>
  <p:slideViewPr>
    <p:cSldViewPr snapToGrid="0">
      <p:cViewPr varScale="1">
        <p:scale>
          <a:sx n="91" d="100"/>
          <a:sy n="91" d="100"/>
        </p:scale>
        <p:origin x="1243" y="62"/>
      </p:cViewPr>
      <p:guideLst>
        <p:guide orient="horz" pos="2160"/>
        <p:guide pos="2880"/>
      </p:guideLst>
    </p:cSldViewPr>
  </p:slideViewPr>
  <p:notesTextViewPr>
    <p:cViewPr>
      <p:scale>
        <a:sx n="125" d="100"/>
        <a:sy n="125" d="100"/>
      </p:scale>
      <p:origin x="0" y="0"/>
    </p:cViewPr>
  </p:notesTextViewPr>
  <p:notesViewPr>
    <p:cSldViewPr snapToGrid="0">
      <p:cViewPr varScale="1">
        <p:scale>
          <a:sx n="58" d="100"/>
          <a:sy n="58" d="100"/>
        </p:scale>
        <p:origin x="3197" y="67"/>
      </p:cViewPr>
      <p:guideLst>
        <p:guide orient="horz" pos="3101"/>
        <p:guide pos="2114"/>
      </p:guideLst>
    </p:cSldViewPr>
  </p:notesViewPr>
  <p:gridSpacing cx="180000" cy="180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2" y="10"/>
            <a:ext cx="2908512" cy="492282"/>
          </a:xfrm>
          <a:prstGeom prst="rect">
            <a:avLst/>
          </a:prstGeom>
        </p:spPr>
        <p:txBody>
          <a:bodyPr vert="horz" lIns="91021" tIns="45513" rIns="91021" bIns="45513" rtlCol="0"/>
          <a:lstStyle>
            <a:lvl1pPr algn="l">
              <a:defRPr sz="1200"/>
            </a:lvl1pPr>
          </a:lstStyle>
          <a:p>
            <a:endParaRPr kumimoji="1" lang="ja-JP" altLang="en-US"/>
          </a:p>
        </p:txBody>
      </p:sp>
      <p:sp>
        <p:nvSpPr>
          <p:cNvPr id="4" name="フッター プレースホルダ 3"/>
          <p:cNvSpPr>
            <a:spLocks noGrp="1"/>
          </p:cNvSpPr>
          <p:nvPr>
            <p:ph type="ftr" sz="quarter" idx="2"/>
          </p:nvPr>
        </p:nvSpPr>
        <p:spPr>
          <a:xfrm>
            <a:off x="12" y="9351693"/>
            <a:ext cx="2908512" cy="492282"/>
          </a:xfrm>
          <a:prstGeom prst="rect">
            <a:avLst/>
          </a:prstGeom>
        </p:spPr>
        <p:txBody>
          <a:bodyPr vert="horz" lIns="91021" tIns="45513" rIns="91021" bIns="45513" rtlCol="0" anchor="b"/>
          <a:lstStyle>
            <a:lvl1pPr algn="l">
              <a:defRPr sz="1200"/>
            </a:lvl1pPr>
          </a:lstStyle>
          <a:p>
            <a:endParaRPr kumimoji="1" lang="ja-JP" altLang="en-US"/>
          </a:p>
        </p:txBody>
      </p:sp>
    </p:spTree>
    <p:extLst>
      <p:ext uri="{BB962C8B-B14F-4D97-AF65-F5344CB8AC3E}">
        <p14:creationId xmlns:p14="http://schemas.microsoft.com/office/powerpoint/2010/main" val="205783513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2" y="10"/>
            <a:ext cx="2908512" cy="492282"/>
          </a:xfrm>
          <a:prstGeom prst="rect">
            <a:avLst/>
          </a:prstGeom>
        </p:spPr>
        <p:txBody>
          <a:bodyPr vert="horz" lIns="91021" tIns="45513" rIns="91021" bIns="45513" rtlCol="0"/>
          <a:lstStyle>
            <a:lvl1pPr algn="l">
              <a:defRPr sz="1200"/>
            </a:lvl1pPr>
          </a:lstStyle>
          <a:p>
            <a:endParaRPr kumimoji="1" lang="ja-JP" altLang="en-US"/>
          </a:p>
        </p:txBody>
      </p:sp>
      <p:sp>
        <p:nvSpPr>
          <p:cNvPr id="3" name="日付プレースホルダ 2"/>
          <p:cNvSpPr>
            <a:spLocks noGrp="1"/>
          </p:cNvSpPr>
          <p:nvPr>
            <p:ph type="dt" idx="1"/>
          </p:nvPr>
        </p:nvSpPr>
        <p:spPr>
          <a:xfrm>
            <a:off x="3801896" y="10"/>
            <a:ext cx="2908512" cy="492282"/>
          </a:xfrm>
          <a:prstGeom prst="rect">
            <a:avLst/>
          </a:prstGeom>
        </p:spPr>
        <p:txBody>
          <a:bodyPr vert="horz" lIns="91021" tIns="45513" rIns="91021" bIns="45513" rtlCol="0"/>
          <a:lstStyle>
            <a:lvl1pPr algn="r">
              <a:defRPr sz="1200"/>
            </a:lvl1pPr>
          </a:lstStyle>
          <a:p>
            <a:fld id="{8D20BD86-3B49-487A-B7AF-121A10CACA56}" type="datetimeFigureOut">
              <a:rPr kumimoji="1" lang="ja-JP" altLang="en-US" smtClean="0"/>
              <a:pPr/>
              <a:t>2024/12/2</a:t>
            </a:fld>
            <a:endParaRPr kumimoji="1" lang="ja-JP" altLang="en-US"/>
          </a:p>
        </p:txBody>
      </p:sp>
      <p:sp>
        <p:nvSpPr>
          <p:cNvPr id="4" name="スライド イメージ プレースホルダ 3"/>
          <p:cNvSpPr>
            <a:spLocks noGrp="1" noRot="1" noChangeAspect="1"/>
          </p:cNvSpPr>
          <p:nvPr>
            <p:ph type="sldImg" idx="2"/>
          </p:nvPr>
        </p:nvSpPr>
        <p:spPr>
          <a:xfrm>
            <a:off x="895350" y="738188"/>
            <a:ext cx="4921250" cy="3692525"/>
          </a:xfrm>
          <a:prstGeom prst="rect">
            <a:avLst/>
          </a:prstGeom>
          <a:noFill/>
          <a:ln w="12700">
            <a:solidFill>
              <a:prstClr val="black"/>
            </a:solidFill>
          </a:ln>
        </p:spPr>
        <p:txBody>
          <a:bodyPr vert="horz" lIns="91021" tIns="45513" rIns="91021" bIns="45513" rtlCol="0" anchor="ctr"/>
          <a:lstStyle/>
          <a:p>
            <a:endParaRPr lang="ja-JP" altLang="en-US"/>
          </a:p>
        </p:txBody>
      </p:sp>
      <p:sp>
        <p:nvSpPr>
          <p:cNvPr id="5" name="ノート プレースホルダ 4"/>
          <p:cNvSpPr>
            <a:spLocks noGrp="1"/>
          </p:cNvSpPr>
          <p:nvPr>
            <p:ph type="body" sz="quarter" idx="3"/>
          </p:nvPr>
        </p:nvSpPr>
        <p:spPr>
          <a:xfrm>
            <a:off x="671195" y="4676710"/>
            <a:ext cx="5369560" cy="4430553"/>
          </a:xfrm>
          <a:prstGeom prst="rect">
            <a:avLst/>
          </a:prstGeom>
        </p:spPr>
        <p:txBody>
          <a:bodyPr vert="horz" lIns="91021" tIns="45513" rIns="91021" bIns="45513" rtlCol="0">
            <a:normAutofit/>
          </a:bodyPr>
          <a:lstStyle/>
          <a:p>
            <a:pPr lvl="0"/>
            <a:r>
              <a:rPr kumimoji="1" lang="ja-JP" altLang="en-US" dirty="0" smtClean="0"/>
              <a:t>マスタ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6" name="フッター プレースホルダ 5"/>
          <p:cNvSpPr>
            <a:spLocks noGrp="1"/>
          </p:cNvSpPr>
          <p:nvPr>
            <p:ph type="ftr" sz="quarter" idx="4"/>
          </p:nvPr>
        </p:nvSpPr>
        <p:spPr>
          <a:xfrm>
            <a:off x="12" y="9351693"/>
            <a:ext cx="2908512" cy="492282"/>
          </a:xfrm>
          <a:prstGeom prst="rect">
            <a:avLst/>
          </a:prstGeom>
        </p:spPr>
        <p:txBody>
          <a:bodyPr vert="horz" lIns="91021" tIns="45513" rIns="91021" bIns="45513"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01896" y="9351693"/>
            <a:ext cx="2908512" cy="492282"/>
          </a:xfrm>
          <a:prstGeom prst="rect">
            <a:avLst/>
          </a:prstGeom>
        </p:spPr>
        <p:txBody>
          <a:bodyPr vert="horz" lIns="91021" tIns="45513" rIns="91021" bIns="45513" rtlCol="0" anchor="b"/>
          <a:lstStyle>
            <a:lvl1pPr algn="r">
              <a:defRPr sz="1200"/>
            </a:lvl1pPr>
          </a:lstStyle>
          <a:p>
            <a:fld id="{598F0E33-3D96-46F4-A7F2-BFFB9203641E}" type="slidenum">
              <a:rPr kumimoji="1" lang="ja-JP" altLang="en-US" smtClean="0"/>
              <a:pPr/>
              <a:t>‹#›</a:t>
            </a:fld>
            <a:endParaRPr kumimoji="1" lang="ja-JP" altLang="en-US"/>
          </a:p>
        </p:txBody>
      </p:sp>
    </p:spTree>
    <p:extLst>
      <p:ext uri="{BB962C8B-B14F-4D97-AF65-F5344CB8AC3E}">
        <p14:creationId xmlns:p14="http://schemas.microsoft.com/office/powerpoint/2010/main" val="223773173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400" kern="1200">
        <a:solidFill>
          <a:schemeClr val="tx1"/>
        </a:solidFill>
        <a:latin typeface="+mn-lt"/>
        <a:ea typeface="+mn-ea"/>
        <a:cs typeface="+mn-cs"/>
      </a:defRPr>
    </a:lvl1pPr>
    <a:lvl2pPr marL="457200" algn="l" defTabSz="914400" rtl="0" eaLnBrk="1" latinLnBrk="0" hangingPunct="1">
      <a:defRPr kumimoji="1" sz="1400" kern="1200">
        <a:solidFill>
          <a:schemeClr val="tx1"/>
        </a:solidFill>
        <a:latin typeface="+mn-lt"/>
        <a:ea typeface="+mn-ea"/>
        <a:cs typeface="+mn-cs"/>
      </a:defRPr>
    </a:lvl2pPr>
    <a:lvl3pPr marL="914400" algn="l" defTabSz="914400" rtl="0" eaLnBrk="1" latinLnBrk="0" hangingPunct="1">
      <a:defRPr kumimoji="1" sz="1400" kern="1200">
        <a:solidFill>
          <a:schemeClr val="tx1"/>
        </a:solidFill>
        <a:latin typeface="+mn-lt"/>
        <a:ea typeface="+mn-ea"/>
        <a:cs typeface="+mn-cs"/>
      </a:defRPr>
    </a:lvl3pPr>
    <a:lvl4pPr marL="1371600" algn="l" defTabSz="914400" rtl="0" eaLnBrk="1" latinLnBrk="0" hangingPunct="1">
      <a:defRPr kumimoji="1" sz="1400" kern="1200">
        <a:solidFill>
          <a:schemeClr val="tx1"/>
        </a:solidFill>
        <a:latin typeface="+mn-lt"/>
        <a:ea typeface="+mn-ea"/>
        <a:cs typeface="+mn-cs"/>
      </a:defRPr>
    </a:lvl4pPr>
    <a:lvl5pPr marL="1828800" algn="l" defTabSz="914400" rtl="0" eaLnBrk="1" latinLnBrk="0" hangingPunct="1">
      <a:defRPr kumimoji="1" sz="14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1</a:t>
            </a:fld>
            <a:endParaRPr kumimoji="1" lang="ja-JP" altLang="en-US"/>
          </a:p>
        </p:txBody>
      </p:sp>
    </p:spTree>
    <p:extLst>
      <p:ext uri="{BB962C8B-B14F-4D97-AF65-F5344CB8AC3E}">
        <p14:creationId xmlns:p14="http://schemas.microsoft.com/office/powerpoint/2010/main" val="223083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14879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14</a:t>
            </a:fld>
            <a:endParaRPr kumimoji="1" lang="ja-JP" altLang="en-US"/>
          </a:p>
        </p:txBody>
      </p:sp>
    </p:spTree>
    <p:extLst>
      <p:ext uri="{BB962C8B-B14F-4D97-AF65-F5344CB8AC3E}">
        <p14:creationId xmlns:p14="http://schemas.microsoft.com/office/powerpoint/2010/main" val="3078875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21</a:t>
            </a:fld>
            <a:endParaRPr kumimoji="1" lang="ja-JP" altLang="en-US"/>
          </a:p>
        </p:txBody>
      </p:sp>
    </p:spTree>
    <p:extLst>
      <p:ext uri="{BB962C8B-B14F-4D97-AF65-F5344CB8AC3E}">
        <p14:creationId xmlns:p14="http://schemas.microsoft.com/office/powerpoint/2010/main" val="4046294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24</a:t>
            </a:fld>
            <a:endParaRPr kumimoji="1" lang="ja-JP" altLang="en-US"/>
          </a:p>
        </p:txBody>
      </p:sp>
    </p:spTree>
    <p:extLst>
      <p:ext uri="{BB962C8B-B14F-4D97-AF65-F5344CB8AC3E}">
        <p14:creationId xmlns:p14="http://schemas.microsoft.com/office/powerpoint/2010/main" val="615344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AC044BF-F28E-4985-A4FC-7A708562874E}" type="slidenum">
              <a:rPr kumimoji="1" lang="ja-JP" altLang="en-US" smtClean="0"/>
              <a:t>25</a:t>
            </a:fld>
            <a:endParaRPr kumimoji="1" lang="ja-JP" altLang="en-US"/>
          </a:p>
        </p:txBody>
      </p:sp>
    </p:spTree>
    <p:extLst>
      <p:ext uri="{BB962C8B-B14F-4D97-AF65-F5344CB8AC3E}">
        <p14:creationId xmlns:p14="http://schemas.microsoft.com/office/powerpoint/2010/main" val="4057846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26</a:t>
            </a:fld>
            <a:endParaRPr kumimoji="1" lang="ja-JP" altLang="en-US"/>
          </a:p>
        </p:txBody>
      </p:sp>
    </p:spTree>
    <p:extLst>
      <p:ext uri="{BB962C8B-B14F-4D97-AF65-F5344CB8AC3E}">
        <p14:creationId xmlns:p14="http://schemas.microsoft.com/office/powerpoint/2010/main" val="3268013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27</a:t>
            </a:fld>
            <a:endParaRPr kumimoji="1" lang="ja-JP" altLang="en-US"/>
          </a:p>
        </p:txBody>
      </p:sp>
    </p:spTree>
    <p:extLst>
      <p:ext uri="{BB962C8B-B14F-4D97-AF65-F5344CB8AC3E}">
        <p14:creationId xmlns:p14="http://schemas.microsoft.com/office/powerpoint/2010/main" val="786900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28</a:t>
            </a:fld>
            <a:endParaRPr kumimoji="1" lang="ja-JP" altLang="en-US"/>
          </a:p>
        </p:txBody>
      </p:sp>
    </p:spTree>
    <p:extLst>
      <p:ext uri="{BB962C8B-B14F-4D97-AF65-F5344CB8AC3E}">
        <p14:creationId xmlns:p14="http://schemas.microsoft.com/office/powerpoint/2010/main" val="2594940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6963" y="476250"/>
            <a:ext cx="4605337" cy="3454400"/>
          </a:xfrm>
        </p:spPr>
      </p:sp>
      <p:sp>
        <p:nvSpPr>
          <p:cNvPr id="3" name="ノート プレースホルダー 2"/>
          <p:cNvSpPr>
            <a:spLocks noGrp="1"/>
          </p:cNvSpPr>
          <p:nvPr>
            <p:ph type="body" idx="1"/>
          </p:nvPr>
        </p:nvSpPr>
        <p:spPr/>
        <p:txBody>
          <a:bodyPr>
            <a:normAutofit/>
          </a:bodyPr>
          <a:lstStyle/>
          <a:p>
            <a:endParaRPr lang="ja-JP" altLang="en-US" sz="1000" dirty="0"/>
          </a:p>
        </p:txBody>
      </p:sp>
      <p:sp>
        <p:nvSpPr>
          <p:cNvPr id="4" name="スライド番号プレースホルダー 3"/>
          <p:cNvSpPr>
            <a:spLocks noGrp="1"/>
          </p:cNvSpPr>
          <p:nvPr>
            <p:ph type="sldNum" sz="quarter" idx="5"/>
          </p:nvPr>
        </p:nvSpPr>
        <p:spPr/>
        <p:txBody>
          <a:bodyPr/>
          <a:lstStyle/>
          <a:p>
            <a:fld id="{52062CC3-3A97-4D27-AD9F-BE45EF324DE0}" type="slidenum">
              <a:rPr kumimoji="1" lang="ja-JP" altLang="en-US" smtClean="0"/>
              <a:t>31</a:t>
            </a:fld>
            <a:endParaRPr kumimoji="1" lang="ja-JP" altLang="en-US"/>
          </a:p>
        </p:txBody>
      </p:sp>
    </p:spTree>
    <p:extLst>
      <p:ext uri="{BB962C8B-B14F-4D97-AF65-F5344CB8AC3E}">
        <p14:creationId xmlns:p14="http://schemas.microsoft.com/office/powerpoint/2010/main" val="3935489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6963" y="476250"/>
            <a:ext cx="4605337" cy="3454400"/>
          </a:xfrm>
        </p:spPr>
      </p:sp>
      <p:sp>
        <p:nvSpPr>
          <p:cNvPr id="3" name="ノート プレースホルダー 2"/>
          <p:cNvSpPr>
            <a:spLocks noGrp="1"/>
          </p:cNvSpPr>
          <p:nvPr>
            <p:ph type="body" idx="1"/>
          </p:nvPr>
        </p:nvSpPr>
        <p:spPr/>
        <p:txBody>
          <a:bodyPr/>
          <a:lstStyle/>
          <a:p>
            <a:endParaRPr kumimoji="1" lang="en-US" altLang="ja-JP" dirty="0">
              <a:solidFill>
                <a:srgbClr val="0070C0"/>
              </a:solidFill>
            </a:endParaRPr>
          </a:p>
        </p:txBody>
      </p:sp>
      <p:sp>
        <p:nvSpPr>
          <p:cNvPr id="4" name="スライド番号プレースホルダー 3"/>
          <p:cNvSpPr>
            <a:spLocks noGrp="1"/>
          </p:cNvSpPr>
          <p:nvPr>
            <p:ph type="sldNum" sz="quarter" idx="10"/>
          </p:nvPr>
        </p:nvSpPr>
        <p:spPr/>
        <p:txBody>
          <a:bodyPr/>
          <a:lstStyle/>
          <a:p>
            <a:fld id="{52062CC3-3A97-4D27-AD9F-BE45EF324DE0}" type="slidenum">
              <a:rPr kumimoji="1" lang="ja-JP" altLang="en-US" smtClean="0"/>
              <a:t>32</a:t>
            </a:fld>
            <a:endParaRPr kumimoji="1" lang="ja-JP" altLang="en-US"/>
          </a:p>
        </p:txBody>
      </p:sp>
    </p:spTree>
    <p:extLst>
      <p:ext uri="{BB962C8B-B14F-4D97-AF65-F5344CB8AC3E}">
        <p14:creationId xmlns:p14="http://schemas.microsoft.com/office/powerpoint/2010/main" val="3644630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2</a:t>
            </a:fld>
            <a:endParaRPr kumimoji="1" lang="ja-JP" altLang="en-US"/>
          </a:p>
        </p:txBody>
      </p:sp>
    </p:spTree>
    <p:extLst>
      <p:ext uri="{BB962C8B-B14F-4D97-AF65-F5344CB8AC3E}">
        <p14:creationId xmlns:p14="http://schemas.microsoft.com/office/powerpoint/2010/main" val="4272356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6963" y="476250"/>
            <a:ext cx="4605337" cy="3454400"/>
          </a:xfrm>
        </p:spPr>
      </p:sp>
      <p:sp>
        <p:nvSpPr>
          <p:cNvPr id="3" name="ノート プレースホルダー 2"/>
          <p:cNvSpPr>
            <a:spLocks noGrp="1"/>
          </p:cNvSpPr>
          <p:nvPr>
            <p:ph type="body" idx="1"/>
          </p:nvPr>
        </p:nvSpPr>
        <p:spPr/>
        <p:txBody>
          <a:bodyPr>
            <a:normAutofit/>
          </a:bodyPr>
          <a:lstStyle/>
          <a:p>
            <a:endParaRPr kumimoji="1" lang="ja-JP" altLang="en-US" b="0" dirty="0"/>
          </a:p>
        </p:txBody>
      </p:sp>
      <p:sp>
        <p:nvSpPr>
          <p:cNvPr id="4" name="スライド番号プレースホルダー 3"/>
          <p:cNvSpPr>
            <a:spLocks noGrp="1"/>
          </p:cNvSpPr>
          <p:nvPr>
            <p:ph type="sldNum" sz="quarter" idx="10"/>
          </p:nvPr>
        </p:nvSpPr>
        <p:spPr/>
        <p:txBody>
          <a:bodyPr/>
          <a:lstStyle/>
          <a:p>
            <a:fld id="{52062CC3-3A97-4D27-AD9F-BE45EF324DE0}" type="slidenum">
              <a:rPr kumimoji="1" lang="ja-JP" altLang="en-US" smtClean="0"/>
              <a:t>33</a:t>
            </a:fld>
            <a:endParaRPr kumimoji="1" lang="ja-JP" altLang="en-US"/>
          </a:p>
        </p:txBody>
      </p:sp>
    </p:spTree>
    <p:extLst>
      <p:ext uri="{BB962C8B-B14F-4D97-AF65-F5344CB8AC3E}">
        <p14:creationId xmlns:p14="http://schemas.microsoft.com/office/powerpoint/2010/main" val="3096389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6963" y="476250"/>
            <a:ext cx="4605337" cy="3454400"/>
          </a:xfrm>
        </p:spPr>
      </p:sp>
      <p:sp>
        <p:nvSpPr>
          <p:cNvPr id="3" name="ノート プレースホルダー 2"/>
          <p:cNvSpPr>
            <a:spLocks noGrp="1"/>
          </p:cNvSpPr>
          <p:nvPr>
            <p:ph type="body" idx="1"/>
          </p:nvPr>
        </p:nvSpPr>
        <p:spPr/>
        <p:txBody>
          <a:bodyPr>
            <a:normAutofit/>
          </a:bodyPr>
          <a:lstStyle/>
          <a:p>
            <a:endParaRPr kumimoji="1" lang="ja-JP" altLang="en-US" dirty="0">
              <a:solidFill>
                <a:schemeClr val="tx1"/>
              </a:solidFill>
            </a:endParaRPr>
          </a:p>
        </p:txBody>
      </p:sp>
      <p:sp>
        <p:nvSpPr>
          <p:cNvPr id="4" name="スライド番号プレースホルダー 3"/>
          <p:cNvSpPr>
            <a:spLocks noGrp="1"/>
          </p:cNvSpPr>
          <p:nvPr>
            <p:ph type="sldNum" sz="quarter" idx="10"/>
          </p:nvPr>
        </p:nvSpPr>
        <p:spPr/>
        <p:txBody>
          <a:bodyPr/>
          <a:lstStyle/>
          <a:p>
            <a:fld id="{52062CC3-3A97-4D27-AD9F-BE45EF324DE0}" type="slidenum">
              <a:rPr kumimoji="1" lang="ja-JP" altLang="en-US" smtClean="0"/>
              <a:t>34</a:t>
            </a:fld>
            <a:endParaRPr kumimoji="1" lang="ja-JP" altLang="en-US"/>
          </a:p>
        </p:txBody>
      </p:sp>
    </p:spTree>
    <p:extLst>
      <p:ext uri="{BB962C8B-B14F-4D97-AF65-F5344CB8AC3E}">
        <p14:creationId xmlns:p14="http://schemas.microsoft.com/office/powerpoint/2010/main" val="2763759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6963" y="476250"/>
            <a:ext cx="4605337" cy="3454400"/>
          </a:xfrm>
        </p:spPr>
      </p:sp>
      <p:sp>
        <p:nvSpPr>
          <p:cNvPr id="3" name="ノート プレースホルダー 2"/>
          <p:cNvSpPr>
            <a:spLocks noGrp="1"/>
          </p:cNvSpPr>
          <p:nvPr>
            <p:ph type="body" idx="1"/>
          </p:nvPr>
        </p:nvSpPr>
        <p:spPr/>
        <p:txBody>
          <a:bodyPr>
            <a:normAutofit/>
          </a:bodyPr>
          <a:lstStyle/>
          <a:p>
            <a:endParaRPr kumimoji="1" lang="ja-JP" altLang="en-US" dirty="0">
              <a:solidFill>
                <a:srgbClr val="0070C0"/>
              </a:solidFill>
            </a:endParaRPr>
          </a:p>
        </p:txBody>
      </p:sp>
      <p:sp>
        <p:nvSpPr>
          <p:cNvPr id="4" name="スライド番号プレースホルダー 3"/>
          <p:cNvSpPr>
            <a:spLocks noGrp="1"/>
          </p:cNvSpPr>
          <p:nvPr>
            <p:ph type="sldNum" sz="quarter" idx="10"/>
          </p:nvPr>
        </p:nvSpPr>
        <p:spPr/>
        <p:txBody>
          <a:bodyPr/>
          <a:lstStyle/>
          <a:p>
            <a:fld id="{52062CC3-3A97-4D27-AD9F-BE45EF324DE0}" type="slidenum">
              <a:rPr kumimoji="1" lang="ja-JP" altLang="en-US" smtClean="0"/>
              <a:t>35</a:t>
            </a:fld>
            <a:endParaRPr kumimoji="1" lang="ja-JP" altLang="en-US"/>
          </a:p>
        </p:txBody>
      </p:sp>
    </p:spTree>
    <p:extLst>
      <p:ext uri="{BB962C8B-B14F-4D97-AF65-F5344CB8AC3E}">
        <p14:creationId xmlns:p14="http://schemas.microsoft.com/office/powerpoint/2010/main" val="2230338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6963" y="476250"/>
            <a:ext cx="4605337" cy="3454400"/>
          </a:xfrm>
        </p:spPr>
      </p:sp>
      <p:sp>
        <p:nvSpPr>
          <p:cNvPr id="3" name="ノート プレースホルダー 2"/>
          <p:cNvSpPr>
            <a:spLocks noGrp="1"/>
          </p:cNvSpPr>
          <p:nvPr>
            <p:ph type="body" idx="1"/>
          </p:nvPr>
        </p:nvSpPr>
        <p:spPr/>
        <p:txBody>
          <a:bodyPr>
            <a:normAutofit/>
          </a:bodyPr>
          <a:lstStyle/>
          <a:p>
            <a:pPr defTabSz="965448">
              <a:defRPr/>
            </a:pPr>
            <a:endParaRPr kumimoji="1" lang="ja-JP" altLang="en-US" dirty="0"/>
          </a:p>
        </p:txBody>
      </p:sp>
      <p:sp>
        <p:nvSpPr>
          <p:cNvPr id="4" name="スライド番号プレースホルダー 3"/>
          <p:cNvSpPr>
            <a:spLocks noGrp="1"/>
          </p:cNvSpPr>
          <p:nvPr>
            <p:ph type="sldNum" sz="quarter" idx="10"/>
          </p:nvPr>
        </p:nvSpPr>
        <p:spPr/>
        <p:txBody>
          <a:bodyPr/>
          <a:lstStyle/>
          <a:p>
            <a:fld id="{52062CC3-3A97-4D27-AD9F-BE45EF324DE0}" type="slidenum">
              <a:rPr kumimoji="1" lang="ja-JP" altLang="en-US" smtClean="0"/>
              <a:t>36</a:t>
            </a:fld>
            <a:endParaRPr kumimoji="1" lang="ja-JP" altLang="en-US"/>
          </a:p>
        </p:txBody>
      </p:sp>
    </p:spTree>
    <p:extLst>
      <p:ext uri="{BB962C8B-B14F-4D97-AF65-F5344CB8AC3E}">
        <p14:creationId xmlns:p14="http://schemas.microsoft.com/office/powerpoint/2010/main" val="1893362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6963" y="476250"/>
            <a:ext cx="4605337" cy="34544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062CC3-3A97-4D27-AD9F-BE45EF324DE0}" type="slidenum">
              <a:rPr kumimoji="1" lang="ja-JP" altLang="en-US" smtClean="0"/>
              <a:t>37</a:t>
            </a:fld>
            <a:endParaRPr kumimoji="1" lang="ja-JP" altLang="en-US"/>
          </a:p>
        </p:txBody>
      </p:sp>
    </p:spTree>
    <p:extLst>
      <p:ext uri="{BB962C8B-B14F-4D97-AF65-F5344CB8AC3E}">
        <p14:creationId xmlns:p14="http://schemas.microsoft.com/office/powerpoint/2010/main" val="27262049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6963" y="476250"/>
            <a:ext cx="4605337" cy="3454400"/>
          </a:xfrm>
        </p:spPr>
      </p:sp>
      <p:sp>
        <p:nvSpPr>
          <p:cNvPr id="3" name="ノート プレースホルダー 2"/>
          <p:cNvSpPr>
            <a:spLocks noGrp="1"/>
          </p:cNvSpPr>
          <p:nvPr>
            <p:ph type="body" idx="1"/>
          </p:nvPr>
        </p:nvSpPr>
        <p:spPr/>
        <p:txBody>
          <a:bodyPr/>
          <a:lstStyle/>
          <a:p>
            <a:endParaRPr kumimoji="1" lang="ja-JP" altLang="en-US" dirty="0">
              <a:solidFill>
                <a:srgbClr val="0070C0"/>
              </a:solidFill>
            </a:endParaRPr>
          </a:p>
        </p:txBody>
      </p:sp>
      <p:sp>
        <p:nvSpPr>
          <p:cNvPr id="4" name="スライド番号プレースホルダー 3"/>
          <p:cNvSpPr>
            <a:spLocks noGrp="1"/>
          </p:cNvSpPr>
          <p:nvPr>
            <p:ph type="sldNum" sz="quarter" idx="10"/>
          </p:nvPr>
        </p:nvSpPr>
        <p:spPr/>
        <p:txBody>
          <a:bodyPr/>
          <a:lstStyle/>
          <a:p>
            <a:fld id="{52062CC3-3A97-4D27-AD9F-BE45EF324DE0}" type="slidenum">
              <a:rPr kumimoji="1" lang="ja-JP" altLang="en-US" smtClean="0"/>
              <a:t>38</a:t>
            </a:fld>
            <a:endParaRPr kumimoji="1" lang="ja-JP" altLang="en-US"/>
          </a:p>
        </p:txBody>
      </p:sp>
    </p:spTree>
    <p:extLst>
      <p:ext uri="{BB962C8B-B14F-4D97-AF65-F5344CB8AC3E}">
        <p14:creationId xmlns:p14="http://schemas.microsoft.com/office/powerpoint/2010/main" val="3462290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6963" y="476250"/>
            <a:ext cx="4605337" cy="3454400"/>
          </a:xfrm>
        </p:spPr>
      </p:sp>
      <p:sp>
        <p:nvSpPr>
          <p:cNvPr id="3" name="ノート プレースホルダー 2"/>
          <p:cNvSpPr>
            <a:spLocks noGrp="1"/>
          </p:cNvSpPr>
          <p:nvPr>
            <p:ph type="body" idx="1"/>
          </p:nvPr>
        </p:nvSpPr>
        <p:spPr/>
        <p:txBody>
          <a:bodyPr/>
          <a:lstStyle/>
          <a:p>
            <a:endParaRPr kumimoji="1" lang="ja-JP" altLang="en-US" dirty="0">
              <a:solidFill>
                <a:srgbClr val="0070C0"/>
              </a:solidFill>
            </a:endParaRPr>
          </a:p>
        </p:txBody>
      </p:sp>
      <p:sp>
        <p:nvSpPr>
          <p:cNvPr id="4" name="スライド番号プレースホルダー 3"/>
          <p:cNvSpPr>
            <a:spLocks noGrp="1"/>
          </p:cNvSpPr>
          <p:nvPr>
            <p:ph type="sldNum" sz="quarter" idx="10"/>
          </p:nvPr>
        </p:nvSpPr>
        <p:spPr/>
        <p:txBody>
          <a:bodyPr/>
          <a:lstStyle/>
          <a:p>
            <a:fld id="{52062CC3-3A97-4D27-AD9F-BE45EF324DE0}" type="slidenum">
              <a:rPr kumimoji="1" lang="ja-JP" altLang="en-US" smtClean="0"/>
              <a:t>39</a:t>
            </a:fld>
            <a:endParaRPr kumimoji="1" lang="ja-JP" altLang="en-US"/>
          </a:p>
        </p:txBody>
      </p:sp>
    </p:spTree>
    <p:extLst>
      <p:ext uri="{BB962C8B-B14F-4D97-AF65-F5344CB8AC3E}">
        <p14:creationId xmlns:p14="http://schemas.microsoft.com/office/powerpoint/2010/main" val="1726189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6963" y="476250"/>
            <a:ext cx="4605337" cy="34544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062CC3-3A97-4D27-AD9F-BE45EF324DE0}" type="slidenum">
              <a:rPr kumimoji="1" lang="ja-JP" altLang="en-US" smtClean="0"/>
              <a:t>41</a:t>
            </a:fld>
            <a:endParaRPr kumimoji="1" lang="ja-JP" altLang="en-US"/>
          </a:p>
        </p:txBody>
      </p:sp>
    </p:spTree>
    <p:extLst>
      <p:ext uri="{BB962C8B-B14F-4D97-AF65-F5344CB8AC3E}">
        <p14:creationId xmlns:p14="http://schemas.microsoft.com/office/powerpoint/2010/main" val="35711649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6963" y="476250"/>
            <a:ext cx="4605337" cy="34544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062CC3-3A97-4D27-AD9F-BE45EF324DE0}" type="slidenum">
              <a:rPr kumimoji="1" lang="ja-JP" altLang="en-US" smtClean="0"/>
              <a:t>42</a:t>
            </a:fld>
            <a:endParaRPr kumimoji="1" lang="ja-JP" altLang="en-US"/>
          </a:p>
        </p:txBody>
      </p:sp>
    </p:spTree>
    <p:extLst>
      <p:ext uri="{BB962C8B-B14F-4D97-AF65-F5344CB8AC3E}">
        <p14:creationId xmlns:p14="http://schemas.microsoft.com/office/powerpoint/2010/main" val="11963275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6963" y="476250"/>
            <a:ext cx="4605337" cy="3454400"/>
          </a:xfrm>
        </p:spPr>
      </p:sp>
      <p:sp>
        <p:nvSpPr>
          <p:cNvPr id="3" name="ノート プレースホルダー 2"/>
          <p:cNvSpPr>
            <a:spLocks noGrp="1"/>
          </p:cNvSpPr>
          <p:nvPr>
            <p:ph type="body" idx="1"/>
          </p:nvPr>
        </p:nvSpPr>
        <p:spPr/>
        <p:txBody>
          <a:bodyPr/>
          <a:lstStyle/>
          <a:p>
            <a:endParaRPr kumimoji="1" lang="ja-JP" altLang="en-US" dirty="0">
              <a:solidFill>
                <a:srgbClr val="0070C0"/>
              </a:solidFill>
            </a:endParaRPr>
          </a:p>
        </p:txBody>
      </p:sp>
      <p:sp>
        <p:nvSpPr>
          <p:cNvPr id="4" name="スライド番号プレースホルダー 3"/>
          <p:cNvSpPr>
            <a:spLocks noGrp="1"/>
          </p:cNvSpPr>
          <p:nvPr>
            <p:ph type="sldNum" sz="quarter" idx="10"/>
          </p:nvPr>
        </p:nvSpPr>
        <p:spPr/>
        <p:txBody>
          <a:bodyPr/>
          <a:lstStyle/>
          <a:p>
            <a:fld id="{52062CC3-3A97-4D27-AD9F-BE45EF324DE0}" type="slidenum">
              <a:rPr kumimoji="1" lang="ja-JP" altLang="en-US" smtClean="0"/>
              <a:t>43</a:t>
            </a:fld>
            <a:endParaRPr kumimoji="1" lang="ja-JP" altLang="en-US"/>
          </a:p>
        </p:txBody>
      </p:sp>
    </p:spTree>
    <p:extLst>
      <p:ext uri="{BB962C8B-B14F-4D97-AF65-F5344CB8AC3E}">
        <p14:creationId xmlns:p14="http://schemas.microsoft.com/office/powerpoint/2010/main" val="2176078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2723">
              <a:defRPr/>
            </a:pPr>
            <a:endParaRPr lang="en-US" altLang="ja-JP" sz="1100" dirty="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5</a:t>
            </a:fld>
            <a:endParaRPr kumimoji="1" lang="ja-JP" altLang="en-US"/>
          </a:p>
        </p:txBody>
      </p:sp>
    </p:spTree>
    <p:extLst>
      <p:ext uri="{BB962C8B-B14F-4D97-AF65-F5344CB8AC3E}">
        <p14:creationId xmlns:p14="http://schemas.microsoft.com/office/powerpoint/2010/main" val="33620237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6963" y="476250"/>
            <a:ext cx="4605337" cy="3454400"/>
          </a:xfrm>
        </p:spPr>
      </p:sp>
      <p:sp>
        <p:nvSpPr>
          <p:cNvPr id="3" name="ノート プレースホルダー 2"/>
          <p:cNvSpPr>
            <a:spLocks noGrp="1"/>
          </p:cNvSpPr>
          <p:nvPr>
            <p:ph type="body" idx="1"/>
          </p:nvPr>
        </p:nvSpPr>
        <p:spPr/>
        <p:txBody>
          <a:bodyPr/>
          <a:lstStyle/>
          <a:p>
            <a:endParaRPr kumimoji="1" lang="ja-JP" altLang="en-US" dirty="0">
              <a:solidFill>
                <a:srgbClr val="0070C0"/>
              </a:solidFill>
            </a:endParaRPr>
          </a:p>
        </p:txBody>
      </p:sp>
      <p:sp>
        <p:nvSpPr>
          <p:cNvPr id="4" name="スライド番号プレースホルダー 3"/>
          <p:cNvSpPr>
            <a:spLocks noGrp="1"/>
          </p:cNvSpPr>
          <p:nvPr>
            <p:ph type="sldNum" sz="quarter" idx="10"/>
          </p:nvPr>
        </p:nvSpPr>
        <p:spPr/>
        <p:txBody>
          <a:bodyPr/>
          <a:lstStyle/>
          <a:p>
            <a:fld id="{52062CC3-3A97-4D27-AD9F-BE45EF324DE0}" type="slidenum">
              <a:rPr kumimoji="1" lang="ja-JP" altLang="en-US" smtClean="0"/>
              <a:t>44</a:t>
            </a:fld>
            <a:endParaRPr kumimoji="1" lang="ja-JP" altLang="en-US"/>
          </a:p>
        </p:txBody>
      </p:sp>
    </p:spTree>
    <p:extLst>
      <p:ext uri="{BB962C8B-B14F-4D97-AF65-F5344CB8AC3E}">
        <p14:creationId xmlns:p14="http://schemas.microsoft.com/office/powerpoint/2010/main" val="41813295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6963" y="476250"/>
            <a:ext cx="4605337" cy="3454400"/>
          </a:xfrm>
        </p:spPr>
      </p:sp>
      <p:sp>
        <p:nvSpPr>
          <p:cNvPr id="3" name="ノート プレースホルダー 2"/>
          <p:cNvSpPr>
            <a:spLocks noGrp="1"/>
          </p:cNvSpPr>
          <p:nvPr>
            <p:ph type="body" idx="1"/>
          </p:nvPr>
        </p:nvSpPr>
        <p:spPr/>
        <p:txBody>
          <a:bodyPr/>
          <a:lstStyle/>
          <a:p>
            <a:endParaRPr kumimoji="1" lang="ja-JP" altLang="en-US" dirty="0">
              <a:solidFill>
                <a:srgbClr val="0070C0"/>
              </a:solidFill>
            </a:endParaRPr>
          </a:p>
        </p:txBody>
      </p:sp>
      <p:sp>
        <p:nvSpPr>
          <p:cNvPr id="4" name="スライド番号プレースホルダー 3"/>
          <p:cNvSpPr>
            <a:spLocks noGrp="1"/>
          </p:cNvSpPr>
          <p:nvPr>
            <p:ph type="sldNum" sz="quarter" idx="10"/>
          </p:nvPr>
        </p:nvSpPr>
        <p:spPr/>
        <p:txBody>
          <a:bodyPr/>
          <a:lstStyle/>
          <a:p>
            <a:fld id="{52062CC3-3A97-4D27-AD9F-BE45EF324DE0}" type="slidenum">
              <a:rPr kumimoji="1" lang="ja-JP" altLang="en-US" smtClean="0"/>
              <a:t>45</a:t>
            </a:fld>
            <a:endParaRPr kumimoji="1" lang="ja-JP" altLang="en-US"/>
          </a:p>
        </p:txBody>
      </p:sp>
    </p:spTree>
    <p:extLst>
      <p:ext uri="{BB962C8B-B14F-4D97-AF65-F5344CB8AC3E}">
        <p14:creationId xmlns:p14="http://schemas.microsoft.com/office/powerpoint/2010/main" val="4138233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6963" y="476250"/>
            <a:ext cx="4605337" cy="3454400"/>
          </a:xfrm>
        </p:spPr>
      </p:sp>
      <p:sp>
        <p:nvSpPr>
          <p:cNvPr id="3" name="ノート プレースホルダー 2"/>
          <p:cNvSpPr>
            <a:spLocks noGrp="1"/>
          </p:cNvSpPr>
          <p:nvPr>
            <p:ph type="body" idx="1"/>
          </p:nvPr>
        </p:nvSpPr>
        <p:spPr/>
        <p:txBody>
          <a:bodyPr/>
          <a:lstStyle/>
          <a:p>
            <a:endParaRPr kumimoji="1" lang="ja-JP" altLang="en-US" dirty="0">
              <a:solidFill>
                <a:srgbClr val="0070C0"/>
              </a:solidFill>
            </a:endParaRPr>
          </a:p>
        </p:txBody>
      </p:sp>
      <p:sp>
        <p:nvSpPr>
          <p:cNvPr id="4" name="スライド番号プレースホルダー 3"/>
          <p:cNvSpPr>
            <a:spLocks noGrp="1"/>
          </p:cNvSpPr>
          <p:nvPr>
            <p:ph type="sldNum" sz="quarter" idx="10"/>
          </p:nvPr>
        </p:nvSpPr>
        <p:spPr/>
        <p:txBody>
          <a:bodyPr/>
          <a:lstStyle/>
          <a:p>
            <a:fld id="{52062CC3-3A97-4D27-AD9F-BE45EF324DE0}" type="slidenum">
              <a:rPr kumimoji="1" lang="ja-JP" altLang="en-US" smtClean="0"/>
              <a:t>46</a:t>
            </a:fld>
            <a:endParaRPr kumimoji="1" lang="ja-JP" altLang="en-US"/>
          </a:p>
        </p:txBody>
      </p:sp>
    </p:spTree>
    <p:extLst>
      <p:ext uri="{BB962C8B-B14F-4D97-AF65-F5344CB8AC3E}">
        <p14:creationId xmlns:p14="http://schemas.microsoft.com/office/powerpoint/2010/main" val="16510275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6963" y="476250"/>
            <a:ext cx="4605337" cy="3454400"/>
          </a:xfrm>
        </p:spPr>
      </p:sp>
      <p:sp>
        <p:nvSpPr>
          <p:cNvPr id="3" name="ノート プレースホルダー 2"/>
          <p:cNvSpPr>
            <a:spLocks noGrp="1"/>
          </p:cNvSpPr>
          <p:nvPr>
            <p:ph type="body" idx="1"/>
          </p:nvPr>
        </p:nvSpPr>
        <p:spPr/>
        <p:txBody>
          <a:bodyPr/>
          <a:lstStyle/>
          <a:p>
            <a:endParaRPr kumimoji="1" lang="ja-JP" altLang="en-US" dirty="0">
              <a:solidFill>
                <a:srgbClr val="0070C0"/>
              </a:solidFill>
            </a:endParaRPr>
          </a:p>
        </p:txBody>
      </p:sp>
      <p:sp>
        <p:nvSpPr>
          <p:cNvPr id="4" name="スライド番号プレースホルダー 3"/>
          <p:cNvSpPr>
            <a:spLocks noGrp="1"/>
          </p:cNvSpPr>
          <p:nvPr>
            <p:ph type="sldNum" sz="quarter" idx="10"/>
          </p:nvPr>
        </p:nvSpPr>
        <p:spPr/>
        <p:txBody>
          <a:bodyPr/>
          <a:lstStyle/>
          <a:p>
            <a:fld id="{52062CC3-3A97-4D27-AD9F-BE45EF324DE0}" type="slidenum">
              <a:rPr kumimoji="1" lang="ja-JP" altLang="en-US" smtClean="0"/>
              <a:t>47</a:t>
            </a:fld>
            <a:endParaRPr kumimoji="1" lang="ja-JP" altLang="en-US"/>
          </a:p>
        </p:txBody>
      </p:sp>
    </p:spTree>
    <p:extLst>
      <p:ext uri="{BB962C8B-B14F-4D97-AF65-F5344CB8AC3E}">
        <p14:creationId xmlns:p14="http://schemas.microsoft.com/office/powerpoint/2010/main" val="2624559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96963" y="476250"/>
            <a:ext cx="4605337" cy="3454400"/>
          </a:xfrm>
        </p:spPr>
      </p:sp>
      <p:sp>
        <p:nvSpPr>
          <p:cNvPr id="3" name="ノート プレースホルダー 2"/>
          <p:cNvSpPr>
            <a:spLocks noGrp="1"/>
          </p:cNvSpPr>
          <p:nvPr>
            <p:ph type="body" idx="1"/>
          </p:nvPr>
        </p:nvSpPr>
        <p:spPr/>
        <p:txBody>
          <a:bodyPr/>
          <a:lstStyle/>
          <a:p>
            <a:endParaRPr kumimoji="1" lang="ja-JP" altLang="en-US" dirty="0">
              <a:solidFill>
                <a:srgbClr val="0070C0"/>
              </a:solidFill>
            </a:endParaRPr>
          </a:p>
        </p:txBody>
      </p:sp>
      <p:sp>
        <p:nvSpPr>
          <p:cNvPr id="4" name="スライド番号プレースホルダー 3"/>
          <p:cNvSpPr>
            <a:spLocks noGrp="1"/>
          </p:cNvSpPr>
          <p:nvPr>
            <p:ph type="sldNum" sz="quarter" idx="10"/>
          </p:nvPr>
        </p:nvSpPr>
        <p:spPr/>
        <p:txBody>
          <a:bodyPr/>
          <a:lstStyle/>
          <a:p>
            <a:fld id="{52062CC3-3A97-4D27-AD9F-BE45EF324DE0}" type="slidenum">
              <a:rPr kumimoji="1" lang="ja-JP" altLang="en-US" smtClean="0"/>
              <a:t>48</a:t>
            </a:fld>
            <a:endParaRPr kumimoji="1" lang="ja-JP" altLang="en-US"/>
          </a:p>
        </p:txBody>
      </p:sp>
    </p:spTree>
    <p:extLst>
      <p:ext uri="{BB962C8B-B14F-4D97-AF65-F5344CB8AC3E}">
        <p14:creationId xmlns:p14="http://schemas.microsoft.com/office/powerpoint/2010/main" val="1129764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851518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8</a:t>
            </a:fld>
            <a:endParaRPr kumimoji="1" lang="ja-JP" altLang="en-US" dirty="0"/>
          </a:p>
        </p:txBody>
      </p:sp>
    </p:spTree>
    <p:extLst>
      <p:ext uri="{BB962C8B-B14F-4D97-AF65-F5344CB8AC3E}">
        <p14:creationId xmlns:p14="http://schemas.microsoft.com/office/powerpoint/2010/main" val="3872007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92531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97376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598F0E33-3D96-46F4-A7F2-BFFB9203641E}" type="slidenum">
              <a:rPr kumimoji="1" lang="ja-JP" altLang="en-US" smtClean="0"/>
              <a:pPr/>
              <a:t>11</a:t>
            </a:fld>
            <a:endParaRPr kumimoji="1" lang="ja-JP" altLang="en-US" dirty="0"/>
          </a:p>
        </p:txBody>
      </p:sp>
    </p:spTree>
    <p:extLst>
      <p:ext uri="{BB962C8B-B14F-4D97-AF65-F5344CB8AC3E}">
        <p14:creationId xmlns:p14="http://schemas.microsoft.com/office/powerpoint/2010/main" val="3388898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124421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Pr>
        <a:solidFill>
          <a:srgbClr val="FFFFFF">
            <a:alpha val="0"/>
          </a:srgbClr>
        </a:solidFill>
        <a:effectLst/>
      </p:bgPr>
    </p:bg>
    <p:spTree>
      <p:nvGrpSpPr>
        <p:cNvPr id="1" name=""/>
        <p:cNvGrpSpPr/>
        <p:nvPr/>
      </p:nvGrpSpPr>
      <p:grpSpPr>
        <a:xfrm>
          <a:off x="0" y="0"/>
          <a:ext cx="0" cy="0"/>
          <a:chOff x="0" y="0"/>
          <a:chExt cx="0" cy="0"/>
        </a:xfrm>
      </p:grpSpPr>
      <p:pic>
        <p:nvPicPr>
          <p:cNvPr id="11" name="修正表紙"/>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45" y="-3346"/>
            <a:ext cx="9150889" cy="6864691"/>
          </a:xfrm>
          <a:prstGeom prst="rect">
            <a:avLst/>
          </a:prstGeom>
        </p:spPr>
      </p:pic>
      <p:sp>
        <p:nvSpPr>
          <p:cNvPr id="2" name="タイトル 1"/>
          <p:cNvSpPr>
            <a:spLocks noGrp="1"/>
          </p:cNvSpPr>
          <p:nvPr>
            <p:ph type="ctrTitle" hasCustomPrompt="1"/>
          </p:nvPr>
        </p:nvSpPr>
        <p:spPr>
          <a:xfrm>
            <a:off x="971601" y="2348880"/>
            <a:ext cx="5760640" cy="1800200"/>
          </a:xfrm>
        </p:spPr>
        <p:txBody>
          <a:bodyPr anchor="t"/>
          <a:lstStyle>
            <a:lvl1pPr algn="l">
              <a:lnSpc>
                <a:spcPts val="4400"/>
              </a:lnSpc>
              <a:defRPr sz="3200" b="0">
                <a:solidFill>
                  <a:schemeClr val="tx1"/>
                </a:solidFill>
              </a:defRPr>
            </a:lvl1pPr>
          </a:lstStyle>
          <a:p>
            <a:r>
              <a:rPr kumimoji="1" lang="ja-JP" altLang="en-US" dirty="0" smtClean="0"/>
              <a:t>マスタ タイトルの書式設定</a:t>
            </a:r>
            <a:endParaRPr kumimoji="1" lang="ja-JP" altLang="en-US" dirty="0"/>
          </a:p>
        </p:txBody>
      </p:sp>
      <p:sp>
        <p:nvSpPr>
          <p:cNvPr id="3" name="サブタイトル 2"/>
          <p:cNvSpPr>
            <a:spLocks noGrp="1"/>
          </p:cNvSpPr>
          <p:nvPr>
            <p:ph type="subTitle" idx="1"/>
          </p:nvPr>
        </p:nvSpPr>
        <p:spPr>
          <a:xfrm>
            <a:off x="971601" y="4365104"/>
            <a:ext cx="6552728" cy="816496"/>
          </a:xfrm>
        </p:spPr>
        <p:txBody>
          <a:bodyPr>
            <a:normAutofit/>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 サブタイトルの書式設定</a:t>
            </a:r>
            <a:endParaRPr kumimoji="1" lang="ja-JP" altLang="en-US" dirty="0"/>
          </a:p>
        </p:txBody>
      </p:sp>
    </p:spTree>
    <p:extLst>
      <p:ext uri="{BB962C8B-B14F-4D97-AF65-F5344CB8AC3E}">
        <p14:creationId xmlns:p14="http://schemas.microsoft.com/office/powerpoint/2010/main" val="26059184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9" y="457200"/>
            <a:ext cx="2949575"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A2363D-6903-48C7-8CE9-F21B040C8289}" type="slidenum">
              <a:rPr kumimoji="1" lang="ja-JP" altLang="en-US" smtClean="0"/>
              <a:pPr/>
              <a:t>‹#›</a:t>
            </a:fld>
            <a:endParaRPr kumimoji="1" lang="ja-JP" altLang="en-US"/>
          </a:p>
        </p:txBody>
      </p:sp>
    </p:spTree>
    <p:extLst>
      <p:ext uri="{BB962C8B-B14F-4D97-AF65-F5344CB8AC3E}">
        <p14:creationId xmlns:p14="http://schemas.microsoft.com/office/powerpoint/2010/main" val="2467300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9" y="457200"/>
            <a:ext cx="2949575"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A2363D-6903-48C7-8CE9-F21B040C8289}" type="slidenum">
              <a:rPr kumimoji="1" lang="ja-JP" altLang="en-US" smtClean="0"/>
              <a:pPr/>
              <a:t>‹#›</a:t>
            </a:fld>
            <a:endParaRPr kumimoji="1" lang="ja-JP" altLang="en-US"/>
          </a:p>
        </p:txBody>
      </p:sp>
    </p:spTree>
    <p:extLst>
      <p:ext uri="{BB962C8B-B14F-4D97-AF65-F5344CB8AC3E}">
        <p14:creationId xmlns:p14="http://schemas.microsoft.com/office/powerpoint/2010/main" val="2048297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マスター タイトルの書式設定</a:t>
            </a:r>
            <a:endParaRPr kumimoji="1" lang="ja-JP" altLang="en-US" dirty="0"/>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A2363D-6903-48C7-8CE9-F21B040C8289}" type="slidenum">
              <a:rPr kumimoji="1" lang="ja-JP" altLang="en-US" smtClean="0"/>
              <a:pPr/>
              <a:t>‹#›</a:t>
            </a:fld>
            <a:endParaRPr kumimoji="1" lang="ja-JP" altLang="en-US"/>
          </a:p>
        </p:txBody>
      </p:sp>
    </p:spTree>
    <p:extLst>
      <p:ext uri="{BB962C8B-B14F-4D97-AF65-F5344CB8AC3E}">
        <p14:creationId xmlns:p14="http://schemas.microsoft.com/office/powerpoint/2010/main" val="1138379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6" y="365125"/>
            <a:ext cx="1971675"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28651" y="365125"/>
            <a:ext cx="5762625"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A2363D-6903-48C7-8CE9-F21B040C8289}" type="slidenum">
              <a:rPr kumimoji="1" lang="ja-JP" altLang="en-US" smtClean="0"/>
              <a:pPr/>
              <a:t>‹#›</a:t>
            </a:fld>
            <a:endParaRPr kumimoji="1" lang="ja-JP" altLang="en-US"/>
          </a:p>
        </p:txBody>
      </p:sp>
    </p:spTree>
    <p:extLst>
      <p:ext uri="{BB962C8B-B14F-4D97-AF65-F5344CB8AC3E}">
        <p14:creationId xmlns:p14="http://schemas.microsoft.com/office/powerpoint/2010/main" val="1854526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扉ページ">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2839" cy="6858000"/>
          </a:xfrm>
          <a:prstGeom prst="rect">
            <a:avLst/>
          </a:prstGeom>
        </p:spPr>
      </p:pic>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8560058" y="6621832"/>
            <a:ext cx="614809" cy="300942"/>
          </a:xfrm>
        </p:spPr>
        <p:txBody>
          <a:bodyPr anchor="t"/>
          <a:lstStyle>
            <a:lvl1pPr algn="r">
              <a:defRPr/>
            </a:lvl1pPr>
          </a:lstStyle>
          <a:p>
            <a:fld id="{6E12132C-C71E-4FE0-A767-5C1003A0C6BA}" type="slidenum">
              <a:rPr lang="ja-JP" altLang="en-US" smtClean="0"/>
              <a:pPr/>
              <a:t>‹#›</a:t>
            </a:fld>
            <a:endParaRPr lang="ja-JP" altLang="en-US" dirty="0"/>
          </a:p>
        </p:txBody>
      </p:sp>
      <p:sp>
        <p:nvSpPr>
          <p:cNvPr id="7" name="タイトル 1"/>
          <p:cNvSpPr>
            <a:spLocks noGrp="1"/>
          </p:cNvSpPr>
          <p:nvPr>
            <p:ph type="ctrTitle"/>
          </p:nvPr>
        </p:nvSpPr>
        <p:spPr>
          <a:xfrm>
            <a:off x="1115616" y="-27384"/>
            <a:ext cx="6552728" cy="692696"/>
          </a:xfrm>
        </p:spPr>
        <p:txBody>
          <a:bodyPr anchor="b" anchorCtr="0">
            <a:normAutofit/>
          </a:bodyPr>
          <a:lstStyle>
            <a:lvl1pPr algn="l">
              <a:defRPr sz="3000" b="1">
                <a:solidFill>
                  <a:schemeClr val="tx1"/>
                </a:solidFill>
              </a:defRPr>
            </a:lvl1pPr>
          </a:lstStyle>
          <a:p>
            <a:r>
              <a:rPr kumimoji="1" lang="ja-JP" altLang="en-US" dirty="0" smtClean="0"/>
              <a:t>マスタ タイトルの書式設定</a:t>
            </a:r>
            <a:endParaRPr kumimoji="1" lang="ja-JP" altLang="en-US" dirty="0"/>
          </a:p>
        </p:txBody>
      </p:sp>
      <p:sp>
        <p:nvSpPr>
          <p:cNvPr id="9" name="コンテンツ プレースホルダー 8"/>
          <p:cNvSpPr>
            <a:spLocks noGrp="1"/>
          </p:cNvSpPr>
          <p:nvPr>
            <p:ph sz="quarter" idx="13"/>
          </p:nvPr>
        </p:nvSpPr>
        <p:spPr>
          <a:xfrm>
            <a:off x="179512" y="896900"/>
            <a:ext cx="7920038" cy="439261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Tree>
    <p:extLst>
      <p:ext uri="{BB962C8B-B14F-4D97-AF65-F5344CB8AC3E}">
        <p14:creationId xmlns:p14="http://schemas.microsoft.com/office/powerpoint/2010/main" val="92510172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扉ページ">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42839" cy="6858000"/>
          </a:xfrm>
          <a:prstGeom prst="rect">
            <a:avLst/>
          </a:prstGeom>
        </p:spPr>
      </p:pic>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86600" y="0"/>
            <a:ext cx="2057400" cy="365125"/>
          </a:xfrm>
        </p:spPr>
        <p:txBody>
          <a:bodyPr/>
          <a:lstStyle/>
          <a:p>
            <a:fld id="{6E12132C-C71E-4FE0-A767-5C1003A0C6BA}" type="slidenum">
              <a:rPr lang="ja-JP" altLang="en-US" smtClean="0"/>
              <a:pPr/>
              <a:t>‹#›</a:t>
            </a:fld>
            <a:endParaRPr lang="ja-JP" altLang="en-US" dirty="0"/>
          </a:p>
        </p:txBody>
      </p:sp>
      <p:sp>
        <p:nvSpPr>
          <p:cNvPr id="7" name="タイトル 1"/>
          <p:cNvSpPr>
            <a:spLocks noGrp="1"/>
          </p:cNvSpPr>
          <p:nvPr>
            <p:ph type="ctrTitle"/>
          </p:nvPr>
        </p:nvSpPr>
        <p:spPr>
          <a:xfrm>
            <a:off x="1115616" y="-27384"/>
            <a:ext cx="6552728" cy="692696"/>
          </a:xfrm>
        </p:spPr>
        <p:txBody>
          <a:bodyPr anchor="b" anchorCtr="0">
            <a:normAutofit/>
          </a:bodyPr>
          <a:lstStyle>
            <a:lvl1pPr algn="l">
              <a:defRPr sz="3000" b="1">
                <a:solidFill>
                  <a:schemeClr val="tx1"/>
                </a:solidFill>
              </a:defRPr>
            </a:lvl1pPr>
          </a:lstStyle>
          <a:p>
            <a:r>
              <a:rPr kumimoji="1" lang="ja-JP" altLang="en-US" dirty="0"/>
              <a:t>マスタ タイトルの書式設定</a:t>
            </a:r>
          </a:p>
        </p:txBody>
      </p:sp>
      <p:sp>
        <p:nvSpPr>
          <p:cNvPr id="9" name="コンテンツ プレースホルダー 8"/>
          <p:cNvSpPr>
            <a:spLocks noGrp="1"/>
          </p:cNvSpPr>
          <p:nvPr>
            <p:ph sz="quarter" idx="13"/>
          </p:nvPr>
        </p:nvSpPr>
        <p:spPr>
          <a:xfrm>
            <a:off x="179512" y="896900"/>
            <a:ext cx="7920038" cy="439261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6701324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NIES">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112"/>
            <a:ext cx="9144000" cy="1325563"/>
          </a:xfrm>
        </p:spPr>
        <p:txBody>
          <a:bodyPr>
            <a:normAutofit/>
          </a:bodyPr>
          <a:lstStyle>
            <a:lvl1pPr marL="180000">
              <a:defRPr sz="2800" b="1">
                <a:solidFill>
                  <a:srgbClr val="0070C0"/>
                </a:solidFill>
              </a:defRPr>
            </a:lvl1pPr>
          </a:lstStyle>
          <a:p>
            <a:r>
              <a:rPr kumimoji="1" lang="ja-JP" altLang="en-US" dirty="0"/>
              <a:t>マスター タイトルの書式設定</a:t>
            </a:r>
          </a:p>
        </p:txBody>
      </p:sp>
      <p:sp>
        <p:nvSpPr>
          <p:cNvPr id="5" name="スライド番号プレースホルダー 4"/>
          <p:cNvSpPr>
            <a:spLocks noGrp="1"/>
          </p:cNvSpPr>
          <p:nvPr>
            <p:ph type="sldNum" sz="quarter" idx="12"/>
          </p:nvPr>
        </p:nvSpPr>
        <p:spPr>
          <a:xfrm>
            <a:off x="7067550" y="6483351"/>
            <a:ext cx="2057400" cy="365125"/>
          </a:xfrm>
        </p:spPr>
        <p:txBody>
          <a:bodyPr/>
          <a:lstStyle/>
          <a:p>
            <a:fld id="{66F6F5A3-2017-4170-902B-D1F77411E903}" type="slidenum">
              <a:rPr kumimoji="1" lang="ja-JP" altLang="en-US" smtClean="0"/>
              <a:t>‹#›</a:t>
            </a:fld>
            <a:endParaRPr kumimoji="1" lang="ja-JP" altLang="en-US" dirty="0"/>
          </a:p>
        </p:txBody>
      </p:sp>
      <p:sp>
        <p:nvSpPr>
          <p:cNvPr id="10" name="正方形/長方形 9">
            <a:extLst>
              <a:ext uri="{FF2B5EF4-FFF2-40B4-BE49-F238E27FC236}">
                <a16:creationId xmlns:a16="http://schemas.microsoft.com/office/drawing/2014/main" id="{281C31DE-2852-4E89-BCC7-2F0FCBE8D691}"/>
              </a:ext>
            </a:extLst>
          </p:cNvPr>
          <p:cNvSpPr/>
          <p:nvPr userDrawn="1"/>
        </p:nvSpPr>
        <p:spPr>
          <a:xfrm>
            <a:off x="0" y="0"/>
            <a:ext cx="9144000" cy="12943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4669E64A-B805-477B-8163-3F8E2AD799E1}"/>
              </a:ext>
            </a:extLst>
          </p:cNvPr>
          <p:cNvSpPr/>
          <p:nvPr userDrawn="1"/>
        </p:nvSpPr>
        <p:spPr>
          <a:xfrm>
            <a:off x="0" y="129430"/>
            <a:ext cx="9144000" cy="12943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015F3893-9B9D-4DB7-8F6F-9C43C42A0309}"/>
              </a:ext>
            </a:extLst>
          </p:cNvPr>
          <p:cNvSpPr txBox="1"/>
          <p:nvPr userDrawn="1"/>
        </p:nvSpPr>
        <p:spPr>
          <a:xfrm>
            <a:off x="130342" y="256647"/>
            <a:ext cx="8934575" cy="230128"/>
          </a:xfrm>
          <a:prstGeom prst="rect">
            <a:avLst/>
          </a:prstGeom>
          <a:noFill/>
        </p:spPr>
        <p:txBody>
          <a:bodyPr wrap="square" lIns="0" tIns="0" rIns="0" bIns="0" anchor="t">
            <a:spAutoFit/>
          </a:bodyPr>
          <a:lstStyle/>
          <a:p>
            <a:pPr>
              <a:lnSpc>
                <a:spcPts val="1872"/>
              </a:lnSpc>
              <a:tabLst>
                <a:tab pos="101600" algn="l"/>
              </a:tabLst>
              <a:defRPr/>
            </a:pPr>
            <a:r>
              <a:rPr kumimoji="0" lang="en-US" altLang="ja-JP" sz="1400" kern="0" dirty="0">
                <a:solidFill>
                  <a:srgbClr val="4FCEFF"/>
                </a:solidFill>
                <a:latin typeface="Calibri"/>
                <a:ea typeface="游ゴシック"/>
                <a:cs typeface="Calibri"/>
              </a:rPr>
              <a:t>CLIMATE CHANGE ADAPTATION PLATFORM</a:t>
            </a:r>
            <a:endParaRPr kumimoji="0" lang="ja-JP" dirty="0"/>
          </a:p>
        </p:txBody>
      </p:sp>
      <p:sp>
        <p:nvSpPr>
          <p:cNvPr id="14" name="テキスト プレースホルダー 13"/>
          <p:cNvSpPr>
            <a:spLocks noGrp="1"/>
          </p:cNvSpPr>
          <p:nvPr>
            <p:ph type="body" sz="quarter" idx="13"/>
          </p:nvPr>
        </p:nvSpPr>
        <p:spPr>
          <a:xfrm>
            <a:off x="330200" y="1124480"/>
            <a:ext cx="8445500" cy="2095500"/>
          </a:xfrm>
        </p:spPr>
        <p:txBody>
          <a:bodyPr/>
          <a:lstStyle>
            <a:lvl1pPr marL="0" indent="0">
              <a:buNone/>
              <a:defRPr sz="22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5" name="テキスト プレースホルダー 13"/>
          <p:cNvSpPr>
            <a:spLocks noGrp="1"/>
          </p:cNvSpPr>
          <p:nvPr>
            <p:ph type="body" sz="quarter" idx="14"/>
          </p:nvPr>
        </p:nvSpPr>
        <p:spPr>
          <a:xfrm>
            <a:off x="330200" y="6477000"/>
            <a:ext cx="8356600" cy="330200"/>
          </a:xfrm>
        </p:spPr>
        <p:txBody>
          <a:bodyPr anchor="ctr">
            <a:normAutofit/>
          </a:bodyPr>
          <a:lstStyle>
            <a:lvl1pPr marL="0" indent="0">
              <a:lnSpc>
                <a:spcPct val="100000"/>
              </a:lnSpc>
              <a:spcBef>
                <a:spcPts val="0"/>
              </a:spcBef>
              <a:buFontTx/>
              <a:buNone/>
              <a:defRPr sz="900">
                <a:solidFill>
                  <a:schemeClr val="tx1"/>
                </a:solidFill>
              </a:defRPr>
            </a:lvl1pPr>
          </a:lstStyle>
          <a:p>
            <a:pPr lvl="0"/>
            <a:r>
              <a:rPr kumimoji="1" lang="ja-JP" altLang="en-US" dirty="0"/>
              <a:t>マスター テキストの書式設定</a:t>
            </a:r>
          </a:p>
        </p:txBody>
      </p:sp>
      <p:sp>
        <p:nvSpPr>
          <p:cNvPr id="4" name="テキスト プレースホルダー 3"/>
          <p:cNvSpPr>
            <a:spLocks noGrp="1"/>
          </p:cNvSpPr>
          <p:nvPr>
            <p:ph type="body" sz="quarter" idx="16"/>
          </p:nvPr>
        </p:nvSpPr>
        <p:spPr>
          <a:xfrm>
            <a:off x="4511675" y="257175"/>
            <a:ext cx="4632325" cy="358775"/>
          </a:xfrm>
        </p:spPr>
        <p:txBody>
          <a:bodyPr>
            <a:noAutofit/>
          </a:bodyPr>
          <a:lstStyle>
            <a:lvl1pPr marL="0" indent="0" algn="r">
              <a:buNone/>
              <a:defRPr sz="2000" b="1"/>
            </a:lvl1pPr>
          </a:lstStyle>
          <a:p>
            <a:pPr lvl="0"/>
            <a:r>
              <a:rPr kumimoji="1" lang="ja-JP" altLang="en-US" dirty="0"/>
              <a:t>マスター テキストの書式設定</a:t>
            </a:r>
          </a:p>
        </p:txBody>
      </p:sp>
    </p:spTree>
    <p:extLst>
      <p:ext uri="{BB962C8B-B14F-4D97-AF65-F5344CB8AC3E}">
        <p14:creationId xmlns:p14="http://schemas.microsoft.com/office/powerpoint/2010/main" val="531063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扉ページ">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9142839" cy="6858000"/>
          </a:xfrm>
          <a:prstGeom prst="rect">
            <a:avLst/>
          </a:prstGeom>
        </p:spPr>
      </p:pic>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8560058" y="6621832"/>
            <a:ext cx="614809" cy="300942"/>
          </a:xfrm>
        </p:spPr>
        <p:txBody>
          <a:bodyPr anchor="t"/>
          <a:lstStyle>
            <a:lvl1pPr algn="r">
              <a:defRPr/>
            </a:lvl1pPr>
          </a:lstStyle>
          <a:p>
            <a:fld id="{6E12132C-C71E-4FE0-A767-5C1003A0C6BA}" type="slidenum">
              <a:rPr lang="ja-JP" altLang="en-US" smtClean="0"/>
              <a:pPr/>
              <a:t>‹#›</a:t>
            </a:fld>
            <a:endParaRPr lang="ja-JP" altLang="en-US" dirty="0"/>
          </a:p>
        </p:txBody>
      </p:sp>
      <p:sp>
        <p:nvSpPr>
          <p:cNvPr id="7" name="タイトル 1"/>
          <p:cNvSpPr>
            <a:spLocks noGrp="1"/>
          </p:cNvSpPr>
          <p:nvPr>
            <p:ph type="ctrTitle"/>
          </p:nvPr>
        </p:nvSpPr>
        <p:spPr>
          <a:xfrm>
            <a:off x="1115616" y="-27384"/>
            <a:ext cx="6552728" cy="692696"/>
          </a:xfrm>
        </p:spPr>
        <p:txBody>
          <a:bodyPr anchor="b" anchorCtr="0">
            <a:normAutofit/>
          </a:bodyPr>
          <a:lstStyle>
            <a:lvl1pPr algn="l">
              <a:defRPr sz="3000" b="1">
                <a:solidFill>
                  <a:schemeClr val="tx1"/>
                </a:solidFill>
              </a:defRPr>
            </a:lvl1pPr>
          </a:lstStyle>
          <a:p>
            <a:r>
              <a:rPr kumimoji="1" lang="ja-JP" altLang="en-US" dirty="0" smtClean="0"/>
              <a:t>マスタ タイトルの書式設定</a:t>
            </a:r>
            <a:endParaRPr kumimoji="1" lang="ja-JP" altLang="en-US" dirty="0"/>
          </a:p>
        </p:txBody>
      </p:sp>
      <p:sp>
        <p:nvSpPr>
          <p:cNvPr id="9" name="コンテンツ プレースホルダー 8"/>
          <p:cNvSpPr>
            <a:spLocks noGrp="1"/>
          </p:cNvSpPr>
          <p:nvPr>
            <p:ph sz="quarter" idx="13"/>
          </p:nvPr>
        </p:nvSpPr>
        <p:spPr>
          <a:xfrm>
            <a:off x="179512" y="896900"/>
            <a:ext cx="7920038" cy="439261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Tree>
    <p:extLst>
      <p:ext uri="{BB962C8B-B14F-4D97-AF65-F5344CB8AC3E}">
        <p14:creationId xmlns:p14="http://schemas.microsoft.com/office/powerpoint/2010/main" val="36387678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NIES">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112"/>
            <a:ext cx="9144000" cy="1325563"/>
          </a:xfrm>
        </p:spPr>
        <p:txBody>
          <a:bodyPr>
            <a:normAutofit/>
          </a:bodyPr>
          <a:lstStyle>
            <a:lvl1pPr marL="180000">
              <a:defRPr sz="2800" b="1">
                <a:solidFill>
                  <a:srgbClr val="0070C0"/>
                </a:solidFill>
              </a:defRPr>
            </a:lvl1pPr>
          </a:lstStyle>
          <a:p>
            <a:r>
              <a:rPr kumimoji="1" lang="ja-JP" altLang="en-US" dirty="0"/>
              <a:t>マスター タイトルの書式設定</a:t>
            </a:r>
          </a:p>
        </p:txBody>
      </p:sp>
      <p:sp>
        <p:nvSpPr>
          <p:cNvPr id="5" name="スライド番号プレースホルダー 4"/>
          <p:cNvSpPr>
            <a:spLocks noGrp="1"/>
          </p:cNvSpPr>
          <p:nvPr>
            <p:ph type="sldNum" sz="quarter" idx="12"/>
          </p:nvPr>
        </p:nvSpPr>
        <p:spPr>
          <a:xfrm>
            <a:off x="7067550" y="6483351"/>
            <a:ext cx="2057400" cy="365125"/>
          </a:xfrm>
        </p:spPr>
        <p:txBody>
          <a:bodyPr/>
          <a:lstStyle/>
          <a:p>
            <a:fld id="{66F6F5A3-2017-4170-902B-D1F77411E903}" type="slidenum">
              <a:rPr kumimoji="1" lang="ja-JP" altLang="en-US" smtClean="0"/>
              <a:t>‹#›</a:t>
            </a:fld>
            <a:endParaRPr kumimoji="1" lang="ja-JP" altLang="en-US" dirty="0"/>
          </a:p>
        </p:txBody>
      </p:sp>
      <p:sp>
        <p:nvSpPr>
          <p:cNvPr id="10" name="正方形/長方形 9">
            <a:extLst>
              <a:ext uri="{FF2B5EF4-FFF2-40B4-BE49-F238E27FC236}">
                <a16:creationId xmlns:a16="http://schemas.microsoft.com/office/drawing/2014/main" id="{281C31DE-2852-4E89-BCC7-2F0FCBE8D691}"/>
              </a:ext>
            </a:extLst>
          </p:cNvPr>
          <p:cNvSpPr/>
          <p:nvPr userDrawn="1"/>
        </p:nvSpPr>
        <p:spPr>
          <a:xfrm>
            <a:off x="0" y="0"/>
            <a:ext cx="9144000" cy="12943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4669E64A-B805-477B-8163-3F8E2AD799E1}"/>
              </a:ext>
            </a:extLst>
          </p:cNvPr>
          <p:cNvSpPr/>
          <p:nvPr userDrawn="1"/>
        </p:nvSpPr>
        <p:spPr>
          <a:xfrm>
            <a:off x="0" y="129430"/>
            <a:ext cx="9144000" cy="12943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015F3893-9B9D-4DB7-8F6F-9C43C42A0309}"/>
              </a:ext>
            </a:extLst>
          </p:cNvPr>
          <p:cNvSpPr txBox="1"/>
          <p:nvPr userDrawn="1"/>
        </p:nvSpPr>
        <p:spPr>
          <a:xfrm>
            <a:off x="130342" y="256647"/>
            <a:ext cx="8934575" cy="230128"/>
          </a:xfrm>
          <a:prstGeom prst="rect">
            <a:avLst/>
          </a:prstGeom>
          <a:noFill/>
        </p:spPr>
        <p:txBody>
          <a:bodyPr wrap="square" lIns="0" tIns="0" rIns="0" bIns="0" anchor="t">
            <a:spAutoFit/>
          </a:bodyPr>
          <a:lstStyle/>
          <a:p>
            <a:pPr>
              <a:lnSpc>
                <a:spcPts val="1872"/>
              </a:lnSpc>
              <a:tabLst>
                <a:tab pos="101600" algn="l"/>
              </a:tabLst>
              <a:defRPr/>
            </a:pPr>
            <a:r>
              <a:rPr kumimoji="0" lang="en-US" altLang="ja-JP" sz="1400" kern="0" dirty="0">
                <a:solidFill>
                  <a:srgbClr val="4FCEFF"/>
                </a:solidFill>
                <a:latin typeface="Calibri"/>
                <a:ea typeface="游ゴシック"/>
                <a:cs typeface="Calibri"/>
              </a:rPr>
              <a:t>CLIMATE CHANGE ADAPTATION PLATFORM</a:t>
            </a:r>
            <a:endParaRPr kumimoji="0" lang="ja-JP" dirty="0"/>
          </a:p>
        </p:txBody>
      </p:sp>
      <p:sp>
        <p:nvSpPr>
          <p:cNvPr id="14" name="テキスト プレースホルダー 13"/>
          <p:cNvSpPr>
            <a:spLocks noGrp="1"/>
          </p:cNvSpPr>
          <p:nvPr>
            <p:ph type="body" sz="quarter" idx="13"/>
          </p:nvPr>
        </p:nvSpPr>
        <p:spPr>
          <a:xfrm>
            <a:off x="330200" y="1124480"/>
            <a:ext cx="8445500" cy="2095500"/>
          </a:xfrm>
        </p:spPr>
        <p:txBody>
          <a:bodyPr/>
          <a:lstStyle>
            <a:lvl1pPr marL="0" indent="0">
              <a:buNone/>
              <a:defRPr sz="22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5" name="テキスト プレースホルダー 13"/>
          <p:cNvSpPr>
            <a:spLocks noGrp="1"/>
          </p:cNvSpPr>
          <p:nvPr>
            <p:ph type="body" sz="quarter" idx="14"/>
          </p:nvPr>
        </p:nvSpPr>
        <p:spPr>
          <a:xfrm>
            <a:off x="330200" y="6477000"/>
            <a:ext cx="8356600" cy="330200"/>
          </a:xfrm>
        </p:spPr>
        <p:txBody>
          <a:bodyPr anchor="ctr">
            <a:normAutofit/>
          </a:bodyPr>
          <a:lstStyle>
            <a:lvl1pPr marL="0" indent="0">
              <a:lnSpc>
                <a:spcPct val="100000"/>
              </a:lnSpc>
              <a:spcBef>
                <a:spcPts val="0"/>
              </a:spcBef>
              <a:buFontTx/>
              <a:buNone/>
              <a:defRPr sz="900">
                <a:solidFill>
                  <a:schemeClr val="tx1"/>
                </a:solidFill>
              </a:defRPr>
            </a:lvl1pPr>
          </a:lstStyle>
          <a:p>
            <a:pPr lvl="0"/>
            <a:r>
              <a:rPr kumimoji="1" lang="ja-JP" altLang="en-US" dirty="0"/>
              <a:t>マスター テキストの書式設定</a:t>
            </a:r>
          </a:p>
        </p:txBody>
      </p:sp>
      <p:sp>
        <p:nvSpPr>
          <p:cNvPr id="4" name="テキスト プレースホルダー 3"/>
          <p:cNvSpPr>
            <a:spLocks noGrp="1"/>
          </p:cNvSpPr>
          <p:nvPr>
            <p:ph type="body" sz="quarter" idx="16"/>
          </p:nvPr>
        </p:nvSpPr>
        <p:spPr>
          <a:xfrm>
            <a:off x="4511675" y="257175"/>
            <a:ext cx="4632325" cy="358775"/>
          </a:xfrm>
        </p:spPr>
        <p:txBody>
          <a:bodyPr>
            <a:noAutofit/>
          </a:bodyPr>
          <a:lstStyle>
            <a:lvl1pPr marL="0" indent="0" algn="r">
              <a:buNone/>
              <a:defRPr sz="2000" b="1"/>
            </a:lvl1pPr>
          </a:lstStyle>
          <a:p>
            <a:pPr lvl="0"/>
            <a:r>
              <a:rPr kumimoji="1" lang="ja-JP" altLang="en-US" dirty="0"/>
              <a:t>マスター テキストの書式設定</a:t>
            </a:r>
          </a:p>
        </p:txBody>
      </p:sp>
    </p:spTree>
    <p:extLst>
      <p:ext uri="{BB962C8B-B14F-4D97-AF65-F5344CB8AC3E}">
        <p14:creationId xmlns:p14="http://schemas.microsoft.com/office/powerpoint/2010/main" val="1740997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NIES">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112"/>
            <a:ext cx="9144000" cy="1325563"/>
          </a:xfrm>
        </p:spPr>
        <p:txBody>
          <a:bodyPr>
            <a:normAutofit/>
          </a:bodyPr>
          <a:lstStyle>
            <a:lvl1pPr marL="180000">
              <a:defRPr sz="2800" b="1">
                <a:solidFill>
                  <a:srgbClr val="0070C0"/>
                </a:solidFill>
              </a:defRPr>
            </a:lvl1pPr>
          </a:lstStyle>
          <a:p>
            <a:r>
              <a:rPr kumimoji="1" lang="ja-JP" altLang="en-US" dirty="0"/>
              <a:t>マスター タイトルの書式設定</a:t>
            </a:r>
          </a:p>
        </p:txBody>
      </p:sp>
      <p:sp>
        <p:nvSpPr>
          <p:cNvPr id="5" name="スライド番号プレースホルダー 4"/>
          <p:cNvSpPr>
            <a:spLocks noGrp="1"/>
          </p:cNvSpPr>
          <p:nvPr>
            <p:ph type="sldNum" sz="quarter" idx="12"/>
          </p:nvPr>
        </p:nvSpPr>
        <p:spPr>
          <a:xfrm>
            <a:off x="7067550" y="6483351"/>
            <a:ext cx="2057400" cy="365125"/>
          </a:xfrm>
        </p:spPr>
        <p:txBody>
          <a:bodyPr/>
          <a:lstStyle/>
          <a:p>
            <a:fld id="{66F6F5A3-2017-4170-902B-D1F77411E903}" type="slidenum">
              <a:rPr kumimoji="1" lang="ja-JP" altLang="en-US" smtClean="0"/>
              <a:t>‹#›</a:t>
            </a:fld>
            <a:endParaRPr kumimoji="1" lang="ja-JP" altLang="en-US" dirty="0"/>
          </a:p>
        </p:txBody>
      </p:sp>
      <p:sp>
        <p:nvSpPr>
          <p:cNvPr id="10" name="正方形/長方形 9">
            <a:extLst>
              <a:ext uri="{FF2B5EF4-FFF2-40B4-BE49-F238E27FC236}">
                <a16:creationId xmlns:a16="http://schemas.microsoft.com/office/drawing/2014/main" id="{281C31DE-2852-4E89-BCC7-2F0FCBE8D691}"/>
              </a:ext>
            </a:extLst>
          </p:cNvPr>
          <p:cNvSpPr/>
          <p:nvPr userDrawn="1"/>
        </p:nvSpPr>
        <p:spPr>
          <a:xfrm>
            <a:off x="0" y="0"/>
            <a:ext cx="9144000" cy="12943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4669E64A-B805-477B-8163-3F8E2AD799E1}"/>
              </a:ext>
            </a:extLst>
          </p:cNvPr>
          <p:cNvSpPr/>
          <p:nvPr userDrawn="1"/>
        </p:nvSpPr>
        <p:spPr>
          <a:xfrm>
            <a:off x="0" y="129430"/>
            <a:ext cx="9144000" cy="12943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015F3893-9B9D-4DB7-8F6F-9C43C42A0309}"/>
              </a:ext>
            </a:extLst>
          </p:cNvPr>
          <p:cNvSpPr txBox="1"/>
          <p:nvPr userDrawn="1"/>
        </p:nvSpPr>
        <p:spPr>
          <a:xfrm>
            <a:off x="130342" y="256647"/>
            <a:ext cx="8934575" cy="230128"/>
          </a:xfrm>
          <a:prstGeom prst="rect">
            <a:avLst/>
          </a:prstGeom>
          <a:noFill/>
        </p:spPr>
        <p:txBody>
          <a:bodyPr wrap="square" lIns="0" tIns="0" rIns="0" bIns="0" anchor="t">
            <a:spAutoFit/>
          </a:bodyPr>
          <a:lstStyle/>
          <a:p>
            <a:pPr>
              <a:lnSpc>
                <a:spcPts val="1872"/>
              </a:lnSpc>
              <a:tabLst>
                <a:tab pos="101600" algn="l"/>
              </a:tabLst>
              <a:defRPr/>
            </a:pPr>
            <a:r>
              <a:rPr kumimoji="0" lang="en-US" altLang="ja-JP" sz="1400" kern="0" dirty="0">
                <a:solidFill>
                  <a:srgbClr val="4FCEFF"/>
                </a:solidFill>
                <a:latin typeface="Calibri"/>
                <a:ea typeface="游ゴシック"/>
                <a:cs typeface="Calibri"/>
              </a:rPr>
              <a:t>CLIMATE CHANGE ADAPTATION PLATFORM</a:t>
            </a:r>
            <a:endParaRPr kumimoji="0" lang="ja-JP" dirty="0"/>
          </a:p>
        </p:txBody>
      </p:sp>
      <p:sp>
        <p:nvSpPr>
          <p:cNvPr id="14" name="テキスト プレースホルダー 13"/>
          <p:cNvSpPr>
            <a:spLocks noGrp="1"/>
          </p:cNvSpPr>
          <p:nvPr>
            <p:ph type="body" sz="quarter" idx="13"/>
          </p:nvPr>
        </p:nvSpPr>
        <p:spPr>
          <a:xfrm>
            <a:off x="330200" y="1124480"/>
            <a:ext cx="8445500" cy="2095500"/>
          </a:xfrm>
        </p:spPr>
        <p:txBody>
          <a:bodyPr/>
          <a:lstStyle>
            <a:lvl1pPr marL="0" indent="0">
              <a:buNone/>
              <a:defRPr sz="22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5" name="テキスト プレースホルダー 13"/>
          <p:cNvSpPr>
            <a:spLocks noGrp="1"/>
          </p:cNvSpPr>
          <p:nvPr>
            <p:ph type="body" sz="quarter" idx="14"/>
          </p:nvPr>
        </p:nvSpPr>
        <p:spPr>
          <a:xfrm>
            <a:off x="330200" y="6477000"/>
            <a:ext cx="8356600" cy="330200"/>
          </a:xfrm>
        </p:spPr>
        <p:txBody>
          <a:bodyPr anchor="ctr">
            <a:normAutofit/>
          </a:bodyPr>
          <a:lstStyle>
            <a:lvl1pPr marL="0" indent="0">
              <a:lnSpc>
                <a:spcPct val="100000"/>
              </a:lnSpc>
              <a:spcBef>
                <a:spcPts val="0"/>
              </a:spcBef>
              <a:buFontTx/>
              <a:buNone/>
              <a:defRPr sz="900">
                <a:solidFill>
                  <a:schemeClr val="tx1"/>
                </a:solidFill>
              </a:defRPr>
            </a:lvl1pPr>
          </a:lstStyle>
          <a:p>
            <a:pPr lvl="0"/>
            <a:r>
              <a:rPr kumimoji="1" lang="ja-JP" altLang="en-US" dirty="0"/>
              <a:t>マスター テキストの書式設定</a:t>
            </a:r>
          </a:p>
        </p:txBody>
      </p:sp>
      <p:sp>
        <p:nvSpPr>
          <p:cNvPr id="4" name="テキスト プレースホルダー 3"/>
          <p:cNvSpPr>
            <a:spLocks noGrp="1"/>
          </p:cNvSpPr>
          <p:nvPr>
            <p:ph type="body" sz="quarter" idx="16"/>
          </p:nvPr>
        </p:nvSpPr>
        <p:spPr>
          <a:xfrm>
            <a:off x="4511675" y="257175"/>
            <a:ext cx="4632325" cy="358775"/>
          </a:xfrm>
        </p:spPr>
        <p:txBody>
          <a:bodyPr>
            <a:noAutofit/>
          </a:bodyPr>
          <a:lstStyle>
            <a:lvl1pPr marL="0" indent="0" algn="r">
              <a:buNone/>
              <a:defRPr sz="2000" b="1"/>
            </a:lvl1pPr>
          </a:lstStyle>
          <a:p>
            <a:pPr lvl="0"/>
            <a:r>
              <a:rPr kumimoji="1" lang="ja-JP" altLang="en-US" dirty="0"/>
              <a:t>マスター テキストの書式設定</a:t>
            </a:r>
          </a:p>
        </p:txBody>
      </p:sp>
    </p:spTree>
    <p:extLst>
      <p:ext uri="{BB962C8B-B14F-4D97-AF65-F5344CB8AC3E}">
        <p14:creationId xmlns:p14="http://schemas.microsoft.com/office/powerpoint/2010/main" val="3779915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扉ページ">
    <p:spTree>
      <p:nvGrpSpPr>
        <p:cNvPr id="1" name=""/>
        <p:cNvGrpSpPr/>
        <p:nvPr/>
      </p:nvGrpSpPr>
      <p:grpSpPr>
        <a:xfrm>
          <a:off x="0" y="0"/>
          <a:ext cx="0" cy="0"/>
          <a:chOff x="0" y="0"/>
          <a:chExt cx="0" cy="0"/>
        </a:xfrm>
      </p:grpSpPr>
      <p:sp>
        <p:nvSpPr>
          <p:cNvPr id="7" name="タイトル 1"/>
          <p:cNvSpPr>
            <a:spLocks noGrp="1"/>
          </p:cNvSpPr>
          <p:nvPr>
            <p:ph type="ctrTitle"/>
          </p:nvPr>
        </p:nvSpPr>
        <p:spPr>
          <a:xfrm>
            <a:off x="1115617" y="-27384"/>
            <a:ext cx="6552728" cy="692696"/>
          </a:xfrm>
        </p:spPr>
        <p:txBody>
          <a:bodyPr anchor="b" anchorCtr="0">
            <a:normAutofit/>
          </a:bodyPr>
          <a:lstStyle>
            <a:lvl1pPr algn="l">
              <a:defRPr sz="3000" b="1">
                <a:solidFill>
                  <a:schemeClr val="tx1"/>
                </a:solidFill>
              </a:defRPr>
            </a:lvl1pPr>
          </a:lstStyle>
          <a:p>
            <a:r>
              <a:rPr kumimoji="1" lang="ja-JP" altLang="en-US" dirty="0" smtClean="0"/>
              <a:t>マスタ タイトルの書式設定</a:t>
            </a:r>
            <a:endParaRPr kumimoji="1" lang="ja-JP" altLang="en-US" dirty="0"/>
          </a:p>
        </p:txBody>
      </p:sp>
      <p:pic>
        <p:nvPicPr>
          <p:cNvPr id="8" name="図 7"/>
          <p:cNvPicPr>
            <a:picLocks noChangeAspect="1"/>
          </p:cNvPicPr>
          <p:nvPr userDrawn="1"/>
        </p:nvPicPr>
        <p:blipFill rotWithShape="1">
          <a:blip r:embed="rId2" cstate="email">
            <a:extLst>
              <a:ext uri="{28A0092B-C50C-407E-A947-70E740481C1C}">
                <a14:useLocalDpi xmlns:a14="http://schemas.microsoft.com/office/drawing/2010/main"/>
              </a:ext>
            </a:extLst>
          </a:blip>
          <a:srcRect b="4851"/>
          <a:stretch/>
        </p:blipFill>
        <p:spPr>
          <a:xfrm>
            <a:off x="-1" y="0"/>
            <a:ext cx="9142839" cy="6525344"/>
          </a:xfrm>
          <a:prstGeom prst="rect">
            <a:avLst/>
          </a:prstGeom>
        </p:spPr>
      </p:pic>
    </p:spTree>
    <p:extLst>
      <p:ext uri="{BB962C8B-B14F-4D97-AF65-F5344CB8AC3E}">
        <p14:creationId xmlns:p14="http://schemas.microsoft.com/office/powerpoint/2010/main" val="189266656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9_NIES">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112"/>
            <a:ext cx="9144000" cy="1325563"/>
          </a:xfrm>
        </p:spPr>
        <p:txBody>
          <a:bodyPr>
            <a:normAutofit/>
          </a:bodyPr>
          <a:lstStyle>
            <a:lvl1pPr marL="180000">
              <a:defRPr sz="2800" b="1">
                <a:solidFill>
                  <a:srgbClr val="0070C0"/>
                </a:solidFill>
              </a:defRPr>
            </a:lvl1pPr>
          </a:lstStyle>
          <a:p>
            <a:r>
              <a:rPr kumimoji="1" lang="ja-JP" altLang="en-US" dirty="0"/>
              <a:t>マスター タイトルの書式設定</a:t>
            </a:r>
          </a:p>
        </p:txBody>
      </p:sp>
      <p:sp>
        <p:nvSpPr>
          <p:cNvPr id="5" name="スライド番号プレースホルダー 4"/>
          <p:cNvSpPr>
            <a:spLocks noGrp="1"/>
          </p:cNvSpPr>
          <p:nvPr>
            <p:ph type="sldNum" sz="quarter" idx="12"/>
          </p:nvPr>
        </p:nvSpPr>
        <p:spPr>
          <a:xfrm>
            <a:off x="7067550" y="6483351"/>
            <a:ext cx="2057400" cy="365125"/>
          </a:xfrm>
        </p:spPr>
        <p:txBody>
          <a:bodyPr/>
          <a:lstStyle/>
          <a:p>
            <a:fld id="{66F6F5A3-2017-4170-902B-D1F77411E903}" type="slidenum">
              <a:rPr kumimoji="1" lang="ja-JP" altLang="en-US" smtClean="0"/>
              <a:t>‹#›</a:t>
            </a:fld>
            <a:endParaRPr kumimoji="1" lang="ja-JP" altLang="en-US" dirty="0"/>
          </a:p>
        </p:txBody>
      </p:sp>
      <p:sp>
        <p:nvSpPr>
          <p:cNvPr id="10" name="正方形/長方形 9">
            <a:extLst>
              <a:ext uri="{FF2B5EF4-FFF2-40B4-BE49-F238E27FC236}">
                <a16:creationId xmlns:a16="http://schemas.microsoft.com/office/drawing/2014/main" id="{281C31DE-2852-4E89-BCC7-2F0FCBE8D691}"/>
              </a:ext>
            </a:extLst>
          </p:cNvPr>
          <p:cNvSpPr/>
          <p:nvPr userDrawn="1"/>
        </p:nvSpPr>
        <p:spPr>
          <a:xfrm>
            <a:off x="0" y="0"/>
            <a:ext cx="9144000" cy="12943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4669E64A-B805-477B-8163-3F8E2AD799E1}"/>
              </a:ext>
            </a:extLst>
          </p:cNvPr>
          <p:cNvSpPr/>
          <p:nvPr userDrawn="1"/>
        </p:nvSpPr>
        <p:spPr>
          <a:xfrm>
            <a:off x="0" y="129430"/>
            <a:ext cx="9144000" cy="12943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015F3893-9B9D-4DB7-8F6F-9C43C42A0309}"/>
              </a:ext>
            </a:extLst>
          </p:cNvPr>
          <p:cNvSpPr txBox="1"/>
          <p:nvPr userDrawn="1"/>
        </p:nvSpPr>
        <p:spPr>
          <a:xfrm>
            <a:off x="130342" y="256647"/>
            <a:ext cx="8934575" cy="230128"/>
          </a:xfrm>
          <a:prstGeom prst="rect">
            <a:avLst/>
          </a:prstGeom>
          <a:noFill/>
        </p:spPr>
        <p:txBody>
          <a:bodyPr wrap="square" lIns="0" tIns="0" rIns="0" bIns="0" anchor="t">
            <a:spAutoFit/>
          </a:bodyPr>
          <a:lstStyle/>
          <a:p>
            <a:pPr>
              <a:lnSpc>
                <a:spcPts val="1872"/>
              </a:lnSpc>
              <a:tabLst>
                <a:tab pos="101600" algn="l"/>
              </a:tabLst>
              <a:defRPr/>
            </a:pPr>
            <a:r>
              <a:rPr kumimoji="0" lang="en-US" altLang="ja-JP" sz="1400" kern="0" dirty="0">
                <a:solidFill>
                  <a:srgbClr val="4FCEFF"/>
                </a:solidFill>
                <a:latin typeface="Calibri"/>
                <a:ea typeface="游ゴシック"/>
                <a:cs typeface="Calibri"/>
              </a:rPr>
              <a:t>CLIMATE CHANGE ADAPTATION PLATFORM</a:t>
            </a:r>
            <a:endParaRPr kumimoji="0" lang="ja-JP" dirty="0"/>
          </a:p>
        </p:txBody>
      </p:sp>
      <p:sp>
        <p:nvSpPr>
          <p:cNvPr id="14" name="テキスト プレースホルダー 13"/>
          <p:cNvSpPr>
            <a:spLocks noGrp="1"/>
          </p:cNvSpPr>
          <p:nvPr>
            <p:ph type="body" sz="quarter" idx="13"/>
          </p:nvPr>
        </p:nvSpPr>
        <p:spPr>
          <a:xfrm>
            <a:off x="330200" y="1124480"/>
            <a:ext cx="8445500" cy="2095500"/>
          </a:xfrm>
        </p:spPr>
        <p:txBody>
          <a:bodyPr/>
          <a:lstStyle>
            <a:lvl1pPr marL="0" indent="0">
              <a:buNone/>
              <a:defRPr sz="22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5" name="テキスト プレースホルダー 13"/>
          <p:cNvSpPr>
            <a:spLocks noGrp="1"/>
          </p:cNvSpPr>
          <p:nvPr>
            <p:ph type="body" sz="quarter" idx="14"/>
          </p:nvPr>
        </p:nvSpPr>
        <p:spPr>
          <a:xfrm>
            <a:off x="330200" y="6477000"/>
            <a:ext cx="8356600" cy="330200"/>
          </a:xfrm>
        </p:spPr>
        <p:txBody>
          <a:bodyPr anchor="ctr">
            <a:normAutofit/>
          </a:bodyPr>
          <a:lstStyle>
            <a:lvl1pPr marL="0" indent="0">
              <a:lnSpc>
                <a:spcPct val="100000"/>
              </a:lnSpc>
              <a:spcBef>
                <a:spcPts val="0"/>
              </a:spcBef>
              <a:buFontTx/>
              <a:buNone/>
              <a:defRPr sz="900">
                <a:solidFill>
                  <a:schemeClr val="tx1"/>
                </a:solidFill>
              </a:defRPr>
            </a:lvl1pPr>
          </a:lstStyle>
          <a:p>
            <a:pPr lvl="0"/>
            <a:r>
              <a:rPr kumimoji="1" lang="ja-JP" altLang="en-US" dirty="0"/>
              <a:t>マスター テキストの書式設定</a:t>
            </a:r>
          </a:p>
        </p:txBody>
      </p:sp>
      <p:sp>
        <p:nvSpPr>
          <p:cNvPr id="4" name="テキスト プレースホルダー 3"/>
          <p:cNvSpPr>
            <a:spLocks noGrp="1"/>
          </p:cNvSpPr>
          <p:nvPr>
            <p:ph type="body" sz="quarter" idx="16"/>
          </p:nvPr>
        </p:nvSpPr>
        <p:spPr>
          <a:xfrm>
            <a:off x="4511675" y="257175"/>
            <a:ext cx="4632325" cy="358775"/>
          </a:xfrm>
        </p:spPr>
        <p:txBody>
          <a:bodyPr>
            <a:noAutofit/>
          </a:bodyPr>
          <a:lstStyle>
            <a:lvl1pPr marL="0" indent="0" algn="r">
              <a:buNone/>
              <a:defRPr sz="2000" b="1"/>
            </a:lvl1pPr>
          </a:lstStyle>
          <a:p>
            <a:pPr lvl="0"/>
            <a:r>
              <a:rPr kumimoji="1" lang="ja-JP" altLang="en-US" dirty="0"/>
              <a:t>マスター テキストの書式設定</a:t>
            </a:r>
          </a:p>
        </p:txBody>
      </p:sp>
    </p:spTree>
    <p:extLst>
      <p:ext uri="{BB962C8B-B14F-4D97-AF65-F5344CB8AC3E}">
        <p14:creationId xmlns:p14="http://schemas.microsoft.com/office/powerpoint/2010/main" val="9220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0_NIES">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112"/>
            <a:ext cx="9144000" cy="1325563"/>
          </a:xfrm>
        </p:spPr>
        <p:txBody>
          <a:bodyPr>
            <a:normAutofit/>
          </a:bodyPr>
          <a:lstStyle>
            <a:lvl1pPr marL="180000">
              <a:defRPr sz="2800" b="1">
                <a:solidFill>
                  <a:srgbClr val="0070C0"/>
                </a:solidFill>
              </a:defRPr>
            </a:lvl1pPr>
          </a:lstStyle>
          <a:p>
            <a:r>
              <a:rPr kumimoji="1" lang="ja-JP" altLang="en-US" dirty="0"/>
              <a:t>マスター タイトルの書式設定</a:t>
            </a:r>
          </a:p>
        </p:txBody>
      </p:sp>
      <p:sp>
        <p:nvSpPr>
          <p:cNvPr id="5" name="スライド番号プレースホルダー 4"/>
          <p:cNvSpPr>
            <a:spLocks noGrp="1"/>
          </p:cNvSpPr>
          <p:nvPr>
            <p:ph type="sldNum" sz="quarter" idx="12"/>
          </p:nvPr>
        </p:nvSpPr>
        <p:spPr>
          <a:xfrm>
            <a:off x="7067550" y="6483351"/>
            <a:ext cx="2057400" cy="365125"/>
          </a:xfrm>
        </p:spPr>
        <p:txBody>
          <a:bodyPr/>
          <a:lstStyle/>
          <a:p>
            <a:fld id="{66F6F5A3-2017-4170-902B-D1F77411E903}" type="slidenum">
              <a:rPr kumimoji="1" lang="ja-JP" altLang="en-US" smtClean="0"/>
              <a:t>‹#›</a:t>
            </a:fld>
            <a:endParaRPr kumimoji="1" lang="ja-JP" altLang="en-US" dirty="0"/>
          </a:p>
        </p:txBody>
      </p:sp>
      <p:sp>
        <p:nvSpPr>
          <p:cNvPr id="10" name="正方形/長方形 9">
            <a:extLst>
              <a:ext uri="{FF2B5EF4-FFF2-40B4-BE49-F238E27FC236}">
                <a16:creationId xmlns:a16="http://schemas.microsoft.com/office/drawing/2014/main" id="{281C31DE-2852-4E89-BCC7-2F0FCBE8D691}"/>
              </a:ext>
            </a:extLst>
          </p:cNvPr>
          <p:cNvSpPr/>
          <p:nvPr userDrawn="1"/>
        </p:nvSpPr>
        <p:spPr>
          <a:xfrm>
            <a:off x="0" y="0"/>
            <a:ext cx="9144000" cy="12943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4669E64A-B805-477B-8163-3F8E2AD799E1}"/>
              </a:ext>
            </a:extLst>
          </p:cNvPr>
          <p:cNvSpPr/>
          <p:nvPr userDrawn="1"/>
        </p:nvSpPr>
        <p:spPr>
          <a:xfrm>
            <a:off x="0" y="129430"/>
            <a:ext cx="9144000" cy="12943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015F3893-9B9D-4DB7-8F6F-9C43C42A0309}"/>
              </a:ext>
            </a:extLst>
          </p:cNvPr>
          <p:cNvSpPr txBox="1"/>
          <p:nvPr userDrawn="1"/>
        </p:nvSpPr>
        <p:spPr>
          <a:xfrm>
            <a:off x="130342" y="256647"/>
            <a:ext cx="8934575" cy="230128"/>
          </a:xfrm>
          <a:prstGeom prst="rect">
            <a:avLst/>
          </a:prstGeom>
          <a:noFill/>
        </p:spPr>
        <p:txBody>
          <a:bodyPr wrap="square" lIns="0" tIns="0" rIns="0" bIns="0" anchor="t">
            <a:spAutoFit/>
          </a:bodyPr>
          <a:lstStyle/>
          <a:p>
            <a:pPr>
              <a:lnSpc>
                <a:spcPts val="1872"/>
              </a:lnSpc>
              <a:tabLst>
                <a:tab pos="101600" algn="l"/>
              </a:tabLst>
              <a:defRPr/>
            </a:pPr>
            <a:r>
              <a:rPr kumimoji="0" lang="en-US" altLang="ja-JP" sz="1400" kern="0" dirty="0">
                <a:solidFill>
                  <a:srgbClr val="4FCEFF"/>
                </a:solidFill>
                <a:latin typeface="Calibri"/>
                <a:ea typeface="游ゴシック"/>
                <a:cs typeface="Calibri"/>
              </a:rPr>
              <a:t>CLIMATE CHANGE ADAPTATION PLATFORM</a:t>
            </a:r>
            <a:endParaRPr kumimoji="0" lang="ja-JP" dirty="0"/>
          </a:p>
        </p:txBody>
      </p:sp>
      <p:sp>
        <p:nvSpPr>
          <p:cNvPr id="14" name="テキスト プレースホルダー 13"/>
          <p:cNvSpPr>
            <a:spLocks noGrp="1"/>
          </p:cNvSpPr>
          <p:nvPr>
            <p:ph type="body" sz="quarter" idx="13"/>
          </p:nvPr>
        </p:nvSpPr>
        <p:spPr>
          <a:xfrm>
            <a:off x="330200" y="1124480"/>
            <a:ext cx="8445500" cy="2095500"/>
          </a:xfrm>
        </p:spPr>
        <p:txBody>
          <a:bodyPr/>
          <a:lstStyle>
            <a:lvl1pPr marL="0" indent="0">
              <a:buNone/>
              <a:defRPr sz="22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5" name="テキスト プレースホルダー 13"/>
          <p:cNvSpPr>
            <a:spLocks noGrp="1"/>
          </p:cNvSpPr>
          <p:nvPr>
            <p:ph type="body" sz="quarter" idx="14"/>
          </p:nvPr>
        </p:nvSpPr>
        <p:spPr>
          <a:xfrm>
            <a:off x="330200" y="6477000"/>
            <a:ext cx="8356600" cy="330200"/>
          </a:xfrm>
        </p:spPr>
        <p:txBody>
          <a:bodyPr anchor="ctr">
            <a:normAutofit/>
          </a:bodyPr>
          <a:lstStyle>
            <a:lvl1pPr marL="0" indent="0">
              <a:lnSpc>
                <a:spcPct val="100000"/>
              </a:lnSpc>
              <a:spcBef>
                <a:spcPts val="0"/>
              </a:spcBef>
              <a:buFontTx/>
              <a:buNone/>
              <a:defRPr sz="900">
                <a:solidFill>
                  <a:schemeClr val="tx1"/>
                </a:solidFill>
              </a:defRPr>
            </a:lvl1pPr>
          </a:lstStyle>
          <a:p>
            <a:pPr lvl="0"/>
            <a:r>
              <a:rPr kumimoji="1" lang="ja-JP" altLang="en-US" dirty="0"/>
              <a:t>マスター テキストの書式設定</a:t>
            </a:r>
          </a:p>
        </p:txBody>
      </p:sp>
      <p:sp>
        <p:nvSpPr>
          <p:cNvPr id="4" name="テキスト プレースホルダー 3"/>
          <p:cNvSpPr>
            <a:spLocks noGrp="1"/>
          </p:cNvSpPr>
          <p:nvPr>
            <p:ph type="body" sz="quarter" idx="16"/>
          </p:nvPr>
        </p:nvSpPr>
        <p:spPr>
          <a:xfrm>
            <a:off x="4511675" y="257175"/>
            <a:ext cx="4632325" cy="358775"/>
          </a:xfrm>
        </p:spPr>
        <p:txBody>
          <a:bodyPr>
            <a:noAutofit/>
          </a:bodyPr>
          <a:lstStyle>
            <a:lvl1pPr marL="0" indent="0" algn="r">
              <a:buNone/>
              <a:defRPr sz="2000" b="1"/>
            </a:lvl1pPr>
          </a:lstStyle>
          <a:p>
            <a:pPr lvl="0"/>
            <a:r>
              <a:rPr kumimoji="1" lang="ja-JP" altLang="en-US" dirty="0"/>
              <a:t>マスター テキストの書式設定</a:t>
            </a:r>
          </a:p>
        </p:txBody>
      </p:sp>
    </p:spTree>
    <p:extLst>
      <p:ext uri="{BB962C8B-B14F-4D97-AF65-F5344CB8AC3E}">
        <p14:creationId xmlns:p14="http://schemas.microsoft.com/office/powerpoint/2010/main" val="4177179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1_NIES">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112"/>
            <a:ext cx="9144000" cy="1325563"/>
          </a:xfrm>
        </p:spPr>
        <p:txBody>
          <a:bodyPr>
            <a:normAutofit/>
          </a:bodyPr>
          <a:lstStyle>
            <a:lvl1pPr marL="180000">
              <a:defRPr sz="2800" b="1">
                <a:solidFill>
                  <a:srgbClr val="0070C0"/>
                </a:solidFill>
              </a:defRPr>
            </a:lvl1pPr>
          </a:lstStyle>
          <a:p>
            <a:r>
              <a:rPr kumimoji="1" lang="ja-JP" altLang="en-US" dirty="0"/>
              <a:t>マスター タイトルの書式設定</a:t>
            </a:r>
          </a:p>
        </p:txBody>
      </p:sp>
      <p:sp>
        <p:nvSpPr>
          <p:cNvPr id="5" name="スライド番号プレースホルダー 4"/>
          <p:cNvSpPr>
            <a:spLocks noGrp="1"/>
          </p:cNvSpPr>
          <p:nvPr>
            <p:ph type="sldNum" sz="quarter" idx="12"/>
          </p:nvPr>
        </p:nvSpPr>
        <p:spPr>
          <a:xfrm>
            <a:off x="7067550" y="6483351"/>
            <a:ext cx="2057400" cy="365125"/>
          </a:xfrm>
        </p:spPr>
        <p:txBody>
          <a:bodyPr/>
          <a:lstStyle/>
          <a:p>
            <a:fld id="{66F6F5A3-2017-4170-902B-D1F77411E903}" type="slidenum">
              <a:rPr kumimoji="1" lang="ja-JP" altLang="en-US" smtClean="0"/>
              <a:t>‹#›</a:t>
            </a:fld>
            <a:endParaRPr kumimoji="1" lang="ja-JP" altLang="en-US" dirty="0"/>
          </a:p>
        </p:txBody>
      </p:sp>
      <p:sp>
        <p:nvSpPr>
          <p:cNvPr id="10" name="正方形/長方形 9">
            <a:extLst>
              <a:ext uri="{FF2B5EF4-FFF2-40B4-BE49-F238E27FC236}">
                <a16:creationId xmlns:a16="http://schemas.microsoft.com/office/drawing/2014/main" id="{281C31DE-2852-4E89-BCC7-2F0FCBE8D691}"/>
              </a:ext>
            </a:extLst>
          </p:cNvPr>
          <p:cNvSpPr/>
          <p:nvPr userDrawn="1"/>
        </p:nvSpPr>
        <p:spPr>
          <a:xfrm>
            <a:off x="0" y="0"/>
            <a:ext cx="9144000" cy="12943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4669E64A-B805-477B-8163-3F8E2AD799E1}"/>
              </a:ext>
            </a:extLst>
          </p:cNvPr>
          <p:cNvSpPr/>
          <p:nvPr userDrawn="1"/>
        </p:nvSpPr>
        <p:spPr>
          <a:xfrm>
            <a:off x="0" y="129430"/>
            <a:ext cx="9144000" cy="12943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015F3893-9B9D-4DB7-8F6F-9C43C42A0309}"/>
              </a:ext>
            </a:extLst>
          </p:cNvPr>
          <p:cNvSpPr txBox="1"/>
          <p:nvPr userDrawn="1"/>
        </p:nvSpPr>
        <p:spPr>
          <a:xfrm>
            <a:off x="130342" y="256647"/>
            <a:ext cx="8934575" cy="230128"/>
          </a:xfrm>
          <a:prstGeom prst="rect">
            <a:avLst/>
          </a:prstGeom>
          <a:noFill/>
        </p:spPr>
        <p:txBody>
          <a:bodyPr wrap="square" lIns="0" tIns="0" rIns="0" bIns="0" anchor="t">
            <a:spAutoFit/>
          </a:bodyPr>
          <a:lstStyle/>
          <a:p>
            <a:pPr>
              <a:lnSpc>
                <a:spcPts val="1872"/>
              </a:lnSpc>
              <a:tabLst>
                <a:tab pos="101600" algn="l"/>
              </a:tabLst>
              <a:defRPr/>
            </a:pPr>
            <a:r>
              <a:rPr kumimoji="0" lang="en-US" altLang="ja-JP" sz="1400" kern="0" dirty="0">
                <a:solidFill>
                  <a:srgbClr val="4FCEFF"/>
                </a:solidFill>
                <a:latin typeface="Calibri"/>
                <a:ea typeface="游ゴシック"/>
                <a:cs typeface="Calibri"/>
              </a:rPr>
              <a:t>CLIMATE CHANGE ADAPTATION PLATFORM</a:t>
            </a:r>
            <a:endParaRPr kumimoji="0" lang="ja-JP" dirty="0"/>
          </a:p>
        </p:txBody>
      </p:sp>
      <p:sp>
        <p:nvSpPr>
          <p:cNvPr id="14" name="テキスト プレースホルダー 13"/>
          <p:cNvSpPr>
            <a:spLocks noGrp="1"/>
          </p:cNvSpPr>
          <p:nvPr>
            <p:ph type="body" sz="quarter" idx="13"/>
          </p:nvPr>
        </p:nvSpPr>
        <p:spPr>
          <a:xfrm>
            <a:off x="330200" y="1124480"/>
            <a:ext cx="8445500" cy="2095500"/>
          </a:xfrm>
        </p:spPr>
        <p:txBody>
          <a:bodyPr/>
          <a:lstStyle>
            <a:lvl1pPr marL="0" indent="0">
              <a:buNone/>
              <a:defRPr sz="22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5" name="テキスト プレースホルダー 13"/>
          <p:cNvSpPr>
            <a:spLocks noGrp="1"/>
          </p:cNvSpPr>
          <p:nvPr>
            <p:ph type="body" sz="quarter" idx="14"/>
          </p:nvPr>
        </p:nvSpPr>
        <p:spPr>
          <a:xfrm>
            <a:off x="330200" y="6477000"/>
            <a:ext cx="8356600" cy="330200"/>
          </a:xfrm>
        </p:spPr>
        <p:txBody>
          <a:bodyPr anchor="ctr">
            <a:normAutofit/>
          </a:bodyPr>
          <a:lstStyle>
            <a:lvl1pPr marL="0" indent="0">
              <a:lnSpc>
                <a:spcPct val="100000"/>
              </a:lnSpc>
              <a:spcBef>
                <a:spcPts val="0"/>
              </a:spcBef>
              <a:buFontTx/>
              <a:buNone/>
              <a:defRPr sz="900">
                <a:solidFill>
                  <a:schemeClr val="tx1"/>
                </a:solidFill>
              </a:defRPr>
            </a:lvl1pPr>
          </a:lstStyle>
          <a:p>
            <a:pPr lvl="0"/>
            <a:r>
              <a:rPr kumimoji="1" lang="ja-JP" altLang="en-US" dirty="0"/>
              <a:t>マスター テキストの書式設定</a:t>
            </a:r>
          </a:p>
        </p:txBody>
      </p:sp>
      <p:sp>
        <p:nvSpPr>
          <p:cNvPr id="4" name="テキスト プレースホルダー 3"/>
          <p:cNvSpPr>
            <a:spLocks noGrp="1"/>
          </p:cNvSpPr>
          <p:nvPr>
            <p:ph type="body" sz="quarter" idx="16"/>
          </p:nvPr>
        </p:nvSpPr>
        <p:spPr>
          <a:xfrm>
            <a:off x="4511675" y="257175"/>
            <a:ext cx="4632325" cy="358775"/>
          </a:xfrm>
        </p:spPr>
        <p:txBody>
          <a:bodyPr>
            <a:noAutofit/>
          </a:bodyPr>
          <a:lstStyle>
            <a:lvl1pPr marL="0" indent="0" algn="r">
              <a:buNone/>
              <a:defRPr sz="2000" b="1"/>
            </a:lvl1pPr>
          </a:lstStyle>
          <a:p>
            <a:pPr lvl="0"/>
            <a:r>
              <a:rPr kumimoji="1" lang="ja-JP" altLang="en-US" dirty="0"/>
              <a:t>マスター テキストの書式設定</a:t>
            </a:r>
          </a:p>
        </p:txBody>
      </p:sp>
    </p:spTree>
    <p:extLst>
      <p:ext uri="{BB962C8B-B14F-4D97-AF65-F5344CB8AC3E}">
        <p14:creationId xmlns:p14="http://schemas.microsoft.com/office/powerpoint/2010/main" val="2355283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2_NIES">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112"/>
            <a:ext cx="9144000" cy="1325563"/>
          </a:xfrm>
        </p:spPr>
        <p:txBody>
          <a:bodyPr>
            <a:normAutofit/>
          </a:bodyPr>
          <a:lstStyle>
            <a:lvl1pPr marL="180000">
              <a:defRPr sz="2800" b="1">
                <a:solidFill>
                  <a:srgbClr val="0070C0"/>
                </a:solidFill>
              </a:defRPr>
            </a:lvl1pPr>
          </a:lstStyle>
          <a:p>
            <a:r>
              <a:rPr kumimoji="1" lang="ja-JP" altLang="en-US" dirty="0"/>
              <a:t>マスター タイトルの書式設定</a:t>
            </a:r>
          </a:p>
        </p:txBody>
      </p:sp>
      <p:sp>
        <p:nvSpPr>
          <p:cNvPr id="5" name="スライド番号プレースホルダー 4"/>
          <p:cNvSpPr>
            <a:spLocks noGrp="1"/>
          </p:cNvSpPr>
          <p:nvPr>
            <p:ph type="sldNum" sz="quarter" idx="12"/>
          </p:nvPr>
        </p:nvSpPr>
        <p:spPr>
          <a:xfrm>
            <a:off x="7067550" y="6483351"/>
            <a:ext cx="2057400" cy="365125"/>
          </a:xfrm>
        </p:spPr>
        <p:txBody>
          <a:bodyPr/>
          <a:lstStyle/>
          <a:p>
            <a:fld id="{66F6F5A3-2017-4170-902B-D1F77411E903}" type="slidenum">
              <a:rPr kumimoji="1" lang="ja-JP" altLang="en-US" smtClean="0"/>
              <a:t>‹#›</a:t>
            </a:fld>
            <a:endParaRPr kumimoji="1" lang="ja-JP" altLang="en-US" dirty="0"/>
          </a:p>
        </p:txBody>
      </p:sp>
      <p:sp>
        <p:nvSpPr>
          <p:cNvPr id="10" name="正方形/長方形 9">
            <a:extLst>
              <a:ext uri="{FF2B5EF4-FFF2-40B4-BE49-F238E27FC236}">
                <a16:creationId xmlns:a16="http://schemas.microsoft.com/office/drawing/2014/main" id="{281C31DE-2852-4E89-BCC7-2F0FCBE8D691}"/>
              </a:ext>
            </a:extLst>
          </p:cNvPr>
          <p:cNvSpPr/>
          <p:nvPr userDrawn="1"/>
        </p:nvSpPr>
        <p:spPr>
          <a:xfrm>
            <a:off x="0" y="0"/>
            <a:ext cx="9144000" cy="12943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4669E64A-B805-477B-8163-3F8E2AD799E1}"/>
              </a:ext>
            </a:extLst>
          </p:cNvPr>
          <p:cNvSpPr/>
          <p:nvPr userDrawn="1"/>
        </p:nvSpPr>
        <p:spPr>
          <a:xfrm>
            <a:off x="0" y="129430"/>
            <a:ext cx="9144000" cy="12943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015F3893-9B9D-4DB7-8F6F-9C43C42A0309}"/>
              </a:ext>
            </a:extLst>
          </p:cNvPr>
          <p:cNvSpPr txBox="1"/>
          <p:nvPr userDrawn="1"/>
        </p:nvSpPr>
        <p:spPr>
          <a:xfrm>
            <a:off x="130342" y="256647"/>
            <a:ext cx="8934575" cy="230128"/>
          </a:xfrm>
          <a:prstGeom prst="rect">
            <a:avLst/>
          </a:prstGeom>
          <a:noFill/>
        </p:spPr>
        <p:txBody>
          <a:bodyPr wrap="square" lIns="0" tIns="0" rIns="0" bIns="0" anchor="t">
            <a:spAutoFit/>
          </a:bodyPr>
          <a:lstStyle/>
          <a:p>
            <a:pPr>
              <a:lnSpc>
                <a:spcPts val="1872"/>
              </a:lnSpc>
              <a:tabLst>
                <a:tab pos="101600" algn="l"/>
              </a:tabLst>
              <a:defRPr/>
            </a:pPr>
            <a:r>
              <a:rPr kumimoji="0" lang="en-US" altLang="ja-JP" sz="1400" kern="0" dirty="0">
                <a:solidFill>
                  <a:srgbClr val="4FCEFF"/>
                </a:solidFill>
                <a:latin typeface="Calibri"/>
                <a:ea typeface="游ゴシック"/>
                <a:cs typeface="Calibri"/>
              </a:rPr>
              <a:t>CLIMATE CHANGE ADAPTATION PLATFORM</a:t>
            </a:r>
            <a:endParaRPr kumimoji="0" lang="ja-JP" dirty="0"/>
          </a:p>
        </p:txBody>
      </p:sp>
      <p:sp>
        <p:nvSpPr>
          <p:cNvPr id="14" name="テキスト プレースホルダー 13"/>
          <p:cNvSpPr>
            <a:spLocks noGrp="1"/>
          </p:cNvSpPr>
          <p:nvPr>
            <p:ph type="body" sz="quarter" idx="13"/>
          </p:nvPr>
        </p:nvSpPr>
        <p:spPr>
          <a:xfrm>
            <a:off x="330200" y="1124480"/>
            <a:ext cx="8445500" cy="2095500"/>
          </a:xfrm>
        </p:spPr>
        <p:txBody>
          <a:bodyPr/>
          <a:lstStyle>
            <a:lvl1pPr marL="0" indent="0">
              <a:buNone/>
              <a:defRPr sz="22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5" name="テキスト プレースホルダー 13"/>
          <p:cNvSpPr>
            <a:spLocks noGrp="1"/>
          </p:cNvSpPr>
          <p:nvPr>
            <p:ph type="body" sz="quarter" idx="14"/>
          </p:nvPr>
        </p:nvSpPr>
        <p:spPr>
          <a:xfrm>
            <a:off x="330200" y="6477000"/>
            <a:ext cx="8356600" cy="330200"/>
          </a:xfrm>
        </p:spPr>
        <p:txBody>
          <a:bodyPr anchor="ctr">
            <a:normAutofit/>
          </a:bodyPr>
          <a:lstStyle>
            <a:lvl1pPr marL="0" indent="0">
              <a:lnSpc>
                <a:spcPct val="100000"/>
              </a:lnSpc>
              <a:spcBef>
                <a:spcPts val="0"/>
              </a:spcBef>
              <a:buFontTx/>
              <a:buNone/>
              <a:defRPr sz="900">
                <a:solidFill>
                  <a:schemeClr val="tx1"/>
                </a:solidFill>
              </a:defRPr>
            </a:lvl1pPr>
          </a:lstStyle>
          <a:p>
            <a:pPr lvl="0"/>
            <a:r>
              <a:rPr kumimoji="1" lang="ja-JP" altLang="en-US" dirty="0"/>
              <a:t>マスター テキストの書式設定</a:t>
            </a:r>
          </a:p>
        </p:txBody>
      </p:sp>
      <p:sp>
        <p:nvSpPr>
          <p:cNvPr id="4" name="テキスト プレースホルダー 3"/>
          <p:cNvSpPr>
            <a:spLocks noGrp="1"/>
          </p:cNvSpPr>
          <p:nvPr>
            <p:ph type="body" sz="quarter" idx="16"/>
          </p:nvPr>
        </p:nvSpPr>
        <p:spPr>
          <a:xfrm>
            <a:off x="4511675" y="257175"/>
            <a:ext cx="4632325" cy="358775"/>
          </a:xfrm>
        </p:spPr>
        <p:txBody>
          <a:bodyPr>
            <a:noAutofit/>
          </a:bodyPr>
          <a:lstStyle>
            <a:lvl1pPr marL="0" indent="0" algn="r">
              <a:buNone/>
              <a:defRPr sz="2000" b="1"/>
            </a:lvl1pPr>
          </a:lstStyle>
          <a:p>
            <a:pPr lvl="0"/>
            <a:r>
              <a:rPr kumimoji="1" lang="ja-JP" altLang="en-US" dirty="0"/>
              <a:t>マスター テキストの書式設定</a:t>
            </a:r>
          </a:p>
        </p:txBody>
      </p:sp>
    </p:spTree>
    <p:extLst>
      <p:ext uri="{BB962C8B-B14F-4D97-AF65-F5344CB8AC3E}">
        <p14:creationId xmlns:p14="http://schemas.microsoft.com/office/powerpoint/2010/main" val="20918190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3_NIES">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112"/>
            <a:ext cx="9144000" cy="1325563"/>
          </a:xfrm>
        </p:spPr>
        <p:txBody>
          <a:bodyPr>
            <a:normAutofit/>
          </a:bodyPr>
          <a:lstStyle>
            <a:lvl1pPr marL="180000">
              <a:defRPr sz="2800" b="1">
                <a:solidFill>
                  <a:srgbClr val="0070C0"/>
                </a:solidFill>
              </a:defRPr>
            </a:lvl1pPr>
          </a:lstStyle>
          <a:p>
            <a:r>
              <a:rPr kumimoji="1" lang="ja-JP" altLang="en-US" dirty="0"/>
              <a:t>マスター タイトルの書式設定</a:t>
            </a:r>
          </a:p>
        </p:txBody>
      </p:sp>
      <p:sp>
        <p:nvSpPr>
          <p:cNvPr id="5" name="スライド番号プレースホルダー 4"/>
          <p:cNvSpPr>
            <a:spLocks noGrp="1"/>
          </p:cNvSpPr>
          <p:nvPr>
            <p:ph type="sldNum" sz="quarter" idx="12"/>
          </p:nvPr>
        </p:nvSpPr>
        <p:spPr>
          <a:xfrm>
            <a:off x="7067550" y="6483351"/>
            <a:ext cx="2057400" cy="365125"/>
          </a:xfrm>
        </p:spPr>
        <p:txBody>
          <a:bodyPr/>
          <a:lstStyle/>
          <a:p>
            <a:fld id="{66F6F5A3-2017-4170-902B-D1F77411E903}" type="slidenum">
              <a:rPr kumimoji="1" lang="ja-JP" altLang="en-US" smtClean="0"/>
              <a:t>‹#›</a:t>
            </a:fld>
            <a:endParaRPr kumimoji="1" lang="ja-JP" altLang="en-US" dirty="0"/>
          </a:p>
        </p:txBody>
      </p:sp>
      <p:sp>
        <p:nvSpPr>
          <p:cNvPr id="10" name="正方形/長方形 9">
            <a:extLst>
              <a:ext uri="{FF2B5EF4-FFF2-40B4-BE49-F238E27FC236}">
                <a16:creationId xmlns:a16="http://schemas.microsoft.com/office/drawing/2014/main" id="{281C31DE-2852-4E89-BCC7-2F0FCBE8D691}"/>
              </a:ext>
            </a:extLst>
          </p:cNvPr>
          <p:cNvSpPr/>
          <p:nvPr userDrawn="1"/>
        </p:nvSpPr>
        <p:spPr>
          <a:xfrm>
            <a:off x="0" y="0"/>
            <a:ext cx="9144000" cy="12943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4669E64A-B805-477B-8163-3F8E2AD799E1}"/>
              </a:ext>
            </a:extLst>
          </p:cNvPr>
          <p:cNvSpPr/>
          <p:nvPr userDrawn="1"/>
        </p:nvSpPr>
        <p:spPr>
          <a:xfrm>
            <a:off x="0" y="129430"/>
            <a:ext cx="9144000" cy="12943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015F3893-9B9D-4DB7-8F6F-9C43C42A0309}"/>
              </a:ext>
            </a:extLst>
          </p:cNvPr>
          <p:cNvSpPr txBox="1"/>
          <p:nvPr userDrawn="1"/>
        </p:nvSpPr>
        <p:spPr>
          <a:xfrm>
            <a:off x="130342" y="256647"/>
            <a:ext cx="8934575" cy="230128"/>
          </a:xfrm>
          <a:prstGeom prst="rect">
            <a:avLst/>
          </a:prstGeom>
          <a:noFill/>
        </p:spPr>
        <p:txBody>
          <a:bodyPr wrap="square" lIns="0" tIns="0" rIns="0" bIns="0" anchor="t">
            <a:spAutoFit/>
          </a:bodyPr>
          <a:lstStyle/>
          <a:p>
            <a:pPr>
              <a:lnSpc>
                <a:spcPts val="1872"/>
              </a:lnSpc>
              <a:tabLst>
                <a:tab pos="101600" algn="l"/>
              </a:tabLst>
              <a:defRPr/>
            </a:pPr>
            <a:r>
              <a:rPr kumimoji="0" lang="en-US" altLang="ja-JP" sz="1400" kern="0" dirty="0">
                <a:solidFill>
                  <a:srgbClr val="4FCEFF"/>
                </a:solidFill>
                <a:latin typeface="Calibri"/>
                <a:ea typeface="游ゴシック"/>
                <a:cs typeface="Calibri"/>
              </a:rPr>
              <a:t>CLIMATE CHANGE ADAPTATION PLATFORM</a:t>
            </a:r>
            <a:endParaRPr kumimoji="0" lang="ja-JP" dirty="0"/>
          </a:p>
        </p:txBody>
      </p:sp>
      <p:sp>
        <p:nvSpPr>
          <p:cNvPr id="14" name="テキスト プレースホルダー 13"/>
          <p:cNvSpPr>
            <a:spLocks noGrp="1"/>
          </p:cNvSpPr>
          <p:nvPr>
            <p:ph type="body" sz="quarter" idx="13"/>
          </p:nvPr>
        </p:nvSpPr>
        <p:spPr>
          <a:xfrm>
            <a:off x="330200" y="1124480"/>
            <a:ext cx="8445500" cy="2095500"/>
          </a:xfrm>
        </p:spPr>
        <p:txBody>
          <a:bodyPr/>
          <a:lstStyle>
            <a:lvl1pPr marL="0" indent="0">
              <a:buNone/>
              <a:defRPr sz="22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5" name="テキスト プレースホルダー 13"/>
          <p:cNvSpPr>
            <a:spLocks noGrp="1"/>
          </p:cNvSpPr>
          <p:nvPr>
            <p:ph type="body" sz="quarter" idx="14"/>
          </p:nvPr>
        </p:nvSpPr>
        <p:spPr>
          <a:xfrm>
            <a:off x="330200" y="6477000"/>
            <a:ext cx="8356600" cy="330200"/>
          </a:xfrm>
        </p:spPr>
        <p:txBody>
          <a:bodyPr anchor="ctr">
            <a:normAutofit/>
          </a:bodyPr>
          <a:lstStyle>
            <a:lvl1pPr marL="0" indent="0">
              <a:lnSpc>
                <a:spcPct val="100000"/>
              </a:lnSpc>
              <a:spcBef>
                <a:spcPts val="0"/>
              </a:spcBef>
              <a:buFontTx/>
              <a:buNone/>
              <a:defRPr sz="900">
                <a:solidFill>
                  <a:schemeClr val="tx1"/>
                </a:solidFill>
              </a:defRPr>
            </a:lvl1pPr>
          </a:lstStyle>
          <a:p>
            <a:pPr lvl="0"/>
            <a:r>
              <a:rPr kumimoji="1" lang="ja-JP" altLang="en-US" dirty="0"/>
              <a:t>マスター テキストの書式設定</a:t>
            </a:r>
          </a:p>
        </p:txBody>
      </p:sp>
      <p:sp>
        <p:nvSpPr>
          <p:cNvPr id="4" name="テキスト プレースホルダー 3"/>
          <p:cNvSpPr>
            <a:spLocks noGrp="1"/>
          </p:cNvSpPr>
          <p:nvPr>
            <p:ph type="body" sz="quarter" idx="16"/>
          </p:nvPr>
        </p:nvSpPr>
        <p:spPr>
          <a:xfrm>
            <a:off x="4511675" y="257175"/>
            <a:ext cx="4632325" cy="358775"/>
          </a:xfrm>
        </p:spPr>
        <p:txBody>
          <a:bodyPr>
            <a:noAutofit/>
          </a:bodyPr>
          <a:lstStyle>
            <a:lvl1pPr marL="0" indent="0" algn="r">
              <a:buNone/>
              <a:defRPr sz="2000" b="1"/>
            </a:lvl1pPr>
          </a:lstStyle>
          <a:p>
            <a:pPr lvl="0"/>
            <a:r>
              <a:rPr kumimoji="1" lang="ja-JP" altLang="en-US" dirty="0"/>
              <a:t>マスター テキストの書式設定</a:t>
            </a:r>
          </a:p>
        </p:txBody>
      </p:sp>
    </p:spTree>
    <p:extLst>
      <p:ext uri="{BB962C8B-B14F-4D97-AF65-F5344CB8AC3E}">
        <p14:creationId xmlns:p14="http://schemas.microsoft.com/office/powerpoint/2010/main" val="3195579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4_NIES">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112"/>
            <a:ext cx="9144000" cy="1325563"/>
          </a:xfrm>
        </p:spPr>
        <p:txBody>
          <a:bodyPr>
            <a:normAutofit/>
          </a:bodyPr>
          <a:lstStyle>
            <a:lvl1pPr marL="180000">
              <a:defRPr sz="2800" b="1">
                <a:solidFill>
                  <a:srgbClr val="0070C0"/>
                </a:solidFill>
              </a:defRPr>
            </a:lvl1pPr>
          </a:lstStyle>
          <a:p>
            <a:r>
              <a:rPr kumimoji="1" lang="ja-JP" altLang="en-US" dirty="0"/>
              <a:t>マスター タイトルの書式設定</a:t>
            </a:r>
          </a:p>
        </p:txBody>
      </p:sp>
      <p:sp>
        <p:nvSpPr>
          <p:cNvPr id="5" name="スライド番号プレースホルダー 4"/>
          <p:cNvSpPr>
            <a:spLocks noGrp="1"/>
          </p:cNvSpPr>
          <p:nvPr>
            <p:ph type="sldNum" sz="quarter" idx="12"/>
          </p:nvPr>
        </p:nvSpPr>
        <p:spPr>
          <a:xfrm>
            <a:off x="7067550" y="6483351"/>
            <a:ext cx="2057400" cy="365125"/>
          </a:xfrm>
        </p:spPr>
        <p:txBody>
          <a:bodyPr/>
          <a:lstStyle/>
          <a:p>
            <a:fld id="{66F6F5A3-2017-4170-902B-D1F77411E903}" type="slidenum">
              <a:rPr kumimoji="1" lang="ja-JP" altLang="en-US" smtClean="0"/>
              <a:t>‹#›</a:t>
            </a:fld>
            <a:endParaRPr kumimoji="1" lang="ja-JP" altLang="en-US" dirty="0"/>
          </a:p>
        </p:txBody>
      </p:sp>
      <p:sp>
        <p:nvSpPr>
          <p:cNvPr id="10" name="正方形/長方形 9">
            <a:extLst>
              <a:ext uri="{FF2B5EF4-FFF2-40B4-BE49-F238E27FC236}">
                <a16:creationId xmlns:a16="http://schemas.microsoft.com/office/drawing/2014/main" id="{281C31DE-2852-4E89-BCC7-2F0FCBE8D691}"/>
              </a:ext>
            </a:extLst>
          </p:cNvPr>
          <p:cNvSpPr/>
          <p:nvPr userDrawn="1"/>
        </p:nvSpPr>
        <p:spPr>
          <a:xfrm>
            <a:off x="0" y="0"/>
            <a:ext cx="9144000" cy="12943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4669E64A-B805-477B-8163-3F8E2AD799E1}"/>
              </a:ext>
            </a:extLst>
          </p:cNvPr>
          <p:cNvSpPr/>
          <p:nvPr userDrawn="1"/>
        </p:nvSpPr>
        <p:spPr>
          <a:xfrm>
            <a:off x="0" y="129430"/>
            <a:ext cx="9144000" cy="12943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015F3893-9B9D-4DB7-8F6F-9C43C42A0309}"/>
              </a:ext>
            </a:extLst>
          </p:cNvPr>
          <p:cNvSpPr txBox="1"/>
          <p:nvPr userDrawn="1"/>
        </p:nvSpPr>
        <p:spPr>
          <a:xfrm>
            <a:off x="130342" y="256647"/>
            <a:ext cx="8934575" cy="230128"/>
          </a:xfrm>
          <a:prstGeom prst="rect">
            <a:avLst/>
          </a:prstGeom>
          <a:noFill/>
        </p:spPr>
        <p:txBody>
          <a:bodyPr wrap="square" lIns="0" tIns="0" rIns="0" bIns="0" anchor="t">
            <a:spAutoFit/>
          </a:bodyPr>
          <a:lstStyle/>
          <a:p>
            <a:pPr>
              <a:lnSpc>
                <a:spcPts val="1872"/>
              </a:lnSpc>
              <a:tabLst>
                <a:tab pos="101600" algn="l"/>
              </a:tabLst>
              <a:defRPr/>
            </a:pPr>
            <a:r>
              <a:rPr kumimoji="0" lang="en-US" altLang="ja-JP" sz="1400" kern="0" dirty="0">
                <a:solidFill>
                  <a:srgbClr val="4FCEFF"/>
                </a:solidFill>
                <a:latin typeface="Calibri"/>
                <a:ea typeface="游ゴシック"/>
                <a:cs typeface="Calibri"/>
              </a:rPr>
              <a:t>CLIMATE CHANGE ADAPTATION PLATFORM</a:t>
            </a:r>
            <a:endParaRPr kumimoji="0" lang="ja-JP" dirty="0"/>
          </a:p>
        </p:txBody>
      </p:sp>
      <p:sp>
        <p:nvSpPr>
          <p:cNvPr id="14" name="テキスト プレースホルダー 13"/>
          <p:cNvSpPr>
            <a:spLocks noGrp="1"/>
          </p:cNvSpPr>
          <p:nvPr>
            <p:ph type="body" sz="quarter" idx="13"/>
          </p:nvPr>
        </p:nvSpPr>
        <p:spPr>
          <a:xfrm>
            <a:off x="330200" y="1124480"/>
            <a:ext cx="8445500" cy="2095500"/>
          </a:xfrm>
        </p:spPr>
        <p:txBody>
          <a:bodyPr/>
          <a:lstStyle>
            <a:lvl1pPr marL="0" indent="0">
              <a:buNone/>
              <a:defRPr sz="22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5" name="テキスト プレースホルダー 13"/>
          <p:cNvSpPr>
            <a:spLocks noGrp="1"/>
          </p:cNvSpPr>
          <p:nvPr>
            <p:ph type="body" sz="quarter" idx="14"/>
          </p:nvPr>
        </p:nvSpPr>
        <p:spPr>
          <a:xfrm>
            <a:off x="330200" y="6477000"/>
            <a:ext cx="8356600" cy="330200"/>
          </a:xfrm>
        </p:spPr>
        <p:txBody>
          <a:bodyPr anchor="ctr">
            <a:normAutofit/>
          </a:bodyPr>
          <a:lstStyle>
            <a:lvl1pPr marL="0" indent="0">
              <a:lnSpc>
                <a:spcPct val="100000"/>
              </a:lnSpc>
              <a:spcBef>
                <a:spcPts val="0"/>
              </a:spcBef>
              <a:buFontTx/>
              <a:buNone/>
              <a:defRPr sz="900">
                <a:solidFill>
                  <a:schemeClr val="tx1"/>
                </a:solidFill>
              </a:defRPr>
            </a:lvl1pPr>
          </a:lstStyle>
          <a:p>
            <a:pPr lvl="0"/>
            <a:r>
              <a:rPr kumimoji="1" lang="ja-JP" altLang="en-US" dirty="0"/>
              <a:t>マスター テキストの書式設定</a:t>
            </a:r>
          </a:p>
        </p:txBody>
      </p:sp>
      <p:sp>
        <p:nvSpPr>
          <p:cNvPr id="4" name="テキスト プレースホルダー 3"/>
          <p:cNvSpPr>
            <a:spLocks noGrp="1"/>
          </p:cNvSpPr>
          <p:nvPr>
            <p:ph type="body" sz="quarter" idx="16"/>
          </p:nvPr>
        </p:nvSpPr>
        <p:spPr>
          <a:xfrm>
            <a:off x="4511675" y="257175"/>
            <a:ext cx="4632325" cy="358775"/>
          </a:xfrm>
        </p:spPr>
        <p:txBody>
          <a:bodyPr>
            <a:noAutofit/>
          </a:bodyPr>
          <a:lstStyle>
            <a:lvl1pPr marL="0" indent="0" algn="r">
              <a:buNone/>
              <a:defRPr sz="2000" b="1"/>
            </a:lvl1pPr>
          </a:lstStyle>
          <a:p>
            <a:pPr lvl="0"/>
            <a:r>
              <a:rPr kumimoji="1" lang="ja-JP" altLang="en-US" dirty="0"/>
              <a:t>マスター テキストの書式設定</a:t>
            </a:r>
          </a:p>
        </p:txBody>
      </p:sp>
    </p:spTree>
    <p:extLst>
      <p:ext uri="{BB962C8B-B14F-4D97-AF65-F5344CB8AC3E}">
        <p14:creationId xmlns:p14="http://schemas.microsoft.com/office/powerpoint/2010/main" val="16197555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5_NIES">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112"/>
            <a:ext cx="9144000" cy="1325563"/>
          </a:xfrm>
        </p:spPr>
        <p:txBody>
          <a:bodyPr>
            <a:normAutofit/>
          </a:bodyPr>
          <a:lstStyle>
            <a:lvl1pPr marL="180000">
              <a:defRPr sz="2800" b="1">
                <a:solidFill>
                  <a:srgbClr val="0070C0"/>
                </a:solidFill>
              </a:defRPr>
            </a:lvl1pPr>
          </a:lstStyle>
          <a:p>
            <a:r>
              <a:rPr kumimoji="1" lang="ja-JP" altLang="en-US" dirty="0"/>
              <a:t>マスター タイトルの書式設定</a:t>
            </a:r>
          </a:p>
        </p:txBody>
      </p:sp>
      <p:sp>
        <p:nvSpPr>
          <p:cNvPr id="5" name="スライド番号プレースホルダー 4"/>
          <p:cNvSpPr>
            <a:spLocks noGrp="1"/>
          </p:cNvSpPr>
          <p:nvPr>
            <p:ph type="sldNum" sz="quarter" idx="12"/>
          </p:nvPr>
        </p:nvSpPr>
        <p:spPr>
          <a:xfrm>
            <a:off x="7067550" y="6483351"/>
            <a:ext cx="2057400" cy="365125"/>
          </a:xfrm>
        </p:spPr>
        <p:txBody>
          <a:bodyPr/>
          <a:lstStyle/>
          <a:p>
            <a:fld id="{66F6F5A3-2017-4170-902B-D1F77411E903}" type="slidenum">
              <a:rPr kumimoji="1" lang="ja-JP" altLang="en-US" smtClean="0"/>
              <a:t>‹#›</a:t>
            </a:fld>
            <a:endParaRPr kumimoji="1" lang="ja-JP" altLang="en-US" dirty="0"/>
          </a:p>
        </p:txBody>
      </p:sp>
      <p:sp>
        <p:nvSpPr>
          <p:cNvPr id="10" name="正方形/長方形 9">
            <a:extLst>
              <a:ext uri="{FF2B5EF4-FFF2-40B4-BE49-F238E27FC236}">
                <a16:creationId xmlns:a16="http://schemas.microsoft.com/office/drawing/2014/main" id="{281C31DE-2852-4E89-BCC7-2F0FCBE8D691}"/>
              </a:ext>
            </a:extLst>
          </p:cNvPr>
          <p:cNvSpPr/>
          <p:nvPr userDrawn="1"/>
        </p:nvSpPr>
        <p:spPr>
          <a:xfrm>
            <a:off x="0" y="0"/>
            <a:ext cx="9144000" cy="12943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4669E64A-B805-477B-8163-3F8E2AD799E1}"/>
              </a:ext>
            </a:extLst>
          </p:cNvPr>
          <p:cNvSpPr/>
          <p:nvPr userDrawn="1"/>
        </p:nvSpPr>
        <p:spPr>
          <a:xfrm>
            <a:off x="0" y="129430"/>
            <a:ext cx="9144000" cy="12943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015F3893-9B9D-4DB7-8F6F-9C43C42A0309}"/>
              </a:ext>
            </a:extLst>
          </p:cNvPr>
          <p:cNvSpPr txBox="1"/>
          <p:nvPr userDrawn="1"/>
        </p:nvSpPr>
        <p:spPr>
          <a:xfrm>
            <a:off x="130342" y="256647"/>
            <a:ext cx="8934575" cy="230128"/>
          </a:xfrm>
          <a:prstGeom prst="rect">
            <a:avLst/>
          </a:prstGeom>
          <a:noFill/>
        </p:spPr>
        <p:txBody>
          <a:bodyPr wrap="square" lIns="0" tIns="0" rIns="0" bIns="0" anchor="t">
            <a:spAutoFit/>
          </a:bodyPr>
          <a:lstStyle/>
          <a:p>
            <a:pPr>
              <a:lnSpc>
                <a:spcPts val="1872"/>
              </a:lnSpc>
              <a:tabLst>
                <a:tab pos="101600" algn="l"/>
              </a:tabLst>
              <a:defRPr/>
            </a:pPr>
            <a:r>
              <a:rPr kumimoji="0" lang="en-US" altLang="ja-JP" sz="1400" kern="0" dirty="0">
                <a:solidFill>
                  <a:srgbClr val="4FCEFF"/>
                </a:solidFill>
                <a:latin typeface="Calibri"/>
                <a:ea typeface="游ゴシック"/>
                <a:cs typeface="Calibri"/>
              </a:rPr>
              <a:t>CLIMATE CHANGE ADAPTATION PLATFORM</a:t>
            </a:r>
            <a:endParaRPr kumimoji="0" lang="ja-JP" dirty="0"/>
          </a:p>
        </p:txBody>
      </p:sp>
      <p:sp>
        <p:nvSpPr>
          <p:cNvPr id="14" name="テキスト プレースホルダー 13"/>
          <p:cNvSpPr>
            <a:spLocks noGrp="1"/>
          </p:cNvSpPr>
          <p:nvPr>
            <p:ph type="body" sz="quarter" idx="13"/>
          </p:nvPr>
        </p:nvSpPr>
        <p:spPr>
          <a:xfrm>
            <a:off x="330200" y="1124480"/>
            <a:ext cx="8445500" cy="2095500"/>
          </a:xfrm>
        </p:spPr>
        <p:txBody>
          <a:bodyPr/>
          <a:lstStyle>
            <a:lvl1pPr marL="0" indent="0">
              <a:buNone/>
              <a:defRPr sz="22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5" name="テキスト プレースホルダー 13"/>
          <p:cNvSpPr>
            <a:spLocks noGrp="1"/>
          </p:cNvSpPr>
          <p:nvPr>
            <p:ph type="body" sz="quarter" idx="14"/>
          </p:nvPr>
        </p:nvSpPr>
        <p:spPr>
          <a:xfrm>
            <a:off x="330200" y="6477000"/>
            <a:ext cx="8356600" cy="330200"/>
          </a:xfrm>
        </p:spPr>
        <p:txBody>
          <a:bodyPr anchor="ctr">
            <a:normAutofit/>
          </a:bodyPr>
          <a:lstStyle>
            <a:lvl1pPr marL="0" indent="0">
              <a:lnSpc>
                <a:spcPct val="100000"/>
              </a:lnSpc>
              <a:spcBef>
                <a:spcPts val="0"/>
              </a:spcBef>
              <a:buFontTx/>
              <a:buNone/>
              <a:defRPr sz="900">
                <a:solidFill>
                  <a:schemeClr val="tx1"/>
                </a:solidFill>
              </a:defRPr>
            </a:lvl1pPr>
          </a:lstStyle>
          <a:p>
            <a:pPr lvl="0"/>
            <a:r>
              <a:rPr kumimoji="1" lang="ja-JP" altLang="en-US" dirty="0"/>
              <a:t>マスター テキストの書式設定</a:t>
            </a:r>
          </a:p>
        </p:txBody>
      </p:sp>
      <p:sp>
        <p:nvSpPr>
          <p:cNvPr id="4" name="テキスト プレースホルダー 3"/>
          <p:cNvSpPr>
            <a:spLocks noGrp="1"/>
          </p:cNvSpPr>
          <p:nvPr>
            <p:ph type="body" sz="quarter" idx="16"/>
          </p:nvPr>
        </p:nvSpPr>
        <p:spPr>
          <a:xfrm>
            <a:off x="4511675" y="257175"/>
            <a:ext cx="4632325" cy="358775"/>
          </a:xfrm>
        </p:spPr>
        <p:txBody>
          <a:bodyPr>
            <a:noAutofit/>
          </a:bodyPr>
          <a:lstStyle>
            <a:lvl1pPr marL="0" indent="0" algn="r">
              <a:buNone/>
              <a:defRPr sz="2000" b="1"/>
            </a:lvl1pPr>
          </a:lstStyle>
          <a:p>
            <a:pPr lvl="0"/>
            <a:r>
              <a:rPr kumimoji="1" lang="ja-JP" altLang="en-US" dirty="0"/>
              <a:t>マスター テキストの書式設定</a:t>
            </a:r>
          </a:p>
        </p:txBody>
      </p:sp>
    </p:spTree>
    <p:extLst>
      <p:ext uri="{BB962C8B-B14F-4D97-AF65-F5344CB8AC3E}">
        <p14:creationId xmlns:p14="http://schemas.microsoft.com/office/powerpoint/2010/main" val="30313844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6_NIES">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112"/>
            <a:ext cx="9144000" cy="1325563"/>
          </a:xfrm>
        </p:spPr>
        <p:txBody>
          <a:bodyPr>
            <a:normAutofit/>
          </a:bodyPr>
          <a:lstStyle>
            <a:lvl1pPr marL="180000">
              <a:defRPr sz="2800" b="1">
                <a:solidFill>
                  <a:srgbClr val="0070C0"/>
                </a:solidFill>
              </a:defRPr>
            </a:lvl1pPr>
          </a:lstStyle>
          <a:p>
            <a:r>
              <a:rPr kumimoji="1" lang="ja-JP" altLang="en-US" dirty="0"/>
              <a:t>マスター タイトルの書式設定</a:t>
            </a:r>
          </a:p>
        </p:txBody>
      </p:sp>
      <p:sp>
        <p:nvSpPr>
          <p:cNvPr id="5" name="スライド番号プレースホルダー 4"/>
          <p:cNvSpPr>
            <a:spLocks noGrp="1"/>
          </p:cNvSpPr>
          <p:nvPr>
            <p:ph type="sldNum" sz="quarter" idx="12"/>
          </p:nvPr>
        </p:nvSpPr>
        <p:spPr>
          <a:xfrm>
            <a:off x="7067550" y="6483351"/>
            <a:ext cx="2057400" cy="365125"/>
          </a:xfrm>
        </p:spPr>
        <p:txBody>
          <a:bodyPr/>
          <a:lstStyle/>
          <a:p>
            <a:fld id="{66F6F5A3-2017-4170-902B-D1F77411E903}" type="slidenum">
              <a:rPr kumimoji="1" lang="ja-JP" altLang="en-US" smtClean="0"/>
              <a:t>‹#›</a:t>
            </a:fld>
            <a:endParaRPr kumimoji="1" lang="ja-JP" altLang="en-US" dirty="0"/>
          </a:p>
        </p:txBody>
      </p:sp>
      <p:sp>
        <p:nvSpPr>
          <p:cNvPr id="10" name="正方形/長方形 9">
            <a:extLst>
              <a:ext uri="{FF2B5EF4-FFF2-40B4-BE49-F238E27FC236}">
                <a16:creationId xmlns:a16="http://schemas.microsoft.com/office/drawing/2014/main" id="{281C31DE-2852-4E89-BCC7-2F0FCBE8D691}"/>
              </a:ext>
            </a:extLst>
          </p:cNvPr>
          <p:cNvSpPr/>
          <p:nvPr userDrawn="1"/>
        </p:nvSpPr>
        <p:spPr>
          <a:xfrm>
            <a:off x="0" y="0"/>
            <a:ext cx="9144000" cy="12943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4669E64A-B805-477B-8163-3F8E2AD799E1}"/>
              </a:ext>
            </a:extLst>
          </p:cNvPr>
          <p:cNvSpPr/>
          <p:nvPr userDrawn="1"/>
        </p:nvSpPr>
        <p:spPr>
          <a:xfrm>
            <a:off x="0" y="129430"/>
            <a:ext cx="9144000" cy="12943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015F3893-9B9D-4DB7-8F6F-9C43C42A0309}"/>
              </a:ext>
            </a:extLst>
          </p:cNvPr>
          <p:cNvSpPr txBox="1"/>
          <p:nvPr userDrawn="1"/>
        </p:nvSpPr>
        <p:spPr>
          <a:xfrm>
            <a:off x="130342" y="256647"/>
            <a:ext cx="8934575" cy="230128"/>
          </a:xfrm>
          <a:prstGeom prst="rect">
            <a:avLst/>
          </a:prstGeom>
          <a:noFill/>
        </p:spPr>
        <p:txBody>
          <a:bodyPr wrap="square" lIns="0" tIns="0" rIns="0" bIns="0" anchor="t">
            <a:spAutoFit/>
          </a:bodyPr>
          <a:lstStyle/>
          <a:p>
            <a:pPr>
              <a:lnSpc>
                <a:spcPts val="1872"/>
              </a:lnSpc>
              <a:tabLst>
                <a:tab pos="101600" algn="l"/>
              </a:tabLst>
              <a:defRPr/>
            </a:pPr>
            <a:r>
              <a:rPr kumimoji="0" lang="en-US" altLang="ja-JP" sz="1400" kern="0" dirty="0">
                <a:solidFill>
                  <a:srgbClr val="4FCEFF"/>
                </a:solidFill>
                <a:latin typeface="Calibri"/>
                <a:ea typeface="游ゴシック"/>
                <a:cs typeface="Calibri"/>
              </a:rPr>
              <a:t>CLIMATE CHANGE ADAPTATION PLATFORM</a:t>
            </a:r>
            <a:endParaRPr kumimoji="0" lang="ja-JP" dirty="0"/>
          </a:p>
        </p:txBody>
      </p:sp>
      <p:sp>
        <p:nvSpPr>
          <p:cNvPr id="14" name="テキスト プレースホルダー 13"/>
          <p:cNvSpPr>
            <a:spLocks noGrp="1"/>
          </p:cNvSpPr>
          <p:nvPr>
            <p:ph type="body" sz="quarter" idx="13"/>
          </p:nvPr>
        </p:nvSpPr>
        <p:spPr>
          <a:xfrm>
            <a:off x="330200" y="1124480"/>
            <a:ext cx="8445500" cy="2095500"/>
          </a:xfrm>
        </p:spPr>
        <p:txBody>
          <a:bodyPr/>
          <a:lstStyle>
            <a:lvl1pPr marL="0" indent="0">
              <a:buNone/>
              <a:defRPr sz="22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5" name="テキスト プレースホルダー 13"/>
          <p:cNvSpPr>
            <a:spLocks noGrp="1"/>
          </p:cNvSpPr>
          <p:nvPr>
            <p:ph type="body" sz="quarter" idx="14"/>
          </p:nvPr>
        </p:nvSpPr>
        <p:spPr>
          <a:xfrm>
            <a:off x="330200" y="6477000"/>
            <a:ext cx="8356600" cy="330200"/>
          </a:xfrm>
        </p:spPr>
        <p:txBody>
          <a:bodyPr anchor="ctr">
            <a:normAutofit/>
          </a:bodyPr>
          <a:lstStyle>
            <a:lvl1pPr marL="0" indent="0">
              <a:lnSpc>
                <a:spcPct val="100000"/>
              </a:lnSpc>
              <a:spcBef>
                <a:spcPts val="0"/>
              </a:spcBef>
              <a:buFontTx/>
              <a:buNone/>
              <a:defRPr sz="900">
                <a:solidFill>
                  <a:schemeClr val="tx1"/>
                </a:solidFill>
              </a:defRPr>
            </a:lvl1pPr>
          </a:lstStyle>
          <a:p>
            <a:pPr lvl="0"/>
            <a:r>
              <a:rPr kumimoji="1" lang="ja-JP" altLang="en-US" dirty="0"/>
              <a:t>マスター テキストの書式設定</a:t>
            </a:r>
          </a:p>
        </p:txBody>
      </p:sp>
      <p:sp>
        <p:nvSpPr>
          <p:cNvPr id="4" name="テキスト プレースホルダー 3"/>
          <p:cNvSpPr>
            <a:spLocks noGrp="1"/>
          </p:cNvSpPr>
          <p:nvPr>
            <p:ph type="body" sz="quarter" idx="16"/>
          </p:nvPr>
        </p:nvSpPr>
        <p:spPr>
          <a:xfrm>
            <a:off x="4511675" y="257175"/>
            <a:ext cx="4632325" cy="358775"/>
          </a:xfrm>
        </p:spPr>
        <p:txBody>
          <a:bodyPr>
            <a:noAutofit/>
          </a:bodyPr>
          <a:lstStyle>
            <a:lvl1pPr marL="0" indent="0" algn="r">
              <a:buNone/>
              <a:defRPr sz="2000" b="1"/>
            </a:lvl1pPr>
          </a:lstStyle>
          <a:p>
            <a:pPr lvl="0"/>
            <a:r>
              <a:rPr kumimoji="1" lang="ja-JP" altLang="en-US" dirty="0"/>
              <a:t>マスター テキストの書式設定</a:t>
            </a:r>
          </a:p>
        </p:txBody>
      </p:sp>
    </p:spTree>
    <p:extLst>
      <p:ext uri="{BB962C8B-B14F-4D97-AF65-F5344CB8AC3E}">
        <p14:creationId xmlns:p14="http://schemas.microsoft.com/office/powerpoint/2010/main" val="23699420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7_NIES">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112"/>
            <a:ext cx="9144000" cy="1325563"/>
          </a:xfrm>
        </p:spPr>
        <p:txBody>
          <a:bodyPr>
            <a:normAutofit/>
          </a:bodyPr>
          <a:lstStyle>
            <a:lvl1pPr marL="180000">
              <a:defRPr sz="2800" b="1">
                <a:solidFill>
                  <a:srgbClr val="0070C0"/>
                </a:solidFill>
              </a:defRPr>
            </a:lvl1pPr>
          </a:lstStyle>
          <a:p>
            <a:r>
              <a:rPr kumimoji="1" lang="ja-JP" altLang="en-US" dirty="0"/>
              <a:t>マスター タイトルの書式設定</a:t>
            </a:r>
          </a:p>
        </p:txBody>
      </p:sp>
      <p:sp>
        <p:nvSpPr>
          <p:cNvPr id="5" name="スライド番号プレースホルダー 4"/>
          <p:cNvSpPr>
            <a:spLocks noGrp="1"/>
          </p:cNvSpPr>
          <p:nvPr>
            <p:ph type="sldNum" sz="quarter" idx="12"/>
          </p:nvPr>
        </p:nvSpPr>
        <p:spPr>
          <a:xfrm>
            <a:off x="7067550" y="6483351"/>
            <a:ext cx="2057400" cy="365125"/>
          </a:xfrm>
        </p:spPr>
        <p:txBody>
          <a:bodyPr/>
          <a:lstStyle/>
          <a:p>
            <a:fld id="{66F6F5A3-2017-4170-902B-D1F77411E903}" type="slidenum">
              <a:rPr kumimoji="1" lang="ja-JP" altLang="en-US" smtClean="0"/>
              <a:t>‹#›</a:t>
            </a:fld>
            <a:endParaRPr kumimoji="1" lang="ja-JP" altLang="en-US" dirty="0"/>
          </a:p>
        </p:txBody>
      </p:sp>
      <p:sp>
        <p:nvSpPr>
          <p:cNvPr id="10" name="正方形/長方形 9">
            <a:extLst>
              <a:ext uri="{FF2B5EF4-FFF2-40B4-BE49-F238E27FC236}">
                <a16:creationId xmlns:a16="http://schemas.microsoft.com/office/drawing/2014/main" id="{281C31DE-2852-4E89-BCC7-2F0FCBE8D691}"/>
              </a:ext>
            </a:extLst>
          </p:cNvPr>
          <p:cNvSpPr/>
          <p:nvPr userDrawn="1"/>
        </p:nvSpPr>
        <p:spPr>
          <a:xfrm>
            <a:off x="0" y="0"/>
            <a:ext cx="9144000" cy="12943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4669E64A-B805-477B-8163-3F8E2AD799E1}"/>
              </a:ext>
            </a:extLst>
          </p:cNvPr>
          <p:cNvSpPr/>
          <p:nvPr userDrawn="1"/>
        </p:nvSpPr>
        <p:spPr>
          <a:xfrm>
            <a:off x="0" y="129430"/>
            <a:ext cx="9144000" cy="12943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015F3893-9B9D-4DB7-8F6F-9C43C42A0309}"/>
              </a:ext>
            </a:extLst>
          </p:cNvPr>
          <p:cNvSpPr txBox="1"/>
          <p:nvPr userDrawn="1"/>
        </p:nvSpPr>
        <p:spPr>
          <a:xfrm>
            <a:off x="130342" y="256647"/>
            <a:ext cx="8934575" cy="230128"/>
          </a:xfrm>
          <a:prstGeom prst="rect">
            <a:avLst/>
          </a:prstGeom>
          <a:noFill/>
        </p:spPr>
        <p:txBody>
          <a:bodyPr wrap="square" lIns="0" tIns="0" rIns="0" bIns="0" anchor="t">
            <a:spAutoFit/>
          </a:bodyPr>
          <a:lstStyle/>
          <a:p>
            <a:pPr>
              <a:lnSpc>
                <a:spcPts val="1872"/>
              </a:lnSpc>
              <a:tabLst>
                <a:tab pos="101600" algn="l"/>
              </a:tabLst>
              <a:defRPr/>
            </a:pPr>
            <a:r>
              <a:rPr kumimoji="0" lang="en-US" altLang="ja-JP" sz="1400" kern="0" dirty="0">
                <a:solidFill>
                  <a:srgbClr val="4FCEFF"/>
                </a:solidFill>
                <a:latin typeface="Calibri"/>
                <a:ea typeface="游ゴシック"/>
                <a:cs typeface="Calibri"/>
              </a:rPr>
              <a:t>CLIMATE CHANGE ADAPTATION PLATFORM</a:t>
            </a:r>
            <a:endParaRPr kumimoji="0" lang="ja-JP" dirty="0"/>
          </a:p>
        </p:txBody>
      </p:sp>
      <p:sp>
        <p:nvSpPr>
          <p:cNvPr id="14" name="テキスト プレースホルダー 13"/>
          <p:cNvSpPr>
            <a:spLocks noGrp="1"/>
          </p:cNvSpPr>
          <p:nvPr>
            <p:ph type="body" sz="quarter" idx="13"/>
          </p:nvPr>
        </p:nvSpPr>
        <p:spPr>
          <a:xfrm>
            <a:off x="330200" y="1124480"/>
            <a:ext cx="8445500" cy="2095500"/>
          </a:xfrm>
        </p:spPr>
        <p:txBody>
          <a:bodyPr/>
          <a:lstStyle>
            <a:lvl1pPr marL="0" indent="0">
              <a:buNone/>
              <a:defRPr sz="22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5" name="テキスト プレースホルダー 13"/>
          <p:cNvSpPr>
            <a:spLocks noGrp="1"/>
          </p:cNvSpPr>
          <p:nvPr>
            <p:ph type="body" sz="quarter" idx="14"/>
          </p:nvPr>
        </p:nvSpPr>
        <p:spPr>
          <a:xfrm>
            <a:off x="330200" y="6477000"/>
            <a:ext cx="8356600" cy="330200"/>
          </a:xfrm>
        </p:spPr>
        <p:txBody>
          <a:bodyPr anchor="ctr">
            <a:normAutofit/>
          </a:bodyPr>
          <a:lstStyle>
            <a:lvl1pPr marL="0" indent="0">
              <a:lnSpc>
                <a:spcPct val="100000"/>
              </a:lnSpc>
              <a:spcBef>
                <a:spcPts val="0"/>
              </a:spcBef>
              <a:buFontTx/>
              <a:buNone/>
              <a:defRPr sz="900">
                <a:solidFill>
                  <a:schemeClr val="tx1"/>
                </a:solidFill>
              </a:defRPr>
            </a:lvl1pPr>
          </a:lstStyle>
          <a:p>
            <a:pPr lvl="0"/>
            <a:r>
              <a:rPr kumimoji="1" lang="ja-JP" altLang="en-US" dirty="0"/>
              <a:t>マスター テキストの書式設定</a:t>
            </a:r>
          </a:p>
        </p:txBody>
      </p:sp>
      <p:sp>
        <p:nvSpPr>
          <p:cNvPr id="4" name="テキスト プレースホルダー 3"/>
          <p:cNvSpPr>
            <a:spLocks noGrp="1"/>
          </p:cNvSpPr>
          <p:nvPr>
            <p:ph type="body" sz="quarter" idx="16"/>
          </p:nvPr>
        </p:nvSpPr>
        <p:spPr>
          <a:xfrm>
            <a:off x="4511675" y="257175"/>
            <a:ext cx="4632325" cy="358775"/>
          </a:xfrm>
        </p:spPr>
        <p:txBody>
          <a:bodyPr>
            <a:noAutofit/>
          </a:bodyPr>
          <a:lstStyle>
            <a:lvl1pPr marL="0" indent="0" algn="r">
              <a:buNone/>
              <a:defRPr sz="2000" b="1"/>
            </a:lvl1pPr>
          </a:lstStyle>
          <a:p>
            <a:pPr lvl="0"/>
            <a:r>
              <a:rPr kumimoji="1" lang="ja-JP" altLang="en-US" dirty="0"/>
              <a:t>マスター テキストの書式設定</a:t>
            </a:r>
          </a:p>
        </p:txBody>
      </p:sp>
    </p:spTree>
    <p:extLst>
      <p:ext uri="{BB962C8B-B14F-4D97-AF65-F5344CB8AC3E}">
        <p14:creationId xmlns:p14="http://schemas.microsoft.com/office/powerpoint/2010/main" val="12124096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8_NIES">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112"/>
            <a:ext cx="9144000" cy="1325563"/>
          </a:xfrm>
        </p:spPr>
        <p:txBody>
          <a:bodyPr>
            <a:normAutofit/>
          </a:bodyPr>
          <a:lstStyle>
            <a:lvl1pPr marL="180000">
              <a:defRPr sz="2800" b="1">
                <a:solidFill>
                  <a:srgbClr val="0070C0"/>
                </a:solidFill>
              </a:defRPr>
            </a:lvl1pPr>
          </a:lstStyle>
          <a:p>
            <a:r>
              <a:rPr kumimoji="1" lang="ja-JP" altLang="en-US" dirty="0"/>
              <a:t>マスター タイトルの書式設定</a:t>
            </a:r>
          </a:p>
        </p:txBody>
      </p:sp>
      <p:sp>
        <p:nvSpPr>
          <p:cNvPr id="5" name="スライド番号プレースホルダー 4"/>
          <p:cNvSpPr>
            <a:spLocks noGrp="1"/>
          </p:cNvSpPr>
          <p:nvPr>
            <p:ph type="sldNum" sz="quarter" idx="12"/>
          </p:nvPr>
        </p:nvSpPr>
        <p:spPr>
          <a:xfrm>
            <a:off x="7067550" y="6483351"/>
            <a:ext cx="2057400" cy="365125"/>
          </a:xfrm>
        </p:spPr>
        <p:txBody>
          <a:bodyPr/>
          <a:lstStyle/>
          <a:p>
            <a:fld id="{66F6F5A3-2017-4170-902B-D1F77411E903}" type="slidenum">
              <a:rPr kumimoji="1" lang="ja-JP" altLang="en-US" smtClean="0"/>
              <a:t>‹#›</a:t>
            </a:fld>
            <a:endParaRPr kumimoji="1" lang="ja-JP" altLang="en-US" dirty="0"/>
          </a:p>
        </p:txBody>
      </p:sp>
      <p:sp>
        <p:nvSpPr>
          <p:cNvPr id="10" name="正方形/長方形 9">
            <a:extLst>
              <a:ext uri="{FF2B5EF4-FFF2-40B4-BE49-F238E27FC236}">
                <a16:creationId xmlns:a16="http://schemas.microsoft.com/office/drawing/2014/main" id="{281C31DE-2852-4E89-BCC7-2F0FCBE8D691}"/>
              </a:ext>
            </a:extLst>
          </p:cNvPr>
          <p:cNvSpPr/>
          <p:nvPr userDrawn="1"/>
        </p:nvSpPr>
        <p:spPr>
          <a:xfrm>
            <a:off x="0" y="0"/>
            <a:ext cx="9144000" cy="12943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4669E64A-B805-477B-8163-3F8E2AD799E1}"/>
              </a:ext>
            </a:extLst>
          </p:cNvPr>
          <p:cNvSpPr/>
          <p:nvPr userDrawn="1"/>
        </p:nvSpPr>
        <p:spPr>
          <a:xfrm>
            <a:off x="0" y="129430"/>
            <a:ext cx="9144000" cy="12943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015F3893-9B9D-4DB7-8F6F-9C43C42A0309}"/>
              </a:ext>
            </a:extLst>
          </p:cNvPr>
          <p:cNvSpPr txBox="1"/>
          <p:nvPr userDrawn="1"/>
        </p:nvSpPr>
        <p:spPr>
          <a:xfrm>
            <a:off x="130342" y="256647"/>
            <a:ext cx="8934575" cy="230128"/>
          </a:xfrm>
          <a:prstGeom prst="rect">
            <a:avLst/>
          </a:prstGeom>
          <a:noFill/>
        </p:spPr>
        <p:txBody>
          <a:bodyPr wrap="square" lIns="0" tIns="0" rIns="0" bIns="0" anchor="t">
            <a:spAutoFit/>
          </a:bodyPr>
          <a:lstStyle/>
          <a:p>
            <a:pPr>
              <a:lnSpc>
                <a:spcPts val="1872"/>
              </a:lnSpc>
              <a:tabLst>
                <a:tab pos="101600" algn="l"/>
              </a:tabLst>
              <a:defRPr/>
            </a:pPr>
            <a:r>
              <a:rPr kumimoji="0" lang="en-US" altLang="ja-JP" sz="1400" kern="0" dirty="0">
                <a:solidFill>
                  <a:srgbClr val="4FCEFF"/>
                </a:solidFill>
                <a:latin typeface="Calibri"/>
                <a:ea typeface="游ゴシック"/>
                <a:cs typeface="Calibri"/>
              </a:rPr>
              <a:t>CLIMATE CHANGE ADAPTATION PLATFORM</a:t>
            </a:r>
            <a:endParaRPr kumimoji="0" lang="ja-JP" dirty="0"/>
          </a:p>
        </p:txBody>
      </p:sp>
      <p:sp>
        <p:nvSpPr>
          <p:cNvPr id="14" name="テキスト プレースホルダー 13"/>
          <p:cNvSpPr>
            <a:spLocks noGrp="1"/>
          </p:cNvSpPr>
          <p:nvPr>
            <p:ph type="body" sz="quarter" idx="13"/>
          </p:nvPr>
        </p:nvSpPr>
        <p:spPr>
          <a:xfrm>
            <a:off x="330200" y="1124480"/>
            <a:ext cx="8445500" cy="2095500"/>
          </a:xfrm>
        </p:spPr>
        <p:txBody>
          <a:bodyPr/>
          <a:lstStyle>
            <a:lvl1pPr marL="0" indent="0">
              <a:buNone/>
              <a:defRPr sz="22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5" name="テキスト プレースホルダー 13"/>
          <p:cNvSpPr>
            <a:spLocks noGrp="1"/>
          </p:cNvSpPr>
          <p:nvPr>
            <p:ph type="body" sz="quarter" idx="14"/>
          </p:nvPr>
        </p:nvSpPr>
        <p:spPr>
          <a:xfrm>
            <a:off x="330200" y="6477000"/>
            <a:ext cx="8356600" cy="330200"/>
          </a:xfrm>
        </p:spPr>
        <p:txBody>
          <a:bodyPr anchor="ctr">
            <a:normAutofit/>
          </a:bodyPr>
          <a:lstStyle>
            <a:lvl1pPr marL="0" indent="0">
              <a:lnSpc>
                <a:spcPct val="100000"/>
              </a:lnSpc>
              <a:spcBef>
                <a:spcPts val="0"/>
              </a:spcBef>
              <a:buFontTx/>
              <a:buNone/>
              <a:defRPr sz="900">
                <a:solidFill>
                  <a:schemeClr val="tx1"/>
                </a:solidFill>
              </a:defRPr>
            </a:lvl1pPr>
          </a:lstStyle>
          <a:p>
            <a:pPr lvl="0"/>
            <a:r>
              <a:rPr kumimoji="1" lang="ja-JP" altLang="en-US" dirty="0"/>
              <a:t>マスター テキストの書式設定</a:t>
            </a:r>
          </a:p>
        </p:txBody>
      </p:sp>
      <p:sp>
        <p:nvSpPr>
          <p:cNvPr id="4" name="テキスト プレースホルダー 3"/>
          <p:cNvSpPr>
            <a:spLocks noGrp="1"/>
          </p:cNvSpPr>
          <p:nvPr>
            <p:ph type="body" sz="quarter" idx="16"/>
          </p:nvPr>
        </p:nvSpPr>
        <p:spPr>
          <a:xfrm>
            <a:off x="4511675" y="257175"/>
            <a:ext cx="4632325" cy="358775"/>
          </a:xfrm>
        </p:spPr>
        <p:txBody>
          <a:bodyPr>
            <a:noAutofit/>
          </a:bodyPr>
          <a:lstStyle>
            <a:lvl1pPr marL="0" indent="0" algn="r">
              <a:buNone/>
              <a:defRPr sz="2000" b="1"/>
            </a:lvl1pPr>
          </a:lstStyle>
          <a:p>
            <a:pPr lvl="0"/>
            <a:r>
              <a:rPr kumimoji="1" lang="ja-JP" altLang="en-US" dirty="0"/>
              <a:t>マスター テキストの書式設定</a:t>
            </a:r>
          </a:p>
        </p:txBody>
      </p:sp>
    </p:spTree>
    <p:extLst>
      <p:ext uri="{BB962C8B-B14F-4D97-AF65-F5344CB8AC3E}">
        <p14:creationId xmlns:p14="http://schemas.microsoft.com/office/powerpoint/2010/main" val="1929001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lvl1pPr>
              <a:defRPr sz="3000"/>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p:txBody>
          <a:bodyPr/>
          <a:lstStyle>
            <a:lvl3pPr>
              <a:defRPr sz="1800"/>
            </a:lvl3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67376" y="3177"/>
            <a:ext cx="2057400" cy="365125"/>
          </a:xfrm>
        </p:spPr>
        <p:txBody>
          <a:bodyPr/>
          <a:lstStyle/>
          <a:p>
            <a:fld id="{D2A2363D-6903-48C7-8CE9-F21B040C8289}" type="slidenum">
              <a:rPr kumimoji="1" lang="ja-JP" altLang="en-US" smtClean="0"/>
              <a:pPr/>
              <a:t>‹#›</a:t>
            </a:fld>
            <a:endParaRPr kumimoji="1" lang="ja-JP" altLang="en-US" dirty="0"/>
          </a:p>
        </p:txBody>
      </p:sp>
    </p:spTree>
    <p:extLst>
      <p:ext uri="{BB962C8B-B14F-4D97-AF65-F5344CB8AC3E}">
        <p14:creationId xmlns:p14="http://schemas.microsoft.com/office/powerpoint/2010/main" val="263244410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9_NIES">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112"/>
            <a:ext cx="9144000" cy="1325563"/>
          </a:xfrm>
        </p:spPr>
        <p:txBody>
          <a:bodyPr>
            <a:normAutofit/>
          </a:bodyPr>
          <a:lstStyle>
            <a:lvl1pPr marL="180000">
              <a:defRPr sz="2800" b="1">
                <a:solidFill>
                  <a:srgbClr val="0070C0"/>
                </a:solidFill>
              </a:defRPr>
            </a:lvl1pPr>
          </a:lstStyle>
          <a:p>
            <a:r>
              <a:rPr kumimoji="1" lang="ja-JP" altLang="en-US" dirty="0"/>
              <a:t>マスター タイトルの書式設定</a:t>
            </a:r>
          </a:p>
        </p:txBody>
      </p:sp>
      <p:sp>
        <p:nvSpPr>
          <p:cNvPr id="5" name="スライド番号プレースホルダー 4"/>
          <p:cNvSpPr>
            <a:spLocks noGrp="1"/>
          </p:cNvSpPr>
          <p:nvPr>
            <p:ph type="sldNum" sz="quarter" idx="12"/>
          </p:nvPr>
        </p:nvSpPr>
        <p:spPr>
          <a:xfrm>
            <a:off x="7067550" y="6483351"/>
            <a:ext cx="2057400" cy="365125"/>
          </a:xfrm>
        </p:spPr>
        <p:txBody>
          <a:bodyPr/>
          <a:lstStyle/>
          <a:p>
            <a:fld id="{66F6F5A3-2017-4170-902B-D1F77411E903}" type="slidenum">
              <a:rPr kumimoji="1" lang="ja-JP" altLang="en-US" smtClean="0"/>
              <a:t>‹#›</a:t>
            </a:fld>
            <a:endParaRPr kumimoji="1" lang="ja-JP" altLang="en-US" dirty="0"/>
          </a:p>
        </p:txBody>
      </p:sp>
      <p:sp>
        <p:nvSpPr>
          <p:cNvPr id="10" name="正方形/長方形 9">
            <a:extLst>
              <a:ext uri="{FF2B5EF4-FFF2-40B4-BE49-F238E27FC236}">
                <a16:creationId xmlns:a16="http://schemas.microsoft.com/office/drawing/2014/main" id="{281C31DE-2852-4E89-BCC7-2F0FCBE8D691}"/>
              </a:ext>
            </a:extLst>
          </p:cNvPr>
          <p:cNvSpPr/>
          <p:nvPr userDrawn="1"/>
        </p:nvSpPr>
        <p:spPr>
          <a:xfrm>
            <a:off x="0" y="0"/>
            <a:ext cx="9144000" cy="12943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4669E64A-B805-477B-8163-3F8E2AD799E1}"/>
              </a:ext>
            </a:extLst>
          </p:cNvPr>
          <p:cNvSpPr/>
          <p:nvPr userDrawn="1"/>
        </p:nvSpPr>
        <p:spPr>
          <a:xfrm>
            <a:off x="0" y="129430"/>
            <a:ext cx="9144000" cy="12943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015F3893-9B9D-4DB7-8F6F-9C43C42A0309}"/>
              </a:ext>
            </a:extLst>
          </p:cNvPr>
          <p:cNvSpPr txBox="1"/>
          <p:nvPr userDrawn="1"/>
        </p:nvSpPr>
        <p:spPr>
          <a:xfrm>
            <a:off x="130342" y="256647"/>
            <a:ext cx="8934575" cy="230128"/>
          </a:xfrm>
          <a:prstGeom prst="rect">
            <a:avLst/>
          </a:prstGeom>
          <a:noFill/>
        </p:spPr>
        <p:txBody>
          <a:bodyPr wrap="square" lIns="0" tIns="0" rIns="0" bIns="0" anchor="t">
            <a:spAutoFit/>
          </a:bodyPr>
          <a:lstStyle/>
          <a:p>
            <a:pPr>
              <a:lnSpc>
                <a:spcPts val="1872"/>
              </a:lnSpc>
              <a:tabLst>
                <a:tab pos="101600" algn="l"/>
              </a:tabLst>
              <a:defRPr/>
            </a:pPr>
            <a:r>
              <a:rPr kumimoji="0" lang="en-US" altLang="ja-JP" sz="1400" kern="0" dirty="0">
                <a:solidFill>
                  <a:srgbClr val="4FCEFF"/>
                </a:solidFill>
                <a:latin typeface="Calibri"/>
                <a:ea typeface="游ゴシック"/>
                <a:cs typeface="Calibri"/>
              </a:rPr>
              <a:t>CLIMATE CHANGE ADAPTATION PLATFORM</a:t>
            </a:r>
            <a:endParaRPr kumimoji="0" lang="ja-JP" dirty="0"/>
          </a:p>
        </p:txBody>
      </p:sp>
      <p:sp>
        <p:nvSpPr>
          <p:cNvPr id="14" name="テキスト プレースホルダー 13"/>
          <p:cNvSpPr>
            <a:spLocks noGrp="1"/>
          </p:cNvSpPr>
          <p:nvPr>
            <p:ph type="body" sz="quarter" idx="13"/>
          </p:nvPr>
        </p:nvSpPr>
        <p:spPr>
          <a:xfrm>
            <a:off x="330200" y="1124480"/>
            <a:ext cx="8445500" cy="2095500"/>
          </a:xfrm>
        </p:spPr>
        <p:txBody>
          <a:bodyPr/>
          <a:lstStyle>
            <a:lvl1pPr marL="0" indent="0">
              <a:buNone/>
              <a:defRPr sz="22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5" name="テキスト プレースホルダー 13"/>
          <p:cNvSpPr>
            <a:spLocks noGrp="1"/>
          </p:cNvSpPr>
          <p:nvPr>
            <p:ph type="body" sz="quarter" idx="14"/>
          </p:nvPr>
        </p:nvSpPr>
        <p:spPr>
          <a:xfrm>
            <a:off x="330200" y="6477000"/>
            <a:ext cx="8356600" cy="330200"/>
          </a:xfrm>
        </p:spPr>
        <p:txBody>
          <a:bodyPr anchor="ctr">
            <a:normAutofit/>
          </a:bodyPr>
          <a:lstStyle>
            <a:lvl1pPr marL="0" indent="0">
              <a:lnSpc>
                <a:spcPct val="100000"/>
              </a:lnSpc>
              <a:spcBef>
                <a:spcPts val="0"/>
              </a:spcBef>
              <a:buFontTx/>
              <a:buNone/>
              <a:defRPr sz="900">
                <a:solidFill>
                  <a:schemeClr val="tx1"/>
                </a:solidFill>
              </a:defRPr>
            </a:lvl1pPr>
          </a:lstStyle>
          <a:p>
            <a:pPr lvl="0"/>
            <a:r>
              <a:rPr kumimoji="1" lang="ja-JP" altLang="en-US" dirty="0"/>
              <a:t>マスター テキストの書式設定</a:t>
            </a:r>
          </a:p>
        </p:txBody>
      </p:sp>
      <p:sp>
        <p:nvSpPr>
          <p:cNvPr id="4" name="テキスト プレースホルダー 3"/>
          <p:cNvSpPr>
            <a:spLocks noGrp="1"/>
          </p:cNvSpPr>
          <p:nvPr>
            <p:ph type="body" sz="quarter" idx="16"/>
          </p:nvPr>
        </p:nvSpPr>
        <p:spPr>
          <a:xfrm>
            <a:off x="4511675" y="257175"/>
            <a:ext cx="4632325" cy="358775"/>
          </a:xfrm>
        </p:spPr>
        <p:txBody>
          <a:bodyPr>
            <a:noAutofit/>
          </a:bodyPr>
          <a:lstStyle>
            <a:lvl1pPr marL="0" indent="0" algn="r">
              <a:buNone/>
              <a:defRPr sz="2000" b="1"/>
            </a:lvl1pPr>
          </a:lstStyle>
          <a:p>
            <a:pPr lvl="0"/>
            <a:r>
              <a:rPr kumimoji="1" lang="ja-JP" altLang="en-US" dirty="0"/>
              <a:t>マスター テキストの書式設定</a:t>
            </a:r>
          </a:p>
        </p:txBody>
      </p:sp>
    </p:spTree>
    <p:extLst>
      <p:ext uri="{BB962C8B-B14F-4D97-AF65-F5344CB8AC3E}">
        <p14:creationId xmlns:p14="http://schemas.microsoft.com/office/powerpoint/2010/main" val="5759756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0_NIES">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112"/>
            <a:ext cx="9144000" cy="1325563"/>
          </a:xfrm>
        </p:spPr>
        <p:txBody>
          <a:bodyPr>
            <a:normAutofit/>
          </a:bodyPr>
          <a:lstStyle>
            <a:lvl1pPr marL="180000">
              <a:defRPr sz="2800" b="1">
                <a:solidFill>
                  <a:srgbClr val="0070C0"/>
                </a:solidFill>
              </a:defRPr>
            </a:lvl1pPr>
          </a:lstStyle>
          <a:p>
            <a:r>
              <a:rPr kumimoji="1" lang="ja-JP" altLang="en-US" dirty="0"/>
              <a:t>マスター タイトルの書式設定</a:t>
            </a:r>
          </a:p>
        </p:txBody>
      </p:sp>
      <p:sp>
        <p:nvSpPr>
          <p:cNvPr id="5" name="スライド番号プレースホルダー 4"/>
          <p:cNvSpPr>
            <a:spLocks noGrp="1"/>
          </p:cNvSpPr>
          <p:nvPr>
            <p:ph type="sldNum" sz="quarter" idx="12"/>
          </p:nvPr>
        </p:nvSpPr>
        <p:spPr>
          <a:xfrm>
            <a:off x="7067550" y="6483351"/>
            <a:ext cx="2057400" cy="365125"/>
          </a:xfrm>
        </p:spPr>
        <p:txBody>
          <a:bodyPr/>
          <a:lstStyle/>
          <a:p>
            <a:fld id="{66F6F5A3-2017-4170-902B-D1F77411E903}" type="slidenum">
              <a:rPr kumimoji="1" lang="ja-JP" altLang="en-US" smtClean="0"/>
              <a:t>‹#›</a:t>
            </a:fld>
            <a:endParaRPr kumimoji="1" lang="ja-JP" altLang="en-US" dirty="0"/>
          </a:p>
        </p:txBody>
      </p:sp>
      <p:sp>
        <p:nvSpPr>
          <p:cNvPr id="10" name="正方形/長方形 9">
            <a:extLst>
              <a:ext uri="{FF2B5EF4-FFF2-40B4-BE49-F238E27FC236}">
                <a16:creationId xmlns:a16="http://schemas.microsoft.com/office/drawing/2014/main" id="{281C31DE-2852-4E89-BCC7-2F0FCBE8D691}"/>
              </a:ext>
            </a:extLst>
          </p:cNvPr>
          <p:cNvSpPr/>
          <p:nvPr userDrawn="1"/>
        </p:nvSpPr>
        <p:spPr>
          <a:xfrm>
            <a:off x="0" y="0"/>
            <a:ext cx="9144000" cy="12943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4669E64A-B805-477B-8163-3F8E2AD799E1}"/>
              </a:ext>
            </a:extLst>
          </p:cNvPr>
          <p:cNvSpPr/>
          <p:nvPr userDrawn="1"/>
        </p:nvSpPr>
        <p:spPr>
          <a:xfrm>
            <a:off x="0" y="129430"/>
            <a:ext cx="9144000" cy="12943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015F3893-9B9D-4DB7-8F6F-9C43C42A0309}"/>
              </a:ext>
            </a:extLst>
          </p:cNvPr>
          <p:cNvSpPr txBox="1"/>
          <p:nvPr userDrawn="1"/>
        </p:nvSpPr>
        <p:spPr>
          <a:xfrm>
            <a:off x="130342" y="256647"/>
            <a:ext cx="8934575" cy="230128"/>
          </a:xfrm>
          <a:prstGeom prst="rect">
            <a:avLst/>
          </a:prstGeom>
          <a:noFill/>
        </p:spPr>
        <p:txBody>
          <a:bodyPr wrap="square" lIns="0" tIns="0" rIns="0" bIns="0" anchor="t">
            <a:spAutoFit/>
          </a:bodyPr>
          <a:lstStyle/>
          <a:p>
            <a:pPr>
              <a:lnSpc>
                <a:spcPts val="1872"/>
              </a:lnSpc>
              <a:tabLst>
                <a:tab pos="101600" algn="l"/>
              </a:tabLst>
              <a:defRPr/>
            </a:pPr>
            <a:r>
              <a:rPr kumimoji="0" lang="en-US" altLang="ja-JP" sz="1400" kern="0" dirty="0">
                <a:solidFill>
                  <a:srgbClr val="4FCEFF"/>
                </a:solidFill>
                <a:latin typeface="Calibri"/>
                <a:ea typeface="游ゴシック"/>
                <a:cs typeface="Calibri"/>
              </a:rPr>
              <a:t>CLIMATE CHANGE ADAPTATION PLATFORM</a:t>
            </a:r>
            <a:endParaRPr kumimoji="0" lang="ja-JP" dirty="0"/>
          </a:p>
        </p:txBody>
      </p:sp>
      <p:sp>
        <p:nvSpPr>
          <p:cNvPr id="14" name="テキスト プレースホルダー 13"/>
          <p:cNvSpPr>
            <a:spLocks noGrp="1"/>
          </p:cNvSpPr>
          <p:nvPr>
            <p:ph type="body" sz="quarter" idx="13"/>
          </p:nvPr>
        </p:nvSpPr>
        <p:spPr>
          <a:xfrm>
            <a:off x="330200" y="1124480"/>
            <a:ext cx="8445500" cy="2095500"/>
          </a:xfrm>
        </p:spPr>
        <p:txBody>
          <a:bodyPr/>
          <a:lstStyle>
            <a:lvl1pPr marL="0" indent="0">
              <a:buNone/>
              <a:defRPr sz="22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5" name="テキスト プレースホルダー 13"/>
          <p:cNvSpPr>
            <a:spLocks noGrp="1"/>
          </p:cNvSpPr>
          <p:nvPr>
            <p:ph type="body" sz="quarter" idx="14"/>
          </p:nvPr>
        </p:nvSpPr>
        <p:spPr>
          <a:xfrm>
            <a:off x="330200" y="6477000"/>
            <a:ext cx="8356600" cy="330200"/>
          </a:xfrm>
        </p:spPr>
        <p:txBody>
          <a:bodyPr anchor="ctr">
            <a:normAutofit/>
          </a:bodyPr>
          <a:lstStyle>
            <a:lvl1pPr marL="0" indent="0">
              <a:lnSpc>
                <a:spcPct val="100000"/>
              </a:lnSpc>
              <a:spcBef>
                <a:spcPts val="0"/>
              </a:spcBef>
              <a:buFontTx/>
              <a:buNone/>
              <a:defRPr sz="900">
                <a:solidFill>
                  <a:schemeClr val="tx1"/>
                </a:solidFill>
              </a:defRPr>
            </a:lvl1pPr>
          </a:lstStyle>
          <a:p>
            <a:pPr lvl="0"/>
            <a:r>
              <a:rPr kumimoji="1" lang="ja-JP" altLang="en-US" dirty="0"/>
              <a:t>マスター テキストの書式設定</a:t>
            </a:r>
          </a:p>
        </p:txBody>
      </p:sp>
      <p:sp>
        <p:nvSpPr>
          <p:cNvPr id="4" name="テキスト プレースホルダー 3"/>
          <p:cNvSpPr>
            <a:spLocks noGrp="1"/>
          </p:cNvSpPr>
          <p:nvPr>
            <p:ph type="body" sz="quarter" idx="16"/>
          </p:nvPr>
        </p:nvSpPr>
        <p:spPr>
          <a:xfrm>
            <a:off x="4511675" y="257175"/>
            <a:ext cx="4632325" cy="358775"/>
          </a:xfrm>
        </p:spPr>
        <p:txBody>
          <a:bodyPr>
            <a:noAutofit/>
          </a:bodyPr>
          <a:lstStyle>
            <a:lvl1pPr marL="0" indent="0" algn="r">
              <a:buNone/>
              <a:defRPr sz="2000" b="1"/>
            </a:lvl1pPr>
          </a:lstStyle>
          <a:p>
            <a:pPr lvl="0"/>
            <a:r>
              <a:rPr kumimoji="1" lang="ja-JP" altLang="en-US" dirty="0"/>
              <a:t>マスター テキストの書式設定</a:t>
            </a:r>
          </a:p>
        </p:txBody>
      </p:sp>
    </p:spTree>
    <p:extLst>
      <p:ext uri="{BB962C8B-B14F-4D97-AF65-F5344CB8AC3E}">
        <p14:creationId xmlns:p14="http://schemas.microsoft.com/office/powerpoint/2010/main" val="33719891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1_NIES">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112"/>
            <a:ext cx="9144000" cy="1325563"/>
          </a:xfrm>
        </p:spPr>
        <p:txBody>
          <a:bodyPr>
            <a:normAutofit/>
          </a:bodyPr>
          <a:lstStyle>
            <a:lvl1pPr marL="180000">
              <a:defRPr sz="2800" b="1">
                <a:solidFill>
                  <a:srgbClr val="0070C0"/>
                </a:solidFill>
              </a:defRPr>
            </a:lvl1pPr>
          </a:lstStyle>
          <a:p>
            <a:r>
              <a:rPr kumimoji="1" lang="ja-JP" altLang="en-US" dirty="0"/>
              <a:t>マスター タイトルの書式設定</a:t>
            </a:r>
          </a:p>
        </p:txBody>
      </p:sp>
      <p:sp>
        <p:nvSpPr>
          <p:cNvPr id="5" name="スライド番号プレースホルダー 4"/>
          <p:cNvSpPr>
            <a:spLocks noGrp="1"/>
          </p:cNvSpPr>
          <p:nvPr>
            <p:ph type="sldNum" sz="quarter" idx="12"/>
          </p:nvPr>
        </p:nvSpPr>
        <p:spPr>
          <a:xfrm>
            <a:off x="7067550" y="6483351"/>
            <a:ext cx="2057400" cy="365125"/>
          </a:xfrm>
        </p:spPr>
        <p:txBody>
          <a:bodyPr/>
          <a:lstStyle/>
          <a:p>
            <a:fld id="{66F6F5A3-2017-4170-902B-D1F77411E903}" type="slidenum">
              <a:rPr kumimoji="1" lang="ja-JP" altLang="en-US" smtClean="0"/>
              <a:t>‹#›</a:t>
            </a:fld>
            <a:endParaRPr kumimoji="1" lang="ja-JP" altLang="en-US" dirty="0"/>
          </a:p>
        </p:txBody>
      </p:sp>
      <p:sp>
        <p:nvSpPr>
          <p:cNvPr id="10" name="正方形/長方形 9">
            <a:extLst>
              <a:ext uri="{FF2B5EF4-FFF2-40B4-BE49-F238E27FC236}">
                <a16:creationId xmlns:a16="http://schemas.microsoft.com/office/drawing/2014/main" id="{281C31DE-2852-4E89-BCC7-2F0FCBE8D691}"/>
              </a:ext>
            </a:extLst>
          </p:cNvPr>
          <p:cNvSpPr/>
          <p:nvPr userDrawn="1"/>
        </p:nvSpPr>
        <p:spPr>
          <a:xfrm>
            <a:off x="0" y="0"/>
            <a:ext cx="9144000" cy="12943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4669E64A-B805-477B-8163-3F8E2AD799E1}"/>
              </a:ext>
            </a:extLst>
          </p:cNvPr>
          <p:cNvSpPr/>
          <p:nvPr userDrawn="1"/>
        </p:nvSpPr>
        <p:spPr>
          <a:xfrm>
            <a:off x="0" y="129430"/>
            <a:ext cx="9144000" cy="12943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015F3893-9B9D-4DB7-8F6F-9C43C42A0309}"/>
              </a:ext>
            </a:extLst>
          </p:cNvPr>
          <p:cNvSpPr txBox="1"/>
          <p:nvPr userDrawn="1"/>
        </p:nvSpPr>
        <p:spPr>
          <a:xfrm>
            <a:off x="130342" y="256647"/>
            <a:ext cx="8934575" cy="230128"/>
          </a:xfrm>
          <a:prstGeom prst="rect">
            <a:avLst/>
          </a:prstGeom>
          <a:noFill/>
        </p:spPr>
        <p:txBody>
          <a:bodyPr wrap="square" lIns="0" tIns="0" rIns="0" bIns="0" anchor="t">
            <a:spAutoFit/>
          </a:bodyPr>
          <a:lstStyle/>
          <a:p>
            <a:pPr>
              <a:lnSpc>
                <a:spcPts val="1872"/>
              </a:lnSpc>
              <a:tabLst>
                <a:tab pos="101600" algn="l"/>
              </a:tabLst>
              <a:defRPr/>
            </a:pPr>
            <a:r>
              <a:rPr kumimoji="0" lang="en-US" altLang="ja-JP" sz="1400" kern="0" dirty="0">
                <a:solidFill>
                  <a:srgbClr val="4FCEFF"/>
                </a:solidFill>
                <a:latin typeface="Calibri"/>
                <a:ea typeface="游ゴシック"/>
                <a:cs typeface="Calibri"/>
              </a:rPr>
              <a:t>CLIMATE CHANGE ADAPTATION PLATFORM</a:t>
            </a:r>
            <a:endParaRPr kumimoji="0" lang="ja-JP" dirty="0"/>
          </a:p>
        </p:txBody>
      </p:sp>
      <p:sp>
        <p:nvSpPr>
          <p:cNvPr id="14" name="テキスト プレースホルダー 13"/>
          <p:cNvSpPr>
            <a:spLocks noGrp="1"/>
          </p:cNvSpPr>
          <p:nvPr>
            <p:ph type="body" sz="quarter" idx="13"/>
          </p:nvPr>
        </p:nvSpPr>
        <p:spPr>
          <a:xfrm>
            <a:off x="330200" y="1124480"/>
            <a:ext cx="8445500" cy="2095500"/>
          </a:xfrm>
        </p:spPr>
        <p:txBody>
          <a:bodyPr/>
          <a:lstStyle>
            <a:lvl1pPr marL="0" indent="0">
              <a:buNone/>
              <a:defRPr sz="22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5" name="テキスト プレースホルダー 13"/>
          <p:cNvSpPr>
            <a:spLocks noGrp="1"/>
          </p:cNvSpPr>
          <p:nvPr>
            <p:ph type="body" sz="quarter" idx="14"/>
          </p:nvPr>
        </p:nvSpPr>
        <p:spPr>
          <a:xfrm>
            <a:off x="330200" y="6477000"/>
            <a:ext cx="8356600" cy="330200"/>
          </a:xfrm>
        </p:spPr>
        <p:txBody>
          <a:bodyPr anchor="ctr">
            <a:normAutofit/>
          </a:bodyPr>
          <a:lstStyle>
            <a:lvl1pPr marL="0" indent="0">
              <a:lnSpc>
                <a:spcPct val="100000"/>
              </a:lnSpc>
              <a:spcBef>
                <a:spcPts val="0"/>
              </a:spcBef>
              <a:buFontTx/>
              <a:buNone/>
              <a:defRPr sz="900">
                <a:solidFill>
                  <a:schemeClr val="tx1"/>
                </a:solidFill>
              </a:defRPr>
            </a:lvl1pPr>
          </a:lstStyle>
          <a:p>
            <a:pPr lvl="0"/>
            <a:r>
              <a:rPr kumimoji="1" lang="ja-JP" altLang="en-US" dirty="0"/>
              <a:t>マスター テキストの書式設定</a:t>
            </a:r>
          </a:p>
        </p:txBody>
      </p:sp>
      <p:sp>
        <p:nvSpPr>
          <p:cNvPr id="4" name="テキスト プレースホルダー 3"/>
          <p:cNvSpPr>
            <a:spLocks noGrp="1"/>
          </p:cNvSpPr>
          <p:nvPr>
            <p:ph type="body" sz="quarter" idx="16"/>
          </p:nvPr>
        </p:nvSpPr>
        <p:spPr>
          <a:xfrm>
            <a:off x="4511675" y="257175"/>
            <a:ext cx="4632325" cy="358775"/>
          </a:xfrm>
        </p:spPr>
        <p:txBody>
          <a:bodyPr>
            <a:noAutofit/>
          </a:bodyPr>
          <a:lstStyle>
            <a:lvl1pPr marL="0" indent="0" algn="r">
              <a:buNone/>
              <a:defRPr sz="2000" b="1"/>
            </a:lvl1pPr>
          </a:lstStyle>
          <a:p>
            <a:pPr lvl="0"/>
            <a:r>
              <a:rPr kumimoji="1" lang="ja-JP" altLang="en-US" dirty="0"/>
              <a:t>マスター テキストの書式設定</a:t>
            </a:r>
          </a:p>
        </p:txBody>
      </p:sp>
    </p:spTree>
    <p:extLst>
      <p:ext uri="{BB962C8B-B14F-4D97-AF65-F5344CB8AC3E}">
        <p14:creationId xmlns:p14="http://schemas.microsoft.com/office/powerpoint/2010/main" val="26069458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2_NIES">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112"/>
            <a:ext cx="9144000" cy="1325563"/>
          </a:xfrm>
        </p:spPr>
        <p:txBody>
          <a:bodyPr>
            <a:normAutofit/>
          </a:bodyPr>
          <a:lstStyle>
            <a:lvl1pPr marL="180000">
              <a:defRPr sz="2800" b="1">
                <a:solidFill>
                  <a:srgbClr val="0070C0"/>
                </a:solidFill>
              </a:defRPr>
            </a:lvl1pPr>
          </a:lstStyle>
          <a:p>
            <a:r>
              <a:rPr kumimoji="1" lang="ja-JP" altLang="en-US" dirty="0"/>
              <a:t>マスター タイトルの書式設定</a:t>
            </a:r>
          </a:p>
        </p:txBody>
      </p:sp>
      <p:sp>
        <p:nvSpPr>
          <p:cNvPr id="5" name="スライド番号プレースホルダー 4"/>
          <p:cNvSpPr>
            <a:spLocks noGrp="1"/>
          </p:cNvSpPr>
          <p:nvPr>
            <p:ph type="sldNum" sz="quarter" idx="12"/>
          </p:nvPr>
        </p:nvSpPr>
        <p:spPr>
          <a:xfrm>
            <a:off x="7067550" y="6483351"/>
            <a:ext cx="2057400" cy="365125"/>
          </a:xfrm>
        </p:spPr>
        <p:txBody>
          <a:bodyPr/>
          <a:lstStyle/>
          <a:p>
            <a:fld id="{66F6F5A3-2017-4170-902B-D1F77411E903}" type="slidenum">
              <a:rPr kumimoji="1" lang="ja-JP" altLang="en-US" smtClean="0"/>
              <a:t>‹#›</a:t>
            </a:fld>
            <a:endParaRPr kumimoji="1" lang="ja-JP" altLang="en-US" dirty="0"/>
          </a:p>
        </p:txBody>
      </p:sp>
      <p:sp>
        <p:nvSpPr>
          <p:cNvPr id="10" name="正方形/長方形 9">
            <a:extLst>
              <a:ext uri="{FF2B5EF4-FFF2-40B4-BE49-F238E27FC236}">
                <a16:creationId xmlns:a16="http://schemas.microsoft.com/office/drawing/2014/main" id="{281C31DE-2852-4E89-BCC7-2F0FCBE8D691}"/>
              </a:ext>
            </a:extLst>
          </p:cNvPr>
          <p:cNvSpPr/>
          <p:nvPr userDrawn="1"/>
        </p:nvSpPr>
        <p:spPr>
          <a:xfrm>
            <a:off x="0" y="0"/>
            <a:ext cx="9144000" cy="129430"/>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4669E64A-B805-477B-8163-3F8E2AD799E1}"/>
              </a:ext>
            </a:extLst>
          </p:cNvPr>
          <p:cNvSpPr/>
          <p:nvPr userDrawn="1"/>
        </p:nvSpPr>
        <p:spPr>
          <a:xfrm>
            <a:off x="0" y="129430"/>
            <a:ext cx="9144000" cy="129430"/>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015F3893-9B9D-4DB7-8F6F-9C43C42A0309}"/>
              </a:ext>
            </a:extLst>
          </p:cNvPr>
          <p:cNvSpPr txBox="1"/>
          <p:nvPr userDrawn="1"/>
        </p:nvSpPr>
        <p:spPr>
          <a:xfrm>
            <a:off x="130342" y="256647"/>
            <a:ext cx="8934575" cy="230128"/>
          </a:xfrm>
          <a:prstGeom prst="rect">
            <a:avLst/>
          </a:prstGeom>
          <a:noFill/>
        </p:spPr>
        <p:txBody>
          <a:bodyPr wrap="square" lIns="0" tIns="0" rIns="0" bIns="0" anchor="t">
            <a:spAutoFit/>
          </a:bodyPr>
          <a:lstStyle/>
          <a:p>
            <a:pPr>
              <a:lnSpc>
                <a:spcPts val="1872"/>
              </a:lnSpc>
              <a:tabLst>
                <a:tab pos="101600" algn="l"/>
              </a:tabLst>
              <a:defRPr/>
            </a:pPr>
            <a:r>
              <a:rPr kumimoji="0" lang="en-US" altLang="ja-JP" sz="1400" kern="0" dirty="0">
                <a:solidFill>
                  <a:srgbClr val="4FCEFF"/>
                </a:solidFill>
                <a:latin typeface="Calibri"/>
                <a:ea typeface="游ゴシック"/>
                <a:cs typeface="Calibri"/>
              </a:rPr>
              <a:t>CLIMATE CHANGE ADAPTATION PLATFORM</a:t>
            </a:r>
            <a:endParaRPr kumimoji="0" lang="ja-JP" dirty="0"/>
          </a:p>
        </p:txBody>
      </p:sp>
      <p:sp>
        <p:nvSpPr>
          <p:cNvPr id="14" name="テキスト プレースホルダー 13"/>
          <p:cNvSpPr>
            <a:spLocks noGrp="1"/>
          </p:cNvSpPr>
          <p:nvPr>
            <p:ph type="body" sz="quarter" idx="13"/>
          </p:nvPr>
        </p:nvSpPr>
        <p:spPr>
          <a:xfrm>
            <a:off x="330200" y="1124480"/>
            <a:ext cx="8445500" cy="2095500"/>
          </a:xfrm>
        </p:spPr>
        <p:txBody>
          <a:bodyPr/>
          <a:lstStyle>
            <a:lvl1pPr marL="0" indent="0">
              <a:buNone/>
              <a:defRPr sz="2200"/>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5" name="テキスト プレースホルダー 13"/>
          <p:cNvSpPr>
            <a:spLocks noGrp="1"/>
          </p:cNvSpPr>
          <p:nvPr>
            <p:ph type="body" sz="quarter" idx="14"/>
          </p:nvPr>
        </p:nvSpPr>
        <p:spPr>
          <a:xfrm>
            <a:off x="330200" y="6477000"/>
            <a:ext cx="8356600" cy="330200"/>
          </a:xfrm>
        </p:spPr>
        <p:txBody>
          <a:bodyPr anchor="ctr">
            <a:normAutofit/>
          </a:bodyPr>
          <a:lstStyle>
            <a:lvl1pPr marL="0" indent="0">
              <a:lnSpc>
                <a:spcPct val="100000"/>
              </a:lnSpc>
              <a:spcBef>
                <a:spcPts val="0"/>
              </a:spcBef>
              <a:buFontTx/>
              <a:buNone/>
              <a:defRPr sz="900">
                <a:solidFill>
                  <a:schemeClr val="tx1"/>
                </a:solidFill>
              </a:defRPr>
            </a:lvl1pPr>
          </a:lstStyle>
          <a:p>
            <a:pPr lvl="0"/>
            <a:r>
              <a:rPr kumimoji="1" lang="ja-JP" altLang="en-US" dirty="0"/>
              <a:t>マスター テキストの書式設定</a:t>
            </a:r>
          </a:p>
        </p:txBody>
      </p:sp>
      <p:sp>
        <p:nvSpPr>
          <p:cNvPr id="4" name="テキスト プレースホルダー 3"/>
          <p:cNvSpPr>
            <a:spLocks noGrp="1"/>
          </p:cNvSpPr>
          <p:nvPr>
            <p:ph type="body" sz="quarter" idx="16"/>
          </p:nvPr>
        </p:nvSpPr>
        <p:spPr>
          <a:xfrm>
            <a:off x="4511675" y="257175"/>
            <a:ext cx="4632325" cy="358775"/>
          </a:xfrm>
        </p:spPr>
        <p:txBody>
          <a:bodyPr>
            <a:noAutofit/>
          </a:bodyPr>
          <a:lstStyle>
            <a:lvl1pPr marL="0" indent="0" algn="r">
              <a:buNone/>
              <a:defRPr sz="2000" b="1"/>
            </a:lvl1pPr>
          </a:lstStyle>
          <a:p>
            <a:pPr lvl="0"/>
            <a:r>
              <a:rPr kumimoji="1" lang="ja-JP" altLang="en-US" dirty="0"/>
              <a:t>マスター テキストの書式設定</a:t>
            </a:r>
          </a:p>
        </p:txBody>
      </p:sp>
    </p:spTree>
    <p:extLst>
      <p:ext uri="{BB962C8B-B14F-4D97-AF65-F5344CB8AC3E}">
        <p14:creationId xmlns:p14="http://schemas.microsoft.com/office/powerpoint/2010/main" val="19297999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_タイトルとコンテンツ">
    <p:spTree>
      <p:nvGrpSpPr>
        <p:cNvPr id="1" name=""/>
        <p:cNvGrpSpPr/>
        <p:nvPr/>
      </p:nvGrpSpPr>
      <p:grpSpPr>
        <a:xfrm>
          <a:off x="0" y="0"/>
          <a:ext cx="0" cy="0"/>
          <a:chOff x="0" y="0"/>
          <a:chExt cx="0" cy="0"/>
        </a:xfrm>
      </p:grpSpPr>
      <p:pic>
        <p:nvPicPr>
          <p:cNvPr id="3" name="図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427" y="0"/>
            <a:ext cx="9175427" cy="7092000"/>
          </a:xfrm>
          <a:prstGeom prst="rect">
            <a:avLst/>
          </a:prstGeom>
        </p:spPr>
      </p:pic>
      <p:sp>
        <p:nvSpPr>
          <p:cNvPr id="4" name="Date Placeholder 3"/>
          <p:cNvSpPr>
            <a:spLocks noGrp="1"/>
          </p:cNvSpPr>
          <p:nvPr>
            <p:ph type="dt" sz="half" idx="10"/>
          </p:nvPr>
        </p:nvSpPr>
        <p:spPr>
          <a:xfrm>
            <a:off x="-36179" y="6549008"/>
            <a:ext cx="2057400" cy="365125"/>
          </a:xfrm>
        </p:spPr>
        <p:txBody>
          <a:bodyPr/>
          <a:lstStyle/>
          <a:p>
            <a:endParaRPr kumimoji="1" lang="ja-JP" altLang="en-US" dirty="0"/>
          </a:p>
        </p:txBody>
      </p:sp>
      <p:sp>
        <p:nvSpPr>
          <p:cNvPr id="5" name="Footer Placeholder 4"/>
          <p:cNvSpPr>
            <a:spLocks noGrp="1"/>
          </p:cNvSpPr>
          <p:nvPr>
            <p:ph type="ftr" sz="quarter" idx="11"/>
          </p:nvPr>
        </p:nvSpPr>
        <p:spPr>
          <a:xfrm>
            <a:off x="3013237" y="6549008"/>
            <a:ext cx="3086100" cy="365125"/>
          </a:xfrm>
        </p:spPr>
        <p:txBody>
          <a:bodyPr/>
          <a:lstStyle/>
          <a:p>
            <a:endParaRPr kumimoji="1" lang="ja-JP" altLang="en-US" dirty="0"/>
          </a:p>
        </p:txBody>
      </p:sp>
      <p:sp>
        <p:nvSpPr>
          <p:cNvPr id="6" name="Slide Number Placeholder 5"/>
          <p:cNvSpPr>
            <a:spLocks noGrp="1"/>
          </p:cNvSpPr>
          <p:nvPr>
            <p:ph type="sldNum" sz="quarter" idx="12"/>
          </p:nvPr>
        </p:nvSpPr>
        <p:spPr>
          <a:xfrm>
            <a:off x="7091352" y="6549008"/>
            <a:ext cx="2057400" cy="365125"/>
          </a:xfrm>
        </p:spPr>
        <p:txBody>
          <a:bodyPr/>
          <a:lstStyle/>
          <a:p>
            <a:fld id="{BFFF0799-BCF5-4C8E-BCD2-41538FEDF1AE}" type="slidenum">
              <a:rPr kumimoji="1" lang="ja-JP" altLang="en-US" smtClean="0"/>
              <a:t>‹#›</a:t>
            </a:fld>
            <a:endParaRPr kumimoji="1" lang="ja-JP" altLang="en-US" dirty="0"/>
          </a:p>
        </p:txBody>
      </p:sp>
      <p:sp>
        <p:nvSpPr>
          <p:cNvPr id="8" name="タイトル 1"/>
          <p:cNvSpPr>
            <a:spLocks noGrp="1"/>
          </p:cNvSpPr>
          <p:nvPr>
            <p:ph type="ctrTitle"/>
          </p:nvPr>
        </p:nvSpPr>
        <p:spPr>
          <a:xfrm>
            <a:off x="976312" y="0"/>
            <a:ext cx="8167688" cy="816746"/>
          </a:xfrm>
        </p:spPr>
        <p:txBody>
          <a:bodyPr tIns="0" bIns="0" anchor="b" anchorCtr="0">
            <a:normAutofit/>
          </a:bodyPr>
          <a:lstStyle>
            <a:lvl1pPr algn="l">
              <a:defRPr sz="2700" b="0">
                <a:solidFill>
                  <a:schemeClr val="tx1"/>
                </a:solidFill>
              </a:defRPr>
            </a:lvl1pPr>
          </a:lstStyle>
          <a:p>
            <a:r>
              <a:rPr kumimoji="1" lang="ja-JP" altLang="en-US" dirty="0" smtClean="0"/>
              <a:t>マスタ タイトルの書式設定</a:t>
            </a:r>
            <a:endParaRPr kumimoji="1" lang="ja-JP" altLang="en-US" dirty="0"/>
          </a:p>
        </p:txBody>
      </p:sp>
      <p:sp>
        <p:nvSpPr>
          <p:cNvPr id="7" name="平行四辺形 6"/>
          <p:cNvSpPr/>
          <p:nvPr userDrawn="1"/>
        </p:nvSpPr>
        <p:spPr>
          <a:xfrm>
            <a:off x="239078" y="0"/>
            <a:ext cx="737235" cy="816746"/>
          </a:xfrm>
          <a:prstGeom prst="parallelogram">
            <a:avLst>
              <a:gd name="adj" fmla="val 59040"/>
            </a:avLst>
          </a:prstGeom>
          <a:solidFill>
            <a:srgbClr val="59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120803350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2_タイトルとコンテンツ">
    <p:spTree>
      <p:nvGrpSpPr>
        <p:cNvPr id="1" name=""/>
        <p:cNvGrpSpPr/>
        <p:nvPr/>
      </p:nvGrpSpPr>
      <p:grpSpPr>
        <a:xfrm>
          <a:off x="0" y="0"/>
          <a:ext cx="0" cy="0"/>
          <a:chOff x="0" y="0"/>
          <a:chExt cx="0" cy="0"/>
        </a:xfrm>
      </p:grpSpPr>
      <p:pic>
        <p:nvPicPr>
          <p:cNvPr id="3" name="図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427" y="0"/>
            <a:ext cx="9175427" cy="7092000"/>
          </a:xfrm>
          <a:prstGeom prst="rect">
            <a:avLst/>
          </a:prstGeom>
        </p:spPr>
      </p:pic>
      <p:sp>
        <p:nvSpPr>
          <p:cNvPr id="4" name="Date Placeholder 3"/>
          <p:cNvSpPr>
            <a:spLocks noGrp="1"/>
          </p:cNvSpPr>
          <p:nvPr>
            <p:ph type="dt" sz="half" idx="10"/>
          </p:nvPr>
        </p:nvSpPr>
        <p:spPr>
          <a:xfrm>
            <a:off x="-36179" y="6549008"/>
            <a:ext cx="2057400" cy="365125"/>
          </a:xfrm>
        </p:spPr>
        <p:txBody>
          <a:bodyPr/>
          <a:lstStyle/>
          <a:p>
            <a:endParaRPr kumimoji="1" lang="ja-JP" altLang="en-US" dirty="0"/>
          </a:p>
        </p:txBody>
      </p:sp>
      <p:sp>
        <p:nvSpPr>
          <p:cNvPr id="5" name="Footer Placeholder 4"/>
          <p:cNvSpPr>
            <a:spLocks noGrp="1"/>
          </p:cNvSpPr>
          <p:nvPr>
            <p:ph type="ftr" sz="quarter" idx="11"/>
          </p:nvPr>
        </p:nvSpPr>
        <p:spPr>
          <a:xfrm>
            <a:off x="3013237" y="6549008"/>
            <a:ext cx="3086100" cy="365125"/>
          </a:xfrm>
        </p:spPr>
        <p:txBody>
          <a:bodyPr/>
          <a:lstStyle/>
          <a:p>
            <a:endParaRPr kumimoji="1" lang="ja-JP" altLang="en-US" dirty="0"/>
          </a:p>
        </p:txBody>
      </p:sp>
      <p:sp>
        <p:nvSpPr>
          <p:cNvPr id="6" name="Slide Number Placeholder 5"/>
          <p:cNvSpPr>
            <a:spLocks noGrp="1"/>
          </p:cNvSpPr>
          <p:nvPr>
            <p:ph type="sldNum" sz="quarter" idx="12"/>
          </p:nvPr>
        </p:nvSpPr>
        <p:spPr>
          <a:xfrm>
            <a:off x="7091352" y="6549008"/>
            <a:ext cx="2057400" cy="365125"/>
          </a:xfrm>
        </p:spPr>
        <p:txBody>
          <a:bodyPr/>
          <a:lstStyle/>
          <a:p>
            <a:fld id="{BFFF0799-BCF5-4C8E-BCD2-41538FEDF1AE}" type="slidenum">
              <a:rPr kumimoji="1" lang="ja-JP" altLang="en-US" smtClean="0"/>
              <a:t>‹#›</a:t>
            </a:fld>
            <a:endParaRPr kumimoji="1" lang="ja-JP" altLang="en-US" dirty="0"/>
          </a:p>
        </p:txBody>
      </p:sp>
      <p:sp>
        <p:nvSpPr>
          <p:cNvPr id="8" name="タイトル 1"/>
          <p:cNvSpPr>
            <a:spLocks noGrp="1"/>
          </p:cNvSpPr>
          <p:nvPr>
            <p:ph type="ctrTitle"/>
          </p:nvPr>
        </p:nvSpPr>
        <p:spPr>
          <a:xfrm>
            <a:off x="976312" y="0"/>
            <a:ext cx="8167688" cy="816746"/>
          </a:xfrm>
        </p:spPr>
        <p:txBody>
          <a:bodyPr tIns="0" bIns="0" anchor="b" anchorCtr="0">
            <a:normAutofit/>
          </a:bodyPr>
          <a:lstStyle>
            <a:lvl1pPr algn="l">
              <a:defRPr sz="2700" b="0">
                <a:solidFill>
                  <a:schemeClr val="tx1"/>
                </a:solidFill>
              </a:defRPr>
            </a:lvl1pPr>
          </a:lstStyle>
          <a:p>
            <a:r>
              <a:rPr kumimoji="1" lang="ja-JP" altLang="en-US" dirty="0" smtClean="0"/>
              <a:t>マスタ タイトルの書式設定</a:t>
            </a:r>
            <a:endParaRPr kumimoji="1" lang="ja-JP" altLang="en-US" dirty="0"/>
          </a:p>
        </p:txBody>
      </p:sp>
      <p:sp>
        <p:nvSpPr>
          <p:cNvPr id="7" name="平行四辺形 6"/>
          <p:cNvSpPr/>
          <p:nvPr userDrawn="1"/>
        </p:nvSpPr>
        <p:spPr>
          <a:xfrm>
            <a:off x="239078" y="0"/>
            <a:ext cx="737235" cy="816746"/>
          </a:xfrm>
          <a:prstGeom prst="parallelogram">
            <a:avLst>
              <a:gd name="adj" fmla="val 59040"/>
            </a:avLst>
          </a:prstGeom>
          <a:solidFill>
            <a:srgbClr val="59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161406650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3_タイトルとコンテンツ">
    <p:spTree>
      <p:nvGrpSpPr>
        <p:cNvPr id="1" name=""/>
        <p:cNvGrpSpPr/>
        <p:nvPr/>
      </p:nvGrpSpPr>
      <p:grpSpPr>
        <a:xfrm>
          <a:off x="0" y="0"/>
          <a:ext cx="0" cy="0"/>
          <a:chOff x="0" y="0"/>
          <a:chExt cx="0" cy="0"/>
        </a:xfrm>
      </p:grpSpPr>
      <p:pic>
        <p:nvPicPr>
          <p:cNvPr id="3" name="図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427" y="0"/>
            <a:ext cx="9175427" cy="7092000"/>
          </a:xfrm>
          <a:prstGeom prst="rect">
            <a:avLst/>
          </a:prstGeom>
        </p:spPr>
      </p:pic>
      <p:sp>
        <p:nvSpPr>
          <p:cNvPr id="4" name="Date Placeholder 3"/>
          <p:cNvSpPr>
            <a:spLocks noGrp="1"/>
          </p:cNvSpPr>
          <p:nvPr>
            <p:ph type="dt" sz="half" idx="10"/>
          </p:nvPr>
        </p:nvSpPr>
        <p:spPr>
          <a:xfrm>
            <a:off x="-36179" y="6549008"/>
            <a:ext cx="2057400" cy="365125"/>
          </a:xfrm>
        </p:spPr>
        <p:txBody>
          <a:bodyPr/>
          <a:lstStyle/>
          <a:p>
            <a:endParaRPr kumimoji="1" lang="ja-JP" altLang="en-US" dirty="0"/>
          </a:p>
        </p:txBody>
      </p:sp>
      <p:sp>
        <p:nvSpPr>
          <p:cNvPr id="5" name="Footer Placeholder 4"/>
          <p:cNvSpPr>
            <a:spLocks noGrp="1"/>
          </p:cNvSpPr>
          <p:nvPr>
            <p:ph type="ftr" sz="quarter" idx="11"/>
          </p:nvPr>
        </p:nvSpPr>
        <p:spPr>
          <a:xfrm>
            <a:off x="3013237" y="6549008"/>
            <a:ext cx="3086100" cy="365125"/>
          </a:xfrm>
        </p:spPr>
        <p:txBody>
          <a:bodyPr/>
          <a:lstStyle/>
          <a:p>
            <a:endParaRPr kumimoji="1" lang="ja-JP" altLang="en-US" dirty="0"/>
          </a:p>
        </p:txBody>
      </p:sp>
      <p:sp>
        <p:nvSpPr>
          <p:cNvPr id="6" name="Slide Number Placeholder 5"/>
          <p:cNvSpPr>
            <a:spLocks noGrp="1"/>
          </p:cNvSpPr>
          <p:nvPr>
            <p:ph type="sldNum" sz="quarter" idx="12"/>
          </p:nvPr>
        </p:nvSpPr>
        <p:spPr>
          <a:xfrm>
            <a:off x="7091352" y="6549008"/>
            <a:ext cx="2057400" cy="365125"/>
          </a:xfrm>
        </p:spPr>
        <p:txBody>
          <a:bodyPr/>
          <a:lstStyle/>
          <a:p>
            <a:fld id="{BFFF0799-BCF5-4C8E-BCD2-41538FEDF1AE}" type="slidenum">
              <a:rPr kumimoji="1" lang="ja-JP" altLang="en-US" smtClean="0"/>
              <a:t>‹#›</a:t>
            </a:fld>
            <a:endParaRPr kumimoji="1" lang="ja-JP" altLang="en-US" dirty="0"/>
          </a:p>
        </p:txBody>
      </p:sp>
      <p:sp>
        <p:nvSpPr>
          <p:cNvPr id="8" name="タイトル 1"/>
          <p:cNvSpPr>
            <a:spLocks noGrp="1"/>
          </p:cNvSpPr>
          <p:nvPr>
            <p:ph type="ctrTitle"/>
          </p:nvPr>
        </p:nvSpPr>
        <p:spPr>
          <a:xfrm>
            <a:off x="976312" y="0"/>
            <a:ext cx="8167688" cy="816746"/>
          </a:xfrm>
        </p:spPr>
        <p:txBody>
          <a:bodyPr tIns="0" bIns="0" anchor="b" anchorCtr="0">
            <a:normAutofit/>
          </a:bodyPr>
          <a:lstStyle>
            <a:lvl1pPr algn="l">
              <a:defRPr sz="2700" b="0">
                <a:solidFill>
                  <a:schemeClr val="tx1"/>
                </a:solidFill>
              </a:defRPr>
            </a:lvl1pPr>
          </a:lstStyle>
          <a:p>
            <a:r>
              <a:rPr kumimoji="1" lang="ja-JP" altLang="en-US" dirty="0" smtClean="0"/>
              <a:t>マスタ タイトルの書式設定</a:t>
            </a:r>
            <a:endParaRPr kumimoji="1" lang="ja-JP" altLang="en-US" dirty="0"/>
          </a:p>
        </p:txBody>
      </p:sp>
      <p:sp>
        <p:nvSpPr>
          <p:cNvPr id="7" name="平行四辺形 6"/>
          <p:cNvSpPr/>
          <p:nvPr userDrawn="1"/>
        </p:nvSpPr>
        <p:spPr>
          <a:xfrm>
            <a:off x="239078" y="0"/>
            <a:ext cx="737235" cy="816746"/>
          </a:xfrm>
          <a:prstGeom prst="parallelogram">
            <a:avLst>
              <a:gd name="adj" fmla="val 59040"/>
            </a:avLst>
          </a:prstGeom>
          <a:solidFill>
            <a:srgbClr val="59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78357361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4_タイトルとコンテンツ">
    <p:spTree>
      <p:nvGrpSpPr>
        <p:cNvPr id="1" name=""/>
        <p:cNvGrpSpPr/>
        <p:nvPr/>
      </p:nvGrpSpPr>
      <p:grpSpPr>
        <a:xfrm>
          <a:off x="0" y="0"/>
          <a:ext cx="0" cy="0"/>
          <a:chOff x="0" y="0"/>
          <a:chExt cx="0" cy="0"/>
        </a:xfrm>
      </p:grpSpPr>
      <p:pic>
        <p:nvPicPr>
          <p:cNvPr id="3" name="図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427" y="0"/>
            <a:ext cx="9175427" cy="7092000"/>
          </a:xfrm>
          <a:prstGeom prst="rect">
            <a:avLst/>
          </a:prstGeom>
        </p:spPr>
      </p:pic>
      <p:sp>
        <p:nvSpPr>
          <p:cNvPr id="4" name="Date Placeholder 3"/>
          <p:cNvSpPr>
            <a:spLocks noGrp="1"/>
          </p:cNvSpPr>
          <p:nvPr>
            <p:ph type="dt" sz="half" idx="10"/>
          </p:nvPr>
        </p:nvSpPr>
        <p:spPr>
          <a:xfrm>
            <a:off x="-36179" y="6549008"/>
            <a:ext cx="2057400" cy="365125"/>
          </a:xfrm>
        </p:spPr>
        <p:txBody>
          <a:bodyPr/>
          <a:lstStyle/>
          <a:p>
            <a:endParaRPr kumimoji="1" lang="ja-JP" altLang="en-US" dirty="0"/>
          </a:p>
        </p:txBody>
      </p:sp>
      <p:sp>
        <p:nvSpPr>
          <p:cNvPr id="5" name="Footer Placeholder 4"/>
          <p:cNvSpPr>
            <a:spLocks noGrp="1"/>
          </p:cNvSpPr>
          <p:nvPr>
            <p:ph type="ftr" sz="quarter" idx="11"/>
          </p:nvPr>
        </p:nvSpPr>
        <p:spPr>
          <a:xfrm>
            <a:off x="3013237" y="6549008"/>
            <a:ext cx="3086100" cy="365125"/>
          </a:xfrm>
        </p:spPr>
        <p:txBody>
          <a:bodyPr/>
          <a:lstStyle/>
          <a:p>
            <a:endParaRPr kumimoji="1" lang="ja-JP" altLang="en-US" dirty="0"/>
          </a:p>
        </p:txBody>
      </p:sp>
      <p:sp>
        <p:nvSpPr>
          <p:cNvPr id="6" name="Slide Number Placeholder 5"/>
          <p:cNvSpPr>
            <a:spLocks noGrp="1"/>
          </p:cNvSpPr>
          <p:nvPr>
            <p:ph type="sldNum" sz="quarter" idx="12"/>
          </p:nvPr>
        </p:nvSpPr>
        <p:spPr>
          <a:xfrm>
            <a:off x="7091352" y="6549008"/>
            <a:ext cx="2057400" cy="365125"/>
          </a:xfrm>
        </p:spPr>
        <p:txBody>
          <a:bodyPr/>
          <a:lstStyle/>
          <a:p>
            <a:fld id="{BFFF0799-BCF5-4C8E-BCD2-41538FEDF1AE}" type="slidenum">
              <a:rPr kumimoji="1" lang="ja-JP" altLang="en-US" smtClean="0"/>
              <a:t>‹#›</a:t>
            </a:fld>
            <a:endParaRPr kumimoji="1" lang="ja-JP" altLang="en-US" dirty="0"/>
          </a:p>
        </p:txBody>
      </p:sp>
      <p:sp>
        <p:nvSpPr>
          <p:cNvPr id="8" name="タイトル 1"/>
          <p:cNvSpPr>
            <a:spLocks noGrp="1"/>
          </p:cNvSpPr>
          <p:nvPr>
            <p:ph type="ctrTitle"/>
          </p:nvPr>
        </p:nvSpPr>
        <p:spPr>
          <a:xfrm>
            <a:off x="976312" y="0"/>
            <a:ext cx="8167688" cy="816746"/>
          </a:xfrm>
        </p:spPr>
        <p:txBody>
          <a:bodyPr tIns="0" bIns="0" anchor="b" anchorCtr="0">
            <a:normAutofit/>
          </a:bodyPr>
          <a:lstStyle>
            <a:lvl1pPr algn="l">
              <a:defRPr sz="2700" b="0">
                <a:solidFill>
                  <a:schemeClr val="tx1"/>
                </a:solidFill>
              </a:defRPr>
            </a:lvl1pPr>
          </a:lstStyle>
          <a:p>
            <a:r>
              <a:rPr kumimoji="1" lang="ja-JP" altLang="en-US" dirty="0" smtClean="0"/>
              <a:t>マスタ タイトルの書式設定</a:t>
            </a:r>
            <a:endParaRPr kumimoji="1" lang="ja-JP" altLang="en-US" dirty="0"/>
          </a:p>
        </p:txBody>
      </p:sp>
      <p:sp>
        <p:nvSpPr>
          <p:cNvPr id="7" name="平行四辺形 6"/>
          <p:cNvSpPr/>
          <p:nvPr userDrawn="1"/>
        </p:nvSpPr>
        <p:spPr>
          <a:xfrm>
            <a:off x="239078" y="0"/>
            <a:ext cx="737235" cy="816746"/>
          </a:xfrm>
          <a:prstGeom prst="parallelogram">
            <a:avLst>
              <a:gd name="adj" fmla="val 59040"/>
            </a:avLst>
          </a:prstGeom>
          <a:solidFill>
            <a:srgbClr val="59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14348205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5_タイトルとコンテンツ">
    <p:spTree>
      <p:nvGrpSpPr>
        <p:cNvPr id="1" name=""/>
        <p:cNvGrpSpPr/>
        <p:nvPr/>
      </p:nvGrpSpPr>
      <p:grpSpPr>
        <a:xfrm>
          <a:off x="0" y="0"/>
          <a:ext cx="0" cy="0"/>
          <a:chOff x="0" y="0"/>
          <a:chExt cx="0" cy="0"/>
        </a:xfrm>
      </p:grpSpPr>
      <p:pic>
        <p:nvPicPr>
          <p:cNvPr id="3" name="図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427" y="0"/>
            <a:ext cx="9175427" cy="7092000"/>
          </a:xfrm>
          <a:prstGeom prst="rect">
            <a:avLst/>
          </a:prstGeom>
        </p:spPr>
      </p:pic>
      <p:sp>
        <p:nvSpPr>
          <p:cNvPr id="4" name="Date Placeholder 3"/>
          <p:cNvSpPr>
            <a:spLocks noGrp="1"/>
          </p:cNvSpPr>
          <p:nvPr>
            <p:ph type="dt" sz="half" idx="10"/>
          </p:nvPr>
        </p:nvSpPr>
        <p:spPr>
          <a:xfrm>
            <a:off x="-36179" y="6549008"/>
            <a:ext cx="2057400" cy="365125"/>
          </a:xfrm>
        </p:spPr>
        <p:txBody>
          <a:bodyPr/>
          <a:lstStyle/>
          <a:p>
            <a:endParaRPr kumimoji="1" lang="ja-JP" altLang="en-US" dirty="0"/>
          </a:p>
        </p:txBody>
      </p:sp>
      <p:sp>
        <p:nvSpPr>
          <p:cNvPr id="5" name="Footer Placeholder 4"/>
          <p:cNvSpPr>
            <a:spLocks noGrp="1"/>
          </p:cNvSpPr>
          <p:nvPr>
            <p:ph type="ftr" sz="quarter" idx="11"/>
          </p:nvPr>
        </p:nvSpPr>
        <p:spPr>
          <a:xfrm>
            <a:off x="3013237" y="6549008"/>
            <a:ext cx="3086100" cy="365125"/>
          </a:xfrm>
        </p:spPr>
        <p:txBody>
          <a:bodyPr/>
          <a:lstStyle/>
          <a:p>
            <a:endParaRPr kumimoji="1" lang="ja-JP" altLang="en-US" dirty="0"/>
          </a:p>
        </p:txBody>
      </p:sp>
      <p:sp>
        <p:nvSpPr>
          <p:cNvPr id="6" name="Slide Number Placeholder 5"/>
          <p:cNvSpPr>
            <a:spLocks noGrp="1"/>
          </p:cNvSpPr>
          <p:nvPr>
            <p:ph type="sldNum" sz="quarter" idx="12"/>
          </p:nvPr>
        </p:nvSpPr>
        <p:spPr>
          <a:xfrm>
            <a:off x="7091352" y="6549008"/>
            <a:ext cx="2057400" cy="365125"/>
          </a:xfrm>
        </p:spPr>
        <p:txBody>
          <a:bodyPr/>
          <a:lstStyle/>
          <a:p>
            <a:fld id="{BFFF0799-BCF5-4C8E-BCD2-41538FEDF1AE}" type="slidenum">
              <a:rPr kumimoji="1" lang="ja-JP" altLang="en-US" smtClean="0"/>
              <a:t>‹#›</a:t>
            </a:fld>
            <a:endParaRPr kumimoji="1" lang="ja-JP" altLang="en-US" dirty="0"/>
          </a:p>
        </p:txBody>
      </p:sp>
      <p:sp>
        <p:nvSpPr>
          <p:cNvPr id="8" name="タイトル 1"/>
          <p:cNvSpPr>
            <a:spLocks noGrp="1"/>
          </p:cNvSpPr>
          <p:nvPr>
            <p:ph type="ctrTitle"/>
          </p:nvPr>
        </p:nvSpPr>
        <p:spPr>
          <a:xfrm>
            <a:off x="976312" y="0"/>
            <a:ext cx="8167688" cy="816746"/>
          </a:xfrm>
        </p:spPr>
        <p:txBody>
          <a:bodyPr tIns="0" bIns="0" anchor="b" anchorCtr="0">
            <a:normAutofit/>
          </a:bodyPr>
          <a:lstStyle>
            <a:lvl1pPr algn="l">
              <a:defRPr sz="2700" b="0">
                <a:solidFill>
                  <a:schemeClr val="tx1"/>
                </a:solidFill>
              </a:defRPr>
            </a:lvl1pPr>
          </a:lstStyle>
          <a:p>
            <a:r>
              <a:rPr kumimoji="1" lang="ja-JP" altLang="en-US" dirty="0" smtClean="0"/>
              <a:t>マスタ タイトルの書式設定</a:t>
            </a:r>
            <a:endParaRPr kumimoji="1" lang="ja-JP" altLang="en-US" dirty="0"/>
          </a:p>
        </p:txBody>
      </p:sp>
      <p:sp>
        <p:nvSpPr>
          <p:cNvPr id="7" name="平行四辺形 6"/>
          <p:cNvSpPr/>
          <p:nvPr userDrawn="1"/>
        </p:nvSpPr>
        <p:spPr>
          <a:xfrm>
            <a:off x="239078" y="0"/>
            <a:ext cx="737235" cy="816746"/>
          </a:xfrm>
          <a:prstGeom prst="parallelogram">
            <a:avLst>
              <a:gd name="adj" fmla="val 59040"/>
            </a:avLst>
          </a:prstGeom>
          <a:solidFill>
            <a:srgbClr val="59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383565999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6_タイトルとコンテンツ">
    <p:spTree>
      <p:nvGrpSpPr>
        <p:cNvPr id="1" name=""/>
        <p:cNvGrpSpPr/>
        <p:nvPr/>
      </p:nvGrpSpPr>
      <p:grpSpPr>
        <a:xfrm>
          <a:off x="0" y="0"/>
          <a:ext cx="0" cy="0"/>
          <a:chOff x="0" y="0"/>
          <a:chExt cx="0" cy="0"/>
        </a:xfrm>
      </p:grpSpPr>
      <p:pic>
        <p:nvPicPr>
          <p:cNvPr id="3" name="図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427" y="0"/>
            <a:ext cx="9175427" cy="7092000"/>
          </a:xfrm>
          <a:prstGeom prst="rect">
            <a:avLst/>
          </a:prstGeom>
        </p:spPr>
      </p:pic>
      <p:sp>
        <p:nvSpPr>
          <p:cNvPr id="4" name="Date Placeholder 3"/>
          <p:cNvSpPr>
            <a:spLocks noGrp="1"/>
          </p:cNvSpPr>
          <p:nvPr>
            <p:ph type="dt" sz="half" idx="10"/>
          </p:nvPr>
        </p:nvSpPr>
        <p:spPr>
          <a:xfrm>
            <a:off x="-36179" y="6549008"/>
            <a:ext cx="2057400" cy="365125"/>
          </a:xfrm>
        </p:spPr>
        <p:txBody>
          <a:bodyPr/>
          <a:lstStyle/>
          <a:p>
            <a:endParaRPr kumimoji="1" lang="ja-JP" altLang="en-US" dirty="0"/>
          </a:p>
        </p:txBody>
      </p:sp>
      <p:sp>
        <p:nvSpPr>
          <p:cNvPr id="5" name="Footer Placeholder 4"/>
          <p:cNvSpPr>
            <a:spLocks noGrp="1"/>
          </p:cNvSpPr>
          <p:nvPr>
            <p:ph type="ftr" sz="quarter" idx="11"/>
          </p:nvPr>
        </p:nvSpPr>
        <p:spPr>
          <a:xfrm>
            <a:off x="3013237" y="6549008"/>
            <a:ext cx="3086100" cy="365125"/>
          </a:xfrm>
        </p:spPr>
        <p:txBody>
          <a:bodyPr/>
          <a:lstStyle/>
          <a:p>
            <a:endParaRPr kumimoji="1" lang="ja-JP" altLang="en-US" dirty="0"/>
          </a:p>
        </p:txBody>
      </p:sp>
      <p:sp>
        <p:nvSpPr>
          <p:cNvPr id="6" name="Slide Number Placeholder 5"/>
          <p:cNvSpPr>
            <a:spLocks noGrp="1"/>
          </p:cNvSpPr>
          <p:nvPr>
            <p:ph type="sldNum" sz="quarter" idx="12"/>
          </p:nvPr>
        </p:nvSpPr>
        <p:spPr>
          <a:xfrm>
            <a:off x="7091352" y="6549008"/>
            <a:ext cx="2057400" cy="365125"/>
          </a:xfrm>
        </p:spPr>
        <p:txBody>
          <a:bodyPr/>
          <a:lstStyle/>
          <a:p>
            <a:fld id="{BFFF0799-BCF5-4C8E-BCD2-41538FEDF1AE}" type="slidenum">
              <a:rPr kumimoji="1" lang="ja-JP" altLang="en-US" smtClean="0"/>
              <a:t>‹#›</a:t>
            </a:fld>
            <a:endParaRPr kumimoji="1" lang="ja-JP" altLang="en-US" dirty="0"/>
          </a:p>
        </p:txBody>
      </p:sp>
      <p:sp>
        <p:nvSpPr>
          <p:cNvPr id="8" name="タイトル 1"/>
          <p:cNvSpPr>
            <a:spLocks noGrp="1"/>
          </p:cNvSpPr>
          <p:nvPr>
            <p:ph type="ctrTitle"/>
          </p:nvPr>
        </p:nvSpPr>
        <p:spPr>
          <a:xfrm>
            <a:off x="976312" y="0"/>
            <a:ext cx="8167688" cy="816746"/>
          </a:xfrm>
        </p:spPr>
        <p:txBody>
          <a:bodyPr tIns="0" bIns="0" anchor="b" anchorCtr="0">
            <a:normAutofit/>
          </a:bodyPr>
          <a:lstStyle>
            <a:lvl1pPr algn="l">
              <a:defRPr sz="2700" b="0">
                <a:solidFill>
                  <a:schemeClr val="tx1"/>
                </a:solidFill>
              </a:defRPr>
            </a:lvl1pPr>
          </a:lstStyle>
          <a:p>
            <a:r>
              <a:rPr kumimoji="1" lang="ja-JP" altLang="en-US" dirty="0" smtClean="0"/>
              <a:t>マスタ タイトルの書式設定</a:t>
            </a:r>
            <a:endParaRPr kumimoji="1" lang="ja-JP" altLang="en-US" dirty="0"/>
          </a:p>
        </p:txBody>
      </p:sp>
      <p:sp>
        <p:nvSpPr>
          <p:cNvPr id="7" name="平行四辺形 6"/>
          <p:cNvSpPr/>
          <p:nvPr userDrawn="1"/>
        </p:nvSpPr>
        <p:spPr>
          <a:xfrm>
            <a:off x="239078" y="0"/>
            <a:ext cx="737235" cy="816746"/>
          </a:xfrm>
          <a:prstGeom prst="parallelogram">
            <a:avLst>
              <a:gd name="adj" fmla="val 59040"/>
            </a:avLst>
          </a:prstGeom>
          <a:solidFill>
            <a:srgbClr val="59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8932348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本文のみ">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71940" y="2"/>
            <a:ext cx="2057400" cy="365125"/>
          </a:xfrm>
        </p:spPr>
        <p:txBody>
          <a:bodyPr/>
          <a:lstStyle/>
          <a:p>
            <a:fld id="{6E12132C-C71E-4FE0-A767-5C1003A0C6BA}" type="slidenum">
              <a:rPr lang="ja-JP" altLang="en-US" smtClean="0"/>
              <a:pPr/>
              <a:t>‹#›</a:t>
            </a:fld>
            <a:endParaRPr lang="ja-JP" altLang="en-US" dirty="0"/>
          </a:p>
        </p:txBody>
      </p:sp>
      <p:sp>
        <p:nvSpPr>
          <p:cNvPr id="6" name="コンテンツ プレースホルダー 2"/>
          <p:cNvSpPr>
            <a:spLocks noGrp="1"/>
          </p:cNvSpPr>
          <p:nvPr>
            <p:ph idx="1"/>
          </p:nvPr>
        </p:nvSpPr>
        <p:spPr>
          <a:xfrm>
            <a:off x="971601" y="1340769"/>
            <a:ext cx="6120680" cy="4176465"/>
          </a:xfrm>
        </p:spPr>
        <p:txBody>
          <a:bodyPr/>
          <a:lstStyle>
            <a:lvl3pPr>
              <a:defRPr sz="1800"/>
            </a:lvl3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p:txBody>
      </p:sp>
    </p:spTree>
    <p:extLst>
      <p:ext uri="{BB962C8B-B14F-4D97-AF65-F5344CB8AC3E}">
        <p14:creationId xmlns:p14="http://schemas.microsoft.com/office/powerpoint/2010/main" val="294238408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7_タイトルとコンテンツ">
    <p:spTree>
      <p:nvGrpSpPr>
        <p:cNvPr id="1" name=""/>
        <p:cNvGrpSpPr/>
        <p:nvPr/>
      </p:nvGrpSpPr>
      <p:grpSpPr>
        <a:xfrm>
          <a:off x="0" y="0"/>
          <a:ext cx="0" cy="0"/>
          <a:chOff x="0" y="0"/>
          <a:chExt cx="0" cy="0"/>
        </a:xfrm>
      </p:grpSpPr>
      <p:pic>
        <p:nvPicPr>
          <p:cNvPr id="3" name="図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427" y="0"/>
            <a:ext cx="9175427" cy="7092000"/>
          </a:xfrm>
          <a:prstGeom prst="rect">
            <a:avLst/>
          </a:prstGeom>
        </p:spPr>
      </p:pic>
      <p:sp>
        <p:nvSpPr>
          <p:cNvPr id="4" name="Date Placeholder 3"/>
          <p:cNvSpPr>
            <a:spLocks noGrp="1"/>
          </p:cNvSpPr>
          <p:nvPr>
            <p:ph type="dt" sz="half" idx="10"/>
          </p:nvPr>
        </p:nvSpPr>
        <p:spPr>
          <a:xfrm>
            <a:off x="-36179" y="6549008"/>
            <a:ext cx="2057400" cy="365125"/>
          </a:xfrm>
        </p:spPr>
        <p:txBody>
          <a:bodyPr/>
          <a:lstStyle/>
          <a:p>
            <a:endParaRPr kumimoji="1" lang="ja-JP" altLang="en-US" dirty="0"/>
          </a:p>
        </p:txBody>
      </p:sp>
      <p:sp>
        <p:nvSpPr>
          <p:cNvPr id="5" name="Footer Placeholder 4"/>
          <p:cNvSpPr>
            <a:spLocks noGrp="1"/>
          </p:cNvSpPr>
          <p:nvPr>
            <p:ph type="ftr" sz="quarter" idx="11"/>
          </p:nvPr>
        </p:nvSpPr>
        <p:spPr>
          <a:xfrm>
            <a:off x="3013237" y="6549008"/>
            <a:ext cx="3086100" cy="365125"/>
          </a:xfrm>
        </p:spPr>
        <p:txBody>
          <a:bodyPr/>
          <a:lstStyle/>
          <a:p>
            <a:endParaRPr kumimoji="1" lang="ja-JP" altLang="en-US" dirty="0"/>
          </a:p>
        </p:txBody>
      </p:sp>
      <p:sp>
        <p:nvSpPr>
          <p:cNvPr id="6" name="Slide Number Placeholder 5"/>
          <p:cNvSpPr>
            <a:spLocks noGrp="1"/>
          </p:cNvSpPr>
          <p:nvPr>
            <p:ph type="sldNum" sz="quarter" idx="12"/>
          </p:nvPr>
        </p:nvSpPr>
        <p:spPr>
          <a:xfrm>
            <a:off x="7091352" y="6549008"/>
            <a:ext cx="2057400" cy="365125"/>
          </a:xfrm>
        </p:spPr>
        <p:txBody>
          <a:bodyPr/>
          <a:lstStyle/>
          <a:p>
            <a:fld id="{BFFF0799-BCF5-4C8E-BCD2-41538FEDF1AE}" type="slidenum">
              <a:rPr kumimoji="1" lang="ja-JP" altLang="en-US" smtClean="0"/>
              <a:t>‹#›</a:t>
            </a:fld>
            <a:endParaRPr kumimoji="1" lang="ja-JP" altLang="en-US" dirty="0"/>
          </a:p>
        </p:txBody>
      </p:sp>
      <p:sp>
        <p:nvSpPr>
          <p:cNvPr id="8" name="タイトル 1"/>
          <p:cNvSpPr>
            <a:spLocks noGrp="1"/>
          </p:cNvSpPr>
          <p:nvPr>
            <p:ph type="ctrTitle"/>
          </p:nvPr>
        </p:nvSpPr>
        <p:spPr>
          <a:xfrm>
            <a:off x="976312" y="0"/>
            <a:ext cx="8167688" cy="816746"/>
          </a:xfrm>
        </p:spPr>
        <p:txBody>
          <a:bodyPr tIns="0" bIns="0" anchor="b" anchorCtr="0">
            <a:normAutofit/>
          </a:bodyPr>
          <a:lstStyle>
            <a:lvl1pPr algn="l">
              <a:defRPr sz="2700" b="0">
                <a:solidFill>
                  <a:schemeClr val="tx1"/>
                </a:solidFill>
              </a:defRPr>
            </a:lvl1pPr>
          </a:lstStyle>
          <a:p>
            <a:r>
              <a:rPr kumimoji="1" lang="ja-JP" altLang="en-US" dirty="0" smtClean="0"/>
              <a:t>マスタ タイトルの書式設定</a:t>
            </a:r>
            <a:endParaRPr kumimoji="1" lang="ja-JP" altLang="en-US" dirty="0"/>
          </a:p>
        </p:txBody>
      </p:sp>
      <p:sp>
        <p:nvSpPr>
          <p:cNvPr id="7" name="平行四辺形 6"/>
          <p:cNvSpPr/>
          <p:nvPr userDrawn="1"/>
        </p:nvSpPr>
        <p:spPr>
          <a:xfrm>
            <a:off x="239078" y="0"/>
            <a:ext cx="737235" cy="816746"/>
          </a:xfrm>
          <a:prstGeom prst="parallelogram">
            <a:avLst>
              <a:gd name="adj" fmla="val 59040"/>
            </a:avLst>
          </a:prstGeom>
          <a:solidFill>
            <a:srgbClr val="59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399697726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8_タイトルとコンテンツ">
    <p:spTree>
      <p:nvGrpSpPr>
        <p:cNvPr id="1" name=""/>
        <p:cNvGrpSpPr/>
        <p:nvPr/>
      </p:nvGrpSpPr>
      <p:grpSpPr>
        <a:xfrm>
          <a:off x="0" y="0"/>
          <a:ext cx="0" cy="0"/>
          <a:chOff x="0" y="0"/>
          <a:chExt cx="0" cy="0"/>
        </a:xfrm>
      </p:grpSpPr>
      <p:pic>
        <p:nvPicPr>
          <p:cNvPr id="3" name="図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427" y="0"/>
            <a:ext cx="9175427" cy="7092000"/>
          </a:xfrm>
          <a:prstGeom prst="rect">
            <a:avLst/>
          </a:prstGeom>
        </p:spPr>
      </p:pic>
      <p:sp>
        <p:nvSpPr>
          <p:cNvPr id="4" name="Date Placeholder 3"/>
          <p:cNvSpPr>
            <a:spLocks noGrp="1"/>
          </p:cNvSpPr>
          <p:nvPr>
            <p:ph type="dt" sz="half" idx="10"/>
          </p:nvPr>
        </p:nvSpPr>
        <p:spPr>
          <a:xfrm>
            <a:off x="-36179" y="6549008"/>
            <a:ext cx="2057400" cy="365125"/>
          </a:xfrm>
        </p:spPr>
        <p:txBody>
          <a:bodyPr/>
          <a:lstStyle/>
          <a:p>
            <a:endParaRPr kumimoji="1" lang="ja-JP" altLang="en-US" dirty="0"/>
          </a:p>
        </p:txBody>
      </p:sp>
      <p:sp>
        <p:nvSpPr>
          <p:cNvPr id="5" name="Footer Placeholder 4"/>
          <p:cNvSpPr>
            <a:spLocks noGrp="1"/>
          </p:cNvSpPr>
          <p:nvPr>
            <p:ph type="ftr" sz="quarter" idx="11"/>
          </p:nvPr>
        </p:nvSpPr>
        <p:spPr>
          <a:xfrm>
            <a:off x="3013237" y="6549008"/>
            <a:ext cx="3086100" cy="365125"/>
          </a:xfrm>
        </p:spPr>
        <p:txBody>
          <a:bodyPr/>
          <a:lstStyle/>
          <a:p>
            <a:endParaRPr kumimoji="1" lang="ja-JP" altLang="en-US" dirty="0"/>
          </a:p>
        </p:txBody>
      </p:sp>
      <p:sp>
        <p:nvSpPr>
          <p:cNvPr id="6" name="Slide Number Placeholder 5"/>
          <p:cNvSpPr>
            <a:spLocks noGrp="1"/>
          </p:cNvSpPr>
          <p:nvPr>
            <p:ph type="sldNum" sz="quarter" idx="12"/>
          </p:nvPr>
        </p:nvSpPr>
        <p:spPr>
          <a:xfrm>
            <a:off x="7091352" y="6549008"/>
            <a:ext cx="2057400" cy="365125"/>
          </a:xfrm>
        </p:spPr>
        <p:txBody>
          <a:bodyPr/>
          <a:lstStyle/>
          <a:p>
            <a:fld id="{BFFF0799-BCF5-4C8E-BCD2-41538FEDF1AE}" type="slidenum">
              <a:rPr kumimoji="1" lang="ja-JP" altLang="en-US" smtClean="0"/>
              <a:t>‹#›</a:t>
            </a:fld>
            <a:endParaRPr kumimoji="1" lang="ja-JP" altLang="en-US" dirty="0"/>
          </a:p>
        </p:txBody>
      </p:sp>
      <p:sp>
        <p:nvSpPr>
          <p:cNvPr id="8" name="タイトル 1"/>
          <p:cNvSpPr>
            <a:spLocks noGrp="1"/>
          </p:cNvSpPr>
          <p:nvPr>
            <p:ph type="ctrTitle"/>
          </p:nvPr>
        </p:nvSpPr>
        <p:spPr>
          <a:xfrm>
            <a:off x="976312" y="0"/>
            <a:ext cx="8167688" cy="816746"/>
          </a:xfrm>
        </p:spPr>
        <p:txBody>
          <a:bodyPr tIns="0" bIns="0" anchor="b" anchorCtr="0">
            <a:normAutofit/>
          </a:bodyPr>
          <a:lstStyle>
            <a:lvl1pPr algn="l">
              <a:defRPr sz="2700" b="0">
                <a:solidFill>
                  <a:schemeClr val="tx1"/>
                </a:solidFill>
              </a:defRPr>
            </a:lvl1pPr>
          </a:lstStyle>
          <a:p>
            <a:r>
              <a:rPr kumimoji="1" lang="ja-JP" altLang="en-US" dirty="0" smtClean="0"/>
              <a:t>マスタ タイトルの書式設定</a:t>
            </a:r>
            <a:endParaRPr kumimoji="1" lang="ja-JP" altLang="en-US" dirty="0"/>
          </a:p>
        </p:txBody>
      </p:sp>
      <p:sp>
        <p:nvSpPr>
          <p:cNvPr id="7" name="平行四辺形 6"/>
          <p:cNvSpPr/>
          <p:nvPr userDrawn="1"/>
        </p:nvSpPr>
        <p:spPr>
          <a:xfrm>
            <a:off x="239078" y="0"/>
            <a:ext cx="737235" cy="816746"/>
          </a:xfrm>
          <a:prstGeom prst="parallelogram">
            <a:avLst>
              <a:gd name="adj" fmla="val 59040"/>
            </a:avLst>
          </a:prstGeom>
          <a:solidFill>
            <a:srgbClr val="59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15152917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9_タイトルとコンテンツ">
    <p:spTree>
      <p:nvGrpSpPr>
        <p:cNvPr id="1" name=""/>
        <p:cNvGrpSpPr/>
        <p:nvPr/>
      </p:nvGrpSpPr>
      <p:grpSpPr>
        <a:xfrm>
          <a:off x="0" y="0"/>
          <a:ext cx="0" cy="0"/>
          <a:chOff x="0" y="0"/>
          <a:chExt cx="0" cy="0"/>
        </a:xfrm>
      </p:grpSpPr>
      <p:pic>
        <p:nvPicPr>
          <p:cNvPr id="3" name="図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1427" y="0"/>
            <a:ext cx="9175427" cy="7092000"/>
          </a:xfrm>
          <a:prstGeom prst="rect">
            <a:avLst/>
          </a:prstGeom>
        </p:spPr>
      </p:pic>
      <p:sp>
        <p:nvSpPr>
          <p:cNvPr id="4" name="Date Placeholder 3"/>
          <p:cNvSpPr>
            <a:spLocks noGrp="1"/>
          </p:cNvSpPr>
          <p:nvPr>
            <p:ph type="dt" sz="half" idx="10"/>
          </p:nvPr>
        </p:nvSpPr>
        <p:spPr>
          <a:xfrm>
            <a:off x="-36179" y="6549008"/>
            <a:ext cx="2057400" cy="365125"/>
          </a:xfrm>
        </p:spPr>
        <p:txBody>
          <a:bodyPr/>
          <a:lstStyle/>
          <a:p>
            <a:endParaRPr kumimoji="1" lang="ja-JP" altLang="en-US" dirty="0"/>
          </a:p>
        </p:txBody>
      </p:sp>
      <p:sp>
        <p:nvSpPr>
          <p:cNvPr id="5" name="Footer Placeholder 4"/>
          <p:cNvSpPr>
            <a:spLocks noGrp="1"/>
          </p:cNvSpPr>
          <p:nvPr>
            <p:ph type="ftr" sz="quarter" idx="11"/>
          </p:nvPr>
        </p:nvSpPr>
        <p:spPr>
          <a:xfrm>
            <a:off x="3013237" y="6549008"/>
            <a:ext cx="3086100" cy="365125"/>
          </a:xfrm>
        </p:spPr>
        <p:txBody>
          <a:bodyPr/>
          <a:lstStyle/>
          <a:p>
            <a:endParaRPr kumimoji="1" lang="ja-JP" altLang="en-US" dirty="0"/>
          </a:p>
        </p:txBody>
      </p:sp>
      <p:sp>
        <p:nvSpPr>
          <p:cNvPr id="6" name="Slide Number Placeholder 5"/>
          <p:cNvSpPr>
            <a:spLocks noGrp="1"/>
          </p:cNvSpPr>
          <p:nvPr>
            <p:ph type="sldNum" sz="quarter" idx="12"/>
          </p:nvPr>
        </p:nvSpPr>
        <p:spPr>
          <a:xfrm>
            <a:off x="7091352" y="6549008"/>
            <a:ext cx="2057400" cy="365125"/>
          </a:xfrm>
        </p:spPr>
        <p:txBody>
          <a:bodyPr/>
          <a:lstStyle/>
          <a:p>
            <a:fld id="{BFFF0799-BCF5-4C8E-BCD2-41538FEDF1AE}" type="slidenum">
              <a:rPr kumimoji="1" lang="ja-JP" altLang="en-US" smtClean="0"/>
              <a:t>‹#›</a:t>
            </a:fld>
            <a:endParaRPr kumimoji="1" lang="ja-JP" altLang="en-US" dirty="0"/>
          </a:p>
        </p:txBody>
      </p:sp>
      <p:sp>
        <p:nvSpPr>
          <p:cNvPr id="8" name="タイトル 1"/>
          <p:cNvSpPr>
            <a:spLocks noGrp="1"/>
          </p:cNvSpPr>
          <p:nvPr>
            <p:ph type="ctrTitle"/>
          </p:nvPr>
        </p:nvSpPr>
        <p:spPr>
          <a:xfrm>
            <a:off x="976312" y="0"/>
            <a:ext cx="8167688" cy="816746"/>
          </a:xfrm>
        </p:spPr>
        <p:txBody>
          <a:bodyPr tIns="0" bIns="0" anchor="b" anchorCtr="0">
            <a:normAutofit/>
          </a:bodyPr>
          <a:lstStyle>
            <a:lvl1pPr algn="l">
              <a:defRPr sz="2700" b="0">
                <a:solidFill>
                  <a:schemeClr val="tx1"/>
                </a:solidFill>
              </a:defRPr>
            </a:lvl1pPr>
          </a:lstStyle>
          <a:p>
            <a:r>
              <a:rPr kumimoji="1" lang="ja-JP" altLang="en-US" dirty="0" smtClean="0"/>
              <a:t>マスタ タイトルの書式設定</a:t>
            </a:r>
            <a:endParaRPr kumimoji="1" lang="ja-JP" altLang="en-US" dirty="0"/>
          </a:p>
        </p:txBody>
      </p:sp>
      <p:sp>
        <p:nvSpPr>
          <p:cNvPr id="7" name="平行四辺形 6"/>
          <p:cNvSpPr/>
          <p:nvPr userDrawn="1"/>
        </p:nvSpPr>
        <p:spPr>
          <a:xfrm>
            <a:off x="239078" y="0"/>
            <a:ext cx="737235" cy="816746"/>
          </a:xfrm>
          <a:prstGeom prst="parallelogram">
            <a:avLst>
              <a:gd name="adj" fmla="val 59040"/>
            </a:avLst>
          </a:prstGeom>
          <a:solidFill>
            <a:srgbClr val="5993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17456921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40"/>
            <a:ext cx="78867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A2363D-6903-48C7-8CE9-F21B040C8289}" type="slidenum">
              <a:rPr kumimoji="1" lang="ja-JP" altLang="en-US" smtClean="0"/>
              <a:pPr/>
              <a:t>‹#›</a:t>
            </a:fld>
            <a:endParaRPr kumimoji="1" lang="ja-JP" altLang="en-US"/>
          </a:p>
        </p:txBody>
      </p:sp>
    </p:spTree>
    <p:extLst>
      <p:ext uri="{BB962C8B-B14F-4D97-AF65-F5344CB8AC3E}">
        <p14:creationId xmlns:p14="http://schemas.microsoft.com/office/powerpoint/2010/main" val="39173861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A2363D-6903-48C7-8CE9-F21B040C8289}" type="slidenum">
              <a:rPr kumimoji="1" lang="ja-JP" altLang="en-US" smtClean="0"/>
              <a:pPr/>
              <a:t>‹#›</a:t>
            </a:fld>
            <a:endParaRPr kumimoji="1" lang="ja-JP" altLang="en-US"/>
          </a:p>
        </p:txBody>
      </p:sp>
    </p:spTree>
    <p:extLst>
      <p:ext uri="{BB962C8B-B14F-4D97-AF65-F5344CB8AC3E}">
        <p14:creationId xmlns:p14="http://schemas.microsoft.com/office/powerpoint/2010/main" val="3592456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7"/>
            <a:ext cx="7886700" cy="1325563"/>
          </a:xfrm>
        </p:spPr>
        <p:txBody>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30239" y="2505075"/>
            <a:ext cx="386873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2A2363D-6903-48C7-8CE9-F21B040C8289}" type="slidenum">
              <a:rPr kumimoji="1" lang="ja-JP" altLang="en-US" smtClean="0"/>
              <a:pPr/>
              <a:t>‹#›</a:t>
            </a:fld>
            <a:endParaRPr kumimoji="1" lang="ja-JP" altLang="en-US"/>
          </a:p>
        </p:txBody>
      </p:sp>
    </p:spTree>
    <p:extLst>
      <p:ext uri="{BB962C8B-B14F-4D97-AF65-F5344CB8AC3E}">
        <p14:creationId xmlns:p14="http://schemas.microsoft.com/office/powerpoint/2010/main" val="2465897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2A2363D-6903-48C7-8CE9-F21B040C8289}" type="slidenum">
              <a:rPr kumimoji="1" lang="ja-JP" altLang="en-US" smtClean="0"/>
              <a:pPr/>
              <a:t>‹#›</a:t>
            </a:fld>
            <a:endParaRPr kumimoji="1" lang="ja-JP" altLang="en-US"/>
          </a:p>
        </p:txBody>
      </p:sp>
    </p:spTree>
    <p:extLst>
      <p:ext uri="{BB962C8B-B14F-4D97-AF65-F5344CB8AC3E}">
        <p14:creationId xmlns:p14="http://schemas.microsoft.com/office/powerpoint/2010/main" val="4065225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2A2363D-6903-48C7-8CE9-F21B040C8289}" type="slidenum">
              <a:rPr kumimoji="1" lang="ja-JP" altLang="en-US" smtClean="0"/>
              <a:pPr/>
              <a:t>‹#›</a:t>
            </a:fld>
            <a:endParaRPr kumimoji="1" lang="ja-JP" altLang="en-US"/>
          </a:p>
        </p:txBody>
      </p:sp>
    </p:spTree>
    <p:extLst>
      <p:ext uri="{BB962C8B-B14F-4D97-AF65-F5344CB8AC3E}">
        <p14:creationId xmlns:p14="http://schemas.microsoft.com/office/powerpoint/2010/main" val="368374492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7"/>
            <a:ext cx="7543750" cy="1325563"/>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628650" y="1825625"/>
            <a:ext cx="7543750" cy="4351338"/>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p:txBody>
      </p:sp>
      <p:sp>
        <p:nvSpPr>
          <p:cNvPr id="4" name="日付プレースホルダー 3"/>
          <p:cNvSpPr>
            <a:spLocks noGrp="1"/>
          </p:cNvSpPr>
          <p:nvPr>
            <p:ph type="dt" sz="half" idx="2"/>
          </p:nvPr>
        </p:nvSpPr>
        <p:spPr>
          <a:xfrm>
            <a:off x="350937" y="6421516"/>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876256" y="6356352"/>
            <a:ext cx="2057400" cy="365125"/>
          </a:xfrm>
          <a:prstGeom prst="rect">
            <a:avLst/>
          </a:prstGeom>
        </p:spPr>
        <p:txBody>
          <a:bodyPr vert="horz" lIns="91440" tIns="45720" rIns="91440" bIns="45720" rtlCol="0" anchor="ctr"/>
          <a:lstStyle>
            <a:lvl1pPr algn="r">
              <a:defRPr sz="1300" b="0">
                <a:solidFill>
                  <a:srgbClr val="595757"/>
                </a:solidFill>
                <a:latin typeface="ＭＳ ゴシック" panose="020B0609070205080204" pitchFamily="49" charset="-128"/>
                <a:ea typeface="ＭＳ ゴシック" panose="020B0609070205080204" pitchFamily="49" charset="-128"/>
              </a:defRPr>
            </a:lvl1pPr>
          </a:lstStyle>
          <a:p>
            <a:fld id="{6E12132C-C71E-4FE0-A767-5C1003A0C6BA}" type="slidenum">
              <a:rPr lang="ja-JP" altLang="en-US" smtClean="0"/>
              <a:pPr/>
              <a:t>‹#›</a:t>
            </a:fld>
            <a:endParaRPr lang="ja-JP" altLang="en-US" dirty="0"/>
          </a:p>
        </p:txBody>
      </p:sp>
    </p:spTree>
    <p:extLst>
      <p:ext uri="{BB962C8B-B14F-4D97-AF65-F5344CB8AC3E}">
        <p14:creationId xmlns:p14="http://schemas.microsoft.com/office/powerpoint/2010/main" val="335624422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60" r:id="rId3"/>
    <p:sldLayoutId id="2147483672"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3" r:id="rId14"/>
    <p:sldLayoutId id="2147483680" r:id="rId15"/>
    <p:sldLayoutId id="2147483687"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 id="2147483718" r:id="rId35"/>
    <p:sldLayoutId id="2147483719" r:id="rId36"/>
    <p:sldLayoutId id="2147483720" r:id="rId37"/>
    <p:sldLayoutId id="2147483721" r:id="rId38"/>
    <p:sldLayoutId id="2147483722" r:id="rId39"/>
    <p:sldLayoutId id="2147483723" r:id="rId40"/>
    <p:sldLayoutId id="2147483724" r:id="rId41"/>
    <p:sldLayoutId id="2147483725" r:id="rId42"/>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3000" kern="1200">
          <a:solidFill>
            <a:srgbClr val="595757"/>
          </a:solidFill>
          <a:latin typeface="+mj-ea"/>
          <a:ea typeface="+mj-ea"/>
          <a:cs typeface="+mj-cs"/>
        </a:defRPr>
      </a:lvl1pPr>
    </p:titleStyle>
    <p:bodyStyle>
      <a:lvl1pPr marL="228600" indent="-228600" algn="l" defTabSz="914400" rtl="0" eaLnBrk="1" latinLnBrk="0" hangingPunct="1">
        <a:lnSpc>
          <a:spcPts val="2600"/>
        </a:lnSpc>
        <a:spcBef>
          <a:spcPts val="1000"/>
        </a:spcBef>
        <a:buClr>
          <a:srgbClr val="595757"/>
        </a:buClr>
        <a:buFont typeface="Wingdings" panose="05000000000000000000" pitchFamily="2" charset="2"/>
        <a:buChar char="n"/>
        <a:defRPr kumimoji="1" sz="2000" kern="1200">
          <a:solidFill>
            <a:srgbClr val="595757"/>
          </a:solidFill>
          <a:latin typeface="+mn-lt"/>
          <a:ea typeface="+mn-ea"/>
          <a:cs typeface="+mn-cs"/>
        </a:defRPr>
      </a:lvl1pPr>
      <a:lvl2pPr marL="6858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2pPr>
      <a:lvl3pPr marL="11430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3pPr>
      <a:lvl4pPr marL="1600200" indent="-228600" algn="l" defTabSz="914400" rtl="0" eaLnBrk="1" latinLnBrk="0" hangingPunct="1">
        <a:lnSpc>
          <a:spcPts val="2800"/>
        </a:lnSpc>
        <a:spcBef>
          <a:spcPts val="500"/>
        </a:spcBef>
        <a:buClr>
          <a:srgbClr val="595757"/>
        </a:buClr>
        <a:buFont typeface="Arial" panose="020B0604020202020204" pitchFamily="34" charset="0"/>
        <a:buChar char="•"/>
        <a:defRPr kumimoji="1" sz="1800" kern="1200">
          <a:solidFill>
            <a:srgbClr val="595757"/>
          </a:solidFill>
          <a:latin typeface="+mn-lt"/>
          <a:ea typeface="+mn-ea"/>
          <a:cs typeface="+mn-cs"/>
        </a:defRPr>
      </a:lvl4pPr>
      <a:lvl5pPr marL="1828800" indent="0" algn="l" defTabSz="914400" rtl="0" eaLnBrk="1" latinLnBrk="0" hangingPunct="1">
        <a:lnSpc>
          <a:spcPct val="90000"/>
        </a:lnSpc>
        <a:spcBef>
          <a:spcPts val="500"/>
        </a:spcBef>
        <a:buClr>
          <a:srgbClr val="595757"/>
        </a:buClr>
        <a:buFont typeface="Arial" panose="020B0604020202020204" pitchFamily="34" charset="0"/>
        <a:buNone/>
        <a:defRPr kumimoji="1" sz="1800" kern="1200">
          <a:solidFill>
            <a:srgbClr val="5957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9.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image" Target="../media/image46.emf"/><Relationship Id="rId7" Type="http://schemas.openxmlformats.org/officeDocument/2006/relationships/image" Target="../media/image50.png"/><Relationship Id="rId2" Type="http://schemas.openxmlformats.org/officeDocument/2006/relationships/notesSlide" Target="../notesSlides/notesSlide13.xml"/><Relationship Id="rId1" Type="http://schemas.openxmlformats.org/officeDocument/2006/relationships/slideLayout" Target="../slideLayouts/slideLayout4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jpeg"/><Relationship Id="rId2" Type="http://schemas.openxmlformats.org/officeDocument/2006/relationships/notesSlide" Target="../notesSlides/notesSlide14.xml"/><Relationship Id="rId1" Type="http://schemas.openxmlformats.org/officeDocument/2006/relationships/slideLayout" Target="../slideLayouts/slideLayout42.xml"/><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57.jpeg"/></Relationships>
</file>

<file path=ppt/slides/_rels/slide2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33.png"/><Relationship Id="rId7"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59.png"/><Relationship Id="rId4" Type="http://schemas.openxmlformats.org/officeDocument/2006/relationships/image" Target="../media/image28.png"/><Relationship Id="rId9"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2.xml"/><Relationship Id="rId1" Type="http://schemas.openxmlformats.org/officeDocument/2006/relationships/slideLayout" Target="../slideLayouts/slideLayout21.xml"/><Relationship Id="rId5" Type="http://schemas.openxmlformats.org/officeDocument/2006/relationships/image" Target="../media/image68.png"/><Relationship Id="rId4" Type="http://schemas.openxmlformats.org/officeDocument/2006/relationships/image" Target="../media/image67.png"/></Relationships>
</file>

<file path=ppt/slides/_rels/slide3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3.xml"/><Relationship Id="rId1" Type="http://schemas.openxmlformats.org/officeDocument/2006/relationships/slideLayout" Target="../slideLayouts/slideLayout22.xml"/><Relationship Id="rId5" Type="http://schemas.openxmlformats.org/officeDocument/2006/relationships/image" Target="../media/image71.png"/><Relationship Id="rId4" Type="http://schemas.openxmlformats.org/officeDocument/2006/relationships/image" Target="../media/image70.png"/></Relationships>
</file>

<file path=ppt/slides/_rels/slide3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73.png"/></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6.xml"/><Relationship Id="rId1" Type="http://schemas.openxmlformats.org/officeDocument/2006/relationships/slideLayout" Target="../slideLayouts/slideLayout25.xml"/><Relationship Id="rId4" Type="http://schemas.openxmlformats.org/officeDocument/2006/relationships/image" Target="../media/image7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7.xml"/><Relationship Id="rId1" Type="http://schemas.openxmlformats.org/officeDocument/2006/relationships/slideLayout" Target="../slideLayouts/slideLayout26.xml"/><Relationship Id="rId5" Type="http://schemas.openxmlformats.org/officeDocument/2006/relationships/image" Target="../media/image79.png"/><Relationship Id="rId4" Type="http://schemas.openxmlformats.org/officeDocument/2006/relationships/image" Target="../media/image78.png"/></Relationships>
</file>

<file path=ppt/slides/_rels/slide4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1.xml"/><Relationship Id="rId1" Type="http://schemas.openxmlformats.org/officeDocument/2006/relationships/slideLayout" Target="../slideLayouts/slideLayout29.xml"/><Relationship Id="rId4" Type="http://schemas.openxmlformats.org/officeDocument/2006/relationships/image" Target="../media/image83.png"/></Relationships>
</file>

<file path=ppt/slides/_rels/slide4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2.xml"/><Relationship Id="rId1" Type="http://schemas.openxmlformats.org/officeDocument/2006/relationships/slideLayout" Target="../slideLayouts/slideLayout31.xml"/><Relationship Id="rId4" Type="http://schemas.openxmlformats.org/officeDocument/2006/relationships/image" Target="../media/image85.png"/></Relationships>
</file>

<file path=ppt/slides/_rels/slide4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3.xml"/><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E12132C-C71E-4FE0-A767-5C1003A0C6BA}" type="slidenum">
              <a:rPr lang="ja-JP" altLang="en-US" smtClean="0"/>
              <a:pPr/>
              <a:t>0</a:t>
            </a:fld>
            <a:endParaRPr lang="ja-JP" altLang="en-US" dirty="0"/>
          </a:p>
        </p:txBody>
      </p:sp>
      <p:sp>
        <p:nvSpPr>
          <p:cNvPr id="3" name="タイトル 2"/>
          <p:cNvSpPr>
            <a:spLocks noGrp="1"/>
          </p:cNvSpPr>
          <p:nvPr>
            <p:ph type="ctrTitle"/>
          </p:nvPr>
        </p:nvSpPr>
        <p:spPr>
          <a:xfrm>
            <a:off x="1115615" y="-27384"/>
            <a:ext cx="7438075" cy="692696"/>
          </a:xfrm>
        </p:spPr>
        <p:txBody>
          <a:bodyPr>
            <a:normAutofit/>
          </a:bodyPr>
          <a:lstStyle/>
          <a:p>
            <a:r>
              <a:rPr kumimoji="1" lang="ja-JP" altLang="en-US" dirty="0" smtClean="0"/>
              <a:t>気候変動の影響はあらゆるところに</a:t>
            </a:r>
            <a:r>
              <a:rPr kumimoji="1" lang="en-US" altLang="ja-JP" dirty="0" smtClean="0"/>
              <a:t>…</a:t>
            </a:r>
            <a:endParaRPr kumimoji="1" lang="ja-JP" altLang="en-US" dirty="0"/>
          </a:p>
        </p:txBody>
      </p:sp>
      <p:pic>
        <p:nvPicPr>
          <p:cNvPr id="5" name="図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62856" y="785293"/>
            <a:ext cx="6794057" cy="5897534"/>
          </a:xfrm>
          <a:prstGeom prst="rect">
            <a:avLst/>
          </a:prstGeom>
        </p:spPr>
      </p:pic>
      <p:sp>
        <p:nvSpPr>
          <p:cNvPr id="6" name="テキスト ボックス 3"/>
          <p:cNvSpPr txBox="1"/>
          <p:nvPr/>
        </p:nvSpPr>
        <p:spPr>
          <a:xfrm>
            <a:off x="112269" y="6668243"/>
            <a:ext cx="3300796" cy="25391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050" dirty="0" smtClean="0"/>
              <a:t>イラスト</a:t>
            </a:r>
            <a:r>
              <a:rPr lang="ja-JP" altLang="en-US" sz="1050" dirty="0" smtClean="0"/>
              <a:t>出典</a:t>
            </a:r>
            <a:r>
              <a:rPr lang="ja-JP" altLang="en-US" sz="1050" dirty="0"/>
              <a:t>：気候変動適応情報プラットフォーム</a:t>
            </a:r>
            <a:endParaRPr kumimoji="1" lang="ja-JP" altLang="en-US" sz="1050" dirty="0"/>
          </a:p>
        </p:txBody>
      </p:sp>
      <p:sp>
        <p:nvSpPr>
          <p:cNvPr id="8"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0</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644698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rot="16200000">
            <a:off x="-304668" y="1271322"/>
            <a:ext cx="5818643" cy="4786811"/>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2"/>
          <p:cNvSpPr>
            <a:spLocks noGrp="1"/>
          </p:cNvSpPr>
          <p:nvPr>
            <p:ph type="ctrTitle"/>
          </p:nvPr>
        </p:nvSpPr>
        <p:spPr>
          <a:xfrm>
            <a:off x="1115616" y="-27384"/>
            <a:ext cx="7587594" cy="692696"/>
          </a:xfrm>
        </p:spPr>
        <p:txBody>
          <a:bodyPr>
            <a:normAutofit/>
          </a:bodyPr>
          <a:lstStyle/>
          <a:p>
            <a:r>
              <a:rPr kumimoji="1" lang="ja-JP" altLang="en-US" dirty="0" smtClean="0"/>
              <a:t>模造紙完成イメージ（全体像）</a:t>
            </a:r>
            <a:endParaRPr kumimoji="1" lang="ja-JP" altLang="en-US" dirty="0"/>
          </a:p>
        </p:txBody>
      </p:sp>
      <p:sp>
        <p:nvSpPr>
          <p:cNvPr id="25" name="テキスト ボックス 24"/>
          <p:cNvSpPr txBox="1"/>
          <p:nvPr/>
        </p:nvSpPr>
        <p:spPr>
          <a:xfrm>
            <a:off x="165336" y="964506"/>
            <a:ext cx="1346886" cy="373782"/>
          </a:xfrm>
          <a:prstGeom prst="rect">
            <a:avLst/>
          </a:prstGeom>
          <a:noFill/>
        </p:spPr>
        <p:txBody>
          <a:bodyPr wrap="square" rtlCol="0">
            <a:spAutoFit/>
          </a:bodyPr>
          <a:lstStyle/>
          <a:p>
            <a:r>
              <a:rPr lang="ja-JP" altLang="en-US" dirty="0" smtClean="0"/>
              <a:t>気候変動</a:t>
            </a:r>
            <a:endParaRPr kumimoji="1" lang="ja-JP" altLang="en-US" dirty="0"/>
          </a:p>
        </p:txBody>
      </p:sp>
      <p:sp>
        <p:nvSpPr>
          <p:cNvPr id="26" name="テキスト ボックス 25"/>
          <p:cNvSpPr txBox="1"/>
          <p:nvPr/>
        </p:nvSpPr>
        <p:spPr>
          <a:xfrm>
            <a:off x="1382021" y="960334"/>
            <a:ext cx="1817290" cy="369332"/>
          </a:xfrm>
          <a:prstGeom prst="rect">
            <a:avLst/>
          </a:prstGeom>
          <a:noFill/>
        </p:spPr>
        <p:txBody>
          <a:bodyPr wrap="square" rtlCol="0">
            <a:spAutoFit/>
          </a:bodyPr>
          <a:lstStyle/>
          <a:p>
            <a:r>
              <a:rPr lang="ja-JP" altLang="en-US" dirty="0" smtClean="0"/>
              <a:t>気候変動影響</a:t>
            </a:r>
            <a:endParaRPr kumimoji="1" lang="ja-JP" altLang="en-US" dirty="0"/>
          </a:p>
        </p:txBody>
      </p:sp>
      <p:sp>
        <p:nvSpPr>
          <p:cNvPr id="27" name="テキスト ボックス 26"/>
          <p:cNvSpPr txBox="1"/>
          <p:nvPr/>
        </p:nvSpPr>
        <p:spPr>
          <a:xfrm>
            <a:off x="3850547" y="937678"/>
            <a:ext cx="767424" cy="369332"/>
          </a:xfrm>
          <a:prstGeom prst="rect">
            <a:avLst/>
          </a:prstGeom>
          <a:noFill/>
        </p:spPr>
        <p:txBody>
          <a:bodyPr wrap="square" rtlCol="0">
            <a:spAutoFit/>
          </a:bodyPr>
          <a:lstStyle/>
          <a:p>
            <a:r>
              <a:rPr lang="ja-JP" altLang="en-US" dirty="0" smtClean="0"/>
              <a:t>対策</a:t>
            </a:r>
            <a:endParaRPr kumimoji="1" lang="ja-JP" altLang="en-US" dirty="0"/>
          </a:p>
        </p:txBody>
      </p:sp>
      <p:grpSp>
        <p:nvGrpSpPr>
          <p:cNvPr id="116" name="グループ化 115"/>
          <p:cNvGrpSpPr/>
          <p:nvPr/>
        </p:nvGrpSpPr>
        <p:grpSpPr>
          <a:xfrm>
            <a:off x="1728634" y="1989735"/>
            <a:ext cx="6539340" cy="3885126"/>
            <a:chOff x="481913" y="2043209"/>
            <a:chExt cx="8278115" cy="3350060"/>
          </a:xfrm>
        </p:grpSpPr>
        <p:cxnSp>
          <p:nvCxnSpPr>
            <p:cNvPr id="29" name="直線コネクタ 28"/>
            <p:cNvCxnSpPr/>
            <p:nvPr/>
          </p:nvCxnSpPr>
          <p:spPr>
            <a:xfrm>
              <a:off x="481913" y="2043209"/>
              <a:ext cx="822129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538731" y="3345702"/>
              <a:ext cx="822129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501661" y="4025555"/>
              <a:ext cx="822129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501661" y="4702889"/>
              <a:ext cx="822129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501661" y="5393269"/>
              <a:ext cx="822129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501661" y="2694000"/>
              <a:ext cx="822129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37" name="直線コネクタ 36"/>
          <p:cNvCxnSpPr/>
          <p:nvPr/>
        </p:nvCxnSpPr>
        <p:spPr>
          <a:xfrm>
            <a:off x="1035779" y="1291012"/>
            <a:ext cx="0" cy="52830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3484261" y="1049719"/>
            <a:ext cx="0" cy="54252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0" name="Picture 2" descr="農業、森林・林業、水産業"/>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0743" y="1338288"/>
            <a:ext cx="589364" cy="58410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水環境・水資源"/>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0743" y="2115466"/>
            <a:ext cx="589364" cy="58410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自然生態系"/>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0743" y="2846218"/>
            <a:ext cx="589364" cy="584102"/>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自然災害・沿岸域"/>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0742" y="3621578"/>
            <a:ext cx="589365" cy="589365"/>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健康"/>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20742" y="4410668"/>
            <a:ext cx="589364" cy="58410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0" descr="産業・経済活動"/>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28666" y="5186013"/>
            <a:ext cx="589364" cy="58410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2" descr="国民生活・都市生活"/>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16258" y="5953574"/>
            <a:ext cx="589364" cy="584102"/>
          </a:xfrm>
          <a:prstGeom prst="rect">
            <a:avLst/>
          </a:prstGeom>
          <a:noFill/>
          <a:extLst>
            <a:ext uri="{909E8E84-426E-40DD-AFC4-6F175D3DCCD1}">
              <a14:hiddenFill xmlns:a14="http://schemas.microsoft.com/office/drawing/2010/main">
                <a:solidFill>
                  <a:srgbClr val="FFFFFF"/>
                </a:solidFill>
              </a14:hiddenFill>
            </a:ext>
          </a:extLst>
        </p:spPr>
      </p:pic>
      <p:sp>
        <p:nvSpPr>
          <p:cNvPr id="47" name="正方形/長方形 46">
            <a:extLst>
              <a:ext uri="{FF2B5EF4-FFF2-40B4-BE49-F238E27FC236}">
                <a16:creationId xmlns:a16="http://schemas.microsoft.com/office/drawing/2014/main" id="{EF732DFC-A49E-4877-AA56-5D556FBD0043}"/>
              </a:ext>
            </a:extLst>
          </p:cNvPr>
          <p:cNvSpPr/>
          <p:nvPr/>
        </p:nvSpPr>
        <p:spPr>
          <a:xfrm>
            <a:off x="5688481" y="4634920"/>
            <a:ext cx="1059612" cy="369332"/>
          </a:xfrm>
          <a:prstGeom prst="rect">
            <a:avLst/>
          </a:prstGeom>
        </p:spPr>
        <p:txBody>
          <a:bodyPr wrap="square">
            <a:spAutoFit/>
          </a:bodyPr>
          <a:lstStyle/>
          <a:p>
            <a:r>
              <a:rPr lang="ja-JP" altLang="en-US" sz="1800" b="1" dirty="0">
                <a:latin typeface="+mn-ea"/>
              </a:rPr>
              <a:t>⑤健康</a:t>
            </a:r>
            <a:endParaRPr lang="ja-JP" altLang="en-US" sz="1600" b="1" dirty="0">
              <a:latin typeface="+mn-ea"/>
            </a:endParaRPr>
          </a:p>
        </p:txBody>
      </p:sp>
      <p:sp>
        <p:nvSpPr>
          <p:cNvPr id="48" name="正方形/長方形 47">
            <a:extLst>
              <a:ext uri="{FF2B5EF4-FFF2-40B4-BE49-F238E27FC236}">
                <a16:creationId xmlns:a16="http://schemas.microsoft.com/office/drawing/2014/main" id="{EF732DFC-A49E-4877-AA56-5D556FBD0043}"/>
              </a:ext>
            </a:extLst>
          </p:cNvPr>
          <p:cNvSpPr/>
          <p:nvPr/>
        </p:nvSpPr>
        <p:spPr>
          <a:xfrm>
            <a:off x="5683656" y="5281180"/>
            <a:ext cx="2163004" cy="372274"/>
          </a:xfrm>
          <a:prstGeom prst="rect">
            <a:avLst/>
          </a:prstGeom>
        </p:spPr>
        <p:txBody>
          <a:bodyPr wrap="square">
            <a:spAutoFit/>
          </a:bodyPr>
          <a:lstStyle/>
          <a:p>
            <a:r>
              <a:rPr lang="ja-JP" altLang="en-US" sz="1800" b="1" dirty="0">
                <a:latin typeface="+mn-ea"/>
              </a:rPr>
              <a:t>⑥産業・経済活動</a:t>
            </a:r>
            <a:endParaRPr lang="ja-JP" altLang="en-US" sz="1600" b="1" dirty="0">
              <a:latin typeface="+mn-ea"/>
            </a:endParaRPr>
          </a:p>
        </p:txBody>
      </p:sp>
      <p:sp>
        <p:nvSpPr>
          <p:cNvPr id="49" name="正方形/長方形 48">
            <a:extLst>
              <a:ext uri="{FF2B5EF4-FFF2-40B4-BE49-F238E27FC236}">
                <a16:creationId xmlns:a16="http://schemas.microsoft.com/office/drawing/2014/main" id="{EF732DFC-A49E-4877-AA56-5D556FBD0043}"/>
              </a:ext>
            </a:extLst>
          </p:cNvPr>
          <p:cNvSpPr/>
          <p:nvPr/>
        </p:nvSpPr>
        <p:spPr>
          <a:xfrm>
            <a:off x="5666470" y="1430705"/>
            <a:ext cx="2601504" cy="369332"/>
          </a:xfrm>
          <a:prstGeom prst="rect">
            <a:avLst/>
          </a:prstGeom>
        </p:spPr>
        <p:txBody>
          <a:bodyPr wrap="square">
            <a:spAutoFit/>
          </a:bodyPr>
          <a:lstStyle/>
          <a:p>
            <a:r>
              <a:rPr lang="ja-JP" altLang="en-US" sz="1800" b="1" dirty="0">
                <a:latin typeface="+mn-ea"/>
              </a:rPr>
              <a:t>①農業・林業</a:t>
            </a:r>
            <a:r>
              <a:rPr lang="ja-JP" altLang="en-US" sz="1800" b="1" dirty="0" smtClean="0">
                <a:latin typeface="+mn-ea"/>
              </a:rPr>
              <a:t>・水産業</a:t>
            </a:r>
            <a:endParaRPr lang="ja-JP" altLang="en-US" sz="1600" b="1" dirty="0">
              <a:latin typeface="+mn-ea"/>
            </a:endParaRPr>
          </a:p>
        </p:txBody>
      </p:sp>
      <p:sp>
        <p:nvSpPr>
          <p:cNvPr id="50" name="正方形/長方形 49">
            <a:extLst>
              <a:ext uri="{FF2B5EF4-FFF2-40B4-BE49-F238E27FC236}">
                <a16:creationId xmlns:a16="http://schemas.microsoft.com/office/drawing/2014/main" id="{EF732DFC-A49E-4877-AA56-5D556FBD0043}"/>
              </a:ext>
            </a:extLst>
          </p:cNvPr>
          <p:cNvSpPr/>
          <p:nvPr/>
        </p:nvSpPr>
        <p:spPr>
          <a:xfrm>
            <a:off x="5668602" y="2228428"/>
            <a:ext cx="2178057" cy="369332"/>
          </a:xfrm>
          <a:prstGeom prst="rect">
            <a:avLst/>
          </a:prstGeom>
        </p:spPr>
        <p:txBody>
          <a:bodyPr wrap="square">
            <a:spAutoFit/>
          </a:bodyPr>
          <a:lstStyle/>
          <a:p>
            <a:r>
              <a:rPr lang="ja-JP" altLang="en-US" sz="1800" b="1" dirty="0">
                <a:latin typeface="+mn-ea"/>
              </a:rPr>
              <a:t>②水環境・水資源</a:t>
            </a:r>
            <a:endParaRPr lang="ja-JP" altLang="en-US" sz="1600" b="1" dirty="0">
              <a:latin typeface="+mn-ea"/>
            </a:endParaRPr>
          </a:p>
        </p:txBody>
      </p:sp>
      <p:sp>
        <p:nvSpPr>
          <p:cNvPr id="51" name="正方形/長方形 50">
            <a:extLst>
              <a:ext uri="{FF2B5EF4-FFF2-40B4-BE49-F238E27FC236}">
                <a16:creationId xmlns:a16="http://schemas.microsoft.com/office/drawing/2014/main" id="{EF732DFC-A49E-4877-AA56-5D556FBD0043}"/>
              </a:ext>
            </a:extLst>
          </p:cNvPr>
          <p:cNvSpPr/>
          <p:nvPr/>
        </p:nvSpPr>
        <p:spPr>
          <a:xfrm>
            <a:off x="5688483" y="2982509"/>
            <a:ext cx="1788640" cy="369332"/>
          </a:xfrm>
          <a:prstGeom prst="rect">
            <a:avLst/>
          </a:prstGeom>
        </p:spPr>
        <p:txBody>
          <a:bodyPr wrap="square">
            <a:spAutoFit/>
          </a:bodyPr>
          <a:lstStyle/>
          <a:p>
            <a:r>
              <a:rPr lang="ja-JP" altLang="en-US" sz="1800" b="1" dirty="0">
                <a:latin typeface="+mn-ea"/>
              </a:rPr>
              <a:t>➂自然生態系</a:t>
            </a:r>
            <a:endParaRPr lang="ja-JP" altLang="en-US" sz="1600" b="1" dirty="0">
              <a:latin typeface="+mn-ea"/>
            </a:endParaRPr>
          </a:p>
        </p:txBody>
      </p:sp>
      <p:sp>
        <p:nvSpPr>
          <p:cNvPr id="52" name="正方形/長方形 51">
            <a:extLst>
              <a:ext uri="{FF2B5EF4-FFF2-40B4-BE49-F238E27FC236}">
                <a16:creationId xmlns:a16="http://schemas.microsoft.com/office/drawing/2014/main" id="{EF732DFC-A49E-4877-AA56-5D556FBD0043}"/>
              </a:ext>
            </a:extLst>
          </p:cNvPr>
          <p:cNvSpPr/>
          <p:nvPr/>
        </p:nvSpPr>
        <p:spPr>
          <a:xfrm>
            <a:off x="5688481" y="3759421"/>
            <a:ext cx="2439855" cy="369332"/>
          </a:xfrm>
          <a:prstGeom prst="rect">
            <a:avLst/>
          </a:prstGeom>
        </p:spPr>
        <p:txBody>
          <a:bodyPr wrap="square">
            <a:spAutoFit/>
          </a:bodyPr>
          <a:lstStyle/>
          <a:p>
            <a:r>
              <a:rPr lang="ja-JP" altLang="en-US" sz="1800" b="1" dirty="0">
                <a:latin typeface="+mn-ea"/>
              </a:rPr>
              <a:t>④自然災害・沿岸域</a:t>
            </a:r>
            <a:endParaRPr lang="ja-JP" altLang="en-US" sz="1600" b="1" dirty="0">
              <a:latin typeface="+mn-ea"/>
            </a:endParaRPr>
          </a:p>
        </p:txBody>
      </p:sp>
      <p:sp>
        <p:nvSpPr>
          <p:cNvPr id="53" name="正方形/長方形 52">
            <a:extLst>
              <a:ext uri="{FF2B5EF4-FFF2-40B4-BE49-F238E27FC236}">
                <a16:creationId xmlns:a16="http://schemas.microsoft.com/office/drawing/2014/main" id="{EF732DFC-A49E-4877-AA56-5D556FBD0043}"/>
              </a:ext>
            </a:extLst>
          </p:cNvPr>
          <p:cNvSpPr/>
          <p:nvPr/>
        </p:nvSpPr>
        <p:spPr>
          <a:xfrm>
            <a:off x="5668551" y="6071075"/>
            <a:ext cx="2701987" cy="369332"/>
          </a:xfrm>
          <a:prstGeom prst="rect">
            <a:avLst/>
          </a:prstGeom>
        </p:spPr>
        <p:txBody>
          <a:bodyPr wrap="square">
            <a:spAutoFit/>
          </a:bodyPr>
          <a:lstStyle/>
          <a:p>
            <a:r>
              <a:rPr lang="ja-JP" altLang="en-US" sz="1800" b="1" dirty="0">
                <a:latin typeface="+mn-ea"/>
              </a:rPr>
              <a:t>⑦国民生活・都市生活</a:t>
            </a:r>
            <a:endParaRPr lang="ja-JP" altLang="en-US" sz="1600" b="1" dirty="0">
              <a:latin typeface="+mn-ea"/>
            </a:endParaRPr>
          </a:p>
        </p:txBody>
      </p:sp>
      <p:sp>
        <p:nvSpPr>
          <p:cNvPr id="56" name="正方形/長方形 55"/>
          <p:cNvSpPr/>
          <p:nvPr/>
        </p:nvSpPr>
        <p:spPr>
          <a:xfrm>
            <a:off x="1510863" y="1334510"/>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1502623" y="1672264"/>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4014963" y="1351571"/>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a:off x="4006723" y="1689325"/>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1493505" y="2181385"/>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a:off x="3997605" y="2198446"/>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1501745" y="2787871"/>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p:nvPr/>
        </p:nvSpPr>
        <p:spPr>
          <a:xfrm>
            <a:off x="1493505" y="3125625"/>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p:cNvSpPr/>
          <p:nvPr/>
        </p:nvSpPr>
        <p:spPr>
          <a:xfrm>
            <a:off x="4005845" y="2804932"/>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p:cNvSpPr/>
          <p:nvPr/>
        </p:nvSpPr>
        <p:spPr>
          <a:xfrm>
            <a:off x="3997605" y="3142686"/>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p:cNvSpPr/>
          <p:nvPr/>
        </p:nvSpPr>
        <p:spPr>
          <a:xfrm>
            <a:off x="1501745" y="3545534"/>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p:cNvSpPr/>
          <p:nvPr/>
        </p:nvSpPr>
        <p:spPr>
          <a:xfrm>
            <a:off x="1493505" y="3883288"/>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p:cNvSpPr/>
          <p:nvPr/>
        </p:nvSpPr>
        <p:spPr>
          <a:xfrm>
            <a:off x="4005845" y="3562595"/>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正方形/長方形 73"/>
          <p:cNvSpPr/>
          <p:nvPr/>
        </p:nvSpPr>
        <p:spPr>
          <a:xfrm>
            <a:off x="3997605" y="3900349"/>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p:cNvSpPr/>
          <p:nvPr/>
        </p:nvSpPr>
        <p:spPr>
          <a:xfrm>
            <a:off x="1501745" y="4348158"/>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p:cNvSpPr/>
          <p:nvPr/>
        </p:nvSpPr>
        <p:spPr>
          <a:xfrm>
            <a:off x="1493505" y="4685912"/>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p:cNvSpPr/>
          <p:nvPr/>
        </p:nvSpPr>
        <p:spPr>
          <a:xfrm>
            <a:off x="4005845" y="4365219"/>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3997605" y="4702973"/>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p:cNvSpPr/>
          <p:nvPr/>
        </p:nvSpPr>
        <p:spPr>
          <a:xfrm>
            <a:off x="1493405" y="5360664"/>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p:cNvSpPr/>
          <p:nvPr/>
        </p:nvSpPr>
        <p:spPr>
          <a:xfrm>
            <a:off x="3997505" y="5377725"/>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p:cNvSpPr/>
          <p:nvPr/>
        </p:nvSpPr>
        <p:spPr>
          <a:xfrm>
            <a:off x="1501745" y="6101620"/>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p:cNvSpPr/>
          <p:nvPr/>
        </p:nvSpPr>
        <p:spPr>
          <a:xfrm>
            <a:off x="4005845" y="6118681"/>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正方形/長方形 109"/>
          <p:cNvSpPr/>
          <p:nvPr/>
        </p:nvSpPr>
        <p:spPr>
          <a:xfrm>
            <a:off x="275989" y="1672264"/>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279484" y="2609166"/>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正方形/長方形 111"/>
          <p:cNvSpPr/>
          <p:nvPr/>
        </p:nvSpPr>
        <p:spPr>
          <a:xfrm>
            <a:off x="275989" y="3737262"/>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3" name="正方形/長方形 112"/>
          <p:cNvSpPr/>
          <p:nvPr/>
        </p:nvSpPr>
        <p:spPr>
          <a:xfrm>
            <a:off x="266871" y="4852044"/>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正方形/長方形 113"/>
          <p:cNvSpPr/>
          <p:nvPr/>
        </p:nvSpPr>
        <p:spPr>
          <a:xfrm>
            <a:off x="284318" y="5874861"/>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円弧 129"/>
          <p:cNvSpPr/>
          <p:nvPr/>
        </p:nvSpPr>
        <p:spPr>
          <a:xfrm rot="5081236">
            <a:off x="1220858" y="2949578"/>
            <a:ext cx="1238384" cy="1088781"/>
          </a:xfrm>
          <a:prstGeom prst="arc">
            <a:avLst>
              <a:gd name="adj1" fmla="val 11470082"/>
              <a:gd name="adj2" fmla="val 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7" name="テキスト ボックス 86"/>
          <p:cNvSpPr txBox="1"/>
          <p:nvPr/>
        </p:nvSpPr>
        <p:spPr>
          <a:xfrm>
            <a:off x="5194185" y="840825"/>
            <a:ext cx="3916531" cy="369332"/>
          </a:xfrm>
          <a:prstGeom prst="rect">
            <a:avLst/>
          </a:prstGeom>
          <a:noFill/>
        </p:spPr>
        <p:txBody>
          <a:bodyPr wrap="square" rtlCol="0">
            <a:spAutoFit/>
          </a:bodyPr>
          <a:lstStyle/>
          <a:p>
            <a:r>
              <a:rPr lang="ja-JP" altLang="en-US" dirty="0" smtClean="0"/>
              <a:t>話題別の整理（</a:t>
            </a:r>
            <a:r>
              <a:rPr lang="ja-JP" altLang="en-US" dirty="0" smtClean="0">
                <a:solidFill>
                  <a:srgbClr val="FF0000"/>
                </a:solidFill>
              </a:rPr>
              <a:t>他の整理もＯＫ！</a:t>
            </a:r>
            <a:r>
              <a:rPr lang="ja-JP" altLang="en-US" dirty="0" smtClean="0"/>
              <a:t>）</a:t>
            </a:r>
            <a:endParaRPr kumimoji="1" lang="ja-JP" altLang="en-US" dirty="0"/>
          </a:p>
        </p:txBody>
      </p:sp>
      <p:sp>
        <p:nvSpPr>
          <p:cNvPr id="2" name="スライド番号プレースホルダー 1"/>
          <p:cNvSpPr>
            <a:spLocks noGrp="1"/>
          </p:cNvSpPr>
          <p:nvPr>
            <p:ph type="sldNum" sz="quarter" idx="12"/>
          </p:nvPr>
        </p:nvSpPr>
        <p:spPr/>
        <p:txBody>
          <a:bodyPr/>
          <a:lstStyle/>
          <a:p>
            <a:fld id="{6E12132C-C71E-4FE0-A767-5C1003A0C6BA}" type="slidenum">
              <a:rPr lang="ja-JP" altLang="en-US" smtClean="0"/>
              <a:pPr/>
              <a:t>9</a:t>
            </a:fld>
            <a:endParaRPr lang="ja-JP" altLang="en-US" dirty="0"/>
          </a:p>
        </p:txBody>
      </p:sp>
      <p:sp>
        <p:nvSpPr>
          <p:cNvPr id="88" name="正方形/長方形 87"/>
          <p:cNvSpPr/>
          <p:nvPr/>
        </p:nvSpPr>
        <p:spPr>
          <a:xfrm>
            <a:off x="2380029" y="1454673"/>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2380010" y="2169658"/>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p:cNvSpPr/>
          <p:nvPr/>
        </p:nvSpPr>
        <p:spPr>
          <a:xfrm>
            <a:off x="2356806" y="4358662"/>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正方形/長方形 94"/>
          <p:cNvSpPr/>
          <p:nvPr/>
        </p:nvSpPr>
        <p:spPr>
          <a:xfrm>
            <a:off x="2342582" y="5373250"/>
            <a:ext cx="354054" cy="2920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 name="グループ化 8"/>
          <p:cNvGrpSpPr/>
          <p:nvPr/>
        </p:nvGrpSpPr>
        <p:grpSpPr>
          <a:xfrm>
            <a:off x="699653" y="1510640"/>
            <a:ext cx="793244" cy="4749604"/>
            <a:chOff x="699652" y="1510640"/>
            <a:chExt cx="1310947" cy="4749604"/>
          </a:xfrm>
        </p:grpSpPr>
        <p:cxnSp>
          <p:nvCxnSpPr>
            <p:cNvPr id="115" name="直線矢印コネクタ 114"/>
            <p:cNvCxnSpPr/>
            <p:nvPr/>
          </p:nvCxnSpPr>
          <p:spPr>
            <a:xfrm flipV="1">
              <a:off x="836566" y="1510640"/>
              <a:ext cx="954597" cy="28704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直線矢印コネクタ 116"/>
            <p:cNvCxnSpPr/>
            <p:nvPr/>
          </p:nvCxnSpPr>
          <p:spPr>
            <a:xfrm>
              <a:off x="870868" y="1819320"/>
              <a:ext cx="987331" cy="11064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直線矢印コネクタ 117"/>
            <p:cNvCxnSpPr/>
            <p:nvPr/>
          </p:nvCxnSpPr>
          <p:spPr>
            <a:xfrm>
              <a:off x="848806" y="1812294"/>
              <a:ext cx="1000275" cy="22496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直線矢印コネクタ 118"/>
            <p:cNvCxnSpPr/>
            <p:nvPr/>
          </p:nvCxnSpPr>
          <p:spPr>
            <a:xfrm flipV="1">
              <a:off x="730182" y="1574660"/>
              <a:ext cx="1139989" cy="11809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直線矢印コネクタ 119"/>
            <p:cNvCxnSpPr/>
            <p:nvPr/>
          </p:nvCxnSpPr>
          <p:spPr>
            <a:xfrm>
              <a:off x="867748" y="1827942"/>
              <a:ext cx="1020831" cy="26833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直線矢印コネクタ 120"/>
            <p:cNvCxnSpPr/>
            <p:nvPr/>
          </p:nvCxnSpPr>
          <p:spPr>
            <a:xfrm>
              <a:off x="747861" y="2800317"/>
              <a:ext cx="1115157" cy="26420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直線矢印コネクタ 121"/>
            <p:cNvCxnSpPr/>
            <p:nvPr/>
          </p:nvCxnSpPr>
          <p:spPr>
            <a:xfrm flipV="1">
              <a:off x="733660" y="2383264"/>
              <a:ext cx="1119171" cy="14780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直線矢印コネクタ 122"/>
            <p:cNvCxnSpPr/>
            <p:nvPr/>
          </p:nvCxnSpPr>
          <p:spPr>
            <a:xfrm flipV="1">
              <a:off x="699652" y="3737262"/>
              <a:ext cx="1181391" cy="13050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直線矢印コネクタ 123"/>
            <p:cNvCxnSpPr/>
            <p:nvPr/>
          </p:nvCxnSpPr>
          <p:spPr>
            <a:xfrm>
              <a:off x="717099" y="6034445"/>
              <a:ext cx="1163944" cy="2257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直線矢印コネクタ 124"/>
            <p:cNvCxnSpPr/>
            <p:nvPr/>
          </p:nvCxnSpPr>
          <p:spPr>
            <a:xfrm>
              <a:off x="764978" y="2782040"/>
              <a:ext cx="1103540" cy="5267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p:nvPr/>
          </p:nvCxnSpPr>
          <p:spPr>
            <a:xfrm>
              <a:off x="741655" y="3905440"/>
              <a:ext cx="1139388" cy="8922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線矢印コネクタ 97"/>
            <p:cNvCxnSpPr/>
            <p:nvPr/>
          </p:nvCxnSpPr>
          <p:spPr>
            <a:xfrm>
              <a:off x="1023268" y="1971720"/>
              <a:ext cx="987331" cy="11064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9" name="直線矢印コネクタ 98"/>
          <p:cNvCxnSpPr>
            <a:endCxn id="88" idx="1"/>
          </p:cNvCxnSpPr>
          <p:nvPr/>
        </p:nvCxnSpPr>
        <p:spPr>
          <a:xfrm>
            <a:off x="1909629" y="1521427"/>
            <a:ext cx="470400" cy="7927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直線矢印コネクタ 101"/>
          <p:cNvCxnSpPr/>
          <p:nvPr/>
        </p:nvCxnSpPr>
        <p:spPr>
          <a:xfrm>
            <a:off x="1902849" y="2328732"/>
            <a:ext cx="435532" cy="141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直線矢印コネクタ 102"/>
          <p:cNvCxnSpPr/>
          <p:nvPr/>
        </p:nvCxnSpPr>
        <p:spPr>
          <a:xfrm>
            <a:off x="1904402" y="4484277"/>
            <a:ext cx="435532" cy="141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直線矢印コネクタ 105"/>
          <p:cNvCxnSpPr/>
          <p:nvPr/>
        </p:nvCxnSpPr>
        <p:spPr>
          <a:xfrm>
            <a:off x="1852565" y="5508284"/>
            <a:ext cx="435532" cy="141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直線矢印コネクタ 107"/>
          <p:cNvCxnSpPr/>
          <p:nvPr/>
        </p:nvCxnSpPr>
        <p:spPr>
          <a:xfrm flipV="1">
            <a:off x="1954189" y="2551802"/>
            <a:ext cx="524617" cy="11062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1" name="円弧 130"/>
          <p:cNvSpPr/>
          <p:nvPr/>
        </p:nvSpPr>
        <p:spPr>
          <a:xfrm rot="5081236">
            <a:off x="905005" y="4963736"/>
            <a:ext cx="1689743" cy="826513"/>
          </a:xfrm>
          <a:prstGeom prst="arc">
            <a:avLst>
              <a:gd name="adj1" fmla="val 11470082"/>
              <a:gd name="adj2" fmla="val 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32" name="直線矢印コネクタ 131"/>
          <p:cNvCxnSpPr/>
          <p:nvPr/>
        </p:nvCxnSpPr>
        <p:spPr>
          <a:xfrm>
            <a:off x="2758466" y="1564242"/>
            <a:ext cx="1192632" cy="682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直線矢印コネクタ 132"/>
          <p:cNvCxnSpPr/>
          <p:nvPr/>
        </p:nvCxnSpPr>
        <p:spPr>
          <a:xfrm>
            <a:off x="1928898" y="1843384"/>
            <a:ext cx="205342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直線矢印コネクタ 133"/>
          <p:cNvCxnSpPr/>
          <p:nvPr/>
        </p:nvCxnSpPr>
        <p:spPr>
          <a:xfrm>
            <a:off x="2758466" y="2315683"/>
            <a:ext cx="119263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直線矢印コネクタ 134"/>
          <p:cNvCxnSpPr/>
          <p:nvPr/>
        </p:nvCxnSpPr>
        <p:spPr>
          <a:xfrm>
            <a:off x="2084422" y="2927522"/>
            <a:ext cx="18666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直線矢印コネクタ 135"/>
          <p:cNvCxnSpPr/>
          <p:nvPr/>
        </p:nvCxnSpPr>
        <p:spPr>
          <a:xfrm>
            <a:off x="2022271" y="3308829"/>
            <a:ext cx="18666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直線矢印コネクタ 136"/>
          <p:cNvCxnSpPr/>
          <p:nvPr/>
        </p:nvCxnSpPr>
        <p:spPr>
          <a:xfrm>
            <a:off x="1983871" y="3708620"/>
            <a:ext cx="18666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直線矢印コネクタ 137"/>
          <p:cNvCxnSpPr/>
          <p:nvPr/>
        </p:nvCxnSpPr>
        <p:spPr>
          <a:xfrm>
            <a:off x="2022271" y="4061940"/>
            <a:ext cx="186667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直線矢印コネクタ 138"/>
          <p:cNvCxnSpPr/>
          <p:nvPr/>
        </p:nvCxnSpPr>
        <p:spPr>
          <a:xfrm>
            <a:off x="2734064" y="4491340"/>
            <a:ext cx="121703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直線矢印コネクタ 139"/>
          <p:cNvCxnSpPr/>
          <p:nvPr/>
        </p:nvCxnSpPr>
        <p:spPr>
          <a:xfrm>
            <a:off x="1925316" y="4836565"/>
            <a:ext cx="20257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直線矢印コネクタ 140"/>
          <p:cNvCxnSpPr/>
          <p:nvPr/>
        </p:nvCxnSpPr>
        <p:spPr>
          <a:xfrm>
            <a:off x="2734064" y="5522410"/>
            <a:ext cx="121703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直線矢印コネクタ 141"/>
          <p:cNvCxnSpPr/>
          <p:nvPr/>
        </p:nvCxnSpPr>
        <p:spPr>
          <a:xfrm>
            <a:off x="1855799" y="6269334"/>
            <a:ext cx="212652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直線矢印コネクタ 142"/>
          <p:cNvCxnSpPr/>
          <p:nvPr/>
        </p:nvCxnSpPr>
        <p:spPr>
          <a:xfrm flipV="1">
            <a:off x="1983871" y="1600698"/>
            <a:ext cx="1967227" cy="20908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直線矢印コネクタ 143"/>
          <p:cNvCxnSpPr/>
          <p:nvPr/>
        </p:nvCxnSpPr>
        <p:spPr>
          <a:xfrm>
            <a:off x="2734064" y="4527387"/>
            <a:ext cx="1181318" cy="9149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6" name="テキスト ボックス 25"/>
          <p:cNvSpPr txBox="1">
            <a:spLocks noChangeArrowheads="1"/>
          </p:cNvSpPr>
          <p:nvPr/>
        </p:nvSpPr>
        <p:spPr bwMode="auto">
          <a:xfrm>
            <a:off x="420418" y="6627571"/>
            <a:ext cx="78512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19088" indent="-319088"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000" dirty="0">
                <a:latin typeface="+mn-ea"/>
                <a:ea typeface="+mn-ea"/>
              </a:rPr>
              <a:t>出典：</a:t>
            </a:r>
            <a:r>
              <a:rPr lang="en-US" altLang="ja-JP" sz="1000" dirty="0">
                <a:latin typeface="+mn-ea"/>
                <a:ea typeface="+mn-ea"/>
              </a:rPr>
              <a:t>IPCC AR5 WG2 </a:t>
            </a:r>
            <a:r>
              <a:rPr lang="ja-JP" altLang="en-US" sz="1000" dirty="0">
                <a:latin typeface="+mn-ea"/>
                <a:ea typeface="+mn-ea"/>
              </a:rPr>
              <a:t>政策決定者向け要約 </a:t>
            </a:r>
            <a:r>
              <a:rPr lang="en-US" altLang="ja-JP" sz="1000" dirty="0">
                <a:latin typeface="+mn-ea"/>
                <a:ea typeface="+mn-ea"/>
              </a:rPr>
              <a:t>Table1</a:t>
            </a:r>
            <a:r>
              <a:rPr lang="ja-JP" altLang="en-US" sz="1000" dirty="0">
                <a:latin typeface="+mn-ea"/>
                <a:ea typeface="+mn-ea"/>
              </a:rPr>
              <a:t>より</a:t>
            </a:r>
            <a:r>
              <a:rPr lang="ja-JP" altLang="en-US" sz="1000" dirty="0" smtClean="0">
                <a:latin typeface="+mn-ea"/>
                <a:ea typeface="+mn-ea"/>
              </a:rPr>
              <a:t>抜粋</a:t>
            </a:r>
            <a:endParaRPr lang="ja-JP" altLang="en-US" sz="1000" dirty="0"/>
          </a:p>
        </p:txBody>
      </p:sp>
      <p:sp>
        <p:nvSpPr>
          <p:cNvPr id="97"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9</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0996002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タイトル 1"/>
          <p:cNvSpPr txBox="1">
            <a:spLocks/>
          </p:cNvSpPr>
          <p:nvPr/>
        </p:nvSpPr>
        <p:spPr>
          <a:xfrm>
            <a:off x="1115616" y="-27384"/>
            <a:ext cx="8028384" cy="692696"/>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kumimoji="1" sz="3000" b="1" kern="1200">
                <a:solidFill>
                  <a:schemeClr val="tx1"/>
                </a:solidFill>
                <a:latin typeface="+mj-ea"/>
                <a:ea typeface="+mj-ea"/>
                <a:cs typeface="+mj-cs"/>
              </a:defRPr>
            </a:lvl1pPr>
          </a:lstStyle>
          <a:p>
            <a:r>
              <a:rPr lang="ja-JP" altLang="en-US" dirty="0" smtClean="0"/>
              <a:t>課題１：気候変動の影響について考える</a:t>
            </a:r>
            <a:endParaRPr lang="ja-JP" altLang="en-US" dirty="0"/>
          </a:p>
        </p:txBody>
      </p:sp>
      <p:sp>
        <p:nvSpPr>
          <p:cNvPr id="5" name="正方形/長方形 4"/>
          <p:cNvSpPr/>
          <p:nvPr/>
        </p:nvSpPr>
        <p:spPr>
          <a:xfrm>
            <a:off x="282144" y="1340375"/>
            <a:ext cx="8454240" cy="116302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p:cNvSpPr/>
          <p:nvPr/>
        </p:nvSpPr>
        <p:spPr>
          <a:xfrm>
            <a:off x="282143" y="1070376"/>
            <a:ext cx="2754671" cy="540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800" b="1" dirty="0" smtClean="0"/>
              <a:t>グループワーク</a:t>
            </a:r>
            <a:endParaRPr kumimoji="1" lang="ja-JP" altLang="en-US" sz="2800" b="1" dirty="0"/>
          </a:p>
        </p:txBody>
      </p:sp>
      <p:sp>
        <p:nvSpPr>
          <p:cNvPr id="7" name="テキスト ボックス 6"/>
          <p:cNvSpPr txBox="1"/>
          <p:nvPr/>
        </p:nvSpPr>
        <p:spPr>
          <a:xfrm>
            <a:off x="399684" y="1645920"/>
            <a:ext cx="8156700" cy="707886"/>
          </a:xfrm>
          <a:prstGeom prst="rect">
            <a:avLst/>
          </a:prstGeom>
          <a:noFill/>
        </p:spPr>
        <p:txBody>
          <a:bodyPr wrap="square" rtlCol="0">
            <a:spAutoFit/>
          </a:bodyPr>
          <a:lstStyle/>
          <a:p>
            <a:r>
              <a:rPr lang="ja-JP" altLang="en-US" sz="2000" dirty="0" smtClean="0"/>
              <a:t>意見を発表、共有しながら、模造紙に付箋を貼っていき、一巡したら整理しましょう。</a:t>
            </a:r>
            <a:endParaRPr lang="en-US" altLang="ja-JP" sz="2000" dirty="0" smtClean="0"/>
          </a:p>
        </p:txBody>
      </p:sp>
      <p:sp>
        <p:nvSpPr>
          <p:cNvPr id="21" name="テキスト ボックス 20"/>
          <p:cNvSpPr txBox="1"/>
          <p:nvPr/>
        </p:nvSpPr>
        <p:spPr>
          <a:xfrm>
            <a:off x="520117" y="2607038"/>
            <a:ext cx="4619101" cy="1077218"/>
          </a:xfrm>
          <a:prstGeom prst="rect">
            <a:avLst/>
          </a:prstGeom>
          <a:noFill/>
        </p:spPr>
        <p:txBody>
          <a:bodyPr wrap="square" rtlCol="0">
            <a:spAutoFit/>
          </a:bodyPr>
          <a:lstStyle/>
          <a:p>
            <a:pPr algn="ctr"/>
            <a:r>
              <a:rPr lang="ja-JP" altLang="en-US" sz="3200" b="1" dirty="0" smtClean="0"/>
              <a:t>意見共有　</a:t>
            </a:r>
            <a:r>
              <a:rPr lang="ja-JP" altLang="en-US" sz="3200" b="1" dirty="0" smtClean="0"/>
              <a:t>～</a:t>
            </a:r>
            <a:r>
              <a:rPr lang="ja-JP" altLang="en-US" sz="3200" dirty="0" smtClean="0"/>
              <a:t>〇〇</a:t>
            </a:r>
            <a:r>
              <a:rPr lang="en-US" altLang="ja-JP" sz="3200" dirty="0" smtClean="0"/>
              <a:t>:</a:t>
            </a:r>
            <a:r>
              <a:rPr lang="ja-JP" altLang="en-US" sz="3200" dirty="0" smtClean="0"/>
              <a:t>〇〇</a:t>
            </a:r>
            <a:endParaRPr lang="en-US" altLang="ja-JP" sz="3200" dirty="0" smtClean="0"/>
          </a:p>
          <a:p>
            <a:pPr algn="ctr"/>
            <a:r>
              <a:rPr lang="ja-JP" altLang="en-US" sz="3200" b="1" dirty="0" smtClean="0"/>
              <a:t>　整理　　</a:t>
            </a:r>
            <a:r>
              <a:rPr lang="ja-JP" altLang="en-US" sz="3200" b="1" dirty="0" smtClean="0"/>
              <a:t>～</a:t>
            </a:r>
            <a:r>
              <a:rPr lang="ja-JP" altLang="en-US" sz="3200" dirty="0" smtClean="0"/>
              <a:t>〇〇</a:t>
            </a:r>
            <a:r>
              <a:rPr lang="en-US" altLang="ja-JP" sz="3200" dirty="0" smtClean="0"/>
              <a:t>:</a:t>
            </a:r>
            <a:r>
              <a:rPr lang="ja-JP" altLang="en-US" sz="3200" dirty="0" smtClean="0"/>
              <a:t>〇〇</a:t>
            </a:r>
            <a:endParaRPr lang="en-US" altLang="ja-JP" sz="3200" dirty="0" smtClean="0"/>
          </a:p>
        </p:txBody>
      </p:sp>
      <p:sp>
        <p:nvSpPr>
          <p:cNvPr id="22" name="テキスト ボックス 21"/>
          <p:cNvSpPr txBox="1"/>
          <p:nvPr/>
        </p:nvSpPr>
        <p:spPr>
          <a:xfrm>
            <a:off x="346486" y="3609406"/>
            <a:ext cx="4532086" cy="2657138"/>
          </a:xfrm>
          <a:prstGeom prst="rect">
            <a:avLst/>
          </a:prstGeom>
          <a:noFill/>
        </p:spPr>
        <p:txBody>
          <a:bodyPr wrap="square" rtlCol="0">
            <a:spAutoFit/>
          </a:bodyPr>
          <a:lstStyle/>
          <a:p>
            <a:pPr>
              <a:lnSpc>
                <a:spcPts val="4000"/>
              </a:lnSpc>
            </a:pPr>
            <a:r>
              <a:rPr lang="ja-JP" altLang="en-US" sz="2000" u="sng" dirty="0" smtClean="0"/>
              <a:t>進め方</a:t>
            </a:r>
            <a:endParaRPr lang="en-US" altLang="ja-JP" sz="2000" u="sng" dirty="0" smtClean="0"/>
          </a:p>
          <a:p>
            <a:pPr>
              <a:lnSpc>
                <a:spcPts val="4000"/>
              </a:lnSpc>
            </a:pPr>
            <a:r>
              <a:rPr lang="ja-JP" altLang="en-US" sz="2000" dirty="0" smtClean="0"/>
              <a:t>共有が終わったら・・</a:t>
            </a:r>
            <a:endParaRPr lang="en-US" altLang="ja-JP" sz="2000" dirty="0" smtClean="0"/>
          </a:p>
          <a:p>
            <a:pPr>
              <a:lnSpc>
                <a:spcPts val="3000"/>
              </a:lnSpc>
            </a:pPr>
            <a:r>
              <a:rPr lang="ja-JP" altLang="en-US" sz="2000" dirty="0" smtClean="0"/>
              <a:t>　✔　類似の内容、分野でまとめる。</a:t>
            </a:r>
            <a:endParaRPr lang="en-US" altLang="ja-JP" sz="2000" dirty="0" smtClean="0"/>
          </a:p>
          <a:p>
            <a:pPr>
              <a:lnSpc>
                <a:spcPts val="3000"/>
              </a:lnSpc>
            </a:pPr>
            <a:r>
              <a:rPr lang="ja-JP" altLang="en-US" sz="2000" dirty="0"/>
              <a:t>　</a:t>
            </a:r>
            <a:r>
              <a:rPr lang="ja-JP" altLang="en-US" sz="2000" dirty="0" smtClean="0"/>
              <a:t>　　（農業、自然災害など）</a:t>
            </a:r>
            <a:endParaRPr lang="en-US" altLang="ja-JP" sz="2000" dirty="0" smtClean="0"/>
          </a:p>
          <a:p>
            <a:pPr>
              <a:lnSpc>
                <a:spcPts val="3000"/>
              </a:lnSpc>
            </a:pPr>
            <a:r>
              <a:rPr lang="ja-JP" altLang="en-US" sz="2000" dirty="0" smtClean="0"/>
              <a:t>　✔　関連項目は矢印でつなぐ。</a:t>
            </a:r>
            <a:endParaRPr lang="en-US" altLang="ja-JP" sz="2000" dirty="0" smtClean="0"/>
          </a:p>
          <a:p>
            <a:pPr>
              <a:lnSpc>
                <a:spcPts val="3000"/>
              </a:lnSpc>
            </a:pPr>
            <a:r>
              <a:rPr lang="ja-JP" altLang="en-US" sz="2000" dirty="0" smtClean="0"/>
              <a:t>　✔</a:t>
            </a:r>
            <a:r>
              <a:rPr lang="ja-JP" altLang="en-US" sz="2000" dirty="0"/>
              <a:t>　</a:t>
            </a:r>
            <a:r>
              <a:rPr lang="ja-JP" altLang="en-US" sz="2000" dirty="0" smtClean="0"/>
              <a:t>追加の意見出し</a:t>
            </a:r>
            <a:endParaRPr lang="en-US" altLang="ja-JP" sz="2000" dirty="0" smtClean="0"/>
          </a:p>
        </p:txBody>
      </p:sp>
      <p:sp>
        <p:nvSpPr>
          <p:cNvPr id="9" name="正方形/長方形 8"/>
          <p:cNvSpPr/>
          <p:nvPr/>
        </p:nvSpPr>
        <p:spPr>
          <a:xfrm>
            <a:off x="5310231" y="2659350"/>
            <a:ext cx="3704173" cy="3877056"/>
          </a:xfrm>
          <a:prstGeom prst="rect">
            <a:avLst/>
          </a:prstGeom>
          <a:solidFill>
            <a:schemeClr val="accent1">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1 つの角を切り取った四角形 9"/>
          <p:cNvSpPr/>
          <p:nvPr/>
        </p:nvSpPr>
        <p:spPr>
          <a:xfrm flipH="1">
            <a:off x="6953571" y="4336669"/>
            <a:ext cx="633154" cy="633154"/>
          </a:xfrm>
          <a:prstGeom prst="snip1Rect">
            <a:avLst>
              <a:gd name="adj" fmla="val 9251"/>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11" name="1 つの角を切り取った四角形 10"/>
          <p:cNvSpPr/>
          <p:nvPr/>
        </p:nvSpPr>
        <p:spPr>
          <a:xfrm flipH="1">
            <a:off x="5670451" y="4366969"/>
            <a:ext cx="633154" cy="633154"/>
          </a:xfrm>
          <a:prstGeom prst="snip1Rect">
            <a:avLst>
              <a:gd name="adj" fmla="val 9251"/>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grpSp>
        <p:nvGrpSpPr>
          <p:cNvPr id="12" name="グループ化 11"/>
          <p:cNvGrpSpPr/>
          <p:nvPr/>
        </p:nvGrpSpPr>
        <p:grpSpPr>
          <a:xfrm>
            <a:off x="5647955" y="4429478"/>
            <a:ext cx="377026" cy="241040"/>
            <a:chOff x="908044" y="3249000"/>
            <a:chExt cx="1071853" cy="685255"/>
          </a:xfrm>
        </p:grpSpPr>
        <p:sp>
          <p:nvSpPr>
            <p:cNvPr id="13" name="角丸四角形 12"/>
            <p:cNvSpPr/>
            <p:nvPr/>
          </p:nvSpPr>
          <p:spPr>
            <a:xfrm>
              <a:off x="1148738" y="3249000"/>
              <a:ext cx="550800" cy="5508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7934" y="3271507"/>
              <a:ext cx="361470" cy="309209"/>
            </a:xfrm>
            <a:prstGeom prst="rect">
              <a:avLst/>
            </a:prstGeom>
          </p:spPr>
        </p:pic>
        <p:sp>
          <p:nvSpPr>
            <p:cNvPr id="15" name="テキスト ボックス 14"/>
            <p:cNvSpPr txBox="1"/>
            <p:nvPr/>
          </p:nvSpPr>
          <p:spPr>
            <a:xfrm>
              <a:off x="908044" y="3540515"/>
              <a:ext cx="1071853" cy="393740"/>
            </a:xfrm>
            <a:prstGeom prst="rect">
              <a:avLst/>
            </a:prstGeom>
            <a:noFill/>
          </p:spPr>
          <p:txBody>
            <a:bodyPr wrap="none" rtlCol="0">
              <a:spAutoFit/>
            </a:bodyPr>
            <a:lstStyle/>
            <a:p>
              <a:r>
                <a:rPr kumimoji="1" lang="ja-JP" altLang="en-US" sz="300" dirty="0" smtClean="0"/>
                <a:t>極端な降水</a:t>
              </a:r>
              <a:endParaRPr kumimoji="1" lang="ja-JP" altLang="en-US" sz="300" dirty="0"/>
            </a:p>
          </p:txBody>
        </p:sp>
      </p:grpSp>
      <p:sp>
        <p:nvSpPr>
          <p:cNvPr id="16" name="角丸四角形 15"/>
          <p:cNvSpPr/>
          <p:nvPr/>
        </p:nvSpPr>
        <p:spPr>
          <a:xfrm>
            <a:off x="7028807" y="4399178"/>
            <a:ext cx="193745" cy="193745"/>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17" name="テキスト ボックス 16"/>
          <p:cNvSpPr txBox="1"/>
          <p:nvPr/>
        </p:nvSpPr>
        <p:spPr>
          <a:xfrm>
            <a:off x="5704164" y="4630198"/>
            <a:ext cx="599441" cy="307777"/>
          </a:xfrm>
          <a:prstGeom prst="rect">
            <a:avLst/>
          </a:prstGeom>
          <a:noFill/>
        </p:spPr>
        <p:txBody>
          <a:bodyPr wrap="square" rtlCol="0">
            <a:spAutoFit/>
          </a:bodyPr>
          <a:lstStyle/>
          <a:p>
            <a:r>
              <a:rPr kumimoji="1" lang="ja-JP" altLang="en-US" sz="700" dirty="0" smtClean="0"/>
              <a:t>集中豪雨が増える</a:t>
            </a:r>
            <a:endParaRPr kumimoji="1" lang="ja-JP" altLang="en-US" sz="700" dirty="0"/>
          </a:p>
        </p:txBody>
      </p:sp>
      <p:sp>
        <p:nvSpPr>
          <p:cNvPr id="18" name="テキスト ボックス 17"/>
          <p:cNvSpPr txBox="1"/>
          <p:nvPr/>
        </p:nvSpPr>
        <p:spPr>
          <a:xfrm>
            <a:off x="6953572" y="4586160"/>
            <a:ext cx="662633" cy="415498"/>
          </a:xfrm>
          <a:prstGeom prst="rect">
            <a:avLst/>
          </a:prstGeom>
          <a:noFill/>
        </p:spPr>
        <p:txBody>
          <a:bodyPr wrap="square" rtlCol="0">
            <a:spAutoFit/>
          </a:bodyPr>
          <a:lstStyle/>
          <a:p>
            <a:r>
              <a:rPr kumimoji="1" lang="ja-JP" altLang="en-US" sz="700" dirty="0" smtClean="0"/>
              <a:t>洪水が頻繁に起きるようになる</a:t>
            </a:r>
            <a:endParaRPr kumimoji="1" lang="ja-JP" altLang="en-US" sz="700" dirty="0"/>
          </a:p>
        </p:txBody>
      </p:sp>
      <p:pic>
        <p:nvPicPr>
          <p:cNvPr id="19" name="図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1962" y="4433455"/>
            <a:ext cx="185647" cy="107366"/>
          </a:xfrm>
          <a:prstGeom prst="rect">
            <a:avLst/>
          </a:prstGeom>
        </p:spPr>
      </p:pic>
      <p:sp>
        <p:nvSpPr>
          <p:cNvPr id="24" name="テキスト ボックス 23"/>
          <p:cNvSpPr txBox="1"/>
          <p:nvPr/>
        </p:nvSpPr>
        <p:spPr>
          <a:xfrm>
            <a:off x="5678923" y="2761153"/>
            <a:ext cx="1117534" cy="369332"/>
          </a:xfrm>
          <a:prstGeom prst="rect">
            <a:avLst/>
          </a:prstGeom>
          <a:noFill/>
        </p:spPr>
        <p:txBody>
          <a:bodyPr wrap="square" rtlCol="0">
            <a:spAutoFit/>
          </a:bodyPr>
          <a:lstStyle/>
          <a:p>
            <a:r>
              <a:rPr kumimoji="1" lang="ja-JP" altLang="en-US" dirty="0" smtClean="0"/>
              <a:t>気候変動</a:t>
            </a:r>
            <a:endParaRPr kumimoji="1" lang="ja-JP" altLang="en-US" dirty="0"/>
          </a:p>
        </p:txBody>
      </p:sp>
      <p:sp>
        <p:nvSpPr>
          <p:cNvPr id="25" name="テキスト ボックス 24"/>
          <p:cNvSpPr txBox="1"/>
          <p:nvPr/>
        </p:nvSpPr>
        <p:spPr>
          <a:xfrm>
            <a:off x="7057104" y="2776315"/>
            <a:ext cx="1679279" cy="369332"/>
          </a:xfrm>
          <a:prstGeom prst="rect">
            <a:avLst/>
          </a:prstGeom>
          <a:noFill/>
        </p:spPr>
        <p:txBody>
          <a:bodyPr wrap="square" rtlCol="0">
            <a:spAutoFit/>
          </a:bodyPr>
          <a:lstStyle/>
          <a:p>
            <a:r>
              <a:rPr kumimoji="1" lang="ja-JP" altLang="en-US" dirty="0" smtClean="0"/>
              <a:t>気候変動影響</a:t>
            </a:r>
            <a:endParaRPr kumimoji="1" lang="ja-JP" altLang="en-US" dirty="0"/>
          </a:p>
        </p:txBody>
      </p:sp>
      <p:cxnSp>
        <p:nvCxnSpPr>
          <p:cNvPr id="27" name="直線コネクタ 26"/>
          <p:cNvCxnSpPr/>
          <p:nvPr/>
        </p:nvCxnSpPr>
        <p:spPr>
          <a:xfrm>
            <a:off x="6518892" y="3087721"/>
            <a:ext cx="0" cy="34486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6405913" y="4670518"/>
            <a:ext cx="50704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V="1">
            <a:off x="7738496" y="3409011"/>
            <a:ext cx="353635" cy="41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1 つの角を切り取った四角形 37"/>
          <p:cNvSpPr/>
          <p:nvPr/>
        </p:nvSpPr>
        <p:spPr>
          <a:xfrm flipH="1">
            <a:off x="6994819" y="3137460"/>
            <a:ext cx="633154" cy="633154"/>
          </a:xfrm>
          <a:prstGeom prst="snip1Rect">
            <a:avLst>
              <a:gd name="adj" fmla="val 9251"/>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39" name="1 つの角を切り取った四角形 38"/>
          <p:cNvSpPr/>
          <p:nvPr/>
        </p:nvSpPr>
        <p:spPr>
          <a:xfrm flipH="1">
            <a:off x="5685099" y="3137460"/>
            <a:ext cx="633154" cy="633154"/>
          </a:xfrm>
          <a:prstGeom prst="snip1Rect">
            <a:avLst>
              <a:gd name="adj" fmla="val 9251"/>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40" name="テキスト ボックス 39"/>
          <p:cNvSpPr txBox="1"/>
          <p:nvPr/>
        </p:nvSpPr>
        <p:spPr>
          <a:xfrm>
            <a:off x="5685098" y="3400573"/>
            <a:ext cx="667986" cy="307777"/>
          </a:xfrm>
          <a:prstGeom prst="rect">
            <a:avLst/>
          </a:prstGeom>
          <a:noFill/>
        </p:spPr>
        <p:txBody>
          <a:bodyPr wrap="square" rtlCol="0">
            <a:spAutoFit/>
          </a:bodyPr>
          <a:lstStyle/>
          <a:p>
            <a:r>
              <a:rPr kumimoji="1" lang="ja-JP" altLang="en-US" sz="700" dirty="0" smtClean="0"/>
              <a:t>夏の気温が高くなる</a:t>
            </a:r>
            <a:endParaRPr kumimoji="1" lang="ja-JP" altLang="en-US" sz="700" dirty="0"/>
          </a:p>
        </p:txBody>
      </p:sp>
      <p:sp>
        <p:nvSpPr>
          <p:cNvPr id="41" name="テキスト ボックス 40"/>
          <p:cNvSpPr txBox="1"/>
          <p:nvPr/>
        </p:nvSpPr>
        <p:spPr>
          <a:xfrm>
            <a:off x="6994820" y="3386951"/>
            <a:ext cx="662633" cy="415498"/>
          </a:xfrm>
          <a:prstGeom prst="rect">
            <a:avLst/>
          </a:prstGeom>
          <a:noFill/>
        </p:spPr>
        <p:txBody>
          <a:bodyPr wrap="square" rtlCol="0">
            <a:spAutoFit/>
          </a:bodyPr>
          <a:lstStyle/>
          <a:p>
            <a:r>
              <a:rPr kumimoji="1" lang="ja-JP" altLang="en-US" sz="700" dirty="0" smtClean="0"/>
              <a:t>品質の良いお米が取れなくなる</a:t>
            </a:r>
            <a:endParaRPr kumimoji="1" lang="ja-JP" altLang="en-US" sz="700" dirty="0"/>
          </a:p>
        </p:txBody>
      </p:sp>
      <p:grpSp>
        <p:nvGrpSpPr>
          <p:cNvPr id="42" name="グループ化 41"/>
          <p:cNvGrpSpPr/>
          <p:nvPr/>
        </p:nvGrpSpPr>
        <p:grpSpPr>
          <a:xfrm>
            <a:off x="5781002" y="3173476"/>
            <a:ext cx="220674" cy="220674"/>
            <a:chOff x="1148738" y="5014778"/>
            <a:chExt cx="863936" cy="863936"/>
          </a:xfrm>
        </p:grpSpPr>
        <p:sp>
          <p:nvSpPr>
            <p:cNvPr id="43" name="角丸四角形 42"/>
            <p:cNvSpPr/>
            <p:nvPr/>
          </p:nvSpPr>
          <p:spPr>
            <a:xfrm>
              <a:off x="1148738" y="5014778"/>
              <a:ext cx="863936" cy="863936"/>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4" name="図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61968" y="5037979"/>
              <a:ext cx="254489" cy="579626"/>
            </a:xfrm>
            <a:prstGeom prst="rect">
              <a:avLst/>
            </a:prstGeom>
          </p:spPr>
        </p:pic>
      </p:grpSp>
      <p:sp>
        <p:nvSpPr>
          <p:cNvPr id="45" name="角丸四角形 44"/>
          <p:cNvSpPr/>
          <p:nvPr/>
        </p:nvSpPr>
        <p:spPr>
          <a:xfrm>
            <a:off x="7078156" y="3212011"/>
            <a:ext cx="197000" cy="1970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6" name="図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78991" y="3208402"/>
            <a:ext cx="192669" cy="93123"/>
          </a:xfrm>
          <a:prstGeom prst="rect">
            <a:avLst/>
          </a:prstGeom>
        </p:spPr>
      </p:pic>
      <p:sp>
        <p:nvSpPr>
          <p:cNvPr id="47" name="1 つの角を切り取った四角形 46"/>
          <p:cNvSpPr/>
          <p:nvPr/>
        </p:nvSpPr>
        <p:spPr>
          <a:xfrm flipH="1">
            <a:off x="8124811" y="3155404"/>
            <a:ext cx="633154" cy="633154"/>
          </a:xfrm>
          <a:prstGeom prst="snip1Rect">
            <a:avLst>
              <a:gd name="adj" fmla="val 9251"/>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48" name="テキスト ボックス 47"/>
          <p:cNvSpPr txBox="1"/>
          <p:nvPr/>
        </p:nvSpPr>
        <p:spPr>
          <a:xfrm>
            <a:off x="8120775" y="3204140"/>
            <a:ext cx="662633" cy="200055"/>
          </a:xfrm>
          <a:prstGeom prst="rect">
            <a:avLst/>
          </a:prstGeom>
          <a:noFill/>
        </p:spPr>
        <p:txBody>
          <a:bodyPr wrap="square" rtlCol="0">
            <a:spAutoFit/>
          </a:bodyPr>
          <a:lstStyle/>
          <a:p>
            <a:r>
              <a:rPr lang="ja-JP" altLang="en-US" sz="700" dirty="0" smtClean="0"/>
              <a:t>農家の減収</a:t>
            </a:r>
            <a:endParaRPr kumimoji="1" lang="ja-JP" altLang="en-US" sz="700" dirty="0"/>
          </a:p>
        </p:txBody>
      </p:sp>
      <p:cxnSp>
        <p:nvCxnSpPr>
          <p:cNvPr id="49" name="直線矢印コネクタ 48"/>
          <p:cNvCxnSpPr/>
          <p:nvPr/>
        </p:nvCxnSpPr>
        <p:spPr>
          <a:xfrm>
            <a:off x="6353084" y="3512629"/>
            <a:ext cx="64173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p:nvPr/>
        </p:nvCxnSpPr>
        <p:spPr>
          <a:xfrm flipV="1">
            <a:off x="6353084" y="3638309"/>
            <a:ext cx="604596" cy="9918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円弧 61"/>
          <p:cNvSpPr/>
          <p:nvPr/>
        </p:nvSpPr>
        <p:spPr>
          <a:xfrm rot="5081236" flipH="1">
            <a:off x="7183430" y="3706735"/>
            <a:ext cx="1156544" cy="751667"/>
          </a:xfrm>
          <a:prstGeom prst="arc">
            <a:avLst>
              <a:gd name="adj1" fmla="val 10555259"/>
              <a:gd name="adj2" fmla="val 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6E12132C-C71E-4FE0-A767-5C1003A0C6BA}" type="slidenum">
              <a:rPr lang="ja-JP" altLang="en-US" smtClean="0"/>
              <a:pPr/>
              <a:t>10</a:t>
            </a:fld>
            <a:endParaRPr lang="ja-JP" altLang="en-US" dirty="0"/>
          </a:p>
        </p:txBody>
      </p:sp>
      <p:cxnSp>
        <p:nvCxnSpPr>
          <p:cNvPr id="51" name="直線コネクタ 50"/>
          <p:cNvCxnSpPr/>
          <p:nvPr/>
        </p:nvCxnSpPr>
        <p:spPr>
          <a:xfrm>
            <a:off x="8860818" y="3078217"/>
            <a:ext cx="0" cy="34486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テキスト ボックス 25"/>
          <p:cNvSpPr txBox="1">
            <a:spLocks noChangeArrowheads="1"/>
          </p:cNvSpPr>
          <p:nvPr/>
        </p:nvSpPr>
        <p:spPr bwMode="auto">
          <a:xfrm>
            <a:off x="420418" y="6627571"/>
            <a:ext cx="78512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19088" indent="-319088"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000" dirty="0">
                <a:latin typeface="+mn-ea"/>
                <a:ea typeface="+mn-ea"/>
              </a:rPr>
              <a:t>出典：</a:t>
            </a:r>
            <a:r>
              <a:rPr lang="en-US" altLang="ja-JP" sz="1000" dirty="0">
                <a:latin typeface="+mn-ea"/>
                <a:ea typeface="+mn-ea"/>
              </a:rPr>
              <a:t>IPCC AR5 WG2 </a:t>
            </a:r>
            <a:r>
              <a:rPr lang="ja-JP" altLang="en-US" sz="1000" dirty="0">
                <a:latin typeface="+mn-ea"/>
                <a:ea typeface="+mn-ea"/>
              </a:rPr>
              <a:t>政策決定者向け要約 </a:t>
            </a:r>
            <a:r>
              <a:rPr lang="en-US" altLang="ja-JP" sz="1000" dirty="0">
                <a:latin typeface="+mn-ea"/>
                <a:ea typeface="+mn-ea"/>
              </a:rPr>
              <a:t>Table1</a:t>
            </a:r>
            <a:r>
              <a:rPr lang="ja-JP" altLang="en-US" sz="1000" dirty="0">
                <a:latin typeface="+mn-ea"/>
                <a:ea typeface="+mn-ea"/>
              </a:rPr>
              <a:t>より</a:t>
            </a:r>
            <a:r>
              <a:rPr lang="ja-JP" altLang="en-US" sz="1000" dirty="0" smtClean="0">
                <a:latin typeface="+mn-ea"/>
                <a:ea typeface="+mn-ea"/>
              </a:rPr>
              <a:t>抜粋、</a:t>
            </a:r>
            <a:r>
              <a:rPr lang="ja-JP" altLang="en-US" sz="1000" dirty="0" smtClean="0">
                <a:solidFill>
                  <a:prstClr val="black"/>
                </a:solidFill>
                <a:latin typeface="+mn-ea"/>
                <a:ea typeface="+mn-ea"/>
              </a:rPr>
              <a:t> </a:t>
            </a:r>
            <a:r>
              <a:rPr lang="ja-JP" altLang="en-US" sz="1000" dirty="0" smtClean="0"/>
              <a:t>気候変動適応情報プラットフォーム</a:t>
            </a:r>
            <a:endParaRPr lang="ja-JP" altLang="en-US" sz="1000" dirty="0"/>
          </a:p>
        </p:txBody>
      </p:sp>
      <p:sp>
        <p:nvSpPr>
          <p:cNvPr id="53"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10</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147441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15616" y="-27384"/>
            <a:ext cx="8028384" cy="692696"/>
          </a:xfrm>
        </p:spPr>
        <p:txBody>
          <a:bodyPr>
            <a:normAutofit fontScale="90000"/>
          </a:bodyPr>
          <a:lstStyle/>
          <a:p>
            <a:r>
              <a:rPr lang="ja-JP" altLang="en-US" dirty="0" smtClean="0"/>
              <a:t>課題２：気候変動影響への対策について考える</a:t>
            </a:r>
            <a:endParaRPr kumimoji="1" lang="ja-JP" altLang="en-US" dirty="0"/>
          </a:p>
        </p:txBody>
      </p:sp>
      <p:sp>
        <p:nvSpPr>
          <p:cNvPr id="9" name="正方形/長方形 8"/>
          <p:cNvSpPr/>
          <p:nvPr/>
        </p:nvSpPr>
        <p:spPr>
          <a:xfrm>
            <a:off x="257760" y="999000"/>
            <a:ext cx="8454240" cy="165254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p:cNvSpPr/>
          <p:nvPr/>
        </p:nvSpPr>
        <p:spPr>
          <a:xfrm>
            <a:off x="257760" y="729000"/>
            <a:ext cx="2154240" cy="540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800" b="1" dirty="0" smtClean="0"/>
              <a:t>個人ワーク</a:t>
            </a:r>
            <a:endParaRPr kumimoji="1" lang="ja-JP" altLang="en-US" sz="2800" b="1" dirty="0"/>
          </a:p>
        </p:txBody>
      </p:sp>
      <p:sp>
        <p:nvSpPr>
          <p:cNvPr id="8" name="テキスト ボックス 7"/>
          <p:cNvSpPr txBox="1"/>
          <p:nvPr/>
        </p:nvSpPr>
        <p:spPr>
          <a:xfrm>
            <a:off x="375300" y="1304544"/>
            <a:ext cx="8156700" cy="1015663"/>
          </a:xfrm>
          <a:prstGeom prst="rect">
            <a:avLst/>
          </a:prstGeom>
          <a:noFill/>
        </p:spPr>
        <p:txBody>
          <a:bodyPr wrap="square" rtlCol="0">
            <a:spAutoFit/>
          </a:bodyPr>
          <a:lstStyle/>
          <a:p>
            <a:r>
              <a:rPr kumimoji="1" lang="ja-JP" altLang="en-US" sz="2000" dirty="0" smtClean="0"/>
              <a:t>気候変動の影響について考えていただきましたが、その影響</a:t>
            </a:r>
            <a:r>
              <a:rPr lang="ja-JP" altLang="en-US" sz="2000" dirty="0" smtClean="0"/>
              <a:t>に備えるためには、どのような取組が有効・必要でしょうか？</a:t>
            </a:r>
            <a:endParaRPr kumimoji="1" lang="en-US" altLang="ja-JP" sz="2000" dirty="0" smtClean="0"/>
          </a:p>
          <a:p>
            <a:r>
              <a:rPr lang="ja-JP" altLang="en-US" sz="2000" dirty="0" smtClean="0"/>
              <a:t>気になる気候変動影響への対策アイデアをふせんに書き出しましょう。</a:t>
            </a:r>
            <a:endParaRPr lang="en-US" altLang="ja-JP" sz="2000" dirty="0" smtClean="0"/>
          </a:p>
        </p:txBody>
      </p:sp>
      <p:sp>
        <p:nvSpPr>
          <p:cNvPr id="10" name="テキスト ボックス 9"/>
          <p:cNvSpPr txBox="1"/>
          <p:nvPr/>
        </p:nvSpPr>
        <p:spPr>
          <a:xfrm>
            <a:off x="-71565" y="2858588"/>
            <a:ext cx="917554" cy="369332"/>
          </a:xfrm>
          <a:prstGeom prst="rect">
            <a:avLst/>
          </a:prstGeom>
          <a:noFill/>
        </p:spPr>
        <p:txBody>
          <a:bodyPr wrap="square" rtlCol="0">
            <a:spAutoFit/>
          </a:bodyPr>
          <a:lstStyle/>
          <a:p>
            <a:r>
              <a:rPr kumimoji="1" lang="ja-JP" altLang="en-US" dirty="0" smtClean="0"/>
              <a:t>（例）</a:t>
            </a:r>
            <a:endParaRPr kumimoji="1" lang="ja-JP" altLang="en-US" dirty="0"/>
          </a:p>
        </p:txBody>
      </p:sp>
      <p:sp>
        <p:nvSpPr>
          <p:cNvPr id="32" name="1 つの角を切り取った四角形 31"/>
          <p:cNvSpPr/>
          <p:nvPr/>
        </p:nvSpPr>
        <p:spPr>
          <a:xfrm flipH="1">
            <a:off x="3756458" y="3133470"/>
            <a:ext cx="1800000" cy="1800000"/>
          </a:xfrm>
          <a:prstGeom prst="snip1Rect">
            <a:avLst>
              <a:gd name="adj" fmla="val 9251"/>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1 つの角を切り取った四角形 32"/>
          <p:cNvSpPr/>
          <p:nvPr/>
        </p:nvSpPr>
        <p:spPr>
          <a:xfrm flipH="1">
            <a:off x="979294" y="3133470"/>
            <a:ext cx="1800000" cy="1800000"/>
          </a:xfrm>
          <a:prstGeom prst="snip1Rect">
            <a:avLst>
              <a:gd name="adj" fmla="val 9251"/>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角丸四角形 37"/>
          <p:cNvSpPr/>
          <p:nvPr/>
        </p:nvSpPr>
        <p:spPr>
          <a:xfrm>
            <a:off x="1168420" y="3311177"/>
            <a:ext cx="550800" cy="5508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右矢印 39"/>
          <p:cNvSpPr/>
          <p:nvPr/>
        </p:nvSpPr>
        <p:spPr>
          <a:xfrm>
            <a:off x="3079105" y="3860014"/>
            <a:ext cx="360000" cy="494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テキスト ボックス 40"/>
          <p:cNvSpPr txBox="1"/>
          <p:nvPr/>
        </p:nvSpPr>
        <p:spPr>
          <a:xfrm>
            <a:off x="954532" y="4204178"/>
            <a:ext cx="1883809" cy="646331"/>
          </a:xfrm>
          <a:prstGeom prst="rect">
            <a:avLst/>
          </a:prstGeom>
          <a:noFill/>
        </p:spPr>
        <p:txBody>
          <a:bodyPr wrap="square" rtlCol="0">
            <a:spAutoFit/>
          </a:bodyPr>
          <a:lstStyle/>
          <a:p>
            <a:r>
              <a:rPr kumimoji="1" lang="ja-JP" altLang="en-US" dirty="0" smtClean="0"/>
              <a:t>品質の良いお米が取れなくなる</a:t>
            </a:r>
            <a:endParaRPr kumimoji="1" lang="ja-JP" altLang="en-US" dirty="0"/>
          </a:p>
        </p:txBody>
      </p:sp>
      <p:pic>
        <p:nvPicPr>
          <p:cNvPr id="44" name="図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7392" y="3423676"/>
            <a:ext cx="538691" cy="260367"/>
          </a:xfrm>
          <a:prstGeom prst="rect">
            <a:avLst/>
          </a:prstGeom>
        </p:spPr>
      </p:pic>
      <p:sp>
        <p:nvSpPr>
          <p:cNvPr id="47" name="テキスト ボックス 46"/>
          <p:cNvSpPr txBox="1"/>
          <p:nvPr/>
        </p:nvSpPr>
        <p:spPr>
          <a:xfrm>
            <a:off x="6143614" y="5534966"/>
            <a:ext cx="2807439" cy="1077218"/>
          </a:xfrm>
          <a:prstGeom prst="rect">
            <a:avLst/>
          </a:prstGeom>
          <a:noFill/>
        </p:spPr>
        <p:txBody>
          <a:bodyPr wrap="square" rtlCol="0">
            <a:spAutoFit/>
          </a:bodyPr>
          <a:lstStyle/>
          <a:p>
            <a:pPr algn="ctr"/>
            <a:r>
              <a:rPr lang="ja-JP" altLang="en-US" sz="3200" dirty="0" smtClean="0"/>
              <a:t>〇</a:t>
            </a:r>
            <a:r>
              <a:rPr lang="ja-JP" altLang="en-US" sz="3200" i="1" dirty="0" smtClean="0"/>
              <a:t>〇</a:t>
            </a:r>
            <a:r>
              <a:rPr kumimoji="1" lang="ja-JP" altLang="en-US" sz="3200" i="1" dirty="0" smtClean="0"/>
              <a:t>：</a:t>
            </a:r>
            <a:r>
              <a:rPr lang="ja-JP" altLang="en-US" sz="3200" i="1" dirty="0" smtClean="0"/>
              <a:t>〇〇</a:t>
            </a:r>
            <a:endParaRPr kumimoji="1" lang="en-US" altLang="ja-JP" sz="3200" i="1" dirty="0" smtClean="0"/>
          </a:p>
          <a:p>
            <a:pPr algn="ctr"/>
            <a:r>
              <a:rPr lang="ja-JP" altLang="en-US" sz="3200" b="1" dirty="0" err="1" smtClean="0"/>
              <a:t>まで</a:t>
            </a:r>
            <a:r>
              <a:rPr lang="ja-JP" altLang="en-US" sz="3200" b="1" dirty="0" smtClean="0"/>
              <a:t>作業</a:t>
            </a:r>
            <a:endParaRPr lang="en-US" altLang="ja-JP" sz="2000" b="1" dirty="0"/>
          </a:p>
        </p:txBody>
      </p:sp>
      <p:sp>
        <p:nvSpPr>
          <p:cNvPr id="42" name="1 つの角を切り取った四角形 41"/>
          <p:cNvSpPr/>
          <p:nvPr/>
        </p:nvSpPr>
        <p:spPr>
          <a:xfrm flipH="1">
            <a:off x="6732000" y="3130256"/>
            <a:ext cx="1800000" cy="1800000"/>
          </a:xfrm>
          <a:prstGeom prst="snip1Rect">
            <a:avLst>
              <a:gd name="adj" fmla="val 9251"/>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テキスト ボックス 49"/>
          <p:cNvSpPr txBox="1"/>
          <p:nvPr/>
        </p:nvSpPr>
        <p:spPr>
          <a:xfrm>
            <a:off x="6732000" y="4200964"/>
            <a:ext cx="1883809" cy="646331"/>
          </a:xfrm>
          <a:prstGeom prst="rect">
            <a:avLst/>
          </a:prstGeom>
          <a:noFill/>
        </p:spPr>
        <p:txBody>
          <a:bodyPr wrap="square" rtlCol="0">
            <a:spAutoFit/>
          </a:bodyPr>
          <a:lstStyle/>
          <a:p>
            <a:r>
              <a:rPr lang="ja-JP" altLang="en-US" dirty="0" smtClean="0"/>
              <a:t>施肥のやり方を変える。</a:t>
            </a:r>
            <a:endParaRPr kumimoji="1" lang="ja-JP" altLang="en-US" dirty="0"/>
          </a:p>
        </p:txBody>
      </p:sp>
      <p:sp>
        <p:nvSpPr>
          <p:cNvPr id="53" name="テキスト ボックス 52"/>
          <p:cNvSpPr txBox="1"/>
          <p:nvPr/>
        </p:nvSpPr>
        <p:spPr>
          <a:xfrm>
            <a:off x="845989" y="2740978"/>
            <a:ext cx="2510977" cy="369332"/>
          </a:xfrm>
          <a:prstGeom prst="rect">
            <a:avLst/>
          </a:prstGeom>
          <a:noFill/>
        </p:spPr>
        <p:txBody>
          <a:bodyPr wrap="square" rtlCol="0">
            <a:spAutoFit/>
          </a:bodyPr>
          <a:lstStyle/>
          <a:p>
            <a:r>
              <a:rPr kumimoji="1" lang="ja-JP" altLang="en-US" dirty="0" smtClean="0"/>
              <a:t>気候変動影響（起点）</a:t>
            </a:r>
            <a:endParaRPr kumimoji="1" lang="en-US" altLang="ja-JP" dirty="0" smtClean="0"/>
          </a:p>
        </p:txBody>
      </p:sp>
      <p:sp>
        <p:nvSpPr>
          <p:cNvPr id="54" name="テキスト ボックス 53"/>
          <p:cNvSpPr txBox="1"/>
          <p:nvPr/>
        </p:nvSpPr>
        <p:spPr>
          <a:xfrm>
            <a:off x="3491026" y="2739815"/>
            <a:ext cx="4755352" cy="369332"/>
          </a:xfrm>
          <a:prstGeom prst="rect">
            <a:avLst/>
          </a:prstGeom>
          <a:noFill/>
        </p:spPr>
        <p:txBody>
          <a:bodyPr wrap="square" rtlCol="0">
            <a:spAutoFit/>
          </a:bodyPr>
          <a:lstStyle/>
          <a:p>
            <a:r>
              <a:rPr kumimoji="1" lang="ja-JP" altLang="en-US" dirty="0" smtClean="0"/>
              <a:t>気候変動影響への対策アイデア</a:t>
            </a:r>
            <a:endParaRPr kumimoji="1" lang="ja-JP" altLang="en-US" dirty="0"/>
          </a:p>
        </p:txBody>
      </p:sp>
      <p:sp>
        <p:nvSpPr>
          <p:cNvPr id="4" name="スライド番号プレースホルダー 3"/>
          <p:cNvSpPr>
            <a:spLocks noGrp="1"/>
          </p:cNvSpPr>
          <p:nvPr>
            <p:ph type="sldNum" sz="quarter" idx="12"/>
          </p:nvPr>
        </p:nvSpPr>
        <p:spPr/>
        <p:txBody>
          <a:bodyPr/>
          <a:lstStyle/>
          <a:p>
            <a:fld id="{6E12132C-C71E-4FE0-A767-5C1003A0C6BA}" type="slidenum">
              <a:rPr lang="ja-JP" altLang="en-US" smtClean="0"/>
              <a:pPr/>
              <a:t>11</a:t>
            </a:fld>
            <a:endParaRPr lang="ja-JP" altLang="en-US" dirty="0"/>
          </a:p>
        </p:txBody>
      </p:sp>
      <p:sp>
        <p:nvSpPr>
          <p:cNvPr id="6" name="左中かっこ 5"/>
          <p:cNvSpPr/>
          <p:nvPr/>
        </p:nvSpPr>
        <p:spPr>
          <a:xfrm rot="16200000">
            <a:off x="6037255" y="2497928"/>
            <a:ext cx="256143" cy="509334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テキスト ボックス 30"/>
          <p:cNvSpPr txBox="1"/>
          <p:nvPr/>
        </p:nvSpPr>
        <p:spPr>
          <a:xfrm>
            <a:off x="4082037" y="5192710"/>
            <a:ext cx="4629963" cy="369332"/>
          </a:xfrm>
          <a:prstGeom prst="rect">
            <a:avLst/>
          </a:prstGeom>
          <a:noFill/>
        </p:spPr>
        <p:txBody>
          <a:bodyPr wrap="square" rtlCol="0">
            <a:spAutoFit/>
          </a:bodyPr>
          <a:lstStyle/>
          <a:p>
            <a:r>
              <a:rPr lang="ja-JP" altLang="en-US" dirty="0" smtClean="0">
                <a:latin typeface="HG創英角ﾎﾟｯﾌﾟ体" panose="040B0A09000000000000" pitchFamily="49" charset="-128"/>
                <a:ea typeface="HG創英角ﾎﾟｯﾌﾟ体" panose="040B0A09000000000000" pitchFamily="49" charset="-128"/>
              </a:rPr>
              <a:t>この部分を、</a:t>
            </a:r>
            <a:r>
              <a:rPr lang="ja-JP" altLang="en-US" dirty="0" smtClean="0">
                <a:solidFill>
                  <a:srgbClr val="FF0000"/>
                </a:solidFill>
                <a:latin typeface="HG創英角ﾎﾟｯﾌﾟ体" panose="040B0A09000000000000" pitchFamily="49" charset="-128"/>
                <a:ea typeface="HG創英角ﾎﾟｯﾌﾟ体" panose="040B0A09000000000000" pitchFamily="49" charset="-128"/>
              </a:rPr>
              <a:t>ふせん</a:t>
            </a:r>
            <a:r>
              <a:rPr lang="ja-JP" altLang="en-US" dirty="0" smtClean="0">
                <a:latin typeface="HG創英角ﾎﾟｯﾌﾟ体" panose="040B0A09000000000000" pitchFamily="49" charset="-128"/>
                <a:ea typeface="HG創英角ﾎﾟｯﾌﾟ体" panose="040B0A09000000000000" pitchFamily="49" charset="-128"/>
              </a:rPr>
              <a:t>に書いてみましょう！</a:t>
            </a:r>
            <a:endParaRPr kumimoji="1" lang="ja-JP" altLang="en-US" dirty="0">
              <a:latin typeface="HG創英角ﾎﾟｯﾌﾟ体" panose="040B0A09000000000000" pitchFamily="49" charset="-128"/>
              <a:ea typeface="HG創英角ﾎﾟｯﾌﾟ体" panose="040B0A09000000000000" pitchFamily="49" charset="-128"/>
            </a:endParaRPr>
          </a:p>
        </p:txBody>
      </p:sp>
      <p:sp>
        <p:nvSpPr>
          <p:cNvPr id="36" name="テキスト ボックス 35"/>
          <p:cNvSpPr txBox="1"/>
          <p:nvPr/>
        </p:nvSpPr>
        <p:spPr>
          <a:xfrm>
            <a:off x="142613" y="5206564"/>
            <a:ext cx="4375395" cy="369332"/>
          </a:xfrm>
          <a:prstGeom prst="rect">
            <a:avLst/>
          </a:prstGeom>
          <a:noFill/>
        </p:spPr>
        <p:txBody>
          <a:bodyPr wrap="square" rtlCol="0">
            <a:spAutoFit/>
          </a:bodyPr>
          <a:lstStyle/>
          <a:p>
            <a:r>
              <a:rPr lang="ja-JP" altLang="en-US" dirty="0" smtClean="0">
                <a:latin typeface="HG創英角ｺﾞｼｯｸUB" panose="020B0909000000000000" pitchFamily="49" charset="-128"/>
                <a:ea typeface="HG創英角ｺﾞｼｯｸUB" panose="020B0909000000000000" pitchFamily="49" charset="-128"/>
              </a:rPr>
              <a:t>気になる気候変動影響を選んだら</a:t>
            </a:r>
            <a:endParaRPr kumimoji="1" lang="ja-JP" altLang="en-US" dirty="0">
              <a:latin typeface="HG創英角ｺﾞｼｯｸUB" panose="020B0909000000000000" pitchFamily="49" charset="-128"/>
              <a:ea typeface="HG創英角ｺﾞｼｯｸUB" panose="020B0909000000000000" pitchFamily="49" charset="-128"/>
            </a:endParaRPr>
          </a:p>
        </p:txBody>
      </p:sp>
      <p:sp>
        <p:nvSpPr>
          <p:cNvPr id="48" name="テキスト ボックス 47"/>
          <p:cNvSpPr txBox="1"/>
          <p:nvPr/>
        </p:nvSpPr>
        <p:spPr>
          <a:xfrm>
            <a:off x="3761456" y="4192785"/>
            <a:ext cx="1883809" cy="646331"/>
          </a:xfrm>
          <a:prstGeom prst="rect">
            <a:avLst/>
          </a:prstGeom>
          <a:noFill/>
        </p:spPr>
        <p:txBody>
          <a:bodyPr wrap="square" rtlCol="0">
            <a:spAutoFit/>
          </a:bodyPr>
          <a:lstStyle/>
          <a:p>
            <a:r>
              <a:rPr lang="ja-JP" altLang="en-US" dirty="0" smtClean="0"/>
              <a:t>米を品種改良</a:t>
            </a:r>
            <a:endParaRPr lang="en-US" altLang="ja-JP" dirty="0" smtClean="0"/>
          </a:p>
          <a:p>
            <a:r>
              <a:rPr kumimoji="1" lang="ja-JP" altLang="en-US" dirty="0" smtClean="0"/>
              <a:t>する</a:t>
            </a:r>
            <a:r>
              <a:rPr kumimoji="1" lang="ja-JP" altLang="en-US" dirty="0"/>
              <a:t>。</a:t>
            </a:r>
          </a:p>
        </p:txBody>
      </p:sp>
      <p:sp>
        <p:nvSpPr>
          <p:cNvPr id="58" name="正方形/長方形 57"/>
          <p:cNvSpPr/>
          <p:nvPr/>
        </p:nvSpPr>
        <p:spPr>
          <a:xfrm>
            <a:off x="3637343" y="3124706"/>
            <a:ext cx="2007922" cy="1017862"/>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a:off x="6622429" y="3124706"/>
            <a:ext cx="2007922" cy="1017862"/>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p:cNvSpPr txBox="1"/>
          <p:nvPr/>
        </p:nvSpPr>
        <p:spPr>
          <a:xfrm>
            <a:off x="4694170" y="3343200"/>
            <a:ext cx="2988925" cy="646331"/>
          </a:xfrm>
          <a:prstGeom prst="rect">
            <a:avLst/>
          </a:prstGeom>
          <a:solidFill>
            <a:schemeClr val="bg1"/>
          </a:solidFill>
        </p:spPr>
        <p:txBody>
          <a:bodyPr wrap="square" rtlCol="0">
            <a:spAutoFit/>
          </a:bodyPr>
          <a:lstStyle/>
          <a:p>
            <a:r>
              <a:rPr kumimoji="1" lang="ja-JP" altLang="en-US" dirty="0" smtClean="0">
                <a:solidFill>
                  <a:srgbClr val="FF0000"/>
                </a:solidFill>
              </a:rPr>
              <a:t>上側を少しあけて書くと、</a:t>
            </a:r>
            <a:endParaRPr kumimoji="1" lang="en-US" altLang="ja-JP" dirty="0" smtClean="0">
              <a:solidFill>
                <a:srgbClr val="FF0000"/>
              </a:solidFill>
            </a:endParaRPr>
          </a:p>
          <a:p>
            <a:r>
              <a:rPr lang="ja-JP" altLang="en-US" dirty="0" smtClean="0">
                <a:solidFill>
                  <a:srgbClr val="FF0000"/>
                </a:solidFill>
              </a:rPr>
              <a:t>後の作業がしやすいです。</a:t>
            </a:r>
            <a:endParaRPr kumimoji="1" lang="ja-JP" altLang="en-US" dirty="0">
              <a:solidFill>
                <a:srgbClr val="FF0000"/>
              </a:solidFill>
            </a:endParaRPr>
          </a:p>
        </p:txBody>
      </p:sp>
      <p:sp>
        <p:nvSpPr>
          <p:cNvPr id="27" name="テキスト ボックス 25"/>
          <p:cNvSpPr txBox="1">
            <a:spLocks noChangeArrowheads="1"/>
          </p:cNvSpPr>
          <p:nvPr/>
        </p:nvSpPr>
        <p:spPr bwMode="auto">
          <a:xfrm>
            <a:off x="420418" y="6627571"/>
            <a:ext cx="78512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19088" indent="-319088"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000" dirty="0">
                <a:latin typeface="+mn-ea"/>
                <a:ea typeface="+mn-ea"/>
              </a:rPr>
              <a:t>出典</a:t>
            </a:r>
            <a:r>
              <a:rPr lang="ja-JP" altLang="en-US" sz="1000" dirty="0" smtClean="0">
                <a:latin typeface="+mn-ea"/>
                <a:ea typeface="+mn-ea"/>
              </a:rPr>
              <a:t>：</a:t>
            </a:r>
            <a:r>
              <a:rPr lang="ja-JP" altLang="en-US" sz="1000" dirty="0" smtClean="0"/>
              <a:t>気候変動適応情報プラットフォーム</a:t>
            </a:r>
            <a:endParaRPr lang="ja-JP" altLang="en-US" sz="1000" dirty="0"/>
          </a:p>
        </p:txBody>
      </p:sp>
      <p:sp>
        <p:nvSpPr>
          <p:cNvPr id="28"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11</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162576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1115616" y="-27384"/>
            <a:ext cx="7587594" cy="692696"/>
          </a:xfrm>
        </p:spPr>
        <p:txBody>
          <a:bodyPr>
            <a:normAutofit fontScale="90000"/>
          </a:bodyPr>
          <a:lstStyle/>
          <a:p>
            <a:r>
              <a:rPr lang="ja-JP" altLang="en-US" dirty="0"/>
              <a:t>課題２：気候変動影響への対策について考える</a:t>
            </a:r>
            <a:endParaRPr kumimoji="1" lang="ja-JP" altLang="en-US" dirty="0"/>
          </a:p>
        </p:txBody>
      </p:sp>
      <p:pic>
        <p:nvPicPr>
          <p:cNvPr id="6" name="図 5"/>
          <p:cNvPicPr>
            <a:picLocks noChangeAspect="1"/>
          </p:cNvPicPr>
          <p:nvPr/>
        </p:nvPicPr>
        <p:blipFill rotWithShape="1">
          <a:blip r:embed="rId3"/>
          <a:srcRect r="8161" b="44498"/>
          <a:stretch/>
        </p:blipFill>
        <p:spPr>
          <a:xfrm>
            <a:off x="4748169" y="2871483"/>
            <a:ext cx="4056316" cy="2925309"/>
          </a:xfrm>
          <a:prstGeom prst="rect">
            <a:avLst/>
          </a:prstGeom>
        </p:spPr>
      </p:pic>
      <p:sp>
        <p:nvSpPr>
          <p:cNvPr id="100" name="正方形/長方形 99"/>
          <p:cNvSpPr/>
          <p:nvPr/>
        </p:nvSpPr>
        <p:spPr>
          <a:xfrm>
            <a:off x="248970" y="1153429"/>
            <a:ext cx="8454240" cy="116302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1" name="正方形/長方形 100"/>
          <p:cNvSpPr/>
          <p:nvPr/>
        </p:nvSpPr>
        <p:spPr>
          <a:xfrm>
            <a:off x="248969" y="883430"/>
            <a:ext cx="2754671" cy="540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800" b="1" dirty="0" smtClean="0"/>
              <a:t>グループワーク</a:t>
            </a:r>
            <a:endParaRPr kumimoji="1" lang="ja-JP" altLang="en-US" sz="2800" b="1" dirty="0"/>
          </a:p>
        </p:txBody>
      </p:sp>
      <p:sp>
        <p:nvSpPr>
          <p:cNvPr id="104" name="テキスト ボックス 103"/>
          <p:cNvSpPr txBox="1"/>
          <p:nvPr/>
        </p:nvSpPr>
        <p:spPr>
          <a:xfrm>
            <a:off x="366510" y="1458974"/>
            <a:ext cx="8156700" cy="707886"/>
          </a:xfrm>
          <a:prstGeom prst="rect">
            <a:avLst/>
          </a:prstGeom>
          <a:noFill/>
        </p:spPr>
        <p:txBody>
          <a:bodyPr wrap="square" rtlCol="0">
            <a:spAutoFit/>
          </a:bodyPr>
          <a:lstStyle/>
          <a:p>
            <a:r>
              <a:rPr lang="ja-JP" altLang="en-US" sz="2000" dirty="0" smtClean="0"/>
              <a:t>意見を発表、共有しながら、模造紙に付箋を貼っていき、一巡したら整理しましょう。</a:t>
            </a:r>
            <a:endParaRPr lang="en-US" altLang="ja-JP" sz="2000" dirty="0" smtClean="0"/>
          </a:p>
        </p:txBody>
      </p:sp>
      <p:sp>
        <p:nvSpPr>
          <p:cNvPr id="109" name="テキスト ボックス 108"/>
          <p:cNvSpPr txBox="1"/>
          <p:nvPr/>
        </p:nvSpPr>
        <p:spPr>
          <a:xfrm>
            <a:off x="346486" y="3609406"/>
            <a:ext cx="4532086" cy="2272417"/>
          </a:xfrm>
          <a:prstGeom prst="rect">
            <a:avLst/>
          </a:prstGeom>
          <a:noFill/>
        </p:spPr>
        <p:txBody>
          <a:bodyPr wrap="square" rtlCol="0">
            <a:spAutoFit/>
          </a:bodyPr>
          <a:lstStyle/>
          <a:p>
            <a:pPr>
              <a:lnSpc>
                <a:spcPts val="4000"/>
              </a:lnSpc>
            </a:pPr>
            <a:r>
              <a:rPr lang="ja-JP" altLang="en-US" sz="2000" u="sng" dirty="0" smtClean="0"/>
              <a:t>進め方</a:t>
            </a:r>
            <a:endParaRPr lang="en-US" altLang="ja-JP" sz="2000" u="sng" dirty="0" smtClean="0"/>
          </a:p>
          <a:p>
            <a:pPr>
              <a:lnSpc>
                <a:spcPts val="4000"/>
              </a:lnSpc>
            </a:pPr>
            <a:r>
              <a:rPr lang="ja-JP" altLang="en-US" sz="2000" dirty="0" smtClean="0"/>
              <a:t>共有が終わったら・・</a:t>
            </a:r>
            <a:endParaRPr lang="en-US" altLang="ja-JP" sz="2000" dirty="0" smtClean="0"/>
          </a:p>
          <a:p>
            <a:pPr>
              <a:lnSpc>
                <a:spcPts val="3000"/>
              </a:lnSpc>
            </a:pPr>
            <a:r>
              <a:rPr lang="ja-JP" altLang="en-US" sz="2000" dirty="0" smtClean="0"/>
              <a:t>　✔　類似の内容、分野でまとめる。</a:t>
            </a:r>
            <a:endParaRPr lang="en-US" altLang="ja-JP" sz="2000" dirty="0" smtClean="0"/>
          </a:p>
          <a:p>
            <a:pPr>
              <a:lnSpc>
                <a:spcPts val="3000"/>
              </a:lnSpc>
            </a:pPr>
            <a:r>
              <a:rPr lang="ja-JP" altLang="en-US" sz="2000" dirty="0" smtClean="0"/>
              <a:t>　✔　関連項目は矢印でつなぐ。</a:t>
            </a:r>
            <a:endParaRPr lang="en-US" altLang="ja-JP" sz="2000" dirty="0" smtClean="0"/>
          </a:p>
          <a:p>
            <a:pPr>
              <a:lnSpc>
                <a:spcPts val="3000"/>
              </a:lnSpc>
            </a:pPr>
            <a:r>
              <a:rPr lang="ja-JP" altLang="en-US" sz="2000" dirty="0" smtClean="0"/>
              <a:t>　✔　追加の意見出し</a:t>
            </a:r>
            <a:endParaRPr lang="en-US" altLang="ja-JP" sz="2000" dirty="0" smtClean="0"/>
          </a:p>
        </p:txBody>
      </p:sp>
      <p:sp>
        <p:nvSpPr>
          <p:cNvPr id="10" name="テキスト ボックス 9"/>
          <p:cNvSpPr txBox="1"/>
          <p:nvPr/>
        </p:nvSpPr>
        <p:spPr>
          <a:xfrm>
            <a:off x="237777" y="2586453"/>
            <a:ext cx="4619101" cy="1077218"/>
          </a:xfrm>
          <a:prstGeom prst="rect">
            <a:avLst/>
          </a:prstGeom>
          <a:noFill/>
        </p:spPr>
        <p:txBody>
          <a:bodyPr wrap="square" rtlCol="0">
            <a:spAutoFit/>
          </a:bodyPr>
          <a:lstStyle/>
          <a:p>
            <a:pPr algn="ctr"/>
            <a:r>
              <a:rPr lang="ja-JP" altLang="en-US" sz="3200" b="1" dirty="0" smtClean="0"/>
              <a:t>意見共有　</a:t>
            </a:r>
            <a:r>
              <a:rPr lang="ja-JP" altLang="en-US" sz="3200" b="1" dirty="0" smtClean="0"/>
              <a:t>～</a:t>
            </a:r>
            <a:r>
              <a:rPr lang="ja-JP" altLang="en-US" sz="3200" dirty="0" smtClean="0"/>
              <a:t>〇〇</a:t>
            </a:r>
            <a:r>
              <a:rPr lang="en-US" altLang="ja-JP" sz="3200" dirty="0" smtClean="0"/>
              <a:t>:</a:t>
            </a:r>
            <a:r>
              <a:rPr lang="ja-JP" altLang="en-US" sz="3200" dirty="0" smtClean="0"/>
              <a:t>〇〇</a:t>
            </a:r>
            <a:endParaRPr lang="en-US" altLang="ja-JP" sz="3200" dirty="0" smtClean="0"/>
          </a:p>
          <a:p>
            <a:pPr algn="ctr"/>
            <a:r>
              <a:rPr lang="ja-JP" altLang="en-US" sz="3200" b="1" dirty="0" smtClean="0"/>
              <a:t>　整理　　</a:t>
            </a:r>
            <a:r>
              <a:rPr lang="ja-JP" altLang="en-US" sz="3200" b="1" dirty="0" smtClean="0"/>
              <a:t>～</a:t>
            </a:r>
            <a:r>
              <a:rPr lang="ja-JP" altLang="en-US" sz="3200" dirty="0" smtClean="0"/>
              <a:t>〇〇</a:t>
            </a:r>
            <a:r>
              <a:rPr lang="en-US" altLang="ja-JP" sz="3200" dirty="0" smtClean="0"/>
              <a:t>:</a:t>
            </a:r>
            <a:r>
              <a:rPr lang="ja-JP" altLang="en-US" sz="3200" dirty="0" smtClean="0"/>
              <a:t>〇〇</a:t>
            </a:r>
            <a:endParaRPr lang="en-US" altLang="ja-JP" sz="3200" dirty="0" smtClean="0"/>
          </a:p>
        </p:txBody>
      </p:sp>
      <p:sp>
        <p:nvSpPr>
          <p:cNvPr id="12"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12</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521058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1115616" y="-27384"/>
            <a:ext cx="7587594" cy="692696"/>
          </a:xfrm>
        </p:spPr>
        <p:txBody>
          <a:bodyPr>
            <a:normAutofit/>
          </a:bodyPr>
          <a:lstStyle/>
          <a:p>
            <a:r>
              <a:rPr lang="ja-JP" altLang="en-US" dirty="0" smtClean="0"/>
              <a:t>課題３：ＳＤＧｓとの関係について</a:t>
            </a:r>
            <a:r>
              <a:rPr lang="ja-JP" altLang="en-US" dirty="0"/>
              <a:t>考える</a:t>
            </a:r>
            <a:endParaRPr kumimoji="1" lang="ja-JP" altLang="en-US" dirty="0"/>
          </a:p>
        </p:txBody>
      </p:sp>
      <p:sp>
        <p:nvSpPr>
          <p:cNvPr id="100" name="正方形/長方形 99"/>
          <p:cNvSpPr/>
          <p:nvPr/>
        </p:nvSpPr>
        <p:spPr>
          <a:xfrm>
            <a:off x="248970" y="1153429"/>
            <a:ext cx="8454240" cy="116302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1" name="正方形/長方形 100"/>
          <p:cNvSpPr/>
          <p:nvPr/>
        </p:nvSpPr>
        <p:spPr>
          <a:xfrm>
            <a:off x="248969" y="883430"/>
            <a:ext cx="2754671" cy="540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800" b="1" dirty="0" smtClean="0"/>
              <a:t>グループワーク</a:t>
            </a:r>
            <a:endParaRPr kumimoji="1" lang="ja-JP" altLang="en-US" sz="2800" b="1" dirty="0"/>
          </a:p>
        </p:txBody>
      </p:sp>
      <p:sp>
        <p:nvSpPr>
          <p:cNvPr id="104" name="テキスト ボックス 103"/>
          <p:cNvSpPr txBox="1"/>
          <p:nvPr/>
        </p:nvSpPr>
        <p:spPr>
          <a:xfrm>
            <a:off x="366510" y="1458974"/>
            <a:ext cx="8156700" cy="707886"/>
          </a:xfrm>
          <a:prstGeom prst="rect">
            <a:avLst/>
          </a:prstGeom>
          <a:noFill/>
        </p:spPr>
        <p:txBody>
          <a:bodyPr wrap="square" rtlCol="0">
            <a:spAutoFit/>
          </a:bodyPr>
          <a:lstStyle/>
          <a:p>
            <a:r>
              <a:rPr lang="ja-JP" altLang="en-US" sz="2000" dirty="0" smtClean="0"/>
              <a:t>気候変動影響に備える取組は、ＳＤＧｓの達成とも深く関係します。</a:t>
            </a:r>
            <a:endParaRPr lang="en-US" altLang="ja-JP" sz="2000" dirty="0" smtClean="0"/>
          </a:p>
          <a:p>
            <a:r>
              <a:rPr lang="ja-JP" altLang="en-US" sz="2000" dirty="0" smtClean="0"/>
              <a:t>それぞれの対策と、どのＳＤＧｓのゴールが結びつくか、考えます。</a:t>
            </a:r>
            <a:endParaRPr lang="en-US" altLang="ja-JP" sz="2000" dirty="0" smtClean="0"/>
          </a:p>
        </p:txBody>
      </p:sp>
      <p:sp>
        <p:nvSpPr>
          <p:cNvPr id="105" name="テキスト ボックス 104"/>
          <p:cNvSpPr txBox="1"/>
          <p:nvPr/>
        </p:nvSpPr>
        <p:spPr>
          <a:xfrm>
            <a:off x="339357" y="2561091"/>
            <a:ext cx="4022043" cy="584775"/>
          </a:xfrm>
          <a:prstGeom prst="rect">
            <a:avLst/>
          </a:prstGeom>
          <a:noFill/>
        </p:spPr>
        <p:txBody>
          <a:bodyPr wrap="square" rtlCol="0">
            <a:spAutoFit/>
          </a:bodyPr>
          <a:lstStyle/>
          <a:p>
            <a:pPr algn="ctr"/>
            <a:r>
              <a:rPr lang="ja-JP" altLang="en-US" sz="3200" b="1" dirty="0" smtClean="0"/>
              <a:t>〇〇</a:t>
            </a:r>
            <a:r>
              <a:rPr lang="en-US" altLang="ja-JP" sz="3200" b="1" dirty="0" smtClean="0"/>
              <a:t>:</a:t>
            </a:r>
            <a:r>
              <a:rPr lang="ja-JP" altLang="en-US" sz="3200" b="1" dirty="0" smtClean="0"/>
              <a:t>〇〇まで</a:t>
            </a:r>
            <a:r>
              <a:rPr lang="ja-JP" altLang="en-US" sz="3200" b="1" dirty="0" smtClean="0"/>
              <a:t>作業</a:t>
            </a:r>
            <a:endParaRPr lang="en-US" altLang="ja-JP" sz="3200" b="1" dirty="0" smtClean="0"/>
          </a:p>
        </p:txBody>
      </p:sp>
      <p:sp>
        <p:nvSpPr>
          <p:cNvPr id="13" name="1 つの角を切り取った四角形 12"/>
          <p:cNvSpPr/>
          <p:nvPr/>
        </p:nvSpPr>
        <p:spPr>
          <a:xfrm flipH="1">
            <a:off x="938798" y="3319705"/>
            <a:ext cx="1800000" cy="1800000"/>
          </a:xfrm>
          <a:prstGeom prst="snip1Rect">
            <a:avLst>
              <a:gd name="adj" fmla="val 9251"/>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p:cNvSpPr txBox="1"/>
          <p:nvPr/>
        </p:nvSpPr>
        <p:spPr>
          <a:xfrm>
            <a:off x="943796" y="4379020"/>
            <a:ext cx="1883809" cy="646331"/>
          </a:xfrm>
          <a:prstGeom prst="rect">
            <a:avLst/>
          </a:prstGeom>
          <a:noFill/>
        </p:spPr>
        <p:txBody>
          <a:bodyPr wrap="square" rtlCol="0">
            <a:spAutoFit/>
          </a:bodyPr>
          <a:lstStyle/>
          <a:p>
            <a:r>
              <a:rPr lang="ja-JP" altLang="en-US" dirty="0" smtClean="0"/>
              <a:t>米を品種改良</a:t>
            </a:r>
            <a:endParaRPr lang="en-US" altLang="ja-JP" dirty="0" smtClean="0"/>
          </a:p>
          <a:p>
            <a:r>
              <a:rPr kumimoji="1" lang="ja-JP" altLang="en-US" dirty="0" smtClean="0"/>
              <a:t>する</a:t>
            </a:r>
            <a:r>
              <a:rPr kumimoji="1" lang="ja-JP" altLang="en-US" dirty="0"/>
              <a:t>。</a:t>
            </a:r>
          </a:p>
        </p:txBody>
      </p:sp>
      <p:sp>
        <p:nvSpPr>
          <p:cNvPr id="15" name="1 つの角を切り取った四角形 14"/>
          <p:cNvSpPr/>
          <p:nvPr/>
        </p:nvSpPr>
        <p:spPr>
          <a:xfrm flipH="1">
            <a:off x="3565356" y="3315692"/>
            <a:ext cx="1800000" cy="1800000"/>
          </a:xfrm>
          <a:prstGeom prst="snip1Rect">
            <a:avLst>
              <a:gd name="adj" fmla="val 9251"/>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テキスト ボックス 15"/>
          <p:cNvSpPr txBox="1"/>
          <p:nvPr/>
        </p:nvSpPr>
        <p:spPr>
          <a:xfrm>
            <a:off x="3570354" y="4375007"/>
            <a:ext cx="1883809" cy="369332"/>
          </a:xfrm>
          <a:prstGeom prst="rect">
            <a:avLst/>
          </a:prstGeom>
          <a:noFill/>
        </p:spPr>
        <p:txBody>
          <a:bodyPr wrap="square" rtlCol="0">
            <a:spAutoFit/>
          </a:bodyPr>
          <a:lstStyle/>
          <a:p>
            <a:r>
              <a:rPr kumimoji="1" lang="ja-JP" altLang="en-US" dirty="0" smtClean="0"/>
              <a:t>堤防を高くする</a:t>
            </a:r>
            <a:endParaRPr kumimoji="1" lang="ja-JP" altLang="en-US" dirty="0"/>
          </a:p>
        </p:txBody>
      </p:sp>
      <p:sp>
        <p:nvSpPr>
          <p:cNvPr id="17" name="1 つの角を切り取った四角形 16"/>
          <p:cNvSpPr/>
          <p:nvPr/>
        </p:nvSpPr>
        <p:spPr>
          <a:xfrm flipH="1">
            <a:off x="6181754" y="3315692"/>
            <a:ext cx="1800000" cy="1800000"/>
          </a:xfrm>
          <a:prstGeom prst="snip1Rect">
            <a:avLst>
              <a:gd name="adj" fmla="val 9251"/>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p:cNvSpPr txBox="1"/>
          <p:nvPr/>
        </p:nvSpPr>
        <p:spPr>
          <a:xfrm>
            <a:off x="6186752" y="4375007"/>
            <a:ext cx="1883809" cy="646331"/>
          </a:xfrm>
          <a:prstGeom prst="rect">
            <a:avLst/>
          </a:prstGeom>
          <a:noFill/>
        </p:spPr>
        <p:txBody>
          <a:bodyPr wrap="square" rtlCol="0">
            <a:spAutoFit/>
          </a:bodyPr>
          <a:lstStyle/>
          <a:p>
            <a:r>
              <a:rPr lang="ja-JP" altLang="en-US" dirty="0" smtClean="0"/>
              <a:t>甲子園の開催</a:t>
            </a:r>
            <a:endParaRPr lang="en-US" altLang="ja-JP" dirty="0" smtClean="0"/>
          </a:p>
          <a:p>
            <a:r>
              <a:rPr kumimoji="1" lang="ja-JP" altLang="en-US" dirty="0" smtClean="0"/>
              <a:t>時期をずらす。</a:t>
            </a:r>
            <a:endParaRPr kumimoji="1" lang="ja-JP" altLang="en-US" dirty="0"/>
          </a:p>
        </p:txBody>
      </p:sp>
      <p:pic>
        <p:nvPicPr>
          <p:cNvPr id="19" name="図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601" y="3607430"/>
            <a:ext cx="550800" cy="550800"/>
          </a:xfrm>
          <a:prstGeom prst="rect">
            <a:avLst/>
          </a:prstGeom>
        </p:spPr>
      </p:pic>
      <p:pic>
        <p:nvPicPr>
          <p:cNvPr id="20" name="図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4869" y="3600111"/>
            <a:ext cx="550800" cy="550800"/>
          </a:xfrm>
          <a:prstGeom prst="rect">
            <a:avLst/>
          </a:prstGeom>
        </p:spPr>
      </p:pic>
      <p:pic>
        <p:nvPicPr>
          <p:cNvPr id="21" name="図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9076" y="3607430"/>
            <a:ext cx="550800" cy="550800"/>
          </a:xfrm>
          <a:prstGeom prst="rect">
            <a:avLst/>
          </a:prstGeom>
        </p:spPr>
      </p:pic>
      <p:sp>
        <p:nvSpPr>
          <p:cNvPr id="28" name="テキスト ボックス 27"/>
          <p:cNvSpPr txBox="1"/>
          <p:nvPr/>
        </p:nvSpPr>
        <p:spPr>
          <a:xfrm>
            <a:off x="870190" y="5204419"/>
            <a:ext cx="8090930" cy="990015"/>
          </a:xfrm>
          <a:prstGeom prst="rect">
            <a:avLst/>
          </a:prstGeom>
          <a:noFill/>
        </p:spPr>
        <p:txBody>
          <a:bodyPr wrap="square" rtlCol="0">
            <a:spAutoFit/>
          </a:bodyPr>
          <a:lstStyle/>
          <a:p>
            <a:pPr>
              <a:lnSpc>
                <a:spcPts val="4000"/>
              </a:lnSpc>
            </a:pPr>
            <a:r>
              <a:rPr lang="ja-JP" altLang="en-US" sz="2000" u="sng" dirty="0" smtClean="0"/>
              <a:t>進め方</a:t>
            </a:r>
            <a:endParaRPr lang="en-US" altLang="ja-JP" sz="2000" u="sng" dirty="0" smtClean="0"/>
          </a:p>
          <a:p>
            <a:pPr>
              <a:lnSpc>
                <a:spcPts val="3000"/>
              </a:lnSpc>
            </a:pPr>
            <a:r>
              <a:rPr lang="ja-JP" altLang="en-US" sz="2000" dirty="0" smtClean="0"/>
              <a:t>✔　対策と関連するＳＤＧｓのシールをはってみましょう（複数可）</a:t>
            </a:r>
            <a:endParaRPr lang="en-US" altLang="ja-JP" sz="2000" dirty="0" smtClean="0"/>
          </a:p>
        </p:txBody>
      </p:sp>
      <p:sp>
        <p:nvSpPr>
          <p:cNvPr id="29" name="テキスト ボックス 28"/>
          <p:cNvSpPr txBox="1"/>
          <p:nvPr/>
        </p:nvSpPr>
        <p:spPr>
          <a:xfrm>
            <a:off x="2414319" y="6164180"/>
            <a:ext cx="7849514" cy="369332"/>
          </a:xfrm>
          <a:prstGeom prst="rect">
            <a:avLst/>
          </a:prstGeom>
          <a:noFill/>
        </p:spPr>
        <p:txBody>
          <a:bodyPr wrap="square" rtlCol="0">
            <a:spAutoFit/>
          </a:bodyPr>
          <a:lstStyle/>
          <a:p>
            <a:pPr marL="266700" indent="-266700"/>
            <a:r>
              <a:rPr kumimoji="1" lang="en-US" altLang="ja-JP" dirty="0" smtClean="0"/>
              <a:t>※</a:t>
            </a:r>
            <a:r>
              <a:rPr lang="ja-JP" altLang="en-US" dirty="0" smtClean="0"/>
              <a:t>シールが足りない場合は、目標番号を記載してください。</a:t>
            </a:r>
            <a:endParaRPr kumimoji="1" lang="ja-JP" altLang="en-US" dirty="0"/>
          </a:p>
        </p:txBody>
      </p:sp>
      <p:sp>
        <p:nvSpPr>
          <p:cNvPr id="23" name="テキスト ボックス 22"/>
          <p:cNvSpPr txBox="1"/>
          <p:nvPr/>
        </p:nvSpPr>
        <p:spPr>
          <a:xfrm>
            <a:off x="445242" y="6657945"/>
            <a:ext cx="6636512" cy="230832"/>
          </a:xfrm>
          <a:prstGeom prst="rect">
            <a:avLst/>
          </a:prstGeom>
          <a:noFill/>
        </p:spPr>
        <p:txBody>
          <a:bodyPr wrap="square" rtlCol="0">
            <a:spAutoFit/>
          </a:bodyPr>
          <a:lstStyle/>
          <a:p>
            <a:r>
              <a:rPr kumimoji="1" lang="ja-JP" altLang="en-US" sz="900" dirty="0" smtClean="0"/>
              <a:t>イラスト出典</a:t>
            </a:r>
            <a:r>
              <a:rPr kumimoji="1" lang="ja-JP" altLang="en-US" sz="900" dirty="0" smtClean="0"/>
              <a:t>：国際</a:t>
            </a:r>
            <a:r>
              <a:rPr kumimoji="1" lang="ja-JP" altLang="en-US" sz="900" dirty="0"/>
              <a:t>連合広報センター</a:t>
            </a:r>
          </a:p>
        </p:txBody>
      </p:sp>
      <p:sp>
        <p:nvSpPr>
          <p:cNvPr id="24"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13</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7627829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15616" y="-27384"/>
            <a:ext cx="7056784" cy="692696"/>
          </a:xfrm>
        </p:spPr>
        <p:txBody>
          <a:bodyPr>
            <a:normAutofit/>
          </a:bodyPr>
          <a:lstStyle/>
          <a:p>
            <a:r>
              <a:rPr lang="ja-JP" altLang="en-US" dirty="0" smtClean="0"/>
              <a:t>全体</a:t>
            </a:r>
            <a:r>
              <a:rPr lang="ja-JP" altLang="en-US" dirty="0"/>
              <a:t>共有</a:t>
            </a:r>
            <a:endParaRPr kumimoji="1" lang="ja-JP" altLang="en-US" dirty="0"/>
          </a:p>
        </p:txBody>
      </p:sp>
      <p:sp>
        <p:nvSpPr>
          <p:cNvPr id="5" name="テキスト ボックス 4"/>
          <p:cNvSpPr txBox="1"/>
          <p:nvPr/>
        </p:nvSpPr>
        <p:spPr>
          <a:xfrm>
            <a:off x="432000" y="1089000"/>
            <a:ext cx="8460000" cy="3554819"/>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kumimoji="1" lang="ja-JP" altLang="en-US" sz="2800" dirty="0" smtClean="0"/>
              <a:t>代表の方から、話し合ったことについて、発表してください。（３分程度でお願いします。）</a:t>
            </a:r>
            <a:endParaRPr kumimoji="1" lang="en-US" altLang="ja-JP" sz="2800" dirty="0" smtClean="0"/>
          </a:p>
          <a:p>
            <a:pPr marL="285750" indent="-285750">
              <a:lnSpc>
                <a:spcPct val="150000"/>
              </a:lnSpc>
              <a:spcBef>
                <a:spcPts val="1800"/>
              </a:spcBef>
              <a:buFont typeface="Wingdings" panose="05000000000000000000" pitchFamily="2" charset="2"/>
              <a:buChar char="ü"/>
            </a:pPr>
            <a:r>
              <a:rPr lang="ja-JP" altLang="en-US" sz="2800" dirty="0" smtClean="0"/>
              <a:t>グループ</a:t>
            </a:r>
            <a:r>
              <a:rPr lang="ja-JP" altLang="en-US" sz="2800" dirty="0"/>
              <a:t>ワーク</a:t>
            </a:r>
            <a:r>
              <a:rPr lang="ja-JP" altLang="en-US" sz="2800" dirty="0" smtClean="0"/>
              <a:t>や他グループの発表を通して、</a:t>
            </a:r>
            <a:r>
              <a:rPr lang="en-US" altLang="ja-JP" sz="2800" dirty="0" smtClean="0"/>
              <a:t/>
            </a:r>
            <a:br>
              <a:rPr lang="en-US" altLang="ja-JP" sz="2800" dirty="0" smtClean="0"/>
            </a:br>
            <a:r>
              <a:rPr lang="ja-JP" altLang="en-US" sz="2800" dirty="0" smtClean="0"/>
              <a:t>面白いと感じた影響や興味を持った影響を</a:t>
            </a:r>
            <a:r>
              <a:rPr lang="en-US" altLang="ja-JP" sz="2800" dirty="0" smtClean="0"/>
              <a:t/>
            </a:r>
            <a:br>
              <a:rPr lang="en-US" altLang="ja-JP" sz="2800" dirty="0" smtClean="0"/>
            </a:br>
            <a:r>
              <a:rPr lang="ja-JP" altLang="en-US" sz="2800" dirty="0" smtClean="0"/>
              <a:t>各自１つ選んでおいてください。</a:t>
            </a:r>
            <a:endParaRPr lang="en-US" altLang="ja-JP" sz="2800" dirty="0" smtClean="0"/>
          </a:p>
        </p:txBody>
      </p:sp>
      <p:sp>
        <p:nvSpPr>
          <p:cNvPr id="3" name="スライド番号プレースホルダー 2"/>
          <p:cNvSpPr>
            <a:spLocks noGrp="1"/>
          </p:cNvSpPr>
          <p:nvPr>
            <p:ph type="sldNum" sz="quarter" idx="12"/>
          </p:nvPr>
        </p:nvSpPr>
        <p:spPr/>
        <p:txBody>
          <a:bodyPr/>
          <a:lstStyle/>
          <a:p>
            <a:fld id="{6E12132C-C71E-4FE0-A767-5C1003A0C6BA}" type="slidenum">
              <a:rPr lang="ja-JP" altLang="en-US" smtClean="0"/>
              <a:pPr/>
              <a:t>14</a:t>
            </a:fld>
            <a:endParaRPr lang="ja-JP" altLang="en-US" dirty="0"/>
          </a:p>
        </p:txBody>
      </p:sp>
      <p:sp>
        <p:nvSpPr>
          <p:cNvPr id="6"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14</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5236404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BFFF0799-BCF5-4C8E-BCD2-41538FEDF1AE}" type="slidenum">
              <a:rPr kumimoji="1" lang="ja-JP" altLang="en-US" smtClean="0"/>
              <a:t>15</a:t>
            </a:fld>
            <a:endParaRPr kumimoji="1" lang="ja-JP" altLang="en-US" dirty="0"/>
          </a:p>
        </p:txBody>
      </p:sp>
      <p:sp>
        <p:nvSpPr>
          <p:cNvPr id="4" name="テキスト ボックス 3"/>
          <p:cNvSpPr txBox="1"/>
          <p:nvPr/>
        </p:nvSpPr>
        <p:spPr>
          <a:xfrm>
            <a:off x="845820" y="3134659"/>
            <a:ext cx="5724644" cy="507831"/>
          </a:xfrm>
          <a:prstGeom prst="rect">
            <a:avLst/>
          </a:prstGeom>
          <a:noFill/>
        </p:spPr>
        <p:txBody>
          <a:bodyPr wrap="none" rtlCol="0">
            <a:spAutoFit/>
          </a:bodyPr>
          <a:lstStyle/>
          <a:p>
            <a:r>
              <a:rPr lang="ja-JP" altLang="en-US" sz="2700" b="1" dirty="0">
                <a:latin typeface="メイリオ" panose="020B0604030504040204" pitchFamily="50" charset="-128"/>
                <a:ea typeface="メイリオ" panose="020B0604030504040204" pitchFamily="50" charset="-128"/>
              </a:rPr>
              <a:t>健康分野の気候変動影響への適応策</a:t>
            </a:r>
          </a:p>
        </p:txBody>
      </p:sp>
    </p:spTree>
    <p:extLst>
      <p:ext uri="{BB962C8B-B14F-4D97-AF65-F5344CB8AC3E}">
        <p14:creationId xmlns:p14="http://schemas.microsoft.com/office/powerpoint/2010/main" val="2608191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1089212" y="857250"/>
            <a:ext cx="7073153" cy="498984"/>
          </a:xfrm>
        </p:spPr>
        <p:txBody>
          <a:bodyPr>
            <a:normAutofit/>
          </a:bodyPr>
          <a:lstStyle/>
          <a:p>
            <a:r>
              <a:rPr lang="ja-JP" altLang="en-US" sz="2400" dirty="0"/>
              <a:t>今年度の神奈川県の熱中症発生状況（速報）</a:t>
            </a:r>
          </a:p>
        </p:txBody>
      </p:sp>
      <p:pic>
        <p:nvPicPr>
          <p:cNvPr id="5" name="図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81355" y="1432107"/>
            <a:ext cx="6286990" cy="3385302"/>
          </a:xfrm>
          <a:prstGeom prst="rect">
            <a:avLst/>
          </a:prstGeom>
        </p:spPr>
      </p:pic>
      <p:sp>
        <p:nvSpPr>
          <p:cNvPr id="6" name="テキスト ボックス 5"/>
          <p:cNvSpPr txBox="1"/>
          <p:nvPr/>
        </p:nvSpPr>
        <p:spPr>
          <a:xfrm>
            <a:off x="788170" y="4817409"/>
            <a:ext cx="7853083" cy="923330"/>
          </a:xfrm>
          <a:prstGeom prst="rect">
            <a:avLst/>
          </a:prstGeom>
          <a:noFill/>
        </p:spPr>
        <p:txBody>
          <a:bodyPr wrap="square" rtlCol="0">
            <a:spAutoFit/>
          </a:bodyPr>
          <a:lstStyle/>
          <a:p>
            <a:r>
              <a:rPr lang="ja-JP" altLang="en-US" sz="1350" dirty="0"/>
              <a:t>　神奈川県における熱中症による救急搬送者数は、暑さ指数（</a:t>
            </a:r>
            <a:r>
              <a:rPr lang="en-US" altLang="ja-JP" sz="1350" dirty="0"/>
              <a:t>WBGT</a:t>
            </a:r>
            <a:r>
              <a:rPr lang="ja-JP" altLang="en-US" sz="1350" dirty="0"/>
              <a:t>）が高くなるとともに、増加しています。令和</a:t>
            </a:r>
            <a:r>
              <a:rPr lang="en-US" altLang="ja-JP" sz="1350" dirty="0"/>
              <a:t>6</a:t>
            </a:r>
            <a:r>
              <a:rPr lang="ja-JP" altLang="en-US" sz="1350" dirty="0"/>
              <a:t>年は、暑さの厳しい状態が長く続いていたことから、「熱中症警戒アラート」が連日発令され、</a:t>
            </a:r>
            <a:r>
              <a:rPr lang="en-US" altLang="ja-JP" sz="1350" dirty="0"/>
              <a:t>7</a:t>
            </a:r>
            <a:r>
              <a:rPr lang="ja-JP" altLang="en-US" sz="1350" dirty="0"/>
              <a:t>月下旬から</a:t>
            </a:r>
            <a:r>
              <a:rPr lang="en-US" altLang="ja-JP" sz="1350" dirty="0"/>
              <a:t>8</a:t>
            </a:r>
            <a:r>
              <a:rPr lang="ja-JP" altLang="en-US" sz="1350" dirty="0"/>
              <a:t>月初めにかけては、</a:t>
            </a:r>
            <a:r>
              <a:rPr lang="ja-JP" altLang="en-US" sz="1350" b="1" dirty="0"/>
              <a:t>一週間で</a:t>
            </a:r>
            <a:r>
              <a:rPr lang="en-US" altLang="ja-JP" sz="1350" b="1" dirty="0"/>
              <a:t>400</a:t>
            </a:r>
            <a:r>
              <a:rPr lang="ja-JP" altLang="en-US" sz="1350" b="1" dirty="0"/>
              <a:t>名前後（速報値）の方が県内で熱中症により救急搬送</a:t>
            </a:r>
            <a:r>
              <a:rPr lang="ja-JP" altLang="en-US" sz="1350" dirty="0"/>
              <a:t>されました。</a:t>
            </a:r>
          </a:p>
        </p:txBody>
      </p:sp>
      <p:sp>
        <p:nvSpPr>
          <p:cNvPr id="7"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16</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1554763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3768048" y="2996580"/>
            <a:ext cx="5162764" cy="1333072"/>
          </a:xfrm>
          <a:prstGeom prst="rect">
            <a:avLst/>
          </a:prstGeom>
          <a:solidFill>
            <a:srgbClr val="FDCDD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7" name="正方形/長方形 16"/>
          <p:cNvSpPr/>
          <p:nvPr/>
        </p:nvSpPr>
        <p:spPr>
          <a:xfrm>
            <a:off x="3768048" y="4382793"/>
            <a:ext cx="5162764" cy="1333072"/>
          </a:xfrm>
          <a:prstGeom prst="rect">
            <a:avLst/>
          </a:prstGeom>
          <a:solidFill>
            <a:srgbClr val="BBDB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 name="正方形/長方形 7"/>
          <p:cNvSpPr/>
          <p:nvPr/>
        </p:nvSpPr>
        <p:spPr>
          <a:xfrm>
            <a:off x="3768048" y="1604695"/>
            <a:ext cx="5162764" cy="1333072"/>
          </a:xfrm>
          <a:prstGeom prst="rect">
            <a:avLst/>
          </a:prstGeom>
          <a:solidFill>
            <a:srgbClr val="FCF8C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 name="タイトル 2"/>
          <p:cNvSpPr>
            <a:spLocks noGrp="1"/>
          </p:cNvSpPr>
          <p:nvPr>
            <p:ph type="ctrTitle"/>
          </p:nvPr>
        </p:nvSpPr>
        <p:spPr/>
        <p:txBody>
          <a:bodyPr/>
          <a:lstStyle/>
          <a:p>
            <a:r>
              <a:rPr lang="ja-JP" altLang="en-US" b="1" dirty="0" smtClean="0"/>
              <a:t>熱中症とは</a:t>
            </a:r>
            <a:endParaRPr kumimoji="1" lang="ja-JP" altLang="en-US" b="1" dirty="0"/>
          </a:p>
        </p:txBody>
      </p:sp>
      <p:sp>
        <p:nvSpPr>
          <p:cNvPr id="5" name="正方形/長方形 4"/>
          <p:cNvSpPr/>
          <p:nvPr/>
        </p:nvSpPr>
        <p:spPr>
          <a:xfrm>
            <a:off x="1141329" y="5840221"/>
            <a:ext cx="6859672" cy="230832"/>
          </a:xfrm>
          <a:prstGeom prst="rect">
            <a:avLst/>
          </a:prstGeom>
        </p:spPr>
        <p:txBody>
          <a:bodyPr wrap="square">
            <a:spAutoFit/>
          </a:bodyPr>
          <a:lstStyle/>
          <a:p>
            <a:r>
              <a:rPr lang="en-US" altLang="ja-JP" sz="900" dirty="0"/>
              <a:t>【</a:t>
            </a:r>
            <a:r>
              <a:rPr lang="ja-JP" altLang="en-US" sz="900" dirty="0"/>
              <a:t>出典</a:t>
            </a:r>
            <a:r>
              <a:rPr lang="en-US" altLang="ja-JP" sz="900" dirty="0"/>
              <a:t>】</a:t>
            </a:r>
            <a:r>
              <a:rPr lang="ja-JP" altLang="en-US" sz="900" dirty="0"/>
              <a:t>環境省　熱中症予防情報サイト　（</a:t>
            </a:r>
            <a:r>
              <a:rPr lang="en-US" altLang="ja-JP" sz="900" dirty="0"/>
              <a:t>https://www.wbgt.env.go.jp/heatillness.php</a:t>
            </a:r>
            <a:r>
              <a:rPr lang="ja-JP" altLang="en-US" sz="900" dirty="0"/>
              <a:t>）</a:t>
            </a:r>
            <a:endParaRPr lang="en-US" altLang="ja-JP" sz="900" dirty="0"/>
          </a:p>
        </p:txBody>
      </p:sp>
      <p:pic>
        <p:nvPicPr>
          <p:cNvPr id="7" name="図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2124" y="1541025"/>
            <a:ext cx="3239993" cy="4166111"/>
          </a:xfrm>
          <a:prstGeom prst="rect">
            <a:avLst/>
          </a:prstGeom>
        </p:spPr>
      </p:pic>
      <p:sp>
        <p:nvSpPr>
          <p:cNvPr id="15" name="テキスト ボックス 14"/>
          <p:cNvSpPr txBox="1"/>
          <p:nvPr/>
        </p:nvSpPr>
        <p:spPr>
          <a:xfrm>
            <a:off x="3895486" y="1964140"/>
            <a:ext cx="989876" cy="507831"/>
          </a:xfrm>
          <a:prstGeom prst="rect">
            <a:avLst/>
          </a:prstGeom>
          <a:noFill/>
        </p:spPr>
        <p:txBody>
          <a:bodyPr wrap="square" rtlCol="0">
            <a:spAutoFit/>
          </a:bodyPr>
          <a:lstStyle/>
          <a:p>
            <a:r>
              <a:rPr lang="ja-JP" altLang="en-US" sz="2700" dirty="0"/>
              <a:t>環境</a:t>
            </a:r>
            <a:endParaRPr lang="en-US" altLang="ja-JP" sz="2700" dirty="0"/>
          </a:p>
        </p:txBody>
      </p:sp>
      <p:sp>
        <p:nvSpPr>
          <p:cNvPr id="13" name="テキスト ボックス 12"/>
          <p:cNvSpPr txBox="1"/>
          <p:nvPr/>
        </p:nvSpPr>
        <p:spPr>
          <a:xfrm>
            <a:off x="3895487" y="3424422"/>
            <a:ext cx="1282689" cy="507831"/>
          </a:xfrm>
          <a:prstGeom prst="rect">
            <a:avLst/>
          </a:prstGeom>
          <a:noFill/>
        </p:spPr>
        <p:txBody>
          <a:bodyPr wrap="square" rtlCol="0">
            <a:spAutoFit/>
          </a:bodyPr>
          <a:lstStyle/>
          <a:p>
            <a:r>
              <a:rPr lang="ja-JP" altLang="en-US" sz="2700" dirty="0"/>
              <a:t>からだ</a:t>
            </a:r>
            <a:endParaRPr lang="en-US" altLang="ja-JP" sz="2700" dirty="0"/>
          </a:p>
        </p:txBody>
      </p:sp>
      <p:sp>
        <p:nvSpPr>
          <p:cNvPr id="16" name="テキスト ボックス 15"/>
          <p:cNvSpPr txBox="1"/>
          <p:nvPr/>
        </p:nvSpPr>
        <p:spPr>
          <a:xfrm>
            <a:off x="3877891" y="4810135"/>
            <a:ext cx="1007471" cy="507831"/>
          </a:xfrm>
          <a:prstGeom prst="rect">
            <a:avLst/>
          </a:prstGeom>
          <a:noFill/>
        </p:spPr>
        <p:txBody>
          <a:bodyPr wrap="square" rtlCol="0">
            <a:spAutoFit/>
          </a:bodyPr>
          <a:lstStyle/>
          <a:p>
            <a:r>
              <a:rPr lang="ja-JP" altLang="en-US" sz="2700" dirty="0"/>
              <a:t>行動</a:t>
            </a:r>
            <a:endParaRPr lang="en-US" altLang="ja-JP" sz="2700" dirty="0"/>
          </a:p>
        </p:txBody>
      </p:sp>
      <p:sp>
        <p:nvSpPr>
          <p:cNvPr id="9" name="テキスト ボックス 8"/>
          <p:cNvSpPr txBox="1"/>
          <p:nvPr/>
        </p:nvSpPr>
        <p:spPr>
          <a:xfrm>
            <a:off x="1880767" y="5326111"/>
            <a:ext cx="2126161" cy="461665"/>
          </a:xfrm>
          <a:prstGeom prst="rect">
            <a:avLst/>
          </a:prstGeom>
          <a:noFill/>
        </p:spPr>
        <p:txBody>
          <a:bodyPr wrap="square" rtlCol="0">
            <a:spAutoFit/>
          </a:bodyPr>
          <a:lstStyle/>
          <a:p>
            <a:r>
              <a:rPr lang="ja-JP" altLang="en-US" sz="1200" dirty="0">
                <a:solidFill>
                  <a:srgbClr val="FF0000"/>
                </a:solidFill>
              </a:rPr>
              <a:t>・めまい、吐き気、頭痛</a:t>
            </a:r>
            <a:endParaRPr lang="en-US" altLang="ja-JP" sz="1200" dirty="0">
              <a:solidFill>
                <a:srgbClr val="FF0000"/>
              </a:solidFill>
            </a:endParaRPr>
          </a:p>
          <a:p>
            <a:r>
              <a:rPr lang="ja-JP" altLang="en-US" sz="1200" dirty="0">
                <a:solidFill>
                  <a:srgbClr val="FF0000"/>
                </a:solidFill>
              </a:rPr>
              <a:t>・意識障害、けいれん</a:t>
            </a:r>
          </a:p>
        </p:txBody>
      </p:sp>
      <p:sp>
        <p:nvSpPr>
          <p:cNvPr id="19" name="テキスト ボックス 18"/>
          <p:cNvSpPr txBox="1"/>
          <p:nvPr/>
        </p:nvSpPr>
        <p:spPr>
          <a:xfrm>
            <a:off x="5257416" y="1721765"/>
            <a:ext cx="1833937" cy="1131079"/>
          </a:xfrm>
          <a:prstGeom prst="rect">
            <a:avLst/>
          </a:prstGeom>
          <a:noFill/>
        </p:spPr>
        <p:txBody>
          <a:bodyPr wrap="square" rtlCol="0">
            <a:spAutoFit/>
          </a:bodyPr>
          <a:lstStyle/>
          <a:p>
            <a:r>
              <a:rPr lang="ja-JP" altLang="en-US" sz="1350" dirty="0"/>
              <a:t>・気温が高い</a:t>
            </a:r>
            <a:endParaRPr lang="en-US" altLang="ja-JP" sz="1350" dirty="0"/>
          </a:p>
          <a:p>
            <a:r>
              <a:rPr lang="ja-JP" altLang="en-US" sz="1350" dirty="0"/>
              <a:t>・湿度が高い</a:t>
            </a:r>
            <a:endParaRPr lang="en-US" altLang="ja-JP" sz="1350" dirty="0"/>
          </a:p>
          <a:p>
            <a:r>
              <a:rPr lang="ja-JP" altLang="en-US" sz="1350" dirty="0"/>
              <a:t>・風が弱い</a:t>
            </a:r>
            <a:endParaRPr lang="en-US" altLang="ja-JP" sz="1350" dirty="0"/>
          </a:p>
          <a:p>
            <a:r>
              <a:rPr lang="ja-JP" altLang="en-US" sz="1350" dirty="0"/>
              <a:t>・日差しが強い</a:t>
            </a:r>
            <a:endParaRPr lang="en-US" altLang="ja-JP" sz="1350" dirty="0"/>
          </a:p>
          <a:p>
            <a:r>
              <a:rPr lang="ja-JP" altLang="en-US" sz="1350" dirty="0"/>
              <a:t>・急に暑くなった日</a:t>
            </a:r>
            <a:endParaRPr lang="en-US" altLang="ja-JP" sz="1350" dirty="0"/>
          </a:p>
        </p:txBody>
      </p:sp>
      <p:sp>
        <p:nvSpPr>
          <p:cNvPr id="20" name="テキスト ボックス 19"/>
          <p:cNvSpPr txBox="1"/>
          <p:nvPr/>
        </p:nvSpPr>
        <p:spPr>
          <a:xfrm>
            <a:off x="6906048" y="1716644"/>
            <a:ext cx="1833937" cy="923330"/>
          </a:xfrm>
          <a:prstGeom prst="rect">
            <a:avLst/>
          </a:prstGeom>
          <a:noFill/>
        </p:spPr>
        <p:txBody>
          <a:bodyPr wrap="square" rtlCol="0">
            <a:spAutoFit/>
          </a:bodyPr>
          <a:lstStyle/>
          <a:p>
            <a:r>
              <a:rPr lang="ja-JP" altLang="en-US" sz="1350" dirty="0"/>
              <a:t>・しめきった屋内</a:t>
            </a:r>
            <a:endParaRPr lang="en-US" altLang="ja-JP" sz="1350" dirty="0"/>
          </a:p>
          <a:p>
            <a:r>
              <a:rPr lang="ja-JP" altLang="en-US" sz="1350" dirty="0"/>
              <a:t>・エアコンの無い部屋</a:t>
            </a:r>
            <a:endParaRPr lang="en-US" altLang="ja-JP" sz="1350" dirty="0"/>
          </a:p>
          <a:p>
            <a:r>
              <a:rPr lang="ja-JP" altLang="en-US" sz="1350" dirty="0"/>
              <a:t>・熱波の襲来</a:t>
            </a:r>
            <a:endParaRPr lang="en-US" altLang="ja-JP" sz="1350" dirty="0"/>
          </a:p>
        </p:txBody>
      </p:sp>
      <p:sp>
        <p:nvSpPr>
          <p:cNvPr id="21" name="テキスト ボックス 20"/>
          <p:cNvSpPr txBox="1"/>
          <p:nvPr/>
        </p:nvSpPr>
        <p:spPr>
          <a:xfrm>
            <a:off x="5257414" y="3103129"/>
            <a:ext cx="3673397" cy="1131079"/>
          </a:xfrm>
          <a:prstGeom prst="rect">
            <a:avLst/>
          </a:prstGeom>
          <a:noFill/>
        </p:spPr>
        <p:txBody>
          <a:bodyPr wrap="square" rtlCol="0">
            <a:spAutoFit/>
          </a:bodyPr>
          <a:lstStyle/>
          <a:p>
            <a:r>
              <a:rPr lang="ja-JP" altLang="en-US" sz="1350" dirty="0"/>
              <a:t>・高齢者や乳幼児、肥満の方</a:t>
            </a:r>
            <a:endParaRPr lang="en-US" altLang="ja-JP" sz="1350" dirty="0"/>
          </a:p>
          <a:p>
            <a:r>
              <a:rPr lang="ja-JP" altLang="en-US" sz="1350" dirty="0"/>
              <a:t>・糖尿病や精神疾患といった持病</a:t>
            </a:r>
            <a:endParaRPr lang="en-US" altLang="ja-JP" sz="1350" dirty="0"/>
          </a:p>
          <a:p>
            <a:r>
              <a:rPr lang="ja-JP" altLang="en-US" sz="1350" dirty="0"/>
              <a:t>・低栄養状態</a:t>
            </a:r>
            <a:endParaRPr lang="en-US" altLang="ja-JP" sz="1350" dirty="0"/>
          </a:p>
          <a:p>
            <a:r>
              <a:rPr lang="ja-JP" altLang="en-US" sz="1350" dirty="0"/>
              <a:t>・下痢やインフルエンザでの脱水症状</a:t>
            </a:r>
            <a:endParaRPr lang="en-US" altLang="ja-JP" sz="1350" dirty="0"/>
          </a:p>
          <a:p>
            <a:r>
              <a:rPr lang="ja-JP" altLang="en-US" sz="1350" dirty="0"/>
              <a:t>・二日酔いや寝不足といった体調不良</a:t>
            </a:r>
            <a:endParaRPr lang="en-US" altLang="ja-JP" sz="1350" dirty="0"/>
          </a:p>
        </p:txBody>
      </p:sp>
      <p:sp>
        <p:nvSpPr>
          <p:cNvPr id="22" name="テキスト ボックス 21"/>
          <p:cNvSpPr txBox="1"/>
          <p:nvPr/>
        </p:nvSpPr>
        <p:spPr>
          <a:xfrm>
            <a:off x="5254654" y="4709801"/>
            <a:ext cx="3673397" cy="715581"/>
          </a:xfrm>
          <a:prstGeom prst="rect">
            <a:avLst/>
          </a:prstGeom>
          <a:noFill/>
        </p:spPr>
        <p:txBody>
          <a:bodyPr wrap="square" rtlCol="0">
            <a:spAutoFit/>
          </a:bodyPr>
          <a:lstStyle/>
          <a:p>
            <a:r>
              <a:rPr lang="ja-JP" altLang="en-US" sz="1350" dirty="0"/>
              <a:t>・激しい筋肉運動や、慣れない作業</a:t>
            </a:r>
            <a:endParaRPr lang="en-US" altLang="ja-JP" sz="1350" dirty="0"/>
          </a:p>
          <a:p>
            <a:r>
              <a:rPr lang="ja-JP" altLang="en-US" sz="1350" dirty="0"/>
              <a:t>・長時間の屋内作業</a:t>
            </a:r>
            <a:endParaRPr lang="en-US" altLang="ja-JP" sz="1350" dirty="0"/>
          </a:p>
          <a:p>
            <a:r>
              <a:rPr lang="ja-JP" altLang="en-US" sz="1350" dirty="0"/>
              <a:t>・水分補給できない状況</a:t>
            </a:r>
            <a:endParaRPr lang="en-US" altLang="ja-JP" sz="1350" dirty="0"/>
          </a:p>
        </p:txBody>
      </p:sp>
      <p:sp>
        <p:nvSpPr>
          <p:cNvPr id="23"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17</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1091953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1115617" y="857250"/>
            <a:ext cx="6552728" cy="498984"/>
          </a:xfrm>
        </p:spPr>
        <p:txBody>
          <a:bodyPr>
            <a:normAutofit fontScale="90000"/>
          </a:bodyPr>
          <a:lstStyle/>
          <a:p>
            <a:r>
              <a:rPr lang="ja-JP" altLang="en-US" dirty="0" smtClean="0"/>
              <a:t>社会で</a:t>
            </a:r>
            <a:r>
              <a:rPr lang="ja-JP" altLang="en-US" smtClean="0"/>
              <a:t>の適応策としての熱中症</a:t>
            </a:r>
            <a:r>
              <a:rPr lang="ja-JP" altLang="en-US" dirty="0" smtClean="0"/>
              <a:t>対策の例</a:t>
            </a:r>
            <a:endParaRPr kumimoji="1" lang="ja-JP" altLang="en-US" dirty="0"/>
          </a:p>
        </p:txBody>
      </p:sp>
      <p:sp>
        <p:nvSpPr>
          <p:cNvPr id="4" name="テキスト ボックス 3"/>
          <p:cNvSpPr txBox="1"/>
          <p:nvPr/>
        </p:nvSpPr>
        <p:spPr>
          <a:xfrm>
            <a:off x="1009951" y="1537131"/>
            <a:ext cx="7879570" cy="3531736"/>
          </a:xfrm>
          <a:prstGeom prst="rect">
            <a:avLst/>
          </a:prstGeom>
          <a:noFill/>
        </p:spPr>
        <p:txBody>
          <a:bodyPr wrap="square" rtlCol="0">
            <a:spAutoFit/>
          </a:bodyPr>
          <a:lstStyle/>
          <a:p>
            <a:r>
              <a:rPr lang="ja-JP" altLang="en-US" sz="2700" dirty="0">
                <a:latin typeface="+mn-ea"/>
              </a:rPr>
              <a:t>〇 甲子園</a:t>
            </a:r>
            <a:endParaRPr lang="en-US" altLang="ja-JP" sz="2700" dirty="0">
              <a:latin typeface="+mn-ea"/>
            </a:endParaRPr>
          </a:p>
          <a:p>
            <a:r>
              <a:rPr lang="ja-JP" altLang="en-US" sz="2100" dirty="0">
                <a:latin typeface="+mn-ea"/>
              </a:rPr>
              <a:t>　・　クーリングタイムの導入</a:t>
            </a:r>
            <a:endParaRPr lang="en-US" altLang="ja-JP" sz="2100" dirty="0">
              <a:latin typeface="+mn-ea"/>
            </a:endParaRPr>
          </a:p>
          <a:p>
            <a:pPr>
              <a:lnSpc>
                <a:spcPct val="150000"/>
              </a:lnSpc>
            </a:pPr>
            <a:r>
              <a:rPr lang="ja-JP" altLang="en-US" sz="2100" dirty="0">
                <a:latin typeface="+mn-ea"/>
              </a:rPr>
              <a:t>　・　二部制の導入</a:t>
            </a:r>
            <a:endParaRPr lang="en-US" altLang="ja-JP" sz="2100" dirty="0">
              <a:latin typeface="+mn-ea"/>
            </a:endParaRPr>
          </a:p>
          <a:p>
            <a:pPr>
              <a:lnSpc>
                <a:spcPct val="150000"/>
              </a:lnSpc>
            </a:pPr>
            <a:r>
              <a:rPr lang="ja-JP" altLang="en-US" sz="2100" dirty="0">
                <a:latin typeface="+mn-ea"/>
              </a:rPr>
              <a:t>　・　球場の日よけの拡張（予定）</a:t>
            </a:r>
            <a:endParaRPr lang="en-US" altLang="ja-JP" sz="2100" dirty="0">
              <a:latin typeface="+mn-ea"/>
            </a:endParaRPr>
          </a:p>
          <a:p>
            <a:pPr>
              <a:lnSpc>
                <a:spcPct val="150000"/>
              </a:lnSpc>
            </a:pPr>
            <a:endParaRPr lang="en-US" altLang="ja-JP" sz="2100" dirty="0">
              <a:latin typeface="+mn-ea"/>
            </a:endParaRPr>
          </a:p>
          <a:p>
            <a:pPr>
              <a:lnSpc>
                <a:spcPct val="150000"/>
              </a:lnSpc>
            </a:pPr>
            <a:r>
              <a:rPr lang="ja-JP" altLang="en-US" sz="2700" dirty="0">
                <a:latin typeface="+mn-ea"/>
              </a:rPr>
              <a:t>〇 某有名野外ライブ</a:t>
            </a:r>
            <a:endParaRPr lang="en-US" altLang="ja-JP" sz="2700" dirty="0">
              <a:latin typeface="+mn-ea"/>
            </a:endParaRPr>
          </a:p>
          <a:p>
            <a:pPr>
              <a:lnSpc>
                <a:spcPct val="150000"/>
              </a:lnSpc>
            </a:pPr>
            <a:r>
              <a:rPr lang="ja-JP" altLang="en-US" sz="2700" dirty="0">
                <a:latin typeface="+mn-ea"/>
              </a:rPr>
              <a:t> </a:t>
            </a:r>
            <a:r>
              <a:rPr lang="en-US" altLang="ja-JP" sz="2700" dirty="0">
                <a:latin typeface="+mn-ea"/>
              </a:rPr>
              <a:t> </a:t>
            </a:r>
            <a:r>
              <a:rPr lang="ja-JP" altLang="en-US" sz="2100" dirty="0">
                <a:latin typeface="+mn-ea"/>
              </a:rPr>
              <a:t>・　開催時期の見直し（予定）</a:t>
            </a:r>
            <a:endParaRPr lang="en-US" altLang="ja-JP" sz="2100" dirty="0">
              <a:latin typeface="+mn-ea"/>
            </a:endParaRPr>
          </a:p>
        </p:txBody>
      </p:sp>
      <p:sp>
        <p:nvSpPr>
          <p:cNvPr id="5"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18</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206700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15616" y="-27384"/>
            <a:ext cx="8028384" cy="692696"/>
          </a:xfrm>
        </p:spPr>
        <p:txBody>
          <a:bodyPr>
            <a:normAutofit/>
          </a:bodyPr>
          <a:lstStyle/>
          <a:p>
            <a:r>
              <a:rPr kumimoji="1" lang="ja-JP" altLang="en-US" dirty="0" smtClean="0"/>
              <a:t>２つの気候変動の対策</a:t>
            </a:r>
            <a:endParaRPr kumimoji="1" lang="ja-JP" altLang="en-US" dirty="0"/>
          </a:p>
        </p:txBody>
      </p:sp>
      <p:pic>
        <p:nvPicPr>
          <p:cNvPr id="60" name="図 5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126" y="1348598"/>
            <a:ext cx="8012932" cy="4146693"/>
          </a:xfrm>
          <a:prstGeom prst="rect">
            <a:avLst/>
          </a:prstGeom>
        </p:spPr>
      </p:pic>
      <p:sp>
        <p:nvSpPr>
          <p:cNvPr id="5" name="テキスト ボックス 3"/>
          <p:cNvSpPr txBox="1"/>
          <p:nvPr/>
        </p:nvSpPr>
        <p:spPr>
          <a:xfrm>
            <a:off x="112269" y="6668243"/>
            <a:ext cx="3300796" cy="25391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050" dirty="0" smtClean="0"/>
              <a:t>イラスト</a:t>
            </a:r>
            <a:r>
              <a:rPr lang="ja-JP" altLang="en-US" sz="1050" dirty="0" smtClean="0"/>
              <a:t>出典</a:t>
            </a:r>
            <a:r>
              <a:rPr lang="ja-JP" altLang="en-US" sz="1050" dirty="0"/>
              <a:t>：気候変動適応情報プラットフォーム</a:t>
            </a:r>
            <a:endParaRPr kumimoji="1" lang="ja-JP" altLang="en-US" sz="1050" dirty="0"/>
          </a:p>
        </p:txBody>
      </p:sp>
      <p:sp>
        <p:nvSpPr>
          <p:cNvPr id="6"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1</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869876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p:txBody>
          <a:bodyPr/>
          <a:lstStyle/>
          <a:p>
            <a:r>
              <a:rPr lang="ja-JP" altLang="en-US" b="1" dirty="0" smtClean="0"/>
              <a:t>自分でできる熱中症対策</a:t>
            </a:r>
            <a:endParaRPr kumimoji="1" lang="ja-JP" altLang="en-US" b="1" dirty="0"/>
          </a:p>
        </p:txBody>
      </p:sp>
      <p:pic>
        <p:nvPicPr>
          <p:cNvPr id="4" name="Picture 8" descr="健康"/>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62907" y="867725"/>
            <a:ext cx="517622" cy="51300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2504326" y="4590777"/>
            <a:ext cx="4654193" cy="784830"/>
          </a:xfrm>
          <a:prstGeom prst="rect">
            <a:avLst/>
          </a:prstGeom>
          <a:noFill/>
        </p:spPr>
        <p:txBody>
          <a:bodyPr wrap="square" rtlCol="0">
            <a:spAutoFit/>
          </a:bodyPr>
          <a:lstStyle/>
          <a:p>
            <a:r>
              <a:rPr lang="ja-JP" altLang="en-US" sz="1500" dirty="0"/>
              <a:t>・無理をせず徐々に身体を暑さに慣らしましょう</a:t>
            </a:r>
          </a:p>
          <a:p>
            <a:r>
              <a:rPr lang="ja-JP" altLang="en-US" sz="1500" dirty="0"/>
              <a:t>・室内でも温度を測りましょう</a:t>
            </a:r>
          </a:p>
          <a:p>
            <a:r>
              <a:rPr lang="ja-JP" altLang="en-US" sz="1500" dirty="0"/>
              <a:t>・体調の悪いときは特に注意しましょう</a:t>
            </a:r>
          </a:p>
        </p:txBody>
      </p:sp>
      <p:sp>
        <p:nvSpPr>
          <p:cNvPr id="9" name="正方形/長方形 8"/>
          <p:cNvSpPr/>
          <p:nvPr/>
        </p:nvSpPr>
        <p:spPr>
          <a:xfrm>
            <a:off x="1141329" y="5840221"/>
            <a:ext cx="6859672" cy="230832"/>
          </a:xfrm>
          <a:prstGeom prst="rect">
            <a:avLst/>
          </a:prstGeom>
        </p:spPr>
        <p:txBody>
          <a:bodyPr wrap="square">
            <a:spAutoFit/>
          </a:bodyPr>
          <a:lstStyle/>
          <a:p>
            <a:r>
              <a:rPr lang="en-US" altLang="ja-JP" sz="900" dirty="0"/>
              <a:t>【</a:t>
            </a:r>
            <a:r>
              <a:rPr lang="ja-JP" altLang="en-US" sz="900" dirty="0"/>
              <a:t>出典</a:t>
            </a:r>
            <a:r>
              <a:rPr lang="en-US" altLang="ja-JP" sz="900" dirty="0"/>
              <a:t>】</a:t>
            </a:r>
            <a:r>
              <a:rPr lang="ja-JP" altLang="en-US" sz="900" dirty="0"/>
              <a:t>環境省　熱中症予防情報サイト　（</a:t>
            </a:r>
            <a:r>
              <a:rPr lang="en-US" altLang="ja-JP" sz="900" dirty="0"/>
              <a:t>https://www.wbgt.env.go.jp/heatillness.php</a:t>
            </a:r>
            <a:r>
              <a:rPr lang="ja-JP" altLang="en-US" sz="900" dirty="0"/>
              <a:t>）</a:t>
            </a:r>
            <a:endParaRPr lang="en-US" altLang="ja-JP" sz="900" dirty="0"/>
          </a:p>
        </p:txBody>
      </p:sp>
      <p:pic>
        <p:nvPicPr>
          <p:cNvPr id="10" name="図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4551" y="1594965"/>
            <a:ext cx="7784363" cy="2675875"/>
          </a:xfrm>
          <a:prstGeom prst="rect">
            <a:avLst/>
          </a:prstGeom>
        </p:spPr>
      </p:pic>
      <p:sp>
        <p:nvSpPr>
          <p:cNvPr id="11"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19</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4311573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45820" y="3134659"/>
            <a:ext cx="6417141" cy="507831"/>
          </a:xfrm>
          <a:prstGeom prst="rect">
            <a:avLst/>
          </a:prstGeom>
          <a:noFill/>
        </p:spPr>
        <p:txBody>
          <a:bodyPr wrap="none" rtlCol="0">
            <a:spAutoFit/>
          </a:bodyPr>
          <a:lstStyle/>
          <a:p>
            <a:r>
              <a:rPr lang="ja-JP" altLang="en-US" sz="2700" b="1" dirty="0">
                <a:latin typeface="メイリオ" panose="020B0604030504040204" pitchFamily="50" charset="-128"/>
                <a:ea typeface="メイリオ" panose="020B0604030504040204" pitchFamily="50" charset="-128"/>
              </a:rPr>
              <a:t>自然災害分野の気候変動影響への適応策</a:t>
            </a:r>
          </a:p>
        </p:txBody>
      </p:sp>
      <p:sp>
        <p:nvSpPr>
          <p:cNvPr id="7"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20</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2009154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56589" y="4121207"/>
            <a:ext cx="3720023" cy="1660904"/>
          </a:xfrm>
          <a:prstGeom prst="roundRect">
            <a:avLst>
              <a:gd name="adj" fmla="val 6256"/>
            </a:avLst>
          </a:prstGeom>
          <a:solidFill>
            <a:schemeClr val="accent4">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3" name="タイトル 2"/>
          <p:cNvSpPr>
            <a:spLocks noGrp="1"/>
          </p:cNvSpPr>
          <p:nvPr>
            <p:ph type="ctrTitle"/>
          </p:nvPr>
        </p:nvSpPr>
        <p:spPr/>
        <p:txBody>
          <a:bodyPr/>
          <a:lstStyle/>
          <a:p>
            <a:r>
              <a:rPr kumimoji="1" lang="ja-JP" altLang="en-US" b="1" dirty="0" smtClean="0"/>
              <a:t>自然災害への適応策</a:t>
            </a:r>
            <a:endParaRPr kumimoji="1" lang="ja-JP" altLang="en-US" b="1" dirty="0"/>
          </a:p>
        </p:txBody>
      </p:sp>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t="421"/>
          <a:stretch/>
        </p:blipFill>
        <p:spPr>
          <a:xfrm>
            <a:off x="3807408" y="1536178"/>
            <a:ext cx="5362636" cy="4299196"/>
          </a:xfrm>
          <a:prstGeom prst="rect">
            <a:avLst/>
          </a:prstGeom>
        </p:spPr>
      </p:pic>
      <p:sp>
        <p:nvSpPr>
          <p:cNvPr id="6" name="テキスト ボックス 5"/>
          <p:cNvSpPr txBox="1"/>
          <p:nvPr/>
        </p:nvSpPr>
        <p:spPr>
          <a:xfrm>
            <a:off x="145316" y="3948438"/>
            <a:ext cx="954107" cy="323165"/>
          </a:xfrm>
          <a:prstGeom prst="rect">
            <a:avLst/>
          </a:prstGeom>
          <a:solidFill>
            <a:schemeClr val="accent2">
              <a:lumMod val="60000"/>
              <a:lumOff val="40000"/>
            </a:schemeClr>
          </a:solidFill>
          <a:ln>
            <a:solidFill>
              <a:schemeClr val="accent2">
                <a:lumMod val="60000"/>
                <a:lumOff val="40000"/>
              </a:schemeClr>
            </a:solidFill>
          </a:ln>
        </p:spPr>
        <p:txBody>
          <a:bodyPr wrap="none" rtlCol="0">
            <a:spAutoFit/>
          </a:bodyPr>
          <a:lstStyle/>
          <a:p>
            <a:r>
              <a:rPr lang="ja-JP" altLang="en-US" sz="1500" b="1" dirty="0"/>
              <a:t>流域治水</a:t>
            </a:r>
          </a:p>
        </p:txBody>
      </p:sp>
      <p:sp>
        <p:nvSpPr>
          <p:cNvPr id="7" name="テキスト ボックス 6"/>
          <p:cNvSpPr txBox="1"/>
          <p:nvPr/>
        </p:nvSpPr>
        <p:spPr>
          <a:xfrm>
            <a:off x="219847" y="4247765"/>
            <a:ext cx="3556766" cy="507831"/>
          </a:xfrm>
          <a:prstGeom prst="rect">
            <a:avLst/>
          </a:prstGeom>
          <a:noFill/>
        </p:spPr>
        <p:txBody>
          <a:bodyPr wrap="square" rtlCol="0">
            <a:spAutoFit/>
          </a:bodyPr>
          <a:lstStyle/>
          <a:p>
            <a:r>
              <a:rPr lang="ja-JP" altLang="en-US" sz="1350" dirty="0"/>
              <a:t>気候変動を踏まえ、あらゆる関係者が協働して流域全体で行う総合的な水害対策</a:t>
            </a:r>
          </a:p>
        </p:txBody>
      </p:sp>
      <p:sp>
        <p:nvSpPr>
          <p:cNvPr id="8" name="テキスト ボックス 7"/>
          <p:cNvSpPr txBox="1"/>
          <p:nvPr/>
        </p:nvSpPr>
        <p:spPr>
          <a:xfrm>
            <a:off x="219847" y="4736341"/>
            <a:ext cx="3135411" cy="507831"/>
          </a:xfrm>
          <a:prstGeom prst="rect">
            <a:avLst/>
          </a:prstGeom>
          <a:noFill/>
        </p:spPr>
        <p:txBody>
          <a:bodyPr wrap="square" rtlCol="0">
            <a:spAutoFit/>
          </a:bodyPr>
          <a:lstStyle/>
          <a:p>
            <a:pPr marL="214313" indent="-214313">
              <a:buFont typeface="Wingdings" panose="05000000000000000000" pitchFamily="2" charset="2"/>
              <a:buChar char="p"/>
            </a:pPr>
            <a:r>
              <a:rPr lang="ja-JP" altLang="en-US" sz="1350" dirty="0"/>
              <a:t>堤防整備等の氾濫をできるだけ防ぐための対策</a:t>
            </a:r>
          </a:p>
        </p:txBody>
      </p:sp>
      <p:sp>
        <p:nvSpPr>
          <p:cNvPr id="9" name="テキスト ボックス 8"/>
          <p:cNvSpPr txBox="1"/>
          <p:nvPr/>
        </p:nvSpPr>
        <p:spPr>
          <a:xfrm>
            <a:off x="219847" y="5297363"/>
            <a:ext cx="3556766" cy="507831"/>
          </a:xfrm>
          <a:prstGeom prst="rect">
            <a:avLst/>
          </a:prstGeom>
          <a:noFill/>
        </p:spPr>
        <p:txBody>
          <a:bodyPr wrap="square" rtlCol="0">
            <a:spAutoFit/>
          </a:bodyPr>
          <a:lstStyle/>
          <a:p>
            <a:pPr marL="214313" indent="-214313">
              <a:buFont typeface="Wingdings" panose="05000000000000000000" pitchFamily="2" charset="2"/>
              <a:buChar char="p"/>
            </a:pPr>
            <a:r>
              <a:rPr lang="ja-JP" altLang="en-US" sz="1350" dirty="0"/>
              <a:t>被害対象を減少させるための対策</a:t>
            </a:r>
            <a:endParaRPr lang="en-US" altLang="ja-JP" sz="1350" dirty="0"/>
          </a:p>
          <a:p>
            <a:pPr marL="214313" indent="-214313">
              <a:buFont typeface="Wingdings" panose="05000000000000000000" pitchFamily="2" charset="2"/>
              <a:buChar char="p"/>
            </a:pPr>
            <a:r>
              <a:rPr lang="ja-JP" altLang="en-US" sz="1350" dirty="0"/>
              <a:t>被害の軽減・早期復旧のための対策</a:t>
            </a:r>
          </a:p>
        </p:txBody>
      </p:sp>
      <p:sp>
        <p:nvSpPr>
          <p:cNvPr id="10" name="加算記号 9"/>
          <p:cNvSpPr/>
          <p:nvPr/>
        </p:nvSpPr>
        <p:spPr>
          <a:xfrm>
            <a:off x="1725562" y="4975134"/>
            <a:ext cx="353784" cy="353784"/>
          </a:xfrm>
          <a:prstGeom prst="mathPlus">
            <a:avLst>
              <a:gd name="adj1" fmla="val 110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2" name="角丸四角形 11"/>
          <p:cNvSpPr/>
          <p:nvPr/>
        </p:nvSpPr>
        <p:spPr>
          <a:xfrm>
            <a:off x="56589" y="1738212"/>
            <a:ext cx="3720023" cy="2156963"/>
          </a:xfrm>
          <a:prstGeom prst="roundRect">
            <a:avLst>
              <a:gd name="adj" fmla="val 645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13" name="テキスト ボックス 12"/>
          <p:cNvSpPr txBox="1"/>
          <p:nvPr/>
        </p:nvSpPr>
        <p:spPr>
          <a:xfrm>
            <a:off x="145316" y="1571906"/>
            <a:ext cx="3262432" cy="323165"/>
          </a:xfrm>
          <a:prstGeom prst="rect">
            <a:avLst/>
          </a:prstGeom>
          <a:solidFill>
            <a:schemeClr val="accent1"/>
          </a:solidFill>
          <a:ln>
            <a:noFill/>
          </a:ln>
        </p:spPr>
        <p:txBody>
          <a:bodyPr wrap="none" rtlCol="0">
            <a:spAutoFit/>
          </a:bodyPr>
          <a:lstStyle/>
          <a:p>
            <a:r>
              <a:rPr lang="ja-JP" altLang="en-US" sz="1500" b="1" dirty="0"/>
              <a:t>気候変動を踏まえた計画の見直しへ</a:t>
            </a:r>
          </a:p>
        </p:txBody>
      </p:sp>
      <p:sp>
        <p:nvSpPr>
          <p:cNvPr id="5" name="テキスト ボックス 4"/>
          <p:cNvSpPr txBox="1"/>
          <p:nvPr/>
        </p:nvSpPr>
        <p:spPr>
          <a:xfrm>
            <a:off x="67184" y="1898016"/>
            <a:ext cx="3647152" cy="507831"/>
          </a:xfrm>
          <a:prstGeom prst="rect">
            <a:avLst/>
          </a:prstGeom>
          <a:noFill/>
        </p:spPr>
        <p:txBody>
          <a:bodyPr wrap="none" rtlCol="0">
            <a:spAutoFit/>
          </a:bodyPr>
          <a:lstStyle/>
          <a:p>
            <a:r>
              <a:rPr lang="en-US" altLang="ja-JP" sz="1350" dirty="0"/>
              <a:t>【</a:t>
            </a:r>
            <a:r>
              <a:rPr lang="ja-JP" altLang="en-US" sz="1350" dirty="0"/>
              <a:t>これまで</a:t>
            </a:r>
            <a:r>
              <a:rPr lang="en-US" altLang="ja-JP" sz="1350" dirty="0"/>
              <a:t>】</a:t>
            </a:r>
          </a:p>
          <a:p>
            <a:r>
              <a:rPr lang="ja-JP" altLang="en-US" sz="1350" dirty="0"/>
              <a:t>　過去の降水、潮位などに基づいて計画作成</a:t>
            </a:r>
          </a:p>
        </p:txBody>
      </p:sp>
      <p:sp>
        <p:nvSpPr>
          <p:cNvPr id="14" name="テキスト ボックス 13"/>
          <p:cNvSpPr txBox="1"/>
          <p:nvPr/>
        </p:nvSpPr>
        <p:spPr>
          <a:xfrm>
            <a:off x="67185" y="2482087"/>
            <a:ext cx="3405019" cy="715581"/>
          </a:xfrm>
          <a:prstGeom prst="rect">
            <a:avLst/>
          </a:prstGeom>
          <a:noFill/>
        </p:spPr>
        <p:txBody>
          <a:bodyPr wrap="square" rtlCol="0">
            <a:spAutoFit/>
          </a:bodyPr>
          <a:lstStyle/>
          <a:p>
            <a:r>
              <a:rPr lang="en-US" altLang="ja-JP" sz="1350" dirty="0"/>
              <a:t>【</a:t>
            </a:r>
            <a:r>
              <a:rPr lang="ja-JP" altLang="en-US" sz="1350" dirty="0"/>
              <a:t>今後</a:t>
            </a:r>
            <a:r>
              <a:rPr lang="en-US" altLang="ja-JP" sz="1350" dirty="0"/>
              <a:t>】</a:t>
            </a:r>
          </a:p>
          <a:p>
            <a:r>
              <a:rPr lang="ja-JP" altLang="en-US" sz="1350" dirty="0"/>
              <a:t>　気候変動による降水量の増加、潮位の上昇などを考慮</a:t>
            </a:r>
          </a:p>
        </p:txBody>
      </p:sp>
      <p:sp>
        <p:nvSpPr>
          <p:cNvPr id="15" name="下矢印 14"/>
          <p:cNvSpPr/>
          <p:nvPr/>
        </p:nvSpPr>
        <p:spPr>
          <a:xfrm>
            <a:off x="1698144" y="2415718"/>
            <a:ext cx="421272" cy="2106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aphicFrame>
        <p:nvGraphicFramePr>
          <p:cNvPr id="16" name="表 15"/>
          <p:cNvGraphicFramePr>
            <a:graphicFrameLocks noGrp="1"/>
          </p:cNvGraphicFramePr>
          <p:nvPr>
            <p:extLst/>
          </p:nvPr>
        </p:nvGraphicFramePr>
        <p:xfrm>
          <a:off x="115223" y="3164855"/>
          <a:ext cx="3587116" cy="868680"/>
        </p:xfrm>
        <a:graphic>
          <a:graphicData uri="http://schemas.openxmlformats.org/drawingml/2006/table">
            <a:tbl>
              <a:tblPr firstRow="1" bandRow="1">
                <a:tableStyleId>{F2DE63D5-997A-4646-A377-4702673A728D}</a:tableStyleId>
              </a:tblPr>
              <a:tblGrid>
                <a:gridCol w="1038464">
                  <a:extLst>
                    <a:ext uri="{9D8B030D-6E8A-4147-A177-3AD203B41FA5}">
                      <a16:colId xmlns:a16="http://schemas.microsoft.com/office/drawing/2014/main" val="20000"/>
                    </a:ext>
                  </a:extLst>
                </a:gridCol>
                <a:gridCol w="669369">
                  <a:extLst>
                    <a:ext uri="{9D8B030D-6E8A-4147-A177-3AD203B41FA5}">
                      <a16:colId xmlns:a16="http://schemas.microsoft.com/office/drawing/2014/main" val="20001"/>
                    </a:ext>
                  </a:extLst>
                </a:gridCol>
                <a:gridCol w="786051">
                  <a:extLst>
                    <a:ext uri="{9D8B030D-6E8A-4147-A177-3AD203B41FA5}">
                      <a16:colId xmlns:a16="http://schemas.microsoft.com/office/drawing/2014/main" val="20002"/>
                    </a:ext>
                  </a:extLst>
                </a:gridCol>
                <a:gridCol w="1093232">
                  <a:extLst>
                    <a:ext uri="{9D8B030D-6E8A-4147-A177-3AD203B41FA5}">
                      <a16:colId xmlns:a16="http://schemas.microsoft.com/office/drawing/2014/main" val="20003"/>
                    </a:ext>
                  </a:extLst>
                </a:gridCol>
              </a:tblGrid>
              <a:tr h="434340">
                <a:tc>
                  <a:txBody>
                    <a:bodyPr/>
                    <a:lstStyle/>
                    <a:p>
                      <a:pPr algn="ctr"/>
                      <a:r>
                        <a:rPr kumimoji="1" lang="ja-JP" altLang="en-US" sz="1200" dirty="0" smtClean="0"/>
                        <a:t>気候シナリオ</a:t>
                      </a:r>
                      <a:endParaRPr kumimoji="1" lang="ja-JP" altLang="en-US" sz="1200" dirty="0">
                        <a:solidFill>
                          <a:schemeClr val="tx1"/>
                        </a:solidFill>
                      </a:endParaRPr>
                    </a:p>
                  </a:txBody>
                  <a:tcPr marL="68580" marR="68580" marT="34290" marB="34290"/>
                </a:tc>
                <a:tc>
                  <a:txBody>
                    <a:bodyPr/>
                    <a:lstStyle/>
                    <a:p>
                      <a:pPr algn="ctr"/>
                      <a:r>
                        <a:rPr kumimoji="1" lang="ja-JP" altLang="en-US" sz="1200" dirty="0" smtClean="0"/>
                        <a:t>降水量</a:t>
                      </a:r>
                      <a:endParaRPr kumimoji="1" lang="ja-JP" altLang="en-US" sz="1200" dirty="0">
                        <a:solidFill>
                          <a:schemeClr val="tx1"/>
                        </a:solidFill>
                      </a:endParaRPr>
                    </a:p>
                  </a:txBody>
                  <a:tcPr marL="68580" marR="68580" marT="34290" marB="34290"/>
                </a:tc>
                <a:tc>
                  <a:txBody>
                    <a:bodyPr/>
                    <a:lstStyle/>
                    <a:p>
                      <a:pPr algn="ctr"/>
                      <a:r>
                        <a:rPr kumimoji="1" lang="ja-JP" altLang="en-US" sz="1200" baseline="0" dirty="0" smtClean="0"/>
                        <a:t>河川流量</a:t>
                      </a:r>
                      <a:endParaRPr kumimoji="1" lang="en-US" altLang="ja-JP" sz="1200" baseline="0" dirty="0" smtClean="0">
                        <a:solidFill>
                          <a:schemeClr val="tx1"/>
                        </a:solidFill>
                      </a:endParaRPr>
                    </a:p>
                  </a:txBody>
                  <a:tcPr marL="68580" marR="68580" marT="34290" marB="34290"/>
                </a:tc>
                <a:tc>
                  <a:txBody>
                    <a:bodyPr/>
                    <a:lstStyle/>
                    <a:p>
                      <a:pPr algn="ctr"/>
                      <a:r>
                        <a:rPr kumimoji="1" lang="ja-JP" altLang="en-US" sz="1200" dirty="0" smtClean="0"/>
                        <a:t>洪水発生頻度</a:t>
                      </a:r>
                      <a:endParaRPr kumimoji="1" lang="ja-JP" altLang="en-US" sz="1200" dirty="0">
                        <a:solidFill>
                          <a:schemeClr val="tx1"/>
                        </a:solidFill>
                      </a:endParaRPr>
                    </a:p>
                  </a:txBody>
                  <a:tcPr marL="68580" marR="68580" marT="34290" marB="34290"/>
                </a:tc>
                <a:extLst>
                  <a:ext uri="{0D108BD9-81ED-4DB2-BD59-A6C34878D82A}">
                    <a16:rowId xmlns:a16="http://schemas.microsoft.com/office/drawing/2014/main" val="10000"/>
                  </a:ext>
                </a:extLst>
              </a:tr>
              <a:tr h="434340">
                <a:tc>
                  <a:txBody>
                    <a:bodyPr/>
                    <a:lstStyle/>
                    <a:p>
                      <a:pPr algn="ctr"/>
                      <a:r>
                        <a:rPr kumimoji="1" lang="ja-JP" altLang="en-US" sz="1200" dirty="0" smtClean="0"/>
                        <a:t>２℃上昇相当</a:t>
                      </a:r>
                      <a:endParaRPr kumimoji="1" lang="ja-JP" altLang="en-US" sz="1200" dirty="0"/>
                    </a:p>
                  </a:txBody>
                  <a:tcPr marL="68580" marR="68580" marT="34290" marB="34290"/>
                </a:tc>
                <a:tc>
                  <a:txBody>
                    <a:bodyPr/>
                    <a:lstStyle/>
                    <a:p>
                      <a:pPr algn="ctr"/>
                      <a:r>
                        <a:rPr kumimoji="1" lang="ja-JP" altLang="en-US" sz="1200" dirty="0" smtClean="0"/>
                        <a:t>約</a:t>
                      </a:r>
                      <a:r>
                        <a:rPr kumimoji="1" lang="en-US" altLang="ja-JP" sz="1200" dirty="0" smtClean="0"/>
                        <a:t>1.1</a:t>
                      </a:r>
                      <a:r>
                        <a:rPr kumimoji="1" lang="ja-JP" altLang="en-US" sz="1200" dirty="0" smtClean="0"/>
                        <a:t>倍</a:t>
                      </a:r>
                      <a:endParaRPr kumimoji="1" lang="en-US" altLang="ja-JP" sz="1200" dirty="0" smtClean="0"/>
                    </a:p>
                  </a:txBody>
                  <a:tcPr marL="68580" marR="68580" marT="34290" marB="34290"/>
                </a:tc>
                <a:tc>
                  <a:txBody>
                    <a:bodyPr/>
                    <a:lstStyle/>
                    <a:p>
                      <a:pPr algn="ctr"/>
                      <a:r>
                        <a:rPr kumimoji="1" lang="ja-JP" altLang="en-US" sz="1200" dirty="0" smtClean="0"/>
                        <a:t>約</a:t>
                      </a:r>
                      <a:r>
                        <a:rPr kumimoji="1" lang="en-US" altLang="ja-JP" sz="1200" dirty="0" smtClean="0"/>
                        <a:t>1.2</a:t>
                      </a:r>
                      <a:r>
                        <a:rPr kumimoji="1" lang="ja-JP" altLang="en-US" sz="1200" dirty="0" smtClean="0"/>
                        <a:t>倍</a:t>
                      </a:r>
                      <a:endParaRPr kumimoji="1" lang="ja-JP" altLang="en-US" sz="1200" dirty="0"/>
                    </a:p>
                  </a:txBody>
                  <a:tcPr marL="68580" marR="68580" marT="34290" marB="34290"/>
                </a:tc>
                <a:tc>
                  <a:txBody>
                    <a:bodyPr/>
                    <a:lstStyle/>
                    <a:p>
                      <a:pPr algn="ctr"/>
                      <a:r>
                        <a:rPr kumimoji="1" lang="ja-JP" altLang="en-US" sz="1200" dirty="0" smtClean="0"/>
                        <a:t>約２倍</a:t>
                      </a:r>
                      <a:endParaRPr kumimoji="1" lang="ja-JP" altLang="en-US" sz="1200" dirty="0"/>
                    </a:p>
                  </a:txBody>
                  <a:tcPr marL="68580" marR="68580" marT="34290" marB="34290"/>
                </a:tc>
                <a:extLst>
                  <a:ext uri="{0D108BD9-81ED-4DB2-BD59-A6C34878D82A}">
                    <a16:rowId xmlns:a16="http://schemas.microsoft.com/office/drawing/2014/main" val="10001"/>
                  </a:ext>
                </a:extLst>
              </a:tr>
            </a:tbl>
          </a:graphicData>
        </a:graphic>
      </p:graphicFrame>
      <p:sp>
        <p:nvSpPr>
          <p:cNvPr id="17" name="テキスト ボックス 16"/>
          <p:cNvSpPr txBox="1"/>
          <p:nvPr/>
        </p:nvSpPr>
        <p:spPr>
          <a:xfrm>
            <a:off x="26086" y="5803289"/>
            <a:ext cx="6244017" cy="253916"/>
          </a:xfrm>
          <a:prstGeom prst="rect">
            <a:avLst/>
          </a:prstGeom>
          <a:noFill/>
        </p:spPr>
        <p:txBody>
          <a:bodyPr wrap="none" rtlCol="0">
            <a:spAutoFit/>
          </a:bodyPr>
          <a:lstStyle/>
          <a:p>
            <a:r>
              <a:rPr lang="en-US" altLang="ja-JP" sz="1050" dirty="0"/>
              <a:t>【</a:t>
            </a:r>
            <a:r>
              <a:rPr lang="ja-JP" altLang="en-US" sz="1050" dirty="0"/>
              <a:t>出典</a:t>
            </a:r>
            <a:r>
              <a:rPr lang="en-US" altLang="ja-JP" sz="1050" dirty="0"/>
              <a:t>】</a:t>
            </a:r>
            <a:r>
              <a:rPr lang="ja-JP" altLang="en-US" sz="1050" dirty="0"/>
              <a:t>「気候変動を踏まえた治水計画のあり方」提言、環境省気候変動適応情報プラットフォーム</a:t>
            </a:r>
          </a:p>
        </p:txBody>
      </p:sp>
      <p:sp>
        <p:nvSpPr>
          <p:cNvPr id="19"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21</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46035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P spid="7" grpId="0"/>
      <p:bldP spid="8" grpId="0"/>
      <p:bldP spid="9" grpId="0"/>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図 39"/>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651731" y="3716749"/>
            <a:ext cx="2125980" cy="1211580"/>
          </a:xfrm>
          <a:prstGeom prst="rect">
            <a:avLst/>
          </a:prstGeom>
        </p:spPr>
      </p:pic>
      <p:sp>
        <p:nvSpPr>
          <p:cNvPr id="3" name="タイトル 2"/>
          <p:cNvSpPr>
            <a:spLocks noGrp="1"/>
          </p:cNvSpPr>
          <p:nvPr>
            <p:ph type="ctrTitle"/>
          </p:nvPr>
        </p:nvSpPr>
        <p:spPr/>
        <p:txBody>
          <a:bodyPr/>
          <a:lstStyle/>
          <a:p>
            <a:r>
              <a:rPr lang="ja-JP" altLang="en-US" b="1" dirty="0"/>
              <a:t>自然災害（水害）に対する適応策の例</a:t>
            </a:r>
            <a:endParaRPr kumimoji="1" lang="ja-JP" altLang="en-US" b="1" dirty="0"/>
          </a:p>
        </p:txBody>
      </p:sp>
      <p:sp>
        <p:nvSpPr>
          <p:cNvPr id="22" name="テキスト ボックス 21"/>
          <p:cNvSpPr txBox="1"/>
          <p:nvPr/>
        </p:nvSpPr>
        <p:spPr>
          <a:xfrm>
            <a:off x="139352" y="1565197"/>
            <a:ext cx="2033652" cy="507831"/>
          </a:xfrm>
          <a:prstGeom prst="rect">
            <a:avLst/>
          </a:prstGeom>
          <a:noFill/>
        </p:spPr>
        <p:txBody>
          <a:bodyPr wrap="square" rtlCol="0">
            <a:spAutoFit/>
          </a:bodyPr>
          <a:lstStyle/>
          <a:p>
            <a:r>
              <a:rPr lang="en-US" altLang="ja-JP" sz="1350" b="1" dirty="0"/>
              <a:t>【</a:t>
            </a:r>
            <a:r>
              <a:rPr lang="ja-JP" altLang="en-US" sz="1350" b="1" dirty="0"/>
              <a:t>ハザードマップの活用</a:t>
            </a:r>
            <a:r>
              <a:rPr lang="en-US" altLang="ja-JP" sz="1350" b="1" dirty="0"/>
              <a:t>】</a:t>
            </a:r>
            <a:endParaRPr lang="ja-JP" altLang="en-US" sz="1350" b="1" dirty="0"/>
          </a:p>
        </p:txBody>
      </p:sp>
      <p:sp>
        <p:nvSpPr>
          <p:cNvPr id="23" name="テキスト ボックス 22"/>
          <p:cNvSpPr txBox="1"/>
          <p:nvPr/>
        </p:nvSpPr>
        <p:spPr>
          <a:xfrm>
            <a:off x="3277101" y="3209268"/>
            <a:ext cx="3132348" cy="300082"/>
          </a:xfrm>
          <a:prstGeom prst="rect">
            <a:avLst/>
          </a:prstGeom>
          <a:noFill/>
        </p:spPr>
        <p:txBody>
          <a:bodyPr wrap="square" rtlCol="0">
            <a:spAutoFit/>
          </a:bodyPr>
          <a:lstStyle/>
          <a:p>
            <a:r>
              <a:rPr lang="en-US" altLang="ja-JP" sz="1350" b="1" dirty="0"/>
              <a:t>【</a:t>
            </a:r>
            <a:r>
              <a:rPr lang="ja-JP" altLang="en-US" sz="1350" b="1" dirty="0"/>
              <a:t>神奈川県雨量水位情報の活用</a:t>
            </a:r>
            <a:r>
              <a:rPr lang="en-US" altLang="ja-JP" sz="1350" b="1" dirty="0"/>
              <a:t>】</a:t>
            </a:r>
            <a:endParaRPr lang="ja-JP" altLang="en-US" sz="1350" b="1" dirty="0"/>
          </a:p>
        </p:txBody>
      </p:sp>
      <p:pic>
        <p:nvPicPr>
          <p:cNvPr id="27" name="図 2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73063" y="3725453"/>
            <a:ext cx="2004917" cy="1231346"/>
          </a:xfrm>
          <a:prstGeom prst="rect">
            <a:avLst/>
          </a:prstGeom>
        </p:spPr>
      </p:pic>
      <p:sp>
        <p:nvSpPr>
          <p:cNvPr id="28" name="正方形/長方形 27"/>
          <p:cNvSpPr/>
          <p:nvPr/>
        </p:nvSpPr>
        <p:spPr>
          <a:xfrm>
            <a:off x="3387949" y="3459733"/>
            <a:ext cx="4939502" cy="507831"/>
          </a:xfrm>
          <a:prstGeom prst="rect">
            <a:avLst/>
          </a:prstGeom>
        </p:spPr>
        <p:txBody>
          <a:bodyPr wrap="square">
            <a:spAutoFit/>
          </a:bodyPr>
          <a:lstStyle/>
          <a:p>
            <a:r>
              <a:rPr lang="ja-JP" altLang="en-US" sz="1350" dirty="0"/>
              <a:t>県内の雨量、河川水位、ダムの状況等がリアルタイムで閲覧可能</a:t>
            </a:r>
          </a:p>
        </p:txBody>
      </p:sp>
      <p:sp>
        <p:nvSpPr>
          <p:cNvPr id="29" name="角丸四角形 28"/>
          <p:cNvSpPr/>
          <p:nvPr/>
        </p:nvSpPr>
        <p:spPr>
          <a:xfrm>
            <a:off x="3864993" y="5167515"/>
            <a:ext cx="5064432" cy="601490"/>
          </a:xfrm>
          <a:prstGeom prst="roundRect">
            <a:avLst/>
          </a:prstGeom>
          <a:solidFill>
            <a:srgbClr val="FFFFC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27000" rIns="0" bIns="27000" rtlCol="0" anchor="ctr"/>
          <a:lstStyle/>
          <a:p>
            <a:pPr marL="197644" indent="-197644"/>
            <a:r>
              <a:rPr lang="ja-JP" altLang="en-US" sz="1350" dirty="0">
                <a:solidFill>
                  <a:prstClr val="black"/>
                </a:solidFill>
                <a:latin typeface="BIZ UDPゴシック" panose="020B0400000000000000" pitchFamily="50" charset="-128"/>
                <a:ea typeface="BIZ UDPゴシック" panose="020B0400000000000000" pitchFamily="50" charset="-128"/>
              </a:rPr>
              <a:t>多くの</a:t>
            </a:r>
            <a:r>
              <a:rPr lang="ja-JP" altLang="en-US" sz="1350" b="1" dirty="0">
                <a:solidFill>
                  <a:prstClr val="black"/>
                </a:solidFill>
                <a:latin typeface="BIZ UDPゴシック" panose="020B0400000000000000" pitchFamily="50" charset="-128"/>
                <a:ea typeface="BIZ UDPゴシック" panose="020B0400000000000000" pitchFamily="50" charset="-128"/>
              </a:rPr>
              <a:t>防災関連の情報がすでに公表</a:t>
            </a:r>
            <a:endParaRPr lang="en-US" altLang="ja-JP" sz="1350" dirty="0">
              <a:solidFill>
                <a:prstClr val="black"/>
              </a:solidFill>
              <a:latin typeface="BIZ UDPゴシック" panose="020B0400000000000000" pitchFamily="50" charset="-128"/>
              <a:ea typeface="BIZ UDPゴシック" panose="020B0400000000000000" pitchFamily="50" charset="-128"/>
            </a:endParaRPr>
          </a:p>
          <a:p>
            <a:pPr marL="197644" indent="-197644"/>
            <a:r>
              <a:rPr lang="ja-JP" altLang="en-US" sz="1350" dirty="0">
                <a:solidFill>
                  <a:prstClr val="black"/>
                </a:solidFill>
                <a:latin typeface="BIZ UDPゴシック" panose="020B0400000000000000" pitchFamily="50" charset="-128"/>
                <a:ea typeface="BIZ UDPゴシック" panose="020B0400000000000000" pitchFamily="50" charset="-128"/>
              </a:rPr>
              <a:t>⇒住民が</a:t>
            </a:r>
            <a:r>
              <a:rPr lang="ja-JP" altLang="en-US" sz="1350" b="1" dirty="0">
                <a:solidFill>
                  <a:srgbClr val="FF0000"/>
                </a:solidFill>
                <a:latin typeface="BIZ UDPゴシック" panose="020B0400000000000000" pitchFamily="50" charset="-128"/>
                <a:ea typeface="BIZ UDPゴシック" panose="020B0400000000000000" pitchFamily="50" charset="-128"/>
              </a:rPr>
              <a:t>自らリスクを察知し、主体的な避難</a:t>
            </a:r>
            <a:r>
              <a:rPr lang="ja-JP" altLang="en-US" sz="1350" dirty="0">
                <a:solidFill>
                  <a:schemeClr val="tx1"/>
                </a:solidFill>
                <a:latin typeface="BIZ UDPゴシック" panose="020B0400000000000000" pitchFamily="50" charset="-128"/>
                <a:ea typeface="BIZ UDPゴシック" panose="020B0400000000000000" pitchFamily="50" charset="-128"/>
              </a:rPr>
              <a:t>につながるように啓発</a:t>
            </a:r>
            <a:endParaRPr lang="en-US" altLang="ja-JP" sz="1350" dirty="0">
              <a:solidFill>
                <a:schemeClr val="tx1"/>
              </a:solidFill>
              <a:latin typeface="BIZ UDPゴシック" panose="020B0400000000000000" pitchFamily="50" charset="-128"/>
              <a:ea typeface="BIZ UDPゴシック" panose="020B0400000000000000" pitchFamily="50" charset="-128"/>
            </a:endParaRPr>
          </a:p>
        </p:txBody>
      </p:sp>
      <p:sp>
        <p:nvSpPr>
          <p:cNvPr id="35" name="テキスト ボックス 34"/>
          <p:cNvSpPr txBox="1"/>
          <p:nvPr/>
        </p:nvSpPr>
        <p:spPr>
          <a:xfrm>
            <a:off x="5060156" y="1568349"/>
            <a:ext cx="2608406" cy="300082"/>
          </a:xfrm>
          <a:prstGeom prst="rect">
            <a:avLst/>
          </a:prstGeom>
          <a:noFill/>
        </p:spPr>
        <p:txBody>
          <a:bodyPr wrap="none" rtlCol="0">
            <a:spAutoFit/>
          </a:bodyPr>
          <a:lstStyle/>
          <a:p>
            <a:r>
              <a:rPr lang="en-US" altLang="ja-JP" sz="1350" b="1" dirty="0"/>
              <a:t>【</a:t>
            </a:r>
            <a:r>
              <a:rPr lang="ja-JP" altLang="en-US" sz="1350" b="1" dirty="0"/>
              <a:t>キキクル（気象庁）の活用</a:t>
            </a:r>
            <a:r>
              <a:rPr lang="en-US" altLang="ja-JP" sz="1350" b="1" dirty="0"/>
              <a:t>】</a:t>
            </a:r>
            <a:endParaRPr lang="ja-JP" altLang="en-US" sz="1350" b="1" dirty="0"/>
          </a:p>
        </p:txBody>
      </p:sp>
      <p:sp>
        <p:nvSpPr>
          <p:cNvPr id="36" name="正方形/長方形 35"/>
          <p:cNvSpPr/>
          <p:nvPr/>
        </p:nvSpPr>
        <p:spPr>
          <a:xfrm>
            <a:off x="5191820" y="1821691"/>
            <a:ext cx="1454315" cy="923330"/>
          </a:xfrm>
          <a:prstGeom prst="rect">
            <a:avLst/>
          </a:prstGeom>
        </p:spPr>
        <p:txBody>
          <a:bodyPr wrap="square">
            <a:spAutoFit/>
          </a:bodyPr>
          <a:lstStyle/>
          <a:p>
            <a:r>
              <a:rPr lang="ja-JP" altLang="en-US" sz="1350" dirty="0"/>
              <a:t>雨による災害の危険度を地図上にリアルタイム表示</a:t>
            </a:r>
          </a:p>
        </p:txBody>
      </p:sp>
      <p:sp>
        <p:nvSpPr>
          <p:cNvPr id="38" name="正方形/長方形 37"/>
          <p:cNvSpPr/>
          <p:nvPr/>
        </p:nvSpPr>
        <p:spPr>
          <a:xfrm>
            <a:off x="5363456" y="2580560"/>
            <a:ext cx="1282679" cy="646331"/>
          </a:xfrm>
          <a:prstGeom prst="rect">
            <a:avLst/>
          </a:prstGeom>
        </p:spPr>
        <p:txBody>
          <a:bodyPr wrap="square">
            <a:spAutoFit/>
          </a:bodyPr>
          <a:lstStyle/>
          <a:p>
            <a:r>
              <a:rPr lang="en-US" altLang="ja-JP" sz="900" dirty="0"/>
              <a:t>【</a:t>
            </a:r>
            <a:r>
              <a:rPr lang="ja-JP" altLang="en-US" sz="900" dirty="0"/>
              <a:t>出典</a:t>
            </a:r>
            <a:r>
              <a:rPr lang="en-US" altLang="ja-JP" sz="900" dirty="0"/>
              <a:t>】</a:t>
            </a:r>
            <a:r>
              <a:rPr lang="ja-JP" altLang="en-US" sz="900" dirty="0"/>
              <a:t>気象庁キキクルhttps://www.jma.go.jp/bosai/risk/</a:t>
            </a:r>
          </a:p>
        </p:txBody>
      </p:sp>
      <p:sp>
        <p:nvSpPr>
          <p:cNvPr id="18" name="正方形/長方形 17"/>
          <p:cNvSpPr/>
          <p:nvPr/>
        </p:nvSpPr>
        <p:spPr>
          <a:xfrm>
            <a:off x="6980324" y="4905769"/>
            <a:ext cx="2069797" cy="253916"/>
          </a:xfrm>
          <a:prstGeom prst="rect">
            <a:avLst/>
          </a:prstGeom>
        </p:spPr>
        <p:txBody>
          <a:bodyPr wrap="none">
            <a:spAutoFit/>
          </a:bodyPr>
          <a:lstStyle/>
          <a:p>
            <a:r>
              <a:rPr lang="en-US" altLang="ja-JP" sz="1050" dirty="0"/>
              <a:t>【</a:t>
            </a:r>
            <a:r>
              <a:rPr lang="ja-JP" altLang="en-US" sz="1050" dirty="0"/>
              <a:t>出典</a:t>
            </a:r>
            <a:r>
              <a:rPr lang="en-US" altLang="ja-JP" sz="1050" dirty="0"/>
              <a:t>】</a:t>
            </a:r>
            <a:r>
              <a:rPr lang="ja-JP" altLang="en-US" sz="1050" dirty="0"/>
              <a:t>神奈川県雨量水位情報</a:t>
            </a:r>
          </a:p>
        </p:txBody>
      </p:sp>
      <p:pic>
        <p:nvPicPr>
          <p:cNvPr id="21" name="図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11268" y="1876300"/>
            <a:ext cx="2432732" cy="1255376"/>
          </a:xfrm>
          <a:prstGeom prst="rect">
            <a:avLst/>
          </a:prstGeom>
        </p:spPr>
      </p:pic>
      <p:sp>
        <p:nvSpPr>
          <p:cNvPr id="6" name="テキスト ボックス 5"/>
          <p:cNvSpPr txBox="1"/>
          <p:nvPr/>
        </p:nvSpPr>
        <p:spPr>
          <a:xfrm>
            <a:off x="247199" y="2229875"/>
            <a:ext cx="563078" cy="300082"/>
          </a:xfrm>
          <a:prstGeom prst="rect">
            <a:avLst/>
          </a:prstGeom>
          <a:noFill/>
        </p:spPr>
        <p:txBody>
          <a:bodyPr wrap="square" rtlCol="0">
            <a:spAutoFit/>
          </a:bodyPr>
          <a:lstStyle/>
          <a:p>
            <a:r>
              <a:rPr lang="ja-JP" altLang="en-US" sz="1350" b="1" dirty="0"/>
              <a:t>種類</a:t>
            </a:r>
          </a:p>
        </p:txBody>
      </p:sp>
      <p:sp>
        <p:nvSpPr>
          <p:cNvPr id="7" name="左中かっこ 6"/>
          <p:cNvSpPr/>
          <p:nvPr/>
        </p:nvSpPr>
        <p:spPr>
          <a:xfrm>
            <a:off x="734640" y="1920639"/>
            <a:ext cx="281539" cy="945683"/>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350"/>
          </a:p>
        </p:txBody>
      </p:sp>
      <p:sp>
        <p:nvSpPr>
          <p:cNvPr id="8" name="テキスト ボックス 7"/>
          <p:cNvSpPr txBox="1"/>
          <p:nvPr/>
        </p:nvSpPr>
        <p:spPr>
          <a:xfrm>
            <a:off x="1081312" y="1940472"/>
            <a:ext cx="1091692" cy="1502976"/>
          </a:xfrm>
          <a:prstGeom prst="rect">
            <a:avLst/>
          </a:prstGeom>
          <a:noFill/>
        </p:spPr>
        <p:txBody>
          <a:bodyPr wrap="square" rtlCol="0">
            <a:spAutoFit/>
          </a:bodyPr>
          <a:lstStyle/>
          <a:p>
            <a:pPr>
              <a:lnSpc>
                <a:spcPts val="2175"/>
              </a:lnSpc>
            </a:pPr>
            <a:r>
              <a:rPr lang="ja-JP" altLang="en-US" sz="1500" u="sng" dirty="0"/>
              <a:t>洪水</a:t>
            </a:r>
            <a:r>
              <a:rPr lang="ja-JP" altLang="en-US" sz="1500" dirty="0"/>
              <a:t>、</a:t>
            </a:r>
            <a:r>
              <a:rPr lang="ja-JP" altLang="en-US" sz="1500" u="sng" dirty="0"/>
              <a:t>内水</a:t>
            </a:r>
            <a:endParaRPr lang="en-US" altLang="ja-JP" sz="1500" u="sng" dirty="0"/>
          </a:p>
          <a:p>
            <a:pPr>
              <a:lnSpc>
                <a:spcPts val="2175"/>
              </a:lnSpc>
            </a:pPr>
            <a:r>
              <a:rPr lang="ja-JP" altLang="en-US" sz="1500" u="sng" dirty="0"/>
              <a:t>高潮</a:t>
            </a:r>
            <a:r>
              <a:rPr lang="ja-JP" altLang="en-US" sz="1500" dirty="0"/>
              <a:t>、津波</a:t>
            </a:r>
            <a:endParaRPr lang="en-US" altLang="ja-JP" sz="1500" dirty="0"/>
          </a:p>
          <a:p>
            <a:pPr>
              <a:lnSpc>
                <a:spcPts val="2175"/>
              </a:lnSpc>
            </a:pPr>
            <a:r>
              <a:rPr lang="ja-JP" altLang="en-US" sz="1500" u="sng" dirty="0"/>
              <a:t>土砂災害</a:t>
            </a:r>
          </a:p>
        </p:txBody>
      </p:sp>
      <p:sp>
        <p:nvSpPr>
          <p:cNvPr id="30" name="テキスト ボックス 29"/>
          <p:cNvSpPr txBox="1"/>
          <p:nvPr/>
        </p:nvSpPr>
        <p:spPr>
          <a:xfrm>
            <a:off x="2255631" y="1565196"/>
            <a:ext cx="2822020" cy="507831"/>
          </a:xfrm>
          <a:prstGeom prst="rect">
            <a:avLst/>
          </a:prstGeom>
          <a:noFill/>
        </p:spPr>
        <p:txBody>
          <a:bodyPr wrap="square" rtlCol="0">
            <a:spAutoFit/>
          </a:bodyPr>
          <a:lstStyle/>
          <a:p>
            <a:r>
              <a:rPr lang="en-US" altLang="ja-JP" sz="1350" b="1" dirty="0"/>
              <a:t>【</a:t>
            </a:r>
            <a:r>
              <a:rPr lang="ja-JP" altLang="en-US" sz="1350" b="1" dirty="0"/>
              <a:t>マイ・タイムライン</a:t>
            </a:r>
            <a:r>
              <a:rPr lang="en-US" altLang="ja-JP" sz="1350" b="1" dirty="0"/>
              <a:t>(</a:t>
            </a:r>
            <a:r>
              <a:rPr lang="ja-JP" altLang="en-US" sz="1350" b="1" dirty="0"/>
              <a:t>避難行動計画</a:t>
            </a:r>
            <a:r>
              <a:rPr lang="en-US" altLang="ja-JP" sz="1350" b="1" dirty="0"/>
              <a:t>)】</a:t>
            </a:r>
            <a:endParaRPr lang="ja-JP" altLang="en-US" sz="1350" b="1" dirty="0"/>
          </a:p>
        </p:txBody>
      </p:sp>
      <p:sp>
        <p:nvSpPr>
          <p:cNvPr id="31" name="正方形/長方形 30"/>
          <p:cNvSpPr/>
          <p:nvPr/>
        </p:nvSpPr>
        <p:spPr>
          <a:xfrm>
            <a:off x="55452" y="5294249"/>
            <a:ext cx="3221649" cy="253916"/>
          </a:xfrm>
          <a:prstGeom prst="rect">
            <a:avLst/>
          </a:prstGeom>
        </p:spPr>
        <p:txBody>
          <a:bodyPr wrap="square">
            <a:spAutoFit/>
          </a:bodyPr>
          <a:lstStyle/>
          <a:p>
            <a:r>
              <a:rPr lang="en-US" altLang="ja-JP" sz="1050" dirty="0"/>
              <a:t>【</a:t>
            </a:r>
            <a:r>
              <a:rPr lang="ja-JP" altLang="en-US" sz="1050" dirty="0"/>
              <a:t>出典</a:t>
            </a:r>
            <a:r>
              <a:rPr lang="en-US" altLang="ja-JP" sz="1050" dirty="0"/>
              <a:t>】</a:t>
            </a:r>
            <a:r>
              <a:rPr lang="ja-JP" altLang="en-US" sz="1050" dirty="0"/>
              <a:t>横浜市　洪水ハザードマップ（南区）</a:t>
            </a:r>
          </a:p>
        </p:txBody>
      </p:sp>
      <p:pic>
        <p:nvPicPr>
          <p:cNvPr id="10" name="図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46642" y="1874205"/>
            <a:ext cx="1565078" cy="1112756"/>
          </a:xfrm>
          <a:prstGeom prst="rect">
            <a:avLst/>
          </a:prstGeom>
        </p:spPr>
      </p:pic>
      <p:sp>
        <p:nvSpPr>
          <p:cNvPr id="32" name="正方形/長方形 31"/>
          <p:cNvSpPr/>
          <p:nvPr/>
        </p:nvSpPr>
        <p:spPr>
          <a:xfrm>
            <a:off x="3876877" y="1917328"/>
            <a:ext cx="1282679" cy="507831"/>
          </a:xfrm>
          <a:prstGeom prst="rect">
            <a:avLst/>
          </a:prstGeom>
        </p:spPr>
        <p:txBody>
          <a:bodyPr wrap="square">
            <a:spAutoFit/>
          </a:bodyPr>
          <a:lstStyle/>
          <a:p>
            <a:r>
              <a:rPr lang="en-US" altLang="ja-JP" sz="900" dirty="0"/>
              <a:t>【</a:t>
            </a:r>
            <a:r>
              <a:rPr lang="ja-JP" altLang="en-US" sz="900" dirty="0"/>
              <a:t>出典</a:t>
            </a:r>
            <a:r>
              <a:rPr lang="en-US" altLang="ja-JP" sz="900" dirty="0"/>
              <a:t>】</a:t>
            </a:r>
            <a:r>
              <a:rPr lang="ja-JP" altLang="en-US" sz="900" dirty="0"/>
              <a:t>横浜市</a:t>
            </a:r>
            <a:endParaRPr lang="en-US" altLang="ja-JP" sz="900" dirty="0"/>
          </a:p>
          <a:p>
            <a:r>
              <a:rPr lang="ja-JP" altLang="en-US" sz="900" dirty="0"/>
              <a:t>マイ・タイムライン作成シート</a:t>
            </a:r>
          </a:p>
        </p:txBody>
      </p:sp>
      <p:pic>
        <p:nvPicPr>
          <p:cNvPr id="5" name="図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9352" y="3123518"/>
            <a:ext cx="3029269" cy="2131097"/>
          </a:xfrm>
          <a:prstGeom prst="rect">
            <a:avLst/>
          </a:prstGeom>
        </p:spPr>
      </p:pic>
      <p:sp>
        <p:nvSpPr>
          <p:cNvPr id="24"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22</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61064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P spid="29" grpId="0" animBg="1"/>
      <p:bldP spid="35" grpId="0"/>
      <p:bldP spid="36" grpId="0"/>
      <p:bldP spid="38" grpId="0"/>
      <p:bldP spid="18" grpId="0"/>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45820" y="3134659"/>
            <a:ext cx="6417141" cy="507831"/>
          </a:xfrm>
          <a:prstGeom prst="rect">
            <a:avLst/>
          </a:prstGeom>
          <a:noFill/>
        </p:spPr>
        <p:txBody>
          <a:bodyPr wrap="none" rtlCol="0">
            <a:spAutoFit/>
          </a:bodyPr>
          <a:lstStyle/>
          <a:p>
            <a:r>
              <a:rPr lang="ja-JP" altLang="en-US" sz="2700" dirty="0"/>
              <a:t>農林水産分野の気候変動影響への適応策</a:t>
            </a:r>
          </a:p>
        </p:txBody>
      </p:sp>
      <p:sp>
        <p:nvSpPr>
          <p:cNvPr id="7"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23</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712770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p:txBody>
          <a:bodyPr/>
          <a:lstStyle/>
          <a:p>
            <a:r>
              <a:rPr kumimoji="1" lang="ja-JP" altLang="en-US" b="1" dirty="0" smtClean="0"/>
              <a:t>水稲への影響と適応策</a:t>
            </a:r>
            <a:endParaRPr kumimoji="1" lang="ja-JP" altLang="en-US" b="1" dirty="0"/>
          </a:p>
        </p:txBody>
      </p:sp>
      <p:sp>
        <p:nvSpPr>
          <p:cNvPr id="5" name="テキスト ボックス 4"/>
          <p:cNvSpPr txBox="1"/>
          <p:nvPr/>
        </p:nvSpPr>
        <p:spPr>
          <a:xfrm>
            <a:off x="26086" y="5803289"/>
            <a:ext cx="5646097" cy="253916"/>
          </a:xfrm>
          <a:prstGeom prst="rect">
            <a:avLst/>
          </a:prstGeom>
          <a:noFill/>
        </p:spPr>
        <p:txBody>
          <a:bodyPr wrap="none" rtlCol="0">
            <a:spAutoFit/>
          </a:bodyPr>
          <a:lstStyle/>
          <a:p>
            <a:r>
              <a:rPr lang="en-US" altLang="ja-JP" sz="1050" dirty="0"/>
              <a:t>【</a:t>
            </a:r>
            <a:r>
              <a:rPr lang="ja-JP" altLang="en-US" sz="1050" dirty="0"/>
              <a:t>出典</a:t>
            </a:r>
            <a:r>
              <a:rPr lang="en-US" altLang="ja-JP" sz="1050" dirty="0"/>
              <a:t>】</a:t>
            </a:r>
            <a:r>
              <a:rPr lang="ja-JP" altLang="en-US" sz="1050" dirty="0"/>
              <a:t>令和</a:t>
            </a:r>
            <a:r>
              <a:rPr lang="en-US" altLang="ja-JP" sz="1050" dirty="0"/>
              <a:t>2</a:t>
            </a:r>
            <a:r>
              <a:rPr lang="ja-JP" altLang="en-US" sz="1050" dirty="0"/>
              <a:t>年地球温暖化影響調査レポート、環境省気候変動適応情報プラットフォーム</a:t>
            </a:r>
          </a:p>
        </p:txBody>
      </p:sp>
      <p:graphicFrame>
        <p:nvGraphicFramePr>
          <p:cNvPr id="10" name="表 9"/>
          <p:cNvGraphicFramePr>
            <a:graphicFrameLocks noGrp="1"/>
          </p:cNvGraphicFramePr>
          <p:nvPr>
            <p:extLst/>
          </p:nvPr>
        </p:nvGraphicFramePr>
        <p:xfrm>
          <a:off x="228185" y="1521347"/>
          <a:ext cx="3597798" cy="2900707"/>
        </p:xfrm>
        <a:graphic>
          <a:graphicData uri="http://schemas.openxmlformats.org/drawingml/2006/table">
            <a:tbl>
              <a:tblPr firstRow="1" bandRow="1">
                <a:tableStyleId>{93296810-A885-4BE3-A3E7-6D5BEEA58F35}</a:tableStyleId>
              </a:tblPr>
              <a:tblGrid>
                <a:gridCol w="3597798">
                  <a:extLst>
                    <a:ext uri="{9D8B030D-6E8A-4147-A177-3AD203B41FA5}">
                      <a16:colId xmlns:a16="http://schemas.microsoft.com/office/drawing/2014/main" val="20000"/>
                    </a:ext>
                  </a:extLst>
                </a:gridCol>
              </a:tblGrid>
              <a:tr h="480060">
                <a:tc>
                  <a:txBody>
                    <a:bodyPr/>
                    <a:lstStyle/>
                    <a:p>
                      <a:pPr algn="ctr"/>
                      <a:r>
                        <a:rPr kumimoji="1" lang="ja-JP" altLang="en-US" sz="1400" dirty="0" smtClean="0"/>
                        <a:t>令和</a:t>
                      </a:r>
                      <a:r>
                        <a:rPr kumimoji="1" lang="en-US" altLang="ja-JP" sz="1400" dirty="0" smtClean="0"/>
                        <a:t>2</a:t>
                      </a:r>
                      <a:r>
                        <a:rPr kumimoji="1" lang="ja-JP" altLang="en-US" sz="1400" dirty="0" smtClean="0"/>
                        <a:t>年地球温暖化影響調査レポート（抜粋）</a:t>
                      </a:r>
                      <a:endParaRPr kumimoji="1" lang="ja-JP" altLang="en-US" sz="1400" dirty="0"/>
                    </a:p>
                  </a:txBody>
                  <a:tcPr marL="68580" marR="68580" marT="34290" marB="34290"/>
                </a:tc>
                <a:extLst>
                  <a:ext uri="{0D108BD9-81ED-4DB2-BD59-A6C34878D82A}">
                    <a16:rowId xmlns:a16="http://schemas.microsoft.com/office/drawing/2014/main" val="10000"/>
                  </a:ext>
                </a:extLst>
              </a:tr>
              <a:tr h="8915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白未熟粒・胴割粒の発生</a:t>
                      </a:r>
                      <a:endParaRPr kumimoji="1" lang="en-US" altLang="ja-JP"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粒の充実不足、登熟不良</a:t>
                      </a:r>
                      <a:endParaRPr kumimoji="1" lang="en-US" altLang="ja-JP"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　　・・・出穂期以降の高温</a:t>
                      </a:r>
                    </a:p>
                    <a:p>
                      <a:endParaRPr kumimoji="1" lang="ja-JP" altLang="en-US" sz="1400" dirty="0"/>
                    </a:p>
                  </a:txBody>
                  <a:tcPr marL="68580" marR="68580" marT="34290" marB="34290"/>
                </a:tc>
                <a:extLst>
                  <a:ext uri="{0D108BD9-81ED-4DB2-BD59-A6C34878D82A}">
                    <a16:rowId xmlns:a16="http://schemas.microsoft.com/office/drawing/2014/main" val="10001"/>
                  </a:ext>
                </a:extLst>
              </a:tr>
              <a:tr h="685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虫害の多発</a:t>
                      </a:r>
                      <a:endParaRPr kumimoji="1" lang="en-US" altLang="ja-JP"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　　・・・夏季の高温、暖冬</a:t>
                      </a:r>
                    </a:p>
                    <a:p>
                      <a:endParaRPr kumimoji="1" lang="ja-JP" altLang="en-US" sz="1400" dirty="0"/>
                    </a:p>
                  </a:txBody>
                  <a:tcPr marL="68580" marR="68580" marT="34290" marB="34290"/>
                </a:tc>
                <a:extLst>
                  <a:ext uri="{0D108BD9-81ED-4DB2-BD59-A6C34878D82A}">
                    <a16:rowId xmlns:a16="http://schemas.microsoft.com/office/drawing/2014/main" val="10002"/>
                  </a:ext>
                </a:extLst>
              </a:tr>
              <a:tr h="774727">
                <a:tc>
                  <a:txBody>
                    <a:bodyPr/>
                    <a:lstStyle/>
                    <a:p>
                      <a:r>
                        <a:rPr kumimoji="1" lang="ja-JP" altLang="en-US" sz="1400" dirty="0" smtClean="0"/>
                        <a:t>生育不良</a:t>
                      </a:r>
                      <a:endParaRPr kumimoji="1" lang="en-US" altLang="ja-JP" sz="1400" dirty="0" smtClean="0"/>
                    </a:p>
                    <a:p>
                      <a:r>
                        <a:rPr kumimoji="1" lang="ja-JP" altLang="en-US" sz="1400" dirty="0" smtClean="0"/>
                        <a:t>　　・・・田植え以降の高温、寡照</a:t>
                      </a:r>
                      <a:endParaRPr kumimoji="1" lang="ja-JP" altLang="en-US" sz="1400" dirty="0"/>
                    </a:p>
                  </a:txBody>
                  <a:tcPr marL="68580" marR="68580" marT="34290" marB="34290"/>
                </a:tc>
                <a:extLst>
                  <a:ext uri="{0D108BD9-81ED-4DB2-BD59-A6C34878D82A}">
                    <a16:rowId xmlns:a16="http://schemas.microsoft.com/office/drawing/2014/main" val="10003"/>
                  </a:ext>
                </a:extLst>
              </a:tr>
            </a:tbl>
          </a:graphicData>
        </a:graphic>
      </p:graphicFrame>
      <p:pic>
        <p:nvPicPr>
          <p:cNvPr id="11" name="図 10"/>
          <p:cNvPicPr>
            <a:picLocks noChangeAspect="1"/>
          </p:cNvPicPr>
          <p:nvPr/>
        </p:nvPicPr>
        <p:blipFill rotWithShape="1">
          <a:blip r:embed="rId3" cstate="email">
            <a:extLst>
              <a:ext uri="{28A0092B-C50C-407E-A947-70E740481C1C}">
                <a14:useLocalDpi xmlns:a14="http://schemas.microsoft.com/office/drawing/2010/main"/>
              </a:ext>
            </a:extLst>
          </a:blip>
          <a:srcRect l="7286" t="823"/>
          <a:stretch/>
        </p:blipFill>
        <p:spPr>
          <a:xfrm>
            <a:off x="4088757" y="1519367"/>
            <a:ext cx="4971227" cy="4338431"/>
          </a:xfrm>
          <a:prstGeom prst="rect">
            <a:avLst/>
          </a:prstGeom>
        </p:spPr>
      </p:pic>
      <p:pic>
        <p:nvPicPr>
          <p:cNvPr id="13" name="図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66895" y="1757810"/>
            <a:ext cx="902756" cy="895570"/>
          </a:xfrm>
          <a:prstGeom prst="rect">
            <a:avLst/>
          </a:prstGeom>
        </p:spPr>
      </p:pic>
      <p:pic>
        <p:nvPicPr>
          <p:cNvPr id="14" name="図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66510" y="1755847"/>
            <a:ext cx="904734" cy="897533"/>
          </a:xfrm>
          <a:prstGeom prst="rect">
            <a:avLst/>
          </a:prstGeom>
        </p:spPr>
      </p:pic>
      <p:pic>
        <p:nvPicPr>
          <p:cNvPr id="16" name="図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31123" y="3528181"/>
            <a:ext cx="1394861" cy="570149"/>
          </a:xfrm>
          <a:prstGeom prst="rect">
            <a:avLst/>
          </a:prstGeom>
        </p:spPr>
      </p:pic>
      <p:pic>
        <p:nvPicPr>
          <p:cNvPr id="17" name="図 1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18878" y="2745812"/>
            <a:ext cx="594821" cy="530382"/>
          </a:xfrm>
          <a:prstGeom prst="rect">
            <a:avLst/>
          </a:prstGeom>
        </p:spPr>
      </p:pic>
      <p:sp>
        <p:nvSpPr>
          <p:cNvPr id="18" name="角丸四角形 17"/>
          <p:cNvSpPr/>
          <p:nvPr/>
        </p:nvSpPr>
        <p:spPr>
          <a:xfrm>
            <a:off x="248328" y="4304769"/>
            <a:ext cx="3565387" cy="1092651"/>
          </a:xfrm>
          <a:prstGeom prst="roundRect">
            <a:avLst>
              <a:gd name="adj" fmla="val 5870"/>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2654"/>
            <a:endParaRPr lang="en-US" altLang="ja-JP" sz="1350" dirty="0">
              <a:solidFill>
                <a:prstClr val="black"/>
              </a:solidFill>
              <a:latin typeface="+mj-ea"/>
              <a:ea typeface="+mj-ea"/>
            </a:endParaRPr>
          </a:p>
          <a:p>
            <a:pPr marL="272654"/>
            <a:endParaRPr lang="en-US" altLang="ja-JP" sz="1350" dirty="0">
              <a:solidFill>
                <a:prstClr val="black"/>
              </a:solidFill>
              <a:latin typeface="+mj-ea"/>
              <a:ea typeface="+mj-ea"/>
            </a:endParaRPr>
          </a:p>
        </p:txBody>
      </p:sp>
      <p:sp>
        <p:nvSpPr>
          <p:cNvPr id="19" name="正方形/長方形 18"/>
          <p:cNvSpPr/>
          <p:nvPr/>
        </p:nvSpPr>
        <p:spPr>
          <a:xfrm>
            <a:off x="80510" y="4336237"/>
            <a:ext cx="4572000" cy="507831"/>
          </a:xfrm>
          <a:prstGeom prst="rect">
            <a:avLst/>
          </a:prstGeom>
        </p:spPr>
        <p:txBody>
          <a:bodyPr>
            <a:spAutoFit/>
          </a:bodyPr>
          <a:lstStyle/>
          <a:p>
            <a:pPr marL="272654"/>
            <a:r>
              <a:rPr lang="ja-JP" altLang="en-US" sz="1350" dirty="0">
                <a:solidFill>
                  <a:prstClr val="black"/>
                </a:solidFill>
                <a:latin typeface="+mj-ea"/>
              </a:rPr>
              <a:t>気温の上昇等の影響により、</a:t>
            </a:r>
            <a:endParaRPr lang="en-US" altLang="ja-JP" sz="1350" dirty="0">
              <a:solidFill>
                <a:prstClr val="black"/>
              </a:solidFill>
              <a:latin typeface="+mj-ea"/>
            </a:endParaRPr>
          </a:p>
          <a:p>
            <a:pPr marL="272654"/>
            <a:r>
              <a:rPr lang="ja-JP" altLang="en-US" sz="1350" dirty="0">
                <a:solidFill>
                  <a:prstClr val="black"/>
                </a:solidFill>
                <a:latin typeface="+mj-ea"/>
              </a:rPr>
              <a:t>品質の低下や収量の減少がすでに発生</a:t>
            </a:r>
            <a:endParaRPr lang="en-US" altLang="ja-JP" sz="1350" dirty="0">
              <a:solidFill>
                <a:prstClr val="black"/>
              </a:solidFill>
              <a:latin typeface="+mj-ea"/>
            </a:endParaRPr>
          </a:p>
        </p:txBody>
      </p:sp>
      <p:sp>
        <p:nvSpPr>
          <p:cNvPr id="20" name="正方形/長方形 19"/>
          <p:cNvSpPr/>
          <p:nvPr/>
        </p:nvSpPr>
        <p:spPr>
          <a:xfrm>
            <a:off x="393562" y="4924771"/>
            <a:ext cx="4572000" cy="300082"/>
          </a:xfrm>
          <a:prstGeom prst="rect">
            <a:avLst/>
          </a:prstGeom>
        </p:spPr>
        <p:txBody>
          <a:bodyPr>
            <a:spAutoFit/>
          </a:bodyPr>
          <a:lstStyle/>
          <a:p>
            <a:pPr marL="272654"/>
            <a:r>
              <a:rPr lang="ja-JP" altLang="en-US" sz="1350" b="1" dirty="0">
                <a:solidFill>
                  <a:prstClr val="black"/>
                </a:solidFill>
                <a:latin typeface="+mj-ea"/>
              </a:rPr>
              <a:t>温暖化の進行により、影響拡大のおそれ</a:t>
            </a:r>
            <a:endParaRPr lang="en-US" altLang="ja-JP" sz="1350" b="1" dirty="0">
              <a:solidFill>
                <a:prstClr val="black"/>
              </a:solidFill>
              <a:latin typeface="+mj-ea"/>
            </a:endParaRPr>
          </a:p>
        </p:txBody>
      </p:sp>
      <p:sp>
        <p:nvSpPr>
          <p:cNvPr id="21" name="右矢印 20"/>
          <p:cNvSpPr/>
          <p:nvPr/>
        </p:nvSpPr>
        <p:spPr>
          <a:xfrm>
            <a:off x="515096" y="4924772"/>
            <a:ext cx="162026" cy="2769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2"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24</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0629520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p:cNvGraphicFramePr>
            <a:graphicFrameLocks noGrp="1"/>
          </p:cNvGraphicFramePr>
          <p:nvPr>
            <p:extLst/>
          </p:nvPr>
        </p:nvGraphicFramePr>
        <p:xfrm>
          <a:off x="103014" y="1535431"/>
          <a:ext cx="8880967" cy="4233575"/>
        </p:xfrm>
        <a:graphic>
          <a:graphicData uri="http://schemas.openxmlformats.org/drawingml/2006/table">
            <a:tbl>
              <a:tblPr firstRow="1" firstCol="1" bandRow="1">
                <a:tableStyleId>{93296810-A885-4BE3-A3E7-6D5BEEA58F35}</a:tableStyleId>
              </a:tblPr>
              <a:tblGrid>
                <a:gridCol w="749123">
                  <a:extLst>
                    <a:ext uri="{9D8B030D-6E8A-4147-A177-3AD203B41FA5}">
                      <a16:colId xmlns:a16="http://schemas.microsoft.com/office/drawing/2014/main" val="20000"/>
                    </a:ext>
                  </a:extLst>
                </a:gridCol>
                <a:gridCol w="3986564">
                  <a:extLst>
                    <a:ext uri="{9D8B030D-6E8A-4147-A177-3AD203B41FA5}">
                      <a16:colId xmlns:a16="http://schemas.microsoft.com/office/drawing/2014/main" val="20001"/>
                    </a:ext>
                  </a:extLst>
                </a:gridCol>
                <a:gridCol w="4145280">
                  <a:extLst>
                    <a:ext uri="{9D8B030D-6E8A-4147-A177-3AD203B41FA5}">
                      <a16:colId xmlns:a16="http://schemas.microsoft.com/office/drawing/2014/main" val="20002"/>
                    </a:ext>
                  </a:extLst>
                </a:gridCol>
              </a:tblGrid>
              <a:tr h="553809">
                <a:tc>
                  <a:txBody>
                    <a:bodyPr/>
                    <a:lstStyle/>
                    <a:p>
                      <a:endParaRPr kumimoji="1" lang="ja-JP" altLang="en-US" sz="1400" dirty="0"/>
                    </a:p>
                  </a:txBody>
                  <a:tcPr marL="68580" marR="68580" marT="34290" marB="34290"/>
                </a:tc>
                <a:tc>
                  <a:txBody>
                    <a:bodyPr/>
                    <a:lstStyle/>
                    <a:p>
                      <a:pPr algn="ctr"/>
                      <a:r>
                        <a:rPr kumimoji="1" lang="ja-JP" altLang="en-US" sz="1400" dirty="0" smtClean="0"/>
                        <a:t>影響</a:t>
                      </a:r>
                      <a:endParaRPr kumimoji="1" lang="ja-JP" altLang="en-US" sz="1400" dirty="0"/>
                    </a:p>
                  </a:txBody>
                  <a:tcPr marL="68580" marR="68580" marT="34290" marB="34290" anchor="ctr"/>
                </a:tc>
                <a:tc>
                  <a:txBody>
                    <a:bodyPr/>
                    <a:lstStyle/>
                    <a:p>
                      <a:pPr algn="ctr"/>
                      <a:r>
                        <a:rPr kumimoji="1" lang="ja-JP" altLang="en-US" sz="1400" dirty="0" smtClean="0"/>
                        <a:t>適応策</a:t>
                      </a:r>
                      <a:endParaRPr kumimoji="1" lang="ja-JP" altLang="en-US" sz="1400" dirty="0"/>
                    </a:p>
                  </a:txBody>
                  <a:tcPr marL="68580" marR="68580" marT="34290" marB="34290" anchor="ctr"/>
                </a:tc>
                <a:extLst>
                  <a:ext uri="{0D108BD9-81ED-4DB2-BD59-A6C34878D82A}">
                    <a16:rowId xmlns:a16="http://schemas.microsoft.com/office/drawing/2014/main" val="10000"/>
                  </a:ext>
                </a:extLst>
              </a:tr>
              <a:tr h="3679766">
                <a:tc>
                  <a:txBody>
                    <a:bodyPr/>
                    <a:lstStyle/>
                    <a:p>
                      <a:pPr algn="ctr"/>
                      <a:r>
                        <a:rPr kumimoji="1" lang="ja-JP" altLang="en-US" sz="1400" dirty="0" smtClean="0"/>
                        <a:t>果樹</a:t>
                      </a:r>
                      <a:endParaRPr kumimoji="1" lang="ja-JP" altLang="en-US" sz="1400" dirty="0"/>
                    </a:p>
                  </a:txBody>
                  <a:tcPr marL="68580" marR="68580" marT="34290" marB="34290" anchor="ctr"/>
                </a:tc>
                <a:tc>
                  <a:txBody>
                    <a:bodyPr/>
                    <a:lstStyle/>
                    <a:p>
                      <a:endParaRPr kumimoji="1" lang="en-US" altLang="ja-JP" sz="1400" dirty="0" smtClean="0"/>
                    </a:p>
                    <a:p>
                      <a:endParaRPr kumimoji="1" lang="en-US" altLang="ja-JP" sz="1400" dirty="0" smtClean="0"/>
                    </a:p>
                    <a:p>
                      <a:endParaRPr kumimoji="1" lang="en-US" altLang="ja-JP" sz="1400" dirty="0" smtClean="0"/>
                    </a:p>
                    <a:p>
                      <a:endParaRPr kumimoji="1" lang="en-US" altLang="ja-JP" sz="1400" dirty="0" smtClean="0"/>
                    </a:p>
                  </a:txBody>
                  <a:tcPr marL="68580" marR="68580" marT="34290" marB="34290"/>
                </a:tc>
                <a:tc>
                  <a:txBody>
                    <a:bodyPr/>
                    <a:lstStyle/>
                    <a:p>
                      <a:endParaRPr kumimoji="1" lang="ja-JP" altLang="en-US" sz="1400" dirty="0"/>
                    </a:p>
                  </a:txBody>
                  <a:tcPr marL="68580" marR="68580" marT="34290" marB="34290"/>
                </a:tc>
                <a:extLst>
                  <a:ext uri="{0D108BD9-81ED-4DB2-BD59-A6C34878D82A}">
                    <a16:rowId xmlns:a16="http://schemas.microsoft.com/office/drawing/2014/main" val="10001"/>
                  </a:ext>
                </a:extLst>
              </a:tr>
            </a:tbl>
          </a:graphicData>
        </a:graphic>
      </p:graphicFrame>
      <p:sp>
        <p:nvSpPr>
          <p:cNvPr id="3" name="タイトル 2"/>
          <p:cNvSpPr>
            <a:spLocks noGrp="1"/>
          </p:cNvSpPr>
          <p:nvPr>
            <p:ph type="ctrTitle"/>
          </p:nvPr>
        </p:nvSpPr>
        <p:spPr/>
        <p:txBody>
          <a:bodyPr/>
          <a:lstStyle/>
          <a:p>
            <a:r>
              <a:rPr lang="ja-JP" altLang="en-US" b="1" dirty="0" smtClean="0"/>
              <a:t>その他の農作物への影響と適応策事例</a:t>
            </a:r>
            <a:endParaRPr kumimoji="1" lang="ja-JP" altLang="en-US" b="1" dirty="0"/>
          </a:p>
        </p:txBody>
      </p:sp>
      <p:sp>
        <p:nvSpPr>
          <p:cNvPr id="14" name="右矢印 13"/>
          <p:cNvSpPr/>
          <p:nvPr/>
        </p:nvSpPr>
        <p:spPr>
          <a:xfrm>
            <a:off x="4742489" y="3717564"/>
            <a:ext cx="203367"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15" name="図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33974" y="4006585"/>
            <a:ext cx="826257" cy="768419"/>
          </a:xfrm>
          <a:prstGeom prst="rect">
            <a:avLst/>
          </a:prstGeom>
        </p:spPr>
      </p:pic>
      <p:pic>
        <p:nvPicPr>
          <p:cNvPr id="16" name="図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52537" y="2680294"/>
            <a:ext cx="896464" cy="965193"/>
          </a:xfrm>
          <a:prstGeom prst="rect">
            <a:avLst/>
          </a:prstGeom>
        </p:spPr>
      </p:pic>
      <p:pic>
        <p:nvPicPr>
          <p:cNvPr id="17" name="図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4400" y="4230918"/>
            <a:ext cx="1120140" cy="912238"/>
          </a:xfrm>
          <a:prstGeom prst="rect">
            <a:avLst/>
          </a:prstGeom>
        </p:spPr>
      </p:pic>
      <p:sp>
        <p:nvSpPr>
          <p:cNvPr id="18" name="正方形/長方形 17"/>
          <p:cNvSpPr/>
          <p:nvPr/>
        </p:nvSpPr>
        <p:spPr>
          <a:xfrm>
            <a:off x="807720" y="3935394"/>
            <a:ext cx="4572000" cy="715581"/>
          </a:xfrm>
          <a:prstGeom prst="rect">
            <a:avLst/>
          </a:prstGeom>
        </p:spPr>
        <p:txBody>
          <a:bodyPr>
            <a:spAutoFit/>
          </a:bodyPr>
          <a:lstStyle/>
          <a:p>
            <a:r>
              <a:rPr lang="ja-JP" altLang="en-US" sz="1350" dirty="0"/>
              <a:t>〇暖冬による低温時間減少や凍霜害（ナシ）</a:t>
            </a:r>
            <a:endParaRPr lang="en-US" altLang="ja-JP" sz="1350" dirty="0"/>
          </a:p>
          <a:p>
            <a:r>
              <a:rPr lang="ja-JP" altLang="en-US" sz="1350" dirty="0"/>
              <a:t>　　　　　　　　　　　　　　　　　　　　　　 → 発芽・開花不良</a:t>
            </a:r>
          </a:p>
        </p:txBody>
      </p:sp>
      <p:pic>
        <p:nvPicPr>
          <p:cNvPr id="19" name="図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62930" y="4230918"/>
            <a:ext cx="1225267" cy="912238"/>
          </a:xfrm>
          <a:prstGeom prst="rect">
            <a:avLst/>
          </a:prstGeom>
        </p:spPr>
      </p:pic>
      <p:sp>
        <p:nvSpPr>
          <p:cNvPr id="21" name="正方形/長方形 20"/>
          <p:cNvSpPr/>
          <p:nvPr/>
        </p:nvSpPr>
        <p:spPr>
          <a:xfrm>
            <a:off x="2100377" y="5125403"/>
            <a:ext cx="1396536" cy="253916"/>
          </a:xfrm>
          <a:prstGeom prst="rect">
            <a:avLst/>
          </a:prstGeom>
        </p:spPr>
        <p:txBody>
          <a:bodyPr wrap="none">
            <a:spAutoFit/>
          </a:bodyPr>
          <a:lstStyle/>
          <a:p>
            <a:r>
              <a:rPr lang="ja-JP" altLang="en-US" sz="1050" dirty="0"/>
              <a:t>樹全体の開花の遅れ</a:t>
            </a:r>
          </a:p>
        </p:txBody>
      </p:sp>
      <p:sp>
        <p:nvSpPr>
          <p:cNvPr id="22" name="正方形/長方形 21"/>
          <p:cNvSpPr/>
          <p:nvPr/>
        </p:nvSpPr>
        <p:spPr>
          <a:xfrm>
            <a:off x="1001264" y="5125403"/>
            <a:ext cx="992579" cy="253916"/>
          </a:xfrm>
          <a:prstGeom prst="rect">
            <a:avLst/>
          </a:prstGeom>
        </p:spPr>
        <p:txBody>
          <a:bodyPr wrap="none">
            <a:spAutoFit/>
          </a:bodyPr>
          <a:lstStyle/>
          <a:p>
            <a:r>
              <a:rPr lang="ja-JP" altLang="en-US" sz="1050" dirty="0"/>
              <a:t>芽全体が枯死</a:t>
            </a:r>
          </a:p>
        </p:txBody>
      </p:sp>
      <p:sp>
        <p:nvSpPr>
          <p:cNvPr id="23" name="テキスト ボックス 22"/>
          <p:cNvSpPr txBox="1"/>
          <p:nvPr/>
        </p:nvSpPr>
        <p:spPr>
          <a:xfrm>
            <a:off x="26086" y="5803289"/>
            <a:ext cx="5705408" cy="253916"/>
          </a:xfrm>
          <a:prstGeom prst="rect">
            <a:avLst/>
          </a:prstGeom>
          <a:noFill/>
        </p:spPr>
        <p:txBody>
          <a:bodyPr wrap="none" rtlCol="0">
            <a:spAutoFit/>
          </a:bodyPr>
          <a:lstStyle/>
          <a:p>
            <a:r>
              <a:rPr lang="en-US" altLang="ja-JP" sz="1050" dirty="0"/>
              <a:t>【</a:t>
            </a:r>
            <a:r>
              <a:rPr lang="ja-JP" altLang="en-US" sz="1050" dirty="0"/>
              <a:t>イラスト出典</a:t>
            </a:r>
            <a:r>
              <a:rPr lang="en-US" altLang="ja-JP" sz="1050" dirty="0"/>
              <a:t>】</a:t>
            </a:r>
            <a:r>
              <a:rPr lang="ja-JP" altLang="en-US" sz="1050" dirty="0"/>
              <a:t>ニホンナシ発芽不良対策マニュアル、気候変動適応情報プラットフォーム</a:t>
            </a:r>
          </a:p>
        </p:txBody>
      </p:sp>
      <p:pic>
        <p:nvPicPr>
          <p:cNvPr id="24" name="図 23"/>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520244" y="2331177"/>
            <a:ext cx="2165096" cy="850574"/>
          </a:xfrm>
          <a:prstGeom prst="rect">
            <a:avLst/>
          </a:prstGeom>
        </p:spPr>
      </p:pic>
      <p:sp>
        <p:nvSpPr>
          <p:cNvPr id="25" name="正方形/長方形 24"/>
          <p:cNvSpPr/>
          <p:nvPr/>
        </p:nvSpPr>
        <p:spPr>
          <a:xfrm>
            <a:off x="807720" y="2306438"/>
            <a:ext cx="1767840" cy="923330"/>
          </a:xfrm>
          <a:prstGeom prst="rect">
            <a:avLst/>
          </a:prstGeom>
        </p:spPr>
        <p:txBody>
          <a:bodyPr wrap="square">
            <a:spAutoFit/>
          </a:bodyPr>
          <a:lstStyle/>
          <a:p>
            <a:pPr marL="136922" indent="-136922"/>
            <a:r>
              <a:rPr lang="ja-JP" altLang="en-US" sz="1350" dirty="0"/>
              <a:t>〇果実肥大期の高温・多雨によるカンキツでの浮皮の発生</a:t>
            </a:r>
            <a:endParaRPr lang="en-US" altLang="ja-JP" sz="1350" dirty="0"/>
          </a:p>
        </p:txBody>
      </p:sp>
      <p:sp>
        <p:nvSpPr>
          <p:cNvPr id="26" name="正方形/長方形 25"/>
          <p:cNvSpPr/>
          <p:nvPr/>
        </p:nvSpPr>
        <p:spPr>
          <a:xfrm>
            <a:off x="5902368" y="2779337"/>
            <a:ext cx="3127779" cy="300082"/>
          </a:xfrm>
          <a:prstGeom prst="rect">
            <a:avLst/>
          </a:prstGeom>
        </p:spPr>
        <p:txBody>
          <a:bodyPr wrap="none">
            <a:spAutoFit/>
          </a:bodyPr>
          <a:lstStyle/>
          <a:p>
            <a:r>
              <a:rPr lang="ja-JP" altLang="en-US" sz="1350" dirty="0"/>
              <a:t>〇植物調節剤の処理や貯蔵技術の改善</a:t>
            </a:r>
          </a:p>
        </p:txBody>
      </p:sp>
      <p:sp>
        <p:nvSpPr>
          <p:cNvPr id="27" name="正方形/長方形 26"/>
          <p:cNvSpPr/>
          <p:nvPr/>
        </p:nvSpPr>
        <p:spPr>
          <a:xfrm>
            <a:off x="5902368" y="3133705"/>
            <a:ext cx="2781531" cy="300082"/>
          </a:xfrm>
          <a:prstGeom prst="rect">
            <a:avLst/>
          </a:prstGeom>
        </p:spPr>
        <p:txBody>
          <a:bodyPr wrap="none">
            <a:spAutoFit/>
          </a:bodyPr>
          <a:lstStyle/>
          <a:p>
            <a:r>
              <a:rPr lang="ja-JP" altLang="en-US" sz="1350" dirty="0"/>
              <a:t>〇浮皮の発生の少ない品種の導入</a:t>
            </a:r>
          </a:p>
        </p:txBody>
      </p:sp>
      <p:sp>
        <p:nvSpPr>
          <p:cNvPr id="28" name="正方形/長方形 27"/>
          <p:cNvSpPr/>
          <p:nvPr/>
        </p:nvSpPr>
        <p:spPr>
          <a:xfrm>
            <a:off x="4901923" y="4266186"/>
            <a:ext cx="3127779" cy="507831"/>
          </a:xfrm>
          <a:prstGeom prst="rect">
            <a:avLst/>
          </a:prstGeom>
        </p:spPr>
        <p:txBody>
          <a:bodyPr wrap="none">
            <a:spAutoFit/>
          </a:bodyPr>
          <a:lstStyle/>
          <a:p>
            <a:r>
              <a:rPr lang="ja-JP" altLang="en-US" sz="1350" dirty="0"/>
              <a:t>〇耐凍性を高める樹体管理</a:t>
            </a:r>
            <a:endParaRPr lang="en-US" altLang="ja-JP" sz="1350" dirty="0"/>
          </a:p>
          <a:p>
            <a:r>
              <a:rPr lang="ja-JP" altLang="en-US" sz="1350" dirty="0"/>
              <a:t>　　　　　　　→施肥の時期調整など</a:t>
            </a:r>
          </a:p>
        </p:txBody>
      </p:sp>
      <p:sp>
        <p:nvSpPr>
          <p:cNvPr id="29" name="正方形/長方形 28"/>
          <p:cNvSpPr/>
          <p:nvPr/>
        </p:nvSpPr>
        <p:spPr>
          <a:xfrm>
            <a:off x="4901924" y="4919893"/>
            <a:ext cx="4082058" cy="507831"/>
          </a:xfrm>
          <a:prstGeom prst="rect">
            <a:avLst/>
          </a:prstGeom>
        </p:spPr>
        <p:txBody>
          <a:bodyPr wrap="square">
            <a:spAutoFit/>
          </a:bodyPr>
          <a:lstStyle/>
          <a:p>
            <a:r>
              <a:rPr lang="ja-JP" altLang="en-US" sz="1350" dirty="0"/>
              <a:t>〇栽培適地の北上に伴い、長期的視野に立ち、</a:t>
            </a:r>
            <a:endParaRPr lang="en-US" altLang="ja-JP" sz="1350" dirty="0"/>
          </a:p>
          <a:p>
            <a:r>
              <a:rPr lang="ja-JP" altLang="en-US" sz="1350" dirty="0"/>
              <a:t>　　　　　　　　　　　</a:t>
            </a:r>
            <a:r>
              <a:rPr lang="ja-JP" altLang="en-US" sz="1350" dirty="0" smtClean="0"/>
              <a:t>地域</a:t>
            </a:r>
            <a:r>
              <a:rPr lang="ja-JP" altLang="en-US" sz="1350" dirty="0"/>
              <a:t>に適した果樹の導入</a:t>
            </a:r>
          </a:p>
        </p:txBody>
      </p:sp>
      <p:sp>
        <p:nvSpPr>
          <p:cNvPr id="31"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25</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8513727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sz="3200" dirty="0"/>
              <a:t>SDGs</a:t>
            </a:r>
            <a:r>
              <a:rPr kumimoji="1" lang="en-US" altLang="ja-JP" dirty="0"/>
              <a:t> ~</a:t>
            </a:r>
            <a:r>
              <a:rPr kumimoji="1" lang="ja-JP" altLang="en-US" dirty="0"/>
              <a:t>持続可能な開発目標</a:t>
            </a:r>
            <a:r>
              <a:rPr kumimoji="1" lang="en-US" altLang="ja-JP" dirty="0" smtClean="0"/>
              <a:t>~</a:t>
            </a:r>
            <a:r>
              <a:rPr kumimoji="1" lang="ja-JP" altLang="en-US" dirty="0" smtClean="0"/>
              <a:t>とは</a:t>
            </a:r>
            <a:endParaRPr kumimoji="1" lang="ja-JP" altLang="en-US" dirty="0"/>
          </a:p>
        </p:txBody>
      </p:sp>
      <p:pic>
        <p:nvPicPr>
          <p:cNvPr id="15"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271882" y="2105551"/>
            <a:ext cx="6824368" cy="4278487"/>
          </a:xfrm>
          <a:prstGeom prst="rect">
            <a:avLst/>
          </a:prstGeom>
          <a:blipFill dpi="0" rotWithShape="1">
            <a:blip r:embed="rId4" cstate="print">
              <a:alphaModFix amt="45000"/>
            </a:blip>
            <a:srcRect/>
            <a:tile tx="0" ty="0" sx="100000" sy="100000" flip="none" algn="tl"/>
          </a:blipFill>
          <a:ln w="9525">
            <a:noFill/>
            <a:miter lim="800000"/>
            <a:headEnd/>
            <a:tailEnd/>
          </a:ln>
        </p:spPr>
      </p:pic>
      <p:sp>
        <p:nvSpPr>
          <p:cNvPr id="6" name="テキスト ボックス 5"/>
          <p:cNvSpPr txBox="1"/>
          <p:nvPr/>
        </p:nvSpPr>
        <p:spPr>
          <a:xfrm>
            <a:off x="240159" y="1182221"/>
            <a:ext cx="8405973" cy="923330"/>
          </a:xfrm>
          <a:prstGeom prst="rect">
            <a:avLst/>
          </a:prstGeom>
          <a:noFill/>
        </p:spPr>
        <p:txBody>
          <a:bodyPr wrap="square" rtlCol="0">
            <a:spAutoFit/>
          </a:bodyPr>
          <a:lstStyle/>
          <a:p>
            <a:r>
              <a:rPr kumimoji="1" lang="en-US" altLang="ja-JP" dirty="0" smtClean="0"/>
              <a:t>2015</a:t>
            </a:r>
            <a:r>
              <a:rPr kumimoji="1" lang="ja-JP" altLang="en-US" dirty="0" smtClean="0"/>
              <a:t>年９月の国連サミットで全会一致で採択。</a:t>
            </a:r>
            <a:r>
              <a:rPr kumimoji="1" lang="ja-JP" altLang="en-US" b="1" u="sng" dirty="0" smtClean="0">
                <a:solidFill>
                  <a:srgbClr val="FF0000"/>
                </a:solidFill>
              </a:rPr>
              <a:t>「誰一人取り残さない」持続可能で多様性と包摂性のある社会</a:t>
            </a:r>
            <a:r>
              <a:rPr kumimoji="1" lang="ja-JP" altLang="en-US" dirty="0" smtClean="0"/>
              <a:t>の実現のため、</a:t>
            </a:r>
            <a:r>
              <a:rPr kumimoji="1" lang="en-US" altLang="ja-JP" dirty="0" smtClean="0"/>
              <a:t>2030</a:t>
            </a:r>
            <a:r>
              <a:rPr kumimoji="1" lang="ja-JP" altLang="en-US" dirty="0" smtClean="0"/>
              <a:t>年を年限とする</a:t>
            </a:r>
            <a:r>
              <a:rPr kumimoji="1" lang="en-US" altLang="ja-JP" b="1" u="sng" dirty="0" smtClean="0">
                <a:solidFill>
                  <a:srgbClr val="FF0000"/>
                </a:solidFill>
              </a:rPr>
              <a:t>17</a:t>
            </a:r>
            <a:r>
              <a:rPr kumimoji="1" lang="ja-JP" altLang="en-US" b="1" u="sng" dirty="0" smtClean="0">
                <a:solidFill>
                  <a:srgbClr val="FF0000"/>
                </a:solidFill>
              </a:rPr>
              <a:t>の国際目標</a:t>
            </a:r>
            <a:r>
              <a:rPr kumimoji="1" lang="ja-JP" altLang="en-US" dirty="0" smtClean="0"/>
              <a:t>。</a:t>
            </a:r>
            <a:r>
              <a:rPr kumimoji="1" lang="ja-JP" altLang="en-US" sz="1600" dirty="0" smtClean="0"/>
              <a:t>（その下に、</a:t>
            </a:r>
            <a:r>
              <a:rPr kumimoji="1" lang="en-US" altLang="ja-JP" sz="1600" dirty="0" smtClean="0"/>
              <a:t>169</a:t>
            </a:r>
            <a:r>
              <a:rPr kumimoji="1" lang="ja-JP" altLang="en-US" sz="1600" dirty="0" smtClean="0"/>
              <a:t>のターゲット、</a:t>
            </a:r>
            <a:r>
              <a:rPr kumimoji="1" lang="en-US" altLang="ja-JP" sz="1600" dirty="0" smtClean="0"/>
              <a:t>232</a:t>
            </a:r>
            <a:r>
              <a:rPr kumimoji="1" lang="ja-JP" altLang="en-US" sz="1600" dirty="0" smtClean="0"/>
              <a:t>の指標が決められている。）</a:t>
            </a:r>
            <a:endParaRPr kumimoji="1" lang="en-US" altLang="ja-JP" sz="1600" dirty="0" smtClean="0"/>
          </a:p>
        </p:txBody>
      </p:sp>
      <p:sp>
        <p:nvSpPr>
          <p:cNvPr id="7" name="テキスト ボックス 6"/>
          <p:cNvSpPr txBox="1"/>
          <p:nvPr/>
        </p:nvSpPr>
        <p:spPr>
          <a:xfrm>
            <a:off x="222919" y="764704"/>
            <a:ext cx="2736304" cy="461665"/>
          </a:xfrm>
          <a:prstGeom prst="rect">
            <a:avLst/>
          </a:prstGeom>
          <a:noFill/>
        </p:spPr>
        <p:txBody>
          <a:bodyPr wrap="square" rtlCol="0">
            <a:spAutoFit/>
          </a:bodyPr>
          <a:lstStyle/>
          <a:p>
            <a:r>
              <a:rPr kumimoji="1" lang="ja-JP" altLang="en-US" sz="2400" b="1" dirty="0" smtClean="0"/>
              <a:t>ＳＤＧｓとは</a:t>
            </a:r>
            <a:endParaRPr kumimoji="1" lang="ja-JP" altLang="en-US" sz="2400" b="1" dirty="0"/>
          </a:p>
        </p:txBody>
      </p:sp>
      <p:sp>
        <p:nvSpPr>
          <p:cNvPr id="8" name="角丸四角形 7"/>
          <p:cNvSpPr/>
          <p:nvPr/>
        </p:nvSpPr>
        <p:spPr>
          <a:xfrm>
            <a:off x="107505" y="764704"/>
            <a:ext cx="8928992" cy="134084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431038" y="6657945"/>
            <a:ext cx="6636512" cy="230832"/>
          </a:xfrm>
          <a:prstGeom prst="rect">
            <a:avLst/>
          </a:prstGeom>
          <a:noFill/>
        </p:spPr>
        <p:txBody>
          <a:bodyPr wrap="square" rtlCol="0">
            <a:spAutoFit/>
          </a:bodyPr>
          <a:lstStyle/>
          <a:p>
            <a:r>
              <a:rPr kumimoji="1" lang="ja-JP" altLang="en-US" sz="900" dirty="0" smtClean="0"/>
              <a:t>イラスト出典</a:t>
            </a:r>
            <a:r>
              <a:rPr kumimoji="1" lang="ja-JP" altLang="en-US" sz="900" dirty="0" smtClean="0"/>
              <a:t>：国際</a:t>
            </a:r>
            <a:r>
              <a:rPr kumimoji="1" lang="ja-JP" altLang="en-US" sz="900" dirty="0"/>
              <a:t>連合広報センター</a:t>
            </a:r>
          </a:p>
        </p:txBody>
      </p:sp>
      <p:sp>
        <p:nvSpPr>
          <p:cNvPr id="11"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26</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2024018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15616" y="-27384"/>
            <a:ext cx="8028384" cy="692696"/>
          </a:xfrm>
        </p:spPr>
        <p:txBody>
          <a:bodyPr>
            <a:normAutofit/>
          </a:bodyPr>
          <a:lstStyle/>
          <a:p>
            <a:r>
              <a:rPr lang="ja-JP" altLang="en-US" dirty="0" smtClean="0"/>
              <a:t>グループワーク：</a:t>
            </a:r>
            <a:r>
              <a:rPr lang="en-US" altLang="ja-JP" dirty="0" smtClean="0"/>
              <a:t>SDGs</a:t>
            </a:r>
            <a:r>
              <a:rPr lang="ja-JP" altLang="en-US" dirty="0" smtClean="0"/>
              <a:t>との関係を考えよう</a:t>
            </a:r>
            <a:endParaRPr kumimoji="1" lang="ja-JP" altLang="en-US" dirty="0"/>
          </a:p>
        </p:txBody>
      </p:sp>
      <p:sp>
        <p:nvSpPr>
          <p:cNvPr id="9" name="正方形/長方形 8"/>
          <p:cNvSpPr/>
          <p:nvPr/>
        </p:nvSpPr>
        <p:spPr>
          <a:xfrm>
            <a:off x="481445" y="1136995"/>
            <a:ext cx="8454240" cy="126562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257760" y="729000"/>
            <a:ext cx="2154240" cy="540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800" b="1" dirty="0" smtClean="0"/>
              <a:t>課　題　④</a:t>
            </a:r>
            <a:endParaRPr kumimoji="1" lang="ja-JP" altLang="en-US" sz="2800" b="1" dirty="0"/>
          </a:p>
        </p:txBody>
      </p:sp>
      <p:sp>
        <p:nvSpPr>
          <p:cNvPr id="8" name="テキスト ボックス 7"/>
          <p:cNvSpPr txBox="1"/>
          <p:nvPr/>
        </p:nvSpPr>
        <p:spPr>
          <a:xfrm>
            <a:off x="682486" y="1302583"/>
            <a:ext cx="8156700" cy="707886"/>
          </a:xfrm>
          <a:prstGeom prst="rect">
            <a:avLst/>
          </a:prstGeom>
          <a:noFill/>
        </p:spPr>
        <p:txBody>
          <a:bodyPr wrap="square" rtlCol="0">
            <a:spAutoFit/>
          </a:bodyPr>
          <a:lstStyle/>
          <a:p>
            <a:r>
              <a:rPr lang="ja-JP" altLang="en-US" sz="2000" dirty="0"/>
              <a:t>共有</a:t>
            </a:r>
            <a:r>
              <a:rPr lang="ja-JP" altLang="en-US" sz="2000" dirty="0" smtClean="0"/>
              <a:t>した「気候変動の影響」について、対策、対応、備える取組をしようとしたとき、関係する</a:t>
            </a:r>
            <a:r>
              <a:rPr lang="en-US" altLang="ja-JP" sz="2000" dirty="0" smtClean="0"/>
              <a:t>SDGs</a:t>
            </a:r>
            <a:r>
              <a:rPr lang="ja-JP" altLang="en-US" sz="2000" dirty="0" smtClean="0"/>
              <a:t>のアイコンを張り付けましょう。</a:t>
            </a:r>
            <a:endParaRPr lang="en-US" altLang="ja-JP" sz="2000" dirty="0" smtClean="0"/>
          </a:p>
        </p:txBody>
      </p:sp>
      <p:sp>
        <p:nvSpPr>
          <p:cNvPr id="45" name="テキスト ボックス 44"/>
          <p:cNvSpPr txBox="1"/>
          <p:nvPr/>
        </p:nvSpPr>
        <p:spPr>
          <a:xfrm>
            <a:off x="682486" y="1951558"/>
            <a:ext cx="7849514" cy="369332"/>
          </a:xfrm>
          <a:prstGeom prst="rect">
            <a:avLst/>
          </a:prstGeom>
          <a:noFill/>
        </p:spPr>
        <p:txBody>
          <a:bodyPr wrap="square" rtlCol="0">
            <a:spAutoFit/>
          </a:bodyPr>
          <a:lstStyle/>
          <a:p>
            <a:pPr marL="266700" indent="-266700"/>
            <a:r>
              <a:rPr kumimoji="1" lang="en-US" altLang="ja-JP" dirty="0" smtClean="0"/>
              <a:t>※</a:t>
            </a:r>
            <a:r>
              <a:rPr lang="ja-JP" altLang="en-US" dirty="0" smtClean="0"/>
              <a:t>シールが足りない場合は、目標番号を記載してください。</a:t>
            </a:r>
            <a:endParaRPr kumimoji="1" lang="ja-JP" altLang="en-US" dirty="0"/>
          </a:p>
        </p:txBody>
      </p:sp>
      <p:sp>
        <p:nvSpPr>
          <p:cNvPr id="36" name="1 つの角を切り取った四角形 35"/>
          <p:cNvSpPr/>
          <p:nvPr/>
        </p:nvSpPr>
        <p:spPr>
          <a:xfrm flipH="1">
            <a:off x="603987" y="2524628"/>
            <a:ext cx="3692380" cy="3180348"/>
          </a:xfrm>
          <a:prstGeom prst="snip1Rect">
            <a:avLst>
              <a:gd name="adj" fmla="val 9251"/>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テキスト ボックス 52"/>
          <p:cNvSpPr txBox="1"/>
          <p:nvPr/>
        </p:nvSpPr>
        <p:spPr>
          <a:xfrm>
            <a:off x="603988" y="4603339"/>
            <a:ext cx="2863073" cy="646331"/>
          </a:xfrm>
          <a:prstGeom prst="rect">
            <a:avLst/>
          </a:prstGeom>
          <a:noFill/>
        </p:spPr>
        <p:txBody>
          <a:bodyPr wrap="square" rtlCol="0">
            <a:spAutoFit/>
          </a:bodyPr>
          <a:lstStyle/>
          <a:p>
            <a:r>
              <a:rPr kumimoji="1" lang="ja-JP" altLang="en-US" dirty="0" smtClean="0"/>
              <a:t>洪水が頻繁に起きるようになる</a:t>
            </a:r>
            <a:endParaRPr kumimoji="1" lang="ja-JP" altLang="en-US" dirty="0"/>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5015" y="2682829"/>
            <a:ext cx="1615977" cy="1615977"/>
          </a:xfrm>
          <a:prstGeom prst="rect">
            <a:avLst/>
          </a:prstGeom>
        </p:spPr>
      </p:pic>
      <p:sp>
        <p:nvSpPr>
          <p:cNvPr id="25" name="正方形/長方形 24"/>
          <p:cNvSpPr/>
          <p:nvPr/>
        </p:nvSpPr>
        <p:spPr>
          <a:xfrm>
            <a:off x="5300030" y="2509975"/>
            <a:ext cx="3066240" cy="3281226"/>
          </a:xfrm>
          <a:prstGeom prst="rect">
            <a:avLst/>
          </a:prstGeom>
          <a:solidFill>
            <a:schemeClr val="accent1">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1 つの角を切り取った四角形 25"/>
          <p:cNvSpPr/>
          <p:nvPr/>
        </p:nvSpPr>
        <p:spPr>
          <a:xfrm flipH="1">
            <a:off x="6631332" y="3701614"/>
            <a:ext cx="633154" cy="633154"/>
          </a:xfrm>
          <a:prstGeom prst="snip1Rect">
            <a:avLst>
              <a:gd name="adj" fmla="val 9251"/>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27" name="1 つの角を切り取った四角形 26"/>
          <p:cNvSpPr/>
          <p:nvPr/>
        </p:nvSpPr>
        <p:spPr>
          <a:xfrm flipH="1">
            <a:off x="5619119" y="4119615"/>
            <a:ext cx="633154" cy="633154"/>
          </a:xfrm>
          <a:prstGeom prst="snip1Rect">
            <a:avLst>
              <a:gd name="adj" fmla="val 9251"/>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grpSp>
        <p:nvGrpSpPr>
          <p:cNvPr id="28" name="グループ化 27"/>
          <p:cNvGrpSpPr/>
          <p:nvPr/>
        </p:nvGrpSpPr>
        <p:grpSpPr>
          <a:xfrm>
            <a:off x="5596623" y="4182124"/>
            <a:ext cx="377026" cy="241040"/>
            <a:chOff x="908044" y="3249000"/>
            <a:chExt cx="1071853" cy="685255"/>
          </a:xfrm>
        </p:grpSpPr>
        <p:sp>
          <p:nvSpPr>
            <p:cNvPr id="29" name="角丸四角形 28"/>
            <p:cNvSpPr/>
            <p:nvPr/>
          </p:nvSpPr>
          <p:spPr>
            <a:xfrm>
              <a:off x="1148738" y="3249000"/>
              <a:ext cx="550800" cy="5508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pic>
          <p:nvPicPr>
            <p:cNvPr id="30" name="図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7934" y="3271507"/>
              <a:ext cx="361470" cy="309209"/>
            </a:xfrm>
            <a:prstGeom prst="rect">
              <a:avLst/>
            </a:prstGeom>
          </p:spPr>
        </p:pic>
        <p:sp>
          <p:nvSpPr>
            <p:cNvPr id="31" name="テキスト ボックス 30"/>
            <p:cNvSpPr txBox="1"/>
            <p:nvPr/>
          </p:nvSpPr>
          <p:spPr>
            <a:xfrm>
              <a:off x="908044" y="3540515"/>
              <a:ext cx="1071853" cy="393740"/>
            </a:xfrm>
            <a:prstGeom prst="rect">
              <a:avLst/>
            </a:prstGeom>
            <a:noFill/>
          </p:spPr>
          <p:txBody>
            <a:bodyPr wrap="none" rtlCol="0">
              <a:spAutoFit/>
            </a:bodyPr>
            <a:lstStyle/>
            <a:p>
              <a:r>
                <a:rPr kumimoji="1" lang="ja-JP" altLang="en-US" sz="300" dirty="0" smtClean="0"/>
                <a:t>極端な降水</a:t>
              </a:r>
              <a:endParaRPr kumimoji="1" lang="ja-JP" altLang="en-US" sz="300" dirty="0"/>
            </a:p>
          </p:txBody>
        </p:sp>
      </p:grpSp>
      <p:sp>
        <p:nvSpPr>
          <p:cNvPr id="32" name="角丸四角形 31"/>
          <p:cNvSpPr/>
          <p:nvPr/>
        </p:nvSpPr>
        <p:spPr>
          <a:xfrm>
            <a:off x="6706568" y="3764123"/>
            <a:ext cx="193745" cy="193745"/>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33" name="テキスト ボックス 32"/>
          <p:cNvSpPr txBox="1"/>
          <p:nvPr/>
        </p:nvSpPr>
        <p:spPr>
          <a:xfrm>
            <a:off x="5652832" y="4382844"/>
            <a:ext cx="599441" cy="307777"/>
          </a:xfrm>
          <a:prstGeom prst="rect">
            <a:avLst/>
          </a:prstGeom>
          <a:noFill/>
        </p:spPr>
        <p:txBody>
          <a:bodyPr wrap="square" rtlCol="0">
            <a:spAutoFit/>
          </a:bodyPr>
          <a:lstStyle/>
          <a:p>
            <a:r>
              <a:rPr kumimoji="1" lang="ja-JP" altLang="en-US" sz="700" dirty="0" smtClean="0"/>
              <a:t>集中豪雨が増える</a:t>
            </a:r>
            <a:endParaRPr kumimoji="1" lang="ja-JP" altLang="en-US" sz="700" dirty="0"/>
          </a:p>
        </p:txBody>
      </p:sp>
      <p:sp>
        <p:nvSpPr>
          <p:cNvPr id="34" name="テキスト ボックス 33"/>
          <p:cNvSpPr txBox="1"/>
          <p:nvPr/>
        </p:nvSpPr>
        <p:spPr>
          <a:xfrm>
            <a:off x="6631333" y="3951105"/>
            <a:ext cx="662633" cy="415498"/>
          </a:xfrm>
          <a:prstGeom prst="rect">
            <a:avLst/>
          </a:prstGeom>
          <a:noFill/>
        </p:spPr>
        <p:txBody>
          <a:bodyPr wrap="square" rtlCol="0">
            <a:spAutoFit/>
          </a:bodyPr>
          <a:lstStyle/>
          <a:p>
            <a:r>
              <a:rPr kumimoji="1" lang="ja-JP" altLang="en-US" sz="700" dirty="0" smtClean="0"/>
              <a:t>洪水が頻繁に起きるようになる</a:t>
            </a:r>
            <a:endParaRPr kumimoji="1" lang="ja-JP" altLang="en-US" sz="700" dirty="0"/>
          </a:p>
        </p:txBody>
      </p:sp>
      <p:pic>
        <p:nvPicPr>
          <p:cNvPr id="35" name="図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9723" y="3798400"/>
            <a:ext cx="185647" cy="107366"/>
          </a:xfrm>
          <a:prstGeom prst="rect">
            <a:avLst/>
          </a:prstGeom>
        </p:spPr>
      </p:pic>
      <p:sp>
        <p:nvSpPr>
          <p:cNvPr id="37" name="テキスト ボックス 36"/>
          <p:cNvSpPr txBox="1"/>
          <p:nvPr/>
        </p:nvSpPr>
        <p:spPr>
          <a:xfrm>
            <a:off x="5308809" y="2513799"/>
            <a:ext cx="1117534" cy="369332"/>
          </a:xfrm>
          <a:prstGeom prst="rect">
            <a:avLst/>
          </a:prstGeom>
          <a:noFill/>
        </p:spPr>
        <p:txBody>
          <a:bodyPr wrap="square" rtlCol="0">
            <a:spAutoFit/>
          </a:bodyPr>
          <a:lstStyle/>
          <a:p>
            <a:r>
              <a:rPr kumimoji="1" lang="ja-JP" altLang="en-US" dirty="0" smtClean="0"/>
              <a:t>気候変動</a:t>
            </a:r>
            <a:endParaRPr kumimoji="1" lang="ja-JP" altLang="en-US" dirty="0"/>
          </a:p>
        </p:txBody>
      </p:sp>
      <p:sp>
        <p:nvSpPr>
          <p:cNvPr id="38" name="テキスト ボックス 37"/>
          <p:cNvSpPr txBox="1"/>
          <p:nvPr/>
        </p:nvSpPr>
        <p:spPr>
          <a:xfrm>
            <a:off x="6686991" y="2528961"/>
            <a:ext cx="779470" cy="369332"/>
          </a:xfrm>
          <a:prstGeom prst="rect">
            <a:avLst/>
          </a:prstGeom>
          <a:noFill/>
        </p:spPr>
        <p:txBody>
          <a:bodyPr wrap="square" rtlCol="0">
            <a:spAutoFit/>
          </a:bodyPr>
          <a:lstStyle/>
          <a:p>
            <a:r>
              <a:rPr kumimoji="1" lang="ja-JP" altLang="en-US" dirty="0" smtClean="0"/>
              <a:t>影響</a:t>
            </a:r>
            <a:endParaRPr kumimoji="1" lang="ja-JP" altLang="en-US" dirty="0"/>
          </a:p>
        </p:txBody>
      </p:sp>
      <p:sp>
        <p:nvSpPr>
          <p:cNvPr id="39" name="テキスト ボックス 38"/>
          <p:cNvSpPr txBox="1"/>
          <p:nvPr/>
        </p:nvSpPr>
        <p:spPr>
          <a:xfrm>
            <a:off x="7573817" y="2528961"/>
            <a:ext cx="779470" cy="369332"/>
          </a:xfrm>
          <a:prstGeom prst="rect">
            <a:avLst/>
          </a:prstGeom>
          <a:noFill/>
        </p:spPr>
        <p:txBody>
          <a:bodyPr wrap="square" rtlCol="0">
            <a:spAutoFit/>
          </a:bodyPr>
          <a:lstStyle/>
          <a:p>
            <a:r>
              <a:rPr kumimoji="1" lang="ja-JP" altLang="en-US" dirty="0" smtClean="0"/>
              <a:t>派生</a:t>
            </a:r>
            <a:endParaRPr kumimoji="1" lang="ja-JP" altLang="en-US" dirty="0"/>
          </a:p>
        </p:txBody>
      </p:sp>
      <p:cxnSp>
        <p:nvCxnSpPr>
          <p:cNvPr id="40" name="直線コネクタ 39"/>
          <p:cNvCxnSpPr/>
          <p:nvPr/>
        </p:nvCxnSpPr>
        <p:spPr>
          <a:xfrm>
            <a:off x="6467560" y="2666556"/>
            <a:ext cx="0" cy="3038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flipV="1">
            <a:off x="6316210" y="4090532"/>
            <a:ext cx="216273" cy="2442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7480002" y="2666556"/>
            <a:ext cx="0" cy="3038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a:off x="7342422" y="3307107"/>
            <a:ext cx="296106" cy="17573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1 つの角を切り取った四角形 43"/>
          <p:cNvSpPr/>
          <p:nvPr/>
        </p:nvSpPr>
        <p:spPr>
          <a:xfrm flipH="1">
            <a:off x="6624705" y="2890106"/>
            <a:ext cx="633154" cy="633154"/>
          </a:xfrm>
          <a:prstGeom prst="snip1Rect">
            <a:avLst>
              <a:gd name="adj" fmla="val 9251"/>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46" name="1 つの角を切り取った四角形 45"/>
          <p:cNvSpPr/>
          <p:nvPr/>
        </p:nvSpPr>
        <p:spPr>
          <a:xfrm flipH="1">
            <a:off x="5684101" y="2890106"/>
            <a:ext cx="633154" cy="633154"/>
          </a:xfrm>
          <a:prstGeom prst="snip1Rect">
            <a:avLst>
              <a:gd name="adj" fmla="val 9251"/>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47" name="テキスト ボックス 46"/>
          <p:cNvSpPr txBox="1"/>
          <p:nvPr/>
        </p:nvSpPr>
        <p:spPr>
          <a:xfrm>
            <a:off x="5684100" y="3153219"/>
            <a:ext cx="667986" cy="307777"/>
          </a:xfrm>
          <a:prstGeom prst="rect">
            <a:avLst/>
          </a:prstGeom>
          <a:noFill/>
        </p:spPr>
        <p:txBody>
          <a:bodyPr wrap="square" rtlCol="0">
            <a:spAutoFit/>
          </a:bodyPr>
          <a:lstStyle/>
          <a:p>
            <a:r>
              <a:rPr kumimoji="1" lang="ja-JP" altLang="en-US" sz="700" dirty="0" smtClean="0"/>
              <a:t>夏の気温が高くなる</a:t>
            </a:r>
            <a:endParaRPr kumimoji="1" lang="ja-JP" altLang="en-US" sz="700" dirty="0"/>
          </a:p>
        </p:txBody>
      </p:sp>
      <p:sp>
        <p:nvSpPr>
          <p:cNvPr id="48" name="テキスト ボックス 47"/>
          <p:cNvSpPr txBox="1"/>
          <p:nvPr/>
        </p:nvSpPr>
        <p:spPr>
          <a:xfrm>
            <a:off x="6624706" y="3139597"/>
            <a:ext cx="662633" cy="415498"/>
          </a:xfrm>
          <a:prstGeom prst="rect">
            <a:avLst/>
          </a:prstGeom>
          <a:noFill/>
        </p:spPr>
        <p:txBody>
          <a:bodyPr wrap="square" rtlCol="0">
            <a:spAutoFit/>
          </a:bodyPr>
          <a:lstStyle/>
          <a:p>
            <a:r>
              <a:rPr kumimoji="1" lang="ja-JP" altLang="en-US" sz="700" dirty="0" smtClean="0"/>
              <a:t>品質の良いお米が取れなくなる</a:t>
            </a:r>
            <a:endParaRPr kumimoji="1" lang="ja-JP" altLang="en-US" sz="700" dirty="0"/>
          </a:p>
        </p:txBody>
      </p:sp>
      <p:grpSp>
        <p:nvGrpSpPr>
          <p:cNvPr id="49" name="グループ化 48"/>
          <p:cNvGrpSpPr/>
          <p:nvPr/>
        </p:nvGrpSpPr>
        <p:grpSpPr>
          <a:xfrm>
            <a:off x="5780004" y="2926122"/>
            <a:ext cx="220674" cy="220674"/>
            <a:chOff x="1148738" y="5014778"/>
            <a:chExt cx="863936" cy="863936"/>
          </a:xfrm>
        </p:grpSpPr>
        <p:sp>
          <p:nvSpPr>
            <p:cNvPr id="51" name="角丸四角形 50"/>
            <p:cNvSpPr/>
            <p:nvPr/>
          </p:nvSpPr>
          <p:spPr>
            <a:xfrm>
              <a:off x="1148738" y="5014778"/>
              <a:ext cx="863936" cy="863936"/>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2" name="図 5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1968" y="5037979"/>
              <a:ext cx="254489" cy="579626"/>
            </a:xfrm>
            <a:prstGeom prst="rect">
              <a:avLst/>
            </a:prstGeom>
          </p:spPr>
        </p:pic>
      </p:grpSp>
      <p:sp>
        <p:nvSpPr>
          <p:cNvPr id="56" name="角丸四角形 55"/>
          <p:cNvSpPr/>
          <p:nvPr/>
        </p:nvSpPr>
        <p:spPr>
          <a:xfrm>
            <a:off x="6708042" y="2964657"/>
            <a:ext cx="197000" cy="1970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8" name="図 5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08877" y="2961048"/>
            <a:ext cx="192669" cy="93123"/>
          </a:xfrm>
          <a:prstGeom prst="rect">
            <a:avLst/>
          </a:prstGeom>
        </p:spPr>
      </p:pic>
      <p:sp>
        <p:nvSpPr>
          <p:cNvPr id="59" name="1 つの角を切り取った四角形 58"/>
          <p:cNvSpPr/>
          <p:nvPr/>
        </p:nvSpPr>
        <p:spPr>
          <a:xfrm flipH="1">
            <a:off x="7635091" y="5071822"/>
            <a:ext cx="633154" cy="633154"/>
          </a:xfrm>
          <a:prstGeom prst="snip1Rect">
            <a:avLst>
              <a:gd name="adj" fmla="val 9251"/>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sp>
        <p:nvSpPr>
          <p:cNvPr id="61" name="テキスト ボックス 60"/>
          <p:cNvSpPr txBox="1"/>
          <p:nvPr/>
        </p:nvSpPr>
        <p:spPr>
          <a:xfrm>
            <a:off x="7631055" y="5468903"/>
            <a:ext cx="662633" cy="200055"/>
          </a:xfrm>
          <a:prstGeom prst="rect">
            <a:avLst/>
          </a:prstGeom>
          <a:noFill/>
        </p:spPr>
        <p:txBody>
          <a:bodyPr wrap="square" rtlCol="0">
            <a:spAutoFit/>
          </a:bodyPr>
          <a:lstStyle/>
          <a:p>
            <a:r>
              <a:rPr lang="ja-JP" altLang="en-US" sz="700" dirty="0" smtClean="0"/>
              <a:t>農家の減収</a:t>
            </a:r>
            <a:endParaRPr kumimoji="1" lang="ja-JP" altLang="en-US" sz="700" dirty="0"/>
          </a:p>
        </p:txBody>
      </p:sp>
      <p:cxnSp>
        <p:nvCxnSpPr>
          <p:cNvPr id="62" name="直線矢印コネクタ 61"/>
          <p:cNvCxnSpPr/>
          <p:nvPr/>
        </p:nvCxnSpPr>
        <p:spPr>
          <a:xfrm>
            <a:off x="6364057" y="3265275"/>
            <a:ext cx="26064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flipV="1">
            <a:off x="6332757" y="3390954"/>
            <a:ext cx="254809" cy="8171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円弧 63"/>
          <p:cNvSpPr/>
          <p:nvPr/>
        </p:nvSpPr>
        <p:spPr>
          <a:xfrm rot="5081236" flipH="1">
            <a:off x="7087447" y="3246017"/>
            <a:ext cx="258346" cy="715317"/>
          </a:xfrm>
          <a:prstGeom prst="arc">
            <a:avLst>
              <a:gd name="adj1" fmla="val 11470082"/>
              <a:gd name="adj2" fmla="val 0"/>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65" name="グループ化 64"/>
          <p:cNvGrpSpPr/>
          <p:nvPr/>
        </p:nvGrpSpPr>
        <p:grpSpPr>
          <a:xfrm>
            <a:off x="741417" y="2627651"/>
            <a:ext cx="1633608" cy="1683817"/>
            <a:chOff x="3624929" y="3022514"/>
            <a:chExt cx="550800" cy="550800"/>
          </a:xfrm>
        </p:grpSpPr>
        <p:sp>
          <p:nvSpPr>
            <p:cNvPr id="67" name="角丸四角形 66"/>
            <p:cNvSpPr/>
            <p:nvPr/>
          </p:nvSpPr>
          <p:spPr>
            <a:xfrm>
              <a:off x="3624929" y="3022514"/>
              <a:ext cx="550800" cy="5508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9" name="図 6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33900" y="3119959"/>
              <a:ext cx="527778" cy="305231"/>
            </a:xfrm>
            <a:prstGeom prst="rect">
              <a:avLst/>
            </a:prstGeom>
          </p:spPr>
        </p:pic>
      </p:grpSp>
      <p:sp>
        <p:nvSpPr>
          <p:cNvPr id="13" name="正方形/長方形 12"/>
          <p:cNvSpPr/>
          <p:nvPr/>
        </p:nvSpPr>
        <p:spPr>
          <a:xfrm>
            <a:off x="2412000" y="2627651"/>
            <a:ext cx="1800771" cy="1748218"/>
          </a:xfrm>
          <a:prstGeom prst="rect">
            <a:avLst/>
          </a:prstGeom>
          <a:noFill/>
          <a:ln w="38100">
            <a:solidFill>
              <a:srgbClr val="FE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0" name="図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3306" y="3734246"/>
            <a:ext cx="234162" cy="234162"/>
          </a:xfrm>
          <a:prstGeom prst="rect">
            <a:avLst/>
          </a:prstGeom>
        </p:spPr>
      </p:pic>
      <p:pic>
        <p:nvPicPr>
          <p:cNvPr id="71" name="図 7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70114" y="2927259"/>
            <a:ext cx="247573" cy="247573"/>
          </a:xfrm>
          <a:prstGeom prst="rect">
            <a:avLst/>
          </a:prstGeom>
        </p:spPr>
      </p:pic>
      <p:pic>
        <p:nvPicPr>
          <p:cNvPr id="72" name="図 7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79993" y="5132716"/>
            <a:ext cx="243612" cy="243612"/>
          </a:xfrm>
          <a:prstGeom prst="rect">
            <a:avLst/>
          </a:prstGeom>
        </p:spPr>
      </p:pic>
      <p:sp>
        <p:nvSpPr>
          <p:cNvPr id="74" name="正方形/長方形 73"/>
          <p:cNvSpPr/>
          <p:nvPr/>
        </p:nvSpPr>
        <p:spPr>
          <a:xfrm>
            <a:off x="6928679" y="2870337"/>
            <a:ext cx="354710" cy="340758"/>
          </a:xfrm>
          <a:prstGeom prst="rect">
            <a:avLst/>
          </a:prstGeom>
          <a:noFill/>
          <a:ln w="19050">
            <a:solidFill>
              <a:srgbClr val="FE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a:off x="6941282" y="3665000"/>
            <a:ext cx="354710" cy="340758"/>
          </a:xfrm>
          <a:prstGeom prst="rect">
            <a:avLst/>
          </a:prstGeom>
          <a:noFill/>
          <a:ln w="19050">
            <a:solidFill>
              <a:srgbClr val="FE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p:cNvSpPr/>
          <p:nvPr/>
        </p:nvSpPr>
        <p:spPr>
          <a:xfrm>
            <a:off x="7940523" y="5081858"/>
            <a:ext cx="354710" cy="340758"/>
          </a:xfrm>
          <a:prstGeom prst="rect">
            <a:avLst/>
          </a:prstGeom>
          <a:noFill/>
          <a:ln w="19050">
            <a:solidFill>
              <a:srgbClr val="FE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rot="10800000">
            <a:off x="7289687" y="2895629"/>
            <a:ext cx="603250" cy="29507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右矢印 77"/>
          <p:cNvSpPr/>
          <p:nvPr/>
        </p:nvSpPr>
        <p:spPr>
          <a:xfrm rot="8566617">
            <a:off x="7239066" y="3412505"/>
            <a:ext cx="827258" cy="29507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右矢印 78"/>
          <p:cNvSpPr/>
          <p:nvPr/>
        </p:nvSpPr>
        <p:spPr>
          <a:xfrm rot="5400000">
            <a:off x="7397238" y="4238102"/>
            <a:ext cx="1441277" cy="29507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7514934" y="2794241"/>
            <a:ext cx="1582168" cy="896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7739333" y="2990218"/>
            <a:ext cx="1435534" cy="523220"/>
          </a:xfrm>
          <a:prstGeom prst="rect">
            <a:avLst/>
          </a:prstGeom>
          <a:noFill/>
        </p:spPr>
        <p:txBody>
          <a:bodyPr wrap="square" rtlCol="0">
            <a:spAutoFit/>
          </a:bodyPr>
          <a:lstStyle/>
          <a:p>
            <a:r>
              <a:rPr lang="en-US" altLang="ja-JP" sz="1400" dirty="0" smtClean="0"/>
              <a:t>SDGs</a:t>
            </a:r>
            <a:r>
              <a:rPr lang="ja-JP" altLang="en-US" sz="1400" dirty="0" smtClean="0"/>
              <a:t>アイコン</a:t>
            </a:r>
            <a:endParaRPr kumimoji="1" lang="en-US" altLang="ja-JP" sz="1400" dirty="0" smtClean="0"/>
          </a:p>
          <a:p>
            <a:r>
              <a:rPr kumimoji="1" lang="ja-JP" altLang="en-US" sz="1400" dirty="0" smtClean="0"/>
              <a:t>を貼る</a:t>
            </a:r>
            <a:r>
              <a:rPr lang="ja-JP" altLang="en-US" sz="1400" dirty="0"/>
              <a:t>。</a:t>
            </a:r>
            <a:endParaRPr kumimoji="1" lang="ja-JP" altLang="en-US" sz="1400" dirty="0"/>
          </a:p>
        </p:txBody>
      </p:sp>
      <p:sp>
        <p:nvSpPr>
          <p:cNvPr id="81" name="テキスト ボックス 80"/>
          <p:cNvSpPr txBox="1"/>
          <p:nvPr/>
        </p:nvSpPr>
        <p:spPr>
          <a:xfrm>
            <a:off x="1018640" y="5844470"/>
            <a:ext cx="3422731" cy="369332"/>
          </a:xfrm>
          <a:prstGeom prst="rect">
            <a:avLst/>
          </a:prstGeom>
          <a:noFill/>
        </p:spPr>
        <p:txBody>
          <a:bodyPr wrap="square" rtlCol="0">
            <a:spAutoFit/>
          </a:bodyPr>
          <a:lstStyle/>
          <a:p>
            <a:r>
              <a:rPr kumimoji="1" lang="ja-JP" altLang="en-US" dirty="0" smtClean="0"/>
              <a:t>１つの付箋の作業イメージ</a:t>
            </a:r>
            <a:endParaRPr kumimoji="1" lang="ja-JP" altLang="en-US" dirty="0"/>
          </a:p>
        </p:txBody>
      </p:sp>
      <p:sp>
        <p:nvSpPr>
          <p:cNvPr id="82" name="テキスト ボックス 81"/>
          <p:cNvSpPr txBox="1"/>
          <p:nvPr/>
        </p:nvSpPr>
        <p:spPr>
          <a:xfrm>
            <a:off x="5516372" y="5865634"/>
            <a:ext cx="2863073" cy="369332"/>
          </a:xfrm>
          <a:prstGeom prst="rect">
            <a:avLst/>
          </a:prstGeom>
          <a:noFill/>
        </p:spPr>
        <p:txBody>
          <a:bodyPr wrap="square" rtlCol="0">
            <a:spAutoFit/>
          </a:bodyPr>
          <a:lstStyle/>
          <a:p>
            <a:r>
              <a:rPr kumimoji="1" lang="ja-JP" altLang="en-US" dirty="0" smtClean="0"/>
              <a:t>模造紙上の作業イメージ</a:t>
            </a:r>
            <a:endParaRPr kumimoji="1" lang="ja-JP" altLang="en-US" dirty="0"/>
          </a:p>
        </p:txBody>
      </p:sp>
      <p:sp>
        <p:nvSpPr>
          <p:cNvPr id="60" name="テキスト ボックス 3"/>
          <p:cNvSpPr txBox="1"/>
          <p:nvPr/>
        </p:nvSpPr>
        <p:spPr>
          <a:xfrm>
            <a:off x="112269" y="6668243"/>
            <a:ext cx="3300796" cy="25391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050" dirty="0" smtClean="0"/>
              <a:t>イラスト</a:t>
            </a:r>
            <a:r>
              <a:rPr lang="ja-JP" altLang="en-US" sz="1050" dirty="0" smtClean="0"/>
              <a:t>出典</a:t>
            </a:r>
            <a:r>
              <a:rPr lang="ja-JP" altLang="en-US" sz="1050" dirty="0"/>
              <a:t>：気候変動適応情報プラットフォーム</a:t>
            </a:r>
            <a:endParaRPr kumimoji="1" lang="ja-JP" altLang="en-US" sz="1050" dirty="0"/>
          </a:p>
        </p:txBody>
      </p:sp>
      <p:sp>
        <p:nvSpPr>
          <p:cNvPr id="66"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27</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4756303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79612" y="0"/>
            <a:ext cx="6552728" cy="692696"/>
          </a:xfrm>
        </p:spPr>
        <p:txBody>
          <a:bodyPr/>
          <a:lstStyle/>
          <a:p>
            <a:r>
              <a:rPr lang="ja-JP" altLang="en-US" sz="3600" dirty="0" smtClean="0"/>
              <a:t>まとめ</a:t>
            </a:r>
            <a:endParaRPr kumimoji="1" lang="ja-JP" altLang="en-US" dirty="0"/>
          </a:p>
        </p:txBody>
      </p:sp>
      <p:pic>
        <p:nvPicPr>
          <p:cNvPr id="7" name="Picture 2" descr="C:\Users\IY\OneDrive\ドキュメントOneDrive\SDGsWedCakeFig.JPG"/>
          <p:cNvPicPr>
            <a:picLocks noChangeAspect="1" noChangeArrowheads="1"/>
          </p:cNvPicPr>
          <p:nvPr/>
        </p:nvPicPr>
        <p:blipFill rotWithShape="1">
          <a:blip r:embed="rId3">
            <a:extLst>
              <a:ext uri="{28A0092B-C50C-407E-A947-70E740481C1C}">
                <a14:useLocalDpi xmlns:a14="http://schemas.microsoft.com/office/drawing/2010/main"/>
              </a:ext>
            </a:extLst>
          </a:blip>
          <a:srcRect t="4874" r="5351"/>
          <a:stretch/>
        </p:blipFill>
        <p:spPr bwMode="auto">
          <a:xfrm>
            <a:off x="3858105" y="706709"/>
            <a:ext cx="5213895" cy="3819227"/>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4434286" y="4221189"/>
            <a:ext cx="4709714" cy="646331"/>
          </a:xfrm>
          <a:prstGeom prst="rect">
            <a:avLst/>
          </a:prstGeom>
        </p:spPr>
        <p:txBody>
          <a:bodyPr wrap="square">
            <a:spAutoFit/>
          </a:bodyPr>
          <a:lstStyle/>
          <a:p>
            <a:r>
              <a:rPr lang="ja-JP" altLang="en-US" sz="1200" dirty="0"/>
              <a:t>出典：Stockholm Resilience Centre</a:t>
            </a:r>
            <a:endParaRPr lang="en-US" altLang="ja-JP" sz="1200" dirty="0"/>
          </a:p>
          <a:p>
            <a:pPr marL="177800"/>
            <a:r>
              <a:rPr lang="en-US" altLang="ja-JP" sz="1200" dirty="0"/>
              <a:t>http://www.stockholmresilience.org/research/research-news/2017-02-28-contributions-to-agenda-2030.html</a:t>
            </a:r>
            <a:endParaRPr lang="ja-JP" altLang="en-US" sz="1200" dirty="0"/>
          </a:p>
        </p:txBody>
      </p:sp>
      <p:sp>
        <p:nvSpPr>
          <p:cNvPr id="13" name="テキスト ボックス 12"/>
          <p:cNvSpPr txBox="1"/>
          <p:nvPr/>
        </p:nvSpPr>
        <p:spPr>
          <a:xfrm>
            <a:off x="72000" y="1195393"/>
            <a:ext cx="4025441" cy="1015663"/>
          </a:xfrm>
          <a:prstGeom prst="rect">
            <a:avLst/>
          </a:prstGeom>
          <a:noFill/>
        </p:spPr>
        <p:txBody>
          <a:bodyPr wrap="square" rtlCol="0">
            <a:spAutoFit/>
          </a:bodyPr>
          <a:lstStyle/>
          <a:p>
            <a:pPr marL="285750" indent="-285750">
              <a:buFont typeface="Wingdings" panose="05000000000000000000" pitchFamily="2" charset="2"/>
              <a:buChar char="p"/>
            </a:pPr>
            <a:r>
              <a:rPr kumimoji="1" lang="ja-JP" altLang="en-US" sz="2000" dirty="0" smtClean="0"/>
              <a:t>気候変動は、私たちの生活や社会・経済活動など、様々な場面で影響が現れ始めています。</a:t>
            </a:r>
            <a:endParaRPr kumimoji="1" lang="ja-JP" altLang="en-US" sz="2000" dirty="0"/>
          </a:p>
        </p:txBody>
      </p:sp>
      <p:sp>
        <p:nvSpPr>
          <p:cNvPr id="14" name="テキスト ボックス 13"/>
          <p:cNvSpPr txBox="1"/>
          <p:nvPr/>
        </p:nvSpPr>
        <p:spPr>
          <a:xfrm>
            <a:off x="72000" y="5544628"/>
            <a:ext cx="8460001" cy="707886"/>
          </a:xfrm>
          <a:prstGeom prst="rect">
            <a:avLst/>
          </a:prstGeom>
          <a:noFill/>
        </p:spPr>
        <p:txBody>
          <a:bodyPr wrap="square" rtlCol="0">
            <a:spAutoFit/>
          </a:bodyPr>
          <a:lstStyle/>
          <a:p>
            <a:pPr marL="285750" indent="-285750">
              <a:buFont typeface="Wingdings" panose="05000000000000000000" pitchFamily="2" charset="2"/>
              <a:buChar char="p"/>
            </a:pPr>
            <a:r>
              <a:rPr lang="ja-JP" altLang="en-US" sz="2000" dirty="0" smtClean="0"/>
              <a:t>そのため、</a:t>
            </a:r>
            <a:r>
              <a:rPr lang="ja-JP" altLang="en-US" sz="2000" dirty="0"/>
              <a:t>環境の持続可能性なしには、社会や経済の持続的な発展は</a:t>
            </a:r>
            <a:r>
              <a:rPr lang="ja-JP" altLang="en-US" sz="2000" dirty="0" smtClean="0"/>
              <a:t>成り立ちません。</a:t>
            </a:r>
            <a:endParaRPr kumimoji="1" lang="ja-JP" altLang="en-US" sz="2000" dirty="0"/>
          </a:p>
        </p:txBody>
      </p:sp>
      <p:sp>
        <p:nvSpPr>
          <p:cNvPr id="15" name="テキスト ボックス 14"/>
          <p:cNvSpPr txBox="1"/>
          <p:nvPr/>
        </p:nvSpPr>
        <p:spPr>
          <a:xfrm>
            <a:off x="72001" y="2396376"/>
            <a:ext cx="3780000" cy="1323439"/>
          </a:xfrm>
          <a:prstGeom prst="rect">
            <a:avLst/>
          </a:prstGeom>
          <a:noFill/>
        </p:spPr>
        <p:txBody>
          <a:bodyPr wrap="square" rtlCol="0">
            <a:spAutoFit/>
          </a:bodyPr>
          <a:lstStyle/>
          <a:p>
            <a:pPr marL="285750" indent="-285750">
              <a:buFont typeface="Wingdings" panose="05000000000000000000" pitchFamily="2" charset="2"/>
              <a:buChar char="p"/>
            </a:pPr>
            <a:r>
              <a:rPr lang="en-US" altLang="ja-JP" sz="2000" dirty="0"/>
              <a:t>SDGs</a:t>
            </a:r>
            <a:r>
              <a:rPr lang="ja-JP" altLang="en-US" sz="2000" dirty="0"/>
              <a:t>の</a:t>
            </a:r>
            <a:r>
              <a:rPr lang="en-US" altLang="ja-JP" sz="2000" dirty="0"/>
              <a:t>17</a:t>
            </a:r>
            <a:r>
              <a:rPr lang="ja-JP" altLang="en-US" sz="2000" dirty="0"/>
              <a:t>のゴールは相互に関わっており</a:t>
            </a:r>
            <a:r>
              <a:rPr lang="ja-JP" altLang="en-US" sz="2000" dirty="0" smtClean="0"/>
              <a:t>、一例として、右図の</a:t>
            </a:r>
            <a:r>
              <a:rPr lang="en-US" altLang="ja-JP" sz="2000" dirty="0" smtClean="0"/>
              <a:t>SDGs</a:t>
            </a:r>
            <a:r>
              <a:rPr lang="ja-JP" altLang="en-US" sz="2000" dirty="0" smtClean="0"/>
              <a:t>ウェディングケーキモデルで整理されます。</a:t>
            </a:r>
            <a:endParaRPr lang="en-US" altLang="ja-JP" sz="2000" dirty="0" smtClean="0"/>
          </a:p>
        </p:txBody>
      </p:sp>
      <p:sp>
        <p:nvSpPr>
          <p:cNvPr id="4" name="正方形/長方形 3"/>
          <p:cNvSpPr/>
          <p:nvPr/>
        </p:nvSpPr>
        <p:spPr>
          <a:xfrm>
            <a:off x="72000" y="4058369"/>
            <a:ext cx="4572000" cy="1323439"/>
          </a:xfrm>
          <a:prstGeom prst="rect">
            <a:avLst/>
          </a:prstGeom>
        </p:spPr>
        <p:txBody>
          <a:bodyPr>
            <a:spAutoFit/>
          </a:bodyPr>
          <a:lstStyle/>
          <a:p>
            <a:pPr marL="342900" indent="-342900">
              <a:buFont typeface="Wingdings" panose="05000000000000000000" pitchFamily="2" charset="2"/>
              <a:buChar char="p"/>
            </a:pPr>
            <a:r>
              <a:rPr lang="ja-JP" altLang="en-US" sz="2000" dirty="0"/>
              <a:t>社会</a:t>
            </a:r>
            <a:r>
              <a:rPr lang="en-US" altLang="ja-JP" sz="2000" dirty="0"/>
              <a:t>(society)</a:t>
            </a:r>
            <a:r>
              <a:rPr lang="ja-JP" altLang="en-US" sz="2000" dirty="0"/>
              <a:t>や経済</a:t>
            </a:r>
            <a:r>
              <a:rPr lang="en-US" altLang="ja-JP" sz="2000" dirty="0"/>
              <a:t>(economy)</a:t>
            </a:r>
            <a:r>
              <a:rPr lang="ja-JP" altLang="en-US" sz="2000" dirty="0"/>
              <a:t>は、気候変動をはじめとした生物圏</a:t>
            </a:r>
            <a:r>
              <a:rPr lang="en-US" altLang="ja-JP" sz="2000" dirty="0"/>
              <a:t>(biosphere)</a:t>
            </a:r>
            <a:r>
              <a:rPr lang="ja-JP" altLang="en-US" sz="2000" dirty="0"/>
              <a:t>すなわち環境に支えられています。</a:t>
            </a:r>
          </a:p>
        </p:txBody>
      </p:sp>
      <p:sp>
        <p:nvSpPr>
          <p:cNvPr id="11"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28</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227491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0"/>
          <p:cNvSpPr/>
          <p:nvPr/>
        </p:nvSpPr>
        <p:spPr>
          <a:xfrm>
            <a:off x="407604" y="2922581"/>
            <a:ext cx="4747200" cy="2675422"/>
          </a:xfrm>
          <a:prstGeom prst="roundRect">
            <a:avLst>
              <a:gd name="adj" fmla="val 6205"/>
            </a:avLst>
          </a:prstGeom>
          <a:solidFill>
            <a:srgbClr val="FFFFC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lvl="0" indent="-457200">
              <a:spcAft>
                <a:spcPts val="1200"/>
              </a:spcAft>
            </a:pPr>
            <a:endParaRPr lang="en-US" altLang="ja-JP" sz="2400" dirty="0" smtClean="0">
              <a:solidFill>
                <a:prstClr val="black"/>
              </a:solidFill>
              <a:latin typeface="Meiryo UI" panose="020B0604030504040204" pitchFamily="50" charset="-128"/>
              <a:ea typeface="Meiryo UI" panose="020B0604030504040204" pitchFamily="50" charset="-128"/>
            </a:endParaRPr>
          </a:p>
          <a:p>
            <a:pPr marL="180000" lvl="0" indent="-457200">
              <a:spcAft>
                <a:spcPts val="1200"/>
              </a:spcAft>
            </a:pPr>
            <a:endParaRPr lang="en-US" altLang="ja-JP" sz="1200" dirty="0">
              <a:solidFill>
                <a:prstClr val="black"/>
              </a:solidFill>
            </a:endParaRPr>
          </a:p>
        </p:txBody>
      </p:sp>
      <p:sp>
        <p:nvSpPr>
          <p:cNvPr id="2" name="タイトル 1"/>
          <p:cNvSpPr>
            <a:spLocks noGrp="1"/>
          </p:cNvSpPr>
          <p:nvPr>
            <p:ph type="ctrTitle"/>
          </p:nvPr>
        </p:nvSpPr>
        <p:spPr/>
        <p:txBody>
          <a:bodyPr>
            <a:normAutofit/>
          </a:bodyPr>
          <a:lstStyle/>
          <a:p>
            <a:r>
              <a:rPr kumimoji="1" lang="ja-JP" altLang="en-US" dirty="0"/>
              <a:t>パリ</a:t>
            </a:r>
            <a:r>
              <a:rPr kumimoji="1" lang="ja-JP" altLang="en-US" dirty="0" smtClean="0"/>
              <a:t>協定</a:t>
            </a:r>
            <a:endParaRPr kumimoji="1" lang="ja-JP" altLang="en-US" dirty="0"/>
          </a:p>
        </p:txBody>
      </p:sp>
      <p:sp>
        <p:nvSpPr>
          <p:cNvPr id="6" name="正方形/長方形 5"/>
          <p:cNvSpPr/>
          <p:nvPr/>
        </p:nvSpPr>
        <p:spPr>
          <a:xfrm>
            <a:off x="237990" y="765492"/>
            <a:ext cx="8856984" cy="1323439"/>
          </a:xfrm>
          <a:prstGeom prst="rect">
            <a:avLst/>
          </a:prstGeom>
        </p:spPr>
        <p:txBody>
          <a:bodyPr wrap="square">
            <a:spAutoFit/>
          </a:bodyPr>
          <a:lstStyle/>
          <a:p>
            <a:pPr marL="342900" indent="-342900">
              <a:buFont typeface="Wingdings" panose="05000000000000000000" pitchFamily="2" charset="2"/>
              <a:buChar char="Ø"/>
            </a:pPr>
            <a:r>
              <a:rPr lang="en-US" altLang="ja-JP" sz="2000" dirty="0" smtClean="0"/>
              <a:t>2015</a:t>
            </a:r>
            <a:r>
              <a:rPr lang="ja-JP" altLang="en-US" sz="2000" dirty="0" smtClean="0"/>
              <a:t>年の</a:t>
            </a:r>
            <a:r>
              <a:rPr lang="zh-TW" altLang="en-US" sz="2000" dirty="0" smtClean="0"/>
              <a:t>国連</a:t>
            </a:r>
            <a:r>
              <a:rPr lang="zh-TW" altLang="en-US" sz="2000" dirty="0"/>
              <a:t>気候変動枠組条約締約国</a:t>
            </a:r>
            <a:r>
              <a:rPr lang="zh-TW" altLang="en-US" sz="2000" dirty="0" smtClean="0"/>
              <a:t>会議</a:t>
            </a:r>
            <a:r>
              <a:rPr lang="en-US" altLang="zh-TW" sz="2000" dirty="0" smtClean="0"/>
              <a:t>(</a:t>
            </a:r>
            <a:r>
              <a:rPr lang="en-US" altLang="ja-JP" sz="2000" dirty="0" smtClean="0"/>
              <a:t>COP21)</a:t>
            </a:r>
            <a:r>
              <a:rPr lang="ja-JP" altLang="en-US" sz="2000" dirty="0" smtClean="0"/>
              <a:t>において、</a:t>
            </a:r>
            <a:r>
              <a:rPr lang="ja-JP" altLang="en-US" sz="2000" dirty="0"/>
              <a:t>採択された温暖化防止に関する歴史的な合意</a:t>
            </a:r>
            <a:endParaRPr lang="en-US" altLang="ja-JP" sz="2000" dirty="0" smtClean="0"/>
          </a:p>
          <a:p>
            <a:pPr marL="342900" indent="-342900">
              <a:buFont typeface="Wingdings" panose="05000000000000000000" pitchFamily="2" charset="2"/>
              <a:buChar char="Ø"/>
            </a:pPr>
            <a:r>
              <a:rPr lang="ja-JP" altLang="en-US" sz="2000" dirty="0" smtClean="0"/>
              <a:t>京都議定書（</a:t>
            </a:r>
            <a:r>
              <a:rPr lang="en-US" altLang="ja-JP" sz="2000" dirty="0" smtClean="0"/>
              <a:t>1997</a:t>
            </a:r>
            <a:r>
              <a:rPr lang="ja-JP" altLang="en-US" sz="2000" dirty="0" smtClean="0"/>
              <a:t>年）以来</a:t>
            </a:r>
            <a:r>
              <a:rPr lang="ja-JP" altLang="en-US" sz="2000" dirty="0"/>
              <a:t>、</a:t>
            </a:r>
            <a:r>
              <a:rPr lang="en-US" altLang="ja-JP" sz="2000" dirty="0"/>
              <a:t>18</a:t>
            </a:r>
            <a:r>
              <a:rPr lang="ja-JP" altLang="en-US" sz="2000" dirty="0"/>
              <a:t>年ぶりとなる気候変動に関する国際的枠組みであり、</a:t>
            </a:r>
            <a:r>
              <a:rPr lang="ja-JP" altLang="en-US" sz="2000" b="1" dirty="0">
                <a:solidFill>
                  <a:srgbClr val="FF0000"/>
                </a:solidFill>
              </a:rPr>
              <a:t>気候変動枠組条約に加盟する全</a:t>
            </a:r>
            <a:r>
              <a:rPr lang="en-US" altLang="ja-JP" sz="2000" b="1" dirty="0">
                <a:solidFill>
                  <a:srgbClr val="FF0000"/>
                </a:solidFill>
              </a:rPr>
              <a:t>196</a:t>
            </a:r>
            <a:r>
              <a:rPr lang="ja-JP" altLang="en-US" sz="2000" b="1" dirty="0">
                <a:solidFill>
                  <a:srgbClr val="FF0000"/>
                </a:solidFill>
              </a:rPr>
              <a:t>カ国全てが参加</a:t>
            </a:r>
          </a:p>
        </p:txBody>
      </p:sp>
      <p:sp>
        <p:nvSpPr>
          <p:cNvPr id="10" name="正方形/長方形 9"/>
          <p:cNvSpPr/>
          <p:nvPr/>
        </p:nvSpPr>
        <p:spPr>
          <a:xfrm>
            <a:off x="-13075" y="6664581"/>
            <a:ext cx="10175290" cy="253916"/>
          </a:xfrm>
          <a:prstGeom prst="rect">
            <a:avLst/>
          </a:prstGeom>
          <a:noFill/>
        </p:spPr>
        <p:txBody>
          <a:bodyPr wrap="square">
            <a:spAutoFit/>
          </a:bodyPr>
          <a:lstStyle/>
          <a:p>
            <a:r>
              <a:rPr lang="en-US" altLang="ja-JP" sz="1050" dirty="0">
                <a:latin typeface="+mj-ea"/>
                <a:ea typeface="+mj-ea"/>
                <a:cs typeface="Meiryo UI" pitchFamily="50" charset="-128"/>
              </a:rPr>
              <a:t>【</a:t>
            </a:r>
            <a:r>
              <a:rPr lang="ja-JP" altLang="en-US" sz="1050" dirty="0" smtClean="0">
                <a:latin typeface="+mj-ea"/>
                <a:ea typeface="+mj-ea"/>
                <a:cs typeface="Meiryo UI" pitchFamily="50" charset="-128"/>
              </a:rPr>
              <a:t>出典</a:t>
            </a:r>
            <a:r>
              <a:rPr lang="en-US" altLang="ja-JP" sz="1050" dirty="0" smtClean="0">
                <a:latin typeface="+mj-ea"/>
                <a:ea typeface="+mj-ea"/>
                <a:cs typeface="Meiryo UI" pitchFamily="50" charset="-128"/>
              </a:rPr>
              <a:t>】</a:t>
            </a:r>
            <a:r>
              <a:rPr lang="ja-JP" altLang="en-US" sz="1050" dirty="0">
                <a:latin typeface="Meiryo UI" panose="020B0604030504040204" pitchFamily="50" charset="-128"/>
                <a:ea typeface="Meiryo UI" panose="020B0604030504040204" pitchFamily="50" charset="-128"/>
              </a:rPr>
              <a:t>環境省　パリ協定に関する基礎資料「</a:t>
            </a:r>
            <a:r>
              <a:rPr lang="en-US" altLang="ja-JP" sz="1050" dirty="0">
                <a:latin typeface="Meiryo UI" panose="020B0604030504040204" pitchFamily="50" charset="-128"/>
                <a:ea typeface="Meiryo UI" panose="020B0604030504040204" pitchFamily="50" charset="-128"/>
              </a:rPr>
              <a:t>COP21</a:t>
            </a:r>
            <a:r>
              <a:rPr lang="ja-JP" altLang="en-US" sz="1050" dirty="0">
                <a:latin typeface="Meiryo UI" panose="020B0604030504040204" pitchFamily="50" charset="-128"/>
                <a:ea typeface="Meiryo UI" panose="020B0604030504040204" pitchFamily="50" charset="-128"/>
              </a:rPr>
              <a:t>の成果と今後」　</a:t>
            </a:r>
            <a:r>
              <a:rPr lang="en-US" altLang="ja-JP" sz="1050" dirty="0">
                <a:latin typeface="Meiryo UI" panose="020B0604030504040204" pitchFamily="50" charset="-128"/>
                <a:ea typeface="Meiryo UI" panose="020B0604030504040204" pitchFamily="50" charset="-128"/>
              </a:rPr>
              <a:t>(http://www.env.go.jp/earth/ondanka/cop21_paris/paris_conv-c.pdf)</a:t>
            </a:r>
            <a:endParaRPr lang="ja-JP" altLang="en-US" sz="105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6E12132C-C71E-4FE0-A767-5C1003A0C6BA}" type="slidenum">
              <a:rPr lang="ja-JP" altLang="en-US" smtClean="0"/>
              <a:pPr/>
              <a:t>2</a:t>
            </a:fld>
            <a:endParaRPr lang="ja-JP" altLang="en-US" dirty="0"/>
          </a:p>
        </p:txBody>
      </p:sp>
      <p:grpSp>
        <p:nvGrpSpPr>
          <p:cNvPr id="25" name="グループ化 24"/>
          <p:cNvGrpSpPr/>
          <p:nvPr/>
        </p:nvGrpSpPr>
        <p:grpSpPr>
          <a:xfrm>
            <a:off x="225410" y="2131680"/>
            <a:ext cx="8738326" cy="3507775"/>
            <a:chOff x="225410" y="2704053"/>
            <a:chExt cx="8738326" cy="3507775"/>
          </a:xfrm>
        </p:grpSpPr>
        <p:sp>
          <p:nvSpPr>
            <p:cNvPr id="27" name="二等辺三角形 26"/>
            <p:cNvSpPr/>
            <p:nvPr/>
          </p:nvSpPr>
          <p:spPr>
            <a:xfrm rot="10800000">
              <a:off x="4287774" y="2704053"/>
              <a:ext cx="568452" cy="19534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 name="図 27"/>
            <p:cNvPicPr>
              <a:picLocks noChangeAspect="1"/>
            </p:cNvPicPr>
            <p:nvPr/>
          </p:nvPicPr>
          <p:blipFill rotWithShape="1">
            <a:blip r:embed="rId3" cstate="hqprint">
              <a:extLst>
                <a:ext uri="{28A0092B-C50C-407E-A947-70E740481C1C}">
                  <a14:useLocalDpi xmlns:a14="http://schemas.microsoft.com/office/drawing/2010/main"/>
                </a:ext>
              </a:extLst>
            </a:blip>
            <a:srcRect l="5544" r="7893"/>
            <a:stretch/>
          </p:blipFill>
          <p:spPr>
            <a:xfrm>
              <a:off x="5492575" y="3535145"/>
              <a:ext cx="3471161" cy="2676683"/>
            </a:xfrm>
            <a:prstGeom prst="rect">
              <a:avLst/>
            </a:prstGeom>
          </p:spPr>
        </p:pic>
        <p:sp>
          <p:nvSpPr>
            <p:cNvPr id="29" name="テキスト ボックス 28"/>
            <p:cNvSpPr txBox="1"/>
            <p:nvPr/>
          </p:nvSpPr>
          <p:spPr>
            <a:xfrm>
              <a:off x="225410" y="2897455"/>
              <a:ext cx="3886000" cy="400110"/>
            </a:xfrm>
            <a:prstGeom prst="rect">
              <a:avLst/>
            </a:prstGeom>
            <a:noFill/>
          </p:spPr>
          <p:txBody>
            <a:bodyPr wrap="none" rtlCol="0">
              <a:spAutoFit/>
            </a:bodyPr>
            <a:lstStyle/>
            <a:p>
              <a:r>
                <a:rPr kumimoji="1" lang="ja-JP" altLang="en-US" sz="2000" dirty="0">
                  <a:latin typeface="Meiryo UI" panose="020B0604030504040204" pitchFamily="50" charset="-128"/>
                  <a:ea typeface="Meiryo UI" panose="020B0604030504040204" pitchFamily="50" charset="-128"/>
                </a:rPr>
                <a:t>パリ協定に盛り込まれた要素として</a:t>
              </a:r>
              <a:r>
                <a:rPr kumimoji="1" lang="en-US" altLang="ja-JP" sz="2000" dirty="0">
                  <a:latin typeface="Meiryo UI" panose="020B0604030504040204" pitchFamily="50" charset="-128"/>
                  <a:ea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endParaRPr>
            </a:p>
          </p:txBody>
        </p:sp>
      </p:grpSp>
      <p:sp>
        <p:nvSpPr>
          <p:cNvPr id="32" name="正方形/長方形 31"/>
          <p:cNvSpPr/>
          <p:nvPr/>
        </p:nvSpPr>
        <p:spPr>
          <a:xfrm>
            <a:off x="538923" y="2715101"/>
            <a:ext cx="954108" cy="400110"/>
          </a:xfrm>
          <a:prstGeom prst="rect">
            <a:avLst/>
          </a:prstGeom>
          <a:solidFill>
            <a:srgbClr val="FFC000"/>
          </a:solidFill>
        </p:spPr>
        <p:txBody>
          <a:bodyPr wrap="none">
            <a:spAutoFit/>
          </a:bodyPr>
          <a:lstStyle/>
          <a:p>
            <a:pPr lvl="0" algn="ctr">
              <a:spcBef>
                <a:spcPts val="1200"/>
              </a:spcBef>
            </a:pPr>
            <a:r>
              <a:rPr lang="ja-JP" altLang="en-US" sz="2000" dirty="0" smtClean="0">
                <a:solidFill>
                  <a:prstClr val="black"/>
                </a:solidFill>
              </a:rPr>
              <a:t>緩和策</a:t>
            </a:r>
            <a:endParaRPr lang="en-US" altLang="ja-JP" sz="2000" dirty="0">
              <a:solidFill>
                <a:prstClr val="black"/>
              </a:solidFill>
            </a:endParaRPr>
          </a:p>
        </p:txBody>
      </p:sp>
      <p:sp>
        <p:nvSpPr>
          <p:cNvPr id="9" name="テキスト ボックス 8"/>
          <p:cNvSpPr txBox="1"/>
          <p:nvPr/>
        </p:nvSpPr>
        <p:spPr>
          <a:xfrm>
            <a:off x="552663" y="3135789"/>
            <a:ext cx="4340887" cy="2462213"/>
          </a:xfrm>
          <a:prstGeom prst="rect">
            <a:avLst/>
          </a:prstGeom>
          <a:noFill/>
        </p:spPr>
        <p:txBody>
          <a:bodyPr wrap="square" rtlCol="0">
            <a:spAutoFit/>
          </a:bodyPr>
          <a:lstStyle/>
          <a:p>
            <a:pPr marL="180000" lvl="0" indent="-457200">
              <a:spcAft>
                <a:spcPts val="1200"/>
              </a:spcAft>
            </a:pPr>
            <a:r>
              <a:rPr lang="ja-JP" altLang="en-US" sz="2400" dirty="0">
                <a:solidFill>
                  <a:prstClr val="black"/>
                </a:solidFill>
                <a:latin typeface="Meiryo UI" panose="020B0604030504040204" pitchFamily="50" charset="-128"/>
                <a:ea typeface="Meiryo UI" panose="020B0604030504040204" pitchFamily="50" charset="-128"/>
              </a:rPr>
              <a:t>世界共通の長期目標として</a:t>
            </a:r>
            <a:endParaRPr lang="en-US" altLang="ja-JP" sz="2400" dirty="0">
              <a:solidFill>
                <a:prstClr val="black"/>
              </a:solidFill>
              <a:latin typeface="Meiryo UI" panose="020B0604030504040204" pitchFamily="50" charset="-128"/>
              <a:ea typeface="Meiryo UI" panose="020B0604030504040204" pitchFamily="50" charset="-128"/>
            </a:endParaRPr>
          </a:p>
          <a:p>
            <a:pPr marL="285750" lvl="0" indent="-285750">
              <a:buFont typeface="Wingdings" panose="05000000000000000000" pitchFamily="2" charset="2"/>
              <a:buChar char="Ø"/>
            </a:pPr>
            <a:r>
              <a:rPr lang="ja-JP" altLang="en-US" dirty="0">
                <a:solidFill>
                  <a:prstClr val="black"/>
                </a:solidFill>
              </a:rPr>
              <a:t>気温上昇を</a:t>
            </a:r>
            <a:endParaRPr lang="en-US" altLang="ja-JP" dirty="0">
              <a:solidFill>
                <a:prstClr val="black"/>
              </a:solidFill>
            </a:endParaRPr>
          </a:p>
          <a:p>
            <a:pPr lvl="0"/>
            <a:r>
              <a:rPr lang="ja-JP" altLang="en-US" sz="2400" b="1" dirty="0">
                <a:solidFill>
                  <a:prstClr val="black"/>
                </a:solidFill>
              </a:rPr>
              <a:t>　  </a:t>
            </a:r>
            <a:r>
              <a:rPr lang="en-US" altLang="ja-JP" sz="2400" b="1" dirty="0">
                <a:solidFill>
                  <a:srgbClr val="FF0000"/>
                </a:solidFill>
              </a:rPr>
              <a:t>2℃</a:t>
            </a:r>
            <a:r>
              <a:rPr lang="ja-JP" altLang="en-US" b="1" dirty="0">
                <a:solidFill>
                  <a:srgbClr val="FF0000"/>
                </a:solidFill>
              </a:rPr>
              <a:t>より十分低く保ち</a:t>
            </a:r>
            <a:r>
              <a:rPr lang="ja-JP" altLang="en-US" sz="1400" b="1" dirty="0">
                <a:solidFill>
                  <a:srgbClr val="FF0000"/>
                </a:solidFill>
              </a:rPr>
              <a:t>、</a:t>
            </a:r>
            <a:r>
              <a:rPr lang="en-US" altLang="ja-JP" sz="1400" b="1" dirty="0">
                <a:solidFill>
                  <a:srgbClr val="FF0000"/>
                </a:solidFill>
              </a:rPr>
              <a:t/>
            </a:r>
            <a:br>
              <a:rPr lang="en-US" altLang="ja-JP" sz="1400" b="1" dirty="0">
                <a:solidFill>
                  <a:srgbClr val="FF0000"/>
                </a:solidFill>
              </a:rPr>
            </a:br>
            <a:r>
              <a:rPr lang="ja-JP" altLang="en-US" b="1" dirty="0">
                <a:solidFill>
                  <a:srgbClr val="FF0000"/>
                </a:solidFill>
              </a:rPr>
              <a:t>　　</a:t>
            </a:r>
            <a:r>
              <a:rPr lang="en-US" altLang="ja-JP" sz="2400" b="1" dirty="0">
                <a:solidFill>
                  <a:srgbClr val="FF0000"/>
                </a:solidFill>
              </a:rPr>
              <a:t>1.5℃</a:t>
            </a:r>
            <a:r>
              <a:rPr lang="ja-JP" altLang="en-US" b="1" dirty="0">
                <a:solidFill>
                  <a:srgbClr val="FF0000"/>
                </a:solidFill>
              </a:rPr>
              <a:t>に抑える努力をする。</a:t>
            </a:r>
            <a:endParaRPr lang="en-US" altLang="ja-JP" b="1" dirty="0">
              <a:solidFill>
                <a:srgbClr val="FF0000"/>
              </a:solidFill>
            </a:endParaRPr>
          </a:p>
          <a:p>
            <a:pPr marL="285750" lvl="0" indent="-285750">
              <a:buFont typeface="Wingdings" panose="05000000000000000000" pitchFamily="2" charset="2"/>
              <a:buChar char="Ø"/>
            </a:pPr>
            <a:r>
              <a:rPr lang="ja-JP" altLang="en-US" dirty="0">
                <a:solidFill>
                  <a:prstClr val="black"/>
                </a:solidFill>
              </a:rPr>
              <a:t>そのために、</a:t>
            </a:r>
            <a:endParaRPr lang="en-US" altLang="ja-JP" dirty="0">
              <a:solidFill>
                <a:prstClr val="black"/>
              </a:solidFill>
            </a:endParaRPr>
          </a:p>
          <a:p>
            <a:pPr marL="452438" lvl="0"/>
            <a:r>
              <a:rPr lang="ja-JP" altLang="en-US" b="1" dirty="0">
                <a:solidFill>
                  <a:srgbClr val="FF0000"/>
                </a:solidFill>
              </a:rPr>
              <a:t>今世紀後半に人間活動による</a:t>
            </a:r>
            <a:r>
              <a:rPr lang="ja-JP" altLang="en-US" b="1" dirty="0" smtClean="0">
                <a:solidFill>
                  <a:srgbClr val="FF0000"/>
                </a:solidFill>
              </a:rPr>
              <a:t>温室</a:t>
            </a:r>
            <a:r>
              <a:rPr lang="en-US" altLang="ja-JP" b="1" dirty="0" smtClean="0">
                <a:solidFill>
                  <a:srgbClr val="FF0000"/>
                </a:solidFill>
              </a:rPr>
              <a:t/>
            </a:r>
            <a:br>
              <a:rPr lang="en-US" altLang="ja-JP" b="1" dirty="0" smtClean="0">
                <a:solidFill>
                  <a:srgbClr val="FF0000"/>
                </a:solidFill>
              </a:rPr>
            </a:br>
            <a:r>
              <a:rPr lang="ja-JP" altLang="en-US" b="1" dirty="0" smtClean="0">
                <a:solidFill>
                  <a:srgbClr val="FF0000"/>
                </a:solidFill>
              </a:rPr>
              <a:t>効果</a:t>
            </a:r>
            <a:r>
              <a:rPr lang="ja-JP" altLang="en-US" b="1" dirty="0">
                <a:solidFill>
                  <a:srgbClr val="FF0000"/>
                </a:solidFill>
              </a:rPr>
              <a:t>ガス排出量の正味ゼロ</a:t>
            </a:r>
            <a:r>
              <a:rPr lang="ja-JP" altLang="en-US" dirty="0">
                <a:solidFill>
                  <a:prstClr val="black"/>
                </a:solidFill>
              </a:rPr>
              <a:t>をめざす。</a:t>
            </a:r>
            <a:endParaRPr kumimoji="1" lang="ja-JP" altLang="en-US" dirty="0"/>
          </a:p>
        </p:txBody>
      </p:sp>
      <p:sp>
        <p:nvSpPr>
          <p:cNvPr id="33" name="角丸四角形 32"/>
          <p:cNvSpPr/>
          <p:nvPr/>
        </p:nvSpPr>
        <p:spPr>
          <a:xfrm>
            <a:off x="407604" y="5841983"/>
            <a:ext cx="8672776" cy="780769"/>
          </a:xfrm>
          <a:prstGeom prst="roundRect">
            <a:avLst/>
          </a:prstGeom>
          <a:solidFill>
            <a:srgbClr val="EBF7FF"/>
          </a:solidFill>
          <a:ln/>
        </p:spPr>
        <p:style>
          <a:lnRef idx="2">
            <a:schemeClr val="accent1"/>
          </a:lnRef>
          <a:fillRef idx="1">
            <a:schemeClr val="lt1"/>
          </a:fillRef>
          <a:effectRef idx="0">
            <a:schemeClr val="accent1"/>
          </a:effectRef>
          <a:fontRef idx="minor">
            <a:schemeClr val="dk1"/>
          </a:fontRef>
        </p:style>
        <p:txBody>
          <a:bodyPr rtlCol="0" anchor="ctr"/>
          <a:lstStyle/>
          <a:p>
            <a:pPr marL="363538" lvl="0">
              <a:spcBef>
                <a:spcPts val="1200"/>
              </a:spcBef>
            </a:pPr>
            <a:endParaRPr lang="en-US" altLang="ja-JP" sz="1200" dirty="0">
              <a:solidFill>
                <a:prstClr val="black"/>
              </a:solidFill>
            </a:endParaRPr>
          </a:p>
        </p:txBody>
      </p:sp>
      <p:sp>
        <p:nvSpPr>
          <p:cNvPr id="34" name="正方形/長方形 33"/>
          <p:cNvSpPr/>
          <p:nvPr/>
        </p:nvSpPr>
        <p:spPr>
          <a:xfrm>
            <a:off x="538923" y="5670445"/>
            <a:ext cx="954107" cy="344128"/>
          </a:xfrm>
          <a:prstGeom prst="rect">
            <a:avLst/>
          </a:prstGeom>
          <a:solidFill>
            <a:schemeClr val="accent1"/>
          </a:solidFill>
        </p:spPr>
        <p:txBody>
          <a:bodyPr wrap="none" tIns="36000" bIns="0">
            <a:spAutoFit/>
          </a:bodyPr>
          <a:lstStyle/>
          <a:p>
            <a:pPr lvl="0" algn="ctr"/>
            <a:r>
              <a:rPr lang="ja-JP" altLang="en-US" sz="2000" dirty="0" smtClean="0">
                <a:solidFill>
                  <a:prstClr val="black"/>
                </a:solidFill>
              </a:rPr>
              <a:t>適応策</a:t>
            </a:r>
            <a:endParaRPr lang="ja-JP" altLang="en-US" sz="2000" dirty="0">
              <a:solidFill>
                <a:prstClr val="black"/>
              </a:solidFill>
            </a:endParaRPr>
          </a:p>
        </p:txBody>
      </p:sp>
      <p:sp>
        <p:nvSpPr>
          <p:cNvPr id="35" name="正方形/長方形 34"/>
          <p:cNvSpPr/>
          <p:nvPr/>
        </p:nvSpPr>
        <p:spPr>
          <a:xfrm>
            <a:off x="409475" y="6018850"/>
            <a:ext cx="9342784" cy="646331"/>
          </a:xfrm>
          <a:prstGeom prst="rect">
            <a:avLst/>
          </a:prstGeom>
        </p:spPr>
        <p:txBody>
          <a:bodyPr wrap="square">
            <a:spAutoFit/>
          </a:bodyPr>
          <a:lstStyle/>
          <a:p>
            <a:r>
              <a:rPr lang="ja-JP" altLang="en-US" dirty="0" smtClean="0"/>
              <a:t>・各国</a:t>
            </a:r>
            <a:r>
              <a:rPr lang="ja-JP" altLang="en-US" dirty="0"/>
              <a:t>は</a:t>
            </a:r>
            <a:r>
              <a:rPr lang="ja-JP" altLang="en-US" b="1" dirty="0"/>
              <a:t>適応計画を策定、実施</a:t>
            </a:r>
            <a:r>
              <a:rPr lang="ja-JP" altLang="en-US" dirty="0"/>
              <a:t>するとともに、実施状況を報告、定期的に更新。</a:t>
            </a:r>
          </a:p>
          <a:p>
            <a:r>
              <a:rPr lang="ja-JP" altLang="en-US" dirty="0" smtClean="0"/>
              <a:t>・</a:t>
            </a:r>
            <a:r>
              <a:rPr lang="ja-JP" altLang="en-US" b="1" dirty="0" smtClean="0"/>
              <a:t>適応</a:t>
            </a:r>
            <a:r>
              <a:rPr lang="ja-JP" altLang="en-US" b="1" dirty="0"/>
              <a:t>能力拡充</a:t>
            </a:r>
            <a:r>
              <a:rPr lang="ja-JP" altLang="en-US" dirty="0" smtClean="0"/>
              <a:t>、</a:t>
            </a:r>
            <a:r>
              <a:rPr lang="ja-JP" altLang="en-US" b="1" dirty="0" smtClean="0"/>
              <a:t>強靭性強化</a:t>
            </a:r>
            <a:r>
              <a:rPr lang="ja-JP" altLang="en-US" dirty="0" smtClean="0"/>
              <a:t>、</a:t>
            </a:r>
            <a:r>
              <a:rPr lang="ja-JP" altLang="en-US" b="1" dirty="0" smtClean="0"/>
              <a:t>脆弱性低減</a:t>
            </a:r>
            <a:r>
              <a:rPr lang="ja-JP" altLang="en-US" dirty="0" smtClean="0"/>
              <a:t>の</a:t>
            </a:r>
            <a:r>
              <a:rPr lang="ja-JP" altLang="en-US" dirty="0"/>
              <a:t>世界的目標の設定</a:t>
            </a:r>
          </a:p>
        </p:txBody>
      </p:sp>
    </p:spTree>
    <p:extLst>
      <p:ext uri="{BB962C8B-B14F-4D97-AF65-F5344CB8AC3E}">
        <p14:creationId xmlns:p14="http://schemas.microsoft.com/office/powerpoint/2010/main" val="128150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9" grpId="0"/>
      <p:bldP spid="33" grpId="0" animBg="1"/>
      <p:bldP spid="34" grpId="0" animBg="1"/>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まとめ</a:t>
            </a:r>
            <a:endParaRPr kumimoji="1" lang="ja-JP" altLang="en-US" dirty="0"/>
          </a:p>
        </p:txBody>
      </p:sp>
      <p:sp>
        <p:nvSpPr>
          <p:cNvPr id="5" name="テキスト ボックス 4"/>
          <p:cNvSpPr txBox="1"/>
          <p:nvPr/>
        </p:nvSpPr>
        <p:spPr>
          <a:xfrm>
            <a:off x="162503" y="778496"/>
            <a:ext cx="8790565" cy="707886"/>
          </a:xfrm>
          <a:prstGeom prst="rect">
            <a:avLst/>
          </a:prstGeom>
          <a:noFill/>
        </p:spPr>
        <p:txBody>
          <a:bodyPr wrap="square" rtlCol="0">
            <a:spAutoFit/>
          </a:bodyPr>
          <a:lstStyle/>
          <a:p>
            <a:pPr marL="342900" lvl="0" indent="-342900">
              <a:spcBef>
                <a:spcPts val="1200"/>
              </a:spcBef>
              <a:buFont typeface="Wingdings" panose="05000000000000000000" pitchFamily="2" charset="2"/>
              <a:buChar char="n"/>
            </a:pPr>
            <a:r>
              <a:rPr lang="ja-JP" altLang="en-US" sz="2000" dirty="0">
                <a:solidFill>
                  <a:prstClr val="black"/>
                </a:solidFill>
              </a:rPr>
              <a:t>気候変動は、気温上昇だけでなく、災害、農業、生態系、感染症など、私たちの生活に関連する</a:t>
            </a:r>
            <a:r>
              <a:rPr lang="ja-JP" altLang="en-US" sz="2000" b="1" dirty="0">
                <a:solidFill>
                  <a:srgbClr val="FF0000"/>
                </a:solidFill>
              </a:rPr>
              <a:t>様々な分野で影響を及ぼす</a:t>
            </a:r>
            <a:r>
              <a:rPr lang="ja-JP" altLang="en-US" sz="2000" dirty="0" smtClean="0">
                <a:solidFill>
                  <a:prstClr val="black"/>
                </a:solidFill>
              </a:rPr>
              <a:t>。</a:t>
            </a:r>
            <a:endParaRPr lang="en-US" altLang="ja-JP" sz="2000" dirty="0">
              <a:solidFill>
                <a:prstClr val="black"/>
              </a:solidFill>
            </a:endParaRPr>
          </a:p>
        </p:txBody>
      </p:sp>
      <p:sp>
        <p:nvSpPr>
          <p:cNvPr id="28" name="正方形/長方形 27"/>
          <p:cNvSpPr/>
          <p:nvPr/>
        </p:nvSpPr>
        <p:spPr>
          <a:xfrm>
            <a:off x="5522871" y="4112588"/>
            <a:ext cx="3461933" cy="138323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5522871" y="4099371"/>
            <a:ext cx="3461933" cy="661292"/>
          </a:xfrm>
          <a:prstGeom prst="rect">
            <a:avLst/>
          </a:prstGeom>
          <a:solidFill>
            <a:srgbClr val="FEBC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p:cNvSpPr/>
          <p:nvPr/>
        </p:nvSpPr>
        <p:spPr>
          <a:xfrm>
            <a:off x="5522871" y="5490653"/>
            <a:ext cx="3461933" cy="84164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6" name="直線コネクタ 5"/>
          <p:cNvCxnSpPr/>
          <p:nvPr/>
        </p:nvCxnSpPr>
        <p:spPr>
          <a:xfrm>
            <a:off x="5516152" y="4036549"/>
            <a:ext cx="0" cy="2330072"/>
          </a:xfrm>
          <a:prstGeom prst="line">
            <a:avLst/>
          </a:prstGeom>
          <a:ln w="28575">
            <a:solidFill>
              <a:schemeClr val="tx1">
                <a:lumMod val="50000"/>
                <a:lumOff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5534346" y="6349459"/>
            <a:ext cx="3450458" cy="0"/>
          </a:xfrm>
          <a:prstGeom prst="line">
            <a:avLst/>
          </a:prstGeom>
          <a:ln w="28575">
            <a:solidFill>
              <a:schemeClr val="tx1">
                <a:lumMod val="50000"/>
                <a:lumOff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rot="16200000">
            <a:off x="3765228" y="5070328"/>
            <a:ext cx="2646878" cy="338554"/>
          </a:xfrm>
          <a:prstGeom prst="rect">
            <a:avLst/>
          </a:prstGeom>
        </p:spPr>
        <p:txBody>
          <a:bodyPr wrap="none">
            <a:spAutoFit/>
          </a:bodyPr>
          <a:lstStyle/>
          <a:p>
            <a:r>
              <a:rPr lang="ja-JP" altLang="en-US" sz="1600" dirty="0" smtClean="0"/>
              <a:t>気温、大雨、</a:t>
            </a:r>
            <a:r>
              <a:rPr lang="ja-JP" altLang="en-US" sz="1600" dirty="0"/>
              <a:t>災害リスク</a:t>
            </a:r>
            <a:r>
              <a:rPr lang="en-US" altLang="ja-JP" sz="1600" dirty="0" smtClean="0"/>
              <a:t>…</a:t>
            </a:r>
            <a:endParaRPr lang="en-US" altLang="ja-JP" sz="1600" dirty="0"/>
          </a:p>
        </p:txBody>
      </p:sp>
      <p:sp>
        <p:nvSpPr>
          <p:cNvPr id="21" name="フリーフォーム 20"/>
          <p:cNvSpPr/>
          <p:nvPr/>
        </p:nvSpPr>
        <p:spPr>
          <a:xfrm>
            <a:off x="5607034" y="5302034"/>
            <a:ext cx="1257305" cy="878180"/>
          </a:xfrm>
          <a:custGeom>
            <a:avLst/>
            <a:gdLst>
              <a:gd name="connsiteX0" fmla="*/ 0 w 751840"/>
              <a:gd name="connsiteY0" fmla="*/ 503971 h 744704"/>
              <a:gd name="connsiteX1" fmla="*/ 60960 w 751840"/>
              <a:gd name="connsiteY1" fmla="*/ 199171 h 744704"/>
              <a:gd name="connsiteX2" fmla="*/ 132080 w 751840"/>
              <a:gd name="connsiteY2" fmla="*/ 615731 h 744704"/>
              <a:gd name="connsiteX3" fmla="*/ 182880 w 751840"/>
              <a:gd name="connsiteY3" fmla="*/ 67091 h 744704"/>
              <a:gd name="connsiteX4" fmla="*/ 243840 w 751840"/>
              <a:gd name="connsiteY4" fmla="*/ 737651 h 744704"/>
              <a:gd name="connsiteX5" fmla="*/ 284480 w 751840"/>
              <a:gd name="connsiteY5" fmla="*/ 432851 h 744704"/>
              <a:gd name="connsiteX6" fmla="*/ 325120 w 751840"/>
              <a:gd name="connsiteY6" fmla="*/ 666531 h 744704"/>
              <a:gd name="connsiteX7" fmla="*/ 335280 w 751840"/>
              <a:gd name="connsiteY7" fmla="*/ 310931 h 744704"/>
              <a:gd name="connsiteX8" fmla="*/ 365760 w 751840"/>
              <a:gd name="connsiteY8" fmla="*/ 585251 h 744704"/>
              <a:gd name="connsiteX9" fmla="*/ 375920 w 751840"/>
              <a:gd name="connsiteY9" fmla="*/ 199171 h 744704"/>
              <a:gd name="connsiteX10" fmla="*/ 426720 w 751840"/>
              <a:gd name="connsiteY10" fmla="*/ 412531 h 744704"/>
              <a:gd name="connsiteX11" fmla="*/ 447040 w 751840"/>
              <a:gd name="connsiteY11" fmla="*/ 67091 h 744704"/>
              <a:gd name="connsiteX12" fmla="*/ 497840 w 751840"/>
              <a:gd name="connsiteY12" fmla="*/ 422691 h 744704"/>
              <a:gd name="connsiteX13" fmla="*/ 538480 w 751840"/>
              <a:gd name="connsiteY13" fmla="*/ 280451 h 744704"/>
              <a:gd name="connsiteX14" fmla="*/ 568960 w 751840"/>
              <a:gd name="connsiteY14" fmla="*/ 564931 h 744704"/>
              <a:gd name="connsiteX15" fmla="*/ 609600 w 751840"/>
              <a:gd name="connsiteY15" fmla="*/ 138211 h 744704"/>
              <a:gd name="connsiteX16" fmla="*/ 609600 w 751840"/>
              <a:gd name="connsiteY16" fmla="*/ 6131 h 744704"/>
              <a:gd name="connsiteX17" fmla="*/ 660400 w 751840"/>
              <a:gd name="connsiteY17" fmla="*/ 300771 h 744704"/>
              <a:gd name="connsiteX18" fmla="*/ 670560 w 751840"/>
              <a:gd name="connsiteY18" fmla="*/ 483651 h 744704"/>
              <a:gd name="connsiteX19" fmla="*/ 731520 w 751840"/>
              <a:gd name="connsiteY19" fmla="*/ 158531 h 744704"/>
              <a:gd name="connsiteX20" fmla="*/ 751840 w 751840"/>
              <a:gd name="connsiteY20" fmla="*/ 107731 h 744704"/>
              <a:gd name="connsiteX0" fmla="*/ 0 w 773542"/>
              <a:gd name="connsiteY0" fmla="*/ 503971 h 744704"/>
              <a:gd name="connsiteX1" fmla="*/ 60960 w 773542"/>
              <a:gd name="connsiteY1" fmla="*/ 199171 h 744704"/>
              <a:gd name="connsiteX2" fmla="*/ 132080 w 773542"/>
              <a:gd name="connsiteY2" fmla="*/ 615731 h 744704"/>
              <a:gd name="connsiteX3" fmla="*/ 182880 w 773542"/>
              <a:gd name="connsiteY3" fmla="*/ 67091 h 744704"/>
              <a:gd name="connsiteX4" fmla="*/ 243840 w 773542"/>
              <a:gd name="connsiteY4" fmla="*/ 737651 h 744704"/>
              <a:gd name="connsiteX5" fmla="*/ 284480 w 773542"/>
              <a:gd name="connsiteY5" fmla="*/ 432851 h 744704"/>
              <a:gd name="connsiteX6" fmla="*/ 325120 w 773542"/>
              <a:gd name="connsiteY6" fmla="*/ 666531 h 744704"/>
              <a:gd name="connsiteX7" fmla="*/ 335280 w 773542"/>
              <a:gd name="connsiteY7" fmla="*/ 310931 h 744704"/>
              <a:gd name="connsiteX8" fmla="*/ 365760 w 773542"/>
              <a:gd name="connsiteY8" fmla="*/ 585251 h 744704"/>
              <a:gd name="connsiteX9" fmla="*/ 375920 w 773542"/>
              <a:gd name="connsiteY9" fmla="*/ 199171 h 744704"/>
              <a:gd name="connsiteX10" fmla="*/ 426720 w 773542"/>
              <a:gd name="connsiteY10" fmla="*/ 412531 h 744704"/>
              <a:gd name="connsiteX11" fmla="*/ 447040 w 773542"/>
              <a:gd name="connsiteY11" fmla="*/ 67091 h 744704"/>
              <a:gd name="connsiteX12" fmla="*/ 497840 w 773542"/>
              <a:gd name="connsiteY12" fmla="*/ 422691 h 744704"/>
              <a:gd name="connsiteX13" fmla="*/ 538480 w 773542"/>
              <a:gd name="connsiteY13" fmla="*/ 280451 h 744704"/>
              <a:gd name="connsiteX14" fmla="*/ 568960 w 773542"/>
              <a:gd name="connsiteY14" fmla="*/ 564931 h 744704"/>
              <a:gd name="connsiteX15" fmla="*/ 609600 w 773542"/>
              <a:gd name="connsiteY15" fmla="*/ 138211 h 744704"/>
              <a:gd name="connsiteX16" fmla="*/ 609600 w 773542"/>
              <a:gd name="connsiteY16" fmla="*/ 6131 h 744704"/>
              <a:gd name="connsiteX17" fmla="*/ 660400 w 773542"/>
              <a:gd name="connsiteY17" fmla="*/ 300771 h 744704"/>
              <a:gd name="connsiteX18" fmla="*/ 670560 w 773542"/>
              <a:gd name="connsiteY18" fmla="*/ 483651 h 744704"/>
              <a:gd name="connsiteX19" fmla="*/ 731520 w 773542"/>
              <a:gd name="connsiteY19" fmla="*/ 158531 h 744704"/>
              <a:gd name="connsiteX20" fmla="*/ 773542 w 773542"/>
              <a:gd name="connsiteY20" fmla="*/ 16771 h 744704"/>
              <a:gd name="connsiteX0" fmla="*/ 0 w 816946"/>
              <a:gd name="connsiteY0" fmla="*/ 597810 h 838543"/>
              <a:gd name="connsiteX1" fmla="*/ 60960 w 816946"/>
              <a:gd name="connsiteY1" fmla="*/ 293010 h 838543"/>
              <a:gd name="connsiteX2" fmla="*/ 132080 w 816946"/>
              <a:gd name="connsiteY2" fmla="*/ 709570 h 838543"/>
              <a:gd name="connsiteX3" fmla="*/ 182880 w 816946"/>
              <a:gd name="connsiteY3" fmla="*/ 160930 h 838543"/>
              <a:gd name="connsiteX4" fmla="*/ 243840 w 816946"/>
              <a:gd name="connsiteY4" fmla="*/ 831490 h 838543"/>
              <a:gd name="connsiteX5" fmla="*/ 284480 w 816946"/>
              <a:gd name="connsiteY5" fmla="*/ 526690 h 838543"/>
              <a:gd name="connsiteX6" fmla="*/ 325120 w 816946"/>
              <a:gd name="connsiteY6" fmla="*/ 760370 h 838543"/>
              <a:gd name="connsiteX7" fmla="*/ 335280 w 816946"/>
              <a:gd name="connsiteY7" fmla="*/ 404770 h 838543"/>
              <a:gd name="connsiteX8" fmla="*/ 365760 w 816946"/>
              <a:gd name="connsiteY8" fmla="*/ 679090 h 838543"/>
              <a:gd name="connsiteX9" fmla="*/ 375920 w 816946"/>
              <a:gd name="connsiteY9" fmla="*/ 293010 h 838543"/>
              <a:gd name="connsiteX10" fmla="*/ 426720 w 816946"/>
              <a:gd name="connsiteY10" fmla="*/ 506370 h 838543"/>
              <a:gd name="connsiteX11" fmla="*/ 447040 w 816946"/>
              <a:gd name="connsiteY11" fmla="*/ 160930 h 838543"/>
              <a:gd name="connsiteX12" fmla="*/ 497840 w 816946"/>
              <a:gd name="connsiteY12" fmla="*/ 516530 h 838543"/>
              <a:gd name="connsiteX13" fmla="*/ 538480 w 816946"/>
              <a:gd name="connsiteY13" fmla="*/ 374290 h 838543"/>
              <a:gd name="connsiteX14" fmla="*/ 568960 w 816946"/>
              <a:gd name="connsiteY14" fmla="*/ 658770 h 838543"/>
              <a:gd name="connsiteX15" fmla="*/ 609600 w 816946"/>
              <a:gd name="connsiteY15" fmla="*/ 232050 h 838543"/>
              <a:gd name="connsiteX16" fmla="*/ 609600 w 816946"/>
              <a:gd name="connsiteY16" fmla="*/ 99970 h 838543"/>
              <a:gd name="connsiteX17" fmla="*/ 660400 w 816946"/>
              <a:gd name="connsiteY17" fmla="*/ 394610 h 838543"/>
              <a:gd name="connsiteX18" fmla="*/ 670560 w 816946"/>
              <a:gd name="connsiteY18" fmla="*/ 577490 h 838543"/>
              <a:gd name="connsiteX19" fmla="*/ 731520 w 816946"/>
              <a:gd name="connsiteY19" fmla="*/ 252370 h 838543"/>
              <a:gd name="connsiteX20" fmla="*/ 816946 w 816946"/>
              <a:gd name="connsiteY20" fmla="*/ 158 h 838543"/>
              <a:gd name="connsiteX0" fmla="*/ 0 w 816946"/>
              <a:gd name="connsiteY0" fmla="*/ 597810 h 838543"/>
              <a:gd name="connsiteX1" fmla="*/ 60960 w 816946"/>
              <a:gd name="connsiteY1" fmla="*/ 293010 h 838543"/>
              <a:gd name="connsiteX2" fmla="*/ 132080 w 816946"/>
              <a:gd name="connsiteY2" fmla="*/ 709570 h 838543"/>
              <a:gd name="connsiteX3" fmla="*/ 182880 w 816946"/>
              <a:gd name="connsiteY3" fmla="*/ 160930 h 838543"/>
              <a:gd name="connsiteX4" fmla="*/ 243840 w 816946"/>
              <a:gd name="connsiteY4" fmla="*/ 831490 h 838543"/>
              <a:gd name="connsiteX5" fmla="*/ 284480 w 816946"/>
              <a:gd name="connsiteY5" fmla="*/ 526690 h 838543"/>
              <a:gd name="connsiteX6" fmla="*/ 325120 w 816946"/>
              <a:gd name="connsiteY6" fmla="*/ 760370 h 838543"/>
              <a:gd name="connsiteX7" fmla="*/ 335280 w 816946"/>
              <a:gd name="connsiteY7" fmla="*/ 404770 h 838543"/>
              <a:gd name="connsiteX8" fmla="*/ 365760 w 816946"/>
              <a:gd name="connsiteY8" fmla="*/ 679090 h 838543"/>
              <a:gd name="connsiteX9" fmla="*/ 375920 w 816946"/>
              <a:gd name="connsiteY9" fmla="*/ 293010 h 838543"/>
              <a:gd name="connsiteX10" fmla="*/ 426720 w 816946"/>
              <a:gd name="connsiteY10" fmla="*/ 506370 h 838543"/>
              <a:gd name="connsiteX11" fmla="*/ 447040 w 816946"/>
              <a:gd name="connsiteY11" fmla="*/ 160930 h 838543"/>
              <a:gd name="connsiteX12" fmla="*/ 497840 w 816946"/>
              <a:gd name="connsiteY12" fmla="*/ 516530 h 838543"/>
              <a:gd name="connsiteX13" fmla="*/ 538480 w 816946"/>
              <a:gd name="connsiteY13" fmla="*/ 374290 h 838543"/>
              <a:gd name="connsiteX14" fmla="*/ 568960 w 816946"/>
              <a:gd name="connsiteY14" fmla="*/ 658770 h 838543"/>
              <a:gd name="connsiteX15" fmla="*/ 609600 w 816946"/>
              <a:gd name="connsiteY15" fmla="*/ 232050 h 838543"/>
              <a:gd name="connsiteX16" fmla="*/ 609600 w 816946"/>
              <a:gd name="connsiteY16" fmla="*/ 99970 h 838543"/>
              <a:gd name="connsiteX17" fmla="*/ 660400 w 816946"/>
              <a:gd name="connsiteY17" fmla="*/ 394610 h 838543"/>
              <a:gd name="connsiteX18" fmla="*/ 670560 w 816946"/>
              <a:gd name="connsiteY18" fmla="*/ 577490 h 838543"/>
              <a:gd name="connsiteX19" fmla="*/ 731520 w 816946"/>
              <a:gd name="connsiteY19" fmla="*/ 252370 h 838543"/>
              <a:gd name="connsiteX20" fmla="*/ 816946 w 816946"/>
              <a:gd name="connsiteY20" fmla="*/ 159 h 838543"/>
              <a:gd name="connsiteX0" fmla="*/ 0 w 816946"/>
              <a:gd name="connsiteY0" fmla="*/ 597810 h 838543"/>
              <a:gd name="connsiteX1" fmla="*/ 60960 w 816946"/>
              <a:gd name="connsiteY1" fmla="*/ 293010 h 838543"/>
              <a:gd name="connsiteX2" fmla="*/ 132080 w 816946"/>
              <a:gd name="connsiteY2" fmla="*/ 709570 h 838543"/>
              <a:gd name="connsiteX3" fmla="*/ 182880 w 816946"/>
              <a:gd name="connsiteY3" fmla="*/ 160930 h 838543"/>
              <a:gd name="connsiteX4" fmla="*/ 243840 w 816946"/>
              <a:gd name="connsiteY4" fmla="*/ 831490 h 838543"/>
              <a:gd name="connsiteX5" fmla="*/ 284480 w 816946"/>
              <a:gd name="connsiteY5" fmla="*/ 526690 h 838543"/>
              <a:gd name="connsiteX6" fmla="*/ 325120 w 816946"/>
              <a:gd name="connsiteY6" fmla="*/ 760370 h 838543"/>
              <a:gd name="connsiteX7" fmla="*/ 335280 w 816946"/>
              <a:gd name="connsiteY7" fmla="*/ 404770 h 838543"/>
              <a:gd name="connsiteX8" fmla="*/ 365760 w 816946"/>
              <a:gd name="connsiteY8" fmla="*/ 679090 h 838543"/>
              <a:gd name="connsiteX9" fmla="*/ 375920 w 816946"/>
              <a:gd name="connsiteY9" fmla="*/ 293010 h 838543"/>
              <a:gd name="connsiteX10" fmla="*/ 426720 w 816946"/>
              <a:gd name="connsiteY10" fmla="*/ 506370 h 838543"/>
              <a:gd name="connsiteX11" fmla="*/ 447040 w 816946"/>
              <a:gd name="connsiteY11" fmla="*/ 160930 h 838543"/>
              <a:gd name="connsiteX12" fmla="*/ 497840 w 816946"/>
              <a:gd name="connsiteY12" fmla="*/ 516530 h 838543"/>
              <a:gd name="connsiteX13" fmla="*/ 538480 w 816946"/>
              <a:gd name="connsiteY13" fmla="*/ 374290 h 838543"/>
              <a:gd name="connsiteX14" fmla="*/ 568960 w 816946"/>
              <a:gd name="connsiteY14" fmla="*/ 658770 h 838543"/>
              <a:gd name="connsiteX15" fmla="*/ 609600 w 816946"/>
              <a:gd name="connsiteY15" fmla="*/ 232050 h 838543"/>
              <a:gd name="connsiteX16" fmla="*/ 609600 w 816946"/>
              <a:gd name="connsiteY16" fmla="*/ 99970 h 838543"/>
              <a:gd name="connsiteX17" fmla="*/ 660400 w 816946"/>
              <a:gd name="connsiteY17" fmla="*/ 394610 h 838543"/>
              <a:gd name="connsiteX18" fmla="*/ 687922 w 816946"/>
              <a:gd name="connsiteY18" fmla="*/ 580739 h 838543"/>
              <a:gd name="connsiteX19" fmla="*/ 731520 w 816946"/>
              <a:gd name="connsiteY19" fmla="*/ 252370 h 838543"/>
              <a:gd name="connsiteX20" fmla="*/ 816946 w 816946"/>
              <a:gd name="connsiteY20" fmla="*/ 159 h 838543"/>
              <a:gd name="connsiteX0" fmla="*/ 0 w 816946"/>
              <a:gd name="connsiteY0" fmla="*/ 597810 h 838543"/>
              <a:gd name="connsiteX1" fmla="*/ 60960 w 816946"/>
              <a:gd name="connsiteY1" fmla="*/ 293010 h 838543"/>
              <a:gd name="connsiteX2" fmla="*/ 132080 w 816946"/>
              <a:gd name="connsiteY2" fmla="*/ 709570 h 838543"/>
              <a:gd name="connsiteX3" fmla="*/ 182880 w 816946"/>
              <a:gd name="connsiteY3" fmla="*/ 160930 h 838543"/>
              <a:gd name="connsiteX4" fmla="*/ 243840 w 816946"/>
              <a:gd name="connsiteY4" fmla="*/ 831490 h 838543"/>
              <a:gd name="connsiteX5" fmla="*/ 284480 w 816946"/>
              <a:gd name="connsiteY5" fmla="*/ 526690 h 838543"/>
              <a:gd name="connsiteX6" fmla="*/ 325120 w 816946"/>
              <a:gd name="connsiteY6" fmla="*/ 760370 h 838543"/>
              <a:gd name="connsiteX7" fmla="*/ 335280 w 816946"/>
              <a:gd name="connsiteY7" fmla="*/ 404770 h 838543"/>
              <a:gd name="connsiteX8" fmla="*/ 365760 w 816946"/>
              <a:gd name="connsiteY8" fmla="*/ 679090 h 838543"/>
              <a:gd name="connsiteX9" fmla="*/ 375920 w 816946"/>
              <a:gd name="connsiteY9" fmla="*/ 293010 h 838543"/>
              <a:gd name="connsiteX10" fmla="*/ 426720 w 816946"/>
              <a:gd name="connsiteY10" fmla="*/ 506370 h 838543"/>
              <a:gd name="connsiteX11" fmla="*/ 447040 w 816946"/>
              <a:gd name="connsiteY11" fmla="*/ 160930 h 838543"/>
              <a:gd name="connsiteX12" fmla="*/ 497840 w 816946"/>
              <a:gd name="connsiteY12" fmla="*/ 516530 h 838543"/>
              <a:gd name="connsiteX13" fmla="*/ 538480 w 816946"/>
              <a:gd name="connsiteY13" fmla="*/ 374290 h 838543"/>
              <a:gd name="connsiteX14" fmla="*/ 568960 w 816946"/>
              <a:gd name="connsiteY14" fmla="*/ 658770 h 838543"/>
              <a:gd name="connsiteX15" fmla="*/ 609600 w 816946"/>
              <a:gd name="connsiteY15" fmla="*/ 232050 h 838543"/>
              <a:gd name="connsiteX16" fmla="*/ 626962 w 816946"/>
              <a:gd name="connsiteY16" fmla="*/ 103219 h 838543"/>
              <a:gd name="connsiteX17" fmla="*/ 660400 w 816946"/>
              <a:gd name="connsiteY17" fmla="*/ 394610 h 838543"/>
              <a:gd name="connsiteX18" fmla="*/ 687922 w 816946"/>
              <a:gd name="connsiteY18" fmla="*/ 580739 h 838543"/>
              <a:gd name="connsiteX19" fmla="*/ 731520 w 816946"/>
              <a:gd name="connsiteY19" fmla="*/ 252370 h 838543"/>
              <a:gd name="connsiteX20" fmla="*/ 816946 w 816946"/>
              <a:gd name="connsiteY20" fmla="*/ 159 h 838543"/>
              <a:gd name="connsiteX0" fmla="*/ 0 w 816946"/>
              <a:gd name="connsiteY0" fmla="*/ 597810 h 838543"/>
              <a:gd name="connsiteX1" fmla="*/ 60960 w 816946"/>
              <a:gd name="connsiteY1" fmla="*/ 293010 h 838543"/>
              <a:gd name="connsiteX2" fmla="*/ 132080 w 816946"/>
              <a:gd name="connsiteY2" fmla="*/ 709570 h 838543"/>
              <a:gd name="connsiteX3" fmla="*/ 182880 w 816946"/>
              <a:gd name="connsiteY3" fmla="*/ 160930 h 838543"/>
              <a:gd name="connsiteX4" fmla="*/ 243840 w 816946"/>
              <a:gd name="connsiteY4" fmla="*/ 831490 h 838543"/>
              <a:gd name="connsiteX5" fmla="*/ 284480 w 816946"/>
              <a:gd name="connsiteY5" fmla="*/ 526690 h 838543"/>
              <a:gd name="connsiteX6" fmla="*/ 325120 w 816946"/>
              <a:gd name="connsiteY6" fmla="*/ 760370 h 838543"/>
              <a:gd name="connsiteX7" fmla="*/ 335280 w 816946"/>
              <a:gd name="connsiteY7" fmla="*/ 404770 h 838543"/>
              <a:gd name="connsiteX8" fmla="*/ 365760 w 816946"/>
              <a:gd name="connsiteY8" fmla="*/ 679090 h 838543"/>
              <a:gd name="connsiteX9" fmla="*/ 375920 w 816946"/>
              <a:gd name="connsiteY9" fmla="*/ 293010 h 838543"/>
              <a:gd name="connsiteX10" fmla="*/ 426720 w 816946"/>
              <a:gd name="connsiteY10" fmla="*/ 506370 h 838543"/>
              <a:gd name="connsiteX11" fmla="*/ 447040 w 816946"/>
              <a:gd name="connsiteY11" fmla="*/ 160930 h 838543"/>
              <a:gd name="connsiteX12" fmla="*/ 497840 w 816946"/>
              <a:gd name="connsiteY12" fmla="*/ 516530 h 838543"/>
              <a:gd name="connsiteX13" fmla="*/ 538480 w 816946"/>
              <a:gd name="connsiteY13" fmla="*/ 374290 h 838543"/>
              <a:gd name="connsiteX14" fmla="*/ 568960 w 816946"/>
              <a:gd name="connsiteY14" fmla="*/ 658770 h 838543"/>
              <a:gd name="connsiteX15" fmla="*/ 609600 w 816946"/>
              <a:gd name="connsiteY15" fmla="*/ 232050 h 838543"/>
              <a:gd name="connsiteX16" fmla="*/ 626962 w 816946"/>
              <a:gd name="connsiteY16" fmla="*/ 103219 h 838543"/>
              <a:gd name="connsiteX17" fmla="*/ 660400 w 816946"/>
              <a:gd name="connsiteY17" fmla="*/ 394610 h 838543"/>
              <a:gd name="connsiteX18" fmla="*/ 690093 w 816946"/>
              <a:gd name="connsiteY18" fmla="*/ 580739 h 838543"/>
              <a:gd name="connsiteX19" fmla="*/ 731520 w 816946"/>
              <a:gd name="connsiteY19" fmla="*/ 252370 h 838543"/>
              <a:gd name="connsiteX20" fmla="*/ 816946 w 816946"/>
              <a:gd name="connsiteY20" fmla="*/ 159 h 838543"/>
              <a:gd name="connsiteX0" fmla="*/ 0 w 816946"/>
              <a:gd name="connsiteY0" fmla="*/ 597810 h 838543"/>
              <a:gd name="connsiteX1" fmla="*/ 60960 w 816946"/>
              <a:gd name="connsiteY1" fmla="*/ 293010 h 838543"/>
              <a:gd name="connsiteX2" fmla="*/ 132080 w 816946"/>
              <a:gd name="connsiteY2" fmla="*/ 709570 h 838543"/>
              <a:gd name="connsiteX3" fmla="*/ 182880 w 816946"/>
              <a:gd name="connsiteY3" fmla="*/ 160930 h 838543"/>
              <a:gd name="connsiteX4" fmla="*/ 243840 w 816946"/>
              <a:gd name="connsiteY4" fmla="*/ 831490 h 838543"/>
              <a:gd name="connsiteX5" fmla="*/ 284480 w 816946"/>
              <a:gd name="connsiteY5" fmla="*/ 526690 h 838543"/>
              <a:gd name="connsiteX6" fmla="*/ 325120 w 816946"/>
              <a:gd name="connsiteY6" fmla="*/ 760370 h 838543"/>
              <a:gd name="connsiteX7" fmla="*/ 335280 w 816946"/>
              <a:gd name="connsiteY7" fmla="*/ 404770 h 838543"/>
              <a:gd name="connsiteX8" fmla="*/ 365760 w 816946"/>
              <a:gd name="connsiteY8" fmla="*/ 679090 h 838543"/>
              <a:gd name="connsiteX9" fmla="*/ 375920 w 816946"/>
              <a:gd name="connsiteY9" fmla="*/ 293010 h 838543"/>
              <a:gd name="connsiteX10" fmla="*/ 426720 w 816946"/>
              <a:gd name="connsiteY10" fmla="*/ 506370 h 838543"/>
              <a:gd name="connsiteX11" fmla="*/ 447040 w 816946"/>
              <a:gd name="connsiteY11" fmla="*/ 160930 h 838543"/>
              <a:gd name="connsiteX12" fmla="*/ 497840 w 816946"/>
              <a:gd name="connsiteY12" fmla="*/ 516530 h 838543"/>
              <a:gd name="connsiteX13" fmla="*/ 538480 w 816946"/>
              <a:gd name="connsiteY13" fmla="*/ 374290 h 838543"/>
              <a:gd name="connsiteX14" fmla="*/ 568960 w 816946"/>
              <a:gd name="connsiteY14" fmla="*/ 658770 h 838543"/>
              <a:gd name="connsiteX15" fmla="*/ 609600 w 816946"/>
              <a:gd name="connsiteY15" fmla="*/ 232050 h 838543"/>
              <a:gd name="connsiteX16" fmla="*/ 629133 w 816946"/>
              <a:gd name="connsiteY16" fmla="*/ 73982 h 838543"/>
              <a:gd name="connsiteX17" fmla="*/ 660400 w 816946"/>
              <a:gd name="connsiteY17" fmla="*/ 394610 h 838543"/>
              <a:gd name="connsiteX18" fmla="*/ 690093 w 816946"/>
              <a:gd name="connsiteY18" fmla="*/ 580739 h 838543"/>
              <a:gd name="connsiteX19" fmla="*/ 731520 w 816946"/>
              <a:gd name="connsiteY19" fmla="*/ 252370 h 838543"/>
              <a:gd name="connsiteX20" fmla="*/ 816946 w 816946"/>
              <a:gd name="connsiteY20" fmla="*/ 159 h 838543"/>
              <a:gd name="connsiteX0" fmla="*/ 0 w 816946"/>
              <a:gd name="connsiteY0" fmla="*/ 597804 h 838537"/>
              <a:gd name="connsiteX1" fmla="*/ 60960 w 816946"/>
              <a:gd name="connsiteY1" fmla="*/ 293004 h 838537"/>
              <a:gd name="connsiteX2" fmla="*/ 132080 w 816946"/>
              <a:gd name="connsiteY2" fmla="*/ 709564 h 838537"/>
              <a:gd name="connsiteX3" fmla="*/ 182880 w 816946"/>
              <a:gd name="connsiteY3" fmla="*/ 160924 h 838537"/>
              <a:gd name="connsiteX4" fmla="*/ 243840 w 816946"/>
              <a:gd name="connsiteY4" fmla="*/ 831484 h 838537"/>
              <a:gd name="connsiteX5" fmla="*/ 284480 w 816946"/>
              <a:gd name="connsiteY5" fmla="*/ 526684 h 838537"/>
              <a:gd name="connsiteX6" fmla="*/ 325120 w 816946"/>
              <a:gd name="connsiteY6" fmla="*/ 760364 h 838537"/>
              <a:gd name="connsiteX7" fmla="*/ 335280 w 816946"/>
              <a:gd name="connsiteY7" fmla="*/ 404764 h 838537"/>
              <a:gd name="connsiteX8" fmla="*/ 365760 w 816946"/>
              <a:gd name="connsiteY8" fmla="*/ 679084 h 838537"/>
              <a:gd name="connsiteX9" fmla="*/ 375920 w 816946"/>
              <a:gd name="connsiteY9" fmla="*/ 293004 h 838537"/>
              <a:gd name="connsiteX10" fmla="*/ 426720 w 816946"/>
              <a:gd name="connsiteY10" fmla="*/ 506364 h 838537"/>
              <a:gd name="connsiteX11" fmla="*/ 447040 w 816946"/>
              <a:gd name="connsiteY11" fmla="*/ 160924 h 838537"/>
              <a:gd name="connsiteX12" fmla="*/ 497840 w 816946"/>
              <a:gd name="connsiteY12" fmla="*/ 516524 h 838537"/>
              <a:gd name="connsiteX13" fmla="*/ 538480 w 816946"/>
              <a:gd name="connsiteY13" fmla="*/ 374284 h 838537"/>
              <a:gd name="connsiteX14" fmla="*/ 568960 w 816946"/>
              <a:gd name="connsiteY14" fmla="*/ 658764 h 838537"/>
              <a:gd name="connsiteX15" fmla="*/ 609600 w 816946"/>
              <a:gd name="connsiteY15" fmla="*/ 232044 h 838537"/>
              <a:gd name="connsiteX16" fmla="*/ 629133 w 816946"/>
              <a:gd name="connsiteY16" fmla="*/ 73976 h 838537"/>
              <a:gd name="connsiteX17" fmla="*/ 660400 w 816946"/>
              <a:gd name="connsiteY17" fmla="*/ 394604 h 838537"/>
              <a:gd name="connsiteX18" fmla="*/ 690093 w 816946"/>
              <a:gd name="connsiteY18" fmla="*/ 541750 h 838537"/>
              <a:gd name="connsiteX19" fmla="*/ 731520 w 816946"/>
              <a:gd name="connsiteY19" fmla="*/ 252364 h 838537"/>
              <a:gd name="connsiteX20" fmla="*/ 816946 w 816946"/>
              <a:gd name="connsiteY20" fmla="*/ 153 h 838537"/>
              <a:gd name="connsiteX0" fmla="*/ 0 w 816946"/>
              <a:gd name="connsiteY0" fmla="*/ 617281 h 858014"/>
              <a:gd name="connsiteX1" fmla="*/ 60960 w 816946"/>
              <a:gd name="connsiteY1" fmla="*/ 312481 h 858014"/>
              <a:gd name="connsiteX2" fmla="*/ 132080 w 816946"/>
              <a:gd name="connsiteY2" fmla="*/ 729041 h 858014"/>
              <a:gd name="connsiteX3" fmla="*/ 182880 w 816946"/>
              <a:gd name="connsiteY3" fmla="*/ 180401 h 858014"/>
              <a:gd name="connsiteX4" fmla="*/ 243840 w 816946"/>
              <a:gd name="connsiteY4" fmla="*/ 850961 h 858014"/>
              <a:gd name="connsiteX5" fmla="*/ 284480 w 816946"/>
              <a:gd name="connsiteY5" fmla="*/ 546161 h 858014"/>
              <a:gd name="connsiteX6" fmla="*/ 325120 w 816946"/>
              <a:gd name="connsiteY6" fmla="*/ 779841 h 858014"/>
              <a:gd name="connsiteX7" fmla="*/ 335280 w 816946"/>
              <a:gd name="connsiteY7" fmla="*/ 424241 h 858014"/>
              <a:gd name="connsiteX8" fmla="*/ 365760 w 816946"/>
              <a:gd name="connsiteY8" fmla="*/ 698561 h 858014"/>
              <a:gd name="connsiteX9" fmla="*/ 375920 w 816946"/>
              <a:gd name="connsiteY9" fmla="*/ 312481 h 858014"/>
              <a:gd name="connsiteX10" fmla="*/ 426720 w 816946"/>
              <a:gd name="connsiteY10" fmla="*/ 525841 h 858014"/>
              <a:gd name="connsiteX11" fmla="*/ 447040 w 816946"/>
              <a:gd name="connsiteY11" fmla="*/ 180401 h 858014"/>
              <a:gd name="connsiteX12" fmla="*/ 497840 w 816946"/>
              <a:gd name="connsiteY12" fmla="*/ 536001 h 858014"/>
              <a:gd name="connsiteX13" fmla="*/ 538480 w 816946"/>
              <a:gd name="connsiteY13" fmla="*/ 393761 h 858014"/>
              <a:gd name="connsiteX14" fmla="*/ 568960 w 816946"/>
              <a:gd name="connsiteY14" fmla="*/ 678241 h 858014"/>
              <a:gd name="connsiteX15" fmla="*/ 609600 w 816946"/>
              <a:gd name="connsiteY15" fmla="*/ 251521 h 858014"/>
              <a:gd name="connsiteX16" fmla="*/ 629133 w 816946"/>
              <a:gd name="connsiteY16" fmla="*/ 93453 h 858014"/>
              <a:gd name="connsiteX17" fmla="*/ 660400 w 816946"/>
              <a:gd name="connsiteY17" fmla="*/ 414081 h 858014"/>
              <a:gd name="connsiteX18" fmla="*/ 690093 w 816946"/>
              <a:gd name="connsiteY18" fmla="*/ 561227 h 858014"/>
              <a:gd name="connsiteX19" fmla="*/ 731520 w 816946"/>
              <a:gd name="connsiteY19" fmla="*/ 271841 h 858014"/>
              <a:gd name="connsiteX20" fmla="*/ 816946 w 816946"/>
              <a:gd name="connsiteY20" fmla="*/ 139 h 858014"/>
              <a:gd name="connsiteX0" fmla="*/ 0 w 816946"/>
              <a:gd name="connsiteY0" fmla="*/ 617281 h 858014"/>
              <a:gd name="connsiteX1" fmla="*/ 60960 w 816946"/>
              <a:gd name="connsiteY1" fmla="*/ 312481 h 858014"/>
              <a:gd name="connsiteX2" fmla="*/ 132080 w 816946"/>
              <a:gd name="connsiteY2" fmla="*/ 729041 h 858014"/>
              <a:gd name="connsiteX3" fmla="*/ 182880 w 816946"/>
              <a:gd name="connsiteY3" fmla="*/ 180401 h 858014"/>
              <a:gd name="connsiteX4" fmla="*/ 243840 w 816946"/>
              <a:gd name="connsiteY4" fmla="*/ 850961 h 858014"/>
              <a:gd name="connsiteX5" fmla="*/ 284480 w 816946"/>
              <a:gd name="connsiteY5" fmla="*/ 546161 h 858014"/>
              <a:gd name="connsiteX6" fmla="*/ 325120 w 816946"/>
              <a:gd name="connsiteY6" fmla="*/ 779841 h 858014"/>
              <a:gd name="connsiteX7" fmla="*/ 335280 w 816946"/>
              <a:gd name="connsiteY7" fmla="*/ 424241 h 858014"/>
              <a:gd name="connsiteX8" fmla="*/ 365760 w 816946"/>
              <a:gd name="connsiteY8" fmla="*/ 698561 h 858014"/>
              <a:gd name="connsiteX9" fmla="*/ 375920 w 816946"/>
              <a:gd name="connsiteY9" fmla="*/ 312481 h 858014"/>
              <a:gd name="connsiteX10" fmla="*/ 426720 w 816946"/>
              <a:gd name="connsiteY10" fmla="*/ 525841 h 858014"/>
              <a:gd name="connsiteX11" fmla="*/ 447040 w 816946"/>
              <a:gd name="connsiteY11" fmla="*/ 180401 h 858014"/>
              <a:gd name="connsiteX12" fmla="*/ 497840 w 816946"/>
              <a:gd name="connsiteY12" fmla="*/ 536001 h 858014"/>
              <a:gd name="connsiteX13" fmla="*/ 538480 w 816946"/>
              <a:gd name="connsiteY13" fmla="*/ 393761 h 858014"/>
              <a:gd name="connsiteX14" fmla="*/ 568960 w 816946"/>
              <a:gd name="connsiteY14" fmla="*/ 678241 h 858014"/>
              <a:gd name="connsiteX15" fmla="*/ 609600 w 816946"/>
              <a:gd name="connsiteY15" fmla="*/ 251521 h 858014"/>
              <a:gd name="connsiteX16" fmla="*/ 629133 w 816946"/>
              <a:gd name="connsiteY16" fmla="*/ 93453 h 858014"/>
              <a:gd name="connsiteX17" fmla="*/ 660400 w 816946"/>
              <a:gd name="connsiteY17" fmla="*/ 414081 h 858014"/>
              <a:gd name="connsiteX18" fmla="*/ 690093 w 816946"/>
              <a:gd name="connsiteY18" fmla="*/ 561227 h 858014"/>
              <a:gd name="connsiteX19" fmla="*/ 731520 w 816946"/>
              <a:gd name="connsiteY19" fmla="*/ 271841 h 858014"/>
              <a:gd name="connsiteX20" fmla="*/ 816946 w 816946"/>
              <a:gd name="connsiteY20" fmla="*/ 139 h 858014"/>
              <a:gd name="connsiteX0" fmla="*/ 0 w 829967"/>
              <a:gd name="connsiteY0" fmla="*/ 627020 h 867753"/>
              <a:gd name="connsiteX1" fmla="*/ 60960 w 829967"/>
              <a:gd name="connsiteY1" fmla="*/ 322220 h 867753"/>
              <a:gd name="connsiteX2" fmla="*/ 132080 w 829967"/>
              <a:gd name="connsiteY2" fmla="*/ 738780 h 867753"/>
              <a:gd name="connsiteX3" fmla="*/ 182880 w 829967"/>
              <a:gd name="connsiteY3" fmla="*/ 190140 h 867753"/>
              <a:gd name="connsiteX4" fmla="*/ 243840 w 829967"/>
              <a:gd name="connsiteY4" fmla="*/ 860700 h 867753"/>
              <a:gd name="connsiteX5" fmla="*/ 284480 w 829967"/>
              <a:gd name="connsiteY5" fmla="*/ 555900 h 867753"/>
              <a:gd name="connsiteX6" fmla="*/ 325120 w 829967"/>
              <a:gd name="connsiteY6" fmla="*/ 789580 h 867753"/>
              <a:gd name="connsiteX7" fmla="*/ 335280 w 829967"/>
              <a:gd name="connsiteY7" fmla="*/ 433980 h 867753"/>
              <a:gd name="connsiteX8" fmla="*/ 365760 w 829967"/>
              <a:gd name="connsiteY8" fmla="*/ 708300 h 867753"/>
              <a:gd name="connsiteX9" fmla="*/ 375920 w 829967"/>
              <a:gd name="connsiteY9" fmla="*/ 322220 h 867753"/>
              <a:gd name="connsiteX10" fmla="*/ 426720 w 829967"/>
              <a:gd name="connsiteY10" fmla="*/ 535580 h 867753"/>
              <a:gd name="connsiteX11" fmla="*/ 447040 w 829967"/>
              <a:gd name="connsiteY11" fmla="*/ 190140 h 867753"/>
              <a:gd name="connsiteX12" fmla="*/ 497840 w 829967"/>
              <a:gd name="connsiteY12" fmla="*/ 545740 h 867753"/>
              <a:gd name="connsiteX13" fmla="*/ 538480 w 829967"/>
              <a:gd name="connsiteY13" fmla="*/ 403500 h 867753"/>
              <a:gd name="connsiteX14" fmla="*/ 568960 w 829967"/>
              <a:gd name="connsiteY14" fmla="*/ 687980 h 867753"/>
              <a:gd name="connsiteX15" fmla="*/ 609600 w 829967"/>
              <a:gd name="connsiteY15" fmla="*/ 261260 h 867753"/>
              <a:gd name="connsiteX16" fmla="*/ 629133 w 829967"/>
              <a:gd name="connsiteY16" fmla="*/ 103192 h 867753"/>
              <a:gd name="connsiteX17" fmla="*/ 660400 w 829967"/>
              <a:gd name="connsiteY17" fmla="*/ 423820 h 867753"/>
              <a:gd name="connsiteX18" fmla="*/ 690093 w 829967"/>
              <a:gd name="connsiteY18" fmla="*/ 570966 h 867753"/>
              <a:gd name="connsiteX19" fmla="*/ 731520 w 829967"/>
              <a:gd name="connsiteY19" fmla="*/ 281580 h 867753"/>
              <a:gd name="connsiteX20" fmla="*/ 829967 w 829967"/>
              <a:gd name="connsiteY20" fmla="*/ 133 h 867753"/>
              <a:gd name="connsiteX0" fmla="*/ 0 w 829967"/>
              <a:gd name="connsiteY0" fmla="*/ 627017 h 867750"/>
              <a:gd name="connsiteX1" fmla="*/ 60960 w 829967"/>
              <a:gd name="connsiteY1" fmla="*/ 322217 h 867750"/>
              <a:gd name="connsiteX2" fmla="*/ 132080 w 829967"/>
              <a:gd name="connsiteY2" fmla="*/ 738777 h 867750"/>
              <a:gd name="connsiteX3" fmla="*/ 182880 w 829967"/>
              <a:gd name="connsiteY3" fmla="*/ 190137 h 867750"/>
              <a:gd name="connsiteX4" fmla="*/ 243840 w 829967"/>
              <a:gd name="connsiteY4" fmla="*/ 860697 h 867750"/>
              <a:gd name="connsiteX5" fmla="*/ 284480 w 829967"/>
              <a:gd name="connsiteY5" fmla="*/ 555897 h 867750"/>
              <a:gd name="connsiteX6" fmla="*/ 325120 w 829967"/>
              <a:gd name="connsiteY6" fmla="*/ 789577 h 867750"/>
              <a:gd name="connsiteX7" fmla="*/ 335280 w 829967"/>
              <a:gd name="connsiteY7" fmla="*/ 433977 h 867750"/>
              <a:gd name="connsiteX8" fmla="*/ 365760 w 829967"/>
              <a:gd name="connsiteY8" fmla="*/ 708297 h 867750"/>
              <a:gd name="connsiteX9" fmla="*/ 375920 w 829967"/>
              <a:gd name="connsiteY9" fmla="*/ 322217 h 867750"/>
              <a:gd name="connsiteX10" fmla="*/ 426720 w 829967"/>
              <a:gd name="connsiteY10" fmla="*/ 535577 h 867750"/>
              <a:gd name="connsiteX11" fmla="*/ 447040 w 829967"/>
              <a:gd name="connsiteY11" fmla="*/ 190137 h 867750"/>
              <a:gd name="connsiteX12" fmla="*/ 497840 w 829967"/>
              <a:gd name="connsiteY12" fmla="*/ 545737 h 867750"/>
              <a:gd name="connsiteX13" fmla="*/ 538480 w 829967"/>
              <a:gd name="connsiteY13" fmla="*/ 403497 h 867750"/>
              <a:gd name="connsiteX14" fmla="*/ 568960 w 829967"/>
              <a:gd name="connsiteY14" fmla="*/ 687977 h 867750"/>
              <a:gd name="connsiteX15" fmla="*/ 609600 w 829967"/>
              <a:gd name="connsiteY15" fmla="*/ 261257 h 867750"/>
              <a:gd name="connsiteX16" fmla="*/ 629133 w 829967"/>
              <a:gd name="connsiteY16" fmla="*/ 103189 h 867750"/>
              <a:gd name="connsiteX17" fmla="*/ 660400 w 829967"/>
              <a:gd name="connsiteY17" fmla="*/ 423817 h 867750"/>
              <a:gd name="connsiteX18" fmla="*/ 690093 w 829967"/>
              <a:gd name="connsiteY18" fmla="*/ 570963 h 867750"/>
              <a:gd name="connsiteX19" fmla="*/ 738031 w 829967"/>
              <a:gd name="connsiteY19" fmla="*/ 288074 h 867750"/>
              <a:gd name="connsiteX20" fmla="*/ 829967 w 829967"/>
              <a:gd name="connsiteY20" fmla="*/ 130 h 86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9967" h="867750">
                <a:moveTo>
                  <a:pt x="0" y="627017"/>
                </a:moveTo>
                <a:cubicBezTo>
                  <a:pt x="19473" y="465303"/>
                  <a:pt x="38947" y="303590"/>
                  <a:pt x="60960" y="322217"/>
                </a:cubicBezTo>
                <a:cubicBezTo>
                  <a:pt x="82973" y="340844"/>
                  <a:pt x="111760" y="760790"/>
                  <a:pt x="132080" y="738777"/>
                </a:cubicBezTo>
                <a:cubicBezTo>
                  <a:pt x="152400" y="716764"/>
                  <a:pt x="164253" y="169817"/>
                  <a:pt x="182880" y="190137"/>
                </a:cubicBezTo>
                <a:cubicBezTo>
                  <a:pt x="201507" y="210457"/>
                  <a:pt x="226907" y="799737"/>
                  <a:pt x="243840" y="860697"/>
                </a:cubicBezTo>
                <a:cubicBezTo>
                  <a:pt x="260773" y="921657"/>
                  <a:pt x="270933" y="567750"/>
                  <a:pt x="284480" y="555897"/>
                </a:cubicBezTo>
                <a:cubicBezTo>
                  <a:pt x="298027" y="544044"/>
                  <a:pt x="316653" y="809897"/>
                  <a:pt x="325120" y="789577"/>
                </a:cubicBezTo>
                <a:cubicBezTo>
                  <a:pt x="333587" y="769257"/>
                  <a:pt x="328507" y="447524"/>
                  <a:pt x="335280" y="433977"/>
                </a:cubicBezTo>
                <a:cubicBezTo>
                  <a:pt x="342053" y="420430"/>
                  <a:pt x="358987" y="726924"/>
                  <a:pt x="365760" y="708297"/>
                </a:cubicBezTo>
                <a:cubicBezTo>
                  <a:pt x="372533" y="689670"/>
                  <a:pt x="365760" y="351004"/>
                  <a:pt x="375920" y="322217"/>
                </a:cubicBezTo>
                <a:cubicBezTo>
                  <a:pt x="386080" y="293430"/>
                  <a:pt x="414867" y="557590"/>
                  <a:pt x="426720" y="535577"/>
                </a:cubicBezTo>
                <a:cubicBezTo>
                  <a:pt x="438573" y="513564"/>
                  <a:pt x="435187" y="188444"/>
                  <a:pt x="447040" y="190137"/>
                </a:cubicBezTo>
                <a:cubicBezTo>
                  <a:pt x="458893" y="191830"/>
                  <a:pt x="482600" y="510177"/>
                  <a:pt x="497840" y="545737"/>
                </a:cubicBezTo>
                <a:cubicBezTo>
                  <a:pt x="513080" y="581297"/>
                  <a:pt x="526627" y="379790"/>
                  <a:pt x="538480" y="403497"/>
                </a:cubicBezTo>
                <a:cubicBezTo>
                  <a:pt x="550333" y="427204"/>
                  <a:pt x="557107" y="711684"/>
                  <a:pt x="568960" y="687977"/>
                </a:cubicBezTo>
                <a:cubicBezTo>
                  <a:pt x="580813" y="664270"/>
                  <a:pt x="599571" y="358722"/>
                  <a:pt x="609600" y="261257"/>
                </a:cubicBezTo>
                <a:cubicBezTo>
                  <a:pt x="619629" y="163792"/>
                  <a:pt x="620666" y="76096"/>
                  <a:pt x="629133" y="103189"/>
                </a:cubicBezTo>
                <a:cubicBezTo>
                  <a:pt x="637600" y="130282"/>
                  <a:pt x="650240" y="345855"/>
                  <a:pt x="660400" y="423817"/>
                </a:cubicBezTo>
                <a:cubicBezTo>
                  <a:pt x="670560" y="501779"/>
                  <a:pt x="677155" y="593587"/>
                  <a:pt x="690093" y="570963"/>
                </a:cubicBezTo>
                <a:cubicBezTo>
                  <a:pt x="703032" y="548339"/>
                  <a:pt x="714719" y="383213"/>
                  <a:pt x="738031" y="288074"/>
                </a:cubicBezTo>
                <a:cubicBezTo>
                  <a:pt x="761343" y="192935"/>
                  <a:pt x="826580" y="-5797"/>
                  <a:pt x="829967" y="13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5601107" y="6349459"/>
            <a:ext cx="836573" cy="478041"/>
          </a:xfrm>
          <a:prstGeom prst="rect">
            <a:avLst/>
          </a:prstGeom>
          <a:noFill/>
        </p:spPr>
        <p:txBody>
          <a:bodyPr wrap="none" rtlCol="0">
            <a:spAutoFit/>
          </a:bodyPr>
          <a:lstStyle/>
          <a:p>
            <a:r>
              <a:rPr kumimoji="1" lang="ja-JP" altLang="en-US" dirty="0" smtClean="0"/>
              <a:t>過去</a:t>
            </a:r>
            <a:endParaRPr kumimoji="1" lang="ja-JP" altLang="en-US" dirty="0"/>
          </a:p>
        </p:txBody>
      </p:sp>
      <p:sp>
        <p:nvSpPr>
          <p:cNvPr id="24" name="テキスト ボックス 23"/>
          <p:cNvSpPr txBox="1"/>
          <p:nvPr/>
        </p:nvSpPr>
        <p:spPr>
          <a:xfrm>
            <a:off x="6662871" y="6366621"/>
            <a:ext cx="537796" cy="478041"/>
          </a:xfrm>
          <a:prstGeom prst="rect">
            <a:avLst/>
          </a:prstGeom>
          <a:noFill/>
        </p:spPr>
        <p:txBody>
          <a:bodyPr wrap="none" rtlCol="0">
            <a:spAutoFit/>
          </a:bodyPr>
          <a:lstStyle/>
          <a:p>
            <a:r>
              <a:rPr kumimoji="1" lang="ja-JP" altLang="en-US" dirty="0" smtClean="0"/>
              <a:t>今</a:t>
            </a:r>
            <a:endParaRPr kumimoji="1" lang="ja-JP" altLang="en-US" dirty="0"/>
          </a:p>
        </p:txBody>
      </p:sp>
      <p:sp>
        <p:nvSpPr>
          <p:cNvPr id="25" name="テキスト ボックス 24"/>
          <p:cNvSpPr txBox="1"/>
          <p:nvPr/>
        </p:nvSpPr>
        <p:spPr>
          <a:xfrm>
            <a:off x="7600019" y="6349459"/>
            <a:ext cx="836573" cy="478041"/>
          </a:xfrm>
          <a:prstGeom prst="rect">
            <a:avLst/>
          </a:prstGeom>
          <a:noFill/>
        </p:spPr>
        <p:txBody>
          <a:bodyPr wrap="none" rtlCol="0">
            <a:spAutoFit/>
          </a:bodyPr>
          <a:lstStyle/>
          <a:p>
            <a:r>
              <a:rPr kumimoji="1" lang="ja-JP" altLang="en-US" dirty="0" smtClean="0"/>
              <a:t>未来</a:t>
            </a:r>
            <a:endParaRPr kumimoji="1" lang="ja-JP" altLang="en-US" dirty="0"/>
          </a:p>
        </p:txBody>
      </p:sp>
      <p:cxnSp>
        <p:nvCxnSpPr>
          <p:cNvPr id="27" name="直線コネクタ 26"/>
          <p:cNvCxnSpPr/>
          <p:nvPr/>
        </p:nvCxnSpPr>
        <p:spPr>
          <a:xfrm>
            <a:off x="6871715" y="4129752"/>
            <a:ext cx="0" cy="2219706"/>
          </a:xfrm>
          <a:prstGeom prst="line">
            <a:avLst/>
          </a:prstGeom>
          <a:ln w="95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フリーフォーム 28"/>
          <p:cNvSpPr/>
          <p:nvPr/>
        </p:nvSpPr>
        <p:spPr>
          <a:xfrm>
            <a:off x="5600587" y="5030930"/>
            <a:ext cx="1488948" cy="803580"/>
          </a:xfrm>
          <a:custGeom>
            <a:avLst/>
            <a:gdLst>
              <a:gd name="connsiteX0" fmla="*/ 0 w 1254760"/>
              <a:gd name="connsiteY0" fmla="*/ 695960 h 751712"/>
              <a:gd name="connsiteX1" fmla="*/ 502920 w 1254760"/>
              <a:gd name="connsiteY1" fmla="*/ 701040 h 751712"/>
              <a:gd name="connsiteX2" fmla="*/ 1087120 w 1254760"/>
              <a:gd name="connsiteY2" fmla="*/ 157480 h 751712"/>
              <a:gd name="connsiteX3" fmla="*/ 1254760 w 1254760"/>
              <a:gd name="connsiteY3" fmla="*/ 0 h 751712"/>
              <a:gd name="connsiteX0" fmla="*/ 0 w 1259840"/>
              <a:gd name="connsiteY0" fmla="*/ 711200 h 758902"/>
              <a:gd name="connsiteX1" fmla="*/ 508000 w 1259840"/>
              <a:gd name="connsiteY1" fmla="*/ 701040 h 758902"/>
              <a:gd name="connsiteX2" fmla="*/ 1092200 w 1259840"/>
              <a:gd name="connsiteY2" fmla="*/ 157480 h 758902"/>
              <a:gd name="connsiteX3" fmla="*/ 1259840 w 1259840"/>
              <a:gd name="connsiteY3" fmla="*/ 0 h 758902"/>
              <a:gd name="connsiteX0" fmla="*/ 0 w 1259840"/>
              <a:gd name="connsiteY0" fmla="*/ 711200 h 752347"/>
              <a:gd name="connsiteX1" fmla="*/ 508000 w 1259840"/>
              <a:gd name="connsiteY1" fmla="*/ 701040 h 752347"/>
              <a:gd name="connsiteX2" fmla="*/ 1092200 w 1259840"/>
              <a:gd name="connsiteY2" fmla="*/ 157480 h 752347"/>
              <a:gd name="connsiteX3" fmla="*/ 1259840 w 1259840"/>
              <a:gd name="connsiteY3" fmla="*/ 0 h 752347"/>
              <a:gd name="connsiteX0" fmla="*/ 0 w 1259840"/>
              <a:gd name="connsiteY0" fmla="*/ 711200 h 733743"/>
              <a:gd name="connsiteX1" fmla="*/ 508000 w 1259840"/>
              <a:gd name="connsiteY1" fmla="*/ 701040 h 733743"/>
              <a:gd name="connsiteX2" fmla="*/ 1092200 w 1259840"/>
              <a:gd name="connsiteY2" fmla="*/ 157480 h 733743"/>
              <a:gd name="connsiteX3" fmla="*/ 1259840 w 1259840"/>
              <a:gd name="connsiteY3" fmla="*/ 0 h 733743"/>
              <a:gd name="connsiteX0" fmla="*/ 0 w 1259840"/>
              <a:gd name="connsiteY0" fmla="*/ 711200 h 735668"/>
              <a:gd name="connsiteX1" fmla="*/ 508000 w 1259840"/>
              <a:gd name="connsiteY1" fmla="*/ 701040 h 735668"/>
              <a:gd name="connsiteX2" fmla="*/ 1092200 w 1259840"/>
              <a:gd name="connsiteY2" fmla="*/ 157480 h 735668"/>
              <a:gd name="connsiteX3" fmla="*/ 1259840 w 1259840"/>
              <a:gd name="connsiteY3" fmla="*/ 0 h 735668"/>
              <a:gd name="connsiteX0" fmla="*/ 0 w 1264920"/>
              <a:gd name="connsiteY0" fmla="*/ 721360 h 757112"/>
              <a:gd name="connsiteX1" fmla="*/ 513080 w 1264920"/>
              <a:gd name="connsiteY1" fmla="*/ 701040 h 757112"/>
              <a:gd name="connsiteX2" fmla="*/ 1097280 w 1264920"/>
              <a:gd name="connsiteY2" fmla="*/ 157480 h 757112"/>
              <a:gd name="connsiteX3" fmla="*/ 1264920 w 1264920"/>
              <a:gd name="connsiteY3" fmla="*/ 0 h 757112"/>
              <a:gd name="connsiteX0" fmla="*/ 0 w 1270000"/>
              <a:gd name="connsiteY0" fmla="*/ 751840 h 774425"/>
              <a:gd name="connsiteX1" fmla="*/ 518160 w 1270000"/>
              <a:gd name="connsiteY1" fmla="*/ 701040 h 774425"/>
              <a:gd name="connsiteX2" fmla="*/ 1102360 w 1270000"/>
              <a:gd name="connsiteY2" fmla="*/ 157480 h 774425"/>
              <a:gd name="connsiteX3" fmla="*/ 1270000 w 1270000"/>
              <a:gd name="connsiteY3" fmla="*/ 0 h 774425"/>
              <a:gd name="connsiteX0" fmla="*/ 0 w 1270000"/>
              <a:gd name="connsiteY0" fmla="*/ 751840 h 764239"/>
              <a:gd name="connsiteX1" fmla="*/ 518160 w 1270000"/>
              <a:gd name="connsiteY1" fmla="*/ 701040 h 764239"/>
              <a:gd name="connsiteX2" fmla="*/ 1102360 w 1270000"/>
              <a:gd name="connsiteY2" fmla="*/ 157480 h 764239"/>
              <a:gd name="connsiteX3" fmla="*/ 1270000 w 1270000"/>
              <a:gd name="connsiteY3" fmla="*/ 0 h 764239"/>
              <a:gd name="connsiteX0" fmla="*/ 0 w 1270000"/>
              <a:gd name="connsiteY0" fmla="*/ 751840 h 766206"/>
              <a:gd name="connsiteX1" fmla="*/ 518160 w 1270000"/>
              <a:gd name="connsiteY1" fmla="*/ 701040 h 766206"/>
              <a:gd name="connsiteX2" fmla="*/ 1102360 w 1270000"/>
              <a:gd name="connsiteY2" fmla="*/ 157480 h 766206"/>
              <a:gd name="connsiteX3" fmla="*/ 1270000 w 1270000"/>
              <a:gd name="connsiteY3" fmla="*/ 0 h 766206"/>
              <a:gd name="connsiteX0" fmla="*/ 0 w 1270000"/>
              <a:gd name="connsiteY0" fmla="*/ 751840 h 762710"/>
              <a:gd name="connsiteX1" fmla="*/ 518160 w 1270000"/>
              <a:gd name="connsiteY1" fmla="*/ 701040 h 762710"/>
              <a:gd name="connsiteX2" fmla="*/ 1102360 w 1270000"/>
              <a:gd name="connsiteY2" fmla="*/ 157480 h 762710"/>
              <a:gd name="connsiteX3" fmla="*/ 1270000 w 1270000"/>
              <a:gd name="connsiteY3" fmla="*/ 0 h 762710"/>
              <a:gd name="connsiteX0" fmla="*/ 0 w 1270000"/>
              <a:gd name="connsiteY0" fmla="*/ 751840 h 754983"/>
              <a:gd name="connsiteX1" fmla="*/ 518160 w 1270000"/>
              <a:gd name="connsiteY1" fmla="*/ 701040 h 754983"/>
              <a:gd name="connsiteX2" fmla="*/ 1102360 w 1270000"/>
              <a:gd name="connsiteY2" fmla="*/ 157480 h 754983"/>
              <a:gd name="connsiteX3" fmla="*/ 1270000 w 1270000"/>
              <a:gd name="connsiteY3" fmla="*/ 0 h 754983"/>
              <a:gd name="connsiteX0" fmla="*/ 0 w 1270000"/>
              <a:gd name="connsiteY0" fmla="*/ 751840 h 754983"/>
              <a:gd name="connsiteX1" fmla="*/ 518160 w 1270000"/>
              <a:gd name="connsiteY1" fmla="*/ 701040 h 754983"/>
              <a:gd name="connsiteX2" fmla="*/ 1102360 w 1270000"/>
              <a:gd name="connsiteY2" fmla="*/ 157480 h 754983"/>
              <a:gd name="connsiteX3" fmla="*/ 1270000 w 1270000"/>
              <a:gd name="connsiteY3" fmla="*/ 0 h 754983"/>
              <a:gd name="connsiteX0" fmla="*/ 0 w 1270000"/>
              <a:gd name="connsiteY0" fmla="*/ 751840 h 765754"/>
              <a:gd name="connsiteX1" fmla="*/ 518160 w 1270000"/>
              <a:gd name="connsiteY1" fmla="*/ 701040 h 765754"/>
              <a:gd name="connsiteX2" fmla="*/ 1113790 w 1270000"/>
              <a:gd name="connsiteY2" fmla="*/ 165100 h 765754"/>
              <a:gd name="connsiteX3" fmla="*/ 1270000 w 1270000"/>
              <a:gd name="connsiteY3" fmla="*/ 0 h 765754"/>
              <a:gd name="connsiteX0" fmla="*/ 0 w 1270000"/>
              <a:gd name="connsiteY0" fmla="*/ 751840 h 765754"/>
              <a:gd name="connsiteX1" fmla="*/ 518160 w 1270000"/>
              <a:gd name="connsiteY1" fmla="*/ 701040 h 765754"/>
              <a:gd name="connsiteX2" fmla="*/ 1113790 w 1270000"/>
              <a:gd name="connsiteY2" fmla="*/ 165100 h 765754"/>
              <a:gd name="connsiteX3" fmla="*/ 1270000 w 1270000"/>
              <a:gd name="connsiteY3" fmla="*/ 0 h 765754"/>
              <a:gd name="connsiteX0" fmla="*/ 0 w 1270000"/>
              <a:gd name="connsiteY0" fmla="*/ 751840 h 765754"/>
              <a:gd name="connsiteX1" fmla="*/ 518160 w 1270000"/>
              <a:gd name="connsiteY1" fmla="*/ 701040 h 765754"/>
              <a:gd name="connsiteX2" fmla="*/ 1113790 w 1270000"/>
              <a:gd name="connsiteY2" fmla="*/ 165100 h 765754"/>
              <a:gd name="connsiteX3" fmla="*/ 1270000 w 1270000"/>
              <a:gd name="connsiteY3" fmla="*/ 0 h 765754"/>
              <a:gd name="connsiteX0" fmla="*/ 0 w 1268095"/>
              <a:gd name="connsiteY0" fmla="*/ 751840 h 765754"/>
              <a:gd name="connsiteX1" fmla="*/ 516255 w 1268095"/>
              <a:gd name="connsiteY1" fmla="*/ 701040 h 765754"/>
              <a:gd name="connsiteX2" fmla="*/ 1111885 w 1268095"/>
              <a:gd name="connsiteY2" fmla="*/ 165100 h 765754"/>
              <a:gd name="connsiteX3" fmla="*/ 1268095 w 1268095"/>
              <a:gd name="connsiteY3" fmla="*/ 0 h 765754"/>
              <a:gd name="connsiteX0" fmla="*/ 0 w 1268095"/>
              <a:gd name="connsiteY0" fmla="*/ 751840 h 763530"/>
              <a:gd name="connsiteX1" fmla="*/ 516255 w 1268095"/>
              <a:gd name="connsiteY1" fmla="*/ 701040 h 763530"/>
              <a:gd name="connsiteX2" fmla="*/ 1111885 w 1268095"/>
              <a:gd name="connsiteY2" fmla="*/ 165100 h 763530"/>
              <a:gd name="connsiteX3" fmla="*/ 1268095 w 1268095"/>
              <a:gd name="connsiteY3" fmla="*/ 0 h 763530"/>
              <a:gd name="connsiteX0" fmla="*/ 0 w 1268095"/>
              <a:gd name="connsiteY0" fmla="*/ 751840 h 758592"/>
              <a:gd name="connsiteX1" fmla="*/ 516255 w 1268095"/>
              <a:gd name="connsiteY1" fmla="*/ 689610 h 758592"/>
              <a:gd name="connsiteX2" fmla="*/ 1111885 w 1268095"/>
              <a:gd name="connsiteY2" fmla="*/ 165100 h 758592"/>
              <a:gd name="connsiteX3" fmla="*/ 1268095 w 1268095"/>
              <a:gd name="connsiteY3" fmla="*/ 0 h 758592"/>
              <a:gd name="connsiteX0" fmla="*/ 0 w 1268095"/>
              <a:gd name="connsiteY0" fmla="*/ 751840 h 758592"/>
              <a:gd name="connsiteX1" fmla="*/ 516255 w 1268095"/>
              <a:gd name="connsiteY1" fmla="*/ 689610 h 758592"/>
              <a:gd name="connsiteX2" fmla="*/ 1111885 w 1268095"/>
              <a:gd name="connsiteY2" fmla="*/ 165100 h 758592"/>
              <a:gd name="connsiteX3" fmla="*/ 1268095 w 1268095"/>
              <a:gd name="connsiteY3" fmla="*/ 0 h 758592"/>
              <a:gd name="connsiteX0" fmla="*/ 0 w 1268095"/>
              <a:gd name="connsiteY0" fmla="*/ 751840 h 758592"/>
              <a:gd name="connsiteX1" fmla="*/ 516255 w 1268095"/>
              <a:gd name="connsiteY1" fmla="*/ 689610 h 758592"/>
              <a:gd name="connsiteX2" fmla="*/ 1111885 w 1268095"/>
              <a:gd name="connsiteY2" fmla="*/ 165100 h 758592"/>
              <a:gd name="connsiteX3" fmla="*/ 1268095 w 1268095"/>
              <a:gd name="connsiteY3" fmla="*/ 0 h 758592"/>
              <a:gd name="connsiteX0" fmla="*/ 0 w 1268095"/>
              <a:gd name="connsiteY0" fmla="*/ 751840 h 758592"/>
              <a:gd name="connsiteX1" fmla="*/ 516255 w 1268095"/>
              <a:gd name="connsiteY1" fmla="*/ 689610 h 758592"/>
              <a:gd name="connsiteX2" fmla="*/ 1111885 w 1268095"/>
              <a:gd name="connsiteY2" fmla="*/ 165100 h 758592"/>
              <a:gd name="connsiteX3" fmla="*/ 1268095 w 1268095"/>
              <a:gd name="connsiteY3" fmla="*/ 0 h 758592"/>
              <a:gd name="connsiteX0" fmla="*/ 0 w 1268095"/>
              <a:gd name="connsiteY0" fmla="*/ 751840 h 758592"/>
              <a:gd name="connsiteX1" fmla="*/ 516255 w 1268095"/>
              <a:gd name="connsiteY1" fmla="*/ 689610 h 758592"/>
              <a:gd name="connsiteX2" fmla="*/ 1111885 w 1268095"/>
              <a:gd name="connsiteY2" fmla="*/ 165100 h 758592"/>
              <a:gd name="connsiteX3" fmla="*/ 1268095 w 1268095"/>
              <a:gd name="connsiteY3" fmla="*/ 0 h 758592"/>
              <a:gd name="connsiteX0" fmla="*/ 0 w 1220998"/>
              <a:gd name="connsiteY0" fmla="*/ 685119 h 691871"/>
              <a:gd name="connsiteX1" fmla="*/ 516255 w 1220998"/>
              <a:gd name="connsiteY1" fmla="*/ 622889 h 691871"/>
              <a:gd name="connsiteX2" fmla="*/ 1111885 w 1220998"/>
              <a:gd name="connsiteY2" fmla="*/ 98379 h 691871"/>
              <a:gd name="connsiteX3" fmla="*/ 1220998 w 1220998"/>
              <a:gd name="connsiteY3" fmla="*/ 0 h 691871"/>
              <a:gd name="connsiteX0" fmla="*/ 0 w 1220998"/>
              <a:gd name="connsiteY0" fmla="*/ 685119 h 688138"/>
              <a:gd name="connsiteX1" fmla="*/ 516255 w 1220998"/>
              <a:gd name="connsiteY1" fmla="*/ 622889 h 688138"/>
              <a:gd name="connsiteX2" fmla="*/ 1033390 w 1220998"/>
              <a:gd name="connsiteY2" fmla="*/ 180799 h 688138"/>
              <a:gd name="connsiteX3" fmla="*/ 1220998 w 1220998"/>
              <a:gd name="connsiteY3" fmla="*/ 0 h 688138"/>
              <a:gd name="connsiteX0" fmla="*/ 0 w 1146427"/>
              <a:gd name="connsiteY0" fmla="*/ 622323 h 625342"/>
              <a:gd name="connsiteX1" fmla="*/ 516255 w 1146427"/>
              <a:gd name="connsiteY1" fmla="*/ 560093 h 625342"/>
              <a:gd name="connsiteX2" fmla="*/ 1033390 w 1146427"/>
              <a:gd name="connsiteY2" fmla="*/ 118003 h 625342"/>
              <a:gd name="connsiteX3" fmla="*/ 1146427 w 1146427"/>
              <a:gd name="connsiteY3" fmla="*/ 0 h 625342"/>
              <a:gd name="connsiteX0" fmla="*/ 0 w 1150352"/>
              <a:gd name="connsiteY0" fmla="*/ 618398 h 621417"/>
              <a:gd name="connsiteX1" fmla="*/ 516255 w 1150352"/>
              <a:gd name="connsiteY1" fmla="*/ 556168 h 621417"/>
              <a:gd name="connsiteX2" fmla="*/ 1033390 w 1150352"/>
              <a:gd name="connsiteY2" fmla="*/ 114078 h 621417"/>
              <a:gd name="connsiteX3" fmla="*/ 1150352 w 1150352"/>
              <a:gd name="connsiteY3" fmla="*/ 0 h 621417"/>
              <a:gd name="connsiteX0" fmla="*/ 0 w 1150352"/>
              <a:gd name="connsiteY0" fmla="*/ 618398 h 620840"/>
              <a:gd name="connsiteX1" fmla="*/ 516255 w 1150352"/>
              <a:gd name="connsiteY1" fmla="*/ 556168 h 620840"/>
              <a:gd name="connsiteX2" fmla="*/ 1017691 w 1150352"/>
              <a:gd name="connsiteY2" fmla="*/ 129777 h 620840"/>
              <a:gd name="connsiteX3" fmla="*/ 1150352 w 1150352"/>
              <a:gd name="connsiteY3" fmla="*/ 0 h 620840"/>
              <a:gd name="connsiteX0" fmla="*/ 0 w 1150352"/>
              <a:gd name="connsiteY0" fmla="*/ 618398 h 620840"/>
              <a:gd name="connsiteX1" fmla="*/ 516255 w 1150352"/>
              <a:gd name="connsiteY1" fmla="*/ 556168 h 620840"/>
              <a:gd name="connsiteX2" fmla="*/ 1017691 w 1150352"/>
              <a:gd name="connsiteY2" fmla="*/ 129777 h 620840"/>
              <a:gd name="connsiteX3" fmla="*/ 1150352 w 1150352"/>
              <a:gd name="connsiteY3" fmla="*/ 0 h 620840"/>
              <a:gd name="connsiteX0" fmla="*/ 0 w 1150352"/>
              <a:gd name="connsiteY0" fmla="*/ 618398 h 620840"/>
              <a:gd name="connsiteX1" fmla="*/ 516255 w 1150352"/>
              <a:gd name="connsiteY1" fmla="*/ 556168 h 620840"/>
              <a:gd name="connsiteX2" fmla="*/ 1017691 w 1150352"/>
              <a:gd name="connsiteY2" fmla="*/ 129777 h 620840"/>
              <a:gd name="connsiteX3" fmla="*/ 1150352 w 1150352"/>
              <a:gd name="connsiteY3" fmla="*/ 0 h 620840"/>
              <a:gd name="connsiteX0" fmla="*/ 0 w 1150352"/>
              <a:gd name="connsiteY0" fmla="*/ 618398 h 620840"/>
              <a:gd name="connsiteX1" fmla="*/ 516255 w 1150352"/>
              <a:gd name="connsiteY1" fmla="*/ 556168 h 620840"/>
              <a:gd name="connsiteX2" fmla="*/ 1017691 w 1150352"/>
              <a:gd name="connsiteY2" fmla="*/ 129777 h 620840"/>
              <a:gd name="connsiteX3" fmla="*/ 1150352 w 1150352"/>
              <a:gd name="connsiteY3" fmla="*/ 0 h 620840"/>
              <a:gd name="connsiteX0" fmla="*/ 0 w 1150352"/>
              <a:gd name="connsiteY0" fmla="*/ 618398 h 620840"/>
              <a:gd name="connsiteX1" fmla="*/ 516255 w 1150352"/>
              <a:gd name="connsiteY1" fmla="*/ 556168 h 620840"/>
              <a:gd name="connsiteX2" fmla="*/ 1017691 w 1150352"/>
              <a:gd name="connsiteY2" fmla="*/ 129777 h 620840"/>
              <a:gd name="connsiteX3" fmla="*/ 1150352 w 1150352"/>
              <a:gd name="connsiteY3" fmla="*/ 0 h 620840"/>
              <a:gd name="connsiteX0" fmla="*/ 0 w 1150352"/>
              <a:gd name="connsiteY0" fmla="*/ 618398 h 620840"/>
              <a:gd name="connsiteX1" fmla="*/ 516255 w 1150352"/>
              <a:gd name="connsiteY1" fmla="*/ 556168 h 620840"/>
              <a:gd name="connsiteX2" fmla="*/ 1017691 w 1150352"/>
              <a:gd name="connsiteY2" fmla="*/ 129777 h 620840"/>
              <a:gd name="connsiteX3" fmla="*/ 1150352 w 1150352"/>
              <a:gd name="connsiteY3" fmla="*/ 0 h 620840"/>
            </a:gdLst>
            <a:ahLst/>
            <a:cxnLst>
              <a:cxn ang="0">
                <a:pos x="connsiteX0" y="connsiteY0"/>
              </a:cxn>
              <a:cxn ang="0">
                <a:pos x="connsiteX1" y="connsiteY1"/>
              </a:cxn>
              <a:cxn ang="0">
                <a:pos x="connsiteX2" y="connsiteY2"/>
              </a:cxn>
              <a:cxn ang="0">
                <a:pos x="connsiteX3" y="connsiteY3"/>
              </a:cxn>
            </a:cxnLst>
            <a:rect l="l" t="t" r="r" b="b"/>
            <a:pathLst>
              <a:path w="1150352" h="620840">
                <a:moveTo>
                  <a:pt x="0" y="618398"/>
                </a:moveTo>
                <a:cubicBezTo>
                  <a:pt x="160231" y="619456"/>
                  <a:pt x="346640" y="637605"/>
                  <a:pt x="516255" y="556168"/>
                </a:cubicBezTo>
                <a:cubicBezTo>
                  <a:pt x="685870" y="474731"/>
                  <a:pt x="912008" y="222472"/>
                  <a:pt x="1017691" y="129777"/>
                </a:cubicBezTo>
                <a:cubicBezTo>
                  <a:pt x="1123374" y="37082"/>
                  <a:pt x="1095339" y="54831"/>
                  <a:pt x="1150352" y="0"/>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8107641" y="6019079"/>
            <a:ext cx="877163" cy="369332"/>
          </a:xfrm>
          <a:prstGeom prst="rect">
            <a:avLst/>
          </a:prstGeom>
          <a:noFill/>
        </p:spPr>
        <p:txBody>
          <a:bodyPr wrap="none" rtlCol="0">
            <a:spAutoFit/>
          </a:bodyPr>
          <a:lstStyle/>
          <a:p>
            <a:r>
              <a:rPr kumimoji="1" lang="ja-JP" altLang="en-US" dirty="0" smtClean="0">
                <a:solidFill>
                  <a:srgbClr val="0000FF"/>
                </a:solidFill>
              </a:rPr>
              <a:t>経験済</a:t>
            </a:r>
            <a:endParaRPr kumimoji="1" lang="ja-JP" altLang="en-US" dirty="0">
              <a:solidFill>
                <a:srgbClr val="0000FF"/>
              </a:solidFill>
            </a:endParaRPr>
          </a:p>
        </p:txBody>
      </p:sp>
      <p:sp>
        <p:nvSpPr>
          <p:cNvPr id="31" name="テキスト ボックス 30"/>
          <p:cNvSpPr txBox="1"/>
          <p:nvPr/>
        </p:nvSpPr>
        <p:spPr>
          <a:xfrm>
            <a:off x="5532308" y="4068300"/>
            <a:ext cx="877164" cy="369332"/>
          </a:xfrm>
          <a:prstGeom prst="rect">
            <a:avLst/>
          </a:prstGeom>
          <a:noFill/>
        </p:spPr>
        <p:txBody>
          <a:bodyPr wrap="none" rtlCol="0">
            <a:spAutoFit/>
          </a:bodyPr>
          <a:lstStyle/>
          <a:p>
            <a:r>
              <a:rPr kumimoji="1" lang="ja-JP" altLang="en-US" dirty="0" smtClean="0">
                <a:solidFill>
                  <a:srgbClr val="FF0000"/>
                </a:solidFill>
              </a:rPr>
              <a:t>未経験</a:t>
            </a:r>
            <a:endParaRPr kumimoji="1" lang="ja-JP" altLang="en-US" dirty="0">
              <a:solidFill>
                <a:srgbClr val="FF0000"/>
              </a:solidFill>
            </a:endParaRPr>
          </a:p>
        </p:txBody>
      </p:sp>
      <p:cxnSp>
        <p:nvCxnSpPr>
          <p:cNvPr id="35" name="直線コネクタ 34"/>
          <p:cNvCxnSpPr/>
          <p:nvPr/>
        </p:nvCxnSpPr>
        <p:spPr>
          <a:xfrm>
            <a:off x="5600587" y="5836281"/>
            <a:ext cx="164134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7241935" y="5835947"/>
            <a:ext cx="576673"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0" name="乗算記号 39"/>
          <p:cNvSpPr/>
          <p:nvPr/>
        </p:nvSpPr>
        <p:spPr>
          <a:xfrm>
            <a:off x="6971155" y="5640134"/>
            <a:ext cx="379759" cy="379758"/>
          </a:xfrm>
          <a:prstGeom prst="mathMultiply">
            <a:avLst>
              <a:gd name="adj1" fmla="val 663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7964442" y="4091324"/>
            <a:ext cx="1107996" cy="369332"/>
          </a:xfrm>
          <a:prstGeom prst="rect">
            <a:avLst/>
          </a:prstGeom>
          <a:noFill/>
        </p:spPr>
        <p:txBody>
          <a:bodyPr wrap="none" rtlCol="0">
            <a:spAutoFit/>
          </a:bodyPr>
          <a:lstStyle/>
          <a:p>
            <a:r>
              <a:rPr kumimoji="1" lang="ja-JP" altLang="en-US" dirty="0" smtClean="0">
                <a:solidFill>
                  <a:srgbClr val="FF0000"/>
                </a:solidFill>
              </a:rPr>
              <a:t>許容不能</a:t>
            </a:r>
            <a:endParaRPr kumimoji="1" lang="ja-JP" altLang="en-US" dirty="0">
              <a:solidFill>
                <a:srgbClr val="FF0000"/>
              </a:solidFill>
            </a:endParaRPr>
          </a:p>
        </p:txBody>
      </p:sp>
      <p:sp>
        <p:nvSpPr>
          <p:cNvPr id="43" name="フリーフォーム 42"/>
          <p:cNvSpPr/>
          <p:nvPr/>
        </p:nvSpPr>
        <p:spPr>
          <a:xfrm>
            <a:off x="7114920" y="4917745"/>
            <a:ext cx="1264412" cy="179682"/>
          </a:xfrm>
          <a:custGeom>
            <a:avLst/>
            <a:gdLst>
              <a:gd name="connsiteX0" fmla="*/ 0 w 1200912"/>
              <a:gd name="connsiteY0" fmla="*/ 90687 h 169935"/>
              <a:gd name="connsiteX1" fmla="*/ 109728 w 1200912"/>
              <a:gd name="connsiteY1" fmla="*/ 11439 h 169935"/>
              <a:gd name="connsiteX2" fmla="*/ 493776 w 1200912"/>
              <a:gd name="connsiteY2" fmla="*/ 17535 h 169935"/>
              <a:gd name="connsiteX3" fmla="*/ 1200912 w 1200912"/>
              <a:gd name="connsiteY3" fmla="*/ 169935 h 169935"/>
              <a:gd name="connsiteX0" fmla="*/ 0 w 1254252"/>
              <a:gd name="connsiteY0" fmla="*/ 87995 h 169783"/>
              <a:gd name="connsiteX1" fmla="*/ 163068 w 1254252"/>
              <a:gd name="connsiteY1" fmla="*/ 11287 h 169783"/>
              <a:gd name="connsiteX2" fmla="*/ 547116 w 1254252"/>
              <a:gd name="connsiteY2" fmla="*/ 17383 h 169783"/>
              <a:gd name="connsiteX3" fmla="*/ 1254252 w 1254252"/>
              <a:gd name="connsiteY3" fmla="*/ 169783 h 169783"/>
              <a:gd name="connsiteX0" fmla="*/ 0 w 1254252"/>
              <a:gd name="connsiteY0" fmla="*/ 87995 h 169783"/>
              <a:gd name="connsiteX1" fmla="*/ 163068 w 1254252"/>
              <a:gd name="connsiteY1" fmla="*/ 11287 h 169783"/>
              <a:gd name="connsiteX2" fmla="*/ 547116 w 1254252"/>
              <a:gd name="connsiteY2" fmla="*/ 17383 h 169783"/>
              <a:gd name="connsiteX3" fmla="*/ 1254252 w 1254252"/>
              <a:gd name="connsiteY3" fmla="*/ 169783 h 169783"/>
              <a:gd name="connsiteX0" fmla="*/ 0 w 1264412"/>
              <a:gd name="connsiteY0" fmla="*/ 85301 h 169629"/>
              <a:gd name="connsiteX1" fmla="*/ 173228 w 1264412"/>
              <a:gd name="connsiteY1" fmla="*/ 11133 h 169629"/>
              <a:gd name="connsiteX2" fmla="*/ 557276 w 1264412"/>
              <a:gd name="connsiteY2" fmla="*/ 17229 h 169629"/>
              <a:gd name="connsiteX3" fmla="*/ 1264412 w 1264412"/>
              <a:gd name="connsiteY3" fmla="*/ 169629 h 169629"/>
              <a:gd name="connsiteX0" fmla="*/ 0 w 1264412"/>
              <a:gd name="connsiteY0" fmla="*/ 95354 h 179682"/>
              <a:gd name="connsiteX1" fmla="*/ 234188 w 1264412"/>
              <a:gd name="connsiteY1" fmla="*/ 5946 h 179682"/>
              <a:gd name="connsiteX2" fmla="*/ 557276 w 1264412"/>
              <a:gd name="connsiteY2" fmla="*/ 27282 h 179682"/>
              <a:gd name="connsiteX3" fmla="*/ 1264412 w 1264412"/>
              <a:gd name="connsiteY3" fmla="*/ 179682 h 179682"/>
            </a:gdLst>
            <a:ahLst/>
            <a:cxnLst>
              <a:cxn ang="0">
                <a:pos x="connsiteX0" y="connsiteY0"/>
              </a:cxn>
              <a:cxn ang="0">
                <a:pos x="connsiteX1" y="connsiteY1"/>
              </a:cxn>
              <a:cxn ang="0">
                <a:pos x="connsiteX2" y="connsiteY2"/>
              </a:cxn>
              <a:cxn ang="0">
                <a:pos x="connsiteX3" y="connsiteY3"/>
              </a:cxn>
            </a:cxnLst>
            <a:rect l="l" t="t" r="r" b="b"/>
            <a:pathLst>
              <a:path w="1264412" h="179682">
                <a:moveTo>
                  <a:pt x="0" y="95354"/>
                </a:moveTo>
                <a:cubicBezTo>
                  <a:pt x="31496" y="64366"/>
                  <a:pt x="141309" y="17291"/>
                  <a:pt x="234188" y="5946"/>
                </a:cubicBezTo>
                <a:cubicBezTo>
                  <a:pt x="327067" y="-5399"/>
                  <a:pt x="385572" y="-1674"/>
                  <a:pt x="557276" y="27282"/>
                </a:cubicBezTo>
                <a:cubicBezTo>
                  <a:pt x="728980" y="56238"/>
                  <a:pt x="1001776" y="116690"/>
                  <a:pt x="1264412" y="179682"/>
                </a:cubicBezTo>
              </a:path>
            </a:pathLst>
          </a:custGeom>
          <a:noFill/>
          <a:ln w="19050">
            <a:solidFill>
              <a:srgbClr val="FF0000"/>
            </a:solidFill>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コネクタ 44"/>
          <p:cNvCxnSpPr>
            <a:stCxn id="43" idx="0"/>
          </p:cNvCxnSpPr>
          <p:nvPr/>
        </p:nvCxnSpPr>
        <p:spPr>
          <a:xfrm flipV="1">
            <a:off x="7114920" y="4252967"/>
            <a:ext cx="800211" cy="760132"/>
          </a:xfrm>
          <a:prstGeom prst="line">
            <a:avLst/>
          </a:prstGeom>
          <a:ln w="19050">
            <a:solidFill>
              <a:srgbClr val="FF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7964442" y="5151781"/>
            <a:ext cx="1107996" cy="369332"/>
          </a:xfrm>
          <a:prstGeom prst="rect">
            <a:avLst/>
          </a:prstGeom>
          <a:noFill/>
        </p:spPr>
        <p:txBody>
          <a:bodyPr wrap="none" rtlCol="0">
            <a:spAutoFit/>
          </a:bodyPr>
          <a:lstStyle/>
          <a:p>
            <a:r>
              <a:rPr kumimoji="1" lang="ja-JP" altLang="en-US" dirty="0" smtClean="0">
                <a:solidFill>
                  <a:srgbClr val="FF0000"/>
                </a:solidFill>
              </a:rPr>
              <a:t>許容可能</a:t>
            </a:r>
            <a:endParaRPr kumimoji="1" lang="ja-JP" altLang="en-US" dirty="0">
              <a:solidFill>
                <a:srgbClr val="FF0000"/>
              </a:solidFill>
            </a:endParaRPr>
          </a:p>
        </p:txBody>
      </p:sp>
      <p:sp>
        <p:nvSpPr>
          <p:cNvPr id="54" name="正方形/長方形 53"/>
          <p:cNvSpPr/>
          <p:nvPr/>
        </p:nvSpPr>
        <p:spPr>
          <a:xfrm>
            <a:off x="162503" y="3878148"/>
            <a:ext cx="4572000" cy="1323439"/>
          </a:xfrm>
          <a:prstGeom prst="rect">
            <a:avLst/>
          </a:prstGeom>
        </p:spPr>
        <p:txBody>
          <a:bodyPr>
            <a:spAutoFit/>
          </a:bodyPr>
          <a:lstStyle/>
          <a:p>
            <a:pPr marL="342900" lvl="0" indent="-342900">
              <a:spcBef>
                <a:spcPts val="1200"/>
              </a:spcBef>
              <a:buFont typeface="Wingdings" panose="05000000000000000000" pitchFamily="2" charset="2"/>
              <a:buChar char="n"/>
            </a:pPr>
            <a:r>
              <a:rPr lang="ja-JP" altLang="en-US" sz="2000" b="1" dirty="0" smtClean="0">
                <a:solidFill>
                  <a:srgbClr val="FF0000"/>
                </a:solidFill>
              </a:rPr>
              <a:t>今</a:t>
            </a:r>
            <a:r>
              <a:rPr lang="ja-JP" altLang="en-US" sz="2000" b="1" dirty="0">
                <a:solidFill>
                  <a:srgbClr val="FF0000"/>
                </a:solidFill>
              </a:rPr>
              <a:t>までの経験が通用しない時代</a:t>
            </a:r>
            <a:r>
              <a:rPr lang="ja-JP" altLang="en-US" sz="2000" dirty="0">
                <a:solidFill>
                  <a:prstClr val="black"/>
                </a:solidFill>
              </a:rPr>
              <a:t>に突入したことを認識し、気候変動を自分事として捉えて</a:t>
            </a:r>
            <a:r>
              <a:rPr lang="ja-JP" altLang="en-US" sz="2000" dirty="0" smtClean="0">
                <a:solidFill>
                  <a:prstClr val="black"/>
                </a:solidFill>
              </a:rPr>
              <a:t>、</a:t>
            </a:r>
            <a:r>
              <a:rPr lang="ja-JP" altLang="en-US" sz="2000" b="1" dirty="0">
                <a:solidFill>
                  <a:prstClr val="black"/>
                </a:solidFill>
              </a:rPr>
              <a:t>「</a:t>
            </a:r>
            <a:r>
              <a:rPr lang="ja-JP" altLang="en-US" sz="2000" b="1" dirty="0" smtClean="0">
                <a:solidFill>
                  <a:prstClr val="black"/>
                </a:solidFill>
              </a:rPr>
              <a:t>適応」</a:t>
            </a:r>
            <a:r>
              <a:rPr lang="ja-JP" altLang="en-US" sz="2000" dirty="0" smtClean="0">
                <a:solidFill>
                  <a:prstClr val="black"/>
                </a:solidFill>
              </a:rPr>
              <a:t>して</a:t>
            </a:r>
            <a:r>
              <a:rPr lang="ja-JP" altLang="en-US" sz="2000" dirty="0">
                <a:solidFill>
                  <a:prstClr val="black"/>
                </a:solidFill>
              </a:rPr>
              <a:t>いくことが求められる。</a:t>
            </a:r>
          </a:p>
        </p:txBody>
      </p:sp>
      <p:sp>
        <p:nvSpPr>
          <p:cNvPr id="55" name="正方形/長方形 54"/>
          <p:cNvSpPr/>
          <p:nvPr/>
        </p:nvSpPr>
        <p:spPr>
          <a:xfrm rot="16200000">
            <a:off x="4430407" y="4562351"/>
            <a:ext cx="1853952" cy="338554"/>
          </a:xfrm>
          <a:prstGeom prst="rect">
            <a:avLst/>
          </a:prstGeom>
        </p:spPr>
        <p:txBody>
          <a:bodyPr wrap="square">
            <a:spAutoFit/>
          </a:bodyPr>
          <a:lstStyle/>
          <a:p>
            <a:r>
              <a:rPr lang="ja-JP" altLang="en-US" sz="1600" dirty="0" smtClean="0"/>
              <a:t>＝気候</a:t>
            </a:r>
            <a:r>
              <a:rPr lang="ja-JP" altLang="en-US" sz="1600" dirty="0"/>
              <a:t>変動の</a:t>
            </a:r>
            <a:r>
              <a:rPr lang="ja-JP" altLang="en-US" sz="1600" dirty="0" smtClean="0"/>
              <a:t>影響</a:t>
            </a:r>
            <a:endParaRPr lang="ja-JP" altLang="en-US" sz="1600" dirty="0"/>
          </a:p>
        </p:txBody>
      </p:sp>
      <p:sp>
        <p:nvSpPr>
          <p:cNvPr id="32" name="テキスト ボックス 31"/>
          <p:cNvSpPr txBox="1"/>
          <p:nvPr/>
        </p:nvSpPr>
        <p:spPr>
          <a:xfrm>
            <a:off x="162503" y="1672850"/>
            <a:ext cx="8790565" cy="1323439"/>
          </a:xfrm>
          <a:prstGeom prst="rect">
            <a:avLst/>
          </a:prstGeom>
          <a:noFill/>
        </p:spPr>
        <p:txBody>
          <a:bodyPr wrap="square" rtlCol="0">
            <a:spAutoFit/>
          </a:bodyPr>
          <a:lstStyle/>
          <a:p>
            <a:pPr marL="342900" indent="-342900">
              <a:spcBef>
                <a:spcPts val="1200"/>
              </a:spcBef>
              <a:buFont typeface="Wingdings" panose="05000000000000000000" pitchFamily="2" charset="2"/>
              <a:buChar char="n"/>
            </a:pPr>
            <a:r>
              <a:rPr kumimoji="1" lang="en-US" altLang="ja-JP" sz="2000" dirty="0" smtClean="0"/>
              <a:t>2015</a:t>
            </a:r>
            <a:r>
              <a:rPr kumimoji="1" lang="ja-JP" altLang="en-US" sz="2000" dirty="0" smtClean="0"/>
              <a:t>年に締結されたパリ協定により、</a:t>
            </a:r>
            <a:r>
              <a:rPr lang="ja-JP" altLang="en-US" sz="2000" dirty="0" smtClean="0"/>
              <a:t>気温上昇を「</a:t>
            </a:r>
            <a:r>
              <a:rPr lang="en-US" altLang="ja-JP" sz="2000" b="1" dirty="0" smtClean="0">
                <a:solidFill>
                  <a:srgbClr val="FF0000"/>
                </a:solidFill>
              </a:rPr>
              <a:t>2℃</a:t>
            </a:r>
            <a:r>
              <a:rPr lang="ja-JP" altLang="en-US" sz="2000" b="1" dirty="0" smtClean="0">
                <a:solidFill>
                  <a:srgbClr val="FF0000"/>
                </a:solidFill>
              </a:rPr>
              <a:t>より十分低く保ち、</a:t>
            </a:r>
            <a:r>
              <a:rPr lang="en-US" altLang="ja-JP" sz="2000" b="1" dirty="0" smtClean="0">
                <a:solidFill>
                  <a:srgbClr val="FF0000"/>
                </a:solidFill>
              </a:rPr>
              <a:t>1.5℃</a:t>
            </a:r>
            <a:r>
              <a:rPr lang="ja-JP" altLang="en-US" sz="2000" b="1" dirty="0" smtClean="0">
                <a:solidFill>
                  <a:srgbClr val="FF0000"/>
                </a:solidFill>
              </a:rPr>
              <a:t>に抑える努力</a:t>
            </a:r>
            <a:r>
              <a:rPr lang="ja-JP" altLang="en-US" sz="2000" dirty="0" smtClean="0"/>
              <a:t>」することに合意し、現時点での各国が掲げる温室効果ガス削減目標では、今世紀末に約３℃の上昇が予測。</a:t>
            </a:r>
            <a:r>
              <a:rPr lang="en-US" altLang="ja-JP" sz="2000" dirty="0" smtClean="0"/>
              <a:t/>
            </a:r>
            <a:br>
              <a:rPr lang="en-US" altLang="ja-JP" sz="2000" dirty="0" smtClean="0"/>
            </a:br>
            <a:r>
              <a:rPr lang="ja-JP" altLang="en-US" sz="2000" b="1" dirty="0" smtClean="0"/>
              <a:t>さらなる温室効果ガス削減「緩和」の努力</a:t>
            </a:r>
            <a:r>
              <a:rPr lang="ja-JP" altLang="en-US" sz="2000" dirty="0" smtClean="0"/>
              <a:t>が求められる。</a:t>
            </a:r>
            <a:endParaRPr kumimoji="1" lang="ja-JP" altLang="en-US" sz="2000" dirty="0"/>
          </a:p>
        </p:txBody>
      </p:sp>
      <p:sp>
        <p:nvSpPr>
          <p:cNvPr id="33" name="正方形/長方形 32"/>
          <p:cNvSpPr/>
          <p:nvPr/>
        </p:nvSpPr>
        <p:spPr>
          <a:xfrm>
            <a:off x="911766" y="2961366"/>
            <a:ext cx="7379999" cy="646331"/>
          </a:xfrm>
          <a:prstGeom prst="rect">
            <a:avLst/>
          </a:prstGeom>
        </p:spPr>
        <p:txBody>
          <a:bodyPr wrap="square">
            <a:spAutoFit/>
          </a:bodyPr>
          <a:lstStyle/>
          <a:p>
            <a:r>
              <a:rPr lang="ja-JP" altLang="en-US" dirty="0"/>
              <a:t>「1.5℃までなら平気で、2℃なら困る」のではなく、</a:t>
            </a:r>
          </a:p>
          <a:p>
            <a:r>
              <a:rPr lang="ja-JP" altLang="en-US" dirty="0"/>
              <a:t>今既に困っており、1.5℃ならもっと、2℃なら</a:t>
            </a:r>
            <a:r>
              <a:rPr lang="ja-JP" altLang="en-US" dirty="0" smtClean="0"/>
              <a:t>もっともっと</a:t>
            </a:r>
            <a:r>
              <a:rPr lang="ja-JP" altLang="en-US" dirty="0"/>
              <a:t>困る。</a:t>
            </a:r>
          </a:p>
        </p:txBody>
      </p:sp>
      <p:sp>
        <p:nvSpPr>
          <p:cNvPr id="34" name="右矢印 33"/>
          <p:cNvSpPr/>
          <p:nvPr/>
        </p:nvSpPr>
        <p:spPr>
          <a:xfrm>
            <a:off x="594835" y="3070357"/>
            <a:ext cx="323616" cy="3497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p:cNvSpPr txBox="1"/>
          <p:nvPr/>
        </p:nvSpPr>
        <p:spPr>
          <a:xfrm>
            <a:off x="911766" y="5180951"/>
            <a:ext cx="3764420" cy="1200329"/>
          </a:xfrm>
          <a:prstGeom prst="rect">
            <a:avLst/>
          </a:prstGeom>
          <a:noFill/>
        </p:spPr>
        <p:txBody>
          <a:bodyPr wrap="square" rtlCol="0">
            <a:spAutoFit/>
          </a:bodyPr>
          <a:lstStyle/>
          <a:p>
            <a:r>
              <a:rPr lang="ja-JP" altLang="en-US" dirty="0" smtClean="0"/>
              <a:t>たとえ、</a:t>
            </a:r>
            <a:r>
              <a:rPr lang="en-US" altLang="ja-JP" dirty="0" smtClean="0"/>
              <a:t>1.5</a:t>
            </a:r>
            <a:r>
              <a:rPr lang="ja-JP" altLang="en-US" dirty="0" smtClean="0"/>
              <a:t>℃目標を達成したとしても、</a:t>
            </a:r>
            <a:r>
              <a:rPr kumimoji="1" lang="ja-JP" altLang="en-US" dirty="0" smtClean="0"/>
              <a:t>気候変動の影響は避けられない。</a:t>
            </a:r>
            <a:r>
              <a:rPr lang="ja-JP" altLang="en-US" dirty="0" smtClean="0"/>
              <a:t>少しでも影響を軽減したり、活用することが必要。</a:t>
            </a:r>
            <a:endParaRPr kumimoji="1" lang="ja-JP" altLang="en-US" dirty="0"/>
          </a:p>
        </p:txBody>
      </p:sp>
      <p:sp>
        <p:nvSpPr>
          <p:cNvPr id="39" name="右矢印 38"/>
          <p:cNvSpPr/>
          <p:nvPr/>
        </p:nvSpPr>
        <p:spPr>
          <a:xfrm>
            <a:off x="594835" y="5203015"/>
            <a:ext cx="323616" cy="3497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29</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49624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par>
                                <p:cTn id="21" presetID="10" presetClass="exit" presetSubtype="0" fill="hold" nodeType="withEffect">
                                  <p:stCondLst>
                                    <p:cond delay="0"/>
                                  </p:stCondLst>
                                  <p:childTnLst>
                                    <p:animEffect transition="out" filter="fade">
                                      <p:cBhvr>
                                        <p:cTn id="22" dur="500"/>
                                        <p:tgtEl>
                                          <p:spTgt spid="35"/>
                                        </p:tgtEl>
                                      </p:cBhvr>
                                    </p:animEffect>
                                    <p:set>
                                      <p:cBhvr>
                                        <p:cTn id="23" dur="1" fill="hold">
                                          <p:stCondLst>
                                            <p:cond delay="499"/>
                                          </p:stCondLst>
                                        </p:cTn>
                                        <p:tgtEl>
                                          <p:spTgt spid="35"/>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38"/>
                                        </p:tgtEl>
                                      </p:cBhvr>
                                    </p:animEffect>
                                    <p:set>
                                      <p:cBhvr>
                                        <p:cTn id="26" dur="1" fill="hold">
                                          <p:stCondLst>
                                            <p:cond delay="499"/>
                                          </p:stCondLst>
                                        </p:cTn>
                                        <p:tgtEl>
                                          <p:spTgt spid="38"/>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40"/>
                                        </p:tgtEl>
                                      </p:cBhvr>
                                    </p:animEffect>
                                    <p:set>
                                      <p:cBhvr>
                                        <p:cTn id="29" dur="1" fill="hold">
                                          <p:stCondLst>
                                            <p:cond delay="499"/>
                                          </p:stCondLst>
                                        </p:cTn>
                                        <p:tgtEl>
                                          <p:spTgt spid="4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500"/>
                                        <p:tgtEl>
                                          <p:spTgt spid="4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500"/>
                                        <p:tgtEl>
                                          <p:spTgt spid="4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29" grpId="0" animBg="1"/>
      <p:bldP spid="40" grpId="0" animBg="1"/>
      <p:bldP spid="40" grpId="1" animBg="1"/>
      <p:bldP spid="49" grpId="0"/>
      <p:bldP spid="43" grpId="0" animBg="1"/>
      <p:bldP spid="5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1115616" y="-27384"/>
            <a:ext cx="7707108" cy="692696"/>
          </a:xfrm>
        </p:spPr>
        <p:txBody>
          <a:bodyPr>
            <a:normAutofit/>
          </a:bodyPr>
          <a:lstStyle/>
          <a:p>
            <a:r>
              <a:rPr kumimoji="1" lang="ja-JP" altLang="en-US" dirty="0" smtClean="0"/>
              <a:t>補足資料（ヒントとして使ってください）</a:t>
            </a:r>
            <a:endParaRPr kumimoji="1" lang="ja-JP" altLang="en-US" dirty="0"/>
          </a:p>
        </p:txBody>
      </p:sp>
      <p:sp>
        <p:nvSpPr>
          <p:cNvPr id="6" name="テキスト ボックス 5"/>
          <p:cNvSpPr txBox="1"/>
          <p:nvPr/>
        </p:nvSpPr>
        <p:spPr>
          <a:xfrm>
            <a:off x="333632" y="2972829"/>
            <a:ext cx="8226426" cy="923330"/>
          </a:xfrm>
          <a:prstGeom prst="rect">
            <a:avLst/>
          </a:prstGeom>
          <a:noFill/>
        </p:spPr>
        <p:txBody>
          <a:bodyPr wrap="square" rtlCol="0" anchor="ctr">
            <a:spAutoFit/>
          </a:bodyPr>
          <a:lstStyle/>
          <a:p>
            <a:pPr algn="ctr"/>
            <a:r>
              <a:rPr kumimoji="1" lang="ja-JP" altLang="en-US" sz="5400" dirty="0" smtClean="0"/>
              <a:t>気候変動影響の例</a:t>
            </a:r>
            <a:endParaRPr kumimoji="1" lang="ja-JP" altLang="en-US" sz="5400" dirty="0"/>
          </a:p>
        </p:txBody>
      </p:sp>
      <p:sp>
        <p:nvSpPr>
          <p:cNvPr id="7"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30</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3110576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①</a:t>
            </a:r>
            <a:r>
              <a:rPr lang="ja-JP" altLang="en-US" dirty="0">
                <a:solidFill>
                  <a:srgbClr val="FF0000"/>
                </a:solidFill>
              </a:rPr>
              <a:t>農業</a:t>
            </a:r>
            <a:r>
              <a:rPr lang="ja-JP" altLang="en-US" dirty="0"/>
              <a:t>、森林・林業、水産業</a:t>
            </a:r>
          </a:p>
        </p:txBody>
      </p:sp>
      <p:sp>
        <p:nvSpPr>
          <p:cNvPr id="4" name="テキスト プレースホルダー 3"/>
          <p:cNvSpPr>
            <a:spLocks noGrp="1"/>
          </p:cNvSpPr>
          <p:nvPr>
            <p:ph type="body" sz="quarter" idx="13"/>
          </p:nvPr>
        </p:nvSpPr>
        <p:spPr>
          <a:xfrm>
            <a:off x="287338" y="997480"/>
            <a:ext cx="8488362" cy="2095500"/>
          </a:xfrm>
        </p:spPr>
        <p:txBody>
          <a:bodyPr/>
          <a:lstStyle/>
          <a:p>
            <a:endParaRPr lang="en-US" altLang="ja-JP" b="1" dirty="0"/>
          </a:p>
          <a:p>
            <a:endParaRPr lang="en-US" altLang="ja-JP" b="1" dirty="0"/>
          </a:p>
        </p:txBody>
      </p:sp>
      <p:grpSp>
        <p:nvGrpSpPr>
          <p:cNvPr id="11" name="グループ化 10"/>
          <p:cNvGrpSpPr/>
          <p:nvPr/>
        </p:nvGrpSpPr>
        <p:grpSpPr>
          <a:xfrm>
            <a:off x="4886436" y="194609"/>
            <a:ext cx="1514364" cy="849723"/>
            <a:chOff x="6210003" y="219917"/>
            <a:chExt cx="2209360" cy="1239691"/>
          </a:xfrm>
        </p:grpSpPr>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0003" y="219917"/>
              <a:ext cx="1241075" cy="1231196"/>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00000">
              <a:off x="7207719" y="257609"/>
              <a:ext cx="1211644" cy="1201999"/>
            </a:xfrm>
            <a:prstGeom prst="rect">
              <a:avLst/>
            </a:prstGeom>
          </p:spPr>
        </p:pic>
      </p:grpSp>
      <p:sp>
        <p:nvSpPr>
          <p:cNvPr id="13" name="テキスト プレースホルダー 6">
            <a:extLst>
              <a:ext uri="{FF2B5EF4-FFF2-40B4-BE49-F238E27FC236}">
                <a16:creationId xmlns:a16="http://schemas.microsoft.com/office/drawing/2014/main" id="{4BE761D3-2352-43D5-A25B-0D5CFDB1CAD9}"/>
              </a:ext>
            </a:extLst>
          </p:cNvPr>
          <p:cNvSpPr txBox="1">
            <a:spLocks/>
          </p:cNvSpPr>
          <p:nvPr/>
        </p:nvSpPr>
        <p:spPr>
          <a:xfrm>
            <a:off x="4511675" y="306870"/>
            <a:ext cx="4632325" cy="358775"/>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zh-TW" altLang="en-US" kern="0" dirty="0" smtClean="0">
                <a:solidFill>
                  <a:schemeClr val="tx1">
                    <a:lumMod val="50000"/>
                    <a:lumOff val="50000"/>
                  </a:schemeClr>
                </a:solidFill>
                <a:latin typeface="+mn-ea"/>
                <a:cs typeface="Arial"/>
              </a:rPr>
              <a:t>気候</a:t>
            </a:r>
            <a:r>
              <a:rPr lang="zh-TW" altLang="en-US" kern="0" dirty="0">
                <a:solidFill>
                  <a:schemeClr val="tx1">
                    <a:lumMod val="50000"/>
                    <a:lumOff val="50000"/>
                  </a:schemeClr>
                </a:solidFill>
                <a:latin typeface="+mn-ea"/>
                <a:cs typeface="Arial"/>
              </a:rPr>
              <a:t>変動影響</a:t>
            </a:r>
            <a:endParaRPr lang="ja-JP" altLang="en-US" dirty="0">
              <a:solidFill>
                <a:schemeClr val="tx1">
                  <a:lumMod val="50000"/>
                  <a:lumOff val="50000"/>
                </a:schemeClr>
              </a:solidFill>
              <a:latin typeface="+mn-ea"/>
            </a:endParaRPr>
          </a:p>
        </p:txBody>
      </p:sp>
      <p:sp>
        <p:nvSpPr>
          <p:cNvPr id="15" name="テキスト プレースホルダー 14"/>
          <p:cNvSpPr>
            <a:spLocks noGrp="1"/>
          </p:cNvSpPr>
          <p:nvPr>
            <p:ph type="body" sz="quarter" idx="14"/>
          </p:nvPr>
        </p:nvSpPr>
        <p:spPr/>
        <p:txBody>
          <a:bodyPr>
            <a:normAutofit fontScale="92500" lnSpcReduction="10000"/>
          </a:bodyPr>
          <a:lstStyle/>
          <a:p>
            <a:r>
              <a:rPr lang="ja-JP" altLang="en-US" dirty="0">
                <a:latin typeface="+mn-ea"/>
              </a:rPr>
              <a:t>出典：環境省　気候変動の観測・予測・影響評価に関する統合レポート</a:t>
            </a:r>
            <a:r>
              <a:rPr lang="en-US" altLang="ja-JP" dirty="0">
                <a:latin typeface="+mn-ea"/>
              </a:rPr>
              <a:t>2018</a:t>
            </a:r>
            <a:r>
              <a:rPr lang="ja-JP" altLang="en-US" dirty="0">
                <a:latin typeface="+mn-ea"/>
              </a:rPr>
              <a:t>～日本の気候変動とその影響～ </a:t>
            </a:r>
            <a:r>
              <a:rPr lang="en-US" altLang="ja-JP" dirty="0">
                <a:latin typeface="+mn-ea"/>
              </a:rPr>
              <a:t>(https://www.env.go.jp/press/105129.html)</a:t>
            </a:r>
          </a:p>
          <a:p>
            <a:r>
              <a:rPr lang="ja-JP" altLang="en-US" dirty="0">
                <a:latin typeface="+mn-ea"/>
              </a:rPr>
              <a:t>　　　　 中央環境審議会　日本における気候変動による影響の評価に関する報告と今後の課題について　</a:t>
            </a:r>
            <a:r>
              <a:rPr lang="en-US" altLang="ja-JP" dirty="0">
                <a:latin typeface="+mn-ea"/>
              </a:rPr>
              <a:t>(https://www.env.go.jp/press/100480.html)</a:t>
            </a:r>
          </a:p>
        </p:txBody>
      </p:sp>
      <p:graphicFrame>
        <p:nvGraphicFramePr>
          <p:cNvPr id="16" name="表 15"/>
          <p:cNvGraphicFramePr>
            <a:graphicFrameLocks noGrp="1"/>
          </p:cNvGraphicFramePr>
          <p:nvPr>
            <p:extLst>
              <p:ext uri="{D42A27DB-BD31-4B8C-83A1-F6EECF244321}">
                <p14:modId xmlns:p14="http://schemas.microsoft.com/office/powerpoint/2010/main" val="2822563961"/>
              </p:ext>
            </p:extLst>
          </p:nvPr>
        </p:nvGraphicFramePr>
        <p:xfrm>
          <a:off x="287337" y="1298803"/>
          <a:ext cx="8569326" cy="5315476"/>
        </p:xfrm>
        <a:graphic>
          <a:graphicData uri="http://schemas.openxmlformats.org/drawingml/2006/table">
            <a:tbl>
              <a:tblPr firstRow="1" bandRow="1">
                <a:tableStyleId>{5C22544A-7EE6-4342-B048-85BDC9FD1C3A}</a:tableStyleId>
              </a:tblPr>
              <a:tblGrid>
                <a:gridCol w="1481828">
                  <a:extLst>
                    <a:ext uri="{9D8B030D-6E8A-4147-A177-3AD203B41FA5}">
                      <a16:colId xmlns:a16="http://schemas.microsoft.com/office/drawing/2014/main" val="3654500907"/>
                    </a:ext>
                  </a:extLst>
                </a:gridCol>
                <a:gridCol w="3543749">
                  <a:extLst>
                    <a:ext uri="{9D8B030D-6E8A-4147-A177-3AD203B41FA5}">
                      <a16:colId xmlns:a16="http://schemas.microsoft.com/office/drawing/2014/main" val="1549308514"/>
                    </a:ext>
                  </a:extLst>
                </a:gridCol>
                <a:gridCol w="3543749">
                  <a:extLst>
                    <a:ext uri="{9D8B030D-6E8A-4147-A177-3AD203B41FA5}">
                      <a16:colId xmlns:a16="http://schemas.microsoft.com/office/drawing/2014/main" val="1523356408"/>
                    </a:ext>
                  </a:extLst>
                </a:gridCol>
              </a:tblGrid>
              <a:tr h="386802">
                <a:tc>
                  <a:txBody>
                    <a:bodyPr/>
                    <a:lstStyle/>
                    <a:p>
                      <a:pPr algn="ctr"/>
                      <a:r>
                        <a:rPr kumimoji="1" lang="ja-JP" altLang="en-US" sz="1800" dirty="0"/>
                        <a:t>分類</a:t>
                      </a:r>
                      <a:endParaRPr kumimoji="1" lang="ja-JP" altLang="en-US" sz="1800" b="1" dirty="0">
                        <a:solidFill>
                          <a:schemeClr val="bg1"/>
                        </a:solidFill>
                        <a:latin typeface="+mn-ea"/>
                        <a:ea typeface="+mn-ea"/>
                      </a:endParaRPr>
                    </a:p>
                  </a:txBody>
                  <a:tcPr anchor="ctr"/>
                </a:tc>
                <a:tc>
                  <a:txBody>
                    <a:bodyPr/>
                    <a:lstStyle/>
                    <a:p>
                      <a:pPr algn="ctr"/>
                      <a:r>
                        <a:rPr kumimoji="1" lang="ja-JP" altLang="en-US" sz="1800" dirty="0"/>
                        <a:t>既に現れている影響</a:t>
                      </a:r>
                      <a:endParaRPr kumimoji="1" lang="ja-JP" altLang="en-US" sz="1800" b="1" dirty="0">
                        <a:solidFill>
                          <a:schemeClr val="bg1"/>
                        </a:solidFill>
                        <a:latin typeface="+mn-ea"/>
                        <a:ea typeface="+mn-ea"/>
                      </a:endParaRPr>
                    </a:p>
                  </a:txBody>
                  <a:tcPr anchor="ctr"/>
                </a:tc>
                <a:tc>
                  <a:txBody>
                    <a:bodyPr/>
                    <a:lstStyle/>
                    <a:p>
                      <a:pPr algn="ctr"/>
                      <a:r>
                        <a:rPr kumimoji="1" lang="ja-JP" altLang="en-US" sz="1800" dirty="0"/>
                        <a:t>将来予測される影響</a:t>
                      </a:r>
                      <a:endParaRPr kumimoji="1" lang="ja-JP" altLang="en-US" sz="1800" b="1" dirty="0">
                        <a:solidFill>
                          <a:schemeClr val="bg1"/>
                        </a:solidFill>
                        <a:latin typeface="+mn-ea"/>
                        <a:ea typeface="+mn-ea"/>
                      </a:endParaRPr>
                    </a:p>
                  </a:txBody>
                  <a:tcPr anchor="ctr"/>
                </a:tc>
                <a:extLst>
                  <a:ext uri="{0D108BD9-81ED-4DB2-BD59-A6C34878D82A}">
                    <a16:rowId xmlns:a16="http://schemas.microsoft.com/office/drawing/2014/main" val="3409167641"/>
                  </a:ext>
                </a:extLst>
              </a:tr>
              <a:tr h="639297">
                <a:tc>
                  <a:txBody>
                    <a:bodyPr/>
                    <a:lstStyle/>
                    <a:p>
                      <a:r>
                        <a:rPr kumimoji="1" lang="ja-JP" altLang="en-US" sz="1600" dirty="0"/>
                        <a:t>水稲</a:t>
                      </a:r>
                      <a:endParaRPr kumimoji="1" lang="ja-JP" altLang="en-US" sz="1600" dirty="0">
                        <a:solidFill>
                          <a:schemeClr val="tx1"/>
                        </a:solidFill>
                        <a:latin typeface="+mn-ea"/>
                        <a:ea typeface="+mn-ea"/>
                      </a:endParaRPr>
                    </a:p>
                  </a:txBody>
                  <a:tcPr/>
                </a:tc>
                <a:tc>
                  <a:txBody>
                    <a:bodyPr/>
                    <a:lstStyle/>
                    <a:p>
                      <a:pPr marL="285750" indent="-285750">
                        <a:buFont typeface="Arial" panose="020B0604020202020204" pitchFamily="34" charset="0"/>
                        <a:buChar char="•"/>
                      </a:pPr>
                      <a:r>
                        <a:rPr lang="ja-JP" altLang="en-US" sz="1600" dirty="0"/>
                        <a:t>品質の低下</a:t>
                      </a:r>
                      <a:endParaRPr lang="en-US" altLang="ja-JP" sz="1600" dirty="0"/>
                    </a:p>
                    <a:p>
                      <a:pPr marL="285750" indent="-285750">
                        <a:buFont typeface="Arial" panose="020B0604020202020204" pitchFamily="34" charset="0"/>
                        <a:buChar char="•"/>
                      </a:pPr>
                      <a:r>
                        <a:rPr lang="ja-JP" altLang="en-US" sz="1600" dirty="0"/>
                        <a:t>極端な高温年には収量の減少</a:t>
                      </a:r>
                      <a:endParaRPr kumimoji="1" lang="ja-JP" altLang="en-US" sz="1600" dirty="0">
                        <a:solidFill>
                          <a:schemeClr val="tx1"/>
                        </a:solidFill>
                        <a:latin typeface="+mn-ea"/>
                        <a:ea typeface="+mn-ea"/>
                      </a:endParaRPr>
                    </a:p>
                  </a:txBody>
                  <a:tcPr/>
                </a:tc>
                <a:tc>
                  <a:txBody>
                    <a:bodyPr/>
                    <a:lstStyle/>
                    <a:p>
                      <a:pPr marL="285750" indent="-285750">
                        <a:buFont typeface="Arial" panose="020B0604020202020204" pitchFamily="34" charset="0"/>
                        <a:buChar char="•"/>
                      </a:pPr>
                      <a:r>
                        <a:rPr lang="ja-JP" altLang="en-US" sz="1600" dirty="0"/>
                        <a:t>一等米の比率が全国的に減少</a:t>
                      </a:r>
                      <a:endParaRPr lang="en-US" altLang="ja-JP" sz="1600" dirty="0"/>
                    </a:p>
                  </a:txBody>
                  <a:tcPr/>
                </a:tc>
                <a:extLst>
                  <a:ext uri="{0D108BD9-81ED-4DB2-BD59-A6C34878D82A}">
                    <a16:rowId xmlns:a16="http://schemas.microsoft.com/office/drawing/2014/main" val="1891491520"/>
                  </a:ext>
                </a:extLst>
              </a:tr>
              <a:tr h="639297">
                <a:tc>
                  <a:txBody>
                    <a:bodyPr/>
                    <a:lstStyle/>
                    <a:p>
                      <a:r>
                        <a:rPr kumimoji="1" lang="ja-JP" altLang="en-US" sz="1600" dirty="0"/>
                        <a:t>野菜</a:t>
                      </a:r>
                      <a:endParaRPr kumimoji="1" lang="ja-JP" altLang="en-US" sz="1600" dirty="0">
                        <a:latin typeface="+mn-ea"/>
                        <a:ea typeface="+mn-ea"/>
                      </a:endParaRPr>
                    </a:p>
                  </a:txBody>
                  <a:tcPr/>
                </a:tc>
                <a:tc>
                  <a:txBody>
                    <a:bodyPr/>
                    <a:lstStyle/>
                    <a:p>
                      <a:pPr marL="285750" indent="-285750">
                        <a:buFont typeface="Arial" panose="020B0604020202020204" pitchFamily="34" charset="0"/>
                        <a:buChar char="•"/>
                      </a:pPr>
                      <a:r>
                        <a:rPr kumimoji="1" lang="ja-JP" altLang="en-US" sz="1600" dirty="0"/>
                        <a:t>収穫期の早期化</a:t>
                      </a:r>
                      <a:endParaRPr kumimoji="1" lang="en-US" altLang="ja-JP" sz="1600" dirty="0"/>
                    </a:p>
                    <a:p>
                      <a:pPr marL="285750" indent="-285750">
                        <a:buFont typeface="Arial" panose="020B0604020202020204" pitchFamily="34" charset="0"/>
                        <a:buChar char="•"/>
                      </a:pPr>
                      <a:r>
                        <a:rPr kumimoji="1" lang="ja-JP" altLang="en-US" sz="1600" dirty="0"/>
                        <a:t>生育障害の発生頻度の増加</a:t>
                      </a:r>
                      <a:endParaRPr kumimoji="1" lang="ja-JP" altLang="en-US" sz="1600" dirty="0">
                        <a:latin typeface="+mn-ea"/>
                        <a:ea typeface="+mn-ea"/>
                      </a:endParaRPr>
                    </a:p>
                  </a:txBody>
                  <a:tcPr/>
                </a:tc>
                <a:tc>
                  <a:txBody>
                    <a:bodyPr/>
                    <a:lstStyle/>
                    <a:p>
                      <a:pPr marL="285750" indent="-285750">
                        <a:buFont typeface="Arial" panose="020B0604020202020204" pitchFamily="34" charset="0"/>
                        <a:buChar char="•"/>
                      </a:pPr>
                      <a:r>
                        <a:rPr kumimoji="1" lang="ja-JP" altLang="en-US" sz="1600" dirty="0"/>
                        <a:t>野菜の計画的な出荷を困難にする可能性</a:t>
                      </a:r>
                      <a:endParaRPr kumimoji="1" lang="ja-JP" altLang="en-US" sz="1600" dirty="0">
                        <a:latin typeface="+mn-ea"/>
                        <a:ea typeface="+mn-ea"/>
                      </a:endParaRPr>
                    </a:p>
                  </a:txBody>
                  <a:tcPr/>
                </a:tc>
                <a:extLst>
                  <a:ext uri="{0D108BD9-81ED-4DB2-BD59-A6C34878D82A}">
                    <a16:rowId xmlns:a16="http://schemas.microsoft.com/office/drawing/2014/main" val="337485736"/>
                  </a:ext>
                </a:extLst>
              </a:tr>
              <a:tr h="639297">
                <a:tc>
                  <a:txBody>
                    <a:bodyPr/>
                    <a:lstStyle/>
                    <a:p>
                      <a:r>
                        <a:rPr kumimoji="1" lang="ja-JP" altLang="en-US" sz="1600" dirty="0"/>
                        <a:t>果樹</a:t>
                      </a:r>
                      <a:endParaRPr kumimoji="1" lang="ja-JP" altLang="en-US" sz="1600" dirty="0">
                        <a:latin typeface="+mn-ea"/>
                        <a:ea typeface="+mn-ea"/>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dirty="0"/>
                        <a:t>日焼け果の発生、着色不良</a:t>
                      </a:r>
                      <a:endParaRPr lang="en-US" altLang="ja-JP" sz="160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dirty="0"/>
                        <a:t>カンキツでの浮皮</a:t>
                      </a:r>
                      <a:endParaRPr lang="en-US" altLang="ja-JP" sz="1600" dirty="0"/>
                    </a:p>
                  </a:txBody>
                  <a:tcPr/>
                </a:tc>
                <a:tc>
                  <a:txBody>
                    <a:bodyPr/>
                    <a:lstStyle/>
                    <a:p>
                      <a:pPr marL="285750" indent="-285750">
                        <a:buFont typeface="Arial" panose="020B0604020202020204" pitchFamily="34" charset="0"/>
                        <a:buChar char="•"/>
                      </a:pPr>
                      <a:r>
                        <a:rPr kumimoji="1" lang="ja-JP" altLang="en-US" sz="1600" dirty="0"/>
                        <a:t>ブドウ、モモ、オウトウについては</a:t>
                      </a:r>
                      <a:r>
                        <a:rPr kumimoji="1" lang="ja-JP" altLang="en-US" sz="1600" dirty="0" smtClean="0"/>
                        <a:t>、主産</a:t>
                      </a:r>
                      <a:r>
                        <a:rPr kumimoji="1" lang="ja-JP" altLang="en-US" sz="1600" dirty="0"/>
                        <a:t>県で高温による生育障害の発生</a:t>
                      </a:r>
                      <a:endParaRPr kumimoji="1" lang="ja-JP" altLang="en-US" sz="1600" dirty="0">
                        <a:latin typeface="+mn-ea"/>
                        <a:ea typeface="+mn-ea"/>
                      </a:endParaRPr>
                    </a:p>
                  </a:txBody>
                  <a:tcPr/>
                </a:tc>
                <a:extLst>
                  <a:ext uri="{0D108BD9-81ED-4DB2-BD59-A6C34878D82A}">
                    <a16:rowId xmlns:a16="http://schemas.microsoft.com/office/drawing/2014/main" val="401030447"/>
                  </a:ext>
                </a:extLst>
              </a:tr>
              <a:tr h="870304">
                <a:tc>
                  <a:txBody>
                    <a:bodyPr/>
                    <a:lstStyle/>
                    <a:p>
                      <a:r>
                        <a:rPr kumimoji="1" lang="ja-JP" altLang="en-US" sz="1600" dirty="0"/>
                        <a:t>麦、大豆、飼料作物等</a:t>
                      </a:r>
                      <a:endParaRPr kumimoji="1" lang="ja-JP" altLang="en-US" sz="1600" dirty="0">
                        <a:latin typeface="+mn-ea"/>
                        <a:ea typeface="+mn-ea"/>
                      </a:endParaRPr>
                    </a:p>
                  </a:txBody>
                  <a:tcPr/>
                </a:tc>
                <a:tc>
                  <a:txBody>
                    <a:bodyPr/>
                    <a:lstStyle/>
                    <a:p>
                      <a:pPr marL="285750" indent="-285750">
                        <a:buFont typeface="Arial" panose="020B0604020202020204" pitchFamily="34" charset="0"/>
                        <a:buChar char="•"/>
                      </a:pPr>
                      <a:r>
                        <a:rPr kumimoji="1" lang="ja-JP" altLang="en-US" sz="1600" dirty="0"/>
                        <a:t>凍</a:t>
                      </a:r>
                      <a:r>
                        <a:rPr kumimoji="1" lang="ja-JP" altLang="en-US" sz="1600" dirty="0" smtClean="0"/>
                        <a:t>霜害</a:t>
                      </a:r>
                      <a:endParaRPr kumimoji="1" lang="en-US" altLang="ja-JP" sz="1600" baseline="0" dirty="0" smtClean="0"/>
                    </a:p>
                    <a:p>
                      <a:pPr marL="285750" indent="-285750">
                        <a:buFont typeface="Arial" panose="020B0604020202020204" pitchFamily="34" charset="0"/>
                        <a:buChar char="•"/>
                      </a:pPr>
                      <a:r>
                        <a:rPr kumimoji="1" lang="ja-JP" altLang="en-US" sz="1600" dirty="0" smtClean="0"/>
                        <a:t>多雨</a:t>
                      </a:r>
                      <a:r>
                        <a:rPr kumimoji="1" lang="ja-JP" altLang="en-US" sz="1600" dirty="0"/>
                        <a:t>による湿害</a:t>
                      </a:r>
                      <a:endParaRPr kumimoji="1" lang="en-US" altLang="ja-JP" sz="1600" dirty="0"/>
                    </a:p>
                    <a:p>
                      <a:pPr marL="285750" indent="-285750">
                        <a:buFont typeface="Arial" panose="020B0604020202020204" pitchFamily="34" charset="0"/>
                        <a:buChar char="•"/>
                      </a:pPr>
                      <a:r>
                        <a:rPr kumimoji="1" lang="ja-JP" altLang="en-US" sz="1600" dirty="0"/>
                        <a:t>着莢数の低下、青立ちの発生</a:t>
                      </a:r>
                      <a:endParaRPr kumimoji="1" lang="en-US" altLang="ja-JP" sz="1600" dirty="0">
                        <a:latin typeface="+mn-ea"/>
                        <a:ea typeface="+mn-ea"/>
                      </a:endParaRPr>
                    </a:p>
                  </a:txBody>
                  <a:tcPr/>
                </a:tc>
                <a:tc>
                  <a:txBody>
                    <a:bodyPr/>
                    <a:lstStyle/>
                    <a:p>
                      <a:pPr marL="285750" indent="-285750">
                        <a:buFont typeface="Arial" panose="020B0604020202020204" pitchFamily="34" charset="0"/>
                        <a:buChar char="•"/>
                      </a:pPr>
                      <a:r>
                        <a:rPr kumimoji="1" lang="ja-JP" altLang="en-US" sz="1600" dirty="0"/>
                        <a:t>凍霜害リスクの増加</a:t>
                      </a:r>
                      <a:endParaRPr kumimoji="1" lang="en-US" altLang="ja-JP" sz="1600" dirty="0"/>
                    </a:p>
                    <a:p>
                      <a:pPr marL="285750" indent="-285750">
                        <a:buFont typeface="Arial" panose="020B0604020202020204" pitchFamily="34" charset="0"/>
                        <a:buChar char="•"/>
                      </a:pPr>
                      <a:r>
                        <a:rPr kumimoji="1" lang="ja-JP" altLang="en-US" sz="1600" dirty="0"/>
                        <a:t>タンパク質含量の低下</a:t>
                      </a:r>
                      <a:endParaRPr kumimoji="1" lang="en-US" altLang="ja-JP" sz="1600" dirty="0"/>
                    </a:p>
                    <a:p>
                      <a:pPr marL="285750" indent="-285750">
                        <a:buFont typeface="Arial" panose="020B0604020202020204" pitchFamily="34" charset="0"/>
                        <a:buChar char="•"/>
                      </a:pPr>
                      <a:r>
                        <a:rPr kumimoji="1" lang="ja-JP" altLang="en-US" sz="1600" dirty="0"/>
                        <a:t>乾物重、子実重、収穫指数の減少</a:t>
                      </a:r>
                      <a:endParaRPr kumimoji="1" lang="ja-JP" altLang="en-US" sz="1600" dirty="0">
                        <a:latin typeface="+mn-ea"/>
                        <a:ea typeface="+mn-ea"/>
                      </a:endParaRPr>
                    </a:p>
                  </a:txBody>
                  <a:tcPr/>
                </a:tc>
                <a:extLst>
                  <a:ext uri="{0D108BD9-81ED-4DB2-BD59-A6C34878D82A}">
                    <a16:rowId xmlns:a16="http://schemas.microsoft.com/office/drawing/2014/main" val="3963243213"/>
                  </a:ext>
                </a:extLst>
              </a:tr>
              <a:tr h="652272">
                <a:tc>
                  <a:txBody>
                    <a:bodyPr/>
                    <a:lstStyle/>
                    <a:p>
                      <a:r>
                        <a:rPr kumimoji="1" lang="ja-JP" altLang="en-US" sz="1600" dirty="0"/>
                        <a:t>畜産</a:t>
                      </a:r>
                      <a:endParaRPr kumimoji="1" lang="ja-JP" altLang="en-US" sz="1600" dirty="0">
                        <a:latin typeface="+mn-ea"/>
                        <a:ea typeface="+mn-ea"/>
                      </a:endParaRPr>
                    </a:p>
                  </a:txBody>
                  <a:tcPr/>
                </a:tc>
                <a:tc>
                  <a:txBody>
                    <a:bodyPr/>
                    <a:lstStyle/>
                    <a:p>
                      <a:pPr marL="285750" indent="-285750">
                        <a:buFont typeface="Arial" panose="020B0604020202020204" pitchFamily="34" charset="0"/>
                        <a:buChar char="•"/>
                      </a:pPr>
                      <a:r>
                        <a:rPr kumimoji="1" lang="ja-JP" altLang="en-US" sz="1600" dirty="0"/>
                        <a:t>乳用牛の乳量、乳成分の低下</a:t>
                      </a:r>
                      <a:endParaRPr kumimoji="1" lang="en-US" altLang="ja-JP" sz="1600" dirty="0"/>
                    </a:p>
                    <a:p>
                      <a:pPr marL="285750" indent="-285750">
                        <a:buFont typeface="Arial" panose="020B0604020202020204" pitchFamily="34" charset="0"/>
                        <a:buChar char="•"/>
                      </a:pPr>
                      <a:r>
                        <a:rPr kumimoji="1" lang="ja-JP" altLang="en-US" sz="1600" dirty="0"/>
                        <a:t>増体・肉質・繁殖成績の低下</a:t>
                      </a:r>
                      <a:endParaRPr kumimoji="1" lang="en-US" altLang="ja-JP" sz="1600" dirty="0">
                        <a:latin typeface="+mn-ea"/>
                        <a:ea typeface="+mn-ea"/>
                      </a:endParaRPr>
                    </a:p>
                  </a:txBody>
                  <a:tcPr/>
                </a:tc>
                <a:tc>
                  <a:txBody>
                    <a:bodyPr/>
                    <a:lstStyle/>
                    <a:p>
                      <a:pPr marL="285750" indent="-285750">
                        <a:buFont typeface="Arial" panose="020B0604020202020204" pitchFamily="34" charset="0"/>
                        <a:buChar char="•"/>
                      </a:pPr>
                      <a:r>
                        <a:rPr kumimoji="1" lang="ja-JP" altLang="en-US" sz="1600" dirty="0"/>
                        <a:t>肥育去勢豚、肉用鶏の成長への影響</a:t>
                      </a:r>
                      <a:endParaRPr kumimoji="1" lang="ja-JP" altLang="en-US" sz="1600" dirty="0">
                        <a:latin typeface="+mn-ea"/>
                        <a:ea typeface="+mn-ea"/>
                      </a:endParaRPr>
                    </a:p>
                  </a:txBody>
                  <a:tcPr/>
                </a:tc>
                <a:extLst>
                  <a:ext uri="{0D108BD9-81ED-4DB2-BD59-A6C34878D82A}">
                    <a16:rowId xmlns:a16="http://schemas.microsoft.com/office/drawing/2014/main" val="2551412730"/>
                  </a:ext>
                </a:extLst>
              </a:tr>
              <a:tr h="652272">
                <a:tc>
                  <a:txBody>
                    <a:bodyPr/>
                    <a:lstStyle/>
                    <a:p>
                      <a:r>
                        <a:rPr kumimoji="1" lang="ja-JP" altLang="en-US" sz="1600" dirty="0"/>
                        <a:t>病害虫・雑草</a:t>
                      </a:r>
                      <a:endParaRPr kumimoji="1" lang="ja-JP" altLang="en-US" sz="1600" dirty="0">
                        <a:latin typeface="+mn-ea"/>
                        <a:ea typeface="+mn-ea"/>
                      </a:endParaRPr>
                    </a:p>
                  </a:txBody>
                  <a:tcPr/>
                </a:tc>
                <a:tc>
                  <a:txBody>
                    <a:bodyPr/>
                    <a:lstStyle/>
                    <a:p>
                      <a:pPr marL="285750" indent="-285750">
                        <a:buFont typeface="Arial" panose="020B0604020202020204" pitchFamily="34" charset="0"/>
                        <a:buChar char="•"/>
                      </a:pPr>
                      <a:r>
                        <a:rPr kumimoji="1" lang="ja-JP" altLang="en-US" sz="1600" dirty="0"/>
                        <a:t>ミナミアオカメムシの分布域の拡大</a:t>
                      </a:r>
                      <a:endParaRPr kumimoji="1" lang="ja-JP" altLang="en-US" sz="1600" dirty="0">
                        <a:latin typeface="+mn-ea"/>
                        <a:ea typeface="+mn-ea"/>
                      </a:endParaRPr>
                    </a:p>
                  </a:txBody>
                  <a:tcPr/>
                </a:tc>
                <a:tc>
                  <a:txBody>
                    <a:bodyPr/>
                    <a:lstStyle/>
                    <a:p>
                      <a:pPr marL="285750" indent="-285750">
                        <a:buFont typeface="Arial" panose="020B0604020202020204" pitchFamily="34" charset="0"/>
                        <a:buChar char="•"/>
                      </a:pPr>
                      <a:r>
                        <a:rPr kumimoji="1" lang="ja-JP" altLang="en-US" sz="1600" dirty="0"/>
                        <a:t>水田の害虫・天敵の構成が変化</a:t>
                      </a:r>
                      <a:endParaRPr kumimoji="1" lang="ja-JP" altLang="en-US" sz="1600" dirty="0">
                        <a:latin typeface="+mn-ea"/>
                        <a:ea typeface="+mn-ea"/>
                      </a:endParaRPr>
                    </a:p>
                  </a:txBody>
                  <a:tcPr/>
                </a:tc>
                <a:extLst>
                  <a:ext uri="{0D108BD9-81ED-4DB2-BD59-A6C34878D82A}">
                    <a16:rowId xmlns:a16="http://schemas.microsoft.com/office/drawing/2014/main" val="472061973"/>
                  </a:ext>
                </a:extLst>
              </a:tr>
              <a:tr h="652272">
                <a:tc>
                  <a:txBody>
                    <a:bodyPr/>
                    <a:lstStyle/>
                    <a:p>
                      <a:r>
                        <a:rPr kumimoji="1" lang="ja-JP" altLang="en-US" sz="1600" dirty="0"/>
                        <a:t>農業生産基盤</a:t>
                      </a:r>
                      <a:endParaRPr kumimoji="1" lang="ja-JP" altLang="en-US" sz="1600" dirty="0">
                        <a:latin typeface="+mn-ea"/>
                        <a:ea typeface="+mn-ea"/>
                      </a:endParaRPr>
                    </a:p>
                  </a:txBody>
                  <a:tcPr/>
                </a:tc>
                <a:tc>
                  <a:txBody>
                    <a:bodyPr/>
                    <a:lstStyle/>
                    <a:p>
                      <a:pPr marL="285750" indent="-285750">
                        <a:buFont typeface="Arial" panose="020B0604020202020204" pitchFamily="34" charset="0"/>
                        <a:buChar char="•"/>
                      </a:pPr>
                      <a:r>
                        <a:rPr kumimoji="1" lang="ja-JP" altLang="en-US" sz="1600" dirty="0"/>
                        <a:t>降水日数の減少による農業用水など水資源の利用方法への影響</a:t>
                      </a:r>
                      <a:endParaRPr kumimoji="1" lang="ja-JP" altLang="en-US" sz="1600" dirty="0">
                        <a:latin typeface="+mn-ea"/>
                        <a:ea typeface="+mn-ea"/>
                      </a:endParaRPr>
                    </a:p>
                  </a:txBody>
                  <a:tcPr/>
                </a:tc>
                <a:tc>
                  <a:txBody>
                    <a:bodyPr/>
                    <a:lstStyle/>
                    <a:p>
                      <a:pPr marL="285750" indent="-285750">
                        <a:buFont typeface="Arial" panose="020B0604020202020204" pitchFamily="34" charset="0"/>
                        <a:buChar char="•"/>
                      </a:pPr>
                      <a:r>
                        <a:rPr kumimoji="1" lang="ja-JP" altLang="en-US" sz="1600" dirty="0"/>
                        <a:t>融雪流出量が減少し、用水路等の農業水利施設における取水に影響</a:t>
                      </a:r>
                    </a:p>
                  </a:txBody>
                  <a:tcPr/>
                </a:tc>
                <a:extLst>
                  <a:ext uri="{0D108BD9-81ED-4DB2-BD59-A6C34878D82A}">
                    <a16:rowId xmlns:a16="http://schemas.microsoft.com/office/drawing/2014/main" val="2494471132"/>
                  </a:ext>
                </a:extLst>
              </a:tr>
            </a:tbl>
          </a:graphicData>
        </a:graphic>
      </p:graphicFrame>
      <p:sp>
        <p:nvSpPr>
          <p:cNvPr id="14"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31</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2548824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プレースホルダー 4"/>
          <p:cNvSpPr>
            <a:spLocks noGrp="1"/>
          </p:cNvSpPr>
          <p:nvPr>
            <p:ph type="body" sz="quarter" idx="14"/>
          </p:nvPr>
        </p:nvSpPr>
        <p:spPr>
          <a:xfrm>
            <a:off x="330200" y="6477000"/>
            <a:ext cx="8356600" cy="330200"/>
          </a:xfrm>
        </p:spPr>
        <p:txBody>
          <a:bodyPr>
            <a:normAutofit fontScale="92500" lnSpcReduction="20000"/>
          </a:bodyPr>
          <a:lstStyle/>
          <a:p>
            <a:pPr>
              <a:lnSpc>
                <a:spcPct val="110000"/>
              </a:lnSpc>
            </a:pPr>
            <a:r>
              <a:rPr lang="ja-JP" altLang="en-US" dirty="0">
                <a:latin typeface="+mn-ea"/>
              </a:rPr>
              <a:t>出典：環境省　気候変動の観測・予測・影響評価に関する統合レポート</a:t>
            </a:r>
            <a:r>
              <a:rPr lang="en-US" altLang="ja-JP" dirty="0">
                <a:latin typeface="+mn-ea"/>
              </a:rPr>
              <a:t>2018</a:t>
            </a:r>
            <a:r>
              <a:rPr lang="ja-JP" altLang="en-US" dirty="0">
                <a:latin typeface="+mn-ea"/>
              </a:rPr>
              <a:t>～日本の気候変動とその影響～ </a:t>
            </a:r>
            <a:r>
              <a:rPr lang="en-US" altLang="ja-JP" dirty="0">
                <a:latin typeface="+mn-ea"/>
              </a:rPr>
              <a:t>(https://www.env.go.jp/press/105129.html)</a:t>
            </a:r>
          </a:p>
          <a:p>
            <a:pPr>
              <a:lnSpc>
                <a:spcPct val="110000"/>
              </a:lnSpc>
            </a:pPr>
            <a:r>
              <a:rPr lang="ja-JP" altLang="en-US" dirty="0">
                <a:latin typeface="+mn-ea"/>
              </a:rPr>
              <a:t>   　　　中央環境審議会　日本における気候変動による影響の評価に関する報告と今後の課題について　</a:t>
            </a:r>
            <a:r>
              <a:rPr lang="en-US" altLang="ja-JP" dirty="0">
                <a:latin typeface="+mn-ea"/>
              </a:rPr>
              <a:t>(https://www.env.go.jp/press/100480.html)</a:t>
            </a:r>
          </a:p>
        </p:txBody>
      </p:sp>
      <p:graphicFrame>
        <p:nvGraphicFramePr>
          <p:cNvPr id="11" name="表 10"/>
          <p:cNvGraphicFramePr>
            <a:graphicFrameLocks noGrp="1"/>
          </p:cNvGraphicFramePr>
          <p:nvPr>
            <p:extLst/>
          </p:nvPr>
        </p:nvGraphicFramePr>
        <p:xfrm>
          <a:off x="287337" y="1304925"/>
          <a:ext cx="8569326" cy="5137822"/>
        </p:xfrm>
        <a:graphic>
          <a:graphicData uri="http://schemas.openxmlformats.org/drawingml/2006/table">
            <a:tbl>
              <a:tblPr firstRow="1" bandRow="1">
                <a:tableStyleId>{5C22544A-7EE6-4342-B048-85BDC9FD1C3A}</a:tableStyleId>
              </a:tblPr>
              <a:tblGrid>
                <a:gridCol w="1481828">
                  <a:extLst>
                    <a:ext uri="{9D8B030D-6E8A-4147-A177-3AD203B41FA5}">
                      <a16:colId xmlns:a16="http://schemas.microsoft.com/office/drawing/2014/main" val="3654500907"/>
                    </a:ext>
                  </a:extLst>
                </a:gridCol>
                <a:gridCol w="3543749">
                  <a:extLst>
                    <a:ext uri="{9D8B030D-6E8A-4147-A177-3AD203B41FA5}">
                      <a16:colId xmlns:a16="http://schemas.microsoft.com/office/drawing/2014/main" val="1549308514"/>
                    </a:ext>
                  </a:extLst>
                </a:gridCol>
                <a:gridCol w="3543749">
                  <a:extLst>
                    <a:ext uri="{9D8B030D-6E8A-4147-A177-3AD203B41FA5}">
                      <a16:colId xmlns:a16="http://schemas.microsoft.com/office/drawing/2014/main" val="1523356408"/>
                    </a:ext>
                  </a:extLst>
                </a:gridCol>
              </a:tblGrid>
              <a:tr h="505444">
                <a:tc>
                  <a:txBody>
                    <a:bodyPr/>
                    <a:lstStyle/>
                    <a:p>
                      <a:pPr algn="ctr"/>
                      <a:r>
                        <a:rPr kumimoji="1" lang="ja-JP" altLang="en-US" sz="1800" dirty="0"/>
                        <a:t>分類</a:t>
                      </a:r>
                      <a:endParaRPr kumimoji="1" lang="ja-JP" altLang="en-US" sz="1800" b="1" dirty="0">
                        <a:solidFill>
                          <a:schemeClr val="bg1"/>
                        </a:solidFill>
                      </a:endParaRPr>
                    </a:p>
                  </a:txBody>
                  <a:tcPr anchor="ctr"/>
                </a:tc>
                <a:tc>
                  <a:txBody>
                    <a:bodyPr/>
                    <a:lstStyle/>
                    <a:p>
                      <a:pPr algn="ctr"/>
                      <a:r>
                        <a:rPr kumimoji="1" lang="ja-JP" altLang="en-US" sz="1800" dirty="0"/>
                        <a:t>既に現れている影響</a:t>
                      </a:r>
                      <a:endParaRPr kumimoji="1" lang="ja-JP" altLang="en-US" sz="1800" b="1" dirty="0">
                        <a:solidFill>
                          <a:schemeClr val="bg1"/>
                        </a:solidFill>
                      </a:endParaRPr>
                    </a:p>
                  </a:txBody>
                  <a:tcPr anchor="ctr"/>
                </a:tc>
                <a:tc>
                  <a:txBody>
                    <a:bodyPr/>
                    <a:lstStyle/>
                    <a:p>
                      <a:pPr algn="ctr"/>
                      <a:r>
                        <a:rPr kumimoji="1" lang="ja-JP" altLang="en-US" sz="1800" dirty="0"/>
                        <a:t>将来予測される影響</a:t>
                      </a:r>
                      <a:endParaRPr kumimoji="1" lang="ja-JP" altLang="en-US" sz="1800" b="1" dirty="0">
                        <a:solidFill>
                          <a:schemeClr val="bg1"/>
                        </a:solidFill>
                      </a:endParaRPr>
                    </a:p>
                  </a:txBody>
                  <a:tcPr anchor="ctr"/>
                </a:tc>
                <a:extLst>
                  <a:ext uri="{0D108BD9-81ED-4DB2-BD59-A6C34878D82A}">
                    <a16:rowId xmlns:a16="http://schemas.microsoft.com/office/drawing/2014/main" val="3409167641"/>
                  </a:ext>
                </a:extLst>
              </a:tr>
              <a:tr h="1544126">
                <a:tc>
                  <a:txBody>
                    <a:bodyPr/>
                    <a:lstStyle/>
                    <a:p>
                      <a:r>
                        <a:rPr kumimoji="1" lang="ja-JP" altLang="en-US" sz="1800" dirty="0"/>
                        <a:t>山地災害</a:t>
                      </a:r>
                      <a:endParaRPr kumimoji="1" lang="ja-JP" altLang="en-US" sz="1800" dirty="0">
                        <a:solidFill>
                          <a:schemeClr val="tx1"/>
                        </a:solidFill>
                      </a:endParaRPr>
                    </a:p>
                  </a:txBody>
                  <a:tcPr/>
                </a:tc>
                <a:tc>
                  <a:txBody>
                    <a:bodyPr/>
                    <a:lstStyle/>
                    <a:p>
                      <a:pPr marL="285750" indent="-285750">
                        <a:buFont typeface="Arial" panose="020B0604020202020204" pitchFamily="34" charset="0"/>
                        <a:buChar char="•"/>
                      </a:pPr>
                      <a:r>
                        <a:rPr kumimoji="1" lang="ja-JP" altLang="en-US" sz="1800" dirty="0"/>
                        <a:t>山腹崩壊</a:t>
                      </a:r>
                      <a:endParaRPr kumimoji="1" lang="en-US" altLang="ja-JP" sz="1800" dirty="0"/>
                    </a:p>
                    <a:p>
                      <a:pPr marL="285750" indent="-285750">
                        <a:buFont typeface="Arial" panose="020B0604020202020204" pitchFamily="34" charset="0"/>
                        <a:buChar char="•"/>
                      </a:pPr>
                      <a:r>
                        <a:rPr kumimoji="1" lang="ja-JP" altLang="en-US" sz="1800" dirty="0"/>
                        <a:t>深い部分での表層崩壊</a:t>
                      </a:r>
                      <a:endParaRPr kumimoji="1" lang="en-US" altLang="ja-JP" sz="1800" dirty="0"/>
                    </a:p>
                    <a:p>
                      <a:pPr marL="285750" indent="-285750">
                        <a:buFont typeface="Arial" panose="020B0604020202020204" pitchFamily="34" charset="0"/>
                        <a:buChar char="•"/>
                      </a:pPr>
                      <a:r>
                        <a:rPr kumimoji="1" lang="ja-JP" altLang="en-US" sz="1800" dirty="0"/>
                        <a:t>成熟した森林が失われるリスク</a:t>
                      </a:r>
                      <a:endParaRPr kumimoji="1" lang="ja-JP" altLang="en-US" sz="1800" dirty="0">
                        <a:solidFill>
                          <a:schemeClr val="tx1"/>
                        </a:solidFill>
                      </a:endParaRPr>
                    </a:p>
                  </a:txBody>
                  <a:tcPr/>
                </a:tc>
                <a:tc>
                  <a:txBody>
                    <a:bodyPr/>
                    <a:lstStyle/>
                    <a:p>
                      <a:pPr marL="285750" indent="-285750">
                        <a:buFont typeface="Arial" panose="020B0604020202020204" pitchFamily="34" charset="0"/>
                        <a:buChar char="•"/>
                      </a:pPr>
                      <a:r>
                        <a:rPr kumimoji="1" lang="ja-JP" altLang="en-US" sz="1800" dirty="0"/>
                        <a:t>集中的な山腹崩壊・土石流等が頻発</a:t>
                      </a:r>
                      <a:endParaRPr kumimoji="1" lang="en-US" altLang="ja-JP" sz="1800" dirty="0"/>
                    </a:p>
                    <a:p>
                      <a:pPr marL="285750" indent="-285750">
                        <a:buFont typeface="Arial" panose="020B0604020202020204" pitchFamily="34" charset="0"/>
                        <a:buChar char="•"/>
                      </a:pPr>
                      <a:r>
                        <a:rPr kumimoji="1" lang="ja-JP" altLang="en-US" sz="1800" dirty="0"/>
                        <a:t>山地や斜面周辺地域の社会生活に与える影響が増大</a:t>
                      </a:r>
                      <a:endParaRPr kumimoji="1" lang="ja-JP" altLang="en-US" sz="1800" dirty="0">
                        <a:solidFill>
                          <a:schemeClr val="tx1"/>
                        </a:solidFill>
                      </a:endParaRPr>
                    </a:p>
                  </a:txBody>
                  <a:tcPr/>
                </a:tc>
                <a:extLst>
                  <a:ext uri="{0D108BD9-81ED-4DB2-BD59-A6C34878D82A}">
                    <a16:rowId xmlns:a16="http://schemas.microsoft.com/office/drawing/2014/main" val="1891491520"/>
                  </a:ext>
                </a:extLst>
              </a:tr>
              <a:tr h="1544126">
                <a:tc>
                  <a:txBody>
                    <a:bodyPr/>
                    <a:lstStyle/>
                    <a:p>
                      <a:r>
                        <a:rPr kumimoji="1" lang="ja-JP" altLang="en-US" sz="1800" dirty="0"/>
                        <a:t>木材生産</a:t>
                      </a:r>
                      <a:endParaRPr kumimoji="1" lang="en-US" altLang="ja-JP" sz="1800" dirty="0"/>
                    </a:p>
                    <a:p>
                      <a:r>
                        <a:rPr kumimoji="1" lang="en-US" altLang="ja-JP" sz="1800" dirty="0"/>
                        <a:t>(</a:t>
                      </a:r>
                      <a:r>
                        <a:rPr kumimoji="1" lang="ja-JP" altLang="en-US" sz="1800" dirty="0"/>
                        <a:t>人工林等</a:t>
                      </a:r>
                      <a:r>
                        <a:rPr kumimoji="1" lang="en-US" altLang="ja-JP" sz="1800" dirty="0"/>
                        <a:t>)</a:t>
                      </a:r>
                      <a:endParaRPr kumimoji="1" lang="ja-JP" altLang="en-US" sz="1800"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dirty="0"/>
                        <a:t>スギの衰退現象（一部の地域）</a:t>
                      </a:r>
                      <a:endParaRPr kumimoji="1" lang="en-US" altLang="ja-JP" sz="180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dirty="0">
                          <a:solidFill>
                            <a:schemeClr val="tx1"/>
                          </a:solidFill>
                        </a:rPr>
                        <a:t>病害虫の被害地域が拡大</a:t>
                      </a:r>
                      <a:endParaRPr kumimoji="1" lang="en-US" altLang="ja-JP" sz="1800" dirty="0">
                        <a:solidFill>
                          <a:schemeClr val="tx1"/>
                        </a:solidFill>
                      </a:endParaRPr>
                    </a:p>
                    <a:p>
                      <a:pPr marL="285750" indent="-285750">
                        <a:buFont typeface="Arial" panose="020B0604020202020204" pitchFamily="34" charset="0"/>
                        <a:buChar char="•"/>
                      </a:pPr>
                      <a:r>
                        <a:rPr kumimoji="1" lang="ja-JP" altLang="en-US" sz="1800" dirty="0">
                          <a:solidFill>
                            <a:schemeClr val="tx1"/>
                          </a:solidFill>
                        </a:rPr>
                        <a:t>枯死木の分布が拡大</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dirty="0"/>
                        <a:t>スギ人工林の脆弱性が増加</a:t>
                      </a:r>
                      <a:endParaRPr kumimoji="1" lang="en-US" altLang="ja-JP"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u="none" strike="noStrike" kern="1200" baseline="0" dirty="0"/>
                        <a:t>マツ枯れ危険域の拡大</a:t>
                      </a:r>
                      <a:endParaRPr kumimoji="1" lang="en-US" altLang="ja-JP" sz="1800" u="none" strike="noStrike" kern="1200" baseline="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dirty="0"/>
                        <a:t>高齢林化が進むスギ・ヒノキ人工林における風害の増加</a:t>
                      </a:r>
                      <a:endParaRPr kumimoji="1" lang="en-US" altLang="ja-JP" sz="18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800" dirty="0"/>
                    </a:p>
                  </a:txBody>
                  <a:tcPr/>
                </a:tc>
                <a:extLst>
                  <a:ext uri="{0D108BD9-81ED-4DB2-BD59-A6C34878D82A}">
                    <a16:rowId xmlns:a16="http://schemas.microsoft.com/office/drawing/2014/main" val="337485736"/>
                  </a:ext>
                </a:extLst>
              </a:tr>
              <a:tr h="1544126">
                <a:tc>
                  <a:txBody>
                    <a:bodyPr/>
                    <a:lstStyle/>
                    <a:p>
                      <a:r>
                        <a:rPr kumimoji="1" lang="ja-JP" altLang="en-US" sz="1800" dirty="0"/>
                        <a:t>特用林産物</a:t>
                      </a:r>
                      <a:r>
                        <a:rPr kumimoji="1" lang="en-US" altLang="ja-JP" sz="1800" dirty="0"/>
                        <a:t>(</a:t>
                      </a:r>
                      <a:r>
                        <a:rPr kumimoji="1" lang="ja-JP" altLang="en-US" sz="1800" dirty="0"/>
                        <a:t>きのこ類等</a:t>
                      </a:r>
                      <a:r>
                        <a:rPr kumimoji="1" lang="en-US" altLang="ja-JP" sz="1800" dirty="0"/>
                        <a:t>)</a:t>
                      </a:r>
                      <a:endParaRPr kumimoji="1" lang="ja-JP" altLang="en-US" sz="1800" dirty="0"/>
                    </a:p>
                  </a:txBody>
                  <a:tcPr/>
                </a:tc>
                <a:tc>
                  <a:txBody>
                    <a:bodyPr/>
                    <a:lstStyle/>
                    <a:p>
                      <a:pPr marL="285750" indent="-285750">
                        <a:buFont typeface="Arial" panose="020B0604020202020204" pitchFamily="34" charset="0"/>
                        <a:buChar char="•"/>
                      </a:pPr>
                      <a:r>
                        <a:rPr kumimoji="1" lang="ja-JP" altLang="en-US" sz="1800" dirty="0"/>
                        <a:t>シイタケ栽培に影響を及ぼす　　　ヒポクレア属菌</a:t>
                      </a:r>
                      <a:r>
                        <a:rPr kumimoji="1" lang="ja-JP" altLang="en-US" sz="1800" u="none" strike="noStrike" kern="1200" baseline="0" dirty="0"/>
                        <a:t>による被害の増大</a:t>
                      </a:r>
                      <a:endParaRPr kumimoji="1" lang="ja-JP" altLang="en-US" sz="18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dirty="0"/>
                        <a:t>シイタケの原木栽培における、子実体（きのこ）の発生量の減少</a:t>
                      </a:r>
                    </a:p>
                  </a:txBody>
                  <a:tcPr/>
                </a:tc>
                <a:extLst>
                  <a:ext uri="{0D108BD9-81ED-4DB2-BD59-A6C34878D82A}">
                    <a16:rowId xmlns:a16="http://schemas.microsoft.com/office/drawing/2014/main" val="3963243213"/>
                  </a:ext>
                </a:extLst>
              </a:tr>
            </a:tbl>
          </a:graphicData>
        </a:graphic>
      </p:graphicFrame>
      <p:sp>
        <p:nvSpPr>
          <p:cNvPr id="2" name="タイトル 1"/>
          <p:cNvSpPr>
            <a:spLocks noGrp="1"/>
          </p:cNvSpPr>
          <p:nvPr>
            <p:ph type="title"/>
          </p:nvPr>
        </p:nvSpPr>
        <p:spPr/>
        <p:txBody>
          <a:bodyPr/>
          <a:lstStyle/>
          <a:p>
            <a:pPr>
              <a:lnSpc>
                <a:spcPct val="100000"/>
              </a:lnSpc>
            </a:pPr>
            <a:r>
              <a:rPr lang="ja-JP" altLang="en-US" dirty="0"/>
              <a:t>①農業、</a:t>
            </a:r>
            <a:r>
              <a:rPr lang="ja-JP" altLang="en-US" dirty="0">
                <a:solidFill>
                  <a:srgbClr val="FF0000"/>
                </a:solidFill>
              </a:rPr>
              <a:t>森林・林業</a:t>
            </a:r>
            <a:r>
              <a:rPr lang="ja-JP" altLang="en-US" dirty="0"/>
              <a:t>、水産業</a:t>
            </a:r>
          </a:p>
        </p:txBody>
      </p:sp>
      <p:sp>
        <p:nvSpPr>
          <p:cNvPr id="4" name="テキスト プレースホルダー 3"/>
          <p:cNvSpPr>
            <a:spLocks noGrp="1"/>
          </p:cNvSpPr>
          <p:nvPr>
            <p:ph type="body" sz="quarter" idx="13"/>
          </p:nvPr>
        </p:nvSpPr>
        <p:spPr>
          <a:xfrm>
            <a:off x="287338" y="997480"/>
            <a:ext cx="8488362" cy="2095500"/>
          </a:xfrm>
        </p:spPr>
        <p:txBody>
          <a:bodyPr/>
          <a:lstStyle/>
          <a:p>
            <a:pPr>
              <a:lnSpc>
                <a:spcPct val="100000"/>
              </a:lnSpc>
            </a:pPr>
            <a:endParaRPr lang="en-US" altLang="ja-JP" b="1" dirty="0"/>
          </a:p>
          <a:p>
            <a:pPr>
              <a:lnSpc>
                <a:spcPct val="100000"/>
              </a:lnSpc>
            </a:pPr>
            <a:endParaRPr lang="en-US" altLang="ja-JP" b="1" dirty="0"/>
          </a:p>
        </p:txBody>
      </p:sp>
      <p:sp>
        <p:nvSpPr>
          <p:cNvPr id="12" name="テキスト プレースホルダー 6">
            <a:extLst>
              <a:ext uri="{FF2B5EF4-FFF2-40B4-BE49-F238E27FC236}">
                <a16:creationId xmlns:a16="http://schemas.microsoft.com/office/drawing/2014/main" id="{B3704BAA-F2BF-4B73-8610-93E8BA6D03DB}"/>
              </a:ext>
            </a:extLst>
          </p:cNvPr>
          <p:cNvSpPr txBox="1">
            <a:spLocks/>
          </p:cNvSpPr>
          <p:nvPr/>
        </p:nvSpPr>
        <p:spPr>
          <a:xfrm>
            <a:off x="4511675" y="306870"/>
            <a:ext cx="4632325" cy="358775"/>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zh-TW" altLang="en-US" kern="0" dirty="0" smtClean="0">
                <a:solidFill>
                  <a:schemeClr val="tx1">
                    <a:lumMod val="50000"/>
                    <a:lumOff val="50000"/>
                  </a:schemeClr>
                </a:solidFill>
                <a:latin typeface="+mn-ea"/>
                <a:cs typeface="Arial"/>
              </a:rPr>
              <a:t>気候</a:t>
            </a:r>
            <a:r>
              <a:rPr lang="zh-TW" altLang="en-US" kern="0" dirty="0">
                <a:solidFill>
                  <a:schemeClr val="tx1">
                    <a:lumMod val="50000"/>
                    <a:lumOff val="50000"/>
                  </a:schemeClr>
                </a:solidFill>
                <a:latin typeface="+mn-ea"/>
                <a:cs typeface="Arial"/>
              </a:rPr>
              <a:t>変動影響</a:t>
            </a:r>
            <a:endParaRPr lang="ja-JP" altLang="en-US" dirty="0">
              <a:solidFill>
                <a:schemeClr val="tx1">
                  <a:lumMod val="50000"/>
                  <a:lumOff val="50000"/>
                </a:schemeClr>
              </a:solidFill>
              <a:latin typeface="+mn-ea"/>
            </a:endParaRPr>
          </a:p>
        </p:txBody>
      </p:sp>
      <p:pic>
        <p:nvPicPr>
          <p:cNvPr id="16" name="図 15">
            <a:extLst>
              <a:ext uri="{FF2B5EF4-FFF2-40B4-BE49-F238E27FC236}">
                <a16:creationId xmlns:a16="http://schemas.microsoft.com/office/drawing/2014/main" id="{D1E1AA31-ABB4-41C2-978D-9164E4509F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8363" y="3957722"/>
            <a:ext cx="875405" cy="903645"/>
          </a:xfrm>
          <a:prstGeom prst="rect">
            <a:avLst/>
          </a:prstGeom>
        </p:spPr>
      </p:pic>
      <p:sp>
        <p:nvSpPr>
          <p:cNvPr id="13"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32</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5507492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プレースホルダー 4"/>
          <p:cNvSpPr>
            <a:spLocks noGrp="1"/>
          </p:cNvSpPr>
          <p:nvPr>
            <p:ph type="body" sz="quarter" idx="14"/>
          </p:nvPr>
        </p:nvSpPr>
        <p:spPr>
          <a:xfrm>
            <a:off x="330200" y="6477000"/>
            <a:ext cx="8356600" cy="330200"/>
          </a:xfrm>
        </p:spPr>
        <p:txBody>
          <a:bodyPr>
            <a:normAutofit fontScale="92500" lnSpcReduction="20000"/>
          </a:bodyPr>
          <a:lstStyle/>
          <a:p>
            <a:pPr>
              <a:lnSpc>
                <a:spcPct val="110000"/>
              </a:lnSpc>
            </a:pPr>
            <a:r>
              <a:rPr lang="ja-JP" altLang="en-US" dirty="0">
                <a:latin typeface="+mn-ea"/>
              </a:rPr>
              <a:t>出典：環境省　気候変動の観測・予測・影響評価に関する統合レポート</a:t>
            </a:r>
            <a:r>
              <a:rPr lang="en-US" altLang="ja-JP" dirty="0">
                <a:latin typeface="+mn-ea"/>
              </a:rPr>
              <a:t>2018</a:t>
            </a:r>
            <a:r>
              <a:rPr lang="ja-JP" altLang="en-US" dirty="0">
                <a:latin typeface="+mn-ea"/>
              </a:rPr>
              <a:t>～日本の気候変動とその影響～ </a:t>
            </a:r>
            <a:r>
              <a:rPr lang="en-US" altLang="ja-JP" dirty="0">
                <a:latin typeface="+mn-ea"/>
              </a:rPr>
              <a:t>(https://www.env.go.jp/press/105129.html)</a:t>
            </a:r>
          </a:p>
          <a:p>
            <a:pPr>
              <a:lnSpc>
                <a:spcPct val="110000"/>
              </a:lnSpc>
            </a:pPr>
            <a:r>
              <a:rPr lang="ja-JP" altLang="en-US" dirty="0">
                <a:latin typeface="+mn-ea"/>
              </a:rPr>
              <a:t>   　　　中央環境審議会　日本における気候変動による影響の評価に関する報告と今後の課題について　</a:t>
            </a:r>
            <a:r>
              <a:rPr lang="en-US" altLang="ja-JP" dirty="0">
                <a:latin typeface="+mn-ea"/>
              </a:rPr>
              <a:t>(https://www.env.go.jp/press/100480.html)</a:t>
            </a:r>
          </a:p>
        </p:txBody>
      </p:sp>
      <p:graphicFrame>
        <p:nvGraphicFramePr>
          <p:cNvPr id="11" name="表 10"/>
          <p:cNvGraphicFramePr>
            <a:graphicFrameLocks noGrp="1"/>
          </p:cNvGraphicFramePr>
          <p:nvPr>
            <p:extLst/>
          </p:nvPr>
        </p:nvGraphicFramePr>
        <p:xfrm>
          <a:off x="287337" y="1304926"/>
          <a:ext cx="8569326" cy="5148262"/>
        </p:xfrm>
        <a:graphic>
          <a:graphicData uri="http://schemas.openxmlformats.org/drawingml/2006/table">
            <a:tbl>
              <a:tblPr firstRow="1" bandRow="1">
                <a:tableStyleId>{5C22544A-7EE6-4342-B048-85BDC9FD1C3A}</a:tableStyleId>
              </a:tblPr>
              <a:tblGrid>
                <a:gridCol w="1897063">
                  <a:extLst>
                    <a:ext uri="{9D8B030D-6E8A-4147-A177-3AD203B41FA5}">
                      <a16:colId xmlns:a16="http://schemas.microsoft.com/office/drawing/2014/main" val="3654500907"/>
                    </a:ext>
                  </a:extLst>
                </a:gridCol>
                <a:gridCol w="3272183">
                  <a:extLst>
                    <a:ext uri="{9D8B030D-6E8A-4147-A177-3AD203B41FA5}">
                      <a16:colId xmlns:a16="http://schemas.microsoft.com/office/drawing/2014/main" val="1549308514"/>
                    </a:ext>
                  </a:extLst>
                </a:gridCol>
                <a:gridCol w="3400080">
                  <a:extLst>
                    <a:ext uri="{9D8B030D-6E8A-4147-A177-3AD203B41FA5}">
                      <a16:colId xmlns:a16="http://schemas.microsoft.com/office/drawing/2014/main" val="1523356408"/>
                    </a:ext>
                  </a:extLst>
                </a:gridCol>
              </a:tblGrid>
              <a:tr h="532407">
                <a:tc>
                  <a:txBody>
                    <a:bodyPr/>
                    <a:lstStyle/>
                    <a:p>
                      <a:pPr algn="ctr"/>
                      <a:r>
                        <a:rPr kumimoji="1" lang="ja-JP" altLang="en-US" sz="1800" dirty="0"/>
                        <a:t>分類</a:t>
                      </a:r>
                      <a:endParaRPr kumimoji="1" lang="ja-JP" altLang="en-US" sz="1800" b="1" dirty="0">
                        <a:solidFill>
                          <a:schemeClr val="bg1"/>
                        </a:solidFill>
                      </a:endParaRPr>
                    </a:p>
                  </a:txBody>
                  <a:tcPr anchor="ctr"/>
                </a:tc>
                <a:tc>
                  <a:txBody>
                    <a:bodyPr/>
                    <a:lstStyle/>
                    <a:p>
                      <a:pPr algn="ctr"/>
                      <a:r>
                        <a:rPr kumimoji="1" lang="ja-JP" altLang="en-US" sz="1800" dirty="0"/>
                        <a:t>既に現れている影響</a:t>
                      </a:r>
                      <a:endParaRPr kumimoji="1" lang="ja-JP" altLang="en-US" sz="1800" b="1" dirty="0">
                        <a:solidFill>
                          <a:schemeClr val="bg1"/>
                        </a:solidFill>
                      </a:endParaRPr>
                    </a:p>
                  </a:txBody>
                  <a:tcPr anchor="ctr"/>
                </a:tc>
                <a:tc>
                  <a:txBody>
                    <a:bodyPr/>
                    <a:lstStyle/>
                    <a:p>
                      <a:pPr algn="ctr"/>
                      <a:r>
                        <a:rPr kumimoji="1" lang="ja-JP" altLang="en-US" sz="1800" dirty="0"/>
                        <a:t>将来予測される影響</a:t>
                      </a:r>
                      <a:endParaRPr kumimoji="1" lang="ja-JP" altLang="en-US" sz="1800" b="1" dirty="0">
                        <a:solidFill>
                          <a:schemeClr val="bg1"/>
                        </a:solidFill>
                      </a:endParaRPr>
                    </a:p>
                  </a:txBody>
                  <a:tcPr anchor="ctr"/>
                </a:tc>
                <a:extLst>
                  <a:ext uri="{0D108BD9-81ED-4DB2-BD59-A6C34878D82A}">
                    <a16:rowId xmlns:a16="http://schemas.microsoft.com/office/drawing/2014/main" val="3409167641"/>
                  </a:ext>
                </a:extLst>
              </a:tr>
              <a:tr h="2123024">
                <a:tc>
                  <a:txBody>
                    <a:bodyPr/>
                    <a:lstStyle/>
                    <a:p>
                      <a:pPr>
                        <a:spcBef>
                          <a:spcPts val="600"/>
                        </a:spcBef>
                      </a:pPr>
                      <a:r>
                        <a:rPr kumimoji="1" lang="ja-JP" altLang="en-US" sz="1800" dirty="0"/>
                        <a:t>回遊性魚介類</a:t>
                      </a:r>
                      <a:endParaRPr kumimoji="1" lang="en-US" altLang="ja-JP" sz="1800" dirty="0"/>
                    </a:p>
                    <a:p>
                      <a:pPr>
                        <a:spcBef>
                          <a:spcPts val="600"/>
                        </a:spcBef>
                      </a:pPr>
                      <a:r>
                        <a:rPr kumimoji="1" lang="en-US" altLang="ja-JP" sz="1800" dirty="0"/>
                        <a:t>(</a:t>
                      </a:r>
                      <a:r>
                        <a:rPr kumimoji="1" lang="ja-JP" altLang="en-US" sz="1800" dirty="0"/>
                        <a:t>魚類等の生態</a:t>
                      </a:r>
                      <a:r>
                        <a:rPr kumimoji="1" lang="en-US" altLang="ja-JP" sz="1800" dirty="0"/>
                        <a:t>)</a:t>
                      </a:r>
                      <a:endParaRPr kumimoji="1" lang="ja-JP" altLang="en-US" sz="1800" dirty="0">
                        <a:solidFill>
                          <a:schemeClr val="tx1"/>
                        </a:solidFill>
                      </a:endParaRPr>
                    </a:p>
                  </a:txBody>
                  <a:tcPr/>
                </a:tc>
                <a:tc>
                  <a:txBody>
                    <a:bodyPr/>
                    <a:lstStyle/>
                    <a:p>
                      <a:pPr marL="285750" indent="-285750">
                        <a:spcBef>
                          <a:spcPts val="600"/>
                        </a:spcBef>
                        <a:buFont typeface="Arial" panose="020B0604020202020204" pitchFamily="34" charset="0"/>
                        <a:buChar char="•"/>
                      </a:pPr>
                      <a:r>
                        <a:rPr kumimoji="1" lang="ja-JP" altLang="en-US" sz="1800" dirty="0"/>
                        <a:t>海水温の変化に伴う海洋生物の分布域の変化</a:t>
                      </a:r>
                      <a:endParaRPr kumimoji="1" lang="en-US" altLang="ja-JP" sz="1800" dirty="0"/>
                    </a:p>
                    <a:p>
                      <a:pPr marL="285750" indent="-285750">
                        <a:spcBef>
                          <a:spcPts val="600"/>
                        </a:spcBef>
                        <a:buFont typeface="Arial" panose="020B0604020202020204" pitchFamily="34" charset="0"/>
                        <a:buChar char="•"/>
                      </a:pPr>
                      <a:r>
                        <a:rPr kumimoji="1" lang="ja-JP" altLang="en-US" sz="1800" dirty="0"/>
                        <a:t>水温の高い海域・季節を中心にスルメイカの漁獲量の減少</a:t>
                      </a:r>
                      <a:endParaRPr kumimoji="1" lang="en-US" altLang="ja-JP" sz="1800" dirty="0"/>
                    </a:p>
                    <a:p>
                      <a:pPr marL="285750" indent="-285750">
                        <a:spcBef>
                          <a:spcPts val="600"/>
                        </a:spcBef>
                        <a:buFont typeface="Arial" panose="020B0604020202020204" pitchFamily="34" charset="0"/>
                        <a:buChar char="•"/>
                      </a:pPr>
                      <a:r>
                        <a:rPr kumimoji="1" lang="ja-JP" altLang="en-US" sz="1800" dirty="0">
                          <a:solidFill>
                            <a:schemeClr val="tx1"/>
                          </a:solidFill>
                        </a:rPr>
                        <a:t>ブリの漁獲量の増加</a:t>
                      </a:r>
                      <a:endParaRPr kumimoji="1" lang="en-US" altLang="ja-JP" sz="1800" dirty="0">
                        <a:solidFill>
                          <a:schemeClr val="tx1"/>
                        </a:solidFill>
                      </a:endParaRPr>
                    </a:p>
                  </a:txBody>
                  <a:tcPr/>
                </a:tc>
                <a:tc>
                  <a:txBody>
                    <a:bodyPr/>
                    <a:lstStyle/>
                    <a:p>
                      <a:pPr marL="285750" indent="-285750">
                        <a:spcBef>
                          <a:spcPts val="600"/>
                        </a:spcBef>
                        <a:buFont typeface="Arial" panose="020B0604020202020204" pitchFamily="34" charset="0"/>
                        <a:buChar char="•"/>
                      </a:pPr>
                      <a:r>
                        <a:rPr kumimoji="1" lang="ja-JP" altLang="en-US" sz="1800" dirty="0"/>
                        <a:t>分布回遊範囲及び体のサイズの変化</a:t>
                      </a:r>
                      <a:endParaRPr kumimoji="1" lang="en-US" altLang="ja-JP" sz="1800" dirty="0"/>
                    </a:p>
                    <a:p>
                      <a:pPr marL="285750" indent="-285750">
                        <a:buFont typeface="Arial" panose="020B0604020202020204" pitchFamily="34" charset="0"/>
                        <a:buChar char="•"/>
                      </a:pPr>
                      <a:r>
                        <a:rPr kumimoji="1" lang="ja-JP" altLang="en-US" sz="1800" b="0" i="0" u="none" strike="noStrike" kern="1200" baseline="0" dirty="0">
                          <a:solidFill>
                            <a:schemeClr val="dk1"/>
                          </a:solidFill>
                          <a:latin typeface="+mn-lt"/>
                          <a:ea typeface="+mn-ea"/>
                          <a:cs typeface="+mn-cs"/>
                        </a:rPr>
                        <a:t>スルメイカの分布密度が低い海域が拡大</a:t>
                      </a:r>
                      <a:endParaRPr kumimoji="1" lang="en-US" altLang="ja-JP" sz="1800" dirty="0">
                        <a:solidFill>
                          <a:schemeClr val="tx1"/>
                        </a:solidFill>
                      </a:endParaRPr>
                    </a:p>
                  </a:txBody>
                  <a:tcPr/>
                </a:tc>
                <a:extLst>
                  <a:ext uri="{0D108BD9-81ED-4DB2-BD59-A6C34878D82A}">
                    <a16:rowId xmlns:a16="http://schemas.microsoft.com/office/drawing/2014/main" val="1891491520"/>
                  </a:ext>
                </a:extLst>
              </a:tr>
              <a:tr h="2492831">
                <a:tc>
                  <a:txBody>
                    <a:bodyPr/>
                    <a:lstStyle/>
                    <a:p>
                      <a:pPr>
                        <a:spcBef>
                          <a:spcPts val="600"/>
                        </a:spcBef>
                      </a:pPr>
                      <a:r>
                        <a:rPr kumimoji="1" lang="ja-JP" altLang="en-US" sz="2000" dirty="0"/>
                        <a:t>増養殖等</a:t>
                      </a:r>
                    </a:p>
                  </a:txBody>
                  <a:tcPr/>
                </a:tc>
                <a:tc>
                  <a:txBody>
                    <a:bodyPr/>
                    <a:lstStyle/>
                    <a:p>
                      <a:pPr marL="285750" indent="-285750">
                        <a:spcBef>
                          <a:spcPts val="600"/>
                        </a:spcBef>
                        <a:buFont typeface="Arial" panose="020B0604020202020204" pitchFamily="34" charset="0"/>
                        <a:buChar char="•"/>
                      </a:pPr>
                      <a:r>
                        <a:rPr kumimoji="1" lang="ja-JP" altLang="en-US" sz="1800" dirty="0"/>
                        <a:t>ホタテガイの大量斃死</a:t>
                      </a:r>
                      <a:endParaRPr kumimoji="1" lang="en-US" altLang="ja-JP" sz="1800" dirty="0"/>
                    </a:p>
                    <a:p>
                      <a:pPr marL="285750" indent="-285750">
                        <a:spcBef>
                          <a:spcPts val="600"/>
                        </a:spcBef>
                        <a:buFont typeface="Arial" panose="020B0604020202020204" pitchFamily="34" charset="0"/>
                        <a:buChar char="•"/>
                      </a:pPr>
                      <a:r>
                        <a:rPr kumimoji="1" lang="ja-JP" altLang="en-US" sz="1800" b="0" i="0" u="none" strike="noStrike" kern="1200" baseline="0" dirty="0">
                          <a:solidFill>
                            <a:schemeClr val="dk1"/>
                          </a:solidFill>
                          <a:latin typeface="+mn-lt"/>
                          <a:ea typeface="+mn-ea"/>
                          <a:cs typeface="+mn-cs"/>
                        </a:rPr>
                        <a:t>養殖ノリ生産開始時期の遅延やノリ芽への生理的障害</a:t>
                      </a:r>
                      <a:endParaRPr kumimoji="1" lang="en-US" altLang="ja-JP" sz="1800" dirty="0"/>
                    </a:p>
                    <a:p>
                      <a:pPr marL="285750" indent="-285750">
                        <a:spcBef>
                          <a:spcPts val="600"/>
                        </a:spcBef>
                        <a:buFont typeface="Arial" panose="020B0604020202020204" pitchFamily="34" charset="0"/>
                        <a:buChar char="•"/>
                      </a:pPr>
                      <a:r>
                        <a:rPr kumimoji="1" lang="ja-JP" altLang="en-US" sz="1800" dirty="0"/>
                        <a:t>カキの斃死率の上昇</a:t>
                      </a:r>
                      <a:endParaRPr kumimoji="1" lang="en-US" altLang="ja-JP" sz="1800" dirty="0"/>
                    </a:p>
                  </a:txBody>
                  <a:tcPr/>
                </a:tc>
                <a:tc>
                  <a:txBody>
                    <a:bodyPr/>
                    <a:lstStyle/>
                    <a:p>
                      <a:pPr marL="285750" indent="-285750">
                        <a:spcBef>
                          <a:spcPts val="600"/>
                        </a:spcBef>
                        <a:buFont typeface="Arial" panose="020B0604020202020204" pitchFamily="34" charset="0"/>
                        <a:buChar char="•"/>
                      </a:pPr>
                      <a:r>
                        <a:rPr kumimoji="1" lang="ja-JP" altLang="en-US" sz="1800" dirty="0"/>
                        <a:t>アワビ等の磯根資源の減少</a:t>
                      </a:r>
                      <a:endParaRPr kumimoji="1" lang="en-US" altLang="ja-JP" sz="1800" dirty="0"/>
                    </a:p>
                    <a:p>
                      <a:pPr marL="285750" indent="-285750">
                        <a:spcBef>
                          <a:spcPts val="600"/>
                        </a:spcBef>
                        <a:buFont typeface="Arial" panose="020B0604020202020204" pitchFamily="34" charset="0"/>
                        <a:buChar char="•"/>
                      </a:pPr>
                      <a:r>
                        <a:rPr lang="ja-JP" altLang="en-US" sz="1800" dirty="0"/>
                        <a:t>養殖魚類の産地については、</a:t>
                      </a:r>
                      <a:r>
                        <a:rPr kumimoji="1" lang="ja-JP" altLang="en-US" sz="1800" dirty="0"/>
                        <a:t>不適になる海域が出ると予想</a:t>
                      </a:r>
                      <a:endParaRPr kumimoji="1" lang="en-US" altLang="ja-JP" sz="1800" dirty="0"/>
                    </a:p>
                    <a:p>
                      <a:pPr marL="285750" indent="-285750">
                        <a:spcBef>
                          <a:spcPts val="600"/>
                        </a:spcBef>
                        <a:buFont typeface="Arial" panose="020B0604020202020204" pitchFamily="34" charset="0"/>
                        <a:buChar char="•"/>
                      </a:pPr>
                      <a:r>
                        <a:rPr kumimoji="1" lang="ja-JP" altLang="en-US" sz="1800" b="0" i="0" u="none" strike="noStrike" kern="1200" baseline="0" dirty="0">
                          <a:solidFill>
                            <a:schemeClr val="dk1"/>
                          </a:solidFill>
                          <a:latin typeface="+mn-lt"/>
                          <a:ea typeface="+mn-ea"/>
                          <a:cs typeface="+mn-cs"/>
                        </a:rPr>
                        <a:t>赤潮発生による二枚貝等の斃死リスクの上昇</a:t>
                      </a:r>
                      <a:endParaRPr kumimoji="1" lang="ja-JP" altLang="en-US" sz="1800" dirty="0"/>
                    </a:p>
                  </a:txBody>
                  <a:tcPr/>
                </a:tc>
                <a:extLst>
                  <a:ext uri="{0D108BD9-81ED-4DB2-BD59-A6C34878D82A}">
                    <a16:rowId xmlns:a16="http://schemas.microsoft.com/office/drawing/2014/main" val="337485736"/>
                  </a:ext>
                </a:extLst>
              </a:tr>
            </a:tbl>
          </a:graphicData>
        </a:graphic>
      </p:graphicFrame>
      <p:sp>
        <p:nvSpPr>
          <p:cNvPr id="2" name="タイトル 1"/>
          <p:cNvSpPr>
            <a:spLocks noGrp="1"/>
          </p:cNvSpPr>
          <p:nvPr>
            <p:ph type="title"/>
          </p:nvPr>
        </p:nvSpPr>
        <p:spPr/>
        <p:txBody>
          <a:bodyPr/>
          <a:lstStyle/>
          <a:p>
            <a:r>
              <a:rPr lang="ja-JP" altLang="en-US" dirty="0"/>
              <a:t>①農業、森林・林業、</a:t>
            </a:r>
            <a:r>
              <a:rPr lang="ja-JP" altLang="en-US" dirty="0">
                <a:solidFill>
                  <a:srgbClr val="FF0000"/>
                </a:solidFill>
              </a:rPr>
              <a:t>水産業</a:t>
            </a:r>
          </a:p>
        </p:txBody>
      </p:sp>
      <p:sp>
        <p:nvSpPr>
          <p:cNvPr id="4" name="テキスト プレースホルダー 3"/>
          <p:cNvSpPr>
            <a:spLocks noGrp="1"/>
          </p:cNvSpPr>
          <p:nvPr>
            <p:ph type="body" sz="quarter" idx="13"/>
          </p:nvPr>
        </p:nvSpPr>
        <p:spPr>
          <a:xfrm>
            <a:off x="287338" y="997480"/>
            <a:ext cx="8488362" cy="2095500"/>
          </a:xfrm>
        </p:spPr>
        <p:txBody>
          <a:bodyPr/>
          <a:lstStyle/>
          <a:p>
            <a:endParaRPr lang="en-US" altLang="ja-JP" b="1" dirty="0">
              <a:solidFill>
                <a:srgbClr val="FF0000"/>
              </a:solidFill>
            </a:endParaRPr>
          </a:p>
          <a:p>
            <a:endParaRPr lang="en-US" altLang="ja-JP" b="1" dirty="0">
              <a:solidFill>
                <a:srgbClr val="FF0000"/>
              </a:solidFill>
            </a:endParaRPr>
          </a:p>
        </p:txBody>
      </p:sp>
      <p:pic>
        <p:nvPicPr>
          <p:cNvPr id="9" name="図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11676" y="5103628"/>
            <a:ext cx="879032" cy="1233377"/>
          </a:xfrm>
          <a:prstGeom prst="rect">
            <a:avLst/>
          </a:prstGeom>
        </p:spPr>
      </p:pic>
      <p:sp>
        <p:nvSpPr>
          <p:cNvPr id="12" name="テキスト プレースホルダー 6">
            <a:extLst>
              <a:ext uri="{FF2B5EF4-FFF2-40B4-BE49-F238E27FC236}">
                <a16:creationId xmlns:a16="http://schemas.microsoft.com/office/drawing/2014/main" id="{61FB723E-AAE1-4FEE-A7B0-D002ED3E82F8}"/>
              </a:ext>
            </a:extLst>
          </p:cNvPr>
          <p:cNvSpPr txBox="1">
            <a:spLocks/>
          </p:cNvSpPr>
          <p:nvPr/>
        </p:nvSpPr>
        <p:spPr>
          <a:xfrm>
            <a:off x="4511675" y="306870"/>
            <a:ext cx="4632325" cy="358775"/>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zh-TW" altLang="en-US" kern="0" dirty="0" smtClean="0">
                <a:solidFill>
                  <a:schemeClr val="tx1">
                    <a:lumMod val="50000"/>
                    <a:lumOff val="50000"/>
                  </a:schemeClr>
                </a:solidFill>
                <a:latin typeface="+mn-ea"/>
                <a:cs typeface="Arial"/>
              </a:rPr>
              <a:t>気候</a:t>
            </a:r>
            <a:r>
              <a:rPr lang="zh-TW" altLang="en-US" kern="0" dirty="0">
                <a:solidFill>
                  <a:schemeClr val="tx1">
                    <a:lumMod val="50000"/>
                    <a:lumOff val="50000"/>
                  </a:schemeClr>
                </a:solidFill>
                <a:latin typeface="+mn-ea"/>
                <a:cs typeface="Arial"/>
              </a:rPr>
              <a:t>変動影響</a:t>
            </a:r>
            <a:endParaRPr lang="ja-JP" altLang="en-US" dirty="0">
              <a:solidFill>
                <a:schemeClr val="tx1">
                  <a:lumMod val="50000"/>
                  <a:lumOff val="50000"/>
                </a:schemeClr>
              </a:solidFill>
              <a:latin typeface="+mn-ea"/>
            </a:endParaRPr>
          </a:p>
        </p:txBody>
      </p:sp>
      <p:sp>
        <p:nvSpPr>
          <p:cNvPr id="13"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33</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5389444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②水環境・水資源</a:t>
            </a:r>
          </a:p>
        </p:txBody>
      </p:sp>
      <p:sp>
        <p:nvSpPr>
          <p:cNvPr id="4" name="テキスト プレースホルダー 3"/>
          <p:cNvSpPr>
            <a:spLocks noGrp="1"/>
          </p:cNvSpPr>
          <p:nvPr>
            <p:ph type="body" sz="quarter" idx="13"/>
          </p:nvPr>
        </p:nvSpPr>
        <p:spPr>
          <a:xfrm>
            <a:off x="287338" y="997480"/>
            <a:ext cx="8488362" cy="2095500"/>
          </a:xfrm>
        </p:spPr>
        <p:txBody>
          <a:bodyPr/>
          <a:lstStyle/>
          <a:p>
            <a:endParaRPr lang="en-US" altLang="ja-JP" b="1" dirty="0"/>
          </a:p>
          <a:p>
            <a:endParaRPr lang="en-US" altLang="ja-JP" b="1" dirty="0"/>
          </a:p>
        </p:txBody>
      </p:sp>
      <p:graphicFrame>
        <p:nvGraphicFramePr>
          <p:cNvPr id="7" name="表 6"/>
          <p:cNvGraphicFramePr>
            <a:graphicFrameLocks noGrp="1"/>
          </p:cNvGraphicFramePr>
          <p:nvPr>
            <p:extLst/>
          </p:nvPr>
        </p:nvGraphicFramePr>
        <p:xfrm>
          <a:off x="287337" y="1160463"/>
          <a:ext cx="8569326" cy="4362360"/>
        </p:xfrm>
        <a:graphic>
          <a:graphicData uri="http://schemas.openxmlformats.org/drawingml/2006/table">
            <a:tbl>
              <a:tblPr firstRow="1" bandRow="1">
                <a:tableStyleId>{5C22544A-7EE6-4342-B048-85BDC9FD1C3A}</a:tableStyleId>
              </a:tblPr>
              <a:tblGrid>
                <a:gridCol w="1481828">
                  <a:extLst>
                    <a:ext uri="{9D8B030D-6E8A-4147-A177-3AD203B41FA5}">
                      <a16:colId xmlns:a16="http://schemas.microsoft.com/office/drawing/2014/main" val="3654500907"/>
                    </a:ext>
                  </a:extLst>
                </a:gridCol>
                <a:gridCol w="3543749">
                  <a:extLst>
                    <a:ext uri="{9D8B030D-6E8A-4147-A177-3AD203B41FA5}">
                      <a16:colId xmlns:a16="http://schemas.microsoft.com/office/drawing/2014/main" val="1549308514"/>
                    </a:ext>
                  </a:extLst>
                </a:gridCol>
                <a:gridCol w="3543749">
                  <a:extLst>
                    <a:ext uri="{9D8B030D-6E8A-4147-A177-3AD203B41FA5}">
                      <a16:colId xmlns:a16="http://schemas.microsoft.com/office/drawing/2014/main" val="1523356408"/>
                    </a:ext>
                  </a:extLst>
                </a:gridCol>
              </a:tblGrid>
              <a:tr h="646046">
                <a:tc>
                  <a:txBody>
                    <a:bodyPr/>
                    <a:lstStyle/>
                    <a:p>
                      <a:pPr algn="ctr"/>
                      <a:r>
                        <a:rPr kumimoji="1" lang="ja-JP" altLang="en-US" sz="1800" dirty="0"/>
                        <a:t>分類</a:t>
                      </a:r>
                      <a:endParaRPr kumimoji="1" lang="ja-JP" altLang="en-US" sz="1800" b="1" dirty="0">
                        <a:solidFill>
                          <a:schemeClr val="bg1"/>
                        </a:solidFill>
                      </a:endParaRPr>
                    </a:p>
                  </a:txBody>
                  <a:tcPr anchor="ctr"/>
                </a:tc>
                <a:tc>
                  <a:txBody>
                    <a:bodyPr/>
                    <a:lstStyle/>
                    <a:p>
                      <a:pPr algn="ctr"/>
                      <a:r>
                        <a:rPr kumimoji="1" lang="ja-JP" altLang="en-US" sz="1800" dirty="0"/>
                        <a:t>既に現れている影響</a:t>
                      </a:r>
                      <a:endParaRPr kumimoji="1" lang="ja-JP" altLang="en-US" sz="1800" b="1" dirty="0">
                        <a:solidFill>
                          <a:schemeClr val="bg1"/>
                        </a:solidFill>
                      </a:endParaRPr>
                    </a:p>
                  </a:txBody>
                  <a:tcPr anchor="ctr"/>
                </a:tc>
                <a:tc>
                  <a:txBody>
                    <a:bodyPr/>
                    <a:lstStyle/>
                    <a:p>
                      <a:pPr algn="ctr"/>
                      <a:r>
                        <a:rPr kumimoji="1" lang="ja-JP" altLang="en-US" sz="1800" dirty="0"/>
                        <a:t>将来予測される影響</a:t>
                      </a:r>
                      <a:endParaRPr kumimoji="1" lang="ja-JP" altLang="en-US" sz="1800" b="1" dirty="0">
                        <a:solidFill>
                          <a:schemeClr val="bg1"/>
                        </a:solidFill>
                      </a:endParaRPr>
                    </a:p>
                  </a:txBody>
                  <a:tcPr anchor="ctr"/>
                </a:tc>
                <a:extLst>
                  <a:ext uri="{0D108BD9-81ED-4DB2-BD59-A6C34878D82A}">
                    <a16:rowId xmlns:a16="http://schemas.microsoft.com/office/drawing/2014/main" val="3409167641"/>
                  </a:ext>
                </a:extLst>
              </a:tr>
              <a:tr h="1750354">
                <a:tc>
                  <a:txBody>
                    <a:bodyPr/>
                    <a:lstStyle/>
                    <a:p>
                      <a:r>
                        <a:rPr kumimoji="1" lang="ja-JP" altLang="en-US" sz="1800" dirty="0"/>
                        <a:t>水環境 </a:t>
                      </a:r>
                      <a:endParaRPr kumimoji="1" lang="ja-JP" altLang="en-US" sz="1800" dirty="0">
                        <a:solidFill>
                          <a:schemeClr val="tx1"/>
                        </a:solidFill>
                      </a:endParaRPr>
                    </a:p>
                  </a:txBody>
                  <a:tcPr/>
                </a:tc>
                <a:tc>
                  <a:txBody>
                    <a:bodyPr/>
                    <a:lstStyle/>
                    <a:p>
                      <a:pPr marL="285750" indent="-285750">
                        <a:spcBef>
                          <a:spcPts val="600"/>
                        </a:spcBef>
                        <a:buFont typeface="Arial" panose="020B0604020202020204" pitchFamily="34" charset="0"/>
                        <a:buChar char="•"/>
                      </a:pPr>
                      <a:r>
                        <a:rPr kumimoji="1" lang="ja-JP" altLang="en-US" sz="1800" kern="1200" dirty="0">
                          <a:effectLst/>
                        </a:rPr>
                        <a:t>湖沼・ダム湖、河川の水質悪化</a:t>
                      </a:r>
                      <a:endParaRPr kumimoji="1" lang="en-US" altLang="ja-JP" sz="1800" kern="1200" dirty="0">
                        <a:effectLst/>
                      </a:endParaRPr>
                    </a:p>
                    <a:p>
                      <a:pPr marL="285750" indent="-285750">
                        <a:spcBef>
                          <a:spcPts val="600"/>
                        </a:spcBef>
                        <a:buFont typeface="Arial" panose="020B0604020202020204" pitchFamily="34" charset="0"/>
                        <a:buChar char="•"/>
                      </a:pPr>
                      <a:r>
                        <a:rPr kumimoji="1" lang="ja-JP" altLang="en-US" sz="1800" dirty="0"/>
                        <a:t>アオコ発生による</a:t>
                      </a:r>
                      <a:r>
                        <a:rPr kumimoji="1" lang="ja-JP" altLang="en-US" sz="1800" kern="1200" dirty="0">
                          <a:effectLst/>
                        </a:rPr>
                        <a:t>水利用への影響</a:t>
                      </a:r>
                      <a:endParaRPr kumimoji="1" lang="ja-JP" altLang="en-US" sz="1800" dirty="0">
                        <a:solidFill>
                          <a:schemeClr val="tx1"/>
                        </a:solidFill>
                      </a:endParaRPr>
                    </a:p>
                  </a:txBody>
                  <a:tcPr/>
                </a:tc>
                <a:tc>
                  <a:txBody>
                    <a:bodyPr/>
                    <a:lstStyle/>
                    <a:p>
                      <a:pPr marL="285750" indent="-285750">
                        <a:spcBef>
                          <a:spcPts val="600"/>
                        </a:spcBef>
                        <a:buFont typeface="Arial" panose="020B0604020202020204" pitchFamily="34" charset="0"/>
                        <a:buChar char="•"/>
                      </a:pPr>
                      <a:r>
                        <a:rPr kumimoji="1" lang="ja-JP" altLang="en-US" sz="1800" dirty="0"/>
                        <a:t>ダム貯水池での藻類増殖や底層水質悪化</a:t>
                      </a:r>
                      <a:endParaRPr kumimoji="1" lang="en-US" altLang="ja-JP" sz="1800" dirty="0"/>
                    </a:p>
                    <a:p>
                      <a:pPr marL="285750" indent="-285750">
                        <a:spcBef>
                          <a:spcPts val="600"/>
                        </a:spcBef>
                        <a:buFont typeface="Arial" panose="020B0604020202020204" pitchFamily="34" charset="0"/>
                        <a:buChar char="•"/>
                      </a:pPr>
                      <a:r>
                        <a:rPr kumimoji="1" lang="ja-JP" altLang="en-US" sz="1800" dirty="0"/>
                        <a:t>藻類の増加による異臭味の増加</a:t>
                      </a:r>
                      <a:endParaRPr kumimoji="1" lang="en-US" altLang="ja-JP" sz="1800" dirty="0"/>
                    </a:p>
                    <a:p>
                      <a:pPr marL="285750" indent="-285750">
                        <a:spcBef>
                          <a:spcPts val="600"/>
                        </a:spcBef>
                        <a:buFont typeface="Arial" panose="020B0604020202020204" pitchFamily="34" charset="0"/>
                        <a:buChar char="•"/>
                      </a:pPr>
                      <a:r>
                        <a:rPr kumimoji="1" lang="ja-JP" altLang="en-US" sz="1800" dirty="0"/>
                        <a:t>沿岸域の塩水遡上域の拡大</a:t>
                      </a:r>
                      <a:endParaRPr kumimoji="1" lang="ja-JP" altLang="en-US" sz="1800" dirty="0">
                        <a:solidFill>
                          <a:schemeClr val="tx1"/>
                        </a:solidFill>
                      </a:endParaRPr>
                    </a:p>
                  </a:txBody>
                  <a:tcPr/>
                </a:tc>
                <a:extLst>
                  <a:ext uri="{0D108BD9-81ED-4DB2-BD59-A6C34878D82A}">
                    <a16:rowId xmlns:a16="http://schemas.microsoft.com/office/drawing/2014/main" val="1891491520"/>
                  </a:ext>
                </a:extLst>
              </a:tr>
              <a:tr h="1843964">
                <a:tc>
                  <a:txBody>
                    <a:bodyPr/>
                    <a:lstStyle/>
                    <a:p>
                      <a:r>
                        <a:rPr kumimoji="1" lang="ja-JP" altLang="en-US" sz="1800" dirty="0"/>
                        <a:t>水資源</a:t>
                      </a:r>
                    </a:p>
                  </a:txBody>
                  <a:tcPr/>
                </a:tc>
                <a:tc>
                  <a:txBody>
                    <a:bodyPr/>
                    <a:lstStyle/>
                    <a:p>
                      <a:pPr marL="285750" indent="-285750">
                        <a:spcBef>
                          <a:spcPts val="600"/>
                        </a:spcBef>
                        <a:buFont typeface="Arial" panose="020B0604020202020204" pitchFamily="34" charset="0"/>
                        <a:buChar char="•"/>
                      </a:pPr>
                      <a:r>
                        <a:rPr kumimoji="1" lang="ja-JP" altLang="en-US" sz="1800" dirty="0"/>
                        <a:t>無降雨・少雨が続くこと等による給水制限</a:t>
                      </a:r>
                      <a:endParaRPr kumimoji="1" lang="en-US" altLang="ja-JP" sz="1800" dirty="0"/>
                    </a:p>
                    <a:p>
                      <a:pPr marL="285750" indent="-285750">
                        <a:spcBef>
                          <a:spcPts val="600"/>
                        </a:spcBef>
                        <a:buFont typeface="Arial" panose="020B0604020202020204" pitchFamily="34" charset="0"/>
                        <a:buChar char="•"/>
                      </a:pPr>
                      <a:r>
                        <a:rPr kumimoji="1" lang="ja-JP" altLang="en-US" sz="1800" dirty="0"/>
                        <a:t>渇水の頻発化、長期化、深刻化</a:t>
                      </a:r>
                    </a:p>
                  </a:txBody>
                  <a:tcPr/>
                </a:tc>
                <a:tc>
                  <a:txBody>
                    <a:bodyPr/>
                    <a:lstStyle/>
                    <a:p>
                      <a:pPr marL="285750" indent="-285750">
                        <a:spcBef>
                          <a:spcPts val="600"/>
                        </a:spcBef>
                        <a:buFont typeface="Arial" panose="020B0604020202020204" pitchFamily="34" charset="0"/>
                        <a:buChar char="•"/>
                      </a:pPr>
                      <a:r>
                        <a:rPr kumimoji="1" lang="ja-JP" altLang="en-US" sz="1800" dirty="0"/>
                        <a:t>渇水の深刻化</a:t>
                      </a:r>
                      <a:endParaRPr kumimoji="1" lang="en-US" altLang="ja-JP" sz="1800" dirty="0"/>
                    </a:p>
                    <a:p>
                      <a:pPr marL="285750" indent="-285750">
                        <a:spcBef>
                          <a:spcPts val="600"/>
                        </a:spcBef>
                        <a:buFont typeface="Arial" panose="020B0604020202020204" pitchFamily="34" charset="0"/>
                        <a:buChar char="•"/>
                      </a:pPr>
                      <a:r>
                        <a:rPr kumimoji="1" lang="ja-JP" altLang="en-US" sz="1800" dirty="0"/>
                        <a:t>融雪時期の早期化による需要期の河川流量の減少</a:t>
                      </a:r>
                      <a:endParaRPr kumimoji="1" lang="en-US" altLang="ja-JP" sz="1800" dirty="0"/>
                    </a:p>
                    <a:p>
                      <a:pPr marL="285750" indent="-285750">
                        <a:spcBef>
                          <a:spcPts val="600"/>
                        </a:spcBef>
                        <a:buFont typeface="Arial" panose="020B0604020202020204" pitchFamily="34" charset="0"/>
                        <a:buChar char="•"/>
                      </a:pPr>
                      <a:r>
                        <a:rPr kumimoji="1" lang="ja-JP" altLang="en-US" sz="1800" dirty="0"/>
                        <a:t>地下水の塩水化、取水への影響</a:t>
                      </a:r>
                      <a:endParaRPr kumimoji="1" lang="en-US" altLang="ja-JP" sz="1800" dirty="0"/>
                    </a:p>
                    <a:p>
                      <a:pPr marL="285750" indent="-285750">
                        <a:spcBef>
                          <a:spcPts val="600"/>
                        </a:spcBef>
                        <a:buFont typeface="Arial" panose="020B0604020202020204" pitchFamily="34" charset="0"/>
                        <a:buChar char="•"/>
                      </a:pPr>
                      <a:r>
                        <a:rPr kumimoji="1" lang="ja-JP" altLang="en-US" sz="1800" dirty="0"/>
                        <a:t>飲料水等の需要増加</a:t>
                      </a:r>
                    </a:p>
                  </a:txBody>
                  <a:tcPr/>
                </a:tc>
                <a:extLst>
                  <a:ext uri="{0D108BD9-81ED-4DB2-BD59-A6C34878D82A}">
                    <a16:rowId xmlns:a16="http://schemas.microsoft.com/office/drawing/2014/main" val="337485736"/>
                  </a:ext>
                </a:extLst>
              </a:tr>
            </a:tbl>
          </a:graphicData>
        </a:graphic>
      </p:graphicFrame>
      <p:sp>
        <p:nvSpPr>
          <p:cNvPr id="10" name="テキスト プレースホルダー 6">
            <a:extLst>
              <a:ext uri="{FF2B5EF4-FFF2-40B4-BE49-F238E27FC236}">
                <a16:creationId xmlns:a16="http://schemas.microsoft.com/office/drawing/2014/main" id="{D525BA52-8BE2-4353-8779-991D698B08E9}"/>
              </a:ext>
            </a:extLst>
          </p:cNvPr>
          <p:cNvSpPr txBox="1">
            <a:spLocks/>
          </p:cNvSpPr>
          <p:nvPr/>
        </p:nvSpPr>
        <p:spPr>
          <a:xfrm>
            <a:off x="4511675" y="306870"/>
            <a:ext cx="4632325" cy="358775"/>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zh-TW" altLang="en-US" kern="0" dirty="0" smtClean="0">
                <a:solidFill>
                  <a:schemeClr val="tx1">
                    <a:lumMod val="50000"/>
                    <a:lumOff val="50000"/>
                  </a:schemeClr>
                </a:solidFill>
                <a:latin typeface="+mn-ea"/>
                <a:cs typeface="Arial"/>
              </a:rPr>
              <a:t>気候</a:t>
            </a:r>
            <a:r>
              <a:rPr lang="zh-TW" altLang="en-US" kern="0" dirty="0">
                <a:solidFill>
                  <a:schemeClr val="tx1">
                    <a:lumMod val="50000"/>
                    <a:lumOff val="50000"/>
                  </a:schemeClr>
                </a:solidFill>
                <a:latin typeface="+mn-ea"/>
                <a:cs typeface="Arial"/>
              </a:rPr>
              <a:t>変動影響</a:t>
            </a:r>
            <a:endParaRPr lang="ja-JP" altLang="en-US" dirty="0">
              <a:solidFill>
                <a:schemeClr val="tx1">
                  <a:lumMod val="50000"/>
                  <a:lumOff val="50000"/>
                </a:schemeClr>
              </a:solidFill>
              <a:latin typeface="+mn-ea"/>
            </a:endParaRPr>
          </a:p>
        </p:txBody>
      </p:sp>
      <p:pic>
        <p:nvPicPr>
          <p:cNvPr id="13" name="図 12">
            <a:extLst>
              <a:ext uri="{FF2B5EF4-FFF2-40B4-BE49-F238E27FC236}">
                <a16:creationId xmlns:a16="http://schemas.microsoft.com/office/drawing/2014/main" id="{FF5A5A9E-B759-49B8-9769-2B62139B8E9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15037" y="4411436"/>
            <a:ext cx="1347805" cy="1430186"/>
          </a:xfrm>
          <a:prstGeom prst="rect">
            <a:avLst/>
          </a:prstGeom>
        </p:spPr>
      </p:pic>
      <p:sp>
        <p:nvSpPr>
          <p:cNvPr id="8" name="テキスト プレースホルダー 7"/>
          <p:cNvSpPr>
            <a:spLocks noGrp="1"/>
          </p:cNvSpPr>
          <p:nvPr>
            <p:ph type="body" sz="quarter" idx="14"/>
          </p:nvPr>
        </p:nvSpPr>
        <p:spPr/>
        <p:txBody>
          <a:bodyPr>
            <a:normAutofit fontScale="92500" lnSpcReduction="10000"/>
          </a:bodyPr>
          <a:lstStyle/>
          <a:p>
            <a:r>
              <a:rPr lang="ja-JP" altLang="en-US" dirty="0">
                <a:latin typeface="+mn-ea"/>
              </a:rPr>
              <a:t>出典：環境省　気候変動の観測・予測・影響評価に関する統合レポート</a:t>
            </a:r>
            <a:r>
              <a:rPr lang="en-US" altLang="ja-JP" dirty="0">
                <a:latin typeface="+mn-ea"/>
              </a:rPr>
              <a:t>2018</a:t>
            </a:r>
            <a:r>
              <a:rPr lang="ja-JP" altLang="en-US" dirty="0">
                <a:latin typeface="+mn-ea"/>
              </a:rPr>
              <a:t>～日本の気候変動とその影響～ </a:t>
            </a:r>
            <a:r>
              <a:rPr lang="en-US" altLang="ja-JP" dirty="0">
                <a:latin typeface="+mn-ea"/>
              </a:rPr>
              <a:t>(https://www.env.go.jp/press/105129.html)</a:t>
            </a:r>
          </a:p>
          <a:p>
            <a:r>
              <a:rPr lang="ja-JP" altLang="en-US" dirty="0">
                <a:latin typeface="+mn-ea"/>
              </a:rPr>
              <a:t>　　　　 中央環境審議会　日本における気候変動による影響の評価に関する報告と今後の課題について　</a:t>
            </a:r>
            <a:r>
              <a:rPr lang="en-US" altLang="ja-JP" dirty="0">
                <a:latin typeface="+mn-ea"/>
              </a:rPr>
              <a:t>(https://www.env.go.jp/press/100480.html)</a:t>
            </a:r>
          </a:p>
        </p:txBody>
      </p:sp>
      <p:sp>
        <p:nvSpPr>
          <p:cNvPr id="5" name="スライド番号プレースホルダー 4"/>
          <p:cNvSpPr>
            <a:spLocks noGrp="1"/>
          </p:cNvSpPr>
          <p:nvPr>
            <p:ph type="sldNum" sz="quarter" idx="12"/>
          </p:nvPr>
        </p:nvSpPr>
        <p:spPr/>
        <p:txBody>
          <a:bodyPr/>
          <a:lstStyle/>
          <a:p>
            <a:fld id="{66F6F5A3-2017-4170-902B-D1F77411E903}" type="slidenum">
              <a:rPr kumimoji="1" lang="ja-JP" altLang="en-US" smtClean="0"/>
              <a:t>34</a:t>
            </a:fld>
            <a:endParaRPr kumimoji="1" lang="ja-JP" altLang="en-US" dirty="0"/>
          </a:p>
        </p:txBody>
      </p:sp>
    </p:spTree>
    <p:extLst>
      <p:ext uri="{BB962C8B-B14F-4D97-AF65-F5344CB8AC3E}">
        <p14:creationId xmlns:p14="http://schemas.microsoft.com/office/powerpoint/2010/main" val="18893888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p:cNvGraphicFramePr>
            <a:graphicFrameLocks noGrp="1"/>
          </p:cNvGraphicFramePr>
          <p:nvPr>
            <p:extLst/>
          </p:nvPr>
        </p:nvGraphicFramePr>
        <p:xfrm>
          <a:off x="287337" y="1304925"/>
          <a:ext cx="8569326" cy="5052975"/>
        </p:xfrm>
        <a:graphic>
          <a:graphicData uri="http://schemas.openxmlformats.org/drawingml/2006/table">
            <a:tbl>
              <a:tblPr firstRow="1" bandRow="1">
                <a:tableStyleId>{5C22544A-7EE6-4342-B048-85BDC9FD1C3A}</a:tableStyleId>
              </a:tblPr>
              <a:tblGrid>
                <a:gridCol w="1481828">
                  <a:extLst>
                    <a:ext uri="{9D8B030D-6E8A-4147-A177-3AD203B41FA5}">
                      <a16:colId xmlns:a16="http://schemas.microsoft.com/office/drawing/2014/main" val="3654500907"/>
                    </a:ext>
                  </a:extLst>
                </a:gridCol>
                <a:gridCol w="3543749">
                  <a:extLst>
                    <a:ext uri="{9D8B030D-6E8A-4147-A177-3AD203B41FA5}">
                      <a16:colId xmlns:a16="http://schemas.microsoft.com/office/drawing/2014/main" val="1549308514"/>
                    </a:ext>
                  </a:extLst>
                </a:gridCol>
                <a:gridCol w="3543749">
                  <a:extLst>
                    <a:ext uri="{9D8B030D-6E8A-4147-A177-3AD203B41FA5}">
                      <a16:colId xmlns:a16="http://schemas.microsoft.com/office/drawing/2014/main" val="1523356408"/>
                    </a:ext>
                  </a:extLst>
                </a:gridCol>
              </a:tblGrid>
              <a:tr h="381291">
                <a:tc>
                  <a:txBody>
                    <a:bodyPr/>
                    <a:lstStyle/>
                    <a:p>
                      <a:pPr algn="ctr"/>
                      <a:r>
                        <a:rPr kumimoji="1" lang="ja-JP" altLang="en-US" sz="1800" dirty="0"/>
                        <a:t>分類</a:t>
                      </a:r>
                      <a:endParaRPr kumimoji="1" lang="ja-JP" altLang="en-US" sz="1800" b="1" dirty="0">
                        <a:solidFill>
                          <a:schemeClr val="bg1"/>
                        </a:solidFill>
                      </a:endParaRPr>
                    </a:p>
                  </a:txBody>
                  <a:tcPr anchor="ctr"/>
                </a:tc>
                <a:tc>
                  <a:txBody>
                    <a:bodyPr/>
                    <a:lstStyle/>
                    <a:p>
                      <a:pPr algn="ctr"/>
                      <a:r>
                        <a:rPr kumimoji="1" lang="ja-JP" altLang="en-US" sz="1800" dirty="0"/>
                        <a:t>既に現れている影響</a:t>
                      </a:r>
                      <a:endParaRPr kumimoji="1" lang="ja-JP" altLang="en-US" sz="1800" b="1" dirty="0">
                        <a:solidFill>
                          <a:schemeClr val="bg1"/>
                        </a:solidFill>
                      </a:endParaRPr>
                    </a:p>
                  </a:txBody>
                  <a:tcPr anchor="ctr"/>
                </a:tc>
                <a:tc>
                  <a:txBody>
                    <a:bodyPr/>
                    <a:lstStyle/>
                    <a:p>
                      <a:pPr algn="ctr"/>
                      <a:r>
                        <a:rPr kumimoji="1" lang="ja-JP" altLang="en-US" sz="1800" dirty="0"/>
                        <a:t>将来予測される影響</a:t>
                      </a:r>
                      <a:endParaRPr kumimoji="1" lang="ja-JP" altLang="en-US" sz="1800" b="1" dirty="0">
                        <a:solidFill>
                          <a:schemeClr val="bg1"/>
                        </a:solidFill>
                      </a:endParaRPr>
                    </a:p>
                  </a:txBody>
                  <a:tcPr anchor="ctr"/>
                </a:tc>
                <a:extLst>
                  <a:ext uri="{0D108BD9-81ED-4DB2-BD59-A6C34878D82A}">
                    <a16:rowId xmlns:a16="http://schemas.microsoft.com/office/drawing/2014/main" val="3409167641"/>
                  </a:ext>
                </a:extLst>
              </a:tr>
              <a:tr h="1595920">
                <a:tc>
                  <a:txBody>
                    <a:bodyPr/>
                    <a:lstStyle/>
                    <a:p>
                      <a:r>
                        <a:rPr kumimoji="1" lang="ja-JP" altLang="en-US" sz="1600" dirty="0"/>
                        <a:t>陸域生態系</a:t>
                      </a:r>
                      <a:endParaRPr kumimoji="1" lang="ja-JP" altLang="en-US" sz="1600" dirty="0">
                        <a:solidFill>
                          <a:schemeClr val="tx1"/>
                        </a:solidFill>
                      </a:endParaRPr>
                    </a:p>
                  </a:txBody>
                  <a:tcPr/>
                </a:tc>
                <a:tc>
                  <a:txBody>
                    <a:bodyPr/>
                    <a:lstStyle/>
                    <a:p>
                      <a:pPr marL="285750" indent="-285750">
                        <a:buFont typeface="Arial" panose="020B0604020202020204" pitchFamily="34" charset="0"/>
                        <a:buChar char="•"/>
                      </a:pPr>
                      <a:r>
                        <a:rPr kumimoji="1" lang="ja-JP" altLang="en-US" sz="1600" dirty="0"/>
                        <a:t>高山帯を生息域とする生物の激減</a:t>
                      </a:r>
                      <a:endParaRPr kumimoji="1" lang="en-US" altLang="ja-JP" sz="1600" dirty="0"/>
                    </a:p>
                    <a:p>
                      <a:pPr marL="285750" indent="-285750">
                        <a:buFont typeface="Arial" panose="020B0604020202020204" pitchFamily="34" charset="0"/>
                        <a:buChar char="•"/>
                      </a:pPr>
                      <a:r>
                        <a:rPr kumimoji="1" lang="ja-JP" altLang="en-US" sz="1600" dirty="0"/>
                        <a:t>大気条件の変化による渡り鳥の飛行経路への影響</a:t>
                      </a:r>
                      <a:endParaRPr kumimoji="1" lang="ja-JP" altLang="en-US" sz="1600" dirty="0">
                        <a:solidFill>
                          <a:schemeClr val="tx1"/>
                        </a:solidFill>
                      </a:endParaRPr>
                    </a:p>
                  </a:txBody>
                  <a:tcPr/>
                </a:tc>
                <a:tc>
                  <a:txBody>
                    <a:bodyPr/>
                    <a:lstStyle/>
                    <a:p>
                      <a:pPr marL="285750" indent="-285750">
                        <a:buFont typeface="Arial" panose="020B0604020202020204" pitchFamily="34" charset="0"/>
                        <a:buChar char="•"/>
                      </a:pPr>
                      <a:r>
                        <a:rPr kumimoji="1" lang="ja-JP" altLang="en-US" sz="1600" dirty="0"/>
                        <a:t>高山帯の植物種の分布域の変化</a:t>
                      </a:r>
                      <a:endParaRPr kumimoji="1" lang="en-US" altLang="ja-JP" sz="1600" dirty="0"/>
                    </a:p>
                    <a:p>
                      <a:pPr marL="285750" indent="-285750">
                        <a:buFont typeface="Arial" panose="020B0604020202020204" pitchFamily="34" charset="0"/>
                        <a:buChar char="•"/>
                      </a:pPr>
                      <a:r>
                        <a:rPr kumimoji="1" lang="ja-JP" altLang="en-US" sz="1600" dirty="0"/>
                        <a:t>里山を構成するアカシデ、イヌシデ等の二次林種の分布域の縮小</a:t>
                      </a:r>
                      <a:endParaRPr kumimoji="1" lang="en-US" altLang="ja-JP" sz="1600" dirty="0"/>
                    </a:p>
                    <a:p>
                      <a:pPr marL="285750" indent="-285750">
                        <a:buFont typeface="Arial" panose="020B0604020202020204" pitchFamily="34" charset="0"/>
                        <a:buChar char="•"/>
                      </a:pPr>
                      <a:r>
                        <a:rPr kumimoji="1" lang="ja-JP" altLang="en-US" sz="1600" dirty="0"/>
                        <a:t>ニホンジカなどの生息域拡大</a:t>
                      </a:r>
                      <a:endParaRPr kumimoji="1" lang="ja-JP" altLang="en-US" sz="1600" dirty="0">
                        <a:solidFill>
                          <a:schemeClr val="tx1"/>
                        </a:solidFill>
                      </a:endParaRPr>
                    </a:p>
                  </a:txBody>
                  <a:tcPr/>
                </a:tc>
                <a:extLst>
                  <a:ext uri="{0D108BD9-81ED-4DB2-BD59-A6C34878D82A}">
                    <a16:rowId xmlns:a16="http://schemas.microsoft.com/office/drawing/2014/main" val="1891491520"/>
                  </a:ext>
                </a:extLst>
              </a:tr>
              <a:tr h="1112099">
                <a:tc>
                  <a:txBody>
                    <a:bodyPr/>
                    <a:lstStyle/>
                    <a:p>
                      <a:r>
                        <a:rPr kumimoji="1" lang="ja-JP" altLang="en-US" sz="1600" dirty="0"/>
                        <a:t>淡水生態系</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dirty="0"/>
                        <a:t>富栄養化の進行による、底生生物への影響</a:t>
                      </a:r>
                      <a:endParaRPr kumimoji="1" lang="en-US" altLang="ja-JP" sz="160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dirty="0"/>
                        <a:t>冷水魚の生息域の減少</a:t>
                      </a:r>
                      <a:endParaRPr kumimoji="1" lang="en-US" altLang="ja-JP" sz="1600" dirty="0">
                        <a:solidFill>
                          <a:schemeClr val="tx1"/>
                        </a:solidFill>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dirty="0"/>
                        <a:t>湖沼の鉛直循環の停止</a:t>
                      </a:r>
                      <a:endParaRPr lang="en-US" altLang="ja-JP" sz="160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dirty="0"/>
                        <a:t>貝類等の底生生物への影響</a:t>
                      </a:r>
                      <a:endParaRPr lang="en-US" altLang="ja-JP" sz="1600" dirty="0"/>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600" dirty="0"/>
                        <a:t>水温の上昇により、本州の冷水魚の生息地が減少</a:t>
                      </a:r>
                      <a:endParaRPr kumimoji="1" lang="en-US" altLang="ja-JP" sz="1600" dirty="0"/>
                    </a:p>
                  </a:txBody>
                  <a:tcPr/>
                </a:tc>
                <a:extLst>
                  <a:ext uri="{0D108BD9-81ED-4DB2-BD59-A6C34878D82A}">
                    <a16:rowId xmlns:a16="http://schemas.microsoft.com/office/drawing/2014/main" val="3224377083"/>
                  </a:ext>
                </a:extLst>
              </a:tr>
              <a:tr h="871720">
                <a:tc>
                  <a:txBody>
                    <a:bodyPr/>
                    <a:lstStyle/>
                    <a:p>
                      <a:r>
                        <a:rPr kumimoji="1" lang="ja-JP" altLang="en-US" sz="1600" dirty="0"/>
                        <a:t>沿岸生態系</a:t>
                      </a:r>
                    </a:p>
                  </a:txBody>
                  <a:tcPr/>
                </a:tc>
                <a:tc>
                  <a:txBody>
                    <a:bodyPr/>
                    <a:lstStyle/>
                    <a:p>
                      <a:pPr marL="285750" indent="-285750">
                        <a:buFont typeface="Arial" panose="020B0604020202020204" pitchFamily="34" charset="0"/>
                        <a:buChar char="•"/>
                      </a:pPr>
                      <a:r>
                        <a:rPr kumimoji="1" lang="ja-JP" altLang="en-US" sz="1600" dirty="0"/>
                        <a:t>南方系生物の越冬</a:t>
                      </a:r>
                      <a:endParaRPr kumimoji="1" lang="en-US" altLang="ja-JP" sz="1600" dirty="0"/>
                    </a:p>
                    <a:p>
                      <a:pPr marL="285750" indent="-285750">
                        <a:buFont typeface="Arial" panose="020B0604020202020204" pitchFamily="34" charset="0"/>
                        <a:buChar char="•"/>
                      </a:pPr>
                      <a:r>
                        <a:rPr kumimoji="1" lang="ja-JP" altLang="en-US" sz="1600" dirty="0"/>
                        <a:t>サンゴの白化現象</a:t>
                      </a:r>
                      <a:endParaRPr kumimoji="1" lang="en-US" altLang="ja-JP" sz="1600" dirty="0"/>
                    </a:p>
                    <a:p>
                      <a:pPr marL="285750" indent="-285750">
                        <a:buFont typeface="Arial" panose="020B0604020202020204" pitchFamily="34" charset="0"/>
                        <a:buChar char="•"/>
                      </a:pPr>
                      <a:r>
                        <a:rPr kumimoji="1" lang="ja-JP" altLang="en-US" sz="1600" dirty="0"/>
                        <a:t>温帯性コンブ目の磯焼け</a:t>
                      </a:r>
                      <a:endParaRPr kumimoji="1" lang="en-US" altLang="ja-JP" sz="1600" dirty="0">
                        <a:solidFill>
                          <a:schemeClr val="tx1"/>
                        </a:solidFill>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600" dirty="0"/>
                        <a:t>造礁サンゴが</a:t>
                      </a:r>
                      <a:r>
                        <a:rPr kumimoji="1" lang="en-US" altLang="ja-JP" sz="1600" dirty="0"/>
                        <a:t>2030 </a:t>
                      </a:r>
                      <a:r>
                        <a:rPr kumimoji="1" lang="ja-JP" altLang="en-US" sz="1600" dirty="0"/>
                        <a:t>年までに半減、</a:t>
                      </a:r>
                      <a:r>
                        <a:rPr kumimoji="1" lang="en-US" altLang="ja-JP" sz="1600" dirty="0"/>
                        <a:t>2040</a:t>
                      </a:r>
                      <a:r>
                        <a:rPr kumimoji="1" lang="ja-JP" altLang="en-US" sz="1600" dirty="0"/>
                        <a:t>年までには消失</a:t>
                      </a:r>
                    </a:p>
                    <a:p>
                      <a:pPr marL="285750" indent="-285750">
                        <a:buFont typeface="Arial" panose="020B0604020202020204" pitchFamily="34" charset="0"/>
                        <a:buChar char="•"/>
                      </a:pPr>
                      <a:endParaRPr kumimoji="1" lang="en-US" altLang="ja-JP" sz="1600" dirty="0"/>
                    </a:p>
                  </a:txBody>
                  <a:tcPr/>
                </a:tc>
                <a:extLst>
                  <a:ext uri="{0D108BD9-81ED-4DB2-BD59-A6C34878D82A}">
                    <a16:rowId xmlns:a16="http://schemas.microsoft.com/office/drawing/2014/main" val="2494471132"/>
                  </a:ext>
                </a:extLst>
              </a:tr>
              <a:tr h="1091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t>海洋生態系</a:t>
                      </a:r>
                    </a:p>
                    <a:p>
                      <a:endParaRPr kumimoji="1" lang="ja-JP" altLang="en-US" sz="1600" dirty="0"/>
                    </a:p>
                  </a:txBody>
                  <a:tcPr/>
                </a:tc>
                <a:tc>
                  <a:txBody>
                    <a:bodyPr/>
                    <a:lstStyle/>
                    <a:p>
                      <a:pPr marL="285750" indent="-285750">
                        <a:buFont typeface="Arial" panose="020B0604020202020204" pitchFamily="34" charset="0"/>
                        <a:buChar char="•"/>
                      </a:pPr>
                      <a:r>
                        <a:rPr kumimoji="1" lang="ja-JP" altLang="en-US" sz="1600" dirty="0"/>
                        <a:t>植物プランクトンの現存量の変動</a:t>
                      </a:r>
                      <a:endParaRPr kumimoji="1" lang="ja-JP" altLang="en-US" sz="1600" dirty="0">
                        <a:solidFill>
                          <a:schemeClr val="tx1"/>
                        </a:solidFill>
                      </a:endParaRPr>
                    </a:p>
                  </a:txBody>
                  <a:tcPr/>
                </a:tc>
                <a:tc>
                  <a:txBody>
                    <a:bodyPr/>
                    <a:lstStyle/>
                    <a:p>
                      <a:pPr marL="285750" indent="-285750">
                        <a:buFont typeface="Arial" panose="020B0604020202020204" pitchFamily="34" charset="0"/>
                        <a:buChar char="•"/>
                      </a:pPr>
                      <a:r>
                        <a:rPr kumimoji="1" lang="ja-JP" altLang="en-US" sz="1600" dirty="0"/>
                        <a:t>植物プランクトンの現存量の変動</a:t>
                      </a:r>
                      <a:endParaRPr kumimoji="1" lang="en-US" altLang="ja-JP" sz="1600" dirty="0"/>
                    </a:p>
                    <a:p>
                      <a:pPr marL="285750" indent="-285750">
                        <a:buFont typeface="Arial" panose="020B0604020202020204" pitchFamily="34" charset="0"/>
                        <a:buChar char="•"/>
                      </a:pPr>
                      <a:r>
                        <a:rPr kumimoji="1" lang="ja-JP" altLang="en-US" sz="1600" dirty="0"/>
                        <a:t>全球では熱帯・亜熱帯海域で低下し、亜寒帯海域では増加</a:t>
                      </a:r>
                    </a:p>
                  </a:txBody>
                  <a:tcPr/>
                </a:tc>
                <a:extLst>
                  <a:ext uri="{0D108BD9-81ED-4DB2-BD59-A6C34878D82A}">
                    <a16:rowId xmlns:a16="http://schemas.microsoft.com/office/drawing/2014/main" val="3436303308"/>
                  </a:ext>
                </a:extLst>
              </a:tr>
            </a:tbl>
          </a:graphicData>
        </a:graphic>
      </p:graphicFrame>
      <p:sp>
        <p:nvSpPr>
          <p:cNvPr id="2" name="タイトル 1"/>
          <p:cNvSpPr>
            <a:spLocks noGrp="1"/>
          </p:cNvSpPr>
          <p:nvPr>
            <p:ph type="title"/>
          </p:nvPr>
        </p:nvSpPr>
        <p:spPr/>
        <p:txBody>
          <a:bodyPr/>
          <a:lstStyle/>
          <a:p>
            <a:r>
              <a:rPr lang="ja-JP" altLang="en-US" dirty="0"/>
              <a:t>③自然生態系</a:t>
            </a:r>
            <a:endParaRPr lang="en-US" altLang="ja-JP" dirty="0"/>
          </a:p>
        </p:txBody>
      </p:sp>
      <p:sp>
        <p:nvSpPr>
          <p:cNvPr id="4" name="テキスト プレースホルダー 3"/>
          <p:cNvSpPr>
            <a:spLocks noGrp="1"/>
          </p:cNvSpPr>
          <p:nvPr>
            <p:ph type="body" sz="quarter" idx="13"/>
          </p:nvPr>
        </p:nvSpPr>
        <p:spPr>
          <a:xfrm>
            <a:off x="287338" y="997480"/>
            <a:ext cx="8488362" cy="2095500"/>
          </a:xfrm>
        </p:spPr>
        <p:txBody>
          <a:bodyPr>
            <a:normAutofit/>
          </a:bodyPr>
          <a:lstStyle/>
          <a:p>
            <a:endParaRPr lang="en-US" altLang="ja-JP" sz="2200" b="1" dirty="0"/>
          </a:p>
          <a:p>
            <a:endParaRPr lang="en-US" altLang="ja-JP" sz="2200" b="1" dirty="0"/>
          </a:p>
        </p:txBody>
      </p:sp>
      <p:sp>
        <p:nvSpPr>
          <p:cNvPr id="10" name="テキスト プレースホルダー 6">
            <a:extLst>
              <a:ext uri="{FF2B5EF4-FFF2-40B4-BE49-F238E27FC236}">
                <a16:creationId xmlns:a16="http://schemas.microsoft.com/office/drawing/2014/main" id="{3D2A3E8A-FEC7-43A8-8E00-406B82FC37AF}"/>
              </a:ext>
            </a:extLst>
          </p:cNvPr>
          <p:cNvSpPr txBox="1">
            <a:spLocks/>
          </p:cNvSpPr>
          <p:nvPr/>
        </p:nvSpPr>
        <p:spPr>
          <a:xfrm>
            <a:off x="4511675" y="306870"/>
            <a:ext cx="4632325" cy="358775"/>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zh-TW" altLang="en-US" kern="0" dirty="0" smtClean="0">
                <a:solidFill>
                  <a:schemeClr val="tx1">
                    <a:lumMod val="50000"/>
                    <a:lumOff val="50000"/>
                  </a:schemeClr>
                </a:solidFill>
                <a:latin typeface="+mn-ea"/>
                <a:cs typeface="Arial"/>
              </a:rPr>
              <a:t>気候</a:t>
            </a:r>
            <a:r>
              <a:rPr lang="zh-TW" altLang="en-US" kern="0" dirty="0">
                <a:solidFill>
                  <a:schemeClr val="tx1">
                    <a:lumMod val="50000"/>
                    <a:lumOff val="50000"/>
                  </a:schemeClr>
                </a:solidFill>
                <a:latin typeface="+mn-ea"/>
                <a:cs typeface="Arial"/>
              </a:rPr>
              <a:t>変動影響</a:t>
            </a:r>
            <a:endParaRPr lang="ja-JP" altLang="en-US" dirty="0">
              <a:solidFill>
                <a:schemeClr val="tx1">
                  <a:lumMod val="50000"/>
                  <a:lumOff val="50000"/>
                </a:schemeClr>
              </a:solidFill>
              <a:latin typeface="+mn-ea"/>
            </a:endParaRPr>
          </a:p>
        </p:txBody>
      </p:sp>
      <p:pic>
        <p:nvPicPr>
          <p:cNvPr id="11" name="図 10">
            <a:extLst>
              <a:ext uri="{FF2B5EF4-FFF2-40B4-BE49-F238E27FC236}">
                <a16:creationId xmlns:a16="http://schemas.microsoft.com/office/drawing/2014/main" id="{59B3A6D2-B9AD-4090-A504-54C24B6350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7604" y="2633483"/>
            <a:ext cx="619196" cy="791332"/>
          </a:xfrm>
          <a:prstGeom prst="rect">
            <a:avLst/>
          </a:prstGeom>
        </p:spPr>
      </p:pic>
      <p:pic>
        <p:nvPicPr>
          <p:cNvPr id="15" name="図 14">
            <a:extLst>
              <a:ext uri="{FF2B5EF4-FFF2-40B4-BE49-F238E27FC236}">
                <a16:creationId xmlns:a16="http://schemas.microsoft.com/office/drawing/2014/main" id="{168C05B3-C5D2-4DC1-BDEE-F567749FA97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181120" y="358589"/>
            <a:ext cx="2366086" cy="795891"/>
          </a:xfrm>
          <a:prstGeom prst="rect">
            <a:avLst/>
          </a:prstGeom>
        </p:spPr>
      </p:pic>
      <p:pic>
        <p:nvPicPr>
          <p:cNvPr id="17" name="図 16">
            <a:extLst>
              <a:ext uri="{FF2B5EF4-FFF2-40B4-BE49-F238E27FC236}">
                <a16:creationId xmlns:a16="http://schemas.microsoft.com/office/drawing/2014/main" id="{3E4F676F-360C-4190-9507-806D307FF1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199" y="2517905"/>
            <a:ext cx="1154449" cy="588769"/>
          </a:xfrm>
          <a:prstGeom prst="rect">
            <a:avLst/>
          </a:prstGeom>
        </p:spPr>
      </p:pic>
      <p:sp>
        <p:nvSpPr>
          <p:cNvPr id="8" name="テキスト プレースホルダー 7"/>
          <p:cNvSpPr>
            <a:spLocks noGrp="1"/>
          </p:cNvSpPr>
          <p:nvPr>
            <p:ph type="body" sz="quarter" idx="14"/>
          </p:nvPr>
        </p:nvSpPr>
        <p:spPr/>
        <p:txBody>
          <a:bodyPr>
            <a:normAutofit fontScale="92500" lnSpcReduction="10000"/>
          </a:bodyPr>
          <a:lstStyle/>
          <a:p>
            <a:r>
              <a:rPr lang="ja-JP" altLang="en-US" dirty="0">
                <a:latin typeface="+mn-ea"/>
              </a:rPr>
              <a:t>出典：環境省　気候変動の観測・予測・影響評価に関する統合レポート</a:t>
            </a:r>
            <a:r>
              <a:rPr lang="en-US" altLang="ja-JP" dirty="0">
                <a:latin typeface="+mn-ea"/>
              </a:rPr>
              <a:t>2018</a:t>
            </a:r>
            <a:r>
              <a:rPr lang="ja-JP" altLang="en-US" dirty="0">
                <a:latin typeface="+mn-ea"/>
              </a:rPr>
              <a:t>～日本の気候変動とその影響～ </a:t>
            </a:r>
            <a:r>
              <a:rPr lang="en-US" altLang="ja-JP" dirty="0">
                <a:latin typeface="+mn-ea"/>
              </a:rPr>
              <a:t>(https://www.env.go.jp/press/105129.html)</a:t>
            </a:r>
          </a:p>
          <a:p>
            <a:r>
              <a:rPr lang="ja-JP" altLang="en-US" dirty="0">
                <a:latin typeface="+mn-ea"/>
              </a:rPr>
              <a:t>　　　　 中央環境審議会　日本における気候変動による影響の評価に関する報告と今後の課題について　</a:t>
            </a:r>
            <a:r>
              <a:rPr lang="en-US" altLang="ja-JP" dirty="0">
                <a:latin typeface="+mn-ea"/>
              </a:rPr>
              <a:t>(https://www.env.go.jp/press/100480.html)</a:t>
            </a:r>
          </a:p>
        </p:txBody>
      </p:sp>
      <p:sp>
        <p:nvSpPr>
          <p:cNvPr id="5" name="スライド番号プレースホルダー 4"/>
          <p:cNvSpPr>
            <a:spLocks noGrp="1"/>
          </p:cNvSpPr>
          <p:nvPr>
            <p:ph type="sldNum" sz="quarter" idx="12"/>
          </p:nvPr>
        </p:nvSpPr>
        <p:spPr/>
        <p:txBody>
          <a:bodyPr/>
          <a:lstStyle/>
          <a:p>
            <a:fld id="{66F6F5A3-2017-4170-902B-D1F77411E903}" type="slidenum">
              <a:rPr kumimoji="1" lang="ja-JP" altLang="en-US" smtClean="0"/>
              <a:t>35</a:t>
            </a:fld>
            <a:endParaRPr kumimoji="1" lang="ja-JP" altLang="en-US" dirty="0"/>
          </a:p>
        </p:txBody>
      </p:sp>
    </p:spTree>
    <p:extLst>
      <p:ext uri="{BB962C8B-B14F-4D97-AF65-F5344CB8AC3E}">
        <p14:creationId xmlns:p14="http://schemas.microsoft.com/office/powerpoint/2010/main" val="4334733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p:cNvGraphicFramePr>
            <a:graphicFrameLocks noGrp="1"/>
          </p:cNvGraphicFramePr>
          <p:nvPr>
            <p:extLst/>
          </p:nvPr>
        </p:nvGraphicFramePr>
        <p:xfrm>
          <a:off x="287337" y="1336604"/>
          <a:ext cx="8569326" cy="4953073"/>
        </p:xfrm>
        <a:graphic>
          <a:graphicData uri="http://schemas.openxmlformats.org/drawingml/2006/table">
            <a:tbl>
              <a:tblPr firstRow="1" bandRow="1">
                <a:tableStyleId>{5C22544A-7EE6-4342-B048-85BDC9FD1C3A}</a:tableStyleId>
              </a:tblPr>
              <a:tblGrid>
                <a:gridCol w="1481828">
                  <a:extLst>
                    <a:ext uri="{9D8B030D-6E8A-4147-A177-3AD203B41FA5}">
                      <a16:colId xmlns:a16="http://schemas.microsoft.com/office/drawing/2014/main" val="3654500907"/>
                    </a:ext>
                  </a:extLst>
                </a:gridCol>
                <a:gridCol w="3687418">
                  <a:extLst>
                    <a:ext uri="{9D8B030D-6E8A-4147-A177-3AD203B41FA5}">
                      <a16:colId xmlns:a16="http://schemas.microsoft.com/office/drawing/2014/main" val="1549308514"/>
                    </a:ext>
                  </a:extLst>
                </a:gridCol>
                <a:gridCol w="3400080">
                  <a:extLst>
                    <a:ext uri="{9D8B030D-6E8A-4147-A177-3AD203B41FA5}">
                      <a16:colId xmlns:a16="http://schemas.microsoft.com/office/drawing/2014/main" val="1523356408"/>
                    </a:ext>
                  </a:extLst>
                </a:gridCol>
              </a:tblGrid>
              <a:tr h="465217">
                <a:tc>
                  <a:txBody>
                    <a:bodyPr/>
                    <a:lstStyle/>
                    <a:p>
                      <a:pPr algn="ctr"/>
                      <a:r>
                        <a:rPr kumimoji="1" lang="ja-JP" altLang="en-US" sz="1800" dirty="0"/>
                        <a:t>分類</a:t>
                      </a:r>
                      <a:endParaRPr kumimoji="1" lang="ja-JP" altLang="en-US" sz="1800" b="1" dirty="0">
                        <a:solidFill>
                          <a:schemeClr val="bg1"/>
                        </a:solidFill>
                      </a:endParaRPr>
                    </a:p>
                  </a:txBody>
                  <a:tcPr anchor="ctr"/>
                </a:tc>
                <a:tc>
                  <a:txBody>
                    <a:bodyPr/>
                    <a:lstStyle/>
                    <a:p>
                      <a:pPr algn="ctr"/>
                      <a:r>
                        <a:rPr kumimoji="1" lang="ja-JP" altLang="en-US" sz="1800" dirty="0"/>
                        <a:t>既に現れている影響</a:t>
                      </a:r>
                      <a:endParaRPr kumimoji="1" lang="ja-JP" altLang="en-US" sz="1800" b="1" dirty="0">
                        <a:solidFill>
                          <a:schemeClr val="bg1"/>
                        </a:solidFill>
                      </a:endParaRPr>
                    </a:p>
                  </a:txBody>
                  <a:tcPr anchor="ctr"/>
                </a:tc>
                <a:tc>
                  <a:txBody>
                    <a:bodyPr/>
                    <a:lstStyle/>
                    <a:p>
                      <a:pPr algn="ctr"/>
                      <a:r>
                        <a:rPr kumimoji="1" lang="ja-JP" altLang="en-US" sz="1800" dirty="0"/>
                        <a:t>将来予測される影響</a:t>
                      </a:r>
                      <a:endParaRPr kumimoji="1" lang="ja-JP" altLang="en-US" sz="1800" b="1" dirty="0">
                        <a:solidFill>
                          <a:schemeClr val="bg1"/>
                        </a:solidFill>
                      </a:endParaRPr>
                    </a:p>
                  </a:txBody>
                  <a:tcPr anchor="ctr"/>
                </a:tc>
                <a:extLst>
                  <a:ext uri="{0D108BD9-81ED-4DB2-BD59-A6C34878D82A}">
                    <a16:rowId xmlns:a16="http://schemas.microsoft.com/office/drawing/2014/main" val="3409167641"/>
                  </a:ext>
                </a:extLst>
              </a:tr>
              <a:tr h="1495952">
                <a:tc>
                  <a:txBody>
                    <a:bodyPr/>
                    <a:lstStyle/>
                    <a:p>
                      <a:r>
                        <a:rPr kumimoji="1" lang="ja-JP" altLang="en-US" sz="1800" dirty="0"/>
                        <a:t>水害</a:t>
                      </a:r>
                      <a:endParaRPr kumimoji="1" lang="ja-JP" altLang="en-US" sz="1800" dirty="0">
                        <a:solidFill>
                          <a:schemeClr val="tx1"/>
                        </a:solidFill>
                      </a:endParaRPr>
                    </a:p>
                  </a:txBody>
                  <a:tcPr/>
                </a:tc>
                <a:tc>
                  <a:txBody>
                    <a:bodyPr/>
                    <a:lstStyle/>
                    <a:p>
                      <a:pPr marL="285750" indent="-285750">
                        <a:buFont typeface="Arial" panose="020B0604020202020204" pitchFamily="34" charset="0"/>
                        <a:buChar char="•"/>
                      </a:pPr>
                      <a:r>
                        <a:rPr lang="ja-JP" altLang="en-US" sz="1800" dirty="0"/>
                        <a:t>大雨や短時間強雨の増加傾向</a:t>
                      </a:r>
                      <a:endParaRPr lang="en-US" altLang="ja-JP" sz="1800" dirty="0"/>
                    </a:p>
                    <a:p>
                      <a:pPr marL="285750" indent="-285750">
                        <a:buFont typeface="Arial" panose="020B0604020202020204" pitchFamily="34" charset="0"/>
                        <a:buChar char="•"/>
                      </a:pPr>
                      <a:r>
                        <a:rPr kumimoji="1" lang="ja-JP" altLang="en-US" sz="1800" dirty="0"/>
                        <a:t>大量の土砂や流木を伴う洪水が発生し、甚大な被害が発生</a:t>
                      </a:r>
                      <a:endParaRPr kumimoji="1" lang="en-US" altLang="ja-JP" sz="1800" dirty="0">
                        <a:solidFill>
                          <a:schemeClr val="tx1"/>
                        </a:solidFill>
                      </a:endParaRPr>
                    </a:p>
                  </a:txBody>
                  <a:tcPr/>
                </a:tc>
                <a:tc>
                  <a:txBody>
                    <a:bodyPr/>
                    <a:lstStyle/>
                    <a:p>
                      <a:pPr marL="285750" indent="-285750">
                        <a:buFont typeface="Arial" panose="020B0604020202020204" pitchFamily="34" charset="0"/>
                        <a:buChar char="•"/>
                      </a:pPr>
                      <a:r>
                        <a:rPr kumimoji="1" lang="ja-JP" altLang="en-US" sz="1800" dirty="0"/>
                        <a:t>洪水を起こしうる大雨事象が  今世紀末には有意に増加</a:t>
                      </a:r>
                      <a:endParaRPr kumimoji="1" lang="ja-JP" altLang="en-US" sz="1800" dirty="0">
                        <a:solidFill>
                          <a:schemeClr val="tx1"/>
                        </a:solidFill>
                      </a:endParaRPr>
                    </a:p>
                  </a:txBody>
                  <a:tcPr/>
                </a:tc>
                <a:extLst>
                  <a:ext uri="{0D108BD9-81ED-4DB2-BD59-A6C34878D82A}">
                    <a16:rowId xmlns:a16="http://schemas.microsoft.com/office/drawing/2014/main" val="1891491520"/>
                  </a:ext>
                </a:extLst>
              </a:tr>
              <a:tr h="1495952">
                <a:tc>
                  <a:txBody>
                    <a:bodyPr/>
                    <a:lstStyle/>
                    <a:p>
                      <a:r>
                        <a:rPr kumimoji="1" lang="ja-JP" altLang="en-US" sz="1800" dirty="0"/>
                        <a:t>高潮・高波</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800" dirty="0"/>
                        <a:t>高潮災害のリスクが高まる</a:t>
                      </a:r>
                      <a:endParaRPr kumimoji="1" lang="en-US" altLang="ja-JP" sz="1800" dirty="0"/>
                    </a:p>
                    <a:p>
                      <a:pPr marL="285750" indent="-285750">
                        <a:buFont typeface="Arial" panose="020B0604020202020204" pitchFamily="34" charset="0"/>
                        <a:buChar char="•"/>
                      </a:pPr>
                      <a:r>
                        <a:rPr kumimoji="1" lang="ja-JP" altLang="en-US" sz="1700" dirty="0"/>
                        <a:t>台風の強度増加による高波リスクの増大</a:t>
                      </a:r>
                      <a:endParaRPr kumimoji="1" lang="en-US" altLang="ja-JP" sz="1700" dirty="0"/>
                    </a:p>
                    <a:p>
                      <a:pPr marL="285750" indent="-285750">
                        <a:buFont typeface="Arial" panose="020B0604020202020204" pitchFamily="34" charset="0"/>
                        <a:buChar char="•"/>
                      </a:pPr>
                      <a:r>
                        <a:rPr kumimoji="1" lang="ja-JP" altLang="en-US" sz="1800" dirty="0"/>
                        <a:t>港湾・漁港防波堤等への被害</a:t>
                      </a:r>
                    </a:p>
                  </a:txBody>
                  <a:tcPr/>
                </a:tc>
                <a:tc>
                  <a:txBody>
                    <a:bodyPr/>
                    <a:lstStyle/>
                    <a:p>
                      <a:pPr marL="285750" indent="-285750">
                        <a:buFont typeface="Arial" panose="020B0604020202020204" pitchFamily="34" charset="0"/>
                        <a:buChar char="•"/>
                      </a:pPr>
                      <a:r>
                        <a:rPr kumimoji="1" lang="ja-JP" altLang="en-US" sz="1700" dirty="0"/>
                        <a:t>海面上昇による高潮のリスク増大</a:t>
                      </a:r>
                      <a:endParaRPr kumimoji="1" lang="en-US" altLang="ja-JP" sz="1700" dirty="0"/>
                    </a:p>
                    <a:p>
                      <a:pPr marL="285750" indent="-285750">
                        <a:buFont typeface="Arial" panose="020B0604020202020204" pitchFamily="34" charset="0"/>
                        <a:buChar char="•"/>
                      </a:pPr>
                      <a:r>
                        <a:rPr kumimoji="1" lang="ja-JP" altLang="en-US" sz="1700" dirty="0"/>
                        <a:t>港湾及び漁港防波堤等への被害</a:t>
                      </a:r>
                      <a:endParaRPr kumimoji="1" lang="en-US" altLang="ja-JP" sz="1700" dirty="0"/>
                    </a:p>
                    <a:p>
                      <a:pPr marL="285750" indent="-285750">
                        <a:buFont typeface="Arial" panose="020B0604020202020204" pitchFamily="34" charset="0"/>
                        <a:buChar char="•"/>
                      </a:pPr>
                      <a:endParaRPr kumimoji="1" lang="ja-JP" altLang="en-US" sz="1800" dirty="0"/>
                    </a:p>
                  </a:txBody>
                  <a:tcPr/>
                </a:tc>
                <a:extLst>
                  <a:ext uri="{0D108BD9-81ED-4DB2-BD59-A6C34878D82A}">
                    <a16:rowId xmlns:a16="http://schemas.microsoft.com/office/drawing/2014/main" val="337485736"/>
                  </a:ext>
                </a:extLst>
              </a:tr>
              <a:tr h="1495952">
                <a:tc>
                  <a:txBody>
                    <a:bodyPr/>
                    <a:lstStyle/>
                    <a:p>
                      <a:r>
                        <a:rPr kumimoji="1" lang="ja-JP" altLang="en-US" sz="1800" dirty="0"/>
                        <a:t>土砂災害</a:t>
                      </a:r>
                    </a:p>
                  </a:txBody>
                  <a:tcPr/>
                </a:tc>
                <a:tc>
                  <a:txBody>
                    <a:bodyPr/>
                    <a:lstStyle/>
                    <a:p>
                      <a:pPr marL="285750" indent="-285750">
                        <a:buFont typeface="Arial" panose="020B0604020202020204" pitchFamily="34" charset="0"/>
                        <a:buChar char="•"/>
                      </a:pPr>
                      <a:r>
                        <a:rPr kumimoji="1" lang="ja-JP" altLang="en-US" sz="1800" dirty="0"/>
                        <a:t>突発的で局所的な大雨</a:t>
                      </a:r>
                      <a:endParaRPr kumimoji="1" lang="en-US" altLang="ja-JP" sz="1800" dirty="0"/>
                    </a:p>
                    <a:p>
                      <a:pPr marL="285750" indent="-285750">
                        <a:buFont typeface="Arial" panose="020B0604020202020204" pitchFamily="34" charset="0"/>
                        <a:buChar char="•"/>
                      </a:pPr>
                      <a:r>
                        <a:rPr kumimoji="1" lang="ja-JP" altLang="en-US" sz="1800" dirty="0"/>
                        <a:t>警戒避難のためのリードタイムが短い土砂災害が増加</a:t>
                      </a:r>
                      <a:endParaRPr kumimoji="1" lang="en-US" altLang="ja-JP" sz="1800" dirty="0"/>
                    </a:p>
                    <a:p>
                      <a:pPr marL="285750" indent="-285750">
                        <a:buFont typeface="Arial" panose="020B0604020202020204" pitchFamily="34" charset="0"/>
                        <a:buChar char="•"/>
                      </a:pPr>
                      <a:r>
                        <a:rPr kumimoji="1" lang="ja-JP" altLang="en-US" sz="1800" dirty="0"/>
                        <a:t>深層崩壊発生の危険度が高まる</a:t>
                      </a:r>
                    </a:p>
                  </a:txBody>
                  <a:tcPr/>
                </a:tc>
                <a:tc>
                  <a:txBody>
                    <a:bodyPr/>
                    <a:lstStyle/>
                    <a:p>
                      <a:pPr marL="285750" indent="-285750">
                        <a:buFont typeface="Arial" panose="020B0604020202020204" pitchFamily="34" charset="0"/>
                        <a:buChar char="•"/>
                      </a:pPr>
                      <a:r>
                        <a:rPr kumimoji="1" lang="ja-JP" altLang="en-US" sz="1800" dirty="0"/>
                        <a:t>集中的な崩壊・がけ崩れ・土石流等の頻発</a:t>
                      </a:r>
                      <a:endParaRPr kumimoji="1" lang="en-US" altLang="ja-JP" sz="1800" dirty="0"/>
                    </a:p>
                    <a:p>
                      <a:pPr marL="285750" indent="-285750">
                        <a:buFont typeface="Arial" panose="020B0604020202020204" pitchFamily="34" charset="0"/>
                        <a:buChar char="•"/>
                      </a:pPr>
                      <a:r>
                        <a:rPr kumimoji="1" lang="ja-JP" altLang="en-US" sz="1800" dirty="0"/>
                        <a:t>山地や斜面周辺地域の社会生活への影響</a:t>
                      </a:r>
                    </a:p>
                  </a:txBody>
                  <a:tcPr/>
                </a:tc>
                <a:extLst>
                  <a:ext uri="{0D108BD9-81ED-4DB2-BD59-A6C34878D82A}">
                    <a16:rowId xmlns:a16="http://schemas.microsoft.com/office/drawing/2014/main" val="2165079151"/>
                  </a:ext>
                </a:extLst>
              </a:tr>
            </a:tbl>
          </a:graphicData>
        </a:graphic>
      </p:graphicFrame>
      <p:sp>
        <p:nvSpPr>
          <p:cNvPr id="2" name="タイトル 1"/>
          <p:cNvSpPr>
            <a:spLocks noGrp="1"/>
          </p:cNvSpPr>
          <p:nvPr>
            <p:ph type="title"/>
          </p:nvPr>
        </p:nvSpPr>
        <p:spPr/>
        <p:txBody>
          <a:bodyPr/>
          <a:lstStyle/>
          <a:p>
            <a:r>
              <a:rPr lang="ja-JP" altLang="en-US" dirty="0"/>
              <a:t>④自然災害・沿岸域</a:t>
            </a:r>
            <a:endParaRPr lang="en-US" altLang="ja-JP" dirty="0"/>
          </a:p>
        </p:txBody>
      </p:sp>
      <p:sp>
        <p:nvSpPr>
          <p:cNvPr id="4" name="テキスト プレースホルダー 3"/>
          <p:cNvSpPr>
            <a:spLocks noGrp="1"/>
          </p:cNvSpPr>
          <p:nvPr>
            <p:ph type="body" sz="quarter" idx="13"/>
          </p:nvPr>
        </p:nvSpPr>
        <p:spPr>
          <a:xfrm>
            <a:off x="287338" y="997480"/>
            <a:ext cx="8488362" cy="2095500"/>
          </a:xfrm>
        </p:spPr>
        <p:txBody>
          <a:bodyPr>
            <a:normAutofit/>
          </a:bodyPr>
          <a:lstStyle/>
          <a:p>
            <a:endParaRPr lang="en-US" altLang="ja-JP" sz="2200" b="1" dirty="0"/>
          </a:p>
          <a:p>
            <a:endParaRPr lang="en-US" altLang="ja-JP" sz="2200" b="1" dirty="0"/>
          </a:p>
        </p:txBody>
      </p:sp>
      <p:sp>
        <p:nvSpPr>
          <p:cNvPr id="9" name="テキスト プレースホルダー 6">
            <a:extLst>
              <a:ext uri="{FF2B5EF4-FFF2-40B4-BE49-F238E27FC236}">
                <a16:creationId xmlns:a16="http://schemas.microsoft.com/office/drawing/2014/main" id="{5844174F-CCCE-4143-AF72-F059FE2DF8A3}"/>
              </a:ext>
            </a:extLst>
          </p:cNvPr>
          <p:cNvSpPr txBox="1">
            <a:spLocks/>
          </p:cNvSpPr>
          <p:nvPr/>
        </p:nvSpPr>
        <p:spPr>
          <a:xfrm>
            <a:off x="4511675" y="306870"/>
            <a:ext cx="4632325" cy="358775"/>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zh-TW" altLang="en-US" kern="0" dirty="0" smtClean="0">
                <a:solidFill>
                  <a:schemeClr val="tx1">
                    <a:lumMod val="50000"/>
                    <a:lumOff val="50000"/>
                  </a:schemeClr>
                </a:solidFill>
                <a:latin typeface="+mn-ea"/>
                <a:cs typeface="Arial"/>
              </a:rPr>
              <a:t>気候</a:t>
            </a:r>
            <a:r>
              <a:rPr lang="zh-TW" altLang="en-US" kern="0" dirty="0">
                <a:solidFill>
                  <a:schemeClr val="tx1">
                    <a:lumMod val="50000"/>
                    <a:lumOff val="50000"/>
                  </a:schemeClr>
                </a:solidFill>
                <a:latin typeface="+mn-ea"/>
                <a:cs typeface="Arial"/>
              </a:rPr>
              <a:t>変動影響</a:t>
            </a:r>
            <a:endParaRPr lang="ja-JP" altLang="en-US" dirty="0">
              <a:solidFill>
                <a:schemeClr val="tx1">
                  <a:lumMod val="50000"/>
                  <a:lumOff val="50000"/>
                </a:schemeClr>
              </a:solidFill>
              <a:latin typeface="+mn-ea"/>
            </a:endParaRPr>
          </a:p>
        </p:txBody>
      </p:sp>
      <p:pic>
        <p:nvPicPr>
          <p:cNvPr id="17" name="図 16">
            <a:extLst>
              <a:ext uri="{FF2B5EF4-FFF2-40B4-BE49-F238E27FC236}">
                <a16:creationId xmlns:a16="http://schemas.microsoft.com/office/drawing/2014/main" id="{CC3B0C65-01E9-4D62-9D99-64E270F9E9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00" y="5309373"/>
            <a:ext cx="1153632" cy="794565"/>
          </a:xfrm>
          <a:prstGeom prst="rect">
            <a:avLst/>
          </a:prstGeom>
        </p:spPr>
      </p:pic>
      <p:pic>
        <p:nvPicPr>
          <p:cNvPr id="19" name="図 18">
            <a:extLst>
              <a:ext uri="{FF2B5EF4-FFF2-40B4-BE49-F238E27FC236}">
                <a16:creationId xmlns:a16="http://schemas.microsoft.com/office/drawing/2014/main" id="{DD7E4BF9-54AA-44C6-8814-EEC7381C44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6954" y="4027487"/>
            <a:ext cx="1818746" cy="663841"/>
          </a:xfrm>
          <a:prstGeom prst="rect">
            <a:avLst/>
          </a:prstGeom>
        </p:spPr>
      </p:pic>
      <p:pic>
        <p:nvPicPr>
          <p:cNvPr id="21" name="図 20">
            <a:extLst>
              <a:ext uri="{FF2B5EF4-FFF2-40B4-BE49-F238E27FC236}">
                <a16:creationId xmlns:a16="http://schemas.microsoft.com/office/drawing/2014/main" id="{EBCDDA22-A532-4039-B263-8D58130196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4887" y="321165"/>
            <a:ext cx="1841500" cy="895429"/>
          </a:xfrm>
          <a:prstGeom prst="rect">
            <a:avLst/>
          </a:prstGeom>
        </p:spPr>
      </p:pic>
      <p:sp>
        <p:nvSpPr>
          <p:cNvPr id="8" name="テキスト プレースホルダー 7"/>
          <p:cNvSpPr>
            <a:spLocks noGrp="1"/>
          </p:cNvSpPr>
          <p:nvPr>
            <p:ph type="body" sz="quarter" idx="14"/>
          </p:nvPr>
        </p:nvSpPr>
        <p:spPr/>
        <p:txBody>
          <a:bodyPr>
            <a:normAutofit fontScale="92500" lnSpcReduction="10000"/>
          </a:bodyPr>
          <a:lstStyle/>
          <a:p>
            <a:r>
              <a:rPr lang="ja-JP" altLang="en-US" dirty="0">
                <a:latin typeface="+mn-ea"/>
              </a:rPr>
              <a:t>出典：環境省　気候変動の観測・予測・影響評価に関する統合レポート</a:t>
            </a:r>
            <a:r>
              <a:rPr lang="en-US" altLang="ja-JP" dirty="0">
                <a:latin typeface="+mn-ea"/>
              </a:rPr>
              <a:t>2018</a:t>
            </a:r>
            <a:r>
              <a:rPr lang="ja-JP" altLang="en-US" dirty="0">
                <a:latin typeface="+mn-ea"/>
              </a:rPr>
              <a:t>～日本の気候変動とその影響～ </a:t>
            </a:r>
            <a:r>
              <a:rPr lang="en-US" altLang="ja-JP" dirty="0">
                <a:latin typeface="+mn-ea"/>
              </a:rPr>
              <a:t>(https://www.env.go.jp/press/105129.html)</a:t>
            </a:r>
          </a:p>
          <a:p>
            <a:r>
              <a:rPr lang="ja-JP" altLang="en-US" dirty="0">
                <a:latin typeface="+mn-ea"/>
              </a:rPr>
              <a:t>　　　　 中央環境審議会　日本における気候変動による影響の評価に関する報告と今後の課題について　</a:t>
            </a:r>
            <a:r>
              <a:rPr lang="en-US" altLang="ja-JP" dirty="0">
                <a:latin typeface="+mn-ea"/>
              </a:rPr>
              <a:t>(https://www.env.go.jp/press/100480.html)</a:t>
            </a:r>
          </a:p>
        </p:txBody>
      </p:sp>
      <p:sp>
        <p:nvSpPr>
          <p:cNvPr id="5" name="スライド番号プレースホルダー 4"/>
          <p:cNvSpPr>
            <a:spLocks noGrp="1"/>
          </p:cNvSpPr>
          <p:nvPr>
            <p:ph type="sldNum" sz="quarter" idx="12"/>
          </p:nvPr>
        </p:nvSpPr>
        <p:spPr/>
        <p:txBody>
          <a:bodyPr/>
          <a:lstStyle/>
          <a:p>
            <a:fld id="{66F6F5A3-2017-4170-902B-D1F77411E903}" type="slidenum">
              <a:rPr kumimoji="1" lang="ja-JP" altLang="en-US" smtClean="0"/>
              <a:t>36</a:t>
            </a:fld>
            <a:endParaRPr kumimoji="1" lang="ja-JP" altLang="en-US" dirty="0"/>
          </a:p>
        </p:txBody>
      </p:sp>
    </p:spTree>
    <p:extLst>
      <p:ext uri="{BB962C8B-B14F-4D97-AF65-F5344CB8AC3E}">
        <p14:creationId xmlns:p14="http://schemas.microsoft.com/office/powerpoint/2010/main" val="17682999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⑤健康</a:t>
            </a:r>
          </a:p>
        </p:txBody>
      </p:sp>
      <p:sp>
        <p:nvSpPr>
          <p:cNvPr id="4" name="テキスト プレースホルダー 3"/>
          <p:cNvSpPr>
            <a:spLocks noGrp="1"/>
          </p:cNvSpPr>
          <p:nvPr>
            <p:ph type="body" sz="quarter" idx="13"/>
          </p:nvPr>
        </p:nvSpPr>
        <p:spPr>
          <a:xfrm>
            <a:off x="287338" y="997480"/>
            <a:ext cx="8488362" cy="2095500"/>
          </a:xfrm>
        </p:spPr>
        <p:txBody>
          <a:bodyPr>
            <a:normAutofit/>
          </a:bodyPr>
          <a:lstStyle/>
          <a:p>
            <a:endParaRPr lang="en-US" altLang="ja-JP" sz="2200" b="1" dirty="0"/>
          </a:p>
          <a:p>
            <a:endParaRPr lang="en-US" altLang="ja-JP" sz="2200" b="1" dirty="0"/>
          </a:p>
        </p:txBody>
      </p:sp>
      <p:graphicFrame>
        <p:nvGraphicFramePr>
          <p:cNvPr id="7" name="表 6"/>
          <p:cNvGraphicFramePr>
            <a:graphicFrameLocks noGrp="1"/>
          </p:cNvGraphicFramePr>
          <p:nvPr>
            <p:extLst/>
          </p:nvPr>
        </p:nvGraphicFramePr>
        <p:xfrm>
          <a:off x="287337" y="1304924"/>
          <a:ext cx="8569326" cy="4698310"/>
        </p:xfrm>
        <a:graphic>
          <a:graphicData uri="http://schemas.openxmlformats.org/drawingml/2006/table">
            <a:tbl>
              <a:tblPr firstRow="1" bandRow="1">
                <a:tableStyleId>{5C22544A-7EE6-4342-B048-85BDC9FD1C3A}</a:tableStyleId>
              </a:tblPr>
              <a:tblGrid>
                <a:gridCol w="1481828">
                  <a:extLst>
                    <a:ext uri="{9D8B030D-6E8A-4147-A177-3AD203B41FA5}">
                      <a16:colId xmlns:a16="http://schemas.microsoft.com/office/drawing/2014/main" val="3654500907"/>
                    </a:ext>
                  </a:extLst>
                </a:gridCol>
                <a:gridCol w="3543749">
                  <a:extLst>
                    <a:ext uri="{9D8B030D-6E8A-4147-A177-3AD203B41FA5}">
                      <a16:colId xmlns:a16="http://schemas.microsoft.com/office/drawing/2014/main" val="1549308514"/>
                    </a:ext>
                  </a:extLst>
                </a:gridCol>
                <a:gridCol w="3543749">
                  <a:extLst>
                    <a:ext uri="{9D8B030D-6E8A-4147-A177-3AD203B41FA5}">
                      <a16:colId xmlns:a16="http://schemas.microsoft.com/office/drawing/2014/main" val="1523356408"/>
                    </a:ext>
                  </a:extLst>
                </a:gridCol>
              </a:tblGrid>
              <a:tr h="572774">
                <a:tc>
                  <a:txBody>
                    <a:bodyPr/>
                    <a:lstStyle/>
                    <a:p>
                      <a:pPr algn="ctr"/>
                      <a:r>
                        <a:rPr kumimoji="1" lang="ja-JP" altLang="en-US" sz="1800" dirty="0"/>
                        <a:t>分類</a:t>
                      </a:r>
                      <a:endParaRPr kumimoji="1" lang="ja-JP" altLang="en-US" sz="1800" b="1" dirty="0">
                        <a:solidFill>
                          <a:schemeClr val="bg1"/>
                        </a:solidFill>
                      </a:endParaRPr>
                    </a:p>
                  </a:txBody>
                  <a:tcPr anchor="ctr"/>
                </a:tc>
                <a:tc>
                  <a:txBody>
                    <a:bodyPr/>
                    <a:lstStyle/>
                    <a:p>
                      <a:pPr algn="ctr"/>
                      <a:r>
                        <a:rPr kumimoji="1" lang="ja-JP" altLang="en-US" sz="1800" dirty="0"/>
                        <a:t>既に現れている影響</a:t>
                      </a:r>
                      <a:endParaRPr kumimoji="1" lang="ja-JP" altLang="en-US" sz="1800" b="1" dirty="0">
                        <a:solidFill>
                          <a:schemeClr val="bg1"/>
                        </a:solidFill>
                      </a:endParaRPr>
                    </a:p>
                  </a:txBody>
                  <a:tcPr anchor="ctr"/>
                </a:tc>
                <a:tc>
                  <a:txBody>
                    <a:bodyPr/>
                    <a:lstStyle/>
                    <a:p>
                      <a:pPr algn="ctr"/>
                      <a:r>
                        <a:rPr kumimoji="1" lang="ja-JP" altLang="en-US" sz="1800" dirty="0"/>
                        <a:t>将来予測される影響</a:t>
                      </a:r>
                      <a:endParaRPr kumimoji="1" lang="ja-JP" altLang="en-US" sz="1800" b="1" dirty="0">
                        <a:solidFill>
                          <a:schemeClr val="bg1"/>
                        </a:solidFill>
                      </a:endParaRPr>
                    </a:p>
                  </a:txBody>
                  <a:tcPr anchor="ctr"/>
                </a:tc>
                <a:extLst>
                  <a:ext uri="{0D108BD9-81ED-4DB2-BD59-A6C34878D82A}">
                    <a16:rowId xmlns:a16="http://schemas.microsoft.com/office/drawing/2014/main" val="3409167641"/>
                  </a:ext>
                </a:extLst>
              </a:tr>
              <a:tr h="2096164">
                <a:tc>
                  <a:txBody>
                    <a:bodyPr/>
                    <a:lstStyle/>
                    <a:p>
                      <a:pPr>
                        <a:spcBef>
                          <a:spcPts val="600"/>
                        </a:spcBef>
                      </a:pPr>
                      <a:r>
                        <a:rPr kumimoji="1" lang="ja-JP" altLang="en-US" sz="2000" dirty="0"/>
                        <a:t>暑熱</a:t>
                      </a:r>
                      <a:endParaRPr kumimoji="1" lang="ja-JP" altLang="en-US" sz="2000" dirty="0">
                        <a:solidFill>
                          <a:schemeClr val="tx1"/>
                        </a:solidFill>
                      </a:endParaRPr>
                    </a:p>
                  </a:txBody>
                  <a:tcPr/>
                </a:tc>
                <a:tc>
                  <a:txBody>
                    <a:bodyPr/>
                    <a:lstStyle/>
                    <a:p>
                      <a:pPr marL="285750" indent="-285750">
                        <a:lnSpc>
                          <a:spcPts val="2700"/>
                        </a:lnSpc>
                        <a:spcBef>
                          <a:spcPts val="600"/>
                        </a:spcBef>
                        <a:buFont typeface="Arial" panose="020B0604020202020204" pitchFamily="34" charset="0"/>
                        <a:buChar char="•"/>
                      </a:pPr>
                      <a:r>
                        <a:rPr kumimoji="1" lang="ja-JP" altLang="en-US" sz="2000" dirty="0"/>
                        <a:t>循環系・呼吸系に問題を持つ人や高齢者の死亡リスク</a:t>
                      </a:r>
                      <a:endParaRPr kumimoji="1" lang="en-US" altLang="ja-JP" sz="2000" dirty="0"/>
                    </a:p>
                    <a:p>
                      <a:pPr marL="285750" indent="-285750">
                        <a:lnSpc>
                          <a:spcPts val="2700"/>
                        </a:lnSpc>
                        <a:spcBef>
                          <a:spcPts val="600"/>
                        </a:spcBef>
                        <a:buFont typeface="Arial" panose="020B0604020202020204" pitchFamily="34" charset="0"/>
                        <a:buChar char="•"/>
                      </a:pPr>
                      <a:r>
                        <a:rPr kumimoji="1" lang="ja-JP" altLang="en-US" sz="2000" dirty="0"/>
                        <a:t>熱中症による死亡者数は増加傾向</a:t>
                      </a:r>
                      <a:endParaRPr kumimoji="1" lang="ja-JP" altLang="en-US" sz="2000" dirty="0">
                        <a:solidFill>
                          <a:schemeClr val="tx1"/>
                        </a:solidFill>
                      </a:endParaRPr>
                    </a:p>
                  </a:txBody>
                  <a:tcPr/>
                </a:tc>
                <a:tc>
                  <a:txBody>
                    <a:bodyPr/>
                    <a:lstStyle/>
                    <a:p>
                      <a:pPr marL="285750" indent="-285750">
                        <a:lnSpc>
                          <a:spcPts val="2700"/>
                        </a:lnSpc>
                        <a:spcBef>
                          <a:spcPts val="600"/>
                        </a:spcBef>
                        <a:buFont typeface="Arial" panose="020B0604020202020204" pitchFamily="34" charset="0"/>
                        <a:buChar char="•"/>
                      </a:pPr>
                      <a:r>
                        <a:rPr kumimoji="1" lang="ja-JP" altLang="en-US" sz="2000" dirty="0"/>
                        <a:t>夏季の熱波の頻度が増加</a:t>
                      </a:r>
                      <a:endParaRPr kumimoji="1" lang="en-US" altLang="ja-JP" sz="2000" dirty="0"/>
                    </a:p>
                    <a:p>
                      <a:pPr marL="285750" indent="-285750">
                        <a:lnSpc>
                          <a:spcPts val="2700"/>
                        </a:lnSpc>
                        <a:spcBef>
                          <a:spcPts val="600"/>
                        </a:spcBef>
                        <a:buFont typeface="Arial" panose="020B0604020202020204" pitchFamily="34" charset="0"/>
                        <a:buChar char="•"/>
                      </a:pPr>
                      <a:r>
                        <a:rPr kumimoji="1" lang="ja-JP" altLang="en-US" sz="2000" dirty="0"/>
                        <a:t>熱ストレスの発生が増加</a:t>
                      </a:r>
                      <a:endParaRPr kumimoji="1" lang="en-US" altLang="ja-JP" sz="2000" dirty="0"/>
                    </a:p>
                    <a:p>
                      <a:pPr marL="285750" indent="-285750">
                        <a:lnSpc>
                          <a:spcPts val="2700"/>
                        </a:lnSpc>
                        <a:spcBef>
                          <a:spcPts val="600"/>
                        </a:spcBef>
                        <a:buFont typeface="Arial" panose="020B0604020202020204" pitchFamily="34" charset="0"/>
                        <a:buChar char="•"/>
                      </a:pPr>
                      <a:r>
                        <a:rPr kumimoji="1" lang="ja-JP" altLang="en-US" sz="2000" dirty="0"/>
                        <a:t>熱中症発生率の増加率は、北海道、東北、関東で大きくなると予測</a:t>
                      </a:r>
                      <a:endParaRPr kumimoji="1" lang="ja-JP" altLang="en-US" sz="2000" dirty="0">
                        <a:solidFill>
                          <a:schemeClr val="tx1"/>
                        </a:solidFill>
                      </a:endParaRPr>
                    </a:p>
                  </a:txBody>
                  <a:tcPr/>
                </a:tc>
                <a:extLst>
                  <a:ext uri="{0D108BD9-81ED-4DB2-BD59-A6C34878D82A}">
                    <a16:rowId xmlns:a16="http://schemas.microsoft.com/office/drawing/2014/main" val="1891491520"/>
                  </a:ext>
                </a:extLst>
              </a:tr>
              <a:tr h="2029372">
                <a:tc>
                  <a:txBody>
                    <a:bodyPr/>
                    <a:lstStyle/>
                    <a:p>
                      <a:pPr>
                        <a:spcBef>
                          <a:spcPts val="600"/>
                        </a:spcBef>
                      </a:pPr>
                      <a:r>
                        <a:rPr kumimoji="1" lang="ja-JP" altLang="en-US" sz="2000" dirty="0"/>
                        <a:t>感染症</a:t>
                      </a:r>
                    </a:p>
                  </a:txBody>
                  <a:tcPr/>
                </a:tc>
                <a:tc>
                  <a:txBody>
                    <a:bodyPr/>
                    <a:lstStyle/>
                    <a:p>
                      <a:pPr marL="285750" indent="-285750">
                        <a:lnSpc>
                          <a:spcPts val="2700"/>
                        </a:lnSpc>
                        <a:spcBef>
                          <a:spcPts val="600"/>
                        </a:spcBef>
                        <a:buFont typeface="Arial" panose="020B0604020202020204" pitchFamily="34" charset="0"/>
                        <a:buChar char="•"/>
                      </a:pPr>
                      <a:r>
                        <a:rPr kumimoji="1" lang="ja-JP" altLang="en-US" sz="2000" dirty="0"/>
                        <a:t>ヒトスジシマカの生息域が変化</a:t>
                      </a:r>
                      <a:endParaRPr kumimoji="1" lang="en-US" altLang="ja-JP" sz="2000" dirty="0"/>
                    </a:p>
                    <a:p>
                      <a:pPr marL="285750" indent="-285750">
                        <a:lnSpc>
                          <a:spcPts val="2700"/>
                        </a:lnSpc>
                        <a:spcBef>
                          <a:spcPts val="600"/>
                        </a:spcBef>
                        <a:buFont typeface="Arial" panose="020B0604020202020204" pitchFamily="34" charset="0"/>
                        <a:buChar char="•"/>
                      </a:pPr>
                      <a:r>
                        <a:rPr kumimoji="1" lang="ja-JP" altLang="en-US" sz="2000" dirty="0"/>
                        <a:t>デング熱等のリスクが増加</a:t>
                      </a:r>
                    </a:p>
                  </a:txBody>
                  <a:tcPr/>
                </a:tc>
                <a:tc>
                  <a:txBody>
                    <a:bodyPr/>
                    <a:lstStyle/>
                    <a:p>
                      <a:pPr marL="285750" indent="-285750">
                        <a:lnSpc>
                          <a:spcPts val="2700"/>
                        </a:lnSpc>
                        <a:spcBef>
                          <a:spcPts val="600"/>
                        </a:spcBef>
                        <a:buFont typeface="Arial" panose="020B0604020202020204" pitchFamily="34" charset="0"/>
                        <a:buChar char="•"/>
                      </a:pPr>
                      <a:r>
                        <a:rPr kumimoji="1" lang="ja-JP" altLang="en-US" sz="2000" dirty="0"/>
                        <a:t>ヒトスジシマカの分布可能域は、</a:t>
                      </a:r>
                      <a:r>
                        <a:rPr kumimoji="1" lang="en-US" altLang="ja-JP" sz="2000" dirty="0"/>
                        <a:t>21 </a:t>
                      </a:r>
                      <a:r>
                        <a:rPr kumimoji="1" lang="ja-JP" altLang="en-US" sz="2000" dirty="0"/>
                        <a:t>世紀末には、北海道の一部にまで広がると予測</a:t>
                      </a:r>
                    </a:p>
                  </a:txBody>
                  <a:tcPr/>
                </a:tc>
                <a:extLst>
                  <a:ext uri="{0D108BD9-81ED-4DB2-BD59-A6C34878D82A}">
                    <a16:rowId xmlns:a16="http://schemas.microsoft.com/office/drawing/2014/main" val="337485736"/>
                  </a:ext>
                </a:extLst>
              </a:tr>
            </a:tbl>
          </a:graphicData>
        </a:graphic>
      </p:graphicFrame>
      <p:sp>
        <p:nvSpPr>
          <p:cNvPr id="9" name="テキスト プレースホルダー 6">
            <a:extLst>
              <a:ext uri="{FF2B5EF4-FFF2-40B4-BE49-F238E27FC236}">
                <a16:creationId xmlns:a16="http://schemas.microsoft.com/office/drawing/2014/main" id="{9916A422-A496-48FB-9596-82C23208AEEF}"/>
              </a:ext>
            </a:extLst>
          </p:cNvPr>
          <p:cNvSpPr txBox="1">
            <a:spLocks/>
          </p:cNvSpPr>
          <p:nvPr/>
        </p:nvSpPr>
        <p:spPr>
          <a:xfrm>
            <a:off x="4511675" y="306870"/>
            <a:ext cx="4632325" cy="358775"/>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zh-TW" altLang="en-US" kern="0" dirty="0" smtClean="0">
                <a:solidFill>
                  <a:schemeClr val="tx1">
                    <a:lumMod val="50000"/>
                    <a:lumOff val="50000"/>
                  </a:schemeClr>
                </a:solidFill>
                <a:latin typeface="+mn-ea"/>
                <a:cs typeface="Arial"/>
              </a:rPr>
              <a:t>気候</a:t>
            </a:r>
            <a:r>
              <a:rPr lang="zh-TW" altLang="en-US" kern="0" dirty="0">
                <a:solidFill>
                  <a:schemeClr val="tx1">
                    <a:lumMod val="50000"/>
                    <a:lumOff val="50000"/>
                  </a:schemeClr>
                </a:solidFill>
                <a:latin typeface="+mn-ea"/>
                <a:cs typeface="Arial"/>
              </a:rPr>
              <a:t>変動影響</a:t>
            </a:r>
            <a:endParaRPr lang="ja-JP" altLang="en-US" dirty="0">
              <a:solidFill>
                <a:schemeClr val="tx1">
                  <a:lumMod val="50000"/>
                  <a:lumOff val="50000"/>
                </a:schemeClr>
              </a:solidFill>
              <a:latin typeface="+mn-ea"/>
            </a:endParaRPr>
          </a:p>
        </p:txBody>
      </p:sp>
      <p:pic>
        <p:nvPicPr>
          <p:cNvPr id="11" name="図 10">
            <a:extLst>
              <a:ext uri="{FF2B5EF4-FFF2-40B4-BE49-F238E27FC236}">
                <a16:creationId xmlns:a16="http://schemas.microsoft.com/office/drawing/2014/main" id="{94B2EE5A-4512-4079-BDF5-0501AF02A0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8500" y="3094593"/>
            <a:ext cx="765434" cy="763906"/>
          </a:xfrm>
          <a:prstGeom prst="rect">
            <a:avLst/>
          </a:prstGeom>
        </p:spPr>
      </p:pic>
      <p:pic>
        <p:nvPicPr>
          <p:cNvPr id="13" name="図 12">
            <a:extLst>
              <a:ext uri="{FF2B5EF4-FFF2-40B4-BE49-F238E27FC236}">
                <a16:creationId xmlns:a16="http://schemas.microsoft.com/office/drawing/2014/main" id="{65C2F8B3-B8C3-4EFF-8AE1-D91FD47BD5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938210" flipH="1">
            <a:off x="1927280" y="4957256"/>
            <a:ext cx="1174265" cy="956242"/>
          </a:xfrm>
          <a:prstGeom prst="rect">
            <a:avLst/>
          </a:prstGeom>
        </p:spPr>
      </p:pic>
      <p:sp>
        <p:nvSpPr>
          <p:cNvPr id="8" name="テキスト プレースホルダー 7"/>
          <p:cNvSpPr>
            <a:spLocks noGrp="1"/>
          </p:cNvSpPr>
          <p:nvPr>
            <p:ph type="body" sz="quarter" idx="14"/>
          </p:nvPr>
        </p:nvSpPr>
        <p:spPr/>
        <p:txBody>
          <a:bodyPr>
            <a:normAutofit fontScale="92500" lnSpcReduction="10000"/>
          </a:bodyPr>
          <a:lstStyle/>
          <a:p>
            <a:r>
              <a:rPr lang="ja-JP" altLang="en-US" dirty="0"/>
              <a:t>出典：環境省　気候変動の観測・予測・影響評価に関する統合レポート</a:t>
            </a:r>
            <a:r>
              <a:rPr lang="en-US" altLang="ja-JP" dirty="0"/>
              <a:t>2018</a:t>
            </a:r>
            <a:r>
              <a:rPr lang="ja-JP" altLang="en-US" dirty="0"/>
              <a:t>～日本の気候変動とその影響～ </a:t>
            </a:r>
            <a:r>
              <a:rPr lang="en-US" altLang="ja-JP" dirty="0"/>
              <a:t>(https://www.env.go.jp/press/105129.html)</a:t>
            </a:r>
          </a:p>
          <a:p>
            <a:r>
              <a:rPr lang="ja-JP" altLang="en-US" dirty="0"/>
              <a:t>　　　　 中央環境審議会　日本における気候変動による影響の評価に関する報告と今後の課題について　</a:t>
            </a:r>
            <a:r>
              <a:rPr lang="en-US" altLang="ja-JP" dirty="0"/>
              <a:t>(https://www.env.go.jp/press/100480.html)</a:t>
            </a:r>
          </a:p>
        </p:txBody>
      </p:sp>
      <p:sp>
        <p:nvSpPr>
          <p:cNvPr id="5" name="スライド番号プレースホルダー 4"/>
          <p:cNvSpPr>
            <a:spLocks noGrp="1"/>
          </p:cNvSpPr>
          <p:nvPr>
            <p:ph type="sldNum" sz="quarter" idx="12"/>
          </p:nvPr>
        </p:nvSpPr>
        <p:spPr/>
        <p:txBody>
          <a:bodyPr/>
          <a:lstStyle/>
          <a:p>
            <a:fld id="{66F6F5A3-2017-4170-902B-D1F77411E903}" type="slidenum">
              <a:rPr kumimoji="1" lang="ja-JP" altLang="en-US" smtClean="0"/>
              <a:t>37</a:t>
            </a:fld>
            <a:endParaRPr kumimoji="1" lang="ja-JP" altLang="en-US" dirty="0"/>
          </a:p>
        </p:txBody>
      </p:sp>
    </p:spTree>
    <p:extLst>
      <p:ext uri="{BB962C8B-B14F-4D97-AF65-F5344CB8AC3E}">
        <p14:creationId xmlns:p14="http://schemas.microsoft.com/office/powerpoint/2010/main" val="23163259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⑥産業・経済活動</a:t>
            </a:r>
            <a:endParaRPr lang="en-US" altLang="ja-JP" dirty="0"/>
          </a:p>
        </p:txBody>
      </p:sp>
      <p:sp>
        <p:nvSpPr>
          <p:cNvPr id="4" name="テキスト プレースホルダー 3"/>
          <p:cNvSpPr>
            <a:spLocks noGrp="1"/>
          </p:cNvSpPr>
          <p:nvPr>
            <p:ph type="body" sz="quarter" idx="13"/>
          </p:nvPr>
        </p:nvSpPr>
        <p:spPr>
          <a:xfrm>
            <a:off x="287338" y="997480"/>
            <a:ext cx="8488362" cy="2095500"/>
          </a:xfrm>
        </p:spPr>
        <p:txBody>
          <a:bodyPr>
            <a:normAutofit/>
          </a:bodyPr>
          <a:lstStyle/>
          <a:p>
            <a:endParaRPr lang="en-US" altLang="ja-JP" sz="2200" b="1" dirty="0"/>
          </a:p>
          <a:p>
            <a:endParaRPr lang="en-US" altLang="ja-JP" sz="2200" b="1" dirty="0"/>
          </a:p>
        </p:txBody>
      </p:sp>
      <p:sp>
        <p:nvSpPr>
          <p:cNvPr id="9" name="テキスト プレースホルダー 6">
            <a:extLst>
              <a:ext uri="{FF2B5EF4-FFF2-40B4-BE49-F238E27FC236}">
                <a16:creationId xmlns:a16="http://schemas.microsoft.com/office/drawing/2014/main" id="{5B023120-16E8-4E3D-8ECC-B3B231DF49C3}"/>
              </a:ext>
            </a:extLst>
          </p:cNvPr>
          <p:cNvSpPr txBox="1">
            <a:spLocks/>
          </p:cNvSpPr>
          <p:nvPr/>
        </p:nvSpPr>
        <p:spPr>
          <a:xfrm>
            <a:off x="4511675" y="306870"/>
            <a:ext cx="4632325" cy="358775"/>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zh-TW" altLang="en-US" kern="0" dirty="0" smtClean="0">
                <a:solidFill>
                  <a:schemeClr val="tx1">
                    <a:lumMod val="50000"/>
                    <a:lumOff val="50000"/>
                  </a:schemeClr>
                </a:solidFill>
                <a:latin typeface="+mn-ea"/>
                <a:cs typeface="Arial"/>
              </a:rPr>
              <a:t>気候</a:t>
            </a:r>
            <a:r>
              <a:rPr lang="zh-TW" altLang="en-US" kern="0" dirty="0">
                <a:solidFill>
                  <a:schemeClr val="tx1">
                    <a:lumMod val="50000"/>
                    <a:lumOff val="50000"/>
                  </a:schemeClr>
                </a:solidFill>
                <a:latin typeface="+mn-ea"/>
                <a:cs typeface="Arial"/>
              </a:rPr>
              <a:t>変動影響</a:t>
            </a:r>
            <a:endParaRPr lang="ja-JP" altLang="en-US" dirty="0">
              <a:solidFill>
                <a:schemeClr val="tx1">
                  <a:lumMod val="50000"/>
                  <a:lumOff val="50000"/>
                </a:schemeClr>
              </a:solidFill>
              <a:latin typeface="+mn-ea"/>
            </a:endParaRPr>
          </a:p>
        </p:txBody>
      </p:sp>
      <p:pic>
        <p:nvPicPr>
          <p:cNvPr id="17" name="図 16">
            <a:extLst>
              <a:ext uri="{FF2B5EF4-FFF2-40B4-BE49-F238E27FC236}">
                <a16:creationId xmlns:a16="http://schemas.microsoft.com/office/drawing/2014/main" id="{3024342E-CA66-46B7-B202-D8EAE8CDCD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8241" y="529802"/>
            <a:ext cx="2260518" cy="918336"/>
          </a:xfrm>
          <a:prstGeom prst="rect">
            <a:avLst/>
          </a:prstGeom>
        </p:spPr>
      </p:pic>
      <p:sp>
        <p:nvSpPr>
          <p:cNvPr id="8" name="テキスト プレースホルダー 7"/>
          <p:cNvSpPr>
            <a:spLocks noGrp="1"/>
          </p:cNvSpPr>
          <p:nvPr>
            <p:ph type="body" sz="quarter" idx="14"/>
          </p:nvPr>
        </p:nvSpPr>
        <p:spPr/>
        <p:txBody>
          <a:bodyPr>
            <a:normAutofit fontScale="92500" lnSpcReduction="10000"/>
          </a:bodyPr>
          <a:lstStyle/>
          <a:p>
            <a:r>
              <a:rPr lang="ja-JP" altLang="en-US" dirty="0">
                <a:latin typeface="Meiryo UI" panose="020B0604030504040204" pitchFamily="50" charset="-128"/>
                <a:ea typeface="Meiryo UI" panose="020B0604030504040204" pitchFamily="50" charset="-128"/>
              </a:rPr>
              <a:t>出典：環境省　気候変動の観測・予測・影響評価に関する統合レポート</a:t>
            </a:r>
            <a:r>
              <a:rPr lang="en-US" altLang="ja-JP" dirty="0">
                <a:latin typeface="Meiryo UI" panose="020B0604030504040204" pitchFamily="50" charset="-128"/>
                <a:ea typeface="Meiryo UI" panose="020B0604030504040204" pitchFamily="50" charset="-128"/>
              </a:rPr>
              <a:t>2018</a:t>
            </a:r>
            <a:r>
              <a:rPr lang="ja-JP" altLang="en-US" dirty="0">
                <a:latin typeface="Meiryo UI" panose="020B0604030504040204" pitchFamily="50" charset="-128"/>
                <a:ea typeface="Meiryo UI" panose="020B0604030504040204" pitchFamily="50" charset="-128"/>
              </a:rPr>
              <a:t>～日本の気候変動とその影響～ </a:t>
            </a:r>
            <a:r>
              <a:rPr lang="en-US" altLang="ja-JP" dirty="0">
                <a:latin typeface="Meiryo UI" panose="020B0604030504040204" pitchFamily="50" charset="-128"/>
                <a:ea typeface="Meiryo UI" panose="020B0604030504040204" pitchFamily="50" charset="-128"/>
              </a:rPr>
              <a:t>(https://www.env.go.jp/press/105129.html)</a:t>
            </a:r>
          </a:p>
          <a:p>
            <a:r>
              <a:rPr lang="ja-JP" altLang="en-US" dirty="0">
                <a:latin typeface="Meiryo UI" panose="020B0604030504040204" pitchFamily="50" charset="-128"/>
                <a:ea typeface="Meiryo UI" panose="020B0604030504040204" pitchFamily="50" charset="-128"/>
              </a:rPr>
              <a:t>　　　　 中央環境審議会　日本における気候変動による影響の評価に関する報告と今後の課題について　</a:t>
            </a:r>
            <a:r>
              <a:rPr lang="en-US" altLang="ja-JP" dirty="0">
                <a:latin typeface="Meiryo UI" panose="020B0604030504040204" pitchFamily="50" charset="-128"/>
                <a:ea typeface="Meiryo UI" panose="020B0604030504040204" pitchFamily="50" charset="-128"/>
              </a:rPr>
              <a:t>(https://www.env.go.jp/press/100480.html)</a:t>
            </a:r>
          </a:p>
        </p:txBody>
      </p:sp>
      <p:graphicFrame>
        <p:nvGraphicFramePr>
          <p:cNvPr id="11" name="表 10"/>
          <p:cNvGraphicFramePr>
            <a:graphicFrameLocks noGrp="1"/>
          </p:cNvGraphicFramePr>
          <p:nvPr/>
        </p:nvGraphicFramePr>
        <p:xfrm>
          <a:off x="287337" y="1510747"/>
          <a:ext cx="8569326" cy="4760844"/>
        </p:xfrm>
        <a:graphic>
          <a:graphicData uri="http://schemas.openxmlformats.org/drawingml/2006/table">
            <a:tbl>
              <a:tblPr firstRow="1" bandRow="1">
                <a:tableStyleId>{5C22544A-7EE6-4342-B048-85BDC9FD1C3A}</a:tableStyleId>
              </a:tblPr>
              <a:tblGrid>
                <a:gridCol w="1703388">
                  <a:extLst>
                    <a:ext uri="{9D8B030D-6E8A-4147-A177-3AD203B41FA5}">
                      <a16:colId xmlns:a16="http://schemas.microsoft.com/office/drawing/2014/main" val="3654500907"/>
                    </a:ext>
                  </a:extLst>
                </a:gridCol>
                <a:gridCol w="3432969">
                  <a:extLst>
                    <a:ext uri="{9D8B030D-6E8A-4147-A177-3AD203B41FA5}">
                      <a16:colId xmlns:a16="http://schemas.microsoft.com/office/drawing/2014/main" val="1549308514"/>
                    </a:ext>
                  </a:extLst>
                </a:gridCol>
                <a:gridCol w="3432969">
                  <a:extLst>
                    <a:ext uri="{9D8B030D-6E8A-4147-A177-3AD203B41FA5}">
                      <a16:colId xmlns:a16="http://schemas.microsoft.com/office/drawing/2014/main" val="1523356408"/>
                    </a:ext>
                  </a:extLst>
                </a:gridCol>
              </a:tblGrid>
              <a:tr h="453907">
                <a:tc>
                  <a:txBody>
                    <a:bodyPr/>
                    <a:lstStyle/>
                    <a:p>
                      <a:pPr algn="ctr"/>
                      <a:r>
                        <a:rPr kumimoji="1" lang="ja-JP" altLang="en-US" sz="1800" dirty="0"/>
                        <a:t>分類</a:t>
                      </a:r>
                      <a:endParaRPr kumimoji="1" lang="ja-JP" altLang="en-US" sz="1800" b="1" dirty="0">
                        <a:solidFill>
                          <a:schemeClr val="bg1"/>
                        </a:solidFill>
                      </a:endParaRPr>
                    </a:p>
                  </a:txBody>
                  <a:tcPr anchor="ctr"/>
                </a:tc>
                <a:tc>
                  <a:txBody>
                    <a:bodyPr/>
                    <a:lstStyle/>
                    <a:p>
                      <a:pPr algn="ctr"/>
                      <a:r>
                        <a:rPr kumimoji="1" lang="ja-JP" altLang="en-US" sz="1800" dirty="0"/>
                        <a:t>既に現れている影響</a:t>
                      </a:r>
                      <a:endParaRPr kumimoji="1" lang="ja-JP" altLang="en-US" sz="1800" b="1" dirty="0">
                        <a:solidFill>
                          <a:schemeClr val="bg1"/>
                        </a:solidFill>
                      </a:endParaRPr>
                    </a:p>
                  </a:txBody>
                  <a:tcPr anchor="ctr"/>
                </a:tc>
                <a:tc>
                  <a:txBody>
                    <a:bodyPr/>
                    <a:lstStyle/>
                    <a:p>
                      <a:pPr algn="ctr"/>
                      <a:r>
                        <a:rPr kumimoji="1" lang="ja-JP" altLang="en-US" sz="1800" dirty="0"/>
                        <a:t>将来予測される影響</a:t>
                      </a:r>
                      <a:endParaRPr kumimoji="1" lang="ja-JP" altLang="en-US" sz="1800" b="1" dirty="0">
                        <a:solidFill>
                          <a:schemeClr val="bg1"/>
                        </a:solidFill>
                      </a:endParaRPr>
                    </a:p>
                  </a:txBody>
                  <a:tcPr anchor="ctr"/>
                </a:tc>
                <a:extLst>
                  <a:ext uri="{0D108BD9-81ED-4DB2-BD59-A6C34878D82A}">
                    <a16:rowId xmlns:a16="http://schemas.microsoft.com/office/drawing/2014/main" val="3409167641"/>
                  </a:ext>
                </a:extLst>
              </a:tr>
              <a:tr h="1886114">
                <a:tc>
                  <a:txBody>
                    <a:bodyPr/>
                    <a:lstStyle/>
                    <a:p>
                      <a:r>
                        <a:rPr kumimoji="1" lang="ja-JP" altLang="en-US" sz="1800" dirty="0"/>
                        <a:t>産業・経済活動</a:t>
                      </a:r>
                      <a:endParaRPr kumimoji="1" lang="ja-JP" altLang="en-US" sz="1800" dirty="0">
                        <a:solidFill>
                          <a:schemeClr val="tx1"/>
                        </a:solidFill>
                      </a:endParaRPr>
                    </a:p>
                  </a:txBody>
                  <a:tcPr/>
                </a:tc>
                <a:tc>
                  <a:txBody>
                    <a:bodyPr/>
                    <a:lstStyle/>
                    <a:p>
                      <a:pPr marL="285750" indent="-285750">
                        <a:lnSpc>
                          <a:spcPct val="100000"/>
                        </a:lnSpc>
                        <a:spcBef>
                          <a:spcPts val="1000"/>
                        </a:spcBef>
                        <a:buFont typeface="Arial" panose="020B0604020202020204" pitchFamily="34" charset="0"/>
                        <a:buChar char="•"/>
                      </a:pPr>
                      <a:r>
                        <a:rPr kumimoji="1" lang="ja-JP" altLang="en-US" sz="1800" dirty="0"/>
                        <a:t>極端現象の頻度・強度の増加等が各種の産業に甚大な損害をもたらす</a:t>
                      </a:r>
                      <a:endParaRPr kumimoji="1" lang="en-US" altLang="ja-JP" sz="1800" dirty="0"/>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1" lang="ja-JP" altLang="en-US" sz="1800" dirty="0"/>
                        <a:t>快適な生活を送る上での支障や季節感の変化</a:t>
                      </a:r>
                      <a:endParaRPr kumimoji="1" lang="ja-JP" altLang="en-US" sz="1800" dirty="0">
                        <a:solidFill>
                          <a:schemeClr val="tx1"/>
                        </a:solidFill>
                      </a:endParaRPr>
                    </a:p>
                  </a:txBody>
                  <a:tcPr/>
                </a:tc>
                <a:tc>
                  <a:txBody>
                    <a:bodyPr/>
                    <a:lstStyle/>
                    <a:p>
                      <a:pPr marL="285750" indent="-285750">
                        <a:lnSpc>
                          <a:spcPct val="100000"/>
                        </a:lnSpc>
                        <a:spcBef>
                          <a:spcPts val="1000"/>
                        </a:spcBef>
                        <a:buFont typeface="Arial" panose="020B0604020202020204" pitchFamily="34" charset="0"/>
                        <a:buChar char="•"/>
                      </a:pPr>
                      <a:r>
                        <a:rPr kumimoji="1" lang="en-US" altLang="ja-JP" sz="1800" dirty="0"/>
                        <a:t>2090 </a:t>
                      </a:r>
                      <a:r>
                        <a:rPr kumimoji="1" lang="ja-JP" altLang="en-US" sz="1800" dirty="0"/>
                        <a:t>年代において、沿岸対策を取らなかった場合、製造業に多額の損失が生じる</a:t>
                      </a:r>
                      <a:endParaRPr kumimoji="1" lang="en-US" altLang="ja-JP" sz="1800" dirty="0"/>
                    </a:p>
                    <a:p>
                      <a:pPr marL="285750" indent="-285750">
                        <a:lnSpc>
                          <a:spcPct val="100000"/>
                        </a:lnSpc>
                        <a:spcBef>
                          <a:spcPts val="1000"/>
                        </a:spcBef>
                        <a:buFont typeface="Arial" panose="020B0604020202020204" pitchFamily="34" charset="0"/>
                        <a:buChar char="•"/>
                      </a:pPr>
                      <a:r>
                        <a:rPr kumimoji="1" lang="ja-JP" altLang="en-US" sz="1800" dirty="0"/>
                        <a:t>アパレル業界など季節性を有する製品の販売計画に影響</a:t>
                      </a:r>
                      <a:endParaRPr kumimoji="1" lang="ja-JP" altLang="en-US" sz="1800" dirty="0">
                        <a:solidFill>
                          <a:schemeClr val="tx1"/>
                        </a:solidFill>
                      </a:endParaRPr>
                    </a:p>
                  </a:txBody>
                  <a:tcPr/>
                </a:tc>
                <a:extLst>
                  <a:ext uri="{0D108BD9-81ED-4DB2-BD59-A6C34878D82A}">
                    <a16:rowId xmlns:a16="http://schemas.microsoft.com/office/drawing/2014/main" val="1891491520"/>
                  </a:ext>
                </a:extLst>
              </a:tr>
              <a:tr h="806941">
                <a:tc>
                  <a:txBody>
                    <a:bodyPr/>
                    <a:lstStyle/>
                    <a:p>
                      <a:r>
                        <a:rPr kumimoji="1" lang="ja-JP" altLang="en-US" sz="1800" dirty="0"/>
                        <a:t>金融・保険</a:t>
                      </a:r>
                      <a:endParaRPr kumimoji="1" lang="ja-JP" altLang="en-US" sz="1800" dirty="0">
                        <a:solidFill>
                          <a:schemeClr val="tx1"/>
                        </a:solidFill>
                      </a:endParaRPr>
                    </a:p>
                  </a:txBody>
                  <a:tcPr/>
                </a:tc>
                <a:tc>
                  <a:txBody>
                    <a:bodyPr/>
                    <a:lstStyle/>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ja-JP" altLang="en-US" dirty="0"/>
                        <a:t>保険損害が著しく増加</a:t>
                      </a:r>
                      <a:endParaRPr lang="en-US" altLang="ja-JP" dirty="0"/>
                    </a:p>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ja-JP" altLang="en-US" dirty="0"/>
                        <a:t>恒常的な被害の発生</a:t>
                      </a:r>
                      <a:endParaRPr kumimoji="1" lang="ja-JP" altLang="en-US" sz="1800" dirty="0">
                        <a:solidFill>
                          <a:schemeClr val="tx1"/>
                        </a:solidFill>
                      </a:endParaRPr>
                    </a:p>
                  </a:txBody>
                  <a:tcPr/>
                </a:tc>
                <a:tc>
                  <a:txBody>
                    <a:bodyPr/>
                    <a:lstStyle/>
                    <a:p>
                      <a: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1" lang="ja-JP" altLang="en-US" sz="1800" dirty="0"/>
                        <a:t>保険金支払額の増加</a:t>
                      </a:r>
                      <a:endParaRPr kumimoji="1" lang="en-US" altLang="ja-JP" sz="1800" dirty="0"/>
                    </a:p>
                    <a:p>
                      <a: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1" lang="ja-JP" altLang="en-US" sz="1800" dirty="0"/>
                        <a:t>再保険料の増加</a:t>
                      </a:r>
                      <a:endParaRPr kumimoji="1" lang="en-US" altLang="ja-JP" sz="1800" dirty="0">
                        <a:solidFill>
                          <a:schemeClr val="tx1"/>
                        </a:solidFill>
                      </a:endParaRPr>
                    </a:p>
                  </a:txBody>
                  <a:tcPr/>
                </a:tc>
                <a:extLst>
                  <a:ext uri="{0D108BD9-81ED-4DB2-BD59-A6C34878D82A}">
                    <a16:rowId xmlns:a16="http://schemas.microsoft.com/office/drawing/2014/main" val="3247328496"/>
                  </a:ext>
                </a:extLst>
              </a:tr>
              <a:tr h="806941">
                <a:tc>
                  <a:txBody>
                    <a:bodyPr/>
                    <a:lstStyle/>
                    <a:p>
                      <a:r>
                        <a:rPr kumimoji="1" lang="ja-JP" altLang="en-US" sz="1800" dirty="0"/>
                        <a:t>観光業</a:t>
                      </a:r>
                      <a:endParaRPr kumimoji="1" lang="en-US" altLang="ja-JP" sz="1800" dirty="0"/>
                    </a:p>
                    <a:p>
                      <a:endParaRPr kumimoji="1" lang="ja-JP" altLang="en-US" sz="1800" dirty="0">
                        <a:solidFill>
                          <a:schemeClr val="tx1"/>
                        </a:solidFill>
                      </a:endParaRPr>
                    </a:p>
                  </a:txBody>
                  <a:tcPr/>
                </a:tc>
                <a:tc>
                  <a:txBody>
                    <a:bodyPr/>
                    <a:lstStyle/>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ja-JP" altLang="en-US" dirty="0"/>
                        <a:t>スキー場における積雪深の減少</a:t>
                      </a:r>
                      <a:endParaRPr kumimoji="1" lang="ja-JP" altLang="en-US" sz="1800" dirty="0">
                        <a:solidFill>
                          <a:schemeClr val="tx1"/>
                        </a:solidFill>
                      </a:endParaRPr>
                    </a:p>
                  </a:txBody>
                  <a:tcPr/>
                </a:tc>
                <a:tc>
                  <a:txBody>
                    <a:bodyPr/>
                    <a:lstStyle/>
                    <a:p>
                      <a: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1" lang="ja-JP" altLang="en-US" sz="1800" dirty="0"/>
                        <a:t>全国的な積雪深の減少</a:t>
                      </a:r>
                      <a:endParaRPr kumimoji="1" lang="en-US" altLang="ja-JP" sz="1800" dirty="0"/>
                    </a:p>
                    <a:p>
                      <a: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ja-JP" altLang="en-US" dirty="0"/>
                        <a:t>海面上昇による砂浜の減少</a:t>
                      </a:r>
                      <a:endParaRPr kumimoji="1" lang="en-US" altLang="ja-JP" sz="1800" dirty="0">
                        <a:solidFill>
                          <a:schemeClr val="tx1"/>
                        </a:solidFill>
                      </a:endParaRPr>
                    </a:p>
                  </a:txBody>
                  <a:tcPr/>
                </a:tc>
                <a:extLst>
                  <a:ext uri="{0D108BD9-81ED-4DB2-BD59-A6C34878D82A}">
                    <a16:rowId xmlns:a16="http://schemas.microsoft.com/office/drawing/2014/main" val="3507574098"/>
                  </a:ext>
                </a:extLst>
              </a:tr>
              <a:tr h="806941">
                <a:tc>
                  <a:txBody>
                    <a:bodyPr/>
                    <a:lstStyle/>
                    <a:p>
                      <a:r>
                        <a:rPr kumimoji="1" lang="ja-JP" altLang="en-US" sz="1800" dirty="0"/>
                        <a:t>その他</a:t>
                      </a:r>
                      <a:endParaRPr kumimoji="1" lang="en-US" altLang="ja-JP" sz="1800" dirty="0"/>
                    </a:p>
                    <a:p>
                      <a:r>
                        <a:rPr kumimoji="1" lang="en-US" altLang="ja-JP" sz="1800" dirty="0"/>
                        <a:t>(</a:t>
                      </a:r>
                      <a:r>
                        <a:rPr kumimoji="1" lang="ja-JP" altLang="en-US" sz="1800" dirty="0"/>
                        <a:t>海外影響等</a:t>
                      </a:r>
                      <a:r>
                        <a:rPr kumimoji="1" lang="en-US" altLang="ja-JP" sz="1800" dirty="0"/>
                        <a:t>)</a:t>
                      </a:r>
                      <a:endParaRPr kumimoji="1" lang="ja-JP" altLang="en-US" sz="1800" dirty="0">
                        <a:solidFill>
                          <a:schemeClr val="tx1"/>
                        </a:solidFill>
                      </a:endParaRPr>
                    </a:p>
                  </a:txBody>
                  <a:tcPr/>
                </a:tc>
                <a:tc>
                  <a:txBody>
                    <a:bodyPr/>
                    <a:lstStyle/>
                    <a:p>
                      <a:pPr marL="285750" marR="0" lvl="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1" lang="ja-JP" altLang="en-US" sz="1800" dirty="0"/>
                        <a:t>サプライチェーンを通じた国内の産業・経済への影響</a:t>
                      </a:r>
                      <a:endParaRPr kumimoji="1" lang="ja-JP" altLang="en-US" sz="1800" dirty="0">
                        <a:solidFill>
                          <a:schemeClr val="tx1"/>
                        </a:solidFill>
                      </a:endParaRPr>
                    </a:p>
                  </a:txBody>
                  <a:tcPr/>
                </a:tc>
                <a:tc>
                  <a:txBody>
                    <a:bodyPr/>
                    <a:lstStyle/>
                    <a:p>
                      <a:pPr marL="285750" indent="-285750">
                        <a:lnSpc>
                          <a:spcPct val="100000"/>
                        </a:lnSpc>
                        <a:spcBef>
                          <a:spcPts val="1000"/>
                        </a:spcBef>
                        <a:buFont typeface="Arial" panose="020B0604020202020204" pitchFamily="34" charset="0"/>
                        <a:buChar char="•"/>
                      </a:pPr>
                      <a:r>
                        <a:rPr kumimoji="1" lang="ja-JP" altLang="en-US" sz="1800" dirty="0"/>
                        <a:t>エネルギーや農水産物の輸入価格の変動</a:t>
                      </a:r>
                      <a:endParaRPr kumimoji="1" lang="ja-JP" altLang="en-US" sz="1800" dirty="0">
                        <a:solidFill>
                          <a:schemeClr val="tx1"/>
                        </a:solidFill>
                      </a:endParaRPr>
                    </a:p>
                  </a:txBody>
                  <a:tcPr/>
                </a:tc>
                <a:extLst>
                  <a:ext uri="{0D108BD9-81ED-4DB2-BD59-A6C34878D82A}">
                    <a16:rowId xmlns:a16="http://schemas.microsoft.com/office/drawing/2014/main" val="3787142873"/>
                  </a:ext>
                </a:extLst>
              </a:tr>
            </a:tbl>
          </a:graphicData>
        </a:graphic>
      </p:graphicFrame>
      <p:sp>
        <p:nvSpPr>
          <p:cNvPr id="5" name="スライド番号プレースホルダー 4"/>
          <p:cNvSpPr>
            <a:spLocks noGrp="1"/>
          </p:cNvSpPr>
          <p:nvPr>
            <p:ph type="sldNum" sz="quarter" idx="12"/>
          </p:nvPr>
        </p:nvSpPr>
        <p:spPr/>
        <p:txBody>
          <a:bodyPr/>
          <a:lstStyle/>
          <a:p>
            <a:fld id="{66F6F5A3-2017-4170-902B-D1F77411E903}" type="slidenum">
              <a:rPr kumimoji="1" lang="ja-JP" altLang="en-US" smtClean="0"/>
              <a:t>38</a:t>
            </a:fld>
            <a:endParaRPr kumimoji="1" lang="ja-JP" altLang="en-US" dirty="0"/>
          </a:p>
        </p:txBody>
      </p:sp>
    </p:spTree>
    <p:extLst>
      <p:ext uri="{BB962C8B-B14F-4D97-AF65-F5344CB8AC3E}">
        <p14:creationId xmlns:p14="http://schemas.microsoft.com/office/powerpoint/2010/main" val="2549425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E12132C-C71E-4FE0-A767-5C1003A0C6BA}" type="slidenum">
              <a:rPr lang="ja-JP" altLang="en-US" smtClean="0"/>
              <a:pPr/>
              <a:t>3</a:t>
            </a:fld>
            <a:endParaRPr lang="ja-JP" altLang="en-US" dirty="0"/>
          </a:p>
        </p:txBody>
      </p:sp>
      <p:sp>
        <p:nvSpPr>
          <p:cNvPr id="3" name="タイトル 2"/>
          <p:cNvSpPr>
            <a:spLocks noGrp="1"/>
          </p:cNvSpPr>
          <p:nvPr>
            <p:ph type="ctrTitle"/>
          </p:nvPr>
        </p:nvSpPr>
        <p:spPr/>
        <p:txBody>
          <a:bodyPr/>
          <a:lstStyle/>
          <a:p>
            <a:r>
              <a:rPr kumimoji="1" lang="ja-JP" altLang="en-US" dirty="0" smtClean="0"/>
              <a:t>気候変動の影響とリスク</a:t>
            </a:r>
            <a:endParaRPr kumimoji="1" lang="ja-JP" altLang="en-US" dirty="0"/>
          </a:p>
        </p:txBody>
      </p:sp>
      <p:grpSp>
        <p:nvGrpSpPr>
          <p:cNvPr id="26" name="グループ化 25"/>
          <p:cNvGrpSpPr/>
          <p:nvPr/>
        </p:nvGrpSpPr>
        <p:grpSpPr>
          <a:xfrm>
            <a:off x="4611000" y="3813676"/>
            <a:ext cx="4460505" cy="2449000"/>
            <a:chOff x="8086454" y="2812227"/>
            <a:chExt cx="4460505" cy="2449000"/>
          </a:xfrm>
        </p:grpSpPr>
        <p:pic>
          <p:nvPicPr>
            <p:cNvPr id="17" name="図 1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8490292" y="3087138"/>
              <a:ext cx="608560" cy="1698891"/>
            </a:xfrm>
            <a:prstGeom prst="rect">
              <a:avLst/>
            </a:prstGeom>
          </p:spPr>
        </p:pic>
        <p:sp>
          <p:nvSpPr>
            <p:cNvPr id="18" name="テキスト ボックス 15"/>
            <p:cNvSpPr txBox="1"/>
            <p:nvPr/>
          </p:nvSpPr>
          <p:spPr>
            <a:xfrm>
              <a:off x="8086454" y="4830341"/>
              <a:ext cx="1867371" cy="430886"/>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1400" dirty="0"/>
                <a:t>気候変動による追加的な影響及びリスク水準</a:t>
              </a:r>
              <a:endParaRPr kumimoji="1" lang="en-US" altLang="ja-JP" sz="1400" dirty="0"/>
            </a:p>
          </p:txBody>
        </p:sp>
        <p:sp>
          <p:nvSpPr>
            <p:cNvPr id="19" name="テキスト ボックス 16"/>
            <p:cNvSpPr txBox="1"/>
            <p:nvPr/>
          </p:nvSpPr>
          <p:spPr>
            <a:xfrm>
              <a:off x="9116321" y="2812227"/>
              <a:ext cx="3349705" cy="738664"/>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kumimoji="1" lang="ja-JP" altLang="en-US" sz="1200" b="1" dirty="0"/>
                <a:t>紫</a:t>
              </a:r>
              <a:r>
                <a:rPr kumimoji="1" lang="ja-JP" altLang="en-US" sz="1200" dirty="0"/>
                <a:t>：</a:t>
              </a:r>
              <a:r>
                <a:rPr kumimoji="1" lang="ja-JP" altLang="en-US" sz="1200" b="1" dirty="0"/>
                <a:t>深刻な影響やリスク</a:t>
              </a:r>
              <a:r>
                <a:rPr kumimoji="1" lang="ja-JP" altLang="en-US" sz="1200" dirty="0"/>
                <a:t>となるおそれが非常に強く、気候変動に適応しきれないため</a:t>
              </a:r>
              <a:r>
                <a:rPr kumimoji="1" lang="ja-JP" altLang="en-US" sz="1200" dirty="0" smtClean="0"/>
                <a:t>、</a:t>
              </a:r>
              <a:r>
                <a:rPr kumimoji="1" lang="ja-JP" altLang="en-US" sz="1200" b="1" dirty="0" smtClean="0"/>
                <a:t>ほとんど</a:t>
              </a:r>
              <a:r>
                <a:rPr kumimoji="1" lang="ja-JP" altLang="en-US" sz="1200" b="1" dirty="0"/>
                <a:t>元に戻すことができない状態</a:t>
              </a:r>
              <a:r>
                <a:rPr kumimoji="1" lang="ja-JP" altLang="en-US" sz="1200" dirty="0"/>
                <a:t>になるか、気候関連する危険性が持続</a:t>
              </a:r>
              <a:r>
                <a:rPr kumimoji="1" lang="ja-JP" altLang="en-US" sz="1200" dirty="0" smtClean="0"/>
                <a:t>する</a:t>
              </a:r>
              <a:endParaRPr kumimoji="1" lang="en-US" altLang="ja-JP" sz="1200" dirty="0"/>
            </a:p>
          </p:txBody>
        </p:sp>
        <p:sp>
          <p:nvSpPr>
            <p:cNvPr id="20" name="テキスト ボックス 17"/>
            <p:cNvSpPr txBox="1"/>
            <p:nvPr/>
          </p:nvSpPr>
          <p:spPr>
            <a:xfrm>
              <a:off x="9116321" y="4393472"/>
              <a:ext cx="3349705" cy="369332"/>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kumimoji="1" lang="ja-JP" altLang="en-US" sz="1200" b="1" dirty="0"/>
                <a:t>白</a:t>
              </a:r>
              <a:r>
                <a:rPr kumimoji="1" lang="ja-JP" altLang="en-US" sz="1200" dirty="0"/>
                <a:t>：影響が検知</a:t>
              </a:r>
              <a:r>
                <a:rPr kumimoji="1" lang="ja-JP" altLang="en-US" sz="1200" dirty="0" err="1"/>
                <a:t>できるない</a:t>
              </a:r>
              <a:r>
                <a:rPr kumimoji="1" lang="en-US" altLang="ja-JP" sz="1200" dirty="0"/>
                <a:t>/</a:t>
              </a:r>
              <a:r>
                <a:rPr kumimoji="1" lang="ja-JP" altLang="en-US" sz="1200" dirty="0"/>
                <a:t>気候変動に原因を特定される影響が</a:t>
              </a:r>
              <a:r>
                <a:rPr kumimoji="1" lang="ja-JP" altLang="en-US" sz="1200" dirty="0" smtClean="0"/>
                <a:t>ない</a:t>
              </a:r>
              <a:endParaRPr kumimoji="1" lang="en-US" altLang="ja-JP" sz="1200" dirty="0"/>
            </a:p>
          </p:txBody>
        </p:sp>
        <p:sp>
          <p:nvSpPr>
            <p:cNvPr id="21" name="テキスト ボックス 18"/>
            <p:cNvSpPr txBox="1"/>
            <p:nvPr/>
          </p:nvSpPr>
          <p:spPr>
            <a:xfrm>
              <a:off x="9116321" y="3945477"/>
              <a:ext cx="3430638" cy="369332"/>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kumimoji="1" lang="ja-JP" altLang="en-US" sz="1200" b="1" dirty="0"/>
                <a:t>黄</a:t>
              </a:r>
              <a:r>
                <a:rPr kumimoji="1" lang="ja-JP" altLang="en-US" sz="1200" dirty="0"/>
                <a:t>：少なくとも中程度の確信度で、</a:t>
              </a:r>
              <a:r>
                <a:rPr kumimoji="1" lang="ja-JP" altLang="en-US" sz="1200" b="1" dirty="0"/>
                <a:t>影響やリスクが検知</a:t>
              </a:r>
              <a:r>
                <a:rPr kumimoji="1" lang="ja-JP" altLang="en-US" sz="1200" dirty="0"/>
                <a:t>でき、気候変動が原因と特定</a:t>
              </a:r>
              <a:r>
                <a:rPr kumimoji="1" lang="ja-JP" altLang="en-US" sz="1200" dirty="0" smtClean="0"/>
                <a:t>できる</a:t>
              </a:r>
              <a:endParaRPr kumimoji="1" lang="en-US" altLang="ja-JP" sz="1200" dirty="0"/>
            </a:p>
          </p:txBody>
        </p:sp>
        <p:sp>
          <p:nvSpPr>
            <p:cNvPr id="22" name="テキスト ボックス 19"/>
            <p:cNvSpPr txBox="1"/>
            <p:nvPr/>
          </p:nvSpPr>
          <p:spPr>
            <a:xfrm>
              <a:off x="9116321" y="3650964"/>
              <a:ext cx="3430638" cy="184666"/>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kumimoji="1" lang="ja-JP" altLang="en-US" sz="1200" b="1" dirty="0"/>
                <a:t>赤</a:t>
              </a:r>
              <a:r>
                <a:rPr kumimoji="1" lang="ja-JP" altLang="en-US" sz="1200" dirty="0"/>
                <a:t>：</a:t>
              </a:r>
              <a:r>
                <a:rPr kumimoji="1" lang="ja-JP" altLang="en-US" sz="1200" b="1" dirty="0"/>
                <a:t>深刻で広範囲にわたる影響やリスク</a:t>
              </a:r>
              <a:r>
                <a:rPr kumimoji="1" lang="ja-JP" altLang="en-US" sz="1200" dirty="0"/>
                <a:t>が</a:t>
              </a:r>
              <a:r>
                <a:rPr kumimoji="1" lang="ja-JP" altLang="en-US" sz="1200" dirty="0" smtClean="0"/>
                <a:t>ある</a:t>
              </a:r>
              <a:endParaRPr kumimoji="1" lang="en-US" altLang="ja-JP" sz="1200" dirty="0"/>
            </a:p>
          </p:txBody>
        </p:sp>
      </p:grpSp>
      <p:sp>
        <p:nvSpPr>
          <p:cNvPr id="28" name="テキスト ボックス 27"/>
          <p:cNvSpPr txBox="1"/>
          <p:nvPr/>
        </p:nvSpPr>
        <p:spPr>
          <a:xfrm>
            <a:off x="4560" y="6637133"/>
            <a:ext cx="2821157" cy="276999"/>
          </a:xfrm>
          <a:prstGeom prst="rect">
            <a:avLst/>
          </a:prstGeom>
          <a:noFill/>
        </p:spPr>
        <p:txBody>
          <a:bodyPr wrap="none" rtlCol="0">
            <a:spAutoFit/>
          </a:bodyPr>
          <a:lstStyle/>
          <a:p>
            <a:r>
              <a:rPr lang="en-US" altLang="ja-JP" sz="1200" dirty="0" smtClean="0"/>
              <a:t>【</a:t>
            </a:r>
            <a:r>
              <a:rPr lang="ja-JP" altLang="en-US" sz="1200" dirty="0" smtClean="0"/>
              <a:t>出典</a:t>
            </a:r>
            <a:r>
              <a:rPr lang="en-US" altLang="ja-JP" sz="1200" dirty="0"/>
              <a:t>】</a:t>
            </a:r>
            <a:r>
              <a:rPr lang="en-US" altLang="ja-JP" sz="1200" dirty="0" smtClean="0"/>
              <a:t>IPCC </a:t>
            </a:r>
            <a:r>
              <a:rPr lang="en-US" altLang="ja-JP" sz="1200" dirty="0"/>
              <a:t>SR1.5</a:t>
            </a:r>
            <a:r>
              <a:rPr lang="ja-JP" altLang="en-US" sz="1200" dirty="0"/>
              <a:t>　</a:t>
            </a:r>
            <a:r>
              <a:rPr lang="en-US" altLang="ja-JP" sz="1200" dirty="0"/>
              <a:t>Figure SPM.2</a:t>
            </a:r>
            <a:r>
              <a:rPr lang="ja-JP" altLang="en-US" sz="1200" dirty="0"/>
              <a:t>から作成</a:t>
            </a:r>
            <a:endParaRPr kumimoji="1" lang="ja-JP" altLang="en-US" sz="1200" dirty="0"/>
          </a:p>
        </p:txBody>
      </p:sp>
      <p:sp>
        <p:nvSpPr>
          <p:cNvPr id="29" name="テキスト ボックス 13"/>
          <p:cNvSpPr txBox="1"/>
          <p:nvPr/>
        </p:nvSpPr>
        <p:spPr>
          <a:xfrm>
            <a:off x="4611000" y="3538437"/>
            <a:ext cx="4454449" cy="184666"/>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r>
              <a:rPr kumimoji="1" lang="en-US" altLang="ja-JP" sz="1200" dirty="0" smtClean="0"/>
              <a:t>【</a:t>
            </a:r>
            <a:r>
              <a:rPr kumimoji="1" lang="ja-JP" altLang="en-US" sz="1200" dirty="0" smtClean="0"/>
              <a:t>移行</a:t>
            </a:r>
            <a:r>
              <a:rPr kumimoji="1" lang="ja-JP" altLang="en-US" sz="1200" dirty="0"/>
              <a:t>の</a:t>
            </a:r>
            <a:r>
              <a:rPr kumimoji="1" lang="ja-JP" altLang="en-US" sz="1200" dirty="0" smtClean="0"/>
              <a:t>確信度</a:t>
            </a:r>
            <a:r>
              <a:rPr kumimoji="1" lang="en-US" altLang="ja-JP" sz="1200" dirty="0" smtClean="0"/>
              <a:t>】L</a:t>
            </a:r>
            <a:r>
              <a:rPr kumimoji="1" lang="en-US" altLang="ja-JP" sz="1200" dirty="0"/>
              <a:t>=</a:t>
            </a:r>
            <a:r>
              <a:rPr kumimoji="1" lang="ja-JP" altLang="en-US" sz="1200" dirty="0" smtClean="0"/>
              <a:t>低い、</a:t>
            </a:r>
            <a:r>
              <a:rPr kumimoji="1" lang="en-US" altLang="ja-JP" sz="1200" dirty="0" smtClean="0"/>
              <a:t>M</a:t>
            </a:r>
            <a:r>
              <a:rPr kumimoji="1" lang="en-US" altLang="ja-JP" sz="1200" dirty="0"/>
              <a:t>=</a:t>
            </a:r>
            <a:r>
              <a:rPr kumimoji="1" lang="ja-JP" altLang="en-US" sz="1200" dirty="0"/>
              <a:t>中</a:t>
            </a:r>
            <a:r>
              <a:rPr kumimoji="1" lang="ja-JP" altLang="en-US" sz="1200" dirty="0" smtClean="0"/>
              <a:t>程度、</a:t>
            </a:r>
            <a:r>
              <a:rPr kumimoji="1" lang="en-US" altLang="ja-JP" sz="1200" dirty="0" smtClean="0"/>
              <a:t>H</a:t>
            </a:r>
            <a:r>
              <a:rPr kumimoji="1" lang="en-US" altLang="ja-JP" sz="1200" dirty="0"/>
              <a:t>=</a:t>
            </a:r>
            <a:r>
              <a:rPr kumimoji="1" lang="ja-JP" altLang="en-US" sz="1200" dirty="0" smtClean="0"/>
              <a:t>高い、</a:t>
            </a:r>
            <a:r>
              <a:rPr kumimoji="1" lang="en-US" altLang="ja-JP" sz="1200" dirty="0" smtClean="0"/>
              <a:t>VH</a:t>
            </a:r>
            <a:r>
              <a:rPr kumimoji="1" lang="en-US" altLang="ja-JP" sz="1200" dirty="0"/>
              <a:t>=</a:t>
            </a:r>
            <a:r>
              <a:rPr kumimoji="1" lang="ja-JP" altLang="en-US" sz="1200" dirty="0"/>
              <a:t>非常に高い</a:t>
            </a:r>
          </a:p>
        </p:txBody>
      </p:sp>
      <p:grpSp>
        <p:nvGrpSpPr>
          <p:cNvPr id="37" name="グループ化 36"/>
          <p:cNvGrpSpPr/>
          <p:nvPr/>
        </p:nvGrpSpPr>
        <p:grpSpPr>
          <a:xfrm>
            <a:off x="139350" y="569204"/>
            <a:ext cx="9004650" cy="2797188"/>
            <a:chOff x="139350" y="887912"/>
            <a:chExt cx="8463871" cy="2629201"/>
          </a:xfrm>
        </p:grpSpPr>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r="1063"/>
            <a:stretch/>
          </p:blipFill>
          <p:spPr>
            <a:xfrm>
              <a:off x="1109770" y="968879"/>
              <a:ext cx="7493451" cy="2327788"/>
            </a:xfrm>
            <a:prstGeom prst="rect">
              <a:avLst/>
            </a:prstGeom>
          </p:spPr>
        </p:pic>
        <p:sp>
          <p:nvSpPr>
            <p:cNvPr id="7" name="テキスト ボックス 2"/>
            <p:cNvSpPr txBox="1"/>
            <p:nvPr/>
          </p:nvSpPr>
          <p:spPr>
            <a:xfrm rot="16200000">
              <a:off x="-858359" y="1885621"/>
              <a:ext cx="2518637" cy="52322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kumimoji="1" lang="ja-JP" altLang="en-US" sz="1400" dirty="0"/>
                <a:t>工業化以前を基準とした</a:t>
              </a:r>
              <a:endParaRPr kumimoji="1" lang="en-US" altLang="ja-JP" sz="1400" dirty="0"/>
            </a:p>
            <a:p>
              <a:r>
                <a:rPr kumimoji="1" lang="ja-JP" altLang="en-US" sz="1400" dirty="0"/>
                <a:t>世界平均地上気温の変化（℃）</a:t>
              </a:r>
            </a:p>
          </p:txBody>
        </p:sp>
        <p:sp>
          <p:nvSpPr>
            <p:cNvPr id="10" name="テキスト ボックス 7"/>
            <p:cNvSpPr txBox="1"/>
            <p:nvPr/>
          </p:nvSpPr>
          <p:spPr>
            <a:xfrm>
              <a:off x="4012673" y="2806664"/>
              <a:ext cx="676175" cy="382658"/>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square" lIns="0" tIns="0" rIns="0" bIns="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1400" dirty="0"/>
                <a:t>陸域の</a:t>
              </a:r>
              <a:endParaRPr kumimoji="1" lang="en-US" altLang="ja-JP" sz="1400" dirty="0"/>
            </a:p>
            <a:p>
              <a:pPr algn="ctr"/>
              <a:r>
                <a:rPr kumimoji="1" lang="ja-JP" altLang="en-US" sz="1400" dirty="0"/>
                <a:t>生態系</a:t>
              </a:r>
            </a:p>
          </p:txBody>
        </p:sp>
        <p:sp>
          <p:nvSpPr>
            <p:cNvPr id="11" name="テキスト ボックス 8"/>
            <p:cNvSpPr txBox="1"/>
            <p:nvPr/>
          </p:nvSpPr>
          <p:spPr>
            <a:xfrm>
              <a:off x="4663492" y="2806664"/>
              <a:ext cx="676175" cy="382658"/>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square" lIns="0" tIns="0" rIns="0" bIns="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1400" dirty="0" smtClean="0"/>
                <a:t>沿岸</a:t>
              </a:r>
              <a:endParaRPr kumimoji="1" lang="en-US" altLang="ja-JP" sz="1400" dirty="0" smtClean="0"/>
            </a:p>
            <a:p>
              <a:pPr algn="ctr"/>
              <a:r>
                <a:rPr kumimoji="1" lang="ja-JP" altLang="en-US" sz="1400" dirty="0" smtClean="0"/>
                <a:t>洪水</a:t>
              </a:r>
              <a:endParaRPr kumimoji="1" lang="ja-JP" altLang="en-US" sz="1400" dirty="0"/>
            </a:p>
          </p:txBody>
        </p:sp>
        <p:sp>
          <p:nvSpPr>
            <p:cNvPr id="12" name="テキスト ボックス 9"/>
            <p:cNvSpPr txBox="1"/>
            <p:nvPr/>
          </p:nvSpPr>
          <p:spPr>
            <a:xfrm>
              <a:off x="5356571" y="2806664"/>
              <a:ext cx="676175" cy="382658"/>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square" lIns="0" tIns="0" rIns="0" bIns="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1400" dirty="0" smtClean="0"/>
                <a:t>河川</a:t>
              </a:r>
              <a:endParaRPr kumimoji="1" lang="en-US" altLang="ja-JP" sz="1400" dirty="0" smtClean="0"/>
            </a:p>
            <a:p>
              <a:pPr algn="ctr"/>
              <a:r>
                <a:rPr kumimoji="1" lang="ja-JP" altLang="en-US" sz="1400" dirty="0" smtClean="0"/>
                <a:t>洪水</a:t>
              </a:r>
              <a:endParaRPr kumimoji="1" lang="ja-JP" altLang="en-US" sz="1400" dirty="0"/>
            </a:p>
          </p:txBody>
        </p:sp>
        <p:sp>
          <p:nvSpPr>
            <p:cNvPr id="13" name="テキスト ボックス 10"/>
            <p:cNvSpPr txBox="1"/>
            <p:nvPr/>
          </p:nvSpPr>
          <p:spPr>
            <a:xfrm>
              <a:off x="6058102" y="2806664"/>
              <a:ext cx="676175" cy="382658"/>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square" lIns="0" tIns="0" rIns="0" bIns="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1400" dirty="0"/>
                <a:t>作物の</a:t>
              </a:r>
              <a:endParaRPr kumimoji="1" lang="en-US" altLang="ja-JP" sz="1400" dirty="0"/>
            </a:p>
            <a:p>
              <a:pPr algn="ctr"/>
              <a:r>
                <a:rPr kumimoji="1" lang="ja-JP" altLang="en-US" sz="1400" dirty="0"/>
                <a:t>収量</a:t>
              </a:r>
            </a:p>
          </p:txBody>
        </p:sp>
        <p:sp>
          <p:nvSpPr>
            <p:cNvPr id="14" name="テキスト ボックス 11"/>
            <p:cNvSpPr txBox="1"/>
            <p:nvPr/>
          </p:nvSpPr>
          <p:spPr>
            <a:xfrm>
              <a:off x="6742729" y="2806664"/>
              <a:ext cx="676175" cy="382658"/>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square" lIns="0" tIns="0" rIns="0" bIns="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1400"/>
                <a:t>観光</a:t>
              </a:r>
            </a:p>
          </p:txBody>
        </p:sp>
        <p:sp>
          <p:nvSpPr>
            <p:cNvPr id="15" name="テキスト ボックス 12"/>
            <p:cNvSpPr txBox="1"/>
            <p:nvPr/>
          </p:nvSpPr>
          <p:spPr>
            <a:xfrm>
              <a:off x="7293603" y="2790029"/>
              <a:ext cx="1278914" cy="727084"/>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square" lIns="0" tIns="0" rIns="0" bIns="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1400" dirty="0"/>
                <a:t>暑熱に関連する疾病及び死亡</a:t>
              </a:r>
            </a:p>
          </p:txBody>
        </p:sp>
        <p:sp>
          <p:nvSpPr>
            <p:cNvPr id="23" name="テキスト ボックス 4"/>
            <p:cNvSpPr txBox="1"/>
            <p:nvPr/>
          </p:nvSpPr>
          <p:spPr>
            <a:xfrm>
              <a:off x="2493972" y="2815116"/>
              <a:ext cx="1030830" cy="458730"/>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square" lIns="0" tIns="0" rIns="0" bIns="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1400" dirty="0"/>
                <a:t>低緯度</a:t>
              </a:r>
              <a:r>
                <a:rPr kumimoji="1" lang="ja-JP" altLang="en-US" sz="1400" dirty="0" smtClean="0"/>
                <a:t>の</a:t>
              </a:r>
              <a:endParaRPr kumimoji="1" lang="en-US" altLang="ja-JP" sz="1400" dirty="0"/>
            </a:p>
          </p:txBody>
        </p:sp>
        <p:sp>
          <p:nvSpPr>
            <p:cNvPr id="24" name="テキスト ボックス 6"/>
            <p:cNvSpPr txBox="1"/>
            <p:nvPr/>
          </p:nvSpPr>
          <p:spPr>
            <a:xfrm>
              <a:off x="3388371" y="2806664"/>
              <a:ext cx="566295" cy="301127"/>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square" lIns="0" tIns="0" rIns="0" bIns="0"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1400" dirty="0"/>
                <a:t>北極域</a:t>
              </a:r>
            </a:p>
          </p:txBody>
        </p:sp>
        <p:sp>
          <p:nvSpPr>
            <p:cNvPr id="25" name="正方形/長方形 24"/>
            <p:cNvSpPr/>
            <p:nvPr/>
          </p:nvSpPr>
          <p:spPr>
            <a:xfrm>
              <a:off x="2552014" y="2980680"/>
              <a:ext cx="930559" cy="289293"/>
            </a:xfrm>
            <a:prstGeom prst="rect">
              <a:avLst/>
            </a:prstGeom>
          </p:spPr>
          <p:txBody>
            <a:bodyPr wrap="none" rIns="0">
              <a:spAutoFit/>
            </a:bodyPr>
            <a:lstStyle/>
            <a:p>
              <a:pPr lvl="0" algn="ctr"/>
              <a:r>
                <a:rPr lang="ja-JP" altLang="en-US" sz="1400" dirty="0">
                  <a:solidFill>
                    <a:prstClr val="black"/>
                  </a:solidFill>
                </a:rPr>
                <a:t>小規模漁業</a:t>
              </a:r>
            </a:p>
          </p:txBody>
        </p:sp>
        <p:sp>
          <p:nvSpPr>
            <p:cNvPr id="9" name="テキスト ボックス 5"/>
            <p:cNvSpPr txBox="1"/>
            <p:nvPr/>
          </p:nvSpPr>
          <p:spPr>
            <a:xfrm>
              <a:off x="1934814" y="2823568"/>
              <a:ext cx="689634" cy="430886"/>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1400" dirty="0"/>
                <a:t>マングローブ</a:t>
              </a:r>
            </a:p>
          </p:txBody>
        </p:sp>
        <p:sp>
          <p:nvSpPr>
            <p:cNvPr id="31" name="テキスト ボックス 30"/>
            <p:cNvSpPr txBox="1"/>
            <p:nvPr/>
          </p:nvSpPr>
          <p:spPr>
            <a:xfrm>
              <a:off x="865442" y="2621998"/>
              <a:ext cx="505267" cy="369332"/>
            </a:xfrm>
            <a:prstGeom prst="rect">
              <a:avLst/>
            </a:prstGeom>
            <a:solidFill>
              <a:schemeClr val="bg1"/>
            </a:solidFill>
          </p:spPr>
          <p:txBody>
            <a:bodyPr wrap="none" rtlCol="0">
              <a:spAutoFit/>
            </a:bodyPr>
            <a:lstStyle/>
            <a:p>
              <a:r>
                <a:rPr kumimoji="1" lang="en-US" altLang="ja-JP" b="1" dirty="0" smtClean="0"/>
                <a:t>±0</a:t>
              </a:r>
              <a:endParaRPr kumimoji="1" lang="ja-JP" altLang="en-US" b="1" dirty="0"/>
            </a:p>
          </p:txBody>
        </p:sp>
        <p:sp>
          <p:nvSpPr>
            <p:cNvPr id="33" name="テキスト ボックス 32"/>
            <p:cNvSpPr txBox="1"/>
            <p:nvPr/>
          </p:nvSpPr>
          <p:spPr>
            <a:xfrm>
              <a:off x="733527" y="1673314"/>
              <a:ext cx="643093" cy="369332"/>
            </a:xfrm>
            <a:prstGeom prst="rect">
              <a:avLst/>
            </a:prstGeom>
            <a:solidFill>
              <a:schemeClr val="bg1"/>
            </a:solidFill>
          </p:spPr>
          <p:txBody>
            <a:bodyPr wrap="square" rIns="36000" rtlCol="0">
              <a:spAutoFit/>
            </a:bodyPr>
            <a:lstStyle/>
            <a:p>
              <a:r>
                <a:rPr kumimoji="1" lang="en-US" altLang="ja-JP" b="1" dirty="0" smtClean="0"/>
                <a:t>+1.5</a:t>
              </a:r>
              <a:endParaRPr kumimoji="1" lang="ja-JP" altLang="en-US" b="1" dirty="0"/>
            </a:p>
          </p:txBody>
        </p:sp>
        <p:sp>
          <p:nvSpPr>
            <p:cNvPr id="34" name="テキスト ボックス 33"/>
            <p:cNvSpPr txBox="1"/>
            <p:nvPr/>
          </p:nvSpPr>
          <p:spPr>
            <a:xfrm>
              <a:off x="733527" y="1325322"/>
              <a:ext cx="643093" cy="369332"/>
            </a:xfrm>
            <a:prstGeom prst="rect">
              <a:avLst/>
            </a:prstGeom>
            <a:solidFill>
              <a:schemeClr val="bg1"/>
            </a:solidFill>
          </p:spPr>
          <p:txBody>
            <a:bodyPr wrap="square" rIns="36000" rtlCol="0">
              <a:spAutoFit/>
            </a:bodyPr>
            <a:lstStyle/>
            <a:p>
              <a:r>
                <a:rPr kumimoji="1" lang="en-US" altLang="ja-JP" b="1" dirty="0" smtClean="0"/>
                <a:t>+2.0</a:t>
              </a:r>
              <a:endParaRPr kumimoji="1" lang="ja-JP" altLang="en-US" b="1" dirty="0"/>
            </a:p>
          </p:txBody>
        </p:sp>
        <p:sp>
          <p:nvSpPr>
            <p:cNvPr id="35" name="テキスト ボックス 34"/>
            <p:cNvSpPr txBox="1"/>
            <p:nvPr/>
          </p:nvSpPr>
          <p:spPr>
            <a:xfrm>
              <a:off x="733527" y="1962565"/>
              <a:ext cx="643093" cy="369332"/>
            </a:xfrm>
            <a:prstGeom prst="rect">
              <a:avLst/>
            </a:prstGeom>
            <a:solidFill>
              <a:schemeClr val="bg1"/>
            </a:solidFill>
          </p:spPr>
          <p:txBody>
            <a:bodyPr wrap="square" rIns="36000" rtlCol="0">
              <a:spAutoFit/>
            </a:bodyPr>
            <a:lstStyle/>
            <a:p>
              <a:r>
                <a:rPr kumimoji="1" lang="en-US" altLang="ja-JP" b="1" dirty="0" smtClean="0"/>
                <a:t>+1.0</a:t>
              </a:r>
              <a:endParaRPr kumimoji="1" lang="ja-JP" altLang="en-US" b="1" dirty="0"/>
            </a:p>
          </p:txBody>
        </p:sp>
        <p:sp>
          <p:nvSpPr>
            <p:cNvPr id="8" name="テキスト ボックス 3"/>
            <p:cNvSpPr txBox="1"/>
            <p:nvPr/>
          </p:nvSpPr>
          <p:spPr>
            <a:xfrm>
              <a:off x="1277612" y="2823568"/>
              <a:ext cx="655825" cy="430886"/>
            </a:xfrm>
            <a:prstGeom prst="rect">
              <a:avLst/>
            </a:prstGeom>
            <a:solidFill>
              <a:schemeClr val="bg1"/>
            </a:solidFill>
          </p:spPr>
          <p:style>
            <a:lnRef idx="0">
              <a:scrgbClr r="0" g="0" b="0"/>
            </a:lnRef>
            <a:fillRef idx="0">
              <a:scrgbClr r="0" g="0" b="0"/>
            </a:fillRef>
            <a:effectRef idx="0">
              <a:scrgbClr r="0" g="0" b="0"/>
            </a:effectRef>
            <a:fontRef idx="minor">
              <a:schemeClr val="tx1"/>
            </a:fontRef>
          </p:style>
          <p:txBody>
            <a:bodyPr wrap="squar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kumimoji="1" lang="ja-JP" altLang="en-US" sz="1400" dirty="0"/>
                <a:t>暖水性</a:t>
              </a:r>
              <a:endParaRPr kumimoji="1" lang="en-US" altLang="ja-JP" sz="1400" dirty="0"/>
            </a:p>
            <a:p>
              <a:pPr algn="ctr"/>
              <a:r>
                <a:rPr kumimoji="1" lang="ja-JP" altLang="en-US" sz="1400" dirty="0"/>
                <a:t>サンゴ</a:t>
              </a:r>
            </a:p>
          </p:txBody>
        </p:sp>
      </p:grpSp>
      <p:sp>
        <p:nvSpPr>
          <p:cNvPr id="39" name="角丸四角形 38"/>
          <p:cNvSpPr/>
          <p:nvPr/>
        </p:nvSpPr>
        <p:spPr>
          <a:xfrm>
            <a:off x="219310" y="3660012"/>
            <a:ext cx="4000646" cy="2652903"/>
          </a:xfrm>
          <a:prstGeom prst="roundRect">
            <a:avLst>
              <a:gd name="adj" fmla="val 8713"/>
            </a:avLst>
          </a:prstGeom>
          <a:solidFill>
            <a:srgbClr val="FFFFCC"/>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363538" lvl="0">
              <a:spcBef>
                <a:spcPts val="1200"/>
              </a:spcBef>
            </a:pPr>
            <a:endParaRPr lang="en-US" altLang="ja-JP" sz="1600" dirty="0">
              <a:solidFill>
                <a:prstClr val="black"/>
              </a:solidFill>
            </a:endParaRPr>
          </a:p>
        </p:txBody>
      </p:sp>
      <p:sp>
        <p:nvSpPr>
          <p:cNvPr id="40" name="正方形/長方形 39"/>
          <p:cNvSpPr/>
          <p:nvPr/>
        </p:nvSpPr>
        <p:spPr>
          <a:xfrm>
            <a:off x="424122" y="3717548"/>
            <a:ext cx="3695703" cy="1015663"/>
          </a:xfrm>
          <a:prstGeom prst="rect">
            <a:avLst/>
          </a:prstGeom>
        </p:spPr>
        <p:txBody>
          <a:bodyPr wrap="square">
            <a:spAutoFit/>
          </a:bodyPr>
          <a:lstStyle/>
          <a:p>
            <a:pPr algn="ctr"/>
            <a:r>
              <a:rPr lang="ja-JP" altLang="en-US" sz="2000" dirty="0" smtClean="0"/>
              <a:t>地球</a:t>
            </a:r>
            <a:r>
              <a:rPr lang="ja-JP" altLang="en-US" sz="2000" dirty="0"/>
              <a:t>温暖化</a:t>
            </a:r>
            <a:r>
              <a:rPr lang="ja-JP" altLang="en-US" sz="2000" dirty="0" smtClean="0"/>
              <a:t>を＋</a:t>
            </a:r>
            <a:r>
              <a:rPr lang="en-US" altLang="ja-JP" sz="2000" dirty="0" smtClean="0"/>
              <a:t>2</a:t>
            </a:r>
            <a:r>
              <a:rPr lang="en-US" altLang="ja-JP" sz="2000" dirty="0"/>
              <a:t>℃</a:t>
            </a:r>
            <a:r>
              <a:rPr lang="ja-JP" altLang="en-US" sz="2000" dirty="0"/>
              <a:t>ではなく</a:t>
            </a:r>
            <a:r>
              <a:rPr lang="ja-JP" altLang="en-US" sz="2000" dirty="0" smtClean="0"/>
              <a:t>、</a:t>
            </a:r>
            <a:r>
              <a:rPr lang="ja-JP" altLang="en-US" sz="2000" dirty="0" smtClean="0">
                <a:solidFill>
                  <a:srgbClr val="FF0000"/>
                </a:solidFill>
              </a:rPr>
              <a:t>＋</a:t>
            </a:r>
            <a:r>
              <a:rPr lang="en-US" altLang="ja-JP" sz="2000" b="1" dirty="0" smtClean="0">
                <a:solidFill>
                  <a:srgbClr val="FF0000"/>
                </a:solidFill>
              </a:rPr>
              <a:t>1.5</a:t>
            </a:r>
            <a:r>
              <a:rPr lang="en-US" altLang="ja-JP" sz="2000" b="1" dirty="0">
                <a:solidFill>
                  <a:srgbClr val="FF0000"/>
                </a:solidFill>
              </a:rPr>
              <a:t>℃</a:t>
            </a:r>
            <a:r>
              <a:rPr lang="ja-JP" altLang="en-US" sz="2000" b="1" dirty="0">
                <a:solidFill>
                  <a:srgbClr val="FF0000"/>
                </a:solidFill>
              </a:rPr>
              <a:t>に抑制することには、明らかな便益</a:t>
            </a:r>
            <a:r>
              <a:rPr lang="ja-JP" altLang="en-US" sz="2000" dirty="0"/>
              <a:t>がある</a:t>
            </a:r>
            <a:r>
              <a:rPr lang="ja-JP" altLang="en-US" sz="2000" dirty="0" smtClean="0"/>
              <a:t>。</a:t>
            </a:r>
            <a:endParaRPr lang="ja-JP" altLang="en-US" sz="2000" dirty="0"/>
          </a:p>
        </p:txBody>
      </p:sp>
      <p:sp>
        <p:nvSpPr>
          <p:cNvPr id="41" name="下矢印 40"/>
          <p:cNvSpPr/>
          <p:nvPr/>
        </p:nvSpPr>
        <p:spPr>
          <a:xfrm>
            <a:off x="1945402" y="4776648"/>
            <a:ext cx="653143" cy="3579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313590" y="5245240"/>
            <a:ext cx="3916767" cy="1015663"/>
          </a:xfrm>
          <a:prstGeom prst="rect">
            <a:avLst/>
          </a:prstGeom>
        </p:spPr>
        <p:txBody>
          <a:bodyPr wrap="square">
            <a:spAutoFit/>
          </a:bodyPr>
          <a:lstStyle/>
          <a:p>
            <a:pPr algn="ctr"/>
            <a:r>
              <a:rPr lang="ja-JP" altLang="en-US" sz="2000" b="1" dirty="0" smtClean="0">
                <a:solidFill>
                  <a:srgbClr val="FF0000"/>
                </a:solidFill>
              </a:rPr>
              <a:t>＋</a:t>
            </a:r>
            <a:r>
              <a:rPr lang="en-US" altLang="ja-JP" sz="2000" b="1" dirty="0" smtClean="0">
                <a:solidFill>
                  <a:srgbClr val="FF0000"/>
                </a:solidFill>
              </a:rPr>
              <a:t>1.5℃</a:t>
            </a:r>
            <a:r>
              <a:rPr lang="ja-JP" altLang="en-US" sz="2000" b="1" dirty="0" smtClean="0">
                <a:solidFill>
                  <a:srgbClr val="FF0000"/>
                </a:solidFill>
              </a:rPr>
              <a:t>が事実上の目標に！</a:t>
            </a:r>
            <a:endParaRPr lang="en-US" altLang="ja-JP" sz="2000" b="1" dirty="0" smtClean="0">
              <a:solidFill>
                <a:srgbClr val="FF0000"/>
              </a:solidFill>
            </a:endParaRPr>
          </a:p>
          <a:p>
            <a:pPr algn="ctr"/>
            <a:endParaRPr lang="en-US" altLang="ja-JP" sz="2000" b="1" dirty="0" smtClean="0">
              <a:solidFill>
                <a:srgbClr val="FF0000"/>
              </a:solidFill>
            </a:endParaRPr>
          </a:p>
          <a:p>
            <a:r>
              <a:rPr lang="en-US" altLang="ja-JP" sz="2000" b="1" dirty="0" smtClean="0">
                <a:solidFill>
                  <a:srgbClr val="FF0000"/>
                </a:solidFill>
              </a:rPr>
              <a:t>2050</a:t>
            </a:r>
            <a:r>
              <a:rPr lang="ja-JP" altLang="en-US" sz="2000" b="1" dirty="0" smtClean="0">
                <a:solidFill>
                  <a:srgbClr val="FF0000"/>
                </a:solidFill>
              </a:rPr>
              <a:t>年までの脱炭素社会の実現</a:t>
            </a:r>
            <a:endParaRPr lang="ja-JP" altLang="en-US" sz="2000" dirty="0"/>
          </a:p>
        </p:txBody>
      </p:sp>
      <p:sp>
        <p:nvSpPr>
          <p:cNvPr id="43" name="テキスト ボックス 42"/>
          <p:cNvSpPr txBox="1"/>
          <p:nvPr/>
        </p:nvSpPr>
        <p:spPr>
          <a:xfrm rot="5400000">
            <a:off x="2064224" y="5536277"/>
            <a:ext cx="415498" cy="369332"/>
          </a:xfrm>
          <a:prstGeom prst="rect">
            <a:avLst/>
          </a:prstGeom>
          <a:noFill/>
        </p:spPr>
        <p:txBody>
          <a:bodyPr wrap="none" rtlCol="0">
            <a:spAutoFit/>
          </a:bodyPr>
          <a:lstStyle/>
          <a:p>
            <a:r>
              <a:rPr kumimoji="1" lang="ja-JP" altLang="en-US" b="1" dirty="0" smtClean="0">
                <a:solidFill>
                  <a:srgbClr val="FF0000"/>
                </a:solidFill>
              </a:rPr>
              <a:t>≒</a:t>
            </a:r>
            <a:endParaRPr kumimoji="1" lang="ja-JP" altLang="en-US" b="1" dirty="0">
              <a:solidFill>
                <a:srgbClr val="FF0000"/>
              </a:solidFill>
            </a:endParaRPr>
          </a:p>
        </p:txBody>
      </p:sp>
      <p:sp>
        <p:nvSpPr>
          <p:cNvPr id="44" name="四角形吹き出し 43"/>
          <p:cNvSpPr/>
          <p:nvPr/>
        </p:nvSpPr>
        <p:spPr>
          <a:xfrm>
            <a:off x="4611000" y="3366392"/>
            <a:ext cx="4454449" cy="2946523"/>
          </a:xfrm>
          <a:prstGeom prst="wedgeRectCallout">
            <a:avLst>
              <a:gd name="adj1" fmla="val 1725"/>
              <a:gd name="adj2" fmla="val -5754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3</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49806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P spid="4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⑦国民生活・都市生活</a:t>
            </a:r>
            <a:endParaRPr lang="en-US" altLang="ja-JP" dirty="0"/>
          </a:p>
        </p:txBody>
      </p:sp>
      <p:sp>
        <p:nvSpPr>
          <p:cNvPr id="4" name="テキスト プレースホルダー 3"/>
          <p:cNvSpPr>
            <a:spLocks noGrp="1"/>
          </p:cNvSpPr>
          <p:nvPr>
            <p:ph type="body" sz="quarter" idx="13"/>
          </p:nvPr>
        </p:nvSpPr>
        <p:spPr>
          <a:xfrm>
            <a:off x="287338" y="997480"/>
            <a:ext cx="8488362" cy="2095500"/>
          </a:xfrm>
        </p:spPr>
        <p:txBody>
          <a:bodyPr>
            <a:normAutofit/>
          </a:bodyPr>
          <a:lstStyle/>
          <a:p>
            <a:endParaRPr lang="en-US" altLang="ja-JP" sz="2200" b="1" dirty="0"/>
          </a:p>
          <a:p>
            <a:endParaRPr lang="en-US" altLang="ja-JP" sz="2200" b="1" dirty="0"/>
          </a:p>
        </p:txBody>
      </p:sp>
      <p:graphicFrame>
        <p:nvGraphicFramePr>
          <p:cNvPr id="7" name="表 6"/>
          <p:cNvGraphicFramePr>
            <a:graphicFrameLocks noGrp="1"/>
          </p:cNvGraphicFramePr>
          <p:nvPr>
            <p:extLst>
              <p:ext uri="{D42A27DB-BD31-4B8C-83A1-F6EECF244321}">
                <p14:modId xmlns:p14="http://schemas.microsoft.com/office/powerpoint/2010/main" val="81523561"/>
              </p:ext>
            </p:extLst>
          </p:nvPr>
        </p:nvGraphicFramePr>
        <p:xfrm>
          <a:off x="287337" y="1304924"/>
          <a:ext cx="8569326" cy="4931046"/>
        </p:xfrm>
        <a:graphic>
          <a:graphicData uri="http://schemas.openxmlformats.org/drawingml/2006/table">
            <a:tbl>
              <a:tblPr firstRow="1" bandRow="1">
                <a:tableStyleId>{5C22544A-7EE6-4342-B048-85BDC9FD1C3A}</a:tableStyleId>
              </a:tblPr>
              <a:tblGrid>
                <a:gridCol w="2038420">
                  <a:extLst>
                    <a:ext uri="{9D8B030D-6E8A-4147-A177-3AD203B41FA5}">
                      <a16:colId xmlns:a16="http://schemas.microsoft.com/office/drawing/2014/main" val="3654500907"/>
                    </a:ext>
                  </a:extLst>
                </a:gridCol>
                <a:gridCol w="3265453">
                  <a:extLst>
                    <a:ext uri="{9D8B030D-6E8A-4147-A177-3AD203B41FA5}">
                      <a16:colId xmlns:a16="http://schemas.microsoft.com/office/drawing/2014/main" val="1549308514"/>
                    </a:ext>
                  </a:extLst>
                </a:gridCol>
                <a:gridCol w="3265453">
                  <a:extLst>
                    <a:ext uri="{9D8B030D-6E8A-4147-A177-3AD203B41FA5}">
                      <a16:colId xmlns:a16="http://schemas.microsoft.com/office/drawing/2014/main" val="1523356408"/>
                    </a:ext>
                  </a:extLst>
                </a:gridCol>
              </a:tblGrid>
              <a:tr h="418746">
                <a:tc>
                  <a:txBody>
                    <a:bodyPr/>
                    <a:lstStyle/>
                    <a:p>
                      <a:pPr algn="ctr"/>
                      <a:r>
                        <a:rPr kumimoji="1" lang="ja-JP" altLang="en-US" sz="1800" dirty="0"/>
                        <a:t>分類</a:t>
                      </a:r>
                      <a:endParaRPr kumimoji="1" lang="ja-JP" altLang="en-US" sz="1800" b="1" dirty="0">
                        <a:solidFill>
                          <a:schemeClr val="bg1"/>
                        </a:solidFill>
                      </a:endParaRPr>
                    </a:p>
                  </a:txBody>
                  <a:tcPr anchor="ctr"/>
                </a:tc>
                <a:tc>
                  <a:txBody>
                    <a:bodyPr/>
                    <a:lstStyle/>
                    <a:p>
                      <a:pPr algn="ctr"/>
                      <a:r>
                        <a:rPr kumimoji="1" lang="ja-JP" altLang="en-US" sz="1800" dirty="0"/>
                        <a:t>既に現れている影響</a:t>
                      </a:r>
                      <a:endParaRPr kumimoji="1" lang="ja-JP" altLang="en-US" sz="1800" b="1" dirty="0">
                        <a:solidFill>
                          <a:schemeClr val="bg1"/>
                        </a:solidFill>
                      </a:endParaRPr>
                    </a:p>
                  </a:txBody>
                  <a:tcPr anchor="ctr"/>
                </a:tc>
                <a:tc>
                  <a:txBody>
                    <a:bodyPr/>
                    <a:lstStyle/>
                    <a:p>
                      <a:pPr algn="ctr"/>
                      <a:r>
                        <a:rPr kumimoji="1" lang="ja-JP" altLang="en-US" sz="1800" dirty="0"/>
                        <a:t>将来予測される影響</a:t>
                      </a:r>
                      <a:endParaRPr kumimoji="1" lang="ja-JP" altLang="en-US" sz="1800" b="1" dirty="0">
                        <a:solidFill>
                          <a:schemeClr val="bg1"/>
                        </a:solidFill>
                      </a:endParaRPr>
                    </a:p>
                  </a:txBody>
                  <a:tcPr anchor="ctr"/>
                </a:tc>
                <a:extLst>
                  <a:ext uri="{0D108BD9-81ED-4DB2-BD59-A6C34878D82A}">
                    <a16:rowId xmlns:a16="http://schemas.microsoft.com/office/drawing/2014/main" val="3409167641"/>
                  </a:ext>
                </a:extLst>
              </a:tr>
              <a:tr h="1982460">
                <a:tc>
                  <a:txBody>
                    <a:bodyPr/>
                    <a:lstStyle/>
                    <a:p>
                      <a:pPr>
                        <a:lnSpc>
                          <a:spcPts val="2400"/>
                        </a:lnSpc>
                      </a:pPr>
                      <a:r>
                        <a:rPr kumimoji="1" lang="ja-JP" altLang="en-US" sz="1800" dirty="0"/>
                        <a:t>インフラ、ライフライン</a:t>
                      </a:r>
                      <a:endParaRPr kumimoji="1" lang="ja-JP" altLang="en-US" sz="1800" dirty="0">
                        <a:solidFill>
                          <a:schemeClr val="tx1"/>
                        </a:solidFill>
                      </a:endParaRPr>
                    </a:p>
                  </a:txBody>
                  <a:tcPr/>
                </a:tc>
                <a:tc>
                  <a:txBody>
                    <a:bodyPr/>
                    <a:lstStyle/>
                    <a:p>
                      <a:pPr marL="285750" indent="-285750">
                        <a:lnSpc>
                          <a:spcPts val="2400"/>
                        </a:lnSpc>
                        <a:buFont typeface="Arial" panose="020B0604020202020204" pitchFamily="34" charset="0"/>
                        <a:buChar char="•"/>
                      </a:pPr>
                      <a:r>
                        <a:rPr kumimoji="1" lang="ja-JP" altLang="en-US" sz="1800" dirty="0"/>
                        <a:t>地下</a:t>
                      </a:r>
                      <a:r>
                        <a:rPr kumimoji="1" lang="ja-JP" altLang="en-US" sz="1800" dirty="0" smtClean="0"/>
                        <a:t>浸水</a:t>
                      </a:r>
                      <a:endParaRPr kumimoji="1" lang="en-US" altLang="ja-JP" sz="1800" dirty="0" smtClean="0"/>
                    </a:p>
                    <a:p>
                      <a:pPr marL="285750" indent="-285750">
                        <a:lnSpc>
                          <a:spcPts val="2400"/>
                        </a:lnSpc>
                        <a:buFont typeface="Arial" panose="020B0604020202020204" pitchFamily="34" charset="0"/>
                        <a:buChar char="•"/>
                      </a:pPr>
                      <a:r>
                        <a:rPr kumimoji="1" lang="ja-JP" altLang="en-US" sz="1800" dirty="0" smtClean="0"/>
                        <a:t>渇水</a:t>
                      </a:r>
                      <a:r>
                        <a:rPr kumimoji="1" lang="ja-JP" altLang="en-US" sz="1800" dirty="0"/>
                        <a:t>や洪水　</a:t>
                      </a:r>
                      <a:endParaRPr kumimoji="1" lang="en-US" altLang="ja-JP" sz="1800" dirty="0"/>
                    </a:p>
                    <a:p>
                      <a:pPr marL="285750" marR="0" indent="-285750" algn="l" defTabSz="914400"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1" lang="ja-JP" altLang="en-US" sz="1800" dirty="0"/>
                        <a:t>地下鉄への</a:t>
                      </a:r>
                      <a:r>
                        <a:rPr kumimoji="1" lang="ja-JP" altLang="en-US" sz="1800" dirty="0" smtClean="0"/>
                        <a:t>影響</a:t>
                      </a:r>
                      <a:endParaRPr kumimoji="1" lang="en-US" altLang="ja-JP" sz="1800" dirty="0" smtClean="0"/>
                    </a:p>
                    <a:p>
                      <a:pPr marL="285750" marR="0" indent="-285750" algn="l" defTabSz="914400"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1" lang="ja-JP" altLang="en-US" sz="1800" dirty="0" smtClean="0"/>
                        <a:t>停電</a:t>
                      </a:r>
                      <a:endParaRPr kumimoji="1" lang="en-US" altLang="ja-JP" sz="1800" dirty="0"/>
                    </a:p>
                    <a:p>
                      <a:pPr marL="285750" indent="-285750">
                        <a:lnSpc>
                          <a:spcPts val="2400"/>
                        </a:lnSpc>
                        <a:buFont typeface="Arial" panose="020B0604020202020204" pitchFamily="34" charset="0"/>
                        <a:buChar char="•"/>
                      </a:pPr>
                      <a:r>
                        <a:rPr kumimoji="1" lang="ja-JP" altLang="en-US" sz="1800" dirty="0"/>
                        <a:t>水質悪化等による水道インフラへの影響</a:t>
                      </a:r>
                      <a:endParaRPr kumimoji="1" lang="en-US" altLang="ja-JP" sz="1800" dirty="0"/>
                    </a:p>
                    <a:p>
                      <a:pPr marL="285750" indent="-285750">
                        <a:lnSpc>
                          <a:spcPts val="2400"/>
                        </a:lnSpc>
                        <a:buFont typeface="Arial" panose="020B0604020202020204" pitchFamily="34" charset="0"/>
                        <a:buChar char="•"/>
                      </a:pPr>
                      <a:r>
                        <a:rPr kumimoji="1" lang="ja-JP" altLang="en-US" sz="1800" dirty="0"/>
                        <a:t>豪雨や台風による切土斜面への影響</a:t>
                      </a:r>
                      <a:endParaRPr kumimoji="1" lang="ja-JP" altLang="en-US" sz="1800" dirty="0">
                        <a:solidFill>
                          <a:schemeClr val="tx1"/>
                        </a:solidFill>
                      </a:endParaRPr>
                    </a:p>
                  </a:txBody>
                  <a:tcPr/>
                </a:tc>
                <a:tc>
                  <a:txBody>
                    <a:bodyPr/>
                    <a:lstStyle/>
                    <a:p>
                      <a:pPr marL="285750" indent="-285750">
                        <a:lnSpc>
                          <a:spcPts val="2400"/>
                        </a:lnSpc>
                        <a:buFont typeface="Arial" panose="020B0604020202020204" pitchFamily="34" charset="0"/>
                        <a:buChar char="•"/>
                      </a:pPr>
                      <a:r>
                        <a:rPr kumimoji="1" lang="ja-JP" altLang="en-US" sz="1800" dirty="0"/>
                        <a:t>インフラ網や重要なサービスの機能停止</a:t>
                      </a:r>
                      <a:endParaRPr kumimoji="1" lang="en-US" altLang="ja-JP" sz="1800" dirty="0"/>
                    </a:p>
                    <a:p>
                      <a:pPr marL="285750" indent="-285750">
                        <a:lnSpc>
                          <a:spcPts val="2400"/>
                        </a:lnSpc>
                        <a:buFont typeface="Arial" panose="020B0604020202020204" pitchFamily="34" charset="0"/>
                        <a:buChar char="•"/>
                      </a:pPr>
                      <a:r>
                        <a:rPr kumimoji="1" lang="ja-JP" altLang="en-US" sz="1800" dirty="0"/>
                        <a:t>国家安全保障政策にも影響</a:t>
                      </a:r>
                      <a:endParaRPr kumimoji="1" lang="ja-JP" altLang="en-US" sz="1800" dirty="0">
                        <a:solidFill>
                          <a:schemeClr val="tx1"/>
                        </a:solidFill>
                      </a:endParaRPr>
                    </a:p>
                  </a:txBody>
                  <a:tcPr/>
                </a:tc>
                <a:extLst>
                  <a:ext uri="{0D108BD9-81ED-4DB2-BD59-A6C34878D82A}">
                    <a16:rowId xmlns:a16="http://schemas.microsoft.com/office/drawing/2014/main" val="1891491520"/>
                  </a:ext>
                </a:extLst>
              </a:tr>
              <a:tr h="1982460">
                <a:tc>
                  <a:txBody>
                    <a:bodyPr/>
                    <a:lstStyle/>
                    <a:p>
                      <a:pPr>
                        <a:lnSpc>
                          <a:spcPts val="2400"/>
                        </a:lnSpc>
                      </a:pPr>
                      <a:r>
                        <a:rPr kumimoji="1" lang="ja-JP" altLang="en-US" sz="1800" dirty="0"/>
                        <a:t>文化・歴史などを感じる暮らし</a:t>
                      </a:r>
                    </a:p>
                  </a:txBody>
                  <a:tcPr/>
                </a:tc>
                <a:tc>
                  <a:txBody>
                    <a:bodyPr/>
                    <a:lstStyle/>
                    <a:p>
                      <a:pPr marL="285750" indent="-285750">
                        <a:lnSpc>
                          <a:spcPts val="2400"/>
                        </a:lnSpc>
                        <a:buFont typeface="Arial" panose="020B0604020202020204" pitchFamily="34" charset="0"/>
                        <a:buChar char="•"/>
                      </a:pPr>
                      <a:r>
                        <a:rPr kumimoji="1" lang="ja-JP" altLang="en-US" sz="1800" dirty="0"/>
                        <a:t>サクラ、イロハカエデ、セミ等の動植物の生物季節の変化</a:t>
                      </a:r>
                      <a:endParaRPr kumimoji="1" lang="en-US" altLang="ja-JP" sz="1800" dirty="0"/>
                    </a:p>
                    <a:p>
                      <a:pPr marL="285750" indent="-285750">
                        <a:lnSpc>
                          <a:spcPts val="2400"/>
                        </a:lnSpc>
                        <a:buFont typeface="Arial" panose="020B0604020202020204" pitchFamily="34" charset="0"/>
                        <a:buChar char="•"/>
                      </a:pPr>
                      <a:r>
                        <a:rPr kumimoji="1" lang="ja-JP" altLang="en-US" sz="1800" dirty="0"/>
                        <a:t>地域独自の伝統行事や観光業・地場産業等への影響</a:t>
                      </a:r>
                    </a:p>
                  </a:txBody>
                  <a:tcPr/>
                </a:tc>
                <a:tc>
                  <a:txBody>
                    <a:bodyPr/>
                    <a:lstStyle/>
                    <a:p>
                      <a:pPr marL="285750" indent="-285750">
                        <a:lnSpc>
                          <a:spcPts val="2400"/>
                        </a:lnSpc>
                        <a:buFont typeface="Arial" panose="020B0604020202020204" pitchFamily="34" charset="0"/>
                        <a:buChar char="•"/>
                      </a:pPr>
                      <a:r>
                        <a:rPr kumimoji="1" lang="ja-JP" altLang="en-US" sz="1800" dirty="0"/>
                        <a:t>サクラの開花日及び満開期間は、北日本などでは早まり、西南日本では遅くなる傾向</a:t>
                      </a:r>
                      <a:endParaRPr kumimoji="1" lang="en-US" altLang="ja-JP" sz="1800" dirty="0"/>
                    </a:p>
                    <a:p>
                      <a:pPr marL="285750" indent="-285750">
                        <a:lnSpc>
                          <a:spcPts val="2400"/>
                        </a:lnSpc>
                        <a:buFont typeface="Arial" panose="020B0604020202020204" pitchFamily="34" charset="0"/>
                        <a:buChar char="•"/>
                      </a:pPr>
                      <a:r>
                        <a:rPr kumimoji="1" lang="ja-JP" altLang="en-US" sz="1800" dirty="0"/>
                        <a:t>サクラを観光資源とする地域への影響</a:t>
                      </a:r>
                    </a:p>
                  </a:txBody>
                  <a:tcPr/>
                </a:tc>
                <a:extLst>
                  <a:ext uri="{0D108BD9-81ED-4DB2-BD59-A6C34878D82A}">
                    <a16:rowId xmlns:a16="http://schemas.microsoft.com/office/drawing/2014/main" val="337485736"/>
                  </a:ext>
                </a:extLst>
              </a:tr>
            </a:tbl>
          </a:graphicData>
        </a:graphic>
      </p:graphicFrame>
      <p:sp>
        <p:nvSpPr>
          <p:cNvPr id="9" name="テキスト プレースホルダー 6">
            <a:extLst>
              <a:ext uri="{FF2B5EF4-FFF2-40B4-BE49-F238E27FC236}">
                <a16:creationId xmlns:a16="http://schemas.microsoft.com/office/drawing/2014/main" id="{444EAD5E-0D34-452C-8A6A-64142428373B}"/>
              </a:ext>
            </a:extLst>
          </p:cNvPr>
          <p:cNvSpPr txBox="1">
            <a:spLocks/>
          </p:cNvSpPr>
          <p:nvPr/>
        </p:nvSpPr>
        <p:spPr>
          <a:xfrm>
            <a:off x="4511675" y="306870"/>
            <a:ext cx="4632325" cy="358775"/>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zh-TW" altLang="en-US" kern="0" dirty="0" smtClean="0">
                <a:solidFill>
                  <a:schemeClr val="tx1">
                    <a:lumMod val="50000"/>
                    <a:lumOff val="50000"/>
                  </a:schemeClr>
                </a:solidFill>
                <a:latin typeface="+mn-ea"/>
                <a:cs typeface="Arial"/>
              </a:rPr>
              <a:t>気候</a:t>
            </a:r>
            <a:r>
              <a:rPr lang="zh-TW" altLang="en-US" kern="0" dirty="0">
                <a:solidFill>
                  <a:schemeClr val="tx1">
                    <a:lumMod val="50000"/>
                    <a:lumOff val="50000"/>
                  </a:schemeClr>
                </a:solidFill>
                <a:latin typeface="+mn-ea"/>
                <a:cs typeface="Arial"/>
              </a:rPr>
              <a:t>変動影響</a:t>
            </a:r>
            <a:endParaRPr lang="ja-JP" altLang="en-US" dirty="0">
              <a:solidFill>
                <a:schemeClr val="tx1">
                  <a:lumMod val="50000"/>
                  <a:lumOff val="50000"/>
                </a:schemeClr>
              </a:solidFill>
              <a:latin typeface="+mn-ea"/>
            </a:endParaRPr>
          </a:p>
        </p:txBody>
      </p:sp>
      <p:pic>
        <p:nvPicPr>
          <p:cNvPr id="13" name="図 12">
            <a:extLst>
              <a:ext uri="{FF2B5EF4-FFF2-40B4-BE49-F238E27FC236}">
                <a16:creationId xmlns:a16="http://schemas.microsoft.com/office/drawing/2014/main" id="{847ABE52-D991-4046-A54F-EB41956A9D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6737" y="5052641"/>
            <a:ext cx="922712" cy="975384"/>
          </a:xfrm>
          <a:prstGeom prst="rect">
            <a:avLst/>
          </a:prstGeom>
        </p:spPr>
      </p:pic>
      <p:pic>
        <p:nvPicPr>
          <p:cNvPr id="15" name="図 14">
            <a:extLst>
              <a:ext uri="{FF2B5EF4-FFF2-40B4-BE49-F238E27FC236}">
                <a16:creationId xmlns:a16="http://schemas.microsoft.com/office/drawing/2014/main" id="{E1BD7645-086C-4061-B328-971DDE631E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49010" y="2879912"/>
            <a:ext cx="767171" cy="809252"/>
          </a:xfrm>
          <a:prstGeom prst="rect">
            <a:avLst/>
          </a:prstGeom>
        </p:spPr>
      </p:pic>
      <p:sp>
        <p:nvSpPr>
          <p:cNvPr id="8" name="テキスト プレースホルダー 7"/>
          <p:cNvSpPr>
            <a:spLocks noGrp="1"/>
          </p:cNvSpPr>
          <p:nvPr>
            <p:ph type="body" sz="quarter" idx="14"/>
          </p:nvPr>
        </p:nvSpPr>
        <p:spPr/>
        <p:txBody>
          <a:bodyPr>
            <a:normAutofit fontScale="92500" lnSpcReduction="10000"/>
          </a:bodyPr>
          <a:lstStyle/>
          <a:p>
            <a:r>
              <a:rPr lang="ja-JP" altLang="en-US" dirty="0">
                <a:latin typeface="Meiryo UI" panose="020B0604030504040204" pitchFamily="50" charset="-128"/>
                <a:ea typeface="Meiryo UI" panose="020B0604030504040204" pitchFamily="50" charset="-128"/>
              </a:rPr>
              <a:t>出典：環境省　気候変動の観測・予測・影響評価に関する統合レポート</a:t>
            </a:r>
            <a:r>
              <a:rPr lang="en-US" altLang="ja-JP" dirty="0">
                <a:latin typeface="Meiryo UI" panose="020B0604030504040204" pitchFamily="50" charset="-128"/>
                <a:ea typeface="Meiryo UI" panose="020B0604030504040204" pitchFamily="50" charset="-128"/>
              </a:rPr>
              <a:t>2018</a:t>
            </a:r>
            <a:r>
              <a:rPr lang="ja-JP" altLang="en-US" dirty="0">
                <a:latin typeface="Meiryo UI" panose="020B0604030504040204" pitchFamily="50" charset="-128"/>
                <a:ea typeface="Meiryo UI" panose="020B0604030504040204" pitchFamily="50" charset="-128"/>
              </a:rPr>
              <a:t>～日本の気候変動とその影響～ </a:t>
            </a:r>
            <a:r>
              <a:rPr lang="en-US" altLang="ja-JP" dirty="0">
                <a:latin typeface="Meiryo UI" panose="020B0604030504040204" pitchFamily="50" charset="-128"/>
                <a:ea typeface="Meiryo UI" panose="020B0604030504040204" pitchFamily="50" charset="-128"/>
              </a:rPr>
              <a:t>(https://www.env.go.jp/press/105129.html)</a:t>
            </a:r>
          </a:p>
          <a:p>
            <a:r>
              <a:rPr lang="ja-JP" altLang="en-US" dirty="0">
                <a:latin typeface="Meiryo UI" panose="020B0604030504040204" pitchFamily="50" charset="-128"/>
                <a:ea typeface="Meiryo UI" panose="020B0604030504040204" pitchFamily="50" charset="-128"/>
              </a:rPr>
              <a:t>　　　　 中央環境審議会　日本における気候変動による影響の評価に関する報告と今後の課題について　</a:t>
            </a:r>
            <a:r>
              <a:rPr lang="en-US" altLang="ja-JP" dirty="0">
                <a:latin typeface="Meiryo UI" panose="020B0604030504040204" pitchFamily="50" charset="-128"/>
                <a:ea typeface="Meiryo UI" panose="020B0604030504040204" pitchFamily="50" charset="-128"/>
              </a:rPr>
              <a:t>(https://www.env.go.jp/press/100480.html)</a:t>
            </a:r>
          </a:p>
        </p:txBody>
      </p:sp>
      <p:sp>
        <p:nvSpPr>
          <p:cNvPr id="5" name="スライド番号プレースホルダー 4"/>
          <p:cNvSpPr>
            <a:spLocks noGrp="1"/>
          </p:cNvSpPr>
          <p:nvPr>
            <p:ph type="sldNum" sz="quarter" idx="12"/>
          </p:nvPr>
        </p:nvSpPr>
        <p:spPr/>
        <p:txBody>
          <a:bodyPr/>
          <a:lstStyle/>
          <a:p>
            <a:fld id="{66F6F5A3-2017-4170-902B-D1F77411E903}" type="slidenum">
              <a:rPr kumimoji="1" lang="ja-JP" altLang="en-US" smtClean="0"/>
              <a:t>39</a:t>
            </a:fld>
            <a:endParaRPr kumimoji="1" lang="ja-JP" altLang="en-US" dirty="0"/>
          </a:p>
        </p:txBody>
      </p:sp>
    </p:spTree>
    <p:extLst>
      <p:ext uri="{BB962C8B-B14F-4D97-AF65-F5344CB8AC3E}">
        <p14:creationId xmlns:p14="http://schemas.microsoft.com/office/powerpoint/2010/main" val="7531049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1115616" y="-27384"/>
            <a:ext cx="7707108" cy="692696"/>
          </a:xfrm>
        </p:spPr>
        <p:txBody>
          <a:bodyPr>
            <a:normAutofit/>
          </a:bodyPr>
          <a:lstStyle/>
          <a:p>
            <a:r>
              <a:rPr kumimoji="1" lang="ja-JP" altLang="en-US" dirty="0" smtClean="0"/>
              <a:t>補足資料（ヒントとして使ってください）</a:t>
            </a:r>
            <a:endParaRPr kumimoji="1" lang="ja-JP" altLang="en-US" dirty="0"/>
          </a:p>
        </p:txBody>
      </p:sp>
      <p:sp>
        <p:nvSpPr>
          <p:cNvPr id="6" name="テキスト ボックス 5"/>
          <p:cNvSpPr txBox="1"/>
          <p:nvPr/>
        </p:nvSpPr>
        <p:spPr>
          <a:xfrm>
            <a:off x="333632" y="2972829"/>
            <a:ext cx="8226426" cy="923330"/>
          </a:xfrm>
          <a:prstGeom prst="rect">
            <a:avLst/>
          </a:prstGeom>
          <a:noFill/>
        </p:spPr>
        <p:txBody>
          <a:bodyPr wrap="square" rtlCol="0" anchor="ctr">
            <a:spAutoFit/>
          </a:bodyPr>
          <a:lstStyle/>
          <a:p>
            <a:pPr algn="ctr"/>
            <a:r>
              <a:rPr kumimoji="1" lang="ja-JP" altLang="en-US" sz="5400" dirty="0" smtClean="0"/>
              <a:t>気候変動適応策の例</a:t>
            </a:r>
            <a:endParaRPr kumimoji="1" lang="ja-JP" altLang="en-US" sz="5400" dirty="0"/>
          </a:p>
        </p:txBody>
      </p:sp>
      <p:sp>
        <p:nvSpPr>
          <p:cNvPr id="4" name="スライド番号プレースホルダー 3"/>
          <p:cNvSpPr>
            <a:spLocks noGrp="1"/>
          </p:cNvSpPr>
          <p:nvPr>
            <p:ph type="sldNum" sz="quarter" idx="12"/>
          </p:nvPr>
        </p:nvSpPr>
        <p:spPr/>
        <p:txBody>
          <a:bodyPr/>
          <a:lstStyle/>
          <a:p>
            <a:fld id="{6E12132C-C71E-4FE0-A767-5C1003A0C6BA}" type="slidenum">
              <a:rPr lang="ja-JP" altLang="en-US" smtClean="0"/>
              <a:pPr/>
              <a:t>40</a:t>
            </a:fld>
            <a:endParaRPr lang="ja-JP" altLang="en-US" dirty="0"/>
          </a:p>
        </p:txBody>
      </p:sp>
    </p:spTree>
    <p:extLst>
      <p:ext uri="{BB962C8B-B14F-4D97-AF65-F5344CB8AC3E}">
        <p14:creationId xmlns:p14="http://schemas.microsoft.com/office/powerpoint/2010/main" val="22668468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①</a:t>
            </a:r>
            <a:r>
              <a:rPr lang="ja-JP" altLang="en-US" dirty="0">
                <a:solidFill>
                  <a:srgbClr val="FF0000"/>
                </a:solidFill>
              </a:rPr>
              <a:t>農業</a:t>
            </a:r>
            <a:r>
              <a:rPr lang="ja-JP" altLang="en-US" dirty="0"/>
              <a:t>、森林・林業、水産業</a:t>
            </a:r>
          </a:p>
        </p:txBody>
      </p:sp>
      <p:sp>
        <p:nvSpPr>
          <p:cNvPr id="4" name="テキスト プレースホルダー 3"/>
          <p:cNvSpPr>
            <a:spLocks noGrp="1"/>
          </p:cNvSpPr>
          <p:nvPr>
            <p:ph type="body" sz="quarter" idx="13"/>
          </p:nvPr>
        </p:nvSpPr>
        <p:spPr>
          <a:xfrm>
            <a:off x="156708" y="1154236"/>
            <a:ext cx="8488362" cy="2095500"/>
          </a:xfrm>
        </p:spPr>
        <p:txBody>
          <a:bodyPr>
            <a:normAutofit/>
          </a:bodyPr>
          <a:lstStyle/>
          <a:p>
            <a:r>
              <a:rPr lang="ja-JP" altLang="en-US" sz="1800" b="1" dirty="0"/>
              <a:t>■必要と考えられる主な適応策</a:t>
            </a:r>
            <a:endParaRPr lang="en-US" altLang="ja-JP" sz="1800" b="1" dirty="0"/>
          </a:p>
        </p:txBody>
      </p:sp>
      <p:sp>
        <p:nvSpPr>
          <p:cNvPr id="5" name="テキスト プレースホルダー 4"/>
          <p:cNvSpPr>
            <a:spLocks noGrp="1"/>
          </p:cNvSpPr>
          <p:nvPr>
            <p:ph type="body" sz="quarter" idx="14"/>
          </p:nvPr>
        </p:nvSpPr>
        <p:spPr>
          <a:xfrm>
            <a:off x="330200" y="6501939"/>
            <a:ext cx="8356600" cy="330200"/>
          </a:xfrm>
        </p:spPr>
        <p:txBody>
          <a:bodyPr>
            <a:normAutofit/>
          </a:bodyPr>
          <a:lstStyle/>
          <a:p>
            <a:r>
              <a:rPr lang="ja-JP" altLang="en-US" dirty="0"/>
              <a:t>出典：環境省　気候変動適応計画（</a:t>
            </a:r>
            <a:r>
              <a:rPr lang="en-US" altLang="ja-JP" dirty="0"/>
              <a:t>http://www.env.go.jp/earth/tekiou.html</a:t>
            </a:r>
            <a:r>
              <a:rPr lang="ja-JP" altLang="en-US" dirty="0"/>
              <a:t>）</a:t>
            </a:r>
          </a:p>
        </p:txBody>
      </p:sp>
      <p:graphicFrame>
        <p:nvGraphicFramePr>
          <p:cNvPr id="9" name="表 8">
            <a:extLst>
              <a:ext uri="{FF2B5EF4-FFF2-40B4-BE49-F238E27FC236}">
                <a16:creationId xmlns:a16="http://schemas.microsoft.com/office/drawing/2014/main" id="{0F2B6E32-3E91-45D9-A9C4-28719C8C2088}"/>
              </a:ext>
            </a:extLst>
          </p:cNvPr>
          <p:cNvGraphicFramePr>
            <a:graphicFrameLocks noGrp="1"/>
          </p:cNvGraphicFramePr>
          <p:nvPr>
            <p:extLst/>
          </p:nvPr>
        </p:nvGraphicFramePr>
        <p:xfrm>
          <a:off x="287337" y="1474150"/>
          <a:ext cx="8569326" cy="5071470"/>
        </p:xfrm>
        <a:graphic>
          <a:graphicData uri="http://schemas.openxmlformats.org/drawingml/2006/table">
            <a:tbl>
              <a:tblPr firstRow="1" bandRow="1">
                <a:tableStyleId>{5C22544A-7EE6-4342-B048-85BDC9FD1C3A}</a:tableStyleId>
              </a:tblPr>
              <a:tblGrid>
                <a:gridCol w="2346533">
                  <a:extLst>
                    <a:ext uri="{9D8B030D-6E8A-4147-A177-3AD203B41FA5}">
                      <a16:colId xmlns:a16="http://schemas.microsoft.com/office/drawing/2014/main" val="3654500907"/>
                    </a:ext>
                  </a:extLst>
                </a:gridCol>
                <a:gridCol w="6222793">
                  <a:extLst>
                    <a:ext uri="{9D8B030D-6E8A-4147-A177-3AD203B41FA5}">
                      <a16:colId xmlns:a16="http://schemas.microsoft.com/office/drawing/2014/main" val="1549308514"/>
                    </a:ext>
                  </a:extLst>
                </a:gridCol>
              </a:tblGrid>
              <a:tr h="379295">
                <a:tc>
                  <a:txBody>
                    <a:bodyPr/>
                    <a:lstStyle/>
                    <a:p>
                      <a:pPr algn="ctr"/>
                      <a:r>
                        <a:rPr kumimoji="1" lang="ja-JP" altLang="en-US" sz="1800" dirty="0"/>
                        <a:t>分類</a:t>
                      </a:r>
                      <a:endParaRPr kumimoji="1" lang="ja-JP" altLang="en-US" sz="1800" b="1" dirty="0">
                        <a:solidFill>
                          <a:schemeClr val="bg1"/>
                        </a:solidFill>
                      </a:endParaRPr>
                    </a:p>
                  </a:txBody>
                  <a:tcPr anchor="ctr"/>
                </a:tc>
                <a:tc>
                  <a:txBody>
                    <a:bodyPr/>
                    <a:lstStyle/>
                    <a:p>
                      <a:pPr algn="ctr"/>
                      <a:r>
                        <a:rPr kumimoji="1" lang="ja-JP" altLang="en-US" sz="1800" dirty="0"/>
                        <a:t>適応</a:t>
                      </a:r>
                      <a:endParaRPr kumimoji="1" lang="ja-JP" altLang="en-US" sz="1800" b="1" dirty="0">
                        <a:solidFill>
                          <a:schemeClr val="bg1"/>
                        </a:solidFill>
                      </a:endParaRPr>
                    </a:p>
                  </a:txBody>
                  <a:tcPr anchor="ctr"/>
                </a:tc>
                <a:extLst>
                  <a:ext uri="{0D108BD9-81ED-4DB2-BD59-A6C34878D82A}">
                    <a16:rowId xmlns:a16="http://schemas.microsoft.com/office/drawing/2014/main" val="3409167641"/>
                  </a:ext>
                </a:extLst>
              </a:tr>
              <a:tr h="790198">
                <a:tc>
                  <a:txBody>
                    <a:bodyPr/>
                    <a:lstStyle/>
                    <a:p>
                      <a:r>
                        <a:rPr kumimoji="1" lang="ja-JP" altLang="en-US" sz="2200" dirty="0"/>
                        <a:t>水稲</a:t>
                      </a:r>
                      <a:endParaRPr kumimoji="1" lang="ja-JP" altLang="en-US" sz="2200" dirty="0">
                        <a:solidFill>
                          <a:schemeClr val="tx1"/>
                        </a:solidFill>
                      </a:endParaRPr>
                    </a:p>
                  </a:txBody>
                  <a:tcPr/>
                </a:tc>
                <a:tc>
                  <a:txBody>
                    <a:bodyPr/>
                    <a:lstStyle/>
                    <a:p>
                      <a:pPr marL="285750" indent="-285750">
                        <a:buFont typeface="Arial" panose="020B0604020202020204" pitchFamily="34" charset="0"/>
                        <a:buChar char="•"/>
                      </a:pPr>
                      <a:r>
                        <a:rPr kumimoji="1" lang="ja-JP" altLang="en-US" sz="2200" dirty="0"/>
                        <a:t>高温に耐性のある品種の開発・普及</a:t>
                      </a:r>
                      <a:endParaRPr kumimoji="1" lang="en-US" altLang="ja-JP" sz="2200" dirty="0"/>
                    </a:p>
                    <a:p>
                      <a:pPr marL="285750" indent="-285750">
                        <a:buFont typeface="Arial" panose="020B0604020202020204" pitchFamily="34" charset="0"/>
                        <a:buChar char="•"/>
                      </a:pPr>
                      <a:r>
                        <a:rPr kumimoji="1" lang="ja-JP" altLang="en-US" sz="2200" dirty="0"/>
                        <a:t>肥培管理、水管理等の基本技術の徹底</a:t>
                      </a:r>
                      <a:endParaRPr kumimoji="1" lang="ja-JP" altLang="en-US" sz="2200" dirty="0">
                        <a:solidFill>
                          <a:schemeClr val="tx1"/>
                        </a:solidFill>
                      </a:endParaRPr>
                    </a:p>
                  </a:txBody>
                  <a:tcPr/>
                </a:tc>
                <a:extLst>
                  <a:ext uri="{0D108BD9-81ED-4DB2-BD59-A6C34878D82A}">
                    <a16:rowId xmlns:a16="http://schemas.microsoft.com/office/drawing/2014/main" val="1891491520"/>
                  </a:ext>
                </a:extLst>
              </a:tr>
              <a:tr h="790198">
                <a:tc>
                  <a:txBody>
                    <a:bodyPr/>
                    <a:lstStyle/>
                    <a:p>
                      <a:r>
                        <a:rPr kumimoji="1" lang="ja-JP" altLang="en-US" sz="2200" dirty="0"/>
                        <a:t>野菜</a:t>
                      </a:r>
                    </a:p>
                  </a:txBody>
                  <a:tcPr/>
                </a:tc>
                <a:tc>
                  <a:txBody>
                    <a:bodyPr/>
                    <a:lstStyle/>
                    <a:p>
                      <a:pPr marL="285750" indent="-285750">
                        <a:buFont typeface="Arial" panose="020B0604020202020204" pitchFamily="34" charset="0"/>
                        <a:buChar char="•"/>
                      </a:pPr>
                      <a:r>
                        <a:rPr kumimoji="1" lang="ja-JP" altLang="en-US" sz="2200" dirty="0"/>
                        <a:t>高温に耐性のある品種の開発・普及</a:t>
                      </a:r>
                      <a:endParaRPr kumimoji="1" lang="en-US" altLang="ja-JP" sz="2200" dirty="0"/>
                    </a:p>
                    <a:p>
                      <a:pPr marL="285750" indent="-285750">
                        <a:buFont typeface="Arial" panose="020B0604020202020204" pitchFamily="34" charset="0"/>
                        <a:buChar char="•"/>
                      </a:pPr>
                      <a:r>
                        <a:rPr kumimoji="1" lang="ja-JP" altLang="en-US" sz="2200" dirty="0"/>
                        <a:t>適正な品種選択、栽培時期の調整</a:t>
                      </a:r>
                    </a:p>
                  </a:txBody>
                  <a:tcPr/>
                </a:tc>
                <a:extLst>
                  <a:ext uri="{0D108BD9-81ED-4DB2-BD59-A6C34878D82A}">
                    <a16:rowId xmlns:a16="http://schemas.microsoft.com/office/drawing/2014/main" val="337485736"/>
                  </a:ext>
                </a:extLst>
              </a:tr>
              <a:tr h="790198">
                <a:tc>
                  <a:txBody>
                    <a:bodyPr/>
                    <a:lstStyle/>
                    <a:p>
                      <a:r>
                        <a:rPr kumimoji="1" lang="ja-JP" altLang="en-US" sz="2200" dirty="0"/>
                        <a:t>果樹</a:t>
                      </a:r>
                    </a:p>
                  </a:txBody>
                  <a:tcPr/>
                </a:tc>
                <a:tc>
                  <a:txBody>
                    <a:bodyPr/>
                    <a:lstStyle/>
                    <a:p>
                      <a:pPr marL="285750" indent="-285750">
                        <a:buFont typeface="Arial" panose="020B0604020202020204" pitchFamily="34" charset="0"/>
                        <a:buChar char="•"/>
                      </a:pPr>
                      <a:r>
                        <a:rPr kumimoji="1" lang="ja-JP" altLang="en-US" sz="2200" dirty="0"/>
                        <a:t>優良着色系統や黄緑色系統の導入</a:t>
                      </a:r>
                      <a:endParaRPr kumimoji="1" lang="en-US" altLang="ja-JP" sz="2200" dirty="0"/>
                    </a:p>
                    <a:p>
                      <a:pPr marL="285750" indent="-285750">
                        <a:buFont typeface="Arial" panose="020B0604020202020204" pitchFamily="34" charset="0"/>
                        <a:buChar char="•"/>
                      </a:pPr>
                      <a:r>
                        <a:rPr kumimoji="1" lang="ja-JP" altLang="en-US" sz="2200" dirty="0"/>
                        <a:t>高温に耐性のある品種への転換</a:t>
                      </a:r>
                    </a:p>
                  </a:txBody>
                  <a:tcPr/>
                </a:tc>
                <a:extLst>
                  <a:ext uri="{0D108BD9-81ED-4DB2-BD59-A6C34878D82A}">
                    <a16:rowId xmlns:a16="http://schemas.microsoft.com/office/drawing/2014/main" val="401030447"/>
                  </a:ext>
                </a:extLst>
              </a:tr>
              <a:tr h="790198">
                <a:tc>
                  <a:txBody>
                    <a:bodyPr/>
                    <a:lstStyle/>
                    <a:p>
                      <a:r>
                        <a:rPr kumimoji="1" lang="ja-JP" altLang="en-US" sz="2200" dirty="0"/>
                        <a:t>麦、大豆、飼料作物等</a:t>
                      </a:r>
                    </a:p>
                  </a:txBody>
                  <a:tcPr/>
                </a:tc>
                <a:tc>
                  <a:txBody>
                    <a:bodyPr/>
                    <a:lstStyle/>
                    <a:p>
                      <a:pPr marL="285750" indent="-285750">
                        <a:buFont typeface="Arial" panose="020B0604020202020204" pitchFamily="34" charset="0"/>
                        <a:buChar char="•"/>
                      </a:pPr>
                      <a:r>
                        <a:rPr kumimoji="1" lang="ja-JP" altLang="en-US" sz="2200" dirty="0"/>
                        <a:t>病害虫抵抗性品種・育種素材や雑草防除技術等の開発・普及</a:t>
                      </a:r>
                    </a:p>
                  </a:txBody>
                  <a:tcPr/>
                </a:tc>
                <a:extLst>
                  <a:ext uri="{0D108BD9-81ED-4DB2-BD59-A6C34878D82A}">
                    <a16:rowId xmlns:a16="http://schemas.microsoft.com/office/drawing/2014/main" val="3963243213"/>
                  </a:ext>
                </a:extLst>
              </a:tr>
              <a:tr h="442511">
                <a:tc>
                  <a:txBody>
                    <a:bodyPr/>
                    <a:lstStyle/>
                    <a:p>
                      <a:r>
                        <a:rPr kumimoji="1" lang="ja-JP" altLang="en-US" sz="2200" dirty="0"/>
                        <a:t>畜産</a:t>
                      </a:r>
                    </a:p>
                  </a:txBody>
                  <a:tcPr/>
                </a:tc>
                <a:tc>
                  <a:txBody>
                    <a:bodyPr/>
                    <a:lstStyle/>
                    <a:p>
                      <a:pPr marL="285750" indent="-285750">
                        <a:buFont typeface="Arial" panose="020B0604020202020204" pitchFamily="34" charset="0"/>
                        <a:buChar char="•"/>
                      </a:pPr>
                      <a:r>
                        <a:rPr kumimoji="1" lang="ja-JP" altLang="en-US" sz="2200" dirty="0"/>
                        <a:t>畜舎内の散水、換気など暑熱対策</a:t>
                      </a:r>
                    </a:p>
                  </a:txBody>
                  <a:tcPr/>
                </a:tc>
                <a:extLst>
                  <a:ext uri="{0D108BD9-81ED-4DB2-BD59-A6C34878D82A}">
                    <a16:rowId xmlns:a16="http://schemas.microsoft.com/office/drawing/2014/main" val="2551412730"/>
                  </a:ext>
                </a:extLst>
              </a:tr>
              <a:tr h="544436">
                <a:tc>
                  <a:txBody>
                    <a:bodyPr/>
                    <a:lstStyle/>
                    <a:p>
                      <a:r>
                        <a:rPr kumimoji="1" lang="ja-JP" altLang="en-US" sz="2200" dirty="0"/>
                        <a:t>病害虫・雑草</a:t>
                      </a:r>
                    </a:p>
                  </a:txBody>
                  <a:tcPr/>
                </a:tc>
                <a:tc>
                  <a:txBody>
                    <a:bodyPr/>
                    <a:lstStyle/>
                    <a:p>
                      <a:pPr marL="285750" indent="-285750">
                        <a:buFont typeface="Arial" panose="020B0604020202020204" pitchFamily="34" charset="0"/>
                        <a:buChar char="•"/>
                      </a:pPr>
                      <a:r>
                        <a:rPr kumimoji="1" lang="ja-JP" altLang="en-US" sz="2200" dirty="0"/>
                        <a:t>病害虫防除のための情報収集・発信</a:t>
                      </a:r>
                    </a:p>
                  </a:txBody>
                  <a:tcPr/>
                </a:tc>
                <a:extLst>
                  <a:ext uri="{0D108BD9-81ED-4DB2-BD59-A6C34878D82A}">
                    <a16:rowId xmlns:a16="http://schemas.microsoft.com/office/drawing/2014/main" val="472061973"/>
                  </a:ext>
                </a:extLst>
              </a:tr>
              <a:tr h="544436">
                <a:tc>
                  <a:txBody>
                    <a:bodyPr/>
                    <a:lstStyle/>
                    <a:p>
                      <a:r>
                        <a:rPr kumimoji="1" lang="zh-TW" altLang="en-US" sz="2200" dirty="0"/>
                        <a:t>農業生産基盤</a:t>
                      </a:r>
                      <a:endParaRPr kumimoji="1" lang="ja-JP" altLang="en-US" sz="2200" dirty="0"/>
                    </a:p>
                  </a:txBody>
                  <a:tcPr/>
                </a:tc>
                <a:tc>
                  <a:txBody>
                    <a:bodyPr/>
                    <a:lstStyle/>
                    <a:p>
                      <a:pPr marL="285750" indent="-285750">
                        <a:buFont typeface="Arial" panose="020B0604020202020204" pitchFamily="34" charset="0"/>
                        <a:buChar char="•"/>
                      </a:pPr>
                      <a:r>
                        <a:rPr kumimoji="1" lang="ja-JP" altLang="en-US" sz="2200" dirty="0"/>
                        <a:t>農業用水の確保・利活用、災害対策</a:t>
                      </a:r>
                    </a:p>
                  </a:txBody>
                  <a:tcPr/>
                </a:tc>
                <a:extLst>
                  <a:ext uri="{0D108BD9-81ED-4DB2-BD59-A6C34878D82A}">
                    <a16:rowId xmlns:a16="http://schemas.microsoft.com/office/drawing/2014/main" val="2494471132"/>
                  </a:ext>
                </a:extLst>
              </a:tr>
            </a:tbl>
          </a:graphicData>
        </a:graphic>
      </p:graphicFrame>
      <p:sp>
        <p:nvSpPr>
          <p:cNvPr id="10" name="テキスト プレースホルダー 6">
            <a:extLst>
              <a:ext uri="{FF2B5EF4-FFF2-40B4-BE49-F238E27FC236}">
                <a16:creationId xmlns:a16="http://schemas.microsoft.com/office/drawing/2014/main" id="{D8A10E86-5444-4B65-940A-957706ABCEE7}"/>
              </a:ext>
            </a:extLst>
          </p:cNvPr>
          <p:cNvSpPr txBox="1">
            <a:spLocks/>
          </p:cNvSpPr>
          <p:nvPr/>
        </p:nvSpPr>
        <p:spPr>
          <a:xfrm>
            <a:off x="4511675" y="306870"/>
            <a:ext cx="4632325" cy="358775"/>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kern="0" dirty="0" smtClean="0">
                <a:solidFill>
                  <a:schemeClr val="tx1">
                    <a:lumMod val="50000"/>
                    <a:lumOff val="50000"/>
                  </a:schemeClr>
                </a:solidFill>
                <a:latin typeface="+mn-ea"/>
                <a:cs typeface="Arial"/>
              </a:rPr>
              <a:t>気候</a:t>
            </a:r>
            <a:r>
              <a:rPr lang="ja-JP" altLang="en-US" kern="0" dirty="0">
                <a:solidFill>
                  <a:schemeClr val="tx1">
                    <a:lumMod val="50000"/>
                    <a:lumOff val="50000"/>
                  </a:schemeClr>
                </a:solidFill>
                <a:latin typeface="+mn-ea"/>
                <a:cs typeface="Arial"/>
              </a:rPr>
              <a:t>変動への適応</a:t>
            </a:r>
            <a:endParaRPr lang="ja-JP" altLang="en-US" dirty="0">
              <a:solidFill>
                <a:schemeClr val="tx1">
                  <a:lumMod val="50000"/>
                  <a:lumOff val="50000"/>
                </a:schemeClr>
              </a:solidFill>
              <a:latin typeface="+mn-ea"/>
            </a:endParaRPr>
          </a:p>
        </p:txBody>
      </p:sp>
      <p:pic>
        <p:nvPicPr>
          <p:cNvPr id="11" name="図 10">
            <a:extLst>
              <a:ext uri="{FF2B5EF4-FFF2-40B4-BE49-F238E27FC236}">
                <a16:creationId xmlns:a16="http://schemas.microsoft.com/office/drawing/2014/main" id="{2F00CE1C-3F4A-4C03-BF4A-29C2704F3E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5460" y="2731232"/>
            <a:ext cx="1531204" cy="790485"/>
          </a:xfrm>
          <a:prstGeom prst="rect">
            <a:avLst/>
          </a:prstGeom>
        </p:spPr>
      </p:pic>
      <p:pic>
        <p:nvPicPr>
          <p:cNvPr id="13" name="図 12">
            <a:extLst>
              <a:ext uri="{FF2B5EF4-FFF2-40B4-BE49-F238E27FC236}">
                <a16:creationId xmlns:a16="http://schemas.microsoft.com/office/drawing/2014/main" id="{1629563E-A7F2-42A9-9883-1C8A2945BC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4201" y="5476627"/>
            <a:ext cx="1161499" cy="813049"/>
          </a:xfrm>
          <a:prstGeom prst="rect">
            <a:avLst/>
          </a:prstGeom>
        </p:spPr>
      </p:pic>
      <p:pic>
        <p:nvPicPr>
          <p:cNvPr id="17" name="図 16">
            <a:extLst>
              <a:ext uri="{FF2B5EF4-FFF2-40B4-BE49-F238E27FC236}">
                <a16:creationId xmlns:a16="http://schemas.microsoft.com/office/drawing/2014/main" id="{9401B60E-1673-43E8-AEAF-DB8D51FB20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8293" y="3105776"/>
            <a:ext cx="1231622" cy="950812"/>
          </a:xfrm>
          <a:prstGeom prst="rect">
            <a:avLst/>
          </a:prstGeom>
        </p:spPr>
      </p:pic>
      <p:sp>
        <p:nvSpPr>
          <p:cNvPr id="6" name="スライド番号プレースホルダー 5"/>
          <p:cNvSpPr>
            <a:spLocks noGrp="1"/>
          </p:cNvSpPr>
          <p:nvPr>
            <p:ph type="sldNum" sz="quarter" idx="12"/>
          </p:nvPr>
        </p:nvSpPr>
        <p:spPr/>
        <p:txBody>
          <a:bodyPr/>
          <a:lstStyle/>
          <a:p>
            <a:fld id="{66F6F5A3-2017-4170-902B-D1F77411E903}" type="slidenum">
              <a:rPr kumimoji="1" lang="ja-JP" altLang="en-US" smtClean="0"/>
              <a:t>41</a:t>
            </a:fld>
            <a:endParaRPr kumimoji="1" lang="ja-JP" altLang="en-US" dirty="0"/>
          </a:p>
        </p:txBody>
      </p:sp>
    </p:spTree>
    <p:extLst>
      <p:ext uri="{BB962C8B-B14F-4D97-AF65-F5344CB8AC3E}">
        <p14:creationId xmlns:p14="http://schemas.microsoft.com/office/powerpoint/2010/main" val="29362388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mn-ea"/>
                <a:ea typeface="+mn-ea"/>
              </a:rPr>
              <a:t>①農業、</a:t>
            </a:r>
            <a:r>
              <a:rPr lang="ja-JP" altLang="en-US" dirty="0">
                <a:solidFill>
                  <a:srgbClr val="FF0000"/>
                </a:solidFill>
                <a:latin typeface="+mn-ea"/>
                <a:ea typeface="+mn-ea"/>
              </a:rPr>
              <a:t>森林・林業、水産業</a:t>
            </a:r>
            <a:endParaRPr kumimoji="1" lang="ja-JP" altLang="en-US" dirty="0">
              <a:solidFill>
                <a:srgbClr val="FF0000"/>
              </a:solidFill>
              <a:latin typeface="+mn-ea"/>
              <a:ea typeface="+mn-ea"/>
            </a:endParaRPr>
          </a:p>
        </p:txBody>
      </p:sp>
      <p:sp>
        <p:nvSpPr>
          <p:cNvPr id="5" name="テキスト プレースホルダー 4"/>
          <p:cNvSpPr>
            <a:spLocks noGrp="1"/>
          </p:cNvSpPr>
          <p:nvPr>
            <p:ph type="body" sz="quarter" idx="14"/>
          </p:nvPr>
        </p:nvSpPr>
        <p:spPr>
          <a:xfrm>
            <a:off x="270565" y="6477000"/>
            <a:ext cx="8568498" cy="330200"/>
          </a:xfrm>
        </p:spPr>
        <p:txBody>
          <a:bodyPr>
            <a:normAutofit/>
          </a:bodyPr>
          <a:lstStyle/>
          <a:p>
            <a:r>
              <a:rPr lang="ja-JP" altLang="en-US" sz="1000" dirty="0"/>
              <a:t>出典：環境省　気候変動適応計画（</a:t>
            </a:r>
            <a:r>
              <a:rPr lang="en-US" altLang="ja-JP" sz="1000" dirty="0"/>
              <a:t>http://www.env.go.jp/earth/tekiou.html</a:t>
            </a:r>
            <a:r>
              <a:rPr lang="ja-JP" altLang="en-US" sz="1000" dirty="0"/>
              <a:t>）</a:t>
            </a:r>
          </a:p>
        </p:txBody>
      </p:sp>
      <p:graphicFrame>
        <p:nvGraphicFramePr>
          <p:cNvPr id="9" name="表 8">
            <a:extLst>
              <a:ext uri="{FF2B5EF4-FFF2-40B4-BE49-F238E27FC236}">
                <a16:creationId xmlns:a16="http://schemas.microsoft.com/office/drawing/2014/main" id="{0F2B6E32-3E91-45D9-A9C4-28719C8C2088}"/>
              </a:ext>
            </a:extLst>
          </p:cNvPr>
          <p:cNvGraphicFramePr>
            <a:graphicFrameLocks noGrp="1"/>
          </p:cNvGraphicFramePr>
          <p:nvPr/>
        </p:nvGraphicFramePr>
        <p:xfrm>
          <a:off x="250825" y="4473130"/>
          <a:ext cx="8569326" cy="1897866"/>
        </p:xfrm>
        <a:graphic>
          <a:graphicData uri="http://schemas.openxmlformats.org/drawingml/2006/table">
            <a:tbl>
              <a:tblPr firstRow="1" bandRow="1">
                <a:tableStyleId>{5C22544A-7EE6-4342-B048-85BDC9FD1C3A}</a:tableStyleId>
              </a:tblPr>
              <a:tblGrid>
                <a:gridCol w="1717675">
                  <a:extLst>
                    <a:ext uri="{9D8B030D-6E8A-4147-A177-3AD203B41FA5}">
                      <a16:colId xmlns:a16="http://schemas.microsoft.com/office/drawing/2014/main" val="3654500907"/>
                    </a:ext>
                  </a:extLst>
                </a:gridCol>
                <a:gridCol w="6851651">
                  <a:extLst>
                    <a:ext uri="{9D8B030D-6E8A-4147-A177-3AD203B41FA5}">
                      <a16:colId xmlns:a16="http://schemas.microsoft.com/office/drawing/2014/main" val="1549308514"/>
                    </a:ext>
                  </a:extLst>
                </a:gridCol>
              </a:tblGrid>
              <a:tr h="346390">
                <a:tc>
                  <a:txBody>
                    <a:bodyPr/>
                    <a:lstStyle/>
                    <a:p>
                      <a:pPr algn="ctr"/>
                      <a:r>
                        <a:rPr kumimoji="1" lang="ja-JP" altLang="en-US" sz="1800" dirty="0"/>
                        <a:t>分類</a:t>
                      </a:r>
                      <a:endParaRPr kumimoji="1" lang="ja-JP" altLang="en-US" sz="1800" b="1" dirty="0">
                        <a:solidFill>
                          <a:schemeClr val="bg1"/>
                        </a:solidFill>
                      </a:endParaRPr>
                    </a:p>
                  </a:txBody>
                  <a:tcPr anchor="ctr"/>
                </a:tc>
                <a:tc>
                  <a:txBody>
                    <a:bodyPr/>
                    <a:lstStyle/>
                    <a:p>
                      <a:pPr algn="ctr"/>
                      <a:r>
                        <a:rPr kumimoji="1" lang="ja-JP" altLang="en-US" sz="1800" dirty="0"/>
                        <a:t>適応</a:t>
                      </a:r>
                      <a:endParaRPr kumimoji="1" lang="ja-JP" altLang="en-US" sz="1800" b="1" dirty="0">
                        <a:solidFill>
                          <a:schemeClr val="bg1"/>
                        </a:solidFill>
                      </a:endParaRPr>
                    </a:p>
                  </a:txBody>
                  <a:tcPr anchor="ctr"/>
                </a:tc>
                <a:extLst>
                  <a:ext uri="{0D108BD9-81ED-4DB2-BD59-A6C34878D82A}">
                    <a16:rowId xmlns:a16="http://schemas.microsoft.com/office/drawing/2014/main" val="3409167641"/>
                  </a:ext>
                </a:extLst>
              </a:tr>
              <a:tr h="766053">
                <a:tc>
                  <a:txBody>
                    <a:bodyPr/>
                    <a:lstStyle/>
                    <a:p>
                      <a:r>
                        <a:rPr kumimoji="1" lang="ja-JP" altLang="en-US" sz="1800" dirty="0"/>
                        <a:t>回遊性魚介類</a:t>
                      </a:r>
                    </a:p>
                    <a:p>
                      <a:r>
                        <a:rPr kumimoji="1" lang="en-US" altLang="ja-JP" sz="1800" dirty="0"/>
                        <a:t>(</a:t>
                      </a:r>
                      <a:r>
                        <a:rPr kumimoji="1" lang="ja-JP" altLang="en-US" sz="1800" dirty="0"/>
                        <a:t>魚類等の生態</a:t>
                      </a:r>
                      <a:r>
                        <a:rPr kumimoji="1" lang="en-US" altLang="ja-JP" sz="1800" dirty="0"/>
                        <a:t>)</a:t>
                      </a:r>
                      <a:endParaRPr kumimoji="1" lang="ja-JP" altLang="en-US" sz="1800" dirty="0">
                        <a:solidFill>
                          <a:schemeClr val="tx1"/>
                        </a:solidFill>
                      </a:endParaRPr>
                    </a:p>
                  </a:txBody>
                  <a:tcPr/>
                </a:tc>
                <a:tc>
                  <a:txBody>
                    <a:bodyPr/>
                    <a:lstStyle/>
                    <a:p>
                      <a:pPr marL="285750" indent="-285750">
                        <a:buFont typeface="Arial" panose="020B0604020202020204" pitchFamily="34" charset="0"/>
                        <a:buChar char="•"/>
                      </a:pPr>
                      <a:r>
                        <a:rPr kumimoji="1" lang="ja-JP" altLang="en-US" sz="1800" dirty="0"/>
                        <a:t>海況や漁場予測の高度化</a:t>
                      </a:r>
                      <a:endParaRPr kumimoji="1" lang="en-US" altLang="ja-JP" sz="1800" dirty="0"/>
                    </a:p>
                    <a:p>
                      <a:pPr marL="285750" indent="-285750">
                        <a:buFont typeface="Arial" panose="020B0604020202020204" pitchFamily="34" charset="0"/>
                        <a:buChar char="•"/>
                      </a:pPr>
                      <a:r>
                        <a:rPr kumimoji="1" lang="ja-JP" altLang="en-US" sz="1800" dirty="0"/>
                        <a:t>リアルタイムモニタリング情報提供システムの構築</a:t>
                      </a:r>
                      <a:endParaRPr kumimoji="1" lang="ja-JP" altLang="en-US" sz="1800" dirty="0">
                        <a:solidFill>
                          <a:schemeClr val="tx1"/>
                        </a:solidFill>
                      </a:endParaRPr>
                    </a:p>
                  </a:txBody>
                  <a:tcPr/>
                </a:tc>
                <a:extLst>
                  <a:ext uri="{0D108BD9-81ED-4DB2-BD59-A6C34878D82A}">
                    <a16:rowId xmlns:a16="http://schemas.microsoft.com/office/drawing/2014/main" val="1891491520"/>
                  </a:ext>
                </a:extLst>
              </a:tr>
              <a:tr h="766053">
                <a:tc>
                  <a:txBody>
                    <a:bodyPr/>
                    <a:lstStyle/>
                    <a:p>
                      <a:r>
                        <a:rPr kumimoji="1" lang="ja-JP" altLang="en-US" sz="1800" dirty="0"/>
                        <a:t>増養殖等</a:t>
                      </a:r>
                    </a:p>
                  </a:txBody>
                  <a:tcPr/>
                </a:tc>
                <a:tc>
                  <a:txBody>
                    <a:bodyPr/>
                    <a:lstStyle/>
                    <a:p>
                      <a:pPr marL="285750" indent="-285750">
                        <a:buFont typeface="Arial" panose="020B0604020202020204" pitchFamily="34" charset="0"/>
                        <a:buChar char="•"/>
                      </a:pPr>
                      <a:r>
                        <a:rPr kumimoji="1" lang="ja-JP" altLang="en-US" sz="1800" dirty="0"/>
                        <a:t>赤潮プランクトン発生の調査研究</a:t>
                      </a:r>
                      <a:endParaRPr kumimoji="1" lang="en-US" altLang="ja-JP" sz="1800" dirty="0"/>
                    </a:p>
                    <a:p>
                      <a:pPr marL="285750" indent="-285750">
                        <a:buFont typeface="Arial" panose="020B0604020202020204" pitchFamily="34" charset="0"/>
                        <a:buChar char="•"/>
                      </a:pPr>
                      <a:r>
                        <a:rPr kumimoji="1" lang="ja-JP" altLang="en-US" sz="1800" dirty="0"/>
                        <a:t>高水温耐性を有する養殖品種</a:t>
                      </a:r>
                    </a:p>
                  </a:txBody>
                  <a:tcPr/>
                </a:tc>
                <a:extLst>
                  <a:ext uri="{0D108BD9-81ED-4DB2-BD59-A6C34878D82A}">
                    <a16:rowId xmlns:a16="http://schemas.microsoft.com/office/drawing/2014/main" val="337485736"/>
                  </a:ext>
                </a:extLst>
              </a:tr>
            </a:tbl>
          </a:graphicData>
        </a:graphic>
      </p:graphicFrame>
      <p:graphicFrame>
        <p:nvGraphicFramePr>
          <p:cNvPr id="10" name="表 9">
            <a:extLst>
              <a:ext uri="{FF2B5EF4-FFF2-40B4-BE49-F238E27FC236}">
                <a16:creationId xmlns:a16="http://schemas.microsoft.com/office/drawing/2014/main" id="{0F2B6E32-3E91-45D9-A9C4-28719C8C2088}"/>
              </a:ext>
            </a:extLst>
          </p:cNvPr>
          <p:cNvGraphicFramePr>
            <a:graphicFrameLocks noGrp="1"/>
          </p:cNvGraphicFramePr>
          <p:nvPr>
            <p:extLst/>
          </p:nvPr>
        </p:nvGraphicFramePr>
        <p:xfrm>
          <a:off x="246856" y="1459766"/>
          <a:ext cx="8569326" cy="2590284"/>
        </p:xfrm>
        <a:graphic>
          <a:graphicData uri="http://schemas.openxmlformats.org/drawingml/2006/table">
            <a:tbl>
              <a:tblPr firstRow="1" bandRow="1">
                <a:tableStyleId>{5C22544A-7EE6-4342-B048-85BDC9FD1C3A}</a:tableStyleId>
              </a:tblPr>
              <a:tblGrid>
                <a:gridCol w="1717675">
                  <a:extLst>
                    <a:ext uri="{9D8B030D-6E8A-4147-A177-3AD203B41FA5}">
                      <a16:colId xmlns:a16="http://schemas.microsoft.com/office/drawing/2014/main" val="3654500907"/>
                    </a:ext>
                  </a:extLst>
                </a:gridCol>
                <a:gridCol w="6851651">
                  <a:extLst>
                    <a:ext uri="{9D8B030D-6E8A-4147-A177-3AD203B41FA5}">
                      <a16:colId xmlns:a16="http://schemas.microsoft.com/office/drawing/2014/main" val="1549308514"/>
                    </a:ext>
                  </a:extLst>
                </a:gridCol>
              </a:tblGrid>
              <a:tr h="375705">
                <a:tc>
                  <a:txBody>
                    <a:bodyPr/>
                    <a:lstStyle/>
                    <a:p>
                      <a:pPr algn="ctr"/>
                      <a:r>
                        <a:rPr kumimoji="1" lang="ja-JP" altLang="en-US" sz="1800" dirty="0"/>
                        <a:t>分類</a:t>
                      </a:r>
                      <a:endParaRPr kumimoji="1" lang="ja-JP" altLang="en-US" sz="1800" b="1" dirty="0">
                        <a:solidFill>
                          <a:schemeClr val="bg1"/>
                        </a:solidFill>
                      </a:endParaRPr>
                    </a:p>
                  </a:txBody>
                  <a:tcPr anchor="ctr"/>
                </a:tc>
                <a:tc>
                  <a:txBody>
                    <a:bodyPr/>
                    <a:lstStyle/>
                    <a:p>
                      <a:pPr algn="ctr"/>
                      <a:r>
                        <a:rPr kumimoji="1" lang="ja-JP" altLang="en-US" sz="1800" dirty="0"/>
                        <a:t>適応</a:t>
                      </a:r>
                      <a:endParaRPr kumimoji="1" lang="ja-JP" altLang="en-US" sz="1800" b="1" dirty="0">
                        <a:solidFill>
                          <a:schemeClr val="bg1"/>
                        </a:solidFill>
                      </a:endParaRPr>
                    </a:p>
                  </a:txBody>
                  <a:tcPr anchor="ctr"/>
                </a:tc>
                <a:extLst>
                  <a:ext uri="{0D108BD9-81ED-4DB2-BD59-A6C34878D82A}">
                    <a16:rowId xmlns:a16="http://schemas.microsoft.com/office/drawing/2014/main" val="3409167641"/>
                  </a:ext>
                </a:extLst>
              </a:tr>
              <a:tr h="693083">
                <a:tc>
                  <a:txBody>
                    <a:bodyPr/>
                    <a:lstStyle/>
                    <a:p>
                      <a:r>
                        <a:rPr kumimoji="1" lang="ja-JP" altLang="en-US" sz="1800" dirty="0"/>
                        <a:t>山地災害</a:t>
                      </a:r>
                      <a:endParaRPr kumimoji="1" lang="ja-JP" altLang="en-US" sz="1800" dirty="0">
                        <a:solidFill>
                          <a:schemeClr val="tx1"/>
                        </a:solidFill>
                      </a:endParaRPr>
                    </a:p>
                  </a:txBody>
                  <a:tcPr/>
                </a:tc>
                <a:tc>
                  <a:txBody>
                    <a:bodyPr/>
                    <a:lstStyle/>
                    <a:p>
                      <a:pPr marL="285750" indent="-285750">
                        <a:buFont typeface="Arial" panose="020B0604020202020204" pitchFamily="34" charset="0"/>
                        <a:buChar char="•"/>
                      </a:pPr>
                      <a:r>
                        <a:rPr kumimoji="1" lang="ja-JP" altLang="en-US" sz="1800" dirty="0"/>
                        <a:t>水源の涵養や保安林の配備</a:t>
                      </a:r>
                      <a:endParaRPr kumimoji="1" lang="en-US" altLang="ja-JP" sz="1800" dirty="0"/>
                    </a:p>
                    <a:p>
                      <a:pPr marL="285750" indent="-285750">
                        <a:buFont typeface="Arial" panose="020B0604020202020204" pitchFamily="34" charset="0"/>
                        <a:buChar char="•"/>
                      </a:pPr>
                      <a:r>
                        <a:rPr kumimoji="1" lang="ja-JP" altLang="en-US" sz="1800" dirty="0"/>
                        <a:t>林道施設整備の推進、海岸防災林の生育基盤造成</a:t>
                      </a:r>
                      <a:endParaRPr kumimoji="1" lang="en-US" altLang="ja-JP" sz="1800" dirty="0">
                        <a:solidFill>
                          <a:schemeClr val="tx1"/>
                        </a:solidFill>
                      </a:endParaRPr>
                    </a:p>
                  </a:txBody>
                  <a:tcPr/>
                </a:tc>
                <a:extLst>
                  <a:ext uri="{0D108BD9-81ED-4DB2-BD59-A6C34878D82A}">
                    <a16:rowId xmlns:a16="http://schemas.microsoft.com/office/drawing/2014/main" val="1891491520"/>
                  </a:ext>
                </a:extLst>
              </a:tr>
              <a:tr h="760748">
                <a:tc>
                  <a:txBody>
                    <a:bodyPr/>
                    <a:lstStyle/>
                    <a:p>
                      <a:r>
                        <a:rPr kumimoji="1" lang="ja-JP" altLang="en-US" sz="1800" dirty="0"/>
                        <a:t>木材生産</a:t>
                      </a:r>
                      <a:endParaRPr kumimoji="1" lang="en-US" altLang="ja-JP" sz="1800" dirty="0"/>
                    </a:p>
                    <a:p>
                      <a:r>
                        <a:rPr kumimoji="1" lang="en-US" altLang="ja-JP" sz="1800" dirty="0"/>
                        <a:t>(</a:t>
                      </a:r>
                      <a:r>
                        <a:rPr kumimoji="1" lang="ja-JP" altLang="en-US" sz="1800" dirty="0"/>
                        <a:t>人工林等</a:t>
                      </a:r>
                      <a:r>
                        <a:rPr kumimoji="1" lang="en-US" altLang="ja-JP" sz="1800" dirty="0"/>
                        <a:t>)</a:t>
                      </a:r>
                      <a:endParaRPr kumimoji="1" lang="ja-JP" altLang="en-US" sz="1800" dirty="0"/>
                    </a:p>
                  </a:txBody>
                  <a:tcPr/>
                </a:tc>
                <a:tc>
                  <a:txBody>
                    <a:bodyPr/>
                    <a:lstStyle/>
                    <a:p>
                      <a:pPr marL="285750" indent="-285750">
                        <a:buFont typeface="Arial" panose="020B0604020202020204" pitchFamily="34" charset="0"/>
                        <a:buChar char="•"/>
                      </a:pPr>
                      <a:r>
                        <a:rPr kumimoji="1" lang="ja-JP" altLang="en-US" sz="1800" dirty="0"/>
                        <a:t>造林木の適応性の評価</a:t>
                      </a:r>
                      <a:endParaRPr kumimoji="1" lang="en-US" altLang="ja-JP" sz="1800" dirty="0"/>
                    </a:p>
                    <a:p>
                      <a:pPr marL="285750" indent="-285750">
                        <a:buFont typeface="Arial" panose="020B0604020202020204" pitchFamily="34" charset="0"/>
                        <a:buChar char="•"/>
                      </a:pPr>
                      <a:r>
                        <a:rPr kumimoji="1" lang="ja-JP" altLang="en-US" sz="1800" dirty="0"/>
                        <a:t>耐病性マツや他樹種への転換</a:t>
                      </a:r>
                      <a:endParaRPr kumimoji="1" lang="en-US" altLang="ja-JP" sz="1800" dirty="0"/>
                    </a:p>
                  </a:txBody>
                  <a:tcPr/>
                </a:tc>
                <a:extLst>
                  <a:ext uri="{0D108BD9-81ED-4DB2-BD59-A6C34878D82A}">
                    <a16:rowId xmlns:a16="http://schemas.microsoft.com/office/drawing/2014/main" val="2528992565"/>
                  </a:ext>
                </a:extLst>
              </a:tr>
              <a:tr h="7607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800" dirty="0"/>
                        <a:t>特用林産物　</a:t>
                      </a:r>
                      <a:r>
                        <a:rPr kumimoji="1" lang="en-US" altLang="ja-JP" sz="1800" dirty="0"/>
                        <a:t>(</a:t>
                      </a:r>
                      <a:r>
                        <a:rPr kumimoji="1" lang="ja-JP" altLang="en-US" sz="1800" dirty="0"/>
                        <a:t>きのこ類等</a:t>
                      </a:r>
                      <a:r>
                        <a:rPr kumimoji="1" lang="en-US" altLang="ja-JP" sz="1800" dirty="0"/>
                        <a:t>)</a:t>
                      </a:r>
                      <a:endParaRPr kumimoji="1" lang="ja-JP" altLang="en-US" sz="1800" dirty="0"/>
                    </a:p>
                  </a:txBody>
                  <a:tcPr/>
                </a:tc>
                <a:tc>
                  <a:txBody>
                    <a:bodyPr/>
                    <a:lstStyle/>
                    <a:p>
                      <a:pPr marL="285750" indent="-285750">
                        <a:buFont typeface="Arial" panose="020B0604020202020204" pitchFamily="34" charset="0"/>
                        <a:buChar char="•"/>
                      </a:pPr>
                      <a:r>
                        <a:rPr kumimoji="1" lang="ja-JP" altLang="en-US" sz="1800" dirty="0"/>
                        <a:t>シイタケの原木栽培における影響把握</a:t>
                      </a:r>
                    </a:p>
                    <a:p>
                      <a:pPr marL="285750" indent="-285750">
                        <a:buFont typeface="Arial" panose="020B0604020202020204" pitchFamily="34" charset="0"/>
                        <a:buChar char="•"/>
                      </a:pPr>
                      <a:r>
                        <a:rPr kumimoji="1" lang="ja-JP" altLang="en-US" sz="1800" dirty="0" err="1"/>
                        <a:t>ほだ</a:t>
                      </a:r>
                      <a:r>
                        <a:rPr kumimoji="1" lang="ja-JP" altLang="en-US" sz="1800" dirty="0"/>
                        <a:t>場内の温度上昇を抑える栽培手法の検討</a:t>
                      </a:r>
                    </a:p>
                  </a:txBody>
                  <a:tcPr/>
                </a:tc>
                <a:extLst>
                  <a:ext uri="{0D108BD9-81ED-4DB2-BD59-A6C34878D82A}">
                    <a16:rowId xmlns:a16="http://schemas.microsoft.com/office/drawing/2014/main" val="337485736"/>
                  </a:ext>
                </a:extLst>
              </a:tr>
            </a:tbl>
          </a:graphicData>
        </a:graphic>
      </p:graphicFrame>
      <p:sp>
        <p:nvSpPr>
          <p:cNvPr id="12" name="正方形/長方形 11"/>
          <p:cNvSpPr/>
          <p:nvPr/>
        </p:nvSpPr>
        <p:spPr>
          <a:xfrm>
            <a:off x="124138" y="4137530"/>
            <a:ext cx="1107996" cy="369332"/>
          </a:xfrm>
          <a:prstGeom prst="rect">
            <a:avLst/>
          </a:prstGeom>
        </p:spPr>
        <p:txBody>
          <a:bodyPr wrap="none">
            <a:spAutoFit/>
          </a:bodyPr>
          <a:lstStyle/>
          <a:p>
            <a:pPr>
              <a:spcBef>
                <a:spcPts val="1200"/>
              </a:spcBef>
            </a:pPr>
            <a:r>
              <a:rPr lang="en-US" altLang="ja-JP" sz="1800" b="1" dirty="0">
                <a:latin typeface="+mn-ea"/>
              </a:rPr>
              <a:t>【</a:t>
            </a:r>
            <a:r>
              <a:rPr lang="ja-JP" altLang="en-US" sz="1800" b="1" dirty="0">
                <a:latin typeface="+mn-ea"/>
              </a:rPr>
              <a:t>水産業</a:t>
            </a:r>
            <a:r>
              <a:rPr lang="en-US" altLang="ja-JP" sz="1800" b="1" dirty="0">
                <a:latin typeface="+mn-ea"/>
              </a:rPr>
              <a:t>】</a:t>
            </a:r>
          </a:p>
        </p:txBody>
      </p:sp>
      <p:sp>
        <p:nvSpPr>
          <p:cNvPr id="14" name="テキスト プレースホルダー 6"/>
          <p:cNvSpPr>
            <a:spLocks noGrp="1"/>
          </p:cNvSpPr>
          <p:nvPr>
            <p:ph type="body" sz="quarter" idx="16"/>
          </p:nvPr>
        </p:nvSpPr>
        <p:spPr>
          <a:xfrm>
            <a:off x="4511675" y="306870"/>
            <a:ext cx="4632325" cy="358775"/>
          </a:xfrm>
        </p:spPr>
        <p:txBody>
          <a:bodyPr/>
          <a:lstStyle/>
          <a:p>
            <a:r>
              <a:rPr lang="ja-JP" altLang="en-US" kern="0" dirty="0" smtClean="0">
                <a:solidFill>
                  <a:schemeClr val="tx1">
                    <a:lumMod val="50000"/>
                    <a:lumOff val="50000"/>
                  </a:schemeClr>
                </a:solidFill>
                <a:latin typeface="+mn-ea"/>
                <a:cs typeface="Arial"/>
              </a:rPr>
              <a:t>気候</a:t>
            </a:r>
            <a:r>
              <a:rPr lang="ja-JP" altLang="en-US" kern="0" dirty="0">
                <a:solidFill>
                  <a:schemeClr val="tx1">
                    <a:lumMod val="50000"/>
                    <a:lumOff val="50000"/>
                  </a:schemeClr>
                </a:solidFill>
                <a:latin typeface="+mn-ea"/>
                <a:cs typeface="Arial"/>
              </a:rPr>
              <a:t>変動への適応</a:t>
            </a:r>
            <a:endParaRPr kumimoji="1" lang="ja-JP" altLang="en-US" dirty="0">
              <a:solidFill>
                <a:schemeClr val="tx1">
                  <a:lumMod val="50000"/>
                  <a:lumOff val="50000"/>
                </a:schemeClr>
              </a:solidFill>
              <a:latin typeface="+mn-ea"/>
            </a:endParaRPr>
          </a:p>
        </p:txBody>
      </p:sp>
      <p:sp>
        <p:nvSpPr>
          <p:cNvPr id="15" name="テキスト プレースホルダー 14"/>
          <p:cNvSpPr>
            <a:spLocks noGrp="1"/>
          </p:cNvSpPr>
          <p:nvPr>
            <p:ph type="body" sz="quarter" idx="13"/>
          </p:nvPr>
        </p:nvSpPr>
        <p:spPr>
          <a:xfrm>
            <a:off x="141516" y="1124480"/>
            <a:ext cx="8445500" cy="2095500"/>
          </a:xfrm>
        </p:spPr>
        <p:txBody>
          <a:bodyPr>
            <a:normAutofit/>
          </a:bodyPr>
          <a:lstStyle/>
          <a:p>
            <a:r>
              <a:rPr lang="ja-JP" altLang="en-US" sz="1800" b="1" dirty="0">
                <a:latin typeface="+mn-ea"/>
              </a:rPr>
              <a:t>■</a:t>
            </a:r>
            <a:r>
              <a:rPr lang="ja-JP" altLang="en-US" sz="1800" b="1" dirty="0"/>
              <a:t>必要と考えられる主な適応策　</a:t>
            </a:r>
            <a:r>
              <a:rPr lang="en-US" altLang="ja-JP" sz="1800" b="1" dirty="0"/>
              <a:t>【</a:t>
            </a:r>
            <a:r>
              <a:rPr lang="ja-JP" altLang="en-US" sz="1800" b="1" dirty="0">
                <a:latin typeface="+mn-ea"/>
              </a:rPr>
              <a:t>森林・林業</a:t>
            </a:r>
            <a:r>
              <a:rPr lang="en-US" altLang="ja-JP" sz="1800" b="1" dirty="0"/>
              <a:t>】</a:t>
            </a:r>
            <a:endParaRPr lang="ja-JP" altLang="en-US" sz="1800" b="1" dirty="0">
              <a:latin typeface="+mn-ea"/>
            </a:endParaRPr>
          </a:p>
        </p:txBody>
      </p:sp>
      <p:pic>
        <p:nvPicPr>
          <p:cNvPr id="7" name="図 6">
            <a:extLst>
              <a:ext uri="{FF2B5EF4-FFF2-40B4-BE49-F238E27FC236}">
                <a16:creationId xmlns:a16="http://schemas.microsoft.com/office/drawing/2014/main" id="{7DEF1459-3DE0-4B87-8429-173B751F4B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8884" y="2546982"/>
            <a:ext cx="2133472" cy="1005400"/>
          </a:xfrm>
          <a:prstGeom prst="rect">
            <a:avLst/>
          </a:prstGeom>
        </p:spPr>
      </p:pic>
      <p:sp>
        <p:nvSpPr>
          <p:cNvPr id="4" name="スライド番号プレースホルダー 3"/>
          <p:cNvSpPr>
            <a:spLocks noGrp="1"/>
          </p:cNvSpPr>
          <p:nvPr>
            <p:ph type="sldNum" sz="quarter" idx="12"/>
          </p:nvPr>
        </p:nvSpPr>
        <p:spPr/>
        <p:txBody>
          <a:bodyPr/>
          <a:lstStyle/>
          <a:p>
            <a:fld id="{66F6F5A3-2017-4170-902B-D1F77411E903}" type="slidenum">
              <a:rPr kumimoji="1" lang="ja-JP" altLang="en-US" smtClean="0"/>
              <a:t>42</a:t>
            </a:fld>
            <a:endParaRPr kumimoji="1" lang="ja-JP" altLang="en-US" dirty="0"/>
          </a:p>
        </p:txBody>
      </p:sp>
    </p:spTree>
    <p:extLst>
      <p:ext uri="{BB962C8B-B14F-4D97-AF65-F5344CB8AC3E}">
        <p14:creationId xmlns:p14="http://schemas.microsoft.com/office/powerpoint/2010/main" val="34323254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②水環境・水資源</a:t>
            </a:r>
          </a:p>
        </p:txBody>
      </p:sp>
      <p:sp>
        <p:nvSpPr>
          <p:cNvPr id="4" name="テキスト プレースホルダー 3"/>
          <p:cNvSpPr>
            <a:spLocks noGrp="1"/>
          </p:cNvSpPr>
          <p:nvPr>
            <p:ph type="body" sz="quarter" idx="13"/>
          </p:nvPr>
        </p:nvSpPr>
        <p:spPr>
          <a:xfrm>
            <a:off x="287338" y="997480"/>
            <a:ext cx="8488362" cy="2095500"/>
          </a:xfrm>
        </p:spPr>
        <p:txBody>
          <a:bodyPr/>
          <a:lstStyle/>
          <a:p>
            <a:endParaRPr lang="en-US" altLang="ja-JP" b="1" dirty="0"/>
          </a:p>
          <a:p>
            <a:endParaRPr lang="en-US" altLang="ja-JP" b="1" dirty="0"/>
          </a:p>
        </p:txBody>
      </p:sp>
      <p:sp>
        <p:nvSpPr>
          <p:cNvPr id="5" name="テキスト プレースホルダー 4"/>
          <p:cNvSpPr>
            <a:spLocks noGrp="1"/>
          </p:cNvSpPr>
          <p:nvPr>
            <p:ph type="body" sz="quarter" idx="14"/>
          </p:nvPr>
        </p:nvSpPr>
        <p:spPr>
          <a:xfrm>
            <a:off x="330200" y="6477000"/>
            <a:ext cx="8489950" cy="330200"/>
          </a:xfrm>
        </p:spPr>
        <p:txBody>
          <a:bodyPr>
            <a:normAutofit/>
          </a:bodyPr>
          <a:lstStyle/>
          <a:p>
            <a:r>
              <a:rPr lang="ja-JP" altLang="en-US" dirty="0"/>
              <a:t>出典：環境省　気候変動適応計画（</a:t>
            </a:r>
            <a:r>
              <a:rPr lang="en-US" altLang="ja-JP" dirty="0"/>
              <a:t>http://www.env.go.jp/earth/tekiou.html</a:t>
            </a:r>
            <a:r>
              <a:rPr lang="ja-JP" altLang="en-US" dirty="0"/>
              <a:t>）</a:t>
            </a:r>
          </a:p>
        </p:txBody>
      </p:sp>
      <p:graphicFrame>
        <p:nvGraphicFramePr>
          <p:cNvPr id="9" name="表 8">
            <a:extLst>
              <a:ext uri="{FF2B5EF4-FFF2-40B4-BE49-F238E27FC236}">
                <a16:creationId xmlns:a16="http://schemas.microsoft.com/office/drawing/2014/main" id="{0F2B6E32-3E91-45D9-A9C4-28719C8C2088}"/>
              </a:ext>
            </a:extLst>
          </p:cNvPr>
          <p:cNvGraphicFramePr>
            <a:graphicFrameLocks noGrp="1"/>
          </p:cNvGraphicFramePr>
          <p:nvPr>
            <p:extLst/>
          </p:nvPr>
        </p:nvGraphicFramePr>
        <p:xfrm>
          <a:off x="267459" y="1493611"/>
          <a:ext cx="8569326" cy="4323493"/>
        </p:xfrm>
        <a:graphic>
          <a:graphicData uri="http://schemas.openxmlformats.org/drawingml/2006/table">
            <a:tbl>
              <a:tblPr firstRow="1" bandRow="1">
                <a:tableStyleId>{5C22544A-7EE6-4342-B048-85BDC9FD1C3A}</a:tableStyleId>
              </a:tblPr>
              <a:tblGrid>
                <a:gridCol w="1481828">
                  <a:extLst>
                    <a:ext uri="{9D8B030D-6E8A-4147-A177-3AD203B41FA5}">
                      <a16:colId xmlns:a16="http://schemas.microsoft.com/office/drawing/2014/main" val="3654500907"/>
                    </a:ext>
                  </a:extLst>
                </a:gridCol>
                <a:gridCol w="7087498">
                  <a:extLst>
                    <a:ext uri="{9D8B030D-6E8A-4147-A177-3AD203B41FA5}">
                      <a16:colId xmlns:a16="http://schemas.microsoft.com/office/drawing/2014/main" val="1549308514"/>
                    </a:ext>
                  </a:extLst>
                </a:gridCol>
              </a:tblGrid>
              <a:tr h="451065">
                <a:tc>
                  <a:txBody>
                    <a:bodyPr/>
                    <a:lstStyle/>
                    <a:p>
                      <a:pPr algn="ctr">
                        <a:spcBef>
                          <a:spcPts val="600"/>
                        </a:spcBef>
                      </a:pPr>
                      <a:r>
                        <a:rPr kumimoji="1" lang="ja-JP" altLang="en-US" sz="1800" dirty="0"/>
                        <a:t>分類</a:t>
                      </a:r>
                      <a:endParaRPr kumimoji="1" lang="ja-JP" altLang="en-US" sz="1800" b="1" dirty="0">
                        <a:solidFill>
                          <a:schemeClr val="bg1"/>
                        </a:solidFill>
                      </a:endParaRPr>
                    </a:p>
                  </a:txBody>
                  <a:tcPr anchor="ctr"/>
                </a:tc>
                <a:tc>
                  <a:txBody>
                    <a:bodyPr/>
                    <a:lstStyle/>
                    <a:p>
                      <a:pPr algn="ctr">
                        <a:spcBef>
                          <a:spcPts val="600"/>
                        </a:spcBef>
                      </a:pPr>
                      <a:r>
                        <a:rPr kumimoji="1" lang="ja-JP" altLang="en-US" sz="1800" dirty="0"/>
                        <a:t>適応</a:t>
                      </a:r>
                      <a:endParaRPr kumimoji="1" lang="ja-JP" altLang="en-US" sz="1800" b="1" dirty="0">
                        <a:solidFill>
                          <a:schemeClr val="bg1"/>
                        </a:solidFill>
                      </a:endParaRPr>
                    </a:p>
                  </a:txBody>
                  <a:tcPr anchor="ctr"/>
                </a:tc>
                <a:extLst>
                  <a:ext uri="{0D108BD9-81ED-4DB2-BD59-A6C34878D82A}">
                    <a16:rowId xmlns:a16="http://schemas.microsoft.com/office/drawing/2014/main" val="3409167641"/>
                  </a:ext>
                </a:extLst>
              </a:tr>
              <a:tr h="1936214">
                <a:tc>
                  <a:txBody>
                    <a:bodyPr/>
                    <a:lstStyle/>
                    <a:p>
                      <a:pPr>
                        <a:spcBef>
                          <a:spcPts val="600"/>
                        </a:spcBef>
                      </a:pPr>
                      <a:r>
                        <a:rPr kumimoji="1" lang="ja-JP" altLang="en-US" sz="2000" dirty="0"/>
                        <a:t>水環境</a:t>
                      </a:r>
                      <a:endParaRPr kumimoji="1" lang="ja-JP" altLang="en-US" sz="2000" dirty="0">
                        <a:solidFill>
                          <a:schemeClr val="tx1"/>
                        </a:solidFill>
                      </a:endParaRPr>
                    </a:p>
                  </a:txBody>
                  <a:tcPr/>
                </a:tc>
                <a:tc>
                  <a:txBody>
                    <a:bodyPr/>
                    <a:lstStyle/>
                    <a:p>
                      <a:pPr marL="285750" indent="-285750">
                        <a:spcBef>
                          <a:spcPts val="600"/>
                        </a:spcBef>
                        <a:buFont typeface="Arial" panose="020B0604020202020204" pitchFamily="34" charset="0"/>
                        <a:buChar char="•"/>
                      </a:pPr>
                      <a:r>
                        <a:rPr kumimoji="1" lang="ja-JP" altLang="en-US" sz="2000" dirty="0"/>
                        <a:t>湖沼・ダム湖、河川の各種モニタリング体制を強化</a:t>
                      </a:r>
                      <a:endParaRPr kumimoji="1" lang="en-US" altLang="ja-JP" sz="2000" dirty="0"/>
                    </a:p>
                    <a:p>
                      <a:pPr marL="285750" indent="-285750">
                        <a:spcBef>
                          <a:spcPts val="600"/>
                        </a:spcBef>
                        <a:buFont typeface="Arial" panose="020B0604020202020204" pitchFamily="34" charset="0"/>
                        <a:buChar char="•"/>
                      </a:pPr>
                      <a:r>
                        <a:rPr lang="ja-JP" altLang="en-US" sz="2000" dirty="0"/>
                        <a:t>底層溶存酸素の改善対策</a:t>
                      </a:r>
                      <a:endParaRPr lang="en-US" altLang="ja-JP" sz="2000" dirty="0"/>
                    </a:p>
                    <a:p>
                      <a:pPr marL="285750" indent="-285750">
                        <a:spcBef>
                          <a:spcPts val="600"/>
                        </a:spcBef>
                        <a:buFont typeface="Arial" panose="020B0604020202020204" pitchFamily="34" charset="0"/>
                        <a:buChar char="•"/>
                      </a:pPr>
                      <a:r>
                        <a:rPr kumimoji="1" lang="ja-JP" altLang="en-US" sz="2000" dirty="0"/>
                        <a:t>湖沼水質の将来予測の精度向上</a:t>
                      </a:r>
                      <a:endParaRPr kumimoji="1" lang="en-US" altLang="ja-JP" sz="2000" dirty="0"/>
                    </a:p>
                    <a:p>
                      <a:pPr marL="285750" indent="-285750">
                        <a:spcBef>
                          <a:spcPts val="600"/>
                        </a:spcBef>
                        <a:buFont typeface="Arial" panose="020B0604020202020204" pitchFamily="34" charset="0"/>
                        <a:buChar char="•"/>
                      </a:pPr>
                      <a:r>
                        <a:rPr kumimoji="1" lang="ja-JP" altLang="en-US" sz="2000" dirty="0"/>
                        <a:t>沿岸域および閉鎖性海域の水質や生物多様性等への影響に関する調査研究を推進</a:t>
                      </a:r>
                      <a:endParaRPr kumimoji="1" lang="ja-JP" altLang="en-US" sz="2000" dirty="0">
                        <a:solidFill>
                          <a:schemeClr val="tx1"/>
                        </a:solidFill>
                      </a:endParaRPr>
                    </a:p>
                  </a:txBody>
                  <a:tcPr/>
                </a:tc>
                <a:extLst>
                  <a:ext uri="{0D108BD9-81ED-4DB2-BD59-A6C34878D82A}">
                    <a16:rowId xmlns:a16="http://schemas.microsoft.com/office/drawing/2014/main" val="1891491520"/>
                  </a:ext>
                </a:extLst>
              </a:tr>
              <a:tr h="1936214">
                <a:tc>
                  <a:txBody>
                    <a:bodyPr/>
                    <a:lstStyle/>
                    <a:p>
                      <a:pPr>
                        <a:spcBef>
                          <a:spcPts val="600"/>
                        </a:spcBef>
                      </a:pPr>
                      <a:r>
                        <a:rPr kumimoji="1" lang="ja-JP" altLang="en-US" sz="2000" dirty="0"/>
                        <a:t>水資源</a:t>
                      </a:r>
                      <a:endParaRPr kumimoji="1" lang="ja-JP" altLang="en-US" sz="2000" dirty="0">
                        <a:solidFill>
                          <a:schemeClr val="tx1"/>
                        </a:solidFill>
                      </a:endParaRPr>
                    </a:p>
                  </a:txBody>
                  <a:tcPr/>
                </a:tc>
                <a:tc>
                  <a:txBody>
                    <a:bodyPr/>
                    <a:lstStyle/>
                    <a:p>
                      <a:pPr marL="285750" indent="-285750">
                        <a:lnSpc>
                          <a:spcPts val="2700"/>
                        </a:lnSpc>
                        <a:spcBef>
                          <a:spcPts val="600"/>
                        </a:spcBef>
                        <a:buFont typeface="Arial" panose="020B0604020202020204" pitchFamily="34" charset="0"/>
                        <a:buChar char="•"/>
                      </a:pPr>
                      <a:r>
                        <a:rPr kumimoji="1" lang="ja-JP" altLang="en-US" sz="2000" dirty="0"/>
                        <a:t>渇水対策として、リスク評価の推進と４つの対策</a:t>
                      </a:r>
                      <a:r>
                        <a:rPr lang="en-US" altLang="ja-JP" sz="2000" u="none" strike="noStrike" kern="1200" baseline="0" dirty="0"/>
                        <a:t>(</a:t>
                      </a:r>
                      <a:r>
                        <a:rPr lang="ja-JP" altLang="en-US" sz="2000" u="none" strike="noStrike" kern="1200" baseline="0" dirty="0"/>
                        <a:t>発生頻度の高い渇水、施設の能力を上回る渇水、農業、森林・林業分野における対策、調査研究の推進</a:t>
                      </a:r>
                      <a:r>
                        <a:rPr lang="en-US" altLang="ja-JP" sz="2000" u="none" strike="noStrike" kern="1200" baseline="0" dirty="0"/>
                        <a:t>)</a:t>
                      </a:r>
                      <a:endParaRPr kumimoji="1" lang="ja-JP" altLang="en-US" sz="2000" dirty="0">
                        <a:solidFill>
                          <a:schemeClr val="tx1"/>
                        </a:solidFill>
                      </a:endParaRPr>
                    </a:p>
                  </a:txBody>
                  <a:tcPr/>
                </a:tc>
                <a:extLst>
                  <a:ext uri="{0D108BD9-81ED-4DB2-BD59-A6C34878D82A}">
                    <a16:rowId xmlns:a16="http://schemas.microsoft.com/office/drawing/2014/main" val="2211137415"/>
                  </a:ext>
                </a:extLst>
              </a:tr>
            </a:tbl>
          </a:graphicData>
        </a:graphic>
      </p:graphicFrame>
      <p:sp>
        <p:nvSpPr>
          <p:cNvPr id="10" name="テキスト プレースホルダー 6">
            <a:extLst>
              <a:ext uri="{FF2B5EF4-FFF2-40B4-BE49-F238E27FC236}">
                <a16:creationId xmlns:a16="http://schemas.microsoft.com/office/drawing/2014/main" id="{45962585-2523-4D55-8E54-5D7A3252F36B}"/>
              </a:ext>
            </a:extLst>
          </p:cNvPr>
          <p:cNvSpPr txBox="1">
            <a:spLocks/>
          </p:cNvSpPr>
          <p:nvPr/>
        </p:nvSpPr>
        <p:spPr>
          <a:xfrm>
            <a:off x="4511675" y="306870"/>
            <a:ext cx="4632325" cy="358775"/>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kern="0" dirty="0" smtClean="0">
                <a:solidFill>
                  <a:schemeClr val="tx1">
                    <a:lumMod val="50000"/>
                    <a:lumOff val="50000"/>
                  </a:schemeClr>
                </a:solidFill>
                <a:latin typeface="+mn-ea"/>
                <a:cs typeface="Arial"/>
              </a:rPr>
              <a:t>気候</a:t>
            </a:r>
            <a:r>
              <a:rPr lang="ja-JP" altLang="en-US" kern="0" dirty="0">
                <a:solidFill>
                  <a:schemeClr val="tx1">
                    <a:lumMod val="50000"/>
                    <a:lumOff val="50000"/>
                  </a:schemeClr>
                </a:solidFill>
                <a:latin typeface="+mn-ea"/>
                <a:cs typeface="Arial"/>
              </a:rPr>
              <a:t>変動への適応</a:t>
            </a:r>
            <a:endParaRPr lang="ja-JP" altLang="en-US" dirty="0">
              <a:solidFill>
                <a:schemeClr val="tx1">
                  <a:lumMod val="50000"/>
                  <a:lumOff val="50000"/>
                </a:schemeClr>
              </a:solidFill>
              <a:latin typeface="+mn-ea"/>
            </a:endParaRPr>
          </a:p>
        </p:txBody>
      </p:sp>
      <p:pic>
        <p:nvPicPr>
          <p:cNvPr id="11" name="図 10">
            <a:extLst>
              <a:ext uri="{FF2B5EF4-FFF2-40B4-BE49-F238E27FC236}">
                <a16:creationId xmlns:a16="http://schemas.microsoft.com/office/drawing/2014/main" id="{9777AB58-7FC2-4FB5-913C-BD07950903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0046" y="4623290"/>
            <a:ext cx="1438556" cy="1692418"/>
          </a:xfrm>
          <a:prstGeom prst="rect">
            <a:avLst/>
          </a:prstGeom>
        </p:spPr>
      </p:pic>
      <p:sp>
        <p:nvSpPr>
          <p:cNvPr id="12" name="テキスト プレースホルダー 14"/>
          <p:cNvSpPr>
            <a:spLocks noGrp="1"/>
          </p:cNvSpPr>
          <p:nvPr>
            <p:ph type="body" sz="quarter" idx="13"/>
          </p:nvPr>
        </p:nvSpPr>
        <p:spPr>
          <a:xfrm>
            <a:off x="141516" y="1124480"/>
            <a:ext cx="8445500" cy="2095500"/>
          </a:xfrm>
        </p:spPr>
        <p:txBody>
          <a:bodyPr>
            <a:normAutofit/>
          </a:bodyPr>
          <a:lstStyle/>
          <a:p>
            <a:r>
              <a:rPr lang="ja-JP" altLang="en-US" sz="1800" b="1" dirty="0">
                <a:latin typeface="+mn-ea"/>
              </a:rPr>
              <a:t>■</a:t>
            </a:r>
            <a:r>
              <a:rPr lang="ja-JP" altLang="en-US" sz="1800" b="1" dirty="0"/>
              <a:t>必要と考えられる主な適応策</a:t>
            </a:r>
            <a:endParaRPr lang="ja-JP" altLang="en-US" sz="1800" b="1" dirty="0">
              <a:latin typeface="+mn-ea"/>
            </a:endParaRPr>
          </a:p>
        </p:txBody>
      </p:sp>
      <p:sp>
        <p:nvSpPr>
          <p:cNvPr id="6" name="スライド番号プレースホルダー 5"/>
          <p:cNvSpPr>
            <a:spLocks noGrp="1"/>
          </p:cNvSpPr>
          <p:nvPr>
            <p:ph type="sldNum" sz="quarter" idx="12"/>
          </p:nvPr>
        </p:nvSpPr>
        <p:spPr/>
        <p:txBody>
          <a:bodyPr/>
          <a:lstStyle/>
          <a:p>
            <a:fld id="{66F6F5A3-2017-4170-902B-D1F77411E903}" type="slidenum">
              <a:rPr kumimoji="1" lang="ja-JP" altLang="en-US" smtClean="0"/>
              <a:t>43</a:t>
            </a:fld>
            <a:endParaRPr kumimoji="1" lang="ja-JP" altLang="en-US" dirty="0"/>
          </a:p>
        </p:txBody>
      </p:sp>
    </p:spTree>
    <p:extLst>
      <p:ext uri="{BB962C8B-B14F-4D97-AF65-F5344CB8AC3E}">
        <p14:creationId xmlns:p14="http://schemas.microsoft.com/office/powerpoint/2010/main" val="27329917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②水環境・水資源</a:t>
            </a:r>
          </a:p>
        </p:txBody>
      </p:sp>
      <p:sp>
        <p:nvSpPr>
          <p:cNvPr id="4" name="テキスト プレースホルダー 3"/>
          <p:cNvSpPr>
            <a:spLocks noGrp="1"/>
          </p:cNvSpPr>
          <p:nvPr>
            <p:ph type="body" sz="quarter" idx="13"/>
          </p:nvPr>
        </p:nvSpPr>
        <p:spPr>
          <a:xfrm>
            <a:off x="287338" y="997480"/>
            <a:ext cx="8488362" cy="2095500"/>
          </a:xfrm>
        </p:spPr>
        <p:txBody>
          <a:bodyPr/>
          <a:lstStyle/>
          <a:p>
            <a:endParaRPr lang="en-US" altLang="ja-JP" b="1" dirty="0"/>
          </a:p>
          <a:p>
            <a:endParaRPr lang="en-US" altLang="ja-JP" b="1" dirty="0"/>
          </a:p>
        </p:txBody>
      </p:sp>
      <p:sp>
        <p:nvSpPr>
          <p:cNvPr id="5" name="テキスト プレースホルダー 4"/>
          <p:cNvSpPr>
            <a:spLocks noGrp="1"/>
          </p:cNvSpPr>
          <p:nvPr>
            <p:ph type="body" sz="quarter" idx="14"/>
          </p:nvPr>
        </p:nvSpPr>
        <p:spPr>
          <a:xfrm>
            <a:off x="330200" y="6477000"/>
            <a:ext cx="8489950" cy="330200"/>
          </a:xfrm>
        </p:spPr>
        <p:txBody>
          <a:bodyPr>
            <a:normAutofit/>
          </a:bodyPr>
          <a:lstStyle/>
          <a:p>
            <a:r>
              <a:rPr lang="ja-JP" altLang="en-US" dirty="0"/>
              <a:t>出典：環境省　気候変動適応計画（</a:t>
            </a:r>
            <a:r>
              <a:rPr lang="en-US" altLang="ja-JP" dirty="0"/>
              <a:t>http://www.env.go.jp/earth/tekiou.html</a:t>
            </a:r>
            <a:r>
              <a:rPr lang="ja-JP" altLang="en-US" dirty="0"/>
              <a:t>）</a:t>
            </a:r>
          </a:p>
        </p:txBody>
      </p:sp>
      <p:graphicFrame>
        <p:nvGraphicFramePr>
          <p:cNvPr id="9" name="表 8">
            <a:extLst>
              <a:ext uri="{FF2B5EF4-FFF2-40B4-BE49-F238E27FC236}">
                <a16:creationId xmlns:a16="http://schemas.microsoft.com/office/drawing/2014/main" id="{0F2B6E32-3E91-45D9-A9C4-28719C8C2088}"/>
              </a:ext>
            </a:extLst>
          </p:cNvPr>
          <p:cNvGraphicFramePr>
            <a:graphicFrameLocks noGrp="1"/>
          </p:cNvGraphicFramePr>
          <p:nvPr>
            <p:extLst/>
          </p:nvPr>
        </p:nvGraphicFramePr>
        <p:xfrm>
          <a:off x="267459" y="1493611"/>
          <a:ext cx="8569326" cy="4323493"/>
        </p:xfrm>
        <a:graphic>
          <a:graphicData uri="http://schemas.openxmlformats.org/drawingml/2006/table">
            <a:tbl>
              <a:tblPr firstRow="1" bandRow="1">
                <a:tableStyleId>{5C22544A-7EE6-4342-B048-85BDC9FD1C3A}</a:tableStyleId>
              </a:tblPr>
              <a:tblGrid>
                <a:gridCol w="1481828">
                  <a:extLst>
                    <a:ext uri="{9D8B030D-6E8A-4147-A177-3AD203B41FA5}">
                      <a16:colId xmlns:a16="http://schemas.microsoft.com/office/drawing/2014/main" val="3654500907"/>
                    </a:ext>
                  </a:extLst>
                </a:gridCol>
                <a:gridCol w="7087498">
                  <a:extLst>
                    <a:ext uri="{9D8B030D-6E8A-4147-A177-3AD203B41FA5}">
                      <a16:colId xmlns:a16="http://schemas.microsoft.com/office/drawing/2014/main" val="1549308514"/>
                    </a:ext>
                  </a:extLst>
                </a:gridCol>
              </a:tblGrid>
              <a:tr h="451065">
                <a:tc>
                  <a:txBody>
                    <a:bodyPr/>
                    <a:lstStyle/>
                    <a:p>
                      <a:pPr algn="ctr">
                        <a:spcBef>
                          <a:spcPts val="600"/>
                        </a:spcBef>
                      </a:pPr>
                      <a:r>
                        <a:rPr kumimoji="1" lang="ja-JP" altLang="en-US" sz="1800" dirty="0"/>
                        <a:t>分類</a:t>
                      </a:r>
                      <a:endParaRPr kumimoji="1" lang="ja-JP" altLang="en-US" sz="1800" b="1" dirty="0">
                        <a:solidFill>
                          <a:schemeClr val="bg1"/>
                        </a:solidFill>
                      </a:endParaRPr>
                    </a:p>
                  </a:txBody>
                  <a:tcPr anchor="ctr"/>
                </a:tc>
                <a:tc>
                  <a:txBody>
                    <a:bodyPr/>
                    <a:lstStyle/>
                    <a:p>
                      <a:pPr algn="ctr">
                        <a:spcBef>
                          <a:spcPts val="600"/>
                        </a:spcBef>
                      </a:pPr>
                      <a:r>
                        <a:rPr kumimoji="1" lang="ja-JP" altLang="en-US" sz="1800" dirty="0"/>
                        <a:t>適応</a:t>
                      </a:r>
                      <a:endParaRPr kumimoji="1" lang="ja-JP" altLang="en-US" sz="1800" b="1" dirty="0">
                        <a:solidFill>
                          <a:schemeClr val="bg1"/>
                        </a:solidFill>
                      </a:endParaRPr>
                    </a:p>
                  </a:txBody>
                  <a:tcPr anchor="ctr"/>
                </a:tc>
                <a:extLst>
                  <a:ext uri="{0D108BD9-81ED-4DB2-BD59-A6C34878D82A}">
                    <a16:rowId xmlns:a16="http://schemas.microsoft.com/office/drawing/2014/main" val="3409167641"/>
                  </a:ext>
                </a:extLst>
              </a:tr>
              <a:tr h="1936214">
                <a:tc>
                  <a:txBody>
                    <a:bodyPr/>
                    <a:lstStyle/>
                    <a:p>
                      <a:pPr>
                        <a:spcBef>
                          <a:spcPts val="600"/>
                        </a:spcBef>
                      </a:pPr>
                      <a:r>
                        <a:rPr kumimoji="1" lang="ja-JP" altLang="en-US" sz="2000" dirty="0"/>
                        <a:t>水環境</a:t>
                      </a:r>
                      <a:endParaRPr kumimoji="1" lang="ja-JP" altLang="en-US" sz="2000" dirty="0">
                        <a:solidFill>
                          <a:schemeClr val="tx1"/>
                        </a:solidFill>
                      </a:endParaRPr>
                    </a:p>
                  </a:txBody>
                  <a:tcPr/>
                </a:tc>
                <a:tc>
                  <a:txBody>
                    <a:bodyPr/>
                    <a:lstStyle/>
                    <a:p>
                      <a:pPr marL="285750" indent="-285750">
                        <a:spcBef>
                          <a:spcPts val="600"/>
                        </a:spcBef>
                        <a:buFont typeface="Arial" panose="020B0604020202020204" pitchFamily="34" charset="0"/>
                        <a:buChar char="•"/>
                      </a:pPr>
                      <a:r>
                        <a:rPr kumimoji="1" lang="ja-JP" altLang="en-US" sz="2000" dirty="0"/>
                        <a:t>湖沼・ダム湖、河川の各種モニタリング体制を強化</a:t>
                      </a:r>
                      <a:endParaRPr kumimoji="1" lang="en-US" altLang="ja-JP" sz="2000" dirty="0"/>
                    </a:p>
                    <a:p>
                      <a:pPr marL="285750" indent="-285750">
                        <a:spcBef>
                          <a:spcPts val="600"/>
                        </a:spcBef>
                        <a:buFont typeface="Arial" panose="020B0604020202020204" pitchFamily="34" charset="0"/>
                        <a:buChar char="•"/>
                      </a:pPr>
                      <a:r>
                        <a:rPr lang="ja-JP" altLang="en-US" sz="2000" dirty="0"/>
                        <a:t>底層溶存酸素の改善対策</a:t>
                      </a:r>
                      <a:endParaRPr lang="en-US" altLang="ja-JP" sz="2000" dirty="0"/>
                    </a:p>
                    <a:p>
                      <a:pPr marL="285750" indent="-285750">
                        <a:spcBef>
                          <a:spcPts val="600"/>
                        </a:spcBef>
                        <a:buFont typeface="Arial" panose="020B0604020202020204" pitchFamily="34" charset="0"/>
                        <a:buChar char="•"/>
                      </a:pPr>
                      <a:r>
                        <a:rPr kumimoji="1" lang="ja-JP" altLang="en-US" sz="2000" dirty="0"/>
                        <a:t>湖沼水質の将来予測の精度向上</a:t>
                      </a:r>
                      <a:endParaRPr kumimoji="1" lang="en-US" altLang="ja-JP" sz="2000" dirty="0"/>
                    </a:p>
                    <a:p>
                      <a:pPr marL="285750" indent="-285750">
                        <a:spcBef>
                          <a:spcPts val="600"/>
                        </a:spcBef>
                        <a:buFont typeface="Arial" panose="020B0604020202020204" pitchFamily="34" charset="0"/>
                        <a:buChar char="•"/>
                      </a:pPr>
                      <a:r>
                        <a:rPr kumimoji="1" lang="ja-JP" altLang="en-US" sz="2000" dirty="0"/>
                        <a:t>沿岸域および閉鎖性海域の水質や生物多様性等への影響に関する調査研究を推進</a:t>
                      </a:r>
                      <a:endParaRPr kumimoji="1" lang="ja-JP" altLang="en-US" sz="2000" dirty="0">
                        <a:solidFill>
                          <a:schemeClr val="tx1"/>
                        </a:solidFill>
                      </a:endParaRPr>
                    </a:p>
                  </a:txBody>
                  <a:tcPr/>
                </a:tc>
                <a:extLst>
                  <a:ext uri="{0D108BD9-81ED-4DB2-BD59-A6C34878D82A}">
                    <a16:rowId xmlns:a16="http://schemas.microsoft.com/office/drawing/2014/main" val="1891491520"/>
                  </a:ext>
                </a:extLst>
              </a:tr>
              <a:tr h="1936214">
                <a:tc>
                  <a:txBody>
                    <a:bodyPr/>
                    <a:lstStyle/>
                    <a:p>
                      <a:pPr>
                        <a:spcBef>
                          <a:spcPts val="600"/>
                        </a:spcBef>
                      </a:pPr>
                      <a:r>
                        <a:rPr kumimoji="1" lang="ja-JP" altLang="en-US" sz="2000" dirty="0"/>
                        <a:t>水資源</a:t>
                      </a:r>
                      <a:endParaRPr kumimoji="1" lang="ja-JP" altLang="en-US" sz="2000" dirty="0">
                        <a:solidFill>
                          <a:schemeClr val="tx1"/>
                        </a:solidFill>
                      </a:endParaRPr>
                    </a:p>
                  </a:txBody>
                  <a:tcPr/>
                </a:tc>
                <a:tc>
                  <a:txBody>
                    <a:bodyPr/>
                    <a:lstStyle/>
                    <a:p>
                      <a:pPr marL="285750" indent="-285750">
                        <a:lnSpc>
                          <a:spcPts val="2700"/>
                        </a:lnSpc>
                        <a:spcBef>
                          <a:spcPts val="600"/>
                        </a:spcBef>
                        <a:buFont typeface="Arial" panose="020B0604020202020204" pitchFamily="34" charset="0"/>
                        <a:buChar char="•"/>
                      </a:pPr>
                      <a:r>
                        <a:rPr kumimoji="1" lang="ja-JP" altLang="en-US" sz="2000" dirty="0"/>
                        <a:t>渇水対策として、リスク評価の推進と４つの対策</a:t>
                      </a:r>
                      <a:r>
                        <a:rPr lang="en-US" altLang="ja-JP" sz="2000" u="none" strike="noStrike" kern="1200" baseline="0" dirty="0"/>
                        <a:t>(</a:t>
                      </a:r>
                      <a:r>
                        <a:rPr lang="ja-JP" altLang="en-US" sz="2000" u="none" strike="noStrike" kern="1200" baseline="0" dirty="0"/>
                        <a:t>発生頻度の高い渇水、施設の能力を上回る渇水、農業、森林・林業分野における対策、調査研究の推進</a:t>
                      </a:r>
                      <a:r>
                        <a:rPr lang="en-US" altLang="ja-JP" sz="2000" u="none" strike="noStrike" kern="1200" baseline="0" dirty="0"/>
                        <a:t>)</a:t>
                      </a:r>
                      <a:endParaRPr kumimoji="1" lang="ja-JP" altLang="en-US" sz="2000" dirty="0">
                        <a:solidFill>
                          <a:schemeClr val="tx1"/>
                        </a:solidFill>
                      </a:endParaRPr>
                    </a:p>
                  </a:txBody>
                  <a:tcPr/>
                </a:tc>
                <a:extLst>
                  <a:ext uri="{0D108BD9-81ED-4DB2-BD59-A6C34878D82A}">
                    <a16:rowId xmlns:a16="http://schemas.microsoft.com/office/drawing/2014/main" val="2211137415"/>
                  </a:ext>
                </a:extLst>
              </a:tr>
            </a:tbl>
          </a:graphicData>
        </a:graphic>
      </p:graphicFrame>
      <p:sp>
        <p:nvSpPr>
          <p:cNvPr id="10" name="テキスト プレースホルダー 6">
            <a:extLst>
              <a:ext uri="{FF2B5EF4-FFF2-40B4-BE49-F238E27FC236}">
                <a16:creationId xmlns:a16="http://schemas.microsoft.com/office/drawing/2014/main" id="{45962585-2523-4D55-8E54-5D7A3252F36B}"/>
              </a:ext>
            </a:extLst>
          </p:cNvPr>
          <p:cNvSpPr txBox="1">
            <a:spLocks/>
          </p:cNvSpPr>
          <p:nvPr/>
        </p:nvSpPr>
        <p:spPr>
          <a:xfrm>
            <a:off x="4511675" y="306870"/>
            <a:ext cx="4632325" cy="358775"/>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kern="0" dirty="0" smtClean="0">
                <a:solidFill>
                  <a:schemeClr val="tx1">
                    <a:lumMod val="50000"/>
                    <a:lumOff val="50000"/>
                  </a:schemeClr>
                </a:solidFill>
                <a:latin typeface="+mn-ea"/>
                <a:cs typeface="Arial"/>
              </a:rPr>
              <a:t>気候</a:t>
            </a:r>
            <a:r>
              <a:rPr lang="ja-JP" altLang="en-US" kern="0" dirty="0">
                <a:solidFill>
                  <a:schemeClr val="tx1">
                    <a:lumMod val="50000"/>
                    <a:lumOff val="50000"/>
                  </a:schemeClr>
                </a:solidFill>
                <a:latin typeface="+mn-ea"/>
                <a:cs typeface="Arial"/>
              </a:rPr>
              <a:t>変動への適応</a:t>
            </a:r>
            <a:endParaRPr lang="ja-JP" altLang="en-US" dirty="0">
              <a:solidFill>
                <a:schemeClr val="tx1">
                  <a:lumMod val="50000"/>
                  <a:lumOff val="50000"/>
                </a:schemeClr>
              </a:solidFill>
              <a:latin typeface="+mn-ea"/>
            </a:endParaRPr>
          </a:p>
        </p:txBody>
      </p:sp>
      <p:pic>
        <p:nvPicPr>
          <p:cNvPr id="11" name="図 10">
            <a:extLst>
              <a:ext uri="{FF2B5EF4-FFF2-40B4-BE49-F238E27FC236}">
                <a16:creationId xmlns:a16="http://schemas.microsoft.com/office/drawing/2014/main" id="{9777AB58-7FC2-4FB5-913C-BD07950903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0046" y="4623290"/>
            <a:ext cx="1438556" cy="1692418"/>
          </a:xfrm>
          <a:prstGeom prst="rect">
            <a:avLst/>
          </a:prstGeom>
        </p:spPr>
      </p:pic>
      <p:sp>
        <p:nvSpPr>
          <p:cNvPr id="12" name="テキスト プレースホルダー 14"/>
          <p:cNvSpPr>
            <a:spLocks noGrp="1"/>
          </p:cNvSpPr>
          <p:nvPr>
            <p:ph type="body" sz="quarter" idx="13"/>
          </p:nvPr>
        </p:nvSpPr>
        <p:spPr>
          <a:xfrm>
            <a:off x="141516" y="1124480"/>
            <a:ext cx="8445500" cy="2095500"/>
          </a:xfrm>
        </p:spPr>
        <p:txBody>
          <a:bodyPr>
            <a:normAutofit/>
          </a:bodyPr>
          <a:lstStyle/>
          <a:p>
            <a:r>
              <a:rPr lang="ja-JP" altLang="en-US" sz="1800" b="1" dirty="0">
                <a:latin typeface="+mn-ea"/>
              </a:rPr>
              <a:t>■</a:t>
            </a:r>
            <a:r>
              <a:rPr lang="ja-JP" altLang="en-US" sz="1800" b="1" dirty="0"/>
              <a:t>必要と考えられる主な適応策</a:t>
            </a:r>
            <a:endParaRPr lang="ja-JP" altLang="en-US" sz="1800" b="1" dirty="0">
              <a:latin typeface="+mn-ea"/>
            </a:endParaRPr>
          </a:p>
        </p:txBody>
      </p:sp>
      <p:sp>
        <p:nvSpPr>
          <p:cNvPr id="6" name="スライド番号プレースホルダー 5"/>
          <p:cNvSpPr>
            <a:spLocks noGrp="1"/>
          </p:cNvSpPr>
          <p:nvPr>
            <p:ph type="sldNum" sz="quarter" idx="12"/>
          </p:nvPr>
        </p:nvSpPr>
        <p:spPr/>
        <p:txBody>
          <a:bodyPr/>
          <a:lstStyle/>
          <a:p>
            <a:fld id="{66F6F5A3-2017-4170-902B-D1F77411E903}" type="slidenum">
              <a:rPr kumimoji="1" lang="ja-JP" altLang="en-US" smtClean="0"/>
              <a:t>44</a:t>
            </a:fld>
            <a:endParaRPr kumimoji="1" lang="ja-JP" altLang="en-US" dirty="0"/>
          </a:p>
        </p:txBody>
      </p:sp>
    </p:spTree>
    <p:extLst>
      <p:ext uri="{BB962C8B-B14F-4D97-AF65-F5344CB8AC3E}">
        <p14:creationId xmlns:p14="http://schemas.microsoft.com/office/powerpoint/2010/main" val="17050874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④自然災害・沿岸域</a:t>
            </a:r>
          </a:p>
        </p:txBody>
      </p:sp>
      <p:sp>
        <p:nvSpPr>
          <p:cNvPr id="4" name="テキスト プレースホルダー 3"/>
          <p:cNvSpPr>
            <a:spLocks noGrp="1"/>
          </p:cNvSpPr>
          <p:nvPr>
            <p:ph type="body" sz="quarter" idx="13"/>
          </p:nvPr>
        </p:nvSpPr>
        <p:spPr>
          <a:xfrm>
            <a:off x="330200" y="992087"/>
            <a:ext cx="8488362" cy="2095500"/>
          </a:xfrm>
        </p:spPr>
        <p:txBody>
          <a:bodyPr/>
          <a:lstStyle/>
          <a:p>
            <a:endParaRPr lang="en-US" altLang="ja-JP" b="1" dirty="0"/>
          </a:p>
          <a:p>
            <a:endParaRPr lang="en-US" altLang="ja-JP" b="1" dirty="0"/>
          </a:p>
        </p:txBody>
      </p:sp>
      <p:sp>
        <p:nvSpPr>
          <p:cNvPr id="5" name="テキスト プレースホルダー 4"/>
          <p:cNvSpPr>
            <a:spLocks noGrp="1"/>
          </p:cNvSpPr>
          <p:nvPr>
            <p:ph type="body" sz="quarter" idx="14"/>
          </p:nvPr>
        </p:nvSpPr>
        <p:spPr/>
        <p:txBody>
          <a:bodyPr>
            <a:normAutofit fontScale="92500" lnSpcReduction="10000"/>
          </a:bodyPr>
          <a:lstStyle/>
          <a:p>
            <a:r>
              <a:rPr lang="ja-JP" altLang="en-US" dirty="0"/>
              <a:t>出典：環境省　気候変動適応計画（</a:t>
            </a:r>
            <a:r>
              <a:rPr lang="en-US" altLang="ja-JP" dirty="0"/>
              <a:t>http://www.env.go.jp/earth/tekiou.html</a:t>
            </a:r>
            <a:r>
              <a:rPr lang="ja-JP" altLang="en-US" dirty="0"/>
              <a:t>）</a:t>
            </a:r>
          </a:p>
          <a:p>
            <a:r>
              <a:rPr lang="ja-JP" altLang="en-US" dirty="0"/>
              <a:t>　　　　 国土</a:t>
            </a:r>
            <a:r>
              <a:rPr lang="ja-JP" altLang="en-US"/>
              <a:t>交通省　国土</a:t>
            </a:r>
            <a:r>
              <a:rPr lang="ja-JP" altLang="en-US" dirty="0"/>
              <a:t>交通省気候変動適応</a:t>
            </a:r>
            <a:r>
              <a:rPr lang="ja-JP" altLang="en-US"/>
              <a:t>計画　</a:t>
            </a:r>
            <a:r>
              <a:rPr lang="en-US" altLang="ja-JP"/>
              <a:t>(https</a:t>
            </a:r>
            <a:r>
              <a:rPr lang="en-US" altLang="ja-JP" dirty="0"/>
              <a:t>://www.mlit.go.</a:t>
            </a:r>
            <a:r>
              <a:rPr lang="en-US" altLang="ja-JP"/>
              <a:t>jp/common/001264212.pdf</a:t>
            </a:r>
            <a:r>
              <a:rPr lang="en-US" altLang="ja-JP" dirty="0"/>
              <a:t>)</a:t>
            </a:r>
          </a:p>
        </p:txBody>
      </p:sp>
      <p:graphicFrame>
        <p:nvGraphicFramePr>
          <p:cNvPr id="9" name="表 8">
            <a:extLst>
              <a:ext uri="{FF2B5EF4-FFF2-40B4-BE49-F238E27FC236}">
                <a16:creationId xmlns:a16="http://schemas.microsoft.com/office/drawing/2014/main" id="{0F2B6E32-3E91-45D9-A9C4-28719C8C2088}"/>
              </a:ext>
            </a:extLst>
          </p:cNvPr>
          <p:cNvGraphicFramePr>
            <a:graphicFrameLocks noGrp="1"/>
          </p:cNvGraphicFramePr>
          <p:nvPr>
            <p:extLst/>
          </p:nvPr>
        </p:nvGraphicFramePr>
        <p:xfrm>
          <a:off x="287337" y="1492038"/>
          <a:ext cx="8569326" cy="4850603"/>
        </p:xfrm>
        <a:graphic>
          <a:graphicData uri="http://schemas.openxmlformats.org/drawingml/2006/table">
            <a:tbl>
              <a:tblPr firstRow="1" bandRow="1">
                <a:tableStyleId>{5C22544A-7EE6-4342-B048-85BDC9FD1C3A}</a:tableStyleId>
              </a:tblPr>
              <a:tblGrid>
                <a:gridCol w="1481828">
                  <a:extLst>
                    <a:ext uri="{9D8B030D-6E8A-4147-A177-3AD203B41FA5}">
                      <a16:colId xmlns:a16="http://schemas.microsoft.com/office/drawing/2014/main" val="3654500907"/>
                    </a:ext>
                  </a:extLst>
                </a:gridCol>
                <a:gridCol w="7087498">
                  <a:extLst>
                    <a:ext uri="{9D8B030D-6E8A-4147-A177-3AD203B41FA5}">
                      <a16:colId xmlns:a16="http://schemas.microsoft.com/office/drawing/2014/main" val="1549308514"/>
                    </a:ext>
                  </a:extLst>
                </a:gridCol>
              </a:tblGrid>
              <a:tr h="504738">
                <a:tc>
                  <a:txBody>
                    <a:bodyPr/>
                    <a:lstStyle/>
                    <a:p>
                      <a:pPr algn="ctr"/>
                      <a:r>
                        <a:rPr kumimoji="1" lang="ja-JP" altLang="en-US" sz="1800" dirty="0"/>
                        <a:t>分類</a:t>
                      </a:r>
                      <a:endParaRPr kumimoji="1" lang="ja-JP" altLang="en-US" sz="1800" b="1" dirty="0">
                        <a:solidFill>
                          <a:schemeClr val="bg1"/>
                        </a:solidFill>
                      </a:endParaRPr>
                    </a:p>
                  </a:txBody>
                  <a:tcPr anchor="ctr"/>
                </a:tc>
                <a:tc>
                  <a:txBody>
                    <a:bodyPr/>
                    <a:lstStyle/>
                    <a:p>
                      <a:pPr algn="ctr"/>
                      <a:r>
                        <a:rPr kumimoji="1" lang="ja-JP" altLang="en-US" sz="1800" dirty="0"/>
                        <a:t>適応</a:t>
                      </a:r>
                      <a:endParaRPr kumimoji="1" lang="ja-JP" altLang="en-US" sz="1800" b="1" dirty="0">
                        <a:solidFill>
                          <a:schemeClr val="bg1"/>
                        </a:solidFill>
                      </a:endParaRPr>
                    </a:p>
                  </a:txBody>
                  <a:tcPr anchor="ctr"/>
                </a:tc>
                <a:extLst>
                  <a:ext uri="{0D108BD9-81ED-4DB2-BD59-A6C34878D82A}">
                    <a16:rowId xmlns:a16="http://schemas.microsoft.com/office/drawing/2014/main" val="3409167641"/>
                  </a:ext>
                </a:extLst>
              </a:tr>
              <a:tr h="1419785">
                <a:tc>
                  <a:txBody>
                    <a:bodyPr/>
                    <a:lstStyle/>
                    <a:p>
                      <a:r>
                        <a:rPr kumimoji="1" lang="ja-JP" altLang="en-US" sz="2000" dirty="0"/>
                        <a:t>水害</a:t>
                      </a:r>
                      <a:endParaRPr kumimoji="1" lang="ja-JP" altLang="en-US" sz="2000" dirty="0">
                        <a:solidFill>
                          <a:schemeClr val="tx1"/>
                        </a:solidFill>
                      </a:endParaRPr>
                    </a:p>
                  </a:txBody>
                  <a:tcPr/>
                </a:tc>
                <a:tc>
                  <a:txBody>
                    <a:bodyPr/>
                    <a:lstStyle/>
                    <a:p>
                      <a:pPr marL="285750" indent="-285750">
                        <a:spcBef>
                          <a:spcPts val="600"/>
                        </a:spcBef>
                        <a:buFont typeface="Arial" panose="020B0604020202020204" pitchFamily="34" charset="0"/>
                        <a:buChar char="•"/>
                      </a:pPr>
                      <a:r>
                        <a:rPr kumimoji="1" lang="ja-JP" altLang="en-US" sz="2000" dirty="0"/>
                        <a:t>災害リスクの認識と浸水深さや継続時間等の明示</a:t>
                      </a:r>
                      <a:endParaRPr kumimoji="1" lang="en-US" altLang="ja-JP" sz="2000" dirty="0"/>
                    </a:p>
                    <a:p>
                      <a:pPr marL="285750" indent="-285750">
                        <a:spcBef>
                          <a:spcPts val="600"/>
                        </a:spcBef>
                        <a:buFont typeface="Arial" panose="020B0604020202020204" pitchFamily="34" charset="0"/>
                        <a:buChar char="•"/>
                      </a:pPr>
                      <a:r>
                        <a:rPr kumimoji="1" lang="ja-JP" altLang="en-US" sz="2000" dirty="0"/>
                        <a:t>人口、インフラ、高齢化の状況等、地域の実情に応じた被害想定</a:t>
                      </a:r>
                      <a:endParaRPr kumimoji="1" lang="ja-JP" altLang="en-US" sz="2000" dirty="0">
                        <a:solidFill>
                          <a:schemeClr val="tx1"/>
                        </a:solidFill>
                      </a:endParaRPr>
                    </a:p>
                  </a:txBody>
                  <a:tcPr/>
                </a:tc>
                <a:extLst>
                  <a:ext uri="{0D108BD9-81ED-4DB2-BD59-A6C34878D82A}">
                    <a16:rowId xmlns:a16="http://schemas.microsoft.com/office/drawing/2014/main" val="1891491520"/>
                  </a:ext>
                </a:extLst>
              </a:tr>
              <a:tr h="1419785">
                <a:tc>
                  <a:txBody>
                    <a:bodyPr/>
                    <a:lstStyle/>
                    <a:p>
                      <a:r>
                        <a:rPr kumimoji="1" lang="ja-JP" altLang="en-US" sz="2000" dirty="0"/>
                        <a:t>沿岸</a:t>
                      </a:r>
                    </a:p>
                  </a:txBody>
                  <a:tcPr/>
                </a:tc>
                <a:tc>
                  <a:txBody>
                    <a:bodyPr/>
                    <a:lstStyle/>
                    <a:p>
                      <a:pPr marL="285750" indent="-285750">
                        <a:spcBef>
                          <a:spcPts val="600"/>
                        </a:spcBef>
                        <a:buFont typeface="Arial" panose="020B0604020202020204" pitchFamily="34" charset="0"/>
                        <a:buChar char="•"/>
                      </a:pPr>
                      <a:r>
                        <a:rPr lang="ja-JP" altLang="en-US" sz="2000" dirty="0"/>
                        <a:t>航路・泊地の埋没の可能性が懸念される場合、防砂提等を設置</a:t>
                      </a:r>
                      <a:endParaRPr lang="en-US" altLang="ja-JP" sz="2000" dirty="0"/>
                    </a:p>
                    <a:p>
                      <a:pPr marL="285750" indent="-285750">
                        <a:spcBef>
                          <a:spcPts val="600"/>
                        </a:spcBef>
                        <a:buFont typeface="Arial" panose="020B0604020202020204" pitchFamily="34" charset="0"/>
                        <a:buChar char="•"/>
                      </a:pPr>
                      <a:r>
                        <a:rPr kumimoji="1" lang="ja-JP" altLang="en-US" sz="2000" dirty="0"/>
                        <a:t>港湾機能低下を防ぐためのフェーズ別高潮対応計画</a:t>
                      </a:r>
                      <a:endParaRPr kumimoji="1" lang="en-US" altLang="ja-JP" sz="2000" dirty="0"/>
                    </a:p>
                    <a:p>
                      <a:pPr marL="285750" indent="-285750">
                        <a:spcBef>
                          <a:spcPts val="600"/>
                        </a:spcBef>
                        <a:buFont typeface="Arial" panose="020B0604020202020204" pitchFamily="34" charset="0"/>
                        <a:buChar char="•"/>
                      </a:pPr>
                      <a:r>
                        <a:rPr kumimoji="1" lang="ja-JP" altLang="en-US" sz="2000" dirty="0"/>
                        <a:t>高潮や海岸浸食の被害軽減を考慮した海岸防災林の整備</a:t>
                      </a:r>
                    </a:p>
                  </a:txBody>
                  <a:tcPr/>
                </a:tc>
                <a:extLst>
                  <a:ext uri="{0D108BD9-81ED-4DB2-BD59-A6C34878D82A}">
                    <a16:rowId xmlns:a16="http://schemas.microsoft.com/office/drawing/2014/main" val="337485736"/>
                  </a:ext>
                </a:extLst>
              </a:tr>
              <a:tr h="1419785">
                <a:tc>
                  <a:txBody>
                    <a:bodyPr/>
                    <a:lstStyle/>
                    <a:p>
                      <a:r>
                        <a:rPr kumimoji="1" lang="ja-JP" altLang="en-US" sz="2000" dirty="0"/>
                        <a:t>土砂災害</a:t>
                      </a:r>
                    </a:p>
                  </a:txBody>
                  <a:tcPr/>
                </a:tc>
                <a:tc>
                  <a:txBody>
                    <a:bodyPr/>
                    <a:lstStyle/>
                    <a:p>
                      <a:pPr marL="285750" indent="-285750">
                        <a:spcBef>
                          <a:spcPts val="600"/>
                        </a:spcBef>
                        <a:buFont typeface="Arial" panose="020B0604020202020204" pitchFamily="34" charset="0"/>
                        <a:buChar char="•"/>
                      </a:pPr>
                      <a:r>
                        <a:rPr kumimoji="1" lang="ja-JP" altLang="en-US" sz="2000" dirty="0"/>
                        <a:t>減災機能を十分に発揮できる</a:t>
                      </a:r>
                      <a:r>
                        <a:rPr lang="ja-JP" altLang="en-US" sz="2000" dirty="0"/>
                        <a:t>施設の配置や構造の検討</a:t>
                      </a:r>
                      <a:endParaRPr kumimoji="1" lang="en-US" altLang="ja-JP" sz="2000" dirty="0"/>
                    </a:p>
                    <a:p>
                      <a:pPr marL="285750" indent="-285750">
                        <a:spcBef>
                          <a:spcPts val="600"/>
                        </a:spcBef>
                        <a:buFont typeface="Arial" panose="020B0604020202020204" pitchFamily="34" charset="0"/>
                        <a:buChar char="•"/>
                      </a:pPr>
                      <a:r>
                        <a:rPr lang="ja-JP" altLang="en-US" sz="2000" dirty="0"/>
                        <a:t>深層崩壊等の発生等をいち早く把握できる体制の整備</a:t>
                      </a:r>
                      <a:endParaRPr kumimoji="1" lang="en-US" altLang="ja-JP" sz="2000" dirty="0"/>
                    </a:p>
                    <a:p>
                      <a:pPr marL="285750" indent="-285750">
                        <a:spcBef>
                          <a:spcPts val="600"/>
                        </a:spcBef>
                        <a:buFont typeface="Arial" panose="020B0604020202020204" pitchFamily="34" charset="0"/>
                        <a:buChar char="•"/>
                      </a:pPr>
                      <a:r>
                        <a:rPr kumimoji="1" lang="ja-JP" altLang="en-US" sz="2000" dirty="0"/>
                        <a:t>建築物の構造規制や宅地開発等の抑制、安全な地域への移転</a:t>
                      </a:r>
                    </a:p>
                  </a:txBody>
                  <a:tcPr/>
                </a:tc>
                <a:extLst>
                  <a:ext uri="{0D108BD9-81ED-4DB2-BD59-A6C34878D82A}">
                    <a16:rowId xmlns:a16="http://schemas.microsoft.com/office/drawing/2014/main" val="401030447"/>
                  </a:ext>
                </a:extLst>
              </a:tr>
            </a:tbl>
          </a:graphicData>
        </a:graphic>
      </p:graphicFrame>
      <p:sp>
        <p:nvSpPr>
          <p:cNvPr id="10" name="テキスト プレースホルダー 6">
            <a:extLst>
              <a:ext uri="{FF2B5EF4-FFF2-40B4-BE49-F238E27FC236}">
                <a16:creationId xmlns:a16="http://schemas.microsoft.com/office/drawing/2014/main" id="{479DA9F5-EBE6-4B48-B0D7-B0125578ED99}"/>
              </a:ext>
            </a:extLst>
          </p:cNvPr>
          <p:cNvSpPr txBox="1">
            <a:spLocks/>
          </p:cNvSpPr>
          <p:nvPr/>
        </p:nvSpPr>
        <p:spPr>
          <a:xfrm>
            <a:off x="4511675" y="306870"/>
            <a:ext cx="4632325" cy="358775"/>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kern="0" dirty="0" smtClean="0">
                <a:solidFill>
                  <a:schemeClr val="tx1">
                    <a:lumMod val="50000"/>
                    <a:lumOff val="50000"/>
                  </a:schemeClr>
                </a:solidFill>
                <a:latin typeface="+mn-ea"/>
                <a:cs typeface="Arial"/>
              </a:rPr>
              <a:t>気候</a:t>
            </a:r>
            <a:r>
              <a:rPr lang="ja-JP" altLang="en-US" kern="0" dirty="0">
                <a:solidFill>
                  <a:schemeClr val="tx1">
                    <a:lumMod val="50000"/>
                    <a:lumOff val="50000"/>
                  </a:schemeClr>
                </a:solidFill>
                <a:latin typeface="+mn-ea"/>
                <a:cs typeface="Arial"/>
              </a:rPr>
              <a:t>変動への適応</a:t>
            </a:r>
            <a:endParaRPr lang="ja-JP" altLang="en-US" dirty="0">
              <a:solidFill>
                <a:schemeClr val="tx1">
                  <a:lumMod val="50000"/>
                  <a:lumOff val="50000"/>
                </a:schemeClr>
              </a:solidFill>
              <a:latin typeface="+mn-ea"/>
            </a:endParaRPr>
          </a:p>
        </p:txBody>
      </p:sp>
      <p:pic>
        <p:nvPicPr>
          <p:cNvPr id="13" name="図 12">
            <a:extLst>
              <a:ext uri="{FF2B5EF4-FFF2-40B4-BE49-F238E27FC236}">
                <a16:creationId xmlns:a16="http://schemas.microsoft.com/office/drawing/2014/main" id="{7A07CC8F-1813-496B-BC74-A820FCB861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1533" y="503291"/>
            <a:ext cx="1311567" cy="868913"/>
          </a:xfrm>
          <a:prstGeom prst="rect">
            <a:avLst/>
          </a:prstGeom>
        </p:spPr>
      </p:pic>
      <p:pic>
        <p:nvPicPr>
          <p:cNvPr id="15" name="図 14">
            <a:extLst>
              <a:ext uri="{FF2B5EF4-FFF2-40B4-BE49-F238E27FC236}">
                <a16:creationId xmlns:a16="http://schemas.microsoft.com/office/drawing/2014/main" id="{E33A03F7-9D8E-4D3E-82A0-422C7713F9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668" y="5438749"/>
            <a:ext cx="964162" cy="867745"/>
          </a:xfrm>
          <a:prstGeom prst="rect">
            <a:avLst/>
          </a:prstGeom>
        </p:spPr>
      </p:pic>
      <p:sp>
        <p:nvSpPr>
          <p:cNvPr id="12" name="テキスト プレースホルダー 14"/>
          <p:cNvSpPr>
            <a:spLocks noGrp="1"/>
          </p:cNvSpPr>
          <p:nvPr>
            <p:ph type="body" sz="quarter" idx="13"/>
          </p:nvPr>
        </p:nvSpPr>
        <p:spPr>
          <a:xfrm>
            <a:off x="141516" y="1124480"/>
            <a:ext cx="8445500" cy="2095500"/>
          </a:xfrm>
        </p:spPr>
        <p:txBody>
          <a:bodyPr>
            <a:normAutofit/>
          </a:bodyPr>
          <a:lstStyle/>
          <a:p>
            <a:r>
              <a:rPr lang="ja-JP" altLang="en-US" sz="1800" b="1" dirty="0">
                <a:latin typeface="+mn-ea"/>
              </a:rPr>
              <a:t>■</a:t>
            </a:r>
            <a:r>
              <a:rPr lang="ja-JP" altLang="en-US" sz="1800" b="1" dirty="0"/>
              <a:t>必要と考えられる主な適応策</a:t>
            </a:r>
            <a:endParaRPr lang="ja-JP" altLang="en-US" sz="1800" b="1" dirty="0">
              <a:latin typeface="+mn-ea"/>
            </a:endParaRPr>
          </a:p>
        </p:txBody>
      </p:sp>
      <p:sp>
        <p:nvSpPr>
          <p:cNvPr id="6" name="スライド番号プレースホルダー 5"/>
          <p:cNvSpPr>
            <a:spLocks noGrp="1"/>
          </p:cNvSpPr>
          <p:nvPr>
            <p:ph type="sldNum" sz="quarter" idx="12"/>
          </p:nvPr>
        </p:nvSpPr>
        <p:spPr/>
        <p:txBody>
          <a:bodyPr/>
          <a:lstStyle/>
          <a:p>
            <a:fld id="{66F6F5A3-2017-4170-902B-D1F77411E903}" type="slidenum">
              <a:rPr kumimoji="1" lang="ja-JP" altLang="en-US" smtClean="0"/>
              <a:t>45</a:t>
            </a:fld>
            <a:endParaRPr kumimoji="1" lang="ja-JP" altLang="en-US" dirty="0"/>
          </a:p>
        </p:txBody>
      </p:sp>
    </p:spTree>
    <p:extLst>
      <p:ext uri="{BB962C8B-B14F-4D97-AF65-F5344CB8AC3E}">
        <p14:creationId xmlns:p14="http://schemas.microsoft.com/office/powerpoint/2010/main" val="9086476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⑤健康</a:t>
            </a:r>
            <a:endParaRPr kumimoji="1" lang="ja-JP" altLang="en-US" dirty="0"/>
          </a:p>
        </p:txBody>
      </p:sp>
      <p:sp>
        <p:nvSpPr>
          <p:cNvPr id="4" name="テキスト プレースホルダー 3"/>
          <p:cNvSpPr>
            <a:spLocks noGrp="1"/>
          </p:cNvSpPr>
          <p:nvPr>
            <p:ph type="body" sz="quarter" idx="13"/>
          </p:nvPr>
        </p:nvSpPr>
        <p:spPr>
          <a:xfrm>
            <a:off x="287338" y="997480"/>
            <a:ext cx="8488362" cy="2095500"/>
          </a:xfrm>
        </p:spPr>
        <p:txBody>
          <a:bodyPr/>
          <a:lstStyle/>
          <a:p>
            <a:endParaRPr lang="en-US" altLang="ja-JP" b="1" dirty="0"/>
          </a:p>
          <a:p>
            <a:endParaRPr lang="en-US" altLang="ja-JP" b="1" dirty="0"/>
          </a:p>
        </p:txBody>
      </p:sp>
      <p:sp>
        <p:nvSpPr>
          <p:cNvPr id="5" name="テキスト プレースホルダー 4"/>
          <p:cNvSpPr>
            <a:spLocks noGrp="1"/>
          </p:cNvSpPr>
          <p:nvPr>
            <p:ph type="body" sz="quarter" idx="14"/>
          </p:nvPr>
        </p:nvSpPr>
        <p:spPr/>
        <p:txBody>
          <a:bodyPr>
            <a:normAutofit/>
          </a:bodyPr>
          <a:lstStyle/>
          <a:p>
            <a:r>
              <a:rPr lang="ja-JP" altLang="en-US" dirty="0"/>
              <a:t>出典：環境省　気候変動適応計画（</a:t>
            </a:r>
            <a:r>
              <a:rPr lang="en-US" altLang="ja-JP" dirty="0"/>
              <a:t>http://www.env.go.jp/earth/tekiou.html</a:t>
            </a:r>
            <a:r>
              <a:rPr lang="ja-JP" altLang="en-US" dirty="0"/>
              <a:t>）</a:t>
            </a:r>
          </a:p>
        </p:txBody>
      </p:sp>
      <p:graphicFrame>
        <p:nvGraphicFramePr>
          <p:cNvPr id="9" name="表 8">
            <a:extLst>
              <a:ext uri="{FF2B5EF4-FFF2-40B4-BE49-F238E27FC236}">
                <a16:creationId xmlns:a16="http://schemas.microsoft.com/office/drawing/2014/main" id="{0F2B6E32-3E91-45D9-A9C4-28719C8C2088}"/>
              </a:ext>
            </a:extLst>
          </p:cNvPr>
          <p:cNvGraphicFramePr>
            <a:graphicFrameLocks noGrp="1"/>
          </p:cNvGraphicFramePr>
          <p:nvPr>
            <p:extLst/>
          </p:nvPr>
        </p:nvGraphicFramePr>
        <p:xfrm>
          <a:off x="287337" y="1487808"/>
          <a:ext cx="8569326" cy="3768296"/>
        </p:xfrm>
        <a:graphic>
          <a:graphicData uri="http://schemas.openxmlformats.org/drawingml/2006/table">
            <a:tbl>
              <a:tblPr firstRow="1" bandRow="1">
                <a:tableStyleId>{5C22544A-7EE6-4342-B048-85BDC9FD1C3A}</a:tableStyleId>
              </a:tblPr>
              <a:tblGrid>
                <a:gridCol w="1481828">
                  <a:extLst>
                    <a:ext uri="{9D8B030D-6E8A-4147-A177-3AD203B41FA5}">
                      <a16:colId xmlns:a16="http://schemas.microsoft.com/office/drawing/2014/main" val="3654500907"/>
                    </a:ext>
                  </a:extLst>
                </a:gridCol>
                <a:gridCol w="7087498">
                  <a:extLst>
                    <a:ext uri="{9D8B030D-6E8A-4147-A177-3AD203B41FA5}">
                      <a16:colId xmlns:a16="http://schemas.microsoft.com/office/drawing/2014/main" val="1549308514"/>
                    </a:ext>
                  </a:extLst>
                </a:gridCol>
              </a:tblGrid>
              <a:tr h="422142">
                <a:tc>
                  <a:txBody>
                    <a:bodyPr/>
                    <a:lstStyle/>
                    <a:p>
                      <a:pPr algn="ctr"/>
                      <a:r>
                        <a:rPr kumimoji="1" lang="ja-JP" altLang="en-US" sz="1800" dirty="0"/>
                        <a:t>分類</a:t>
                      </a:r>
                      <a:endParaRPr kumimoji="1" lang="ja-JP" altLang="en-US" sz="1800" b="1" dirty="0">
                        <a:solidFill>
                          <a:schemeClr val="bg1"/>
                        </a:solidFill>
                      </a:endParaRPr>
                    </a:p>
                  </a:txBody>
                  <a:tcPr anchor="ctr"/>
                </a:tc>
                <a:tc>
                  <a:txBody>
                    <a:bodyPr/>
                    <a:lstStyle/>
                    <a:p>
                      <a:pPr algn="ctr"/>
                      <a:r>
                        <a:rPr kumimoji="1" lang="ja-JP" altLang="en-US" sz="1800" dirty="0"/>
                        <a:t>適応</a:t>
                      </a:r>
                      <a:endParaRPr kumimoji="1" lang="ja-JP" altLang="en-US" sz="1800" b="1" dirty="0">
                        <a:solidFill>
                          <a:schemeClr val="bg1"/>
                        </a:solidFill>
                      </a:endParaRPr>
                    </a:p>
                  </a:txBody>
                  <a:tcPr anchor="ctr"/>
                </a:tc>
                <a:extLst>
                  <a:ext uri="{0D108BD9-81ED-4DB2-BD59-A6C34878D82A}">
                    <a16:rowId xmlns:a16="http://schemas.microsoft.com/office/drawing/2014/main" val="3409167641"/>
                  </a:ext>
                </a:extLst>
              </a:tr>
              <a:tr h="1673077">
                <a:tc>
                  <a:txBody>
                    <a:bodyPr/>
                    <a:lstStyle/>
                    <a:p>
                      <a:pPr>
                        <a:lnSpc>
                          <a:spcPts val="2700"/>
                        </a:lnSpc>
                        <a:spcBef>
                          <a:spcPts val="600"/>
                        </a:spcBef>
                      </a:pPr>
                      <a:r>
                        <a:rPr kumimoji="1" lang="ja-JP" altLang="en-US" sz="2000" dirty="0"/>
                        <a:t>暑熱</a:t>
                      </a:r>
                      <a:endParaRPr kumimoji="1" lang="ja-JP" altLang="en-US" sz="2000" dirty="0">
                        <a:solidFill>
                          <a:schemeClr val="tx1"/>
                        </a:solidFill>
                      </a:endParaRPr>
                    </a:p>
                  </a:txBody>
                  <a:tcPr/>
                </a:tc>
                <a:tc>
                  <a:txBody>
                    <a:bodyPr/>
                    <a:lstStyle/>
                    <a:p>
                      <a:pPr marL="285750" indent="-285750">
                        <a:lnSpc>
                          <a:spcPts val="2700"/>
                        </a:lnSpc>
                        <a:spcBef>
                          <a:spcPts val="600"/>
                        </a:spcBef>
                        <a:buFont typeface="Arial" panose="020B0604020202020204" pitchFamily="34" charset="0"/>
                        <a:buChar char="•"/>
                      </a:pPr>
                      <a:r>
                        <a:rPr kumimoji="1" lang="ja-JP" altLang="en-US" sz="2000" dirty="0"/>
                        <a:t>熱中症の注意喚起、予防・対処法の普及啓発</a:t>
                      </a:r>
                      <a:endParaRPr kumimoji="1" lang="en-US" altLang="ja-JP" sz="2000" dirty="0"/>
                    </a:p>
                    <a:p>
                      <a:pPr marL="285750" indent="-285750">
                        <a:lnSpc>
                          <a:spcPts val="2700"/>
                        </a:lnSpc>
                        <a:spcBef>
                          <a:spcPts val="600"/>
                        </a:spcBef>
                        <a:buFont typeface="Arial" panose="020B0604020202020204" pitchFamily="34" charset="0"/>
                        <a:buChar char="•"/>
                      </a:pPr>
                      <a:r>
                        <a:rPr kumimoji="1" lang="ja-JP" altLang="en-US" sz="2000" dirty="0"/>
                        <a:t>炎天下等の厳しい労働現場へのロボット技術や</a:t>
                      </a:r>
                      <a:r>
                        <a:rPr kumimoji="1" lang="en-US" altLang="ja-JP" sz="2000" dirty="0"/>
                        <a:t>ICT</a:t>
                      </a:r>
                      <a:r>
                        <a:rPr kumimoji="1" lang="ja-JP" altLang="en-US" sz="2000" dirty="0"/>
                        <a:t>の導入</a:t>
                      </a:r>
                      <a:endParaRPr kumimoji="1" lang="ja-JP" altLang="en-US" sz="2000" dirty="0">
                        <a:solidFill>
                          <a:schemeClr val="tx1"/>
                        </a:solidFill>
                      </a:endParaRPr>
                    </a:p>
                  </a:txBody>
                  <a:tcPr/>
                </a:tc>
                <a:extLst>
                  <a:ext uri="{0D108BD9-81ED-4DB2-BD59-A6C34878D82A}">
                    <a16:rowId xmlns:a16="http://schemas.microsoft.com/office/drawing/2014/main" val="1891491520"/>
                  </a:ext>
                </a:extLst>
              </a:tr>
              <a:tr h="1673077">
                <a:tc>
                  <a:txBody>
                    <a:bodyPr/>
                    <a:lstStyle/>
                    <a:p>
                      <a:pPr>
                        <a:lnSpc>
                          <a:spcPts val="2700"/>
                        </a:lnSpc>
                        <a:spcBef>
                          <a:spcPts val="600"/>
                        </a:spcBef>
                      </a:pPr>
                      <a:r>
                        <a:rPr kumimoji="1" lang="ja-JP" altLang="en-US" sz="2000" dirty="0"/>
                        <a:t>感染症</a:t>
                      </a:r>
                    </a:p>
                  </a:txBody>
                  <a:tcPr/>
                </a:tc>
                <a:tc>
                  <a:txBody>
                    <a:bodyPr/>
                    <a:lstStyle/>
                    <a:p>
                      <a:pPr marL="285750" indent="-285750">
                        <a:lnSpc>
                          <a:spcPts val="2700"/>
                        </a:lnSpc>
                        <a:spcBef>
                          <a:spcPts val="600"/>
                        </a:spcBef>
                        <a:buFont typeface="Arial" panose="020B0604020202020204" pitchFamily="34" charset="0"/>
                        <a:buChar char="•"/>
                      </a:pPr>
                      <a:r>
                        <a:rPr kumimoji="1" lang="ja-JP" altLang="en-US" sz="2000" dirty="0"/>
                        <a:t>科学的知見の集積</a:t>
                      </a:r>
                      <a:endParaRPr kumimoji="1" lang="en-US" altLang="ja-JP" sz="2000" dirty="0"/>
                    </a:p>
                    <a:p>
                      <a:pPr marL="285750" indent="-285750">
                        <a:lnSpc>
                          <a:spcPts val="2700"/>
                        </a:lnSpc>
                        <a:spcBef>
                          <a:spcPts val="600"/>
                        </a:spcBef>
                        <a:buFont typeface="Arial" panose="020B0604020202020204" pitchFamily="34" charset="0"/>
                        <a:buChar char="•"/>
                      </a:pPr>
                      <a:r>
                        <a:rPr kumimoji="1" lang="ja-JP" altLang="en-US" sz="2000" dirty="0"/>
                        <a:t>感染症媒介蚊の発生源の対策、成虫の駆除、注意喚起</a:t>
                      </a:r>
                    </a:p>
                  </a:txBody>
                  <a:tcPr/>
                </a:tc>
                <a:extLst>
                  <a:ext uri="{0D108BD9-81ED-4DB2-BD59-A6C34878D82A}">
                    <a16:rowId xmlns:a16="http://schemas.microsoft.com/office/drawing/2014/main" val="337485736"/>
                  </a:ext>
                </a:extLst>
              </a:tr>
            </a:tbl>
          </a:graphicData>
        </a:graphic>
      </p:graphicFrame>
      <p:sp>
        <p:nvSpPr>
          <p:cNvPr id="10" name="テキスト プレースホルダー 6">
            <a:extLst>
              <a:ext uri="{FF2B5EF4-FFF2-40B4-BE49-F238E27FC236}">
                <a16:creationId xmlns:a16="http://schemas.microsoft.com/office/drawing/2014/main" id="{2C24F00F-018B-4C77-ADBD-A4239CDA1FF3}"/>
              </a:ext>
            </a:extLst>
          </p:cNvPr>
          <p:cNvSpPr txBox="1">
            <a:spLocks/>
          </p:cNvSpPr>
          <p:nvPr/>
        </p:nvSpPr>
        <p:spPr>
          <a:xfrm>
            <a:off x="4511675" y="306870"/>
            <a:ext cx="4632325" cy="358775"/>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kern="0" dirty="0" smtClean="0">
                <a:solidFill>
                  <a:schemeClr val="tx1">
                    <a:lumMod val="50000"/>
                    <a:lumOff val="50000"/>
                  </a:schemeClr>
                </a:solidFill>
                <a:latin typeface="+mn-ea"/>
                <a:cs typeface="Arial"/>
              </a:rPr>
              <a:t>気候</a:t>
            </a:r>
            <a:r>
              <a:rPr lang="ja-JP" altLang="en-US" kern="0" dirty="0">
                <a:solidFill>
                  <a:schemeClr val="tx1">
                    <a:lumMod val="50000"/>
                    <a:lumOff val="50000"/>
                  </a:schemeClr>
                </a:solidFill>
                <a:latin typeface="+mn-ea"/>
                <a:cs typeface="Arial"/>
              </a:rPr>
              <a:t>変動への適応</a:t>
            </a:r>
            <a:endParaRPr lang="ja-JP" altLang="en-US" dirty="0">
              <a:solidFill>
                <a:schemeClr val="tx1">
                  <a:lumMod val="50000"/>
                  <a:lumOff val="50000"/>
                </a:schemeClr>
              </a:solidFill>
              <a:latin typeface="+mn-ea"/>
            </a:endParaRPr>
          </a:p>
        </p:txBody>
      </p:sp>
      <p:pic>
        <p:nvPicPr>
          <p:cNvPr id="15" name="図 14">
            <a:extLst>
              <a:ext uri="{FF2B5EF4-FFF2-40B4-BE49-F238E27FC236}">
                <a16:creationId xmlns:a16="http://schemas.microsoft.com/office/drawing/2014/main" id="{39A02FD2-E78B-4043-924C-BE31B08FE7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465" y="4476436"/>
            <a:ext cx="1742606" cy="1258161"/>
          </a:xfrm>
          <a:prstGeom prst="rect">
            <a:avLst/>
          </a:prstGeom>
        </p:spPr>
      </p:pic>
      <p:pic>
        <p:nvPicPr>
          <p:cNvPr id="17" name="図 16">
            <a:extLst>
              <a:ext uri="{FF2B5EF4-FFF2-40B4-BE49-F238E27FC236}">
                <a16:creationId xmlns:a16="http://schemas.microsoft.com/office/drawing/2014/main" id="{1B450E50-A6B2-4ADF-800A-2906B443FD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3056" y="2885566"/>
            <a:ext cx="1164887" cy="1202165"/>
          </a:xfrm>
          <a:prstGeom prst="rect">
            <a:avLst/>
          </a:prstGeom>
        </p:spPr>
      </p:pic>
      <p:sp>
        <p:nvSpPr>
          <p:cNvPr id="11" name="テキスト プレースホルダー 14"/>
          <p:cNvSpPr>
            <a:spLocks noGrp="1"/>
          </p:cNvSpPr>
          <p:nvPr>
            <p:ph type="body" sz="quarter" idx="13"/>
          </p:nvPr>
        </p:nvSpPr>
        <p:spPr>
          <a:xfrm>
            <a:off x="141516" y="1124480"/>
            <a:ext cx="8445500" cy="2095500"/>
          </a:xfrm>
        </p:spPr>
        <p:txBody>
          <a:bodyPr>
            <a:normAutofit/>
          </a:bodyPr>
          <a:lstStyle/>
          <a:p>
            <a:r>
              <a:rPr lang="ja-JP" altLang="en-US" sz="1800" b="1" dirty="0">
                <a:latin typeface="+mn-ea"/>
              </a:rPr>
              <a:t>■</a:t>
            </a:r>
            <a:r>
              <a:rPr lang="ja-JP" altLang="en-US" sz="1800" b="1" dirty="0"/>
              <a:t>必要と考えられる主な適応策</a:t>
            </a:r>
            <a:endParaRPr lang="ja-JP" altLang="en-US" sz="1800" b="1" dirty="0">
              <a:latin typeface="+mn-ea"/>
            </a:endParaRPr>
          </a:p>
        </p:txBody>
      </p:sp>
      <p:sp>
        <p:nvSpPr>
          <p:cNvPr id="6" name="スライド番号プレースホルダー 5"/>
          <p:cNvSpPr>
            <a:spLocks noGrp="1"/>
          </p:cNvSpPr>
          <p:nvPr>
            <p:ph type="sldNum" sz="quarter" idx="12"/>
          </p:nvPr>
        </p:nvSpPr>
        <p:spPr/>
        <p:txBody>
          <a:bodyPr/>
          <a:lstStyle/>
          <a:p>
            <a:fld id="{66F6F5A3-2017-4170-902B-D1F77411E903}" type="slidenum">
              <a:rPr kumimoji="1" lang="ja-JP" altLang="en-US" smtClean="0"/>
              <a:t>46</a:t>
            </a:fld>
            <a:endParaRPr kumimoji="1" lang="ja-JP" altLang="en-US" dirty="0"/>
          </a:p>
        </p:txBody>
      </p:sp>
    </p:spTree>
    <p:extLst>
      <p:ext uri="{BB962C8B-B14F-4D97-AF65-F5344CB8AC3E}">
        <p14:creationId xmlns:p14="http://schemas.microsoft.com/office/powerpoint/2010/main" val="26537833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⑥産業・経済活動</a:t>
            </a:r>
          </a:p>
        </p:txBody>
      </p:sp>
      <p:sp>
        <p:nvSpPr>
          <p:cNvPr id="4" name="テキスト プレースホルダー 3"/>
          <p:cNvSpPr>
            <a:spLocks noGrp="1"/>
          </p:cNvSpPr>
          <p:nvPr>
            <p:ph type="body" sz="quarter" idx="13"/>
          </p:nvPr>
        </p:nvSpPr>
        <p:spPr>
          <a:xfrm>
            <a:off x="287338" y="997480"/>
            <a:ext cx="8488362" cy="2095500"/>
          </a:xfrm>
        </p:spPr>
        <p:txBody>
          <a:bodyPr/>
          <a:lstStyle/>
          <a:p>
            <a:endParaRPr lang="en-US" altLang="ja-JP" b="1" dirty="0"/>
          </a:p>
          <a:p>
            <a:endParaRPr lang="en-US" altLang="ja-JP" b="1" dirty="0"/>
          </a:p>
        </p:txBody>
      </p:sp>
      <p:sp>
        <p:nvSpPr>
          <p:cNvPr id="5" name="テキスト プレースホルダー 4"/>
          <p:cNvSpPr>
            <a:spLocks noGrp="1"/>
          </p:cNvSpPr>
          <p:nvPr>
            <p:ph type="body" sz="quarter" idx="14"/>
          </p:nvPr>
        </p:nvSpPr>
        <p:spPr/>
        <p:txBody>
          <a:bodyPr>
            <a:normAutofit/>
          </a:bodyPr>
          <a:lstStyle/>
          <a:p>
            <a:r>
              <a:rPr lang="ja-JP" altLang="en-US" dirty="0"/>
              <a:t>出典：環境省　気候変動適応計画（</a:t>
            </a:r>
            <a:r>
              <a:rPr lang="en-US" altLang="ja-JP" dirty="0"/>
              <a:t>http://www.env.go.jp/earth/tekiou.html</a:t>
            </a:r>
            <a:r>
              <a:rPr lang="ja-JP" altLang="en-US" dirty="0"/>
              <a:t>）</a:t>
            </a:r>
          </a:p>
        </p:txBody>
      </p:sp>
      <p:graphicFrame>
        <p:nvGraphicFramePr>
          <p:cNvPr id="9" name="表 8">
            <a:extLst>
              <a:ext uri="{FF2B5EF4-FFF2-40B4-BE49-F238E27FC236}">
                <a16:creationId xmlns:a16="http://schemas.microsoft.com/office/drawing/2014/main" id="{0F2B6E32-3E91-45D9-A9C4-28719C8C2088}"/>
              </a:ext>
            </a:extLst>
          </p:cNvPr>
          <p:cNvGraphicFramePr>
            <a:graphicFrameLocks noGrp="1"/>
          </p:cNvGraphicFramePr>
          <p:nvPr>
            <p:extLst/>
          </p:nvPr>
        </p:nvGraphicFramePr>
        <p:xfrm>
          <a:off x="287337" y="1484312"/>
          <a:ext cx="8569326" cy="4906440"/>
        </p:xfrm>
        <a:graphic>
          <a:graphicData uri="http://schemas.openxmlformats.org/drawingml/2006/table">
            <a:tbl>
              <a:tblPr firstRow="1" bandRow="1">
                <a:tableStyleId>{5C22544A-7EE6-4342-B048-85BDC9FD1C3A}</a:tableStyleId>
              </a:tblPr>
              <a:tblGrid>
                <a:gridCol w="1919150">
                  <a:extLst>
                    <a:ext uri="{9D8B030D-6E8A-4147-A177-3AD203B41FA5}">
                      <a16:colId xmlns:a16="http://schemas.microsoft.com/office/drawing/2014/main" val="3654500907"/>
                    </a:ext>
                  </a:extLst>
                </a:gridCol>
                <a:gridCol w="6650176">
                  <a:extLst>
                    <a:ext uri="{9D8B030D-6E8A-4147-A177-3AD203B41FA5}">
                      <a16:colId xmlns:a16="http://schemas.microsoft.com/office/drawing/2014/main" val="1549308514"/>
                    </a:ext>
                  </a:extLst>
                </a:gridCol>
              </a:tblGrid>
              <a:tr h="401247">
                <a:tc>
                  <a:txBody>
                    <a:bodyPr/>
                    <a:lstStyle/>
                    <a:p>
                      <a:pPr algn="ctr"/>
                      <a:r>
                        <a:rPr kumimoji="1" lang="ja-JP" altLang="en-US" sz="1800" dirty="0"/>
                        <a:t>分類</a:t>
                      </a:r>
                      <a:endParaRPr kumimoji="1" lang="ja-JP" altLang="en-US" sz="1800" b="1" dirty="0">
                        <a:solidFill>
                          <a:schemeClr val="bg1"/>
                        </a:solidFill>
                      </a:endParaRPr>
                    </a:p>
                  </a:txBody>
                  <a:tcPr anchor="ctr"/>
                </a:tc>
                <a:tc>
                  <a:txBody>
                    <a:bodyPr/>
                    <a:lstStyle/>
                    <a:p>
                      <a:pPr algn="ctr"/>
                      <a:r>
                        <a:rPr kumimoji="1" lang="ja-JP" altLang="en-US" sz="1800" dirty="0"/>
                        <a:t>適応</a:t>
                      </a:r>
                      <a:endParaRPr kumimoji="1" lang="ja-JP" altLang="en-US" sz="1800" b="1" dirty="0">
                        <a:solidFill>
                          <a:schemeClr val="bg1"/>
                        </a:solidFill>
                      </a:endParaRPr>
                    </a:p>
                  </a:txBody>
                  <a:tcPr anchor="ctr"/>
                </a:tc>
                <a:extLst>
                  <a:ext uri="{0D108BD9-81ED-4DB2-BD59-A6C34878D82A}">
                    <a16:rowId xmlns:a16="http://schemas.microsoft.com/office/drawing/2014/main" val="3409167641"/>
                  </a:ext>
                </a:extLst>
              </a:tr>
              <a:tr h="1501731">
                <a:tc>
                  <a:txBody>
                    <a:bodyPr/>
                    <a:lstStyle/>
                    <a:p>
                      <a:pPr>
                        <a:lnSpc>
                          <a:spcPts val="2700"/>
                        </a:lnSpc>
                        <a:spcBef>
                          <a:spcPts val="600"/>
                        </a:spcBef>
                      </a:pPr>
                      <a:r>
                        <a:rPr kumimoji="1" lang="ja-JP" altLang="en-US" sz="2000" dirty="0"/>
                        <a:t>産業・経済活動</a:t>
                      </a:r>
                      <a:endParaRPr kumimoji="1" lang="ja-JP" altLang="en-US" sz="2000" dirty="0">
                        <a:solidFill>
                          <a:schemeClr val="tx1"/>
                        </a:solidFill>
                      </a:endParaRPr>
                    </a:p>
                  </a:txBody>
                  <a:tcPr/>
                </a:tc>
                <a:tc>
                  <a:txBody>
                    <a:bodyPr/>
                    <a:lstStyle/>
                    <a:p>
                      <a:pPr marL="285750" indent="-285750">
                        <a:lnSpc>
                          <a:spcPts val="2700"/>
                        </a:lnSpc>
                        <a:spcBef>
                          <a:spcPts val="600"/>
                        </a:spcBef>
                        <a:buFont typeface="Arial" panose="020B0604020202020204" pitchFamily="34" charset="0"/>
                        <a:buChar char="•"/>
                      </a:pPr>
                      <a:r>
                        <a:rPr kumimoji="1" lang="ja-JP" altLang="en-US" sz="2000" dirty="0"/>
                        <a:t>知見に基づく適応への取り組みや適応技術開発の促進</a:t>
                      </a:r>
                      <a:endParaRPr kumimoji="1" lang="en-US" altLang="ja-JP" sz="2000" dirty="0"/>
                    </a:p>
                    <a:p>
                      <a:pPr marL="285750" indent="-285750">
                        <a:lnSpc>
                          <a:spcPts val="2700"/>
                        </a:lnSpc>
                        <a:spcBef>
                          <a:spcPts val="600"/>
                        </a:spcBef>
                        <a:buFont typeface="Arial" panose="020B0604020202020204" pitchFamily="34" charset="0"/>
                        <a:buChar char="•"/>
                      </a:pPr>
                      <a:r>
                        <a:rPr kumimoji="1" lang="ja-JP" altLang="en-US" sz="2000" dirty="0"/>
                        <a:t>荷主と物流事業者が連携した</a:t>
                      </a:r>
                      <a:r>
                        <a:rPr kumimoji="1" lang="en-US" altLang="ja-JP" sz="2000" dirty="0"/>
                        <a:t>BCP</a:t>
                      </a:r>
                      <a:r>
                        <a:rPr kumimoji="1" lang="ja-JP" altLang="en-US" sz="2000" dirty="0"/>
                        <a:t>の策定の推進</a:t>
                      </a:r>
                      <a:endParaRPr kumimoji="1" lang="ja-JP" altLang="en-US" sz="2000" dirty="0">
                        <a:solidFill>
                          <a:schemeClr val="tx1"/>
                        </a:solidFill>
                      </a:endParaRPr>
                    </a:p>
                  </a:txBody>
                  <a:tcPr/>
                </a:tc>
                <a:extLst>
                  <a:ext uri="{0D108BD9-81ED-4DB2-BD59-A6C34878D82A}">
                    <a16:rowId xmlns:a16="http://schemas.microsoft.com/office/drawing/2014/main" val="1891491520"/>
                  </a:ext>
                </a:extLst>
              </a:tr>
              <a:tr h="1501731">
                <a:tc>
                  <a:txBody>
                    <a:bodyPr/>
                    <a:lstStyle/>
                    <a:p>
                      <a:pPr>
                        <a:lnSpc>
                          <a:spcPts val="2700"/>
                        </a:lnSpc>
                        <a:spcBef>
                          <a:spcPts val="600"/>
                        </a:spcBef>
                      </a:pPr>
                      <a:r>
                        <a:rPr kumimoji="1" lang="ja-JP" altLang="en-US" sz="2000" dirty="0"/>
                        <a:t>金融・保険</a:t>
                      </a:r>
                    </a:p>
                  </a:txBody>
                  <a:tcPr/>
                </a:tc>
                <a:tc>
                  <a:txBody>
                    <a:bodyPr/>
                    <a:lstStyle/>
                    <a:p>
                      <a:pPr marL="285750" indent="-285750">
                        <a:lnSpc>
                          <a:spcPts val="2700"/>
                        </a:lnSpc>
                        <a:spcBef>
                          <a:spcPts val="600"/>
                        </a:spcBef>
                        <a:buFont typeface="Arial" panose="020B0604020202020204" pitchFamily="34" charset="0"/>
                        <a:buChar char="•"/>
                      </a:pPr>
                      <a:r>
                        <a:rPr kumimoji="1" lang="ja-JP" altLang="en-US" sz="2000" dirty="0"/>
                        <a:t>自然災害リスクについて、リスク管理やモニタリング手法の高度化</a:t>
                      </a:r>
                    </a:p>
                  </a:txBody>
                  <a:tcPr/>
                </a:tc>
                <a:extLst>
                  <a:ext uri="{0D108BD9-81ED-4DB2-BD59-A6C34878D82A}">
                    <a16:rowId xmlns:a16="http://schemas.microsoft.com/office/drawing/2014/main" val="337485736"/>
                  </a:ext>
                </a:extLst>
              </a:tr>
              <a:tr h="1501731">
                <a:tc>
                  <a:txBody>
                    <a:bodyPr/>
                    <a:lstStyle/>
                    <a:p>
                      <a:pPr>
                        <a:lnSpc>
                          <a:spcPts val="2700"/>
                        </a:lnSpc>
                        <a:spcBef>
                          <a:spcPts val="600"/>
                        </a:spcBef>
                      </a:pPr>
                      <a:r>
                        <a:rPr kumimoji="1" lang="ja-JP" altLang="en-US" sz="2000" dirty="0"/>
                        <a:t>観光業</a:t>
                      </a:r>
                    </a:p>
                  </a:txBody>
                  <a:tcPr/>
                </a:tc>
                <a:tc>
                  <a:txBody>
                    <a:bodyPr/>
                    <a:lstStyle/>
                    <a:p>
                      <a:pPr marL="285750" indent="-285750">
                        <a:lnSpc>
                          <a:spcPts val="2700"/>
                        </a:lnSpc>
                        <a:spcBef>
                          <a:spcPts val="600"/>
                        </a:spcBef>
                        <a:buFont typeface="Arial" panose="020B0604020202020204" pitchFamily="34" charset="0"/>
                        <a:buChar char="•"/>
                      </a:pPr>
                      <a:r>
                        <a:rPr lang="ja-JP" altLang="en-US" sz="2000" dirty="0"/>
                        <a:t>地域特性を踏まえ適応策の実施</a:t>
                      </a:r>
                      <a:endParaRPr kumimoji="1" lang="en-US" altLang="ja-JP" sz="2000" dirty="0"/>
                    </a:p>
                    <a:p>
                      <a:pPr marL="285750" indent="-285750">
                        <a:lnSpc>
                          <a:spcPts val="2700"/>
                        </a:lnSpc>
                        <a:spcBef>
                          <a:spcPts val="600"/>
                        </a:spcBef>
                        <a:buFont typeface="Arial" panose="020B0604020202020204" pitchFamily="34" charset="0"/>
                        <a:buChar char="•"/>
                      </a:pPr>
                      <a:r>
                        <a:rPr kumimoji="1" lang="ja-JP" altLang="en-US" sz="2000" dirty="0"/>
                        <a:t>科学的知見の集積</a:t>
                      </a:r>
                    </a:p>
                  </a:txBody>
                  <a:tcPr/>
                </a:tc>
                <a:extLst>
                  <a:ext uri="{0D108BD9-81ED-4DB2-BD59-A6C34878D82A}">
                    <a16:rowId xmlns:a16="http://schemas.microsoft.com/office/drawing/2014/main" val="401030447"/>
                  </a:ext>
                </a:extLst>
              </a:tr>
            </a:tbl>
          </a:graphicData>
        </a:graphic>
      </p:graphicFrame>
      <p:sp>
        <p:nvSpPr>
          <p:cNvPr id="10" name="テキスト プレースホルダー 6">
            <a:extLst>
              <a:ext uri="{FF2B5EF4-FFF2-40B4-BE49-F238E27FC236}">
                <a16:creationId xmlns:a16="http://schemas.microsoft.com/office/drawing/2014/main" id="{5D303C80-DD39-440F-92EA-8086EA1CD3E5}"/>
              </a:ext>
            </a:extLst>
          </p:cNvPr>
          <p:cNvSpPr txBox="1">
            <a:spLocks/>
          </p:cNvSpPr>
          <p:nvPr/>
        </p:nvSpPr>
        <p:spPr>
          <a:xfrm>
            <a:off x="4511675" y="306870"/>
            <a:ext cx="4632325" cy="358775"/>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kern="0" dirty="0" smtClean="0">
                <a:solidFill>
                  <a:schemeClr val="tx1">
                    <a:lumMod val="50000"/>
                    <a:lumOff val="50000"/>
                  </a:schemeClr>
                </a:solidFill>
                <a:latin typeface="+mn-ea"/>
                <a:cs typeface="Arial"/>
              </a:rPr>
              <a:t>気候</a:t>
            </a:r>
            <a:r>
              <a:rPr lang="ja-JP" altLang="en-US" kern="0" dirty="0">
                <a:solidFill>
                  <a:schemeClr val="tx1">
                    <a:lumMod val="50000"/>
                    <a:lumOff val="50000"/>
                  </a:schemeClr>
                </a:solidFill>
                <a:latin typeface="+mn-ea"/>
                <a:cs typeface="Arial"/>
              </a:rPr>
              <a:t>変動への適応</a:t>
            </a:r>
            <a:endParaRPr lang="ja-JP" altLang="en-US" dirty="0">
              <a:solidFill>
                <a:schemeClr val="tx1">
                  <a:lumMod val="50000"/>
                  <a:lumOff val="50000"/>
                </a:schemeClr>
              </a:solidFill>
              <a:latin typeface="+mn-ea"/>
            </a:endParaRPr>
          </a:p>
        </p:txBody>
      </p:sp>
      <p:pic>
        <p:nvPicPr>
          <p:cNvPr id="11" name="図 10">
            <a:extLst>
              <a:ext uri="{FF2B5EF4-FFF2-40B4-BE49-F238E27FC236}">
                <a16:creationId xmlns:a16="http://schemas.microsoft.com/office/drawing/2014/main" id="{73F461B9-D055-41F9-9A0F-42F74E80F2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00611" y="4481465"/>
            <a:ext cx="1486405" cy="1658934"/>
          </a:xfrm>
          <a:prstGeom prst="rect">
            <a:avLst/>
          </a:prstGeom>
        </p:spPr>
      </p:pic>
      <p:sp>
        <p:nvSpPr>
          <p:cNvPr id="12" name="テキスト プレースホルダー 14"/>
          <p:cNvSpPr>
            <a:spLocks noGrp="1"/>
          </p:cNvSpPr>
          <p:nvPr>
            <p:ph type="body" sz="quarter" idx="13"/>
          </p:nvPr>
        </p:nvSpPr>
        <p:spPr>
          <a:xfrm>
            <a:off x="141516" y="1124480"/>
            <a:ext cx="8445500" cy="2095500"/>
          </a:xfrm>
        </p:spPr>
        <p:txBody>
          <a:bodyPr>
            <a:normAutofit/>
          </a:bodyPr>
          <a:lstStyle/>
          <a:p>
            <a:r>
              <a:rPr lang="ja-JP" altLang="en-US" sz="1800" b="1" dirty="0">
                <a:latin typeface="+mn-ea"/>
              </a:rPr>
              <a:t>■</a:t>
            </a:r>
            <a:r>
              <a:rPr lang="ja-JP" altLang="en-US" sz="1800" b="1" dirty="0"/>
              <a:t>必要と考えられる主な適応策</a:t>
            </a:r>
            <a:endParaRPr lang="ja-JP" altLang="en-US" sz="1800" b="1" dirty="0">
              <a:latin typeface="+mn-ea"/>
            </a:endParaRPr>
          </a:p>
        </p:txBody>
      </p:sp>
      <p:sp>
        <p:nvSpPr>
          <p:cNvPr id="6" name="スライド番号プレースホルダー 5"/>
          <p:cNvSpPr>
            <a:spLocks noGrp="1"/>
          </p:cNvSpPr>
          <p:nvPr>
            <p:ph type="sldNum" sz="quarter" idx="12"/>
          </p:nvPr>
        </p:nvSpPr>
        <p:spPr/>
        <p:txBody>
          <a:bodyPr/>
          <a:lstStyle/>
          <a:p>
            <a:fld id="{66F6F5A3-2017-4170-902B-D1F77411E903}" type="slidenum">
              <a:rPr kumimoji="1" lang="ja-JP" altLang="en-US" smtClean="0"/>
              <a:t>47</a:t>
            </a:fld>
            <a:endParaRPr kumimoji="1" lang="ja-JP" altLang="en-US" dirty="0"/>
          </a:p>
        </p:txBody>
      </p:sp>
    </p:spTree>
    <p:extLst>
      <p:ext uri="{BB962C8B-B14F-4D97-AF65-F5344CB8AC3E}">
        <p14:creationId xmlns:p14="http://schemas.microsoft.com/office/powerpoint/2010/main" val="36744002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⑦国民生活・都市生活</a:t>
            </a:r>
          </a:p>
        </p:txBody>
      </p:sp>
      <p:sp>
        <p:nvSpPr>
          <p:cNvPr id="4" name="テキスト プレースホルダー 3"/>
          <p:cNvSpPr>
            <a:spLocks noGrp="1"/>
          </p:cNvSpPr>
          <p:nvPr>
            <p:ph type="body" sz="quarter" idx="13"/>
          </p:nvPr>
        </p:nvSpPr>
        <p:spPr>
          <a:xfrm>
            <a:off x="287338" y="997480"/>
            <a:ext cx="8488362" cy="2095500"/>
          </a:xfrm>
        </p:spPr>
        <p:txBody>
          <a:bodyPr/>
          <a:lstStyle/>
          <a:p>
            <a:endParaRPr lang="en-US" altLang="ja-JP" b="1" dirty="0"/>
          </a:p>
          <a:p>
            <a:endParaRPr lang="en-US" altLang="ja-JP" b="1" dirty="0"/>
          </a:p>
        </p:txBody>
      </p:sp>
      <p:sp>
        <p:nvSpPr>
          <p:cNvPr id="5" name="テキスト プレースホルダー 4"/>
          <p:cNvSpPr>
            <a:spLocks noGrp="1"/>
          </p:cNvSpPr>
          <p:nvPr>
            <p:ph type="body" sz="quarter" idx="14"/>
          </p:nvPr>
        </p:nvSpPr>
        <p:spPr/>
        <p:txBody>
          <a:bodyPr>
            <a:normAutofit/>
          </a:bodyPr>
          <a:lstStyle/>
          <a:p>
            <a:r>
              <a:rPr lang="ja-JP" altLang="en-US" dirty="0"/>
              <a:t>出典：環境省　気候変動適応計画（</a:t>
            </a:r>
            <a:r>
              <a:rPr lang="en-US" altLang="ja-JP" dirty="0"/>
              <a:t>http://www.env.go.jp/earth/tekiou.html</a:t>
            </a:r>
            <a:r>
              <a:rPr lang="ja-JP" altLang="en-US" dirty="0"/>
              <a:t>）</a:t>
            </a:r>
          </a:p>
        </p:txBody>
      </p:sp>
      <p:graphicFrame>
        <p:nvGraphicFramePr>
          <p:cNvPr id="9" name="表 8">
            <a:extLst>
              <a:ext uri="{FF2B5EF4-FFF2-40B4-BE49-F238E27FC236}">
                <a16:creationId xmlns:a16="http://schemas.microsoft.com/office/drawing/2014/main" id="{0F2B6E32-3E91-45D9-A9C4-28719C8C2088}"/>
              </a:ext>
            </a:extLst>
          </p:cNvPr>
          <p:cNvGraphicFramePr>
            <a:graphicFrameLocks noGrp="1"/>
          </p:cNvGraphicFramePr>
          <p:nvPr>
            <p:extLst/>
          </p:nvPr>
        </p:nvGraphicFramePr>
        <p:xfrm>
          <a:off x="287337" y="1510747"/>
          <a:ext cx="8569326" cy="4409140"/>
        </p:xfrm>
        <a:graphic>
          <a:graphicData uri="http://schemas.openxmlformats.org/drawingml/2006/table">
            <a:tbl>
              <a:tblPr firstRow="1" bandRow="1">
                <a:tableStyleId>{5C22544A-7EE6-4342-B048-85BDC9FD1C3A}</a:tableStyleId>
              </a:tblPr>
              <a:tblGrid>
                <a:gridCol w="2177567">
                  <a:extLst>
                    <a:ext uri="{9D8B030D-6E8A-4147-A177-3AD203B41FA5}">
                      <a16:colId xmlns:a16="http://schemas.microsoft.com/office/drawing/2014/main" val="3654500907"/>
                    </a:ext>
                  </a:extLst>
                </a:gridCol>
                <a:gridCol w="6391759">
                  <a:extLst>
                    <a:ext uri="{9D8B030D-6E8A-4147-A177-3AD203B41FA5}">
                      <a16:colId xmlns:a16="http://schemas.microsoft.com/office/drawing/2014/main" val="1549308514"/>
                    </a:ext>
                  </a:extLst>
                </a:gridCol>
              </a:tblGrid>
              <a:tr h="359311">
                <a:tc>
                  <a:txBody>
                    <a:bodyPr/>
                    <a:lstStyle/>
                    <a:p>
                      <a:pPr algn="ctr"/>
                      <a:r>
                        <a:rPr kumimoji="1" lang="ja-JP" altLang="en-US" sz="1800" dirty="0"/>
                        <a:t>分類</a:t>
                      </a:r>
                      <a:endParaRPr kumimoji="1" lang="ja-JP" altLang="en-US" sz="1800" b="1" dirty="0">
                        <a:solidFill>
                          <a:schemeClr val="bg1"/>
                        </a:solidFill>
                      </a:endParaRPr>
                    </a:p>
                  </a:txBody>
                  <a:tcPr anchor="ctr"/>
                </a:tc>
                <a:tc>
                  <a:txBody>
                    <a:bodyPr/>
                    <a:lstStyle/>
                    <a:p>
                      <a:pPr algn="ctr"/>
                      <a:r>
                        <a:rPr kumimoji="1" lang="ja-JP" altLang="en-US" sz="1800" dirty="0"/>
                        <a:t>適応</a:t>
                      </a:r>
                      <a:endParaRPr kumimoji="1" lang="ja-JP" altLang="en-US" sz="1800" b="1" dirty="0">
                        <a:solidFill>
                          <a:schemeClr val="bg1"/>
                        </a:solidFill>
                      </a:endParaRPr>
                    </a:p>
                  </a:txBody>
                  <a:tcPr anchor="ctr"/>
                </a:tc>
                <a:extLst>
                  <a:ext uri="{0D108BD9-81ED-4DB2-BD59-A6C34878D82A}">
                    <a16:rowId xmlns:a16="http://schemas.microsoft.com/office/drawing/2014/main" val="3409167641"/>
                  </a:ext>
                </a:extLst>
              </a:tr>
              <a:tr h="2021690">
                <a:tc>
                  <a:txBody>
                    <a:bodyPr/>
                    <a:lstStyle/>
                    <a:p>
                      <a:pPr>
                        <a:spcBef>
                          <a:spcPts val="600"/>
                        </a:spcBef>
                      </a:pPr>
                      <a:r>
                        <a:rPr kumimoji="1" lang="ja-JP" altLang="en-US" sz="2000" dirty="0"/>
                        <a:t>インフラ・ライフライン</a:t>
                      </a:r>
                      <a:endParaRPr kumimoji="1" lang="ja-JP" altLang="en-US" sz="2000" dirty="0">
                        <a:solidFill>
                          <a:schemeClr val="tx1"/>
                        </a:solidFill>
                      </a:endParaRPr>
                    </a:p>
                  </a:txBody>
                  <a:tcPr/>
                </a:tc>
                <a:tc>
                  <a:txBody>
                    <a:bodyPr/>
                    <a:lstStyle/>
                    <a:p>
                      <a:pPr marL="285750" indent="-285750">
                        <a:spcBef>
                          <a:spcPts val="600"/>
                        </a:spcBef>
                        <a:buFont typeface="Arial" panose="020B0604020202020204" pitchFamily="34" charset="0"/>
                        <a:buChar char="•"/>
                      </a:pPr>
                      <a:r>
                        <a:rPr lang="ja-JP" altLang="en-US" sz="2000" dirty="0"/>
                        <a:t>ハザードマップ等に基づく</a:t>
                      </a:r>
                      <a:r>
                        <a:rPr kumimoji="1" lang="ja-JP" altLang="en-US" sz="2000" dirty="0"/>
                        <a:t>地下鉄等での浸水対策</a:t>
                      </a:r>
                      <a:endParaRPr kumimoji="1" lang="en-US" altLang="ja-JP" sz="2000" dirty="0"/>
                    </a:p>
                    <a:p>
                      <a:pPr marL="285750" indent="-285750">
                        <a:spcBef>
                          <a:spcPts val="600"/>
                        </a:spcBef>
                        <a:buFont typeface="Arial" panose="020B0604020202020204" pitchFamily="34" charset="0"/>
                        <a:buChar char="•"/>
                      </a:pPr>
                      <a:r>
                        <a:rPr kumimoji="1" lang="ja-JP" altLang="en-US" sz="2000" dirty="0"/>
                        <a:t>斜面崩落や高潮等による護岸崩壊防止の対策</a:t>
                      </a:r>
                      <a:endParaRPr kumimoji="1" lang="en-US" altLang="ja-JP" sz="2000" dirty="0"/>
                    </a:p>
                    <a:p>
                      <a:pPr marL="285750" indent="-285750">
                        <a:spcBef>
                          <a:spcPts val="600"/>
                        </a:spcBef>
                        <a:buFont typeface="Arial" panose="020B0604020202020204" pitchFamily="34" charset="0"/>
                        <a:buChar char="•"/>
                      </a:pPr>
                      <a:r>
                        <a:rPr kumimoji="1" lang="ja-JP" altLang="en-US" sz="2000" dirty="0"/>
                        <a:t>緊急輸送道路としての安全性の高い道路網の整備</a:t>
                      </a:r>
                      <a:endParaRPr kumimoji="1" lang="en-US" altLang="ja-JP" sz="2000" dirty="0"/>
                    </a:p>
                    <a:p>
                      <a:pPr marL="285750" indent="-285750">
                        <a:spcBef>
                          <a:spcPts val="600"/>
                        </a:spcBef>
                        <a:buFont typeface="Arial" panose="020B0604020202020204" pitchFamily="34" charset="0"/>
                        <a:buChar char="•"/>
                      </a:pPr>
                      <a:r>
                        <a:rPr kumimoji="1" lang="ja-JP" altLang="en-US" sz="2000" dirty="0"/>
                        <a:t>「道の駅」における防災機能の強化</a:t>
                      </a:r>
                      <a:endParaRPr kumimoji="1" lang="ja-JP" altLang="en-US" sz="2000" dirty="0">
                        <a:solidFill>
                          <a:schemeClr val="tx1"/>
                        </a:solidFill>
                      </a:endParaRPr>
                    </a:p>
                  </a:txBody>
                  <a:tcPr/>
                </a:tc>
                <a:extLst>
                  <a:ext uri="{0D108BD9-81ED-4DB2-BD59-A6C34878D82A}">
                    <a16:rowId xmlns:a16="http://schemas.microsoft.com/office/drawing/2014/main" val="1891491520"/>
                  </a:ext>
                </a:extLst>
              </a:tr>
              <a:tr h="2021690">
                <a:tc>
                  <a:txBody>
                    <a:bodyPr/>
                    <a:lstStyle/>
                    <a:p>
                      <a:pPr>
                        <a:spcBef>
                          <a:spcPts val="600"/>
                        </a:spcBef>
                      </a:pPr>
                      <a:r>
                        <a:rPr kumimoji="1" lang="ja-JP" altLang="en-US" sz="2000" dirty="0"/>
                        <a:t>文化・歴史などを感じる暮らし</a:t>
                      </a:r>
                    </a:p>
                  </a:txBody>
                  <a:tcPr/>
                </a:tc>
                <a:tc>
                  <a:txBody>
                    <a:bodyPr/>
                    <a:lstStyle/>
                    <a:p>
                      <a:pPr marL="285750" indent="-285750">
                        <a:spcBef>
                          <a:spcPts val="600"/>
                        </a:spcBef>
                        <a:buFont typeface="Arial" panose="020B0604020202020204" pitchFamily="34" charset="0"/>
                        <a:buChar char="•"/>
                      </a:pPr>
                      <a:r>
                        <a:rPr kumimoji="1" lang="ja-JP" altLang="en-US" sz="2000" dirty="0"/>
                        <a:t>伝統行事・地場産業に及ぼす影響の科学的知見の集積</a:t>
                      </a:r>
                    </a:p>
                  </a:txBody>
                  <a:tcPr/>
                </a:tc>
                <a:extLst>
                  <a:ext uri="{0D108BD9-81ED-4DB2-BD59-A6C34878D82A}">
                    <a16:rowId xmlns:a16="http://schemas.microsoft.com/office/drawing/2014/main" val="337485736"/>
                  </a:ext>
                </a:extLst>
              </a:tr>
            </a:tbl>
          </a:graphicData>
        </a:graphic>
      </p:graphicFrame>
      <p:sp>
        <p:nvSpPr>
          <p:cNvPr id="10" name="テキスト プレースホルダー 6">
            <a:extLst>
              <a:ext uri="{FF2B5EF4-FFF2-40B4-BE49-F238E27FC236}">
                <a16:creationId xmlns:a16="http://schemas.microsoft.com/office/drawing/2014/main" id="{2CA988AC-ADE5-4B07-A365-5C03A309445F}"/>
              </a:ext>
            </a:extLst>
          </p:cNvPr>
          <p:cNvSpPr txBox="1">
            <a:spLocks/>
          </p:cNvSpPr>
          <p:nvPr/>
        </p:nvSpPr>
        <p:spPr>
          <a:xfrm>
            <a:off x="4511675" y="306870"/>
            <a:ext cx="4632325" cy="358775"/>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kumimoji="1" sz="20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kern="0" dirty="0" smtClean="0">
                <a:solidFill>
                  <a:schemeClr val="tx1">
                    <a:lumMod val="50000"/>
                    <a:lumOff val="50000"/>
                  </a:schemeClr>
                </a:solidFill>
                <a:latin typeface="+mn-ea"/>
                <a:cs typeface="Arial"/>
              </a:rPr>
              <a:t>気候</a:t>
            </a:r>
            <a:r>
              <a:rPr lang="ja-JP" altLang="en-US" kern="0" dirty="0">
                <a:solidFill>
                  <a:schemeClr val="tx1">
                    <a:lumMod val="50000"/>
                    <a:lumOff val="50000"/>
                  </a:schemeClr>
                </a:solidFill>
                <a:latin typeface="+mn-ea"/>
                <a:cs typeface="Arial"/>
              </a:rPr>
              <a:t>変動への適応</a:t>
            </a:r>
            <a:endParaRPr lang="ja-JP" altLang="en-US" dirty="0">
              <a:solidFill>
                <a:schemeClr val="tx1">
                  <a:lumMod val="50000"/>
                  <a:lumOff val="50000"/>
                </a:schemeClr>
              </a:solidFill>
              <a:latin typeface="+mn-ea"/>
            </a:endParaRPr>
          </a:p>
        </p:txBody>
      </p:sp>
      <p:sp>
        <p:nvSpPr>
          <p:cNvPr id="11" name="テキスト プレースホルダー 14"/>
          <p:cNvSpPr>
            <a:spLocks noGrp="1"/>
          </p:cNvSpPr>
          <p:nvPr>
            <p:ph type="body" sz="quarter" idx="13"/>
          </p:nvPr>
        </p:nvSpPr>
        <p:spPr>
          <a:xfrm>
            <a:off x="141516" y="1124480"/>
            <a:ext cx="8445500" cy="2095500"/>
          </a:xfrm>
        </p:spPr>
        <p:txBody>
          <a:bodyPr>
            <a:normAutofit/>
          </a:bodyPr>
          <a:lstStyle/>
          <a:p>
            <a:r>
              <a:rPr lang="ja-JP" altLang="en-US" sz="1800" b="1" dirty="0">
                <a:latin typeface="+mn-ea"/>
              </a:rPr>
              <a:t>■</a:t>
            </a:r>
            <a:r>
              <a:rPr lang="ja-JP" altLang="en-US" sz="1800" b="1" dirty="0"/>
              <a:t>必要と考えられる主な適応策</a:t>
            </a:r>
            <a:endParaRPr lang="ja-JP" altLang="en-US" sz="1800" b="1" dirty="0">
              <a:latin typeface="+mn-ea"/>
            </a:endParaRPr>
          </a:p>
        </p:txBody>
      </p:sp>
      <p:sp>
        <p:nvSpPr>
          <p:cNvPr id="6" name="スライド番号プレースホルダー 5"/>
          <p:cNvSpPr>
            <a:spLocks noGrp="1"/>
          </p:cNvSpPr>
          <p:nvPr>
            <p:ph type="sldNum" sz="quarter" idx="12"/>
          </p:nvPr>
        </p:nvSpPr>
        <p:spPr/>
        <p:txBody>
          <a:bodyPr/>
          <a:lstStyle/>
          <a:p>
            <a:fld id="{66F6F5A3-2017-4170-902B-D1F77411E903}" type="slidenum">
              <a:rPr kumimoji="1" lang="ja-JP" altLang="en-US" smtClean="0"/>
              <a:t>48</a:t>
            </a:fld>
            <a:endParaRPr kumimoji="1" lang="ja-JP" altLang="en-US" dirty="0"/>
          </a:p>
        </p:txBody>
      </p:sp>
    </p:spTree>
    <p:extLst>
      <p:ext uri="{BB962C8B-B14F-4D97-AF65-F5344CB8AC3E}">
        <p14:creationId xmlns:p14="http://schemas.microsoft.com/office/powerpoint/2010/main" val="571133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E12132C-C71E-4FE0-A767-5C1003A0C6BA}" type="slidenum">
              <a:rPr lang="ja-JP" altLang="en-US" smtClean="0"/>
              <a:pPr/>
              <a:t>4</a:t>
            </a:fld>
            <a:endParaRPr lang="ja-JP" altLang="en-US" dirty="0"/>
          </a:p>
        </p:txBody>
      </p:sp>
      <p:sp>
        <p:nvSpPr>
          <p:cNvPr id="3" name="タイトル 2"/>
          <p:cNvSpPr>
            <a:spLocks noGrp="1"/>
          </p:cNvSpPr>
          <p:nvPr>
            <p:ph type="ctrTitle"/>
          </p:nvPr>
        </p:nvSpPr>
        <p:spPr>
          <a:xfrm>
            <a:off x="1115616" y="-27384"/>
            <a:ext cx="7063742" cy="692696"/>
          </a:xfrm>
        </p:spPr>
        <p:txBody>
          <a:bodyPr>
            <a:normAutofit fontScale="90000"/>
          </a:bodyPr>
          <a:lstStyle/>
          <a:p>
            <a:r>
              <a:rPr lang="en-US" altLang="ja-JP" dirty="0"/>
              <a:t>Climate Justice(</a:t>
            </a:r>
            <a:r>
              <a:rPr lang="ja-JP" altLang="en-US" dirty="0"/>
              <a:t>気候正義</a:t>
            </a:r>
            <a:r>
              <a:rPr lang="en-US" altLang="ja-JP" dirty="0" smtClean="0"/>
              <a:t>)【</a:t>
            </a:r>
            <a:r>
              <a:rPr lang="ja-JP" altLang="en-US" dirty="0" smtClean="0"/>
              <a:t>投影のみ</a:t>
            </a:r>
            <a:r>
              <a:rPr lang="en-US" altLang="ja-JP" dirty="0" smtClean="0"/>
              <a:t>】</a:t>
            </a:r>
            <a:endParaRPr lang="en-US" altLang="ja-JP" dirty="0"/>
          </a:p>
        </p:txBody>
      </p:sp>
      <p:grpSp>
        <p:nvGrpSpPr>
          <p:cNvPr id="72" name="グループ化 71"/>
          <p:cNvGrpSpPr/>
          <p:nvPr/>
        </p:nvGrpSpPr>
        <p:grpSpPr>
          <a:xfrm>
            <a:off x="3648175" y="2241298"/>
            <a:ext cx="5495825" cy="4471281"/>
            <a:chOff x="3648175" y="692696"/>
            <a:chExt cx="5495825" cy="4471281"/>
          </a:xfrm>
        </p:grpSpPr>
        <p:grpSp>
          <p:nvGrpSpPr>
            <p:cNvPr id="13" name="グループ化 12"/>
            <p:cNvGrpSpPr/>
            <p:nvPr/>
          </p:nvGrpSpPr>
          <p:grpSpPr>
            <a:xfrm>
              <a:off x="4266277" y="692696"/>
              <a:ext cx="4877723" cy="3313339"/>
              <a:chOff x="3523327" y="3172574"/>
              <a:chExt cx="5201137" cy="3533026"/>
            </a:xfrm>
          </p:grpSpPr>
          <p:pic>
            <p:nvPicPr>
              <p:cNvPr id="14" name="図 13"/>
              <p:cNvPicPr>
                <a:picLocks noChangeAspect="1"/>
              </p:cNvPicPr>
              <p:nvPr/>
            </p:nvPicPr>
            <p:blipFill rotWithShape="1">
              <a:blip r:embed="rId2" cstate="print">
                <a:extLst>
                  <a:ext uri="{28A0092B-C50C-407E-A947-70E740481C1C}">
                    <a14:useLocalDpi xmlns:a14="http://schemas.microsoft.com/office/drawing/2010/main" val="0"/>
                  </a:ext>
                </a:extLst>
              </a:blip>
              <a:srcRect l="31526" t="10437" r="33779" b="71305"/>
              <a:stretch/>
            </p:blipFill>
            <p:spPr>
              <a:xfrm>
                <a:off x="3523327" y="3172574"/>
                <a:ext cx="5201137" cy="3533026"/>
              </a:xfrm>
              <a:prstGeom prst="rect">
                <a:avLst/>
              </a:prstGeom>
            </p:spPr>
          </p:pic>
          <p:cxnSp>
            <p:nvCxnSpPr>
              <p:cNvPr id="16" name="直線コネクタ 15"/>
              <p:cNvCxnSpPr/>
              <p:nvPr/>
            </p:nvCxnSpPr>
            <p:spPr>
              <a:xfrm flipV="1">
                <a:off x="5445733" y="3619116"/>
                <a:ext cx="0" cy="2661104"/>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V="1">
                <a:off x="3762083" y="3612589"/>
                <a:ext cx="0" cy="2667632"/>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7834412" y="3612589"/>
                <a:ext cx="0" cy="2667632"/>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4" name="テキスト ボックス 23"/>
            <p:cNvSpPr txBox="1"/>
            <p:nvPr/>
          </p:nvSpPr>
          <p:spPr>
            <a:xfrm>
              <a:off x="4182185" y="3451361"/>
              <a:ext cx="287382" cy="307777"/>
            </a:xfrm>
            <a:prstGeom prst="rect">
              <a:avLst/>
            </a:prstGeom>
            <a:solidFill>
              <a:schemeClr val="bg1"/>
            </a:solidFill>
          </p:spPr>
          <p:txBody>
            <a:bodyPr wrap="none" rIns="36000" rtlCol="0">
              <a:spAutoFit/>
            </a:bodyPr>
            <a:lstStyle/>
            <a:p>
              <a:r>
                <a:rPr lang="en-US" altLang="ja-JP" sz="1400" dirty="0" smtClean="0"/>
                <a:t>-</a:t>
              </a:r>
              <a:r>
                <a:rPr lang="en-US" altLang="ja-JP" sz="1400" dirty="0"/>
                <a:t>1</a:t>
              </a:r>
              <a:endParaRPr kumimoji="1" lang="ja-JP" altLang="en-US" sz="1400" dirty="0"/>
            </a:p>
          </p:txBody>
        </p:sp>
        <p:sp>
          <p:nvSpPr>
            <p:cNvPr id="25" name="テキスト ボックス 24"/>
            <p:cNvSpPr txBox="1"/>
            <p:nvPr/>
          </p:nvSpPr>
          <p:spPr>
            <a:xfrm>
              <a:off x="4142837" y="2628842"/>
              <a:ext cx="332266" cy="307777"/>
            </a:xfrm>
            <a:prstGeom prst="rect">
              <a:avLst/>
            </a:prstGeom>
            <a:solidFill>
              <a:schemeClr val="bg1"/>
            </a:solidFill>
          </p:spPr>
          <p:txBody>
            <a:bodyPr wrap="none" rIns="36000" rtlCol="0">
              <a:spAutoFit/>
            </a:bodyPr>
            <a:lstStyle/>
            <a:p>
              <a:r>
                <a:rPr kumimoji="1" lang="en-US" altLang="ja-JP" sz="1400" dirty="0" smtClean="0"/>
                <a:t>+1</a:t>
              </a:r>
              <a:endParaRPr kumimoji="1" lang="ja-JP" altLang="en-US" sz="1400" dirty="0"/>
            </a:p>
          </p:txBody>
        </p:sp>
        <p:sp>
          <p:nvSpPr>
            <p:cNvPr id="26" name="テキスト ボックス 25"/>
            <p:cNvSpPr txBox="1"/>
            <p:nvPr/>
          </p:nvSpPr>
          <p:spPr>
            <a:xfrm>
              <a:off x="4142837" y="2197681"/>
              <a:ext cx="332266" cy="307777"/>
            </a:xfrm>
            <a:prstGeom prst="rect">
              <a:avLst/>
            </a:prstGeom>
            <a:solidFill>
              <a:schemeClr val="bg1"/>
            </a:solidFill>
          </p:spPr>
          <p:txBody>
            <a:bodyPr wrap="none" rIns="36000" rtlCol="0">
              <a:spAutoFit/>
            </a:bodyPr>
            <a:lstStyle/>
            <a:p>
              <a:r>
                <a:rPr kumimoji="1" lang="en-US" altLang="ja-JP" sz="1400" dirty="0" smtClean="0"/>
                <a:t>+2</a:t>
              </a:r>
              <a:endParaRPr kumimoji="1" lang="ja-JP" altLang="en-US" sz="1400" dirty="0"/>
            </a:p>
          </p:txBody>
        </p:sp>
        <p:sp>
          <p:nvSpPr>
            <p:cNvPr id="27" name="テキスト ボックス 26"/>
            <p:cNvSpPr txBox="1"/>
            <p:nvPr/>
          </p:nvSpPr>
          <p:spPr>
            <a:xfrm>
              <a:off x="4142837" y="1787688"/>
              <a:ext cx="332266" cy="307777"/>
            </a:xfrm>
            <a:prstGeom prst="rect">
              <a:avLst/>
            </a:prstGeom>
            <a:solidFill>
              <a:schemeClr val="bg1"/>
            </a:solidFill>
          </p:spPr>
          <p:txBody>
            <a:bodyPr wrap="none" rIns="36000" rtlCol="0">
              <a:spAutoFit/>
            </a:bodyPr>
            <a:lstStyle/>
            <a:p>
              <a:r>
                <a:rPr kumimoji="1" lang="en-US" altLang="ja-JP" sz="1400" dirty="0" smtClean="0"/>
                <a:t>+3</a:t>
              </a:r>
              <a:endParaRPr kumimoji="1" lang="ja-JP" altLang="en-US" sz="1400" dirty="0"/>
            </a:p>
          </p:txBody>
        </p:sp>
        <p:sp>
          <p:nvSpPr>
            <p:cNvPr id="28" name="テキスト ボックス 27"/>
            <p:cNvSpPr txBox="1"/>
            <p:nvPr/>
          </p:nvSpPr>
          <p:spPr>
            <a:xfrm>
              <a:off x="4142837" y="1356527"/>
              <a:ext cx="332266" cy="307777"/>
            </a:xfrm>
            <a:prstGeom prst="rect">
              <a:avLst/>
            </a:prstGeom>
            <a:solidFill>
              <a:schemeClr val="bg1"/>
            </a:solidFill>
          </p:spPr>
          <p:txBody>
            <a:bodyPr wrap="none" rIns="36000" rtlCol="0">
              <a:spAutoFit/>
            </a:bodyPr>
            <a:lstStyle/>
            <a:p>
              <a:r>
                <a:rPr kumimoji="1" lang="en-US" altLang="ja-JP" sz="1400" dirty="0" smtClean="0"/>
                <a:t>+4</a:t>
              </a:r>
              <a:endParaRPr kumimoji="1" lang="ja-JP" altLang="en-US" sz="1400" dirty="0"/>
            </a:p>
          </p:txBody>
        </p:sp>
        <p:sp>
          <p:nvSpPr>
            <p:cNvPr id="29" name="テキスト ボックス 28"/>
            <p:cNvSpPr txBox="1"/>
            <p:nvPr/>
          </p:nvSpPr>
          <p:spPr>
            <a:xfrm>
              <a:off x="4142837" y="951462"/>
              <a:ext cx="332266" cy="307777"/>
            </a:xfrm>
            <a:prstGeom prst="rect">
              <a:avLst/>
            </a:prstGeom>
            <a:solidFill>
              <a:schemeClr val="bg1"/>
            </a:solidFill>
          </p:spPr>
          <p:txBody>
            <a:bodyPr wrap="none" rIns="36000" rtlCol="0">
              <a:spAutoFit/>
            </a:bodyPr>
            <a:lstStyle/>
            <a:p>
              <a:r>
                <a:rPr kumimoji="1" lang="en-US" altLang="ja-JP" sz="1400" dirty="0" smtClean="0"/>
                <a:t>+5</a:t>
              </a:r>
              <a:endParaRPr kumimoji="1" lang="ja-JP" altLang="en-US" sz="1400" dirty="0"/>
            </a:p>
          </p:txBody>
        </p:sp>
        <p:sp>
          <p:nvSpPr>
            <p:cNvPr id="30" name="テキスト ボックス 29"/>
            <p:cNvSpPr txBox="1"/>
            <p:nvPr/>
          </p:nvSpPr>
          <p:spPr>
            <a:xfrm rot="16200000">
              <a:off x="2411939" y="1987284"/>
              <a:ext cx="3057247" cy="584775"/>
            </a:xfrm>
            <a:prstGeom prst="rect">
              <a:avLst/>
            </a:prstGeom>
            <a:noFill/>
          </p:spPr>
          <p:txBody>
            <a:bodyPr wrap="none" rtlCol="0">
              <a:spAutoFit/>
            </a:bodyPr>
            <a:lstStyle/>
            <a:p>
              <a:r>
                <a:rPr kumimoji="1" lang="en-US" altLang="ja-JP" sz="1600" dirty="0" smtClean="0"/>
                <a:t>1850</a:t>
              </a:r>
              <a:r>
                <a:rPr kumimoji="1" lang="ja-JP" altLang="en-US" sz="1600" dirty="0" smtClean="0"/>
                <a:t>～</a:t>
              </a:r>
              <a:r>
                <a:rPr kumimoji="1" lang="en-US" altLang="ja-JP" sz="1600" dirty="0" smtClean="0"/>
                <a:t>1900</a:t>
              </a:r>
              <a:r>
                <a:rPr kumimoji="1" lang="ja-JP" altLang="en-US" sz="1600" dirty="0" smtClean="0"/>
                <a:t>年を基準とした</a:t>
              </a:r>
              <a:r>
                <a:rPr kumimoji="1" lang="en-US" altLang="ja-JP" sz="1600" dirty="0" smtClean="0"/>
                <a:t/>
              </a:r>
              <a:br>
                <a:rPr kumimoji="1" lang="en-US" altLang="ja-JP" sz="1600" dirty="0" smtClean="0"/>
              </a:br>
              <a:r>
                <a:rPr kumimoji="1" lang="ja-JP" altLang="en-US" sz="1600" dirty="0" smtClean="0"/>
                <a:t>　　世界平均気温の変化（℃）</a:t>
              </a:r>
              <a:endParaRPr kumimoji="1" lang="ja-JP" altLang="en-US" sz="1600" dirty="0"/>
            </a:p>
          </p:txBody>
        </p:sp>
        <p:sp>
          <p:nvSpPr>
            <p:cNvPr id="31" name="テキスト ボックス 30"/>
            <p:cNvSpPr txBox="1"/>
            <p:nvPr/>
          </p:nvSpPr>
          <p:spPr>
            <a:xfrm>
              <a:off x="4166257" y="3031563"/>
              <a:ext cx="316360" cy="307777"/>
            </a:xfrm>
            <a:prstGeom prst="rect">
              <a:avLst/>
            </a:prstGeom>
            <a:solidFill>
              <a:schemeClr val="bg1"/>
            </a:solidFill>
          </p:spPr>
          <p:txBody>
            <a:bodyPr wrap="none" lIns="36000" rIns="36000" rtlCol="0">
              <a:spAutoFit/>
            </a:bodyPr>
            <a:lstStyle/>
            <a:p>
              <a:r>
                <a:rPr lang="en-US" altLang="ja-JP" sz="1400" dirty="0"/>
                <a:t>±</a:t>
              </a:r>
              <a:r>
                <a:rPr kumimoji="1" lang="en-US" altLang="ja-JP" sz="1400" dirty="0" smtClean="0"/>
                <a:t>0</a:t>
              </a:r>
              <a:endParaRPr kumimoji="1" lang="ja-JP" altLang="en-US" sz="1400" dirty="0"/>
            </a:p>
          </p:txBody>
        </p:sp>
        <p:sp>
          <p:nvSpPr>
            <p:cNvPr id="43" name="テキスト ボックス 42"/>
            <p:cNvSpPr txBox="1"/>
            <p:nvPr/>
          </p:nvSpPr>
          <p:spPr>
            <a:xfrm>
              <a:off x="4657868" y="4794645"/>
              <a:ext cx="671979" cy="369332"/>
            </a:xfrm>
            <a:prstGeom prst="rect">
              <a:avLst/>
            </a:prstGeom>
            <a:noFill/>
          </p:spPr>
          <p:txBody>
            <a:bodyPr wrap="none" rtlCol="0">
              <a:spAutoFit/>
            </a:bodyPr>
            <a:lstStyle/>
            <a:p>
              <a:r>
                <a:rPr kumimoji="1" lang="en-US" altLang="ja-JP" dirty="0" smtClean="0"/>
                <a:t>65</a:t>
              </a:r>
              <a:r>
                <a:rPr kumimoji="1" lang="ja-JP" altLang="en-US" dirty="0" smtClean="0"/>
                <a:t>歳</a:t>
              </a:r>
              <a:endParaRPr kumimoji="1" lang="ja-JP" altLang="en-US" dirty="0"/>
            </a:p>
          </p:txBody>
        </p:sp>
        <p:sp>
          <p:nvSpPr>
            <p:cNvPr id="46" name="テキスト ボックス 45"/>
            <p:cNvSpPr txBox="1"/>
            <p:nvPr/>
          </p:nvSpPr>
          <p:spPr>
            <a:xfrm>
              <a:off x="4657868" y="4413124"/>
              <a:ext cx="671979" cy="369332"/>
            </a:xfrm>
            <a:prstGeom prst="rect">
              <a:avLst/>
            </a:prstGeom>
            <a:noFill/>
          </p:spPr>
          <p:txBody>
            <a:bodyPr wrap="none" rtlCol="0">
              <a:spAutoFit/>
            </a:bodyPr>
            <a:lstStyle/>
            <a:p>
              <a:r>
                <a:rPr lang="en-US" altLang="ja-JP" dirty="0"/>
                <a:t>4</a:t>
              </a:r>
              <a:r>
                <a:rPr kumimoji="1" lang="en-US" altLang="ja-JP" dirty="0" smtClean="0"/>
                <a:t>0</a:t>
              </a:r>
              <a:r>
                <a:rPr kumimoji="1" lang="ja-JP" altLang="en-US" dirty="0" smtClean="0"/>
                <a:t>歳</a:t>
              </a:r>
              <a:endParaRPr kumimoji="1" lang="ja-JP" altLang="en-US" dirty="0"/>
            </a:p>
          </p:txBody>
        </p:sp>
        <p:sp>
          <p:nvSpPr>
            <p:cNvPr id="47" name="テキスト ボックス 46"/>
            <p:cNvSpPr txBox="1"/>
            <p:nvPr/>
          </p:nvSpPr>
          <p:spPr>
            <a:xfrm>
              <a:off x="4657868" y="4031603"/>
              <a:ext cx="671979" cy="369332"/>
            </a:xfrm>
            <a:prstGeom prst="rect">
              <a:avLst/>
            </a:prstGeom>
            <a:noFill/>
          </p:spPr>
          <p:txBody>
            <a:bodyPr wrap="none" rtlCol="0">
              <a:spAutoFit/>
            </a:bodyPr>
            <a:lstStyle/>
            <a:p>
              <a:r>
                <a:rPr kumimoji="1" lang="en-US" altLang="ja-JP" dirty="0" smtClean="0"/>
                <a:t>18</a:t>
              </a:r>
              <a:r>
                <a:rPr kumimoji="1" lang="ja-JP" altLang="en-US" dirty="0" smtClean="0"/>
                <a:t>歳</a:t>
              </a:r>
              <a:endParaRPr kumimoji="1" lang="ja-JP" altLang="en-US" dirty="0"/>
            </a:p>
          </p:txBody>
        </p:sp>
        <p:sp>
          <p:nvSpPr>
            <p:cNvPr id="48" name="テキスト ボックス 47"/>
            <p:cNvSpPr txBox="1"/>
            <p:nvPr/>
          </p:nvSpPr>
          <p:spPr>
            <a:xfrm>
              <a:off x="4675341" y="3708897"/>
              <a:ext cx="697627" cy="369332"/>
            </a:xfrm>
            <a:prstGeom prst="rect">
              <a:avLst/>
            </a:prstGeom>
            <a:noFill/>
          </p:spPr>
          <p:txBody>
            <a:bodyPr wrap="none" rtlCol="0">
              <a:spAutoFit/>
            </a:bodyPr>
            <a:lstStyle/>
            <a:p>
              <a:r>
                <a:rPr kumimoji="1" lang="en-US" altLang="ja-JP" dirty="0" smtClean="0"/>
                <a:t>2023</a:t>
              </a:r>
              <a:endParaRPr kumimoji="1" lang="ja-JP" altLang="en-US" dirty="0"/>
            </a:p>
          </p:txBody>
        </p:sp>
        <p:sp>
          <p:nvSpPr>
            <p:cNvPr id="49" name="テキスト ボックス 48"/>
            <p:cNvSpPr txBox="1"/>
            <p:nvPr/>
          </p:nvSpPr>
          <p:spPr>
            <a:xfrm>
              <a:off x="5797275" y="4794645"/>
              <a:ext cx="671979" cy="369332"/>
            </a:xfrm>
            <a:prstGeom prst="rect">
              <a:avLst/>
            </a:prstGeom>
            <a:noFill/>
          </p:spPr>
          <p:txBody>
            <a:bodyPr wrap="none" rtlCol="0">
              <a:spAutoFit/>
            </a:bodyPr>
            <a:lstStyle/>
            <a:p>
              <a:r>
                <a:rPr lang="en-US" altLang="ja-JP" dirty="0" smtClean="0"/>
                <a:t>9</a:t>
              </a:r>
              <a:r>
                <a:rPr lang="en-US" altLang="ja-JP" dirty="0"/>
                <a:t>2</a:t>
              </a:r>
              <a:r>
                <a:rPr kumimoji="1" lang="ja-JP" altLang="en-US" dirty="0" smtClean="0"/>
                <a:t>歳</a:t>
              </a:r>
              <a:endParaRPr kumimoji="1" lang="ja-JP" altLang="en-US" dirty="0"/>
            </a:p>
          </p:txBody>
        </p:sp>
        <p:sp>
          <p:nvSpPr>
            <p:cNvPr id="51" name="テキスト ボックス 50"/>
            <p:cNvSpPr txBox="1"/>
            <p:nvPr/>
          </p:nvSpPr>
          <p:spPr>
            <a:xfrm>
              <a:off x="5797275" y="4413124"/>
              <a:ext cx="671979" cy="369332"/>
            </a:xfrm>
            <a:prstGeom prst="rect">
              <a:avLst/>
            </a:prstGeom>
            <a:noFill/>
          </p:spPr>
          <p:txBody>
            <a:bodyPr wrap="none" rtlCol="0">
              <a:spAutoFit/>
            </a:bodyPr>
            <a:lstStyle/>
            <a:p>
              <a:r>
                <a:rPr lang="en-US" altLang="ja-JP" dirty="0" smtClean="0"/>
                <a:t>6</a:t>
              </a:r>
              <a:r>
                <a:rPr lang="en-US" altLang="ja-JP" dirty="0"/>
                <a:t>7</a:t>
              </a:r>
              <a:r>
                <a:rPr kumimoji="1" lang="ja-JP" altLang="en-US" dirty="0" smtClean="0"/>
                <a:t>歳</a:t>
              </a:r>
              <a:endParaRPr kumimoji="1" lang="ja-JP" altLang="en-US" dirty="0"/>
            </a:p>
          </p:txBody>
        </p:sp>
        <p:sp>
          <p:nvSpPr>
            <p:cNvPr id="52" name="テキスト ボックス 51"/>
            <p:cNvSpPr txBox="1"/>
            <p:nvPr/>
          </p:nvSpPr>
          <p:spPr>
            <a:xfrm>
              <a:off x="5797275" y="4031603"/>
              <a:ext cx="671979" cy="369332"/>
            </a:xfrm>
            <a:prstGeom prst="rect">
              <a:avLst/>
            </a:prstGeom>
            <a:noFill/>
          </p:spPr>
          <p:txBody>
            <a:bodyPr wrap="none" rtlCol="0">
              <a:spAutoFit/>
            </a:bodyPr>
            <a:lstStyle/>
            <a:p>
              <a:r>
                <a:rPr lang="en-US" altLang="ja-JP" dirty="0" smtClean="0"/>
                <a:t>4</a:t>
              </a:r>
              <a:r>
                <a:rPr lang="en-US" altLang="ja-JP" dirty="0"/>
                <a:t>5</a:t>
              </a:r>
              <a:r>
                <a:rPr kumimoji="1" lang="ja-JP" altLang="en-US" dirty="0" smtClean="0"/>
                <a:t>歳</a:t>
              </a:r>
              <a:endParaRPr kumimoji="1" lang="ja-JP" altLang="en-US" dirty="0"/>
            </a:p>
          </p:txBody>
        </p:sp>
        <p:sp>
          <p:nvSpPr>
            <p:cNvPr id="55" name="テキスト ボックス 54"/>
            <p:cNvSpPr txBox="1"/>
            <p:nvPr/>
          </p:nvSpPr>
          <p:spPr>
            <a:xfrm>
              <a:off x="7987818" y="4413124"/>
              <a:ext cx="783099" cy="369332"/>
            </a:xfrm>
            <a:prstGeom prst="rect">
              <a:avLst/>
            </a:prstGeom>
            <a:noFill/>
          </p:spPr>
          <p:txBody>
            <a:bodyPr wrap="none" rtlCol="0">
              <a:spAutoFit/>
            </a:bodyPr>
            <a:lstStyle/>
            <a:p>
              <a:r>
                <a:rPr lang="en-US" altLang="ja-JP" dirty="0" smtClean="0"/>
                <a:t>1</a:t>
              </a:r>
              <a:r>
                <a:rPr lang="en-US" altLang="ja-JP" dirty="0"/>
                <a:t>1</a:t>
              </a:r>
              <a:r>
                <a:rPr lang="en-US" altLang="ja-JP" dirty="0" smtClean="0"/>
                <a:t>7</a:t>
              </a:r>
              <a:r>
                <a:rPr kumimoji="1" lang="ja-JP" altLang="en-US" dirty="0" smtClean="0"/>
                <a:t>歳</a:t>
              </a:r>
              <a:endParaRPr kumimoji="1" lang="ja-JP" altLang="en-US" dirty="0"/>
            </a:p>
          </p:txBody>
        </p:sp>
        <p:sp>
          <p:nvSpPr>
            <p:cNvPr id="56" name="テキスト ボックス 55"/>
            <p:cNvSpPr txBox="1"/>
            <p:nvPr/>
          </p:nvSpPr>
          <p:spPr>
            <a:xfrm>
              <a:off x="8043378" y="4031603"/>
              <a:ext cx="671979" cy="369332"/>
            </a:xfrm>
            <a:prstGeom prst="rect">
              <a:avLst/>
            </a:prstGeom>
            <a:noFill/>
          </p:spPr>
          <p:txBody>
            <a:bodyPr wrap="none" rtlCol="0">
              <a:spAutoFit/>
            </a:bodyPr>
            <a:lstStyle/>
            <a:p>
              <a:r>
                <a:rPr lang="en-US" altLang="ja-JP" dirty="0" smtClean="0"/>
                <a:t>9</a:t>
              </a:r>
              <a:r>
                <a:rPr lang="en-US" altLang="ja-JP" dirty="0"/>
                <a:t>5</a:t>
              </a:r>
              <a:r>
                <a:rPr kumimoji="1" lang="ja-JP" altLang="en-US" dirty="0" smtClean="0"/>
                <a:t>歳</a:t>
              </a:r>
              <a:endParaRPr kumimoji="1" lang="ja-JP" altLang="en-US" dirty="0"/>
            </a:p>
          </p:txBody>
        </p:sp>
        <p:cxnSp>
          <p:nvCxnSpPr>
            <p:cNvPr id="58" name="直線矢印コネクタ 57"/>
            <p:cNvCxnSpPr>
              <a:stCxn id="47" idx="3"/>
              <a:endCxn id="52" idx="1"/>
            </p:cNvCxnSpPr>
            <p:nvPr/>
          </p:nvCxnSpPr>
          <p:spPr>
            <a:xfrm>
              <a:off x="5329847" y="4216269"/>
              <a:ext cx="4674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a:endCxn id="56" idx="1"/>
            </p:cNvCxnSpPr>
            <p:nvPr/>
          </p:nvCxnSpPr>
          <p:spPr>
            <a:xfrm>
              <a:off x="6469254" y="4216269"/>
              <a:ext cx="15741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a:off x="5329847" y="4588058"/>
              <a:ext cx="4674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直線矢印コネクタ 61"/>
            <p:cNvCxnSpPr/>
            <p:nvPr/>
          </p:nvCxnSpPr>
          <p:spPr>
            <a:xfrm>
              <a:off x="6469254" y="4588058"/>
              <a:ext cx="15741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p:nvPr/>
          </p:nvCxnSpPr>
          <p:spPr>
            <a:xfrm>
              <a:off x="5329847" y="4959847"/>
              <a:ext cx="4674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a:off x="6469254" y="4959847"/>
              <a:ext cx="373673" cy="0"/>
            </a:xfrm>
            <a:prstGeom prst="straightConnector1">
              <a:avLst/>
            </a:prstGeom>
            <a:ln>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71" name="正方形/長方形 70"/>
          <p:cNvSpPr/>
          <p:nvPr/>
        </p:nvSpPr>
        <p:spPr>
          <a:xfrm>
            <a:off x="102581" y="813761"/>
            <a:ext cx="8872694" cy="1200329"/>
          </a:xfrm>
          <a:prstGeom prst="rect">
            <a:avLst/>
          </a:prstGeom>
        </p:spPr>
        <p:txBody>
          <a:bodyPr wrap="square">
            <a:spAutoFit/>
          </a:bodyPr>
          <a:lstStyle/>
          <a:p>
            <a:pPr marL="285750" indent="-285750">
              <a:buFont typeface="Wingdings" panose="05000000000000000000" pitchFamily="2" charset="2"/>
              <a:buChar char="Ø"/>
            </a:pPr>
            <a:r>
              <a:rPr lang="ja-JP" altLang="en-US" dirty="0">
                <a:solidFill>
                  <a:srgbClr val="000000"/>
                </a:solidFill>
                <a:latin typeface="Meiryo" panose="020B0604030504040204" pitchFamily="50" charset="-128"/>
                <a:ea typeface="Meiryo" panose="020B0604030504040204" pitchFamily="50" charset="-128"/>
              </a:rPr>
              <a:t>気候変動による異常気象や自然災害によって、より大きな被害を受けるのは</a:t>
            </a:r>
            <a:r>
              <a:rPr lang="ja-JP" altLang="en-US" dirty="0" smtClean="0">
                <a:solidFill>
                  <a:srgbClr val="000000"/>
                </a:solidFill>
                <a:latin typeface="Meiryo" panose="020B0604030504040204" pitchFamily="50" charset="-128"/>
                <a:ea typeface="Meiryo" panose="020B0604030504040204" pitchFamily="50" charset="-128"/>
              </a:rPr>
              <a:t>、</a:t>
            </a:r>
            <a:endParaRPr lang="en-US" altLang="ja-JP" dirty="0" smtClean="0">
              <a:solidFill>
                <a:srgbClr val="000000"/>
              </a:solidFill>
              <a:latin typeface="Meiryo" panose="020B0604030504040204" pitchFamily="50" charset="-128"/>
              <a:ea typeface="Meiryo" panose="020B0604030504040204" pitchFamily="50" charset="-128"/>
            </a:endParaRPr>
          </a:p>
          <a:p>
            <a:pPr marL="285750" indent="-285750">
              <a:buFont typeface="Wingdings" panose="05000000000000000000" pitchFamily="2" charset="2"/>
              <a:buChar char="Ø"/>
            </a:pPr>
            <a:endParaRPr lang="en-US" altLang="ja-JP" dirty="0">
              <a:solidFill>
                <a:srgbClr val="000000"/>
              </a:solidFill>
              <a:latin typeface="Meiryo" panose="020B0604030504040204" pitchFamily="50" charset="-128"/>
              <a:ea typeface="Meiryo" panose="020B0604030504040204" pitchFamily="50" charset="-128"/>
            </a:endParaRPr>
          </a:p>
          <a:p>
            <a:pPr marL="285750" indent="-285750">
              <a:buFont typeface="Wingdings" panose="05000000000000000000" pitchFamily="2" charset="2"/>
              <a:buChar char="Ø"/>
            </a:pPr>
            <a:endParaRPr lang="en-US" altLang="ja-JP" dirty="0" smtClean="0">
              <a:solidFill>
                <a:srgbClr val="000000"/>
              </a:solidFill>
              <a:latin typeface="Meiryo" panose="020B0604030504040204" pitchFamily="50" charset="-128"/>
              <a:ea typeface="Meiryo" panose="020B0604030504040204" pitchFamily="50" charset="-128"/>
            </a:endParaRPr>
          </a:p>
          <a:p>
            <a:endParaRPr lang="ja-JP" altLang="en-US" dirty="0">
              <a:solidFill>
                <a:srgbClr val="000000"/>
              </a:solidFill>
              <a:latin typeface="Meiryo" panose="020B0604030504040204" pitchFamily="50" charset="-128"/>
              <a:ea typeface="Meiryo" panose="020B0604030504040204" pitchFamily="50" charset="-128"/>
            </a:endParaRPr>
          </a:p>
        </p:txBody>
      </p:sp>
      <p:sp>
        <p:nvSpPr>
          <p:cNvPr id="73" name="正方形/長方形 72"/>
          <p:cNvSpPr/>
          <p:nvPr/>
        </p:nvSpPr>
        <p:spPr>
          <a:xfrm>
            <a:off x="94951" y="2807841"/>
            <a:ext cx="3421972" cy="646331"/>
          </a:xfrm>
          <a:prstGeom prst="rect">
            <a:avLst/>
          </a:prstGeom>
        </p:spPr>
        <p:txBody>
          <a:bodyPr wrap="square">
            <a:spAutoFit/>
          </a:bodyPr>
          <a:lstStyle/>
          <a:p>
            <a:pPr marL="285750" indent="-285750">
              <a:buFont typeface="Wingdings" panose="05000000000000000000" pitchFamily="2" charset="2"/>
              <a:buChar char="Ø"/>
            </a:pPr>
            <a:r>
              <a:rPr lang="ja-JP" altLang="en-US" dirty="0">
                <a:solidFill>
                  <a:srgbClr val="000000"/>
                </a:solidFill>
                <a:latin typeface="Meiryo" panose="020B0604030504040204" pitchFamily="50" charset="-128"/>
                <a:ea typeface="Meiryo" panose="020B0604030504040204" pitchFamily="50" charset="-128"/>
              </a:rPr>
              <a:t>こうした不公平さを背景に</a:t>
            </a:r>
            <a:r>
              <a:rPr lang="ja-JP" altLang="en-US" dirty="0" smtClean="0">
                <a:solidFill>
                  <a:srgbClr val="000000"/>
                </a:solidFill>
                <a:latin typeface="Meiryo" panose="020B0604030504040204" pitchFamily="50" charset="-128"/>
                <a:ea typeface="Meiryo" panose="020B0604030504040204" pitchFamily="50" charset="-128"/>
              </a:rPr>
              <a:t>、次のように考えられる。</a:t>
            </a:r>
            <a:endParaRPr lang="ja-JP" altLang="en-US" dirty="0">
              <a:solidFill>
                <a:srgbClr val="000000"/>
              </a:solidFill>
              <a:latin typeface="Meiryo" panose="020B0604030504040204" pitchFamily="50" charset="-128"/>
              <a:ea typeface="Meiryo" panose="020B0604030504040204" pitchFamily="50" charset="-128"/>
            </a:endParaRPr>
          </a:p>
        </p:txBody>
      </p:sp>
      <p:sp>
        <p:nvSpPr>
          <p:cNvPr id="74" name="正方形/長方形 73"/>
          <p:cNvSpPr/>
          <p:nvPr/>
        </p:nvSpPr>
        <p:spPr>
          <a:xfrm>
            <a:off x="518478" y="1251024"/>
            <a:ext cx="3624359" cy="923330"/>
          </a:xfrm>
          <a:prstGeom prst="rect">
            <a:avLst/>
          </a:prstGeom>
        </p:spPr>
        <p:txBody>
          <a:bodyPr wrap="square">
            <a:spAutoFit/>
          </a:bodyPr>
          <a:lstStyle/>
          <a:p>
            <a:r>
              <a:rPr lang="ja-JP" altLang="en-US" dirty="0" smtClean="0">
                <a:solidFill>
                  <a:srgbClr val="000000"/>
                </a:solidFill>
                <a:latin typeface="Meiryo" panose="020B0604030504040204" pitchFamily="50" charset="-128"/>
                <a:ea typeface="Meiryo" panose="020B0604030504040204" pitchFamily="50" charset="-128"/>
              </a:rPr>
              <a:t>これまで化石</a:t>
            </a:r>
            <a:r>
              <a:rPr lang="ja-JP" altLang="en-US" dirty="0">
                <a:solidFill>
                  <a:srgbClr val="000000"/>
                </a:solidFill>
                <a:latin typeface="Meiryo" panose="020B0604030504040204" pitchFamily="50" charset="-128"/>
                <a:ea typeface="Meiryo" panose="020B0604030504040204" pitchFamily="50" charset="-128"/>
              </a:rPr>
              <a:t>燃料を使い温室効果ガス</a:t>
            </a:r>
            <a:r>
              <a:rPr lang="ja-JP" altLang="en-US" dirty="0" smtClean="0">
                <a:solidFill>
                  <a:srgbClr val="000000"/>
                </a:solidFill>
                <a:latin typeface="Meiryo" panose="020B0604030504040204" pitchFamily="50" charset="-128"/>
                <a:ea typeface="Meiryo" panose="020B0604030504040204" pitchFamily="50" charset="-128"/>
              </a:rPr>
              <a:t>を排出して地球</a:t>
            </a:r>
            <a:r>
              <a:rPr lang="ja-JP" altLang="en-US" dirty="0">
                <a:solidFill>
                  <a:srgbClr val="000000"/>
                </a:solidFill>
                <a:latin typeface="Meiryo" panose="020B0604030504040204" pitchFamily="50" charset="-128"/>
                <a:ea typeface="Meiryo" panose="020B0604030504040204" pitchFamily="50" charset="-128"/>
              </a:rPr>
              <a:t>温暖化の原因</a:t>
            </a:r>
            <a:r>
              <a:rPr lang="ja-JP" altLang="en-US" dirty="0" smtClean="0">
                <a:solidFill>
                  <a:srgbClr val="000000"/>
                </a:solidFill>
                <a:latin typeface="Meiryo" panose="020B0604030504040204" pitchFamily="50" charset="-128"/>
                <a:ea typeface="Meiryo" panose="020B0604030504040204" pitchFamily="50" charset="-128"/>
              </a:rPr>
              <a:t>を作って</a:t>
            </a:r>
            <a:r>
              <a:rPr lang="ja-JP" altLang="en-US" dirty="0">
                <a:solidFill>
                  <a:srgbClr val="000000"/>
                </a:solidFill>
                <a:latin typeface="Meiryo" panose="020B0604030504040204" pitchFamily="50" charset="-128"/>
                <a:ea typeface="Meiryo" panose="020B0604030504040204" pitchFamily="50" charset="-128"/>
              </a:rPr>
              <a:t>きた人</a:t>
            </a:r>
            <a:endParaRPr lang="ja-JP" altLang="en-US" dirty="0"/>
          </a:p>
        </p:txBody>
      </p:sp>
      <p:sp>
        <p:nvSpPr>
          <p:cNvPr id="75" name="正方形/長方形 74"/>
          <p:cNvSpPr/>
          <p:nvPr/>
        </p:nvSpPr>
        <p:spPr>
          <a:xfrm>
            <a:off x="4968679" y="1251024"/>
            <a:ext cx="4248341" cy="923330"/>
          </a:xfrm>
          <a:prstGeom prst="rect">
            <a:avLst/>
          </a:prstGeom>
        </p:spPr>
        <p:txBody>
          <a:bodyPr wrap="square">
            <a:spAutoFit/>
          </a:bodyPr>
          <a:lstStyle/>
          <a:p>
            <a:r>
              <a:rPr lang="ja-JP" altLang="en-US" dirty="0">
                <a:solidFill>
                  <a:srgbClr val="000000"/>
                </a:solidFill>
                <a:latin typeface="Meiryo" panose="020B0604030504040204" pitchFamily="50" charset="-128"/>
                <a:ea typeface="Meiryo" panose="020B0604030504040204" pitchFamily="50" charset="-128"/>
              </a:rPr>
              <a:t>化石燃料をあまり使って</a:t>
            </a:r>
            <a:r>
              <a:rPr lang="ja-JP" altLang="en-US" dirty="0" smtClean="0">
                <a:solidFill>
                  <a:srgbClr val="000000"/>
                </a:solidFill>
                <a:latin typeface="Meiryo" panose="020B0604030504040204" pitchFamily="50" charset="-128"/>
                <a:ea typeface="Meiryo" panose="020B0604030504040204" pitchFamily="50" charset="-128"/>
              </a:rPr>
              <a:t>こなかった人</a:t>
            </a:r>
            <a:r>
              <a:rPr lang="ja-JP" altLang="en-US" dirty="0">
                <a:solidFill>
                  <a:srgbClr val="000000"/>
                </a:solidFill>
                <a:latin typeface="Meiryo" panose="020B0604030504040204" pitchFamily="50" charset="-128"/>
                <a:ea typeface="Meiryo" panose="020B0604030504040204" pitchFamily="50" charset="-128"/>
              </a:rPr>
              <a:t>たちや</a:t>
            </a:r>
            <a:r>
              <a:rPr lang="ja-JP" altLang="en-US" dirty="0" smtClean="0">
                <a:solidFill>
                  <a:srgbClr val="000000"/>
                </a:solidFill>
                <a:latin typeface="Meiryo" panose="020B0604030504040204" pitchFamily="50" charset="-128"/>
                <a:ea typeface="Meiryo" panose="020B0604030504040204" pitchFamily="50" charset="-128"/>
              </a:rPr>
              <a:t>、現在起きている地球</a:t>
            </a:r>
            <a:r>
              <a:rPr lang="ja-JP" altLang="en-US" dirty="0">
                <a:solidFill>
                  <a:srgbClr val="000000"/>
                </a:solidFill>
                <a:latin typeface="Meiryo" panose="020B0604030504040204" pitchFamily="50" charset="-128"/>
                <a:ea typeface="Meiryo" panose="020B0604030504040204" pitchFamily="50" charset="-128"/>
              </a:rPr>
              <a:t>温暖化の原因</a:t>
            </a:r>
            <a:r>
              <a:rPr lang="ja-JP" altLang="en-US" dirty="0" smtClean="0">
                <a:solidFill>
                  <a:srgbClr val="000000"/>
                </a:solidFill>
                <a:latin typeface="Meiryo" panose="020B0604030504040204" pitchFamily="50" charset="-128"/>
                <a:ea typeface="Meiryo" panose="020B0604030504040204" pitchFamily="50" charset="-128"/>
              </a:rPr>
              <a:t>に対して責任</a:t>
            </a:r>
            <a:r>
              <a:rPr lang="ja-JP" altLang="en-US" dirty="0">
                <a:solidFill>
                  <a:srgbClr val="000000"/>
                </a:solidFill>
                <a:latin typeface="Meiryo" panose="020B0604030504040204" pitchFamily="50" charset="-128"/>
                <a:ea typeface="Meiryo" panose="020B0604030504040204" pitchFamily="50" charset="-128"/>
              </a:rPr>
              <a:t>がない将来世代</a:t>
            </a:r>
          </a:p>
        </p:txBody>
      </p:sp>
      <p:sp>
        <p:nvSpPr>
          <p:cNvPr id="76" name="フレーム (半分) 75"/>
          <p:cNvSpPr/>
          <p:nvPr/>
        </p:nvSpPr>
        <p:spPr>
          <a:xfrm rot="18900000">
            <a:off x="4464529" y="1519683"/>
            <a:ext cx="386012" cy="386012"/>
          </a:xfrm>
          <a:prstGeom prst="halfFrame">
            <a:avLst>
              <a:gd name="adj1" fmla="val 14220"/>
              <a:gd name="adj2" fmla="val 130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7" name="テキスト ボックス 76"/>
          <p:cNvSpPr txBox="1"/>
          <p:nvPr/>
        </p:nvSpPr>
        <p:spPr>
          <a:xfrm>
            <a:off x="529012" y="2082088"/>
            <a:ext cx="3647152" cy="369332"/>
          </a:xfrm>
          <a:prstGeom prst="rect">
            <a:avLst/>
          </a:prstGeom>
          <a:noFill/>
        </p:spPr>
        <p:txBody>
          <a:bodyPr wrap="none" rtlCol="0">
            <a:spAutoFit/>
          </a:bodyPr>
          <a:lstStyle/>
          <a:p>
            <a:r>
              <a:rPr kumimoji="1" lang="en-US" altLang="ja-JP" dirty="0" smtClean="0"/>
              <a:t>【</a:t>
            </a:r>
            <a:r>
              <a:rPr kumimoji="1" lang="ja-JP" altLang="en-US" dirty="0" smtClean="0"/>
              <a:t>先進国、現役世代・高齢者</a:t>
            </a:r>
            <a:r>
              <a:rPr kumimoji="1" lang="en-US" altLang="ja-JP" dirty="0" smtClean="0"/>
              <a:t>…】</a:t>
            </a:r>
            <a:endParaRPr kumimoji="1" lang="ja-JP" altLang="en-US" dirty="0"/>
          </a:p>
        </p:txBody>
      </p:sp>
      <p:sp>
        <p:nvSpPr>
          <p:cNvPr id="78" name="テキスト ボックス 77"/>
          <p:cNvSpPr txBox="1"/>
          <p:nvPr/>
        </p:nvSpPr>
        <p:spPr>
          <a:xfrm>
            <a:off x="4929519" y="2103300"/>
            <a:ext cx="3416320" cy="369332"/>
          </a:xfrm>
          <a:prstGeom prst="rect">
            <a:avLst/>
          </a:prstGeom>
          <a:noFill/>
        </p:spPr>
        <p:txBody>
          <a:bodyPr wrap="none" rtlCol="0">
            <a:spAutoFit/>
          </a:bodyPr>
          <a:lstStyle/>
          <a:p>
            <a:r>
              <a:rPr kumimoji="1" lang="en-US" altLang="ja-JP" dirty="0" smtClean="0"/>
              <a:t>【</a:t>
            </a:r>
            <a:r>
              <a:rPr lang="ja-JP" altLang="en-US" dirty="0"/>
              <a:t>途上</a:t>
            </a:r>
            <a:r>
              <a:rPr lang="ja-JP" altLang="en-US" dirty="0" smtClean="0"/>
              <a:t>国</a:t>
            </a:r>
            <a:r>
              <a:rPr kumimoji="1" lang="ja-JP" altLang="en-US" dirty="0" smtClean="0"/>
              <a:t>、若者・将来世代</a:t>
            </a:r>
            <a:r>
              <a:rPr kumimoji="1" lang="en-US" altLang="ja-JP" dirty="0" smtClean="0"/>
              <a:t>…】</a:t>
            </a:r>
            <a:endParaRPr kumimoji="1" lang="ja-JP" altLang="en-US" dirty="0"/>
          </a:p>
        </p:txBody>
      </p:sp>
      <p:sp>
        <p:nvSpPr>
          <p:cNvPr id="79" name="正方形/長方形 78"/>
          <p:cNvSpPr/>
          <p:nvPr/>
        </p:nvSpPr>
        <p:spPr>
          <a:xfrm>
            <a:off x="246185" y="3386464"/>
            <a:ext cx="3409296" cy="1754326"/>
          </a:xfrm>
          <a:prstGeom prst="rect">
            <a:avLst/>
          </a:prstGeom>
        </p:spPr>
        <p:txBody>
          <a:bodyPr wrap="square">
            <a:spAutoFit/>
          </a:bodyPr>
          <a:lstStyle/>
          <a:p>
            <a:pPr marL="285750" indent="-285750">
              <a:buFont typeface="Arial" panose="020B0604020202020204" pitchFamily="34" charset="0"/>
              <a:buChar char="•"/>
            </a:pPr>
            <a:r>
              <a:rPr lang="ja-JP" altLang="en-US" dirty="0">
                <a:solidFill>
                  <a:srgbClr val="000000"/>
                </a:solidFill>
                <a:latin typeface="Meiryo" panose="020B0604030504040204" pitchFamily="50" charset="-128"/>
                <a:ea typeface="Meiryo" panose="020B0604030504040204" pitchFamily="50" charset="-128"/>
              </a:rPr>
              <a:t>気候変動問題は（因果関係を踏まえた加害者と被害者が存在する）国際的な人権</a:t>
            </a:r>
            <a:r>
              <a:rPr lang="ja-JP" altLang="en-US" dirty="0" smtClean="0">
                <a:solidFill>
                  <a:srgbClr val="000000"/>
                </a:solidFill>
                <a:latin typeface="Meiryo" panose="020B0604030504040204" pitchFamily="50" charset="-128"/>
                <a:ea typeface="Meiryo" panose="020B0604030504040204" pitchFamily="50" charset="-128"/>
              </a:rPr>
              <a:t>問題</a:t>
            </a:r>
            <a:endParaRPr lang="en-US" altLang="ja-JP" dirty="0" smtClean="0">
              <a:solidFill>
                <a:srgbClr val="000000"/>
              </a:solidFill>
              <a:latin typeface="Meiryo" panose="020B0604030504040204" pitchFamily="50" charset="-128"/>
              <a:ea typeface="Meiryo" panose="020B0604030504040204" pitchFamily="50" charset="-128"/>
            </a:endParaRPr>
          </a:p>
          <a:p>
            <a:pPr marL="285750" indent="-285750">
              <a:buFont typeface="Arial" panose="020B0604020202020204" pitchFamily="34" charset="0"/>
              <a:buChar char="•"/>
            </a:pPr>
            <a:r>
              <a:rPr lang="ja-JP" altLang="en-US" dirty="0" smtClean="0">
                <a:solidFill>
                  <a:srgbClr val="000000"/>
                </a:solidFill>
                <a:latin typeface="Meiryo" panose="020B0604030504040204" pitchFamily="50" charset="-128"/>
                <a:ea typeface="Meiryo" panose="020B0604030504040204" pitchFamily="50" charset="-128"/>
              </a:rPr>
              <a:t>不正義</a:t>
            </a:r>
            <a:r>
              <a:rPr lang="ja-JP" altLang="en-US" dirty="0">
                <a:solidFill>
                  <a:srgbClr val="000000"/>
                </a:solidFill>
                <a:latin typeface="Meiryo" panose="020B0604030504040204" pitchFamily="50" charset="-128"/>
                <a:ea typeface="Meiryo" panose="020B0604030504040204" pitchFamily="50" charset="-128"/>
              </a:rPr>
              <a:t>を正して温暖化を止めなければ</a:t>
            </a:r>
            <a:r>
              <a:rPr lang="ja-JP" altLang="en-US" dirty="0" smtClean="0">
                <a:solidFill>
                  <a:srgbClr val="000000"/>
                </a:solidFill>
                <a:latin typeface="Meiryo" panose="020B0604030504040204" pitchFamily="50" charset="-128"/>
                <a:ea typeface="Meiryo" panose="020B0604030504040204" pitchFamily="50" charset="-128"/>
              </a:rPr>
              <a:t>ならない</a:t>
            </a:r>
            <a:endParaRPr lang="ja-JP" altLang="en-US" dirty="0">
              <a:solidFill>
                <a:srgbClr val="000000"/>
              </a:solidFill>
              <a:latin typeface="Meiryo" panose="020B0604030504040204" pitchFamily="50" charset="-128"/>
              <a:ea typeface="Meiryo" panose="020B0604030504040204" pitchFamily="50" charset="-128"/>
            </a:endParaRPr>
          </a:p>
        </p:txBody>
      </p:sp>
      <p:sp>
        <p:nvSpPr>
          <p:cNvPr id="80" name="下矢印 79"/>
          <p:cNvSpPr/>
          <p:nvPr/>
        </p:nvSpPr>
        <p:spPr>
          <a:xfrm>
            <a:off x="1768510" y="5155708"/>
            <a:ext cx="683288" cy="2011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p:cNvSpPr/>
          <p:nvPr/>
        </p:nvSpPr>
        <p:spPr>
          <a:xfrm>
            <a:off x="598234" y="5575344"/>
            <a:ext cx="3119765" cy="400110"/>
          </a:xfrm>
          <a:prstGeom prst="rect">
            <a:avLst/>
          </a:prstGeom>
        </p:spPr>
        <p:txBody>
          <a:bodyPr wrap="none">
            <a:spAutoFit/>
          </a:bodyPr>
          <a:lstStyle/>
          <a:p>
            <a:r>
              <a:rPr lang="en-US" altLang="ja-JP" sz="2000" dirty="0">
                <a:solidFill>
                  <a:srgbClr val="FE0000"/>
                </a:solidFill>
              </a:rPr>
              <a:t>Climate Justice(</a:t>
            </a:r>
            <a:r>
              <a:rPr lang="ja-JP" altLang="en-US" sz="2000" dirty="0">
                <a:solidFill>
                  <a:srgbClr val="FE0000"/>
                </a:solidFill>
              </a:rPr>
              <a:t>気候正義</a:t>
            </a:r>
            <a:r>
              <a:rPr lang="en-US" altLang="ja-JP" sz="2000" dirty="0" smtClean="0">
                <a:solidFill>
                  <a:srgbClr val="FE0000"/>
                </a:solidFill>
              </a:rPr>
              <a:t>)</a:t>
            </a:r>
            <a:endParaRPr lang="ja-JP" altLang="en-US" sz="2000" dirty="0">
              <a:solidFill>
                <a:srgbClr val="FE0000"/>
              </a:solidFill>
            </a:endParaRPr>
          </a:p>
        </p:txBody>
      </p:sp>
      <p:sp>
        <p:nvSpPr>
          <p:cNvPr id="44" name="正方形/長方形 43"/>
          <p:cNvSpPr/>
          <p:nvPr/>
        </p:nvSpPr>
        <p:spPr>
          <a:xfrm>
            <a:off x="0" y="6671344"/>
            <a:ext cx="9146229" cy="276999"/>
          </a:xfrm>
          <a:prstGeom prst="rect">
            <a:avLst/>
          </a:prstGeom>
        </p:spPr>
        <p:txBody>
          <a:bodyPr wrap="square">
            <a:spAutoFit/>
          </a:bodyPr>
          <a:lstStyle/>
          <a:p>
            <a:r>
              <a:rPr lang="en-US" altLang="ja-JP" sz="1200" dirty="0" smtClean="0"/>
              <a:t>【</a:t>
            </a:r>
            <a:r>
              <a:rPr lang="ja-JP" altLang="en-US" sz="1200" dirty="0" smtClean="0"/>
              <a:t>出典</a:t>
            </a:r>
            <a:r>
              <a:rPr lang="en-US" altLang="ja-JP" sz="1200" dirty="0" smtClean="0"/>
              <a:t>】IPCCAR6</a:t>
            </a:r>
            <a:r>
              <a:rPr lang="ja-JP" altLang="en-US" sz="1200" dirty="0" smtClean="0"/>
              <a:t> </a:t>
            </a:r>
            <a:r>
              <a:rPr lang="en-US" altLang="ja-JP" sz="1200" dirty="0" smtClean="0"/>
              <a:t>WG</a:t>
            </a:r>
            <a:r>
              <a:rPr lang="ja-JP" altLang="en-US" sz="1200" dirty="0" smtClean="0"/>
              <a:t>１ </a:t>
            </a:r>
            <a:r>
              <a:rPr lang="en-US" altLang="ja-JP" sz="1200" dirty="0" smtClean="0"/>
              <a:t>SPM.4a, 8a</a:t>
            </a:r>
            <a:r>
              <a:rPr lang="ja-JP" altLang="en-US" sz="1200" dirty="0" smtClean="0"/>
              <a:t>から作成</a:t>
            </a:r>
            <a:endParaRPr lang="ja-JP" altLang="en-US" sz="1200" dirty="0"/>
          </a:p>
        </p:txBody>
      </p:sp>
      <p:sp>
        <p:nvSpPr>
          <p:cNvPr id="45"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4</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80314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1203879" y="2955257"/>
            <a:ext cx="7529060" cy="3621711"/>
          </a:xfrm>
        </p:spPr>
        <p:txBody>
          <a:bodyPr>
            <a:normAutofit/>
          </a:bodyPr>
          <a:lstStyle/>
          <a:p>
            <a:r>
              <a:rPr lang="ja-JP" altLang="en-US" dirty="0" smtClean="0"/>
              <a:t>・気候変動とその影響について</a:t>
            </a:r>
            <a:r>
              <a:rPr lang="en-US" altLang="ja-JP" dirty="0" smtClean="0"/>
              <a:t/>
            </a:r>
            <a:br>
              <a:rPr lang="en-US" altLang="ja-JP" dirty="0" smtClean="0"/>
            </a:br>
            <a:r>
              <a:rPr lang="en-US" altLang="ja-JP" dirty="0" smtClean="0"/>
              <a:t/>
            </a:r>
            <a:br>
              <a:rPr lang="en-US" altLang="ja-JP" dirty="0" smtClean="0"/>
            </a:br>
            <a:r>
              <a:rPr lang="ja-JP" altLang="en-US" dirty="0" smtClean="0"/>
              <a:t>・気候変動影響への対策（適応策）</a:t>
            </a:r>
            <a:r>
              <a:rPr lang="en-US" altLang="ja-JP" dirty="0" smtClean="0"/>
              <a:t/>
            </a:r>
            <a:br>
              <a:rPr lang="en-US" altLang="ja-JP" dirty="0" smtClean="0"/>
            </a:br>
            <a:r>
              <a:rPr lang="en-US" altLang="ja-JP" dirty="0" smtClean="0"/>
              <a:t/>
            </a:r>
            <a:br>
              <a:rPr lang="en-US" altLang="ja-JP" dirty="0" smtClean="0"/>
            </a:br>
            <a:r>
              <a:rPr lang="ja-JP" altLang="en-US" dirty="0" smtClean="0"/>
              <a:t>・</a:t>
            </a:r>
            <a:r>
              <a:rPr lang="en-US" altLang="ja-JP" dirty="0" smtClean="0"/>
              <a:t>SDGs</a:t>
            </a:r>
            <a:r>
              <a:rPr lang="ja-JP" altLang="en-US" dirty="0" smtClean="0"/>
              <a:t>との関係について</a:t>
            </a:r>
            <a:endParaRPr kumimoji="1" lang="ja-JP" altLang="en-US" dirty="0"/>
          </a:p>
        </p:txBody>
      </p:sp>
      <p:sp>
        <p:nvSpPr>
          <p:cNvPr id="3" name="タイトル 3"/>
          <p:cNvSpPr txBox="1">
            <a:spLocks/>
          </p:cNvSpPr>
          <p:nvPr/>
        </p:nvSpPr>
        <p:spPr>
          <a:xfrm>
            <a:off x="843153" y="1387916"/>
            <a:ext cx="6909974" cy="2615032"/>
          </a:xfrm>
          <a:prstGeom prst="rect">
            <a:avLst/>
          </a:prstGeom>
        </p:spPr>
        <p:txBody>
          <a:bodyPr vert="horz" lIns="91440" tIns="45720" rIns="91440" bIns="45720" rtlCol="0" anchor="t">
            <a:normAutofit/>
          </a:bodyPr>
          <a:lstStyle>
            <a:lvl1pPr algn="l" defTabSz="914400" rtl="0" eaLnBrk="1" latinLnBrk="0" hangingPunct="1">
              <a:lnSpc>
                <a:spcPts val="4400"/>
              </a:lnSpc>
              <a:spcBef>
                <a:spcPct val="0"/>
              </a:spcBef>
              <a:buNone/>
              <a:defRPr kumimoji="1" sz="3200" b="0" kern="1200">
                <a:solidFill>
                  <a:schemeClr val="tx1"/>
                </a:solidFill>
                <a:latin typeface="+mj-ea"/>
                <a:ea typeface="+mj-ea"/>
                <a:cs typeface="+mj-cs"/>
              </a:defRPr>
            </a:lvl1pPr>
          </a:lstStyle>
          <a:p>
            <a:pPr algn="ctr"/>
            <a:r>
              <a:rPr lang="ja-JP" altLang="en-US" dirty="0" smtClean="0"/>
              <a:t>グループワーク</a:t>
            </a:r>
            <a:endParaRPr lang="ja-JP" altLang="en-US" dirty="0"/>
          </a:p>
        </p:txBody>
      </p:sp>
      <p:sp>
        <p:nvSpPr>
          <p:cNvPr id="5"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5</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663705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E12132C-C71E-4FE0-A767-5C1003A0C6BA}" type="slidenum">
              <a:rPr lang="ja-JP" altLang="en-US" smtClean="0"/>
              <a:pPr/>
              <a:t>6</a:t>
            </a:fld>
            <a:endParaRPr lang="ja-JP" altLang="en-US" dirty="0"/>
          </a:p>
        </p:txBody>
      </p:sp>
      <p:sp>
        <p:nvSpPr>
          <p:cNvPr id="3" name="タイトル 2"/>
          <p:cNvSpPr>
            <a:spLocks noGrp="1"/>
          </p:cNvSpPr>
          <p:nvPr>
            <p:ph type="ctrTitle"/>
          </p:nvPr>
        </p:nvSpPr>
        <p:spPr/>
        <p:txBody>
          <a:bodyPr/>
          <a:lstStyle/>
          <a:p>
            <a:r>
              <a:rPr kumimoji="1" lang="ja-JP" altLang="en-US" dirty="0" smtClean="0"/>
              <a:t>自己紹介 兼 アイスブレイク</a:t>
            </a:r>
            <a:endParaRPr kumimoji="1" lang="ja-JP" altLang="en-US" dirty="0"/>
          </a:p>
        </p:txBody>
      </p:sp>
      <p:sp>
        <p:nvSpPr>
          <p:cNvPr id="5" name="テキスト ボックス 4"/>
          <p:cNvSpPr txBox="1"/>
          <p:nvPr/>
        </p:nvSpPr>
        <p:spPr>
          <a:xfrm>
            <a:off x="2141980" y="1810740"/>
            <a:ext cx="4500000" cy="3046988"/>
          </a:xfrm>
          <a:prstGeom prst="rect">
            <a:avLst/>
          </a:prstGeom>
          <a:noFill/>
        </p:spPr>
        <p:txBody>
          <a:bodyPr wrap="square" rtlCol="0">
            <a:spAutoFit/>
          </a:bodyPr>
          <a:lstStyle/>
          <a:p>
            <a:pPr>
              <a:lnSpc>
                <a:spcPct val="200000"/>
              </a:lnSpc>
            </a:pPr>
            <a:r>
              <a:rPr kumimoji="1" lang="ja-JP" altLang="en-US" sz="3200" dirty="0" smtClean="0"/>
              <a:t>①名前</a:t>
            </a:r>
            <a:endParaRPr kumimoji="1" lang="en-US" altLang="ja-JP" sz="3200" dirty="0" smtClean="0"/>
          </a:p>
          <a:p>
            <a:pPr>
              <a:lnSpc>
                <a:spcPct val="200000"/>
              </a:lnSpc>
            </a:pPr>
            <a:r>
              <a:rPr lang="ja-JP" altLang="en-US" sz="3200" dirty="0"/>
              <a:t>②</a:t>
            </a:r>
            <a:r>
              <a:rPr lang="ja-JP" altLang="en-US" sz="3200" dirty="0" smtClean="0"/>
              <a:t>意気込み・受講動機</a:t>
            </a:r>
            <a:endParaRPr lang="en-US" altLang="ja-JP" sz="3200" dirty="0" smtClean="0"/>
          </a:p>
          <a:p>
            <a:pPr>
              <a:lnSpc>
                <a:spcPct val="200000"/>
              </a:lnSpc>
            </a:pPr>
            <a:r>
              <a:rPr kumimoji="1" lang="ja-JP" altLang="en-US" sz="3200" dirty="0" smtClean="0"/>
              <a:t>③好きなみそ汁の具</a:t>
            </a:r>
            <a:endParaRPr kumimoji="1" lang="ja-JP" altLang="en-US" sz="3200" dirty="0"/>
          </a:p>
        </p:txBody>
      </p:sp>
      <p:sp>
        <p:nvSpPr>
          <p:cNvPr id="7"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6</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6227619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6E12132C-C71E-4FE0-A767-5C1003A0C6BA}" type="slidenum">
              <a:rPr lang="ja-JP" altLang="en-US" smtClean="0"/>
              <a:pPr/>
              <a:t>7</a:t>
            </a:fld>
            <a:endParaRPr lang="ja-JP" altLang="en-US" dirty="0"/>
          </a:p>
        </p:txBody>
      </p:sp>
      <p:sp>
        <p:nvSpPr>
          <p:cNvPr id="3" name="タイトル 2"/>
          <p:cNvSpPr>
            <a:spLocks noGrp="1"/>
          </p:cNvSpPr>
          <p:nvPr>
            <p:ph type="ctrTitle"/>
          </p:nvPr>
        </p:nvSpPr>
        <p:spPr>
          <a:xfrm>
            <a:off x="1115616" y="-27384"/>
            <a:ext cx="7764724" cy="692696"/>
          </a:xfrm>
        </p:spPr>
        <p:txBody>
          <a:bodyPr>
            <a:normAutofit fontScale="90000"/>
          </a:bodyPr>
          <a:lstStyle/>
          <a:p>
            <a:r>
              <a:rPr kumimoji="1" lang="ja-JP" altLang="en-US" dirty="0" smtClean="0"/>
              <a:t>みそ汁のネタ 　</a:t>
            </a:r>
            <a:r>
              <a:rPr kumimoji="1" lang="en-US" altLang="ja-JP" dirty="0" smtClean="0"/>
              <a:t>…</a:t>
            </a:r>
            <a:r>
              <a:rPr kumimoji="1" lang="ja-JP" altLang="en-US" dirty="0" smtClean="0"/>
              <a:t>ここにも気候変動の影響が</a:t>
            </a:r>
            <a:endParaRPr kumimoji="1" lang="ja-JP" altLang="en-US" dirty="0"/>
          </a:p>
        </p:txBody>
      </p:sp>
      <p:sp>
        <p:nvSpPr>
          <p:cNvPr id="5" name="角丸四角形 4"/>
          <p:cNvSpPr/>
          <p:nvPr/>
        </p:nvSpPr>
        <p:spPr>
          <a:xfrm>
            <a:off x="166085" y="772603"/>
            <a:ext cx="8714255" cy="2501659"/>
          </a:xfrm>
          <a:prstGeom prst="roundRect">
            <a:avLst>
              <a:gd name="adj" fmla="val 8964"/>
            </a:avLst>
          </a:prstGeom>
          <a:solidFill>
            <a:srgbClr val="EBF7FF"/>
          </a:solidFill>
          <a:ln/>
        </p:spPr>
        <p:style>
          <a:lnRef idx="2">
            <a:schemeClr val="accent1"/>
          </a:lnRef>
          <a:fillRef idx="1">
            <a:schemeClr val="lt1"/>
          </a:fillRef>
          <a:effectRef idx="0">
            <a:schemeClr val="accent1"/>
          </a:effectRef>
          <a:fontRef idx="minor">
            <a:schemeClr val="dk1"/>
          </a:fontRef>
        </p:style>
        <p:txBody>
          <a:bodyPr rtlCol="0" anchor="ctr"/>
          <a:lstStyle/>
          <a:p>
            <a:pPr lvl="0" algn="ctr"/>
            <a:endParaRPr lang="ja-JP" altLang="en-US" sz="2400" dirty="0">
              <a:solidFill>
                <a:prstClr val="black"/>
              </a:solidFill>
            </a:endParaRPr>
          </a:p>
        </p:txBody>
      </p:sp>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03459" y="1169539"/>
            <a:ext cx="1911275" cy="1737522"/>
          </a:xfrm>
          <a:prstGeom prst="rect">
            <a:avLst/>
          </a:prstGeom>
        </p:spPr>
      </p:pic>
      <p:pic>
        <p:nvPicPr>
          <p:cNvPr id="8" name="図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4813" y="1234751"/>
            <a:ext cx="1823602" cy="1699667"/>
          </a:xfrm>
          <a:prstGeom prst="rect">
            <a:avLst/>
          </a:prstGeom>
        </p:spPr>
      </p:pic>
      <p:sp>
        <p:nvSpPr>
          <p:cNvPr id="11" name="テキスト ボックス 10"/>
          <p:cNvSpPr txBox="1"/>
          <p:nvPr/>
        </p:nvSpPr>
        <p:spPr>
          <a:xfrm>
            <a:off x="5047709" y="1072789"/>
            <a:ext cx="877163" cy="369332"/>
          </a:xfrm>
          <a:prstGeom prst="rect">
            <a:avLst/>
          </a:prstGeom>
          <a:noFill/>
        </p:spPr>
        <p:txBody>
          <a:bodyPr wrap="none" rtlCol="0">
            <a:spAutoFit/>
          </a:bodyPr>
          <a:lstStyle/>
          <a:p>
            <a:r>
              <a:rPr kumimoji="1" lang="ja-JP" altLang="en-US" dirty="0"/>
              <a:t>アイゴ</a:t>
            </a:r>
          </a:p>
        </p:txBody>
      </p:sp>
      <p:sp>
        <p:nvSpPr>
          <p:cNvPr id="13" name="テキスト ボックス 12"/>
          <p:cNvSpPr txBox="1"/>
          <p:nvPr/>
        </p:nvSpPr>
        <p:spPr>
          <a:xfrm>
            <a:off x="846872" y="2904930"/>
            <a:ext cx="1338828" cy="369332"/>
          </a:xfrm>
          <a:prstGeom prst="rect">
            <a:avLst/>
          </a:prstGeom>
          <a:noFill/>
        </p:spPr>
        <p:txBody>
          <a:bodyPr wrap="none" rtlCol="0">
            <a:spAutoFit/>
          </a:bodyPr>
          <a:lstStyle/>
          <a:p>
            <a:r>
              <a:rPr kumimoji="1" lang="ja-JP" altLang="en-US" dirty="0"/>
              <a:t>豊かな藻場</a:t>
            </a:r>
          </a:p>
        </p:txBody>
      </p:sp>
      <p:sp>
        <p:nvSpPr>
          <p:cNvPr id="14" name="テキスト ボックス 13"/>
          <p:cNvSpPr txBox="1"/>
          <p:nvPr/>
        </p:nvSpPr>
        <p:spPr>
          <a:xfrm>
            <a:off x="6366977" y="2889541"/>
            <a:ext cx="2108269" cy="400110"/>
          </a:xfrm>
          <a:prstGeom prst="rect">
            <a:avLst/>
          </a:prstGeom>
          <a:noFill/>
        </p:spPr>
        <p:txBody>
          <a:bodyPr wrap="none" rtlCol="0">
            <a:spAutoFit/>
          </a:bodyPr>
          <a:lstStyle/>
          <a:p>
            <a:r>
              <a:rPr kumimoji="1" lang="ja-JP" altLang="en-US" dirty="0"/>
              <a:t>「</a:t>
            </a:r>
            <a:r>
              <a:rPr kumimoji="1" lang="ja-JP" altLang="en-US" sz="2000" b="1" dirty="0">
                <a:solidFill>
                  <a:srgbClr val="FF0000"/>
                </a:solidFill>
              </a:rPr>
              <a:t>磯焼け</a:t>
            </a:r>
            <a:r>
              <a:rPr kumimoji="1" lang="ja-JP" altLang="en-US" dirty="0"/>
              <a:t>」の状態</a:t>
            </a:r>
          </a:p>
        </p:txBody>
      </p:sp>
      <p:sp>
        <p:nvSpPr>
          <p:cNvPr id="18" name="テキスト ボックス 17"/>
          <p:cNvSpPr txBox="1"/>
          <p:nvPr/>
        </p:nvSpPr>
        <p:spPr>
          <a:xfrm>
            <a:off x="242934" y="865419"/>
            <a:ext cx="3012363" cy="369332"/>
          </a:xfrm>
          <a:prstGeom prst="rect">
            <a:avLst/>
          </a:prstGeom>
          <a:noFill/>
        </p:spPr>
        <p:txBody>
          <a:bodyPr wrap="none" rtlCol="0">
            <a:spAutoFit/>
          </a:bodyPr>
          <a:lstStyle/>
          <a:p>
            <a:pPr marL="285750" indent="-285750">
              <a:buFont typeface="Wingdings" panose="05000000000000000000" pitchFamily="2" charset="2"/>
              <a:buChar char="n"/>
            </a:pPr>
            <a:r>
              <a:rPr kumimoji="1" lang="ja-JP" altLang="en-US" dirty="0" smtClean="0"/>
              <a:t>わかめ・のり（海藻類）</a:t>
            </a:r>
            <a:endParaRPr kumimoji="1" lang="ja-JP" altLang="en-US" dirty="0"/>
          </a:p>
        </p:txBody>
      </p:sp>
      <p:grpSp>
        <p:nvGrpSpPr>
          <p:cNvPr id="21" name="グループ化 20"/>
          <p:cNvGrpSpPr/>
          <p:nvPr/>
        </p:nvGrpSpPr>
        <p:grpSpPr>
          <a:xfrm>
            <a:off x="3221958" y="1619493"/>
            <a:ext cx="2750373" cy="1536804"/>
            <a:chOff x="3310393" y="1173124"/>
            <a:chExt cx="2750373" cy="1536804"/>
          </a:xfrm>
        </p:grpSpPr>
        <p:sp>
          <p:nvSpPr>
            <p:cNvPr id="19" name="右矢印 18"/>
            <p:cNvSpPr/>
            <p:nvPr/>
          </p:nvSpPr>
          <p:spPr>
            <a:xfrm>
              <a:off x="3367733" y="1173124"/>
              <a:ext cx="2693033" cy="1536804"/>
            </a:xfrm>
            <a:prstGeom prst="rightArrow">
              <a:avLst>
                <a:gd name="adj1" fmla="val 76739"/>
                <a:gd name="adj2" fmla="val 50000"/>
              </a:avLst>
            </a:prstGeom>
            <a:solidFill>
              <a:schemeClr val="accent4">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20" name="テキスト ボックス 8"/>
            <p:cNvSpPr txBox="1"/>
            <p:nvPr/>
          </p:nvSpPr>
          <p:spPr>
            <a:xfrm>
              <a:off x="3310393" y="1406695"/>
              <a:ext cx="2405620" cy="120032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t>海藻への</a:t>
              </a:r>
              <a:r>
                <a:rPr kumimoji="1" lang="ja-JP" altLang="en-US" dirty="0" smtClean="0"/>
                <a:t>食害</a:t>
              </a:r>
              <a:endParaRPr lang="en-US" altLang="ja-JP" dirty="0" smtClean="0"/>
            </a:p>
            <a:p>
              <a:pPr algn="ctr"/>
              <a:r>
                <a:rPr kumimoji="1" lang="ja-JP" altLang="en-US" dirty="0" smtClean="0"/>
                <a:t>＋</a:t>
              </a:r>
              <a:endParaRPr kumimoji="1" lang="en-US" altLang="ja-JP" dirty="0" smtClean="0"/>
            </a:p>
            <a:p>
              <a:pPr algn="ctr"/>
              <a:r>
                <a:rPr kumimoji="1" lang="ja-JP" altLang="en-US" dirty="0" smtClean="0"/>
                <a:t>海水温の上昇による</a:t>
              </a:r>
              <a:endParaRPr kumimoji="1" lang="en-US" altLang="ja-JP" dirty="0" smtClean="0"/>
            </a:p>
            <a:p>
              <a:pPr algn="ctr"/>
              <a:r>
                <a:rPr kumimoji="1" lang="ja-JP" altLang="en-US" dirty="0" smtClean="0"/>
                <a:t>生育不良</a:t>
              </a:r>
              <a:endParaRPr kumimoji="1" lang="ja-JP" altLang="en-US" dirty="0"/>
            </a:p>
          </p:txBody>
        </p:sp>
      </p:grpSp>
      <p:pic>
        <p:nvPicPr>
          <p:cNvPr id="22"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53409" y="1130329"/>
            <a:ext cx="1342718" cy="679857"/>
          </a:xfrm>
          <a:prstGeom prst="rect">
            <a:avLst/>
          </a:prstGeom>
          <a:noFill/>
          <a:ln w="9525">
            <a:noFill/>
            <a:miter lim="800000"/>
            <a:headEnd/>
            <a:tailEnd/>
          </a:ln>
        </p:spPr>
      </p:pic>
      <p:sp>
        <p:nvSpPr>
          <p:cNvPr id="23" name="角丸四角形 22"/>
          <p:cNvSpPr/>
          <p:nvPr/>
        </p:nvSpPr>
        <p:spPr>
          <a:xfrm>
            <a:off x="166085" y="3451587"/>
            <a:ext cx="4225915" cy="3175468"/>
          </a:xfrm>
          <a:prstGeom prst="roundRect">
            <a:avLst>
              <a:gd name="adj" fmla="val 8964"/>
            </a:avLst>
          </a:prstGeom>
          <a:solidFill>
            <a:srgbClr val="EBF7FF"/>
          </a:solidFill>
          <a:ln/>
        </p:spPr>
        <p:style>
          <a:lnRef idx="2">
            <a:schemeClr val="accent1"/>
          </a:lnRef>
          <a:fillRef idx="1">
            <a:schemeClr val="lt1"/>
          </a:fillRef>
          <a:effectRef idx="0">
            <a:schemeClr val="accent1"/>
          </a:effectRef>
          <a:fontRef idx="minor">
            <a:schemeClr val="dk1"/>
          </a:fontRef>
        </p:style>
        <p:txBody>
          <a:bodyPr rtlCol="0" anchor="ctr"/>
          <a:lstStyle/>
          <a:p>
            <a:pPr lvl="0" algn="ctr"/>
            <a:endParaRPr lang="ja-JP" altLang="en-US" sz="2400" dirty="0">
              <a:solidFill>
                <a:prstClr val="black"/>
              </a:solidFill>
            </a:endParaRPr>
          </a:p>
        </p:txBody>
      </p:sp>
      <p:sp>
        <p:nvSpPr>
          <p:cNvPr id="24" name="テキスト ボックス 23"/>
          <p:cNvSpPr txBox="1"/>
          <p:nvPr/>
        </p:nvSpPr>
        <p:spPr>
          <a:xfrm>
            <a:off x="242934" y="3544403"/>
            <a:ext cx="3012363" cy="369332"/>
          </a:xfrm>
          <a:prstGeom prst="rect">
            <a:avLst/>
          </a:prstGeom>
          <a:noFill/>
        </p:spPr>
        <p:txBody>
          <a:bodyPr wrap="none" rtlCol="0">
            <a:spAutoFit/>
          </a:bodyPr>
          <a:lstStyle/>
          <a:p>
            <a:pPr marL="285750" indent="-285750">
              <a:buFont typeface="Wingdings" panose="05000000000000000000" pitchFamily="2" charset="2"/>
              <a:buChar char="n"/>
            </a:pPr>
            <a:r>
              <a:rPr kumimoji="1" lang="ja-JP" altLang="en-US" dirty="0" smtClean="0"/>
              <a:t>アサリ・シジミ（貝類）</a:t>
            </a:r>
            <a:endParaRPr kumimoji="1" lang="ja-JP" altLang="en-US" dirty="0"/>
          </a:p>
        </p:txBody>
      </p:sp>
      <p:sp>
        <p:nvSpPr>
          <p:cNvPr id="26" name="テキスト ボックス 25"/>
          <p:cNvSpPr txBox="1"/>
          <p:nvPr/>
        </p:nvSpPr>
        <p:spPr>
          <a:xfrm>
            <a:off x="4725698" y="3544403"/>
            <a:ext cx="3012363" cy="369332"/>
          </a:xfrm>
          <a:prstGeom prst="rect">
            <a:avLst/>
          </a:prstGeom>
          <a:noFill/>
        </p:spPr>
        <p:txBody>
          <a:bodyPr wrap="none" rtlCol="0">
            <a:spAutoFit/>
          </a:bodyPr>
          <a:lstStyle/>
          <a:p>
            <a:pPr marL="285750" indent="-285750">
              <a:buFont typeface="Wingdings" panose="05000000000000000000" pitchFamily="2" charset="2"/>
              <a:buChar char="n"/>
            </a:pPr>
            <a:r>
              <a:rPr kumimoji="1" lang="ja-JP" altLang="en-US" dirty="0" smtClean="0"/>
              <a:t>アサリ・シジミ（貝類）</a:t>
            </a:r>
            <a:endParaRPr kumimoji="1" lang="ja-JP" altLang="en-US" dirty="0"/>
          </a:p>
        </p:txBody>
      </p:sp>
      <p:sp>
        <p:nvSpPr>
          <p:cNvPr id="27" name="角丸四角形 26"/>
          <p:cNvSpPr/>
          <p:nvPr/>
        </p:nvSpPr>
        <p:spPr>
          <a:xfrm>
            <a:off x="4654425" y="3451587"/>
            <a:ext cx="4225915" cy="3175468"/>
          </a:xfrm>
          <a:prstGeom prst="roundRect">
            <a:avLst>
              <a:gd name="adj" fmla="val 8964"/>
            </a:avLst>
          </a:prstGeom>
          <a:solidFill>
            <a:srgbClr val="EBF7FF"/>
          </a:solidFill>
          <a:ln/>
        </p:spPr>
        <p:style>
          <a:lnRef idx="2">
            <a:schemeClr val="accent1"/>
          </a:lnRef>
          <a:fillRef idx="1">
            <a:schemeClr val="lt1"/>
          </a:fillRef>
          <a:effectRef idx="0">
            <a:schemeClr val="accent1"/>
          </a:effectRef>
          <a:fontRef idx="minor">
            <a:schemeClr val="dk1"/>
          </a:fontRef>
        </p:style>
        <p:txBody>
          <a:bodyPr rtlCol="0" anchor="ctr"/>
          <a:lstStyle/>
          <a:p>
            <a:pPr lvl="0" algn="ctr"/>
            <a:endParaRPr lang="ja-JP" altLang="en-US" sz="2400" dirty="0">
              <a:solidFill>
                <a:prstClr val="black"/>
              </a:solidFill>
            </a:endParaRPr>
          </a:p>
        </p:txBody>
      </p:sp>
      <p:sp>
        <p:nvSpPr>
          <p:cNvPr id="28" name="テキスト ボックス 27"/>
          <p:cNvSpPr txBox="1"/>
          <p:nvPr/>
        </p:nvSpPr>
        <p:spPr>
          <a:xfrm>
            <a:off x="4796971" y="3544403"/>
            <a:ext cx="3935693" cy="369332"/>
          </a:xfrm>
          <a:prstGeom prst="rect">
            <a:avLst/>
          </a:prstGeom>
          <a:noFill/>
        </p:spPr>
        <p:txBody>
          <a:bodyPr wrap="none" rtlCol="0">
            <a:spAutoFit/>
          </a:bodyPr>
          <a:lstStyle/>
          <a:p>
            <a:pPr marL="285750" indent="-285750">
              <a:buFont typeface="Wingdings" panose="05000000000000000000" pitchFamily="2" charset="2"/>
              <a:buChar char="n"/>
            </a:pPr>
            <a:r>
              <a:rPr kumimoji="1" lang="ja-JP" altLang="en-US" dirty="0" smtClean="0"/>
              <a:t>味噌・豆腐・油揚げ（大豆製品）</a:t>
            </a:r>
            <a:endParaRPr kumimoji="1" lang="ja-JP" altLang="en-US" dirty="0"/>
          </a:p>
        </p:txBody>
      </p:sp>
      <p:pic>
        <p:nvPicPr>
          <p:cNvPr id="29" name="図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9050" y="4472839"/>
            <a:ext cx="1108033" cy="1132964"/>
          </a:xfrm>
          <a:prstGeom prst="rect">
            <a:avLst/>
          </a:prstGeom>
        </p:spPr>
      </p:pic>
      <p:pic>
        <p:nvPicPr>
          <p:cNvPr id="30" name="図 29"/>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0099" y="3945717"/>
            <a:ext cx="372914" cy="849355"/>
          </a:xfrm>
          <a:prstGeom prst="rect">
            <a:avLst/>
          </a:prstGeom>
        </p:spPr>
      </p:pic>
      <p:pic>
        <p:nvPicPr>
          <p:cNvPr id="31" name="図 30"/>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830" y="4944441"/>
            <a:ext cx="1309451" cy="778748"/>
          </a:xfrm>
          <a:prstGeom prst="rect">
            <a:avLst/>
          </a:prstGeom>
        </p:spPr>
      </p:pic>
      <p:sp>
        <p:nvSpPr>
          <p:cNvPr id="33" name="テキスト ボックス 32"/>
          <p:cNvSpPr txBox="1"/>
          <p:nvPr/>
        </p:nvSpPr>
        <p:spPr>
          <a:xfrm>
            <a:off x="550763" y="5900514"/>
            <a:ext cx="3416320" cy="646331"/>
          </a:xfrm>
          <a:prstGeom prst="rect">
            <a:avLst/>
          </a:prstGeom>
          <a:noFill/>
        </p:spPr>
        <p:txBody>
          <a:bodyPr wrap="none" rtlCol="0">
            <a:spAutoFit/>
          </a:bodyPr>
          <a:lstStyle/>
          <a:p>
            <a:r>
              <a:rPr kumimoji="1" lang="ja-JP" altLang="en-US" dirty="0" smtClean="0"/>
              <a:t>海水温の上昇によるへい死や、</a:t>
            </a:r>
            <a:endParaRPr kumimoji="1" lang="en-US" altLang="ja-JP" dirty="0" smtClean="0"/>
          </a:p>
          <a:p>
            <a:r>
              <a:rPr kumimoji="1" lang="ja-JP" altLang="en-US" dirty="0" smtClean="0"/>
              <a:t>海の酸性化による殻の成長阻害</a:t>
            </a:r>
            <a:endParaRPr kumimoji="1" lang="ja-JP" altLang="en-US" dirty="0"/>
          </a:p>
        </p:txBody>
      </p:sp>
      <p:sp>
        <p:nvSpPr>
          <p:cNvPr id="34" name="右矢印 33"/>
          <p:cNvSpPr/>
          <p:nvPr/>
        </p:nvSpPr>
        <p:spPr>
          <a:xfrm flipV="1">
            <a:off x="1907026" y="4636564"/>
            <a:ext cx="832731" cy="475206"/>
          </a:xfrm>
          <a:prstGeom prst="rightArrow">
            <a:avLst>
              <a:gd name="adj1" fmla="val 76739"/>
              <a:gd name="adj2" fmla="val 50000"/>
            </a:avLst>
          </a:prstGeom>
          <a:solidFill>
            <a:schemeClr val="accent4">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
        <p:nvSpPr>
          <p:cNvPr id="35" name="乗算記号 34"/>
          <p:cNvSpPr/>
          <p:nvPr/>
        </p:nvSpPr>
        <p:spPr>
          <a:xfrm>
            <a:off x="2696992" y="4236758"/>
            <a:ext cx="1432147" cy="1432147"/>
          </a:xfrm>
          <a:prstGeom prst="mathMultiply">
            <a:avLst>
              <a:gd name="adj1" fmla="val 493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図 35"/>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80970" y="4003187"/>
            <a:ext cx="372914" cy="849355"/>
          </a:xfrm>
          <a:prstGeom prst="rect">
            <a:avLst/>
          </a:prstGeom>
        </p:spPr>
      </p:pic>
      <p:pic>
        <p:nvPicPr>
          <p:cNvPr id="37" name="図 36"/>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10308" y="5023582"/>
            <a:ext cx="862023" cy="792129"/>
          </a:xfrm>
          <a:prstGeom prst="rect">
            <a:avLst/>
          </a:prstGeom>
        </p:spPr>
      </p:pic>
      <p:sp>
        <p:nvSpPr>
          <p:cNvPr id="38" name="テキスト ボックス 37"/>
          <p:cNvSpPr txBox="1"/>
          <p:nvPr/>
        </p:nvSpPr>
        <p:spPr>
          <a:xfrm>
            <a:off x="4692432" y="5900514"/>
            <a:ext cx="4339650" cy="646331"/>
          </a:xfrm>
          <a:prstGeom prst="rect">
            <a:avLst/>
          </a:prstGeom>
          <a:noFill/>
        </p:spPr>
        <p:txBody>
          <a:bodyPr wrap="none" rtlCol="0">
            <a:spAutoFit/>
          </a:bodyPr>
          <a:lstStyle/>
          <a:p>
            <a:r>
              <a:rPr kumimoji="1" lang="ja-JP" altLang="en-US" dirty="0" smtClean="0"/>
              <a:t>高温や乾燥により、大豆の収量減少。</a:t>
            </a:r>
            <a:endParaRPr kumimoji="1" lang="en-US" altLang="ja-JP" dirty="0" smtClean="0"/>
          </a:p>
          <a:p>
            <a:r>
              <a:rPr lang="ja-JP" altLang="en-US" dirty="0" smtClean="0"/>
              <a:t>国際価格の高騰による輸入大豆の減少。</a:t>
            </a:r>
            <a:endParaRPr kumimoji="1" lang="ja-JP" altLang="en-US" dirty="0"/>
          </a:p>
        </p:txBody>
      </p:sp>
      <p:sp>
        <p:nvSpPr>
          <p:cNvPr id="39" name="右矢印 38"/>
          <p:cNvSpPr/>
          <p:nvPr/>
        </p:nvSpPr>
        <p:spPr>
          <a:xfrm flipV="1">
            <a:off x="6087093" y="4636564"/>
            <a:ext cx="832731" cy="475206"/>
          </a:xfrm>
          <a:prstGeom prst="rightArrow">
            <a:avLst>
              <a:gd name="adj1" fmla="val 76739"/>
              <a:gd name="adj2" fmla="val 50000"/>
            </a:avLst>
          </a:prstGeom>
          <a:solidFill>
            <a:schemeClr val="accent4">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pic>
        <p:nvPicPr>
          <p:cNvPr id="41" name="図 40"/>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48757" y="4142523"/>
            <a:ext cx="1264039" cy="1463280"/>
          </a:xfrm>
          <a:prstGeom prst="rect">
            <a:avLst/>
          </a:prstGeom>
        </p:spPr>
      </p:pic>
      <p:sp>
        <p:nvSpPr>
          <p:cNvPr id="42" name="乗算記号 41"/>
          <p:cNvSpPr/>
          <p:nvPr/>
        </p:nvSpPr>
        <p:spPr>
          <a:xfrm>
            <a:off x="7021987" y="4236758"/>
            <a:ext cx="1432147" cy="1432147"/>
          </a:xfrm>
          <a:prstGeom prst="mathMultiply">
            <a:avLst>
              <a:gd name="adj1" fmla="val 493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7</a:t>
            </a:fld>
            <a:endParaRPr lang="ja-JP" altLang="en-US" sz="1200" dirty="0">
              <a:latin typeface="ＭＳ ゴシック" panose="020B0609070205080204" pitchFamily="49" charset="-128"/>
              <a:ea typeface="ＭＳ ゴシック" panose="020B0609070205080204" pitchFamily="49" charset="-128"/>
            </a:endParaRPr>
          </a:p>
        </p:txBody>
      </p:sp>
      <p:sp>
        <p:nvSpPr>
          <p:cNvPr id="43" name="テキスト ボックス 25"/>
          <p:cNvSpPr txBox="1">
            <a:spLocks noChangeArrowheads="1"/>
          </p:cNvSpPr>
          <p:nvPr/>
        </p:nvSpPr>
        <p:spPr bwMode="auto">
          <a:xfrm>
            <a:off x="420418" y="6627571"/>
            <a:ext cx="78512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19088" indent="-319088"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000" dirty="0">
                <a:latin typeface="+mn-ea"/>
                <a:ea typeface="+mn-ea"/>
              </a:rPr>
              <a:t>出典：</a:t>
            </a:r>
            <a:r>
              <a:rPr lang="en-US" altLang="ja-JP" sz="1000" dirty="0">
                <a:latin typeface="+mn-ea"/>
                <a:ea typeface="+mn-ea"/>
              </a:rPr>
              <a:t>IPCC AR5 WG2 </a:t>
            </a:r>
            <a:r>
              <a:rPr lang="ja-JP" altLang="en-US" sz="1000" dirty="0">
                <a:latin typeface="+mn-ea"/>
                <a:ea typeface="+mn-ea"/>
              </a:rPr>
              <a:t>政策決定者向け要約 </a:t>
            </a:r>
            <a:r>
              <a:rPr lang="en-US" altLang="ja-JP" sz="1000" dirty="0">
                <a:latin typeface="+mn-ea"/>
                <a:ea typeface="+mn-ea"/>
              </a:rPr>
              <a:t>Table1</a:t>
            </a:r>
            <a:r>
              <a:rPr lang="ja-JP" altLang="en-US" sz="1000" dirty="0">
                <a:latin typeface="+mn-ea"/>
                <a:ea typeface="+mn-ea"/>
              </a:rPr>
              <a:t>より抜粋、</a:t>
            </a:r>
            <a:r>
              <a:rPr lang="ja-JP" altLang="en-US" sz="1000" dirty="0">
                <a:solidFill>
                  <a:prstClr val="black"/>
                </a:solidFill>
                <a:latin typeface="+mn-ea"/>
                <a:ea typeface="+mn-ea"/>
              </a:rPr>
              <a:t> </a:t>
            </a:r>
            <a:r>
              <a:rPr lang="ja-JP" altLang="en-US" sz="1000" dirty="0" smtClean="0"/>
              <a:t>気候</a:t>
            </a:r>
            <a:r>
              <a:rPr lang="ja-JP" altLang="en-US" sz="1000" dirty="0"/>
              <a:t>変動適応情報</a:t>
            </a:r>
            <a:r>
              <a:rPr lang="ja-JP" altLang="en-US" sz="1000" dirty="0" smtClean="0"/>
              <a:t>プラットフォーム</a:t>
            </a:r>
            <a:endParaRPr lang="ja-JP" altLang="en-US" sz="1000" dirty="0"/>
          </a:p>
        </p:txBody>
      </p:sp>
    </p:spTree>
    <p:extLst>
      <p:ext uri="{BB962C8B-B14F-4D97-AF65-F5344CB8AC3E}">
        <p14:creationId xmlns:p14="http://schemas.microsoft.com/office/powerpoint/2010/main" val="3986225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15616" y="-27384"/>
            <a:ext cx="8028384" cy="692696"/>
          </a:xfrm>
        </p:spPr>
        <p:txBody>
          <a:bodyPr>
            <a:normAutofit/>
          </a:bodyPr>
          <a:lstStyle/>
          <a:p>
            <a:r>
              <a:rPr lang="ja-JP" altLang="en-US" dirty="0" smtClean="0"/>
              <a:t>課題１：気候変動の影響について考える</a:t>
            </a:r>
            <a:endParaRPr kumimoji="1" lang="ja-JP" altLang="en-US" dirty="0"/>
          </a:p>
        </p:txBody>
      </p:sp>
      <p:sp>
        <p:nvSpPr>
          <p:cNvPr id="9" name="正方形/長方形 8"/>
          <p:cNvSpPr/>
          <p:nvPr/>
        </p:nvSpPr>
        <p:spPr>
          <a:xfrm>
            <a:off x="257760" y="999000"/>
            <a:ext cx="8454240" cy="165254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p:cNvSpPr/>
          <p:nvPr/>
        </p:nvSpPr>
        <p:spPr>
          <a:xfrm>
            <a:off x="257760" y="729000"/>
            <a:ext cx="2154240" cy="540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2800" b="1" dirty="0" smtClean="0"/>
              <a:t>個人ワーク</a:t>
            </a:r>
            <a:endParaRPr kumimoji="1" lang="ja-JP" altLang="en-US" sz="2800" b="1" dirty="0"/>
          </a:p>
        </p:txBody>
      </p:sp>
      <p:sp>
        <p:nvSpPr>
          <p:cNvPr id="8" name="テキスト ボックス 7"/>
          <p:cNvSpPr txBox="1"/>
          <p:nvPr/>
        </p:nvSpPr>
        <p:spPr>
          <a:xfrm>
            <a:off x="375300" y="1304544"/>
            <a:ext cx="8156700" cy="1323439"/>
          </a:xfrm>
          <a:prstGeom prst="rect">
            <a:avLst/>
          </a:prstGeom>
          <a:noFill/>
        </p:spPr>
        <p:txBody>
          <a:bodyPr wrap="square" rtlCol="0">
            <a:spAutoFit/>
          </a:bodyPr>
          <a:lstStyle/>
          <a:p>
            <a:r>
              <a:rPr kumimoji="1" lang="ja-JP" altLang="en-US" sz="2000" dirty="0" smtClean="0"/>
              <a:t>気候変動（地球温暖化）がこのまま進行していくと、どのような影響が発生するでしょうか？</a:t>
            </a:r>
            <a:endParaRPr kumimoji="1" lang="en-US" altLang="ja-JP" sz="2000" dirty="0" smtClean="0"/>
          </a:p>
          <a:p>
            <a:r>
              <a:rPr lang="ja-JP" altLang="en-US" sz="2000" dirty="0" smtClean="0"/>
              <a:t>補助教材（イラストシール）を使って、気候変動による影響をふせんに書き出しましょう。</a:t>
            </a:r>
            <a:endParaRPr lang="en-US" altLang="ja-JP" sz="2000" dirty="0" smtClean="0"/>
          </a:p>
        </p:txBody>
      </p:sp>
      <p:sp>
        <p:nvSpPr>
          <p:cNvPr id="10" name="テキスト ボックス 9"/>
          <p:cNvSpPr txBox="1"/>
          <p:nvPr/>
        </p:nvSpPr>
        <p:spPr>
          <a:xfrm>
            <a:off x="-71565" y="2858588"/>
            <a:ext cx="917554" cy="369332"/>
          </a:xfrm>
          <a:prstGeom prst="rect">
            <a:avLst/>
          </a:prstGeom>
          <a:noFill/>
        </p:spPr>
        <p:txBody>
          <a:bodyPr wrap="square" rtlCol="0">
            <a:spAutoFit/>
          </a:bodyPr>
          <a:lstStyle/>
          <a:p>
            <a:r>
              <a:rPr kumimoji="1" lang="ja-JP" altLang="en-US" dirty="0" smtClean="0"/>
              <a:t>（例）</a:t>
            </a:r>
            <a:endParaRPr kumimoji="1" lang="ja-JP" altLang="en-US" dirty="0"/>
          </a:p>
        </p:txBody>
      </p:sp>
      <p:sp>
        <p:nvSpPr>
          <p:cNvPr id="32" name="1 つの角を切り取った四角形 31"/>
          <p:cNvSpPr/>
          <p:nvPr/>
        </p:nvSpPr>
        <p:spPr>
          <a:xfrm flipH="1">
            <a:off x="3756458" y="3133470"/>
            <a:ext cx="1800000" cy="1800000"/>
          </a:xfrm>
          <a:prstGeom prst="snip1Rect">
            <a:avLst>
              <a:gd name="adj" fmla="val 9251"/>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1 つの角を切り取った四角形 32"/>
          <p:cNvSpPr/>
          <p:nvPr/>
        </p:nvSpPr>
        <p:spPr>
          <a:xfrm flipH="1">
            <a:off x="979294" y="3133470"/>
            <a:ext cx="1800000" cy="1800000"/>
          </a:xfrm>
          <a:prstGeom prst="snip1Rect">
            <a:avLst>
              <a:gd name="adj" fmla="val 9251"/>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角丸四角形 37"/>
          <p:cNvSpPr/>
          <p:nvPr/>
        </p:nvSpPr>
        <p:spPr>
          <a:xfrm>
            <a:off x="3970346" y="3311177"/>
            <a:ext cx="550800" cy="550800"/>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テキスト ボックス 38"/>
          <p:cNvSpPr txBox="1"/>
          <p:nvPr/>
        </p:nvSpPr>
        <p:spPr>
          <a:xfrm>
            <a:off x="1075136" y="4243234"/>
            <a:ext cx="1704159" cy="646331"/>
          </a:xfrm>
          <a:prstGeom prst="rect">
            <a:avLst/>
          </a:prstGeom>
          <a:noFill/>
        </p:spPr>
        <p:txBody>
          <a:bodyPr wrap="square" rtlCol="0">
            <a:spAutoFit/>
          </a:bodyPr>
          <a:lstStyle/>
          <a:p>
            <a:r>
              <a:rPr lang="ja-JP" altLang="en-US" dirty="0"/>
              <a:t>夏</a:t>
            </a:r>
            <a:r>
              <a:rPr lang="ja-JP" altLang="en-US" dirty="0" smtClean="0"/>
              <a:t>の気温が高くなる</a:t>
            </a:r>
            <a:endParaRPr kumimoji="1" lang="ja-JP" altLang="en-US" dirty="0"/>
          </a:p>
        </p:txBody>
      </p:sp>
      <p:sp>
        <p:nvSpPr>
          <p:cNvPr id="40" name="右矢印 39"/>
          <p:cNvSpPr/>
          <p:nvPr/>
        </p:nvSpPr>
        <p:spPr>
          <a:xfrm>
            <a:off x="3079105" y="3860014"/>
            <a:ext cx="360000" cy="494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テキスト ボックス 40"/>
          <p:cNvSpPr txBox="1"/>
          <p:nvPr/>
        </p:nvSpPr>
        <p:spPr>
          <a:xfrm>
            <a:off x="3756458" y="4204178"/>
            <a:ext cx="1883809" cy="646331"/>
          </a:xfrm>
          <a:prstGeom prst="rect">
            <a:avLst/>
          </a:prstGeom>
          <a:noFill/>
        </p:spPr>
        <p:txBody>
          <a:bodyPr wrap="square" rtlCol="0">
            <a:spAutoFit/>
          </a:bodyPr>
          <a:lstStyle/>
          <a:p>
            <a:r>
              <a:rPr kumimoji="1" lang="ja-JP" altLang="en-US" dirty="0" smtClean="0"/>
              <a:t>品質の良いお米が取れなくなる</a:t>
            </a:r>
            <a:endParaRPr kumimoji="1" lang="ja-JP" altLang="en-US" dirty="0"/>
          </a:p>
        </p:txBody>
      </p:sp>
      <p:grpSp>
        <p:nvGrpSpPr>
          <p:cNvPr id="46" name="グループ化 45"/>
          <p:cNvGrpSpPr/>
          <p:nvPr/>
        </p:nvGrpSpPr>
        <p:grpSpPr>
          <a:xfrm>
            <a:off x="1091898" y="3311174"/>
            <a:ext cx="633507" cy="560818"/>
            <a:chOff x="1073668" y="5014778"/>
            <a:chExt cx="997219" cy="882798"/>
          </a:xfrm>
        </p:grpSpPr>
        <p:grpSp>
          <p:nvGrpSpPr>
            <p:cNvPr id="34" name="グループ化 33"/>
            <p:cNvGrpSpPr/>
            <p:nvPr/>
          </p:nvGrpSpPr>
          <p:grpSpPr>
            <a:xfrm>
              <a:off x="1073668" y="5014778"/>
              <a:ext cx="997219" cy="882798"/>
              <a:chOff x="1073668" y="3249000"/>
              <a:chExt cx="997219" cy="882798"/>
            </a:xfrm>
          </p:grpSpPr>
          <p:sp>
            <p:nvSpPr>
              <p:cNvPr id="35" name="角丸四角形 34"/>
              <p:cNvSpPr/>
              <p:nvPr/>
            </p:nvSpPr>
            <p:spPr>
              <a:xfrm>
                <a:off x="1148738" y="3249000"/>
                <a:ext cx="863936" cy="863936"/>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テキスト ボックス 36"/>
              <p:cNvSpPr txBox="1"/>
              <p:nvPr/>
            </p:nvSpPr>
            <p:spPr>
              <a:xfrm>
                <a:off x="1073668" y="3816886"/>
                <a:ext cx="997219" cy="314912"/>
              </a:xfrm>
              <a:prstGeom prst="rect">
                <a:avLst/>
              </a:prstGeom>
              <a:noFill/>
            </p:spPr>
            <p:txBody>
              <a:bodyPr wrap="none" rtlCol="0">
                <a:spAutoFit/>
              </a:bodyPr>
              <a:lstStyle/>
              <a:p>
                <a:r>
                  <a:rPr kumimoji="1" lang="ja-JP" altLang="en-US" sz="700" dirty="0" smtClean="0"/>
                  <a:t>極端な高温</a:t>
                </a:r>
                <a:endParaRPr kumimoji="1" lang="ja-JP" altLang="en-US" sz="700" dirty="0"/>
              </a:p>
            </p:txBody>
          </p:sp>
        </p:grpSp>
        <p:pic>
          <p:nvPicPr>
            <p:cNvPr id="43" name="図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1968" y="5037979"/>
              <a:ext cx="254489" cy="579626"/>
            </a:xfrm>
            <a:prstGeom prst="rect">
              <a:avLst/>
            </a:prstGeom>
          </p:spPr>
        </p:pic>
      </p:grpSp>
      <p:pic>
        <p:nvPicPr>
          <p:cNvPr id="44" name="図 4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9318" y="3423676"/>
            <a:ext cx="538691" cy="260367"/>
          </a:xfrm>
          <a:prstGeom prst="rect">
            <a:avLst/>
          </a:prstGeom>
        </p:spPr>
      </p:pic>
      <p:sp>
        <p:nvSpPr>
          <p:cNvPr id="45" name="テキスト ボックス 44"/>
          <p:cNvSpPr txBox="1"/>
          <p:nvPr/>
        </p:nvSpPr>
        <p:spPr>
          <a:xfrm>
            <a:off x="255950" y="5760179"/>
            <a:ext cx="5884637" cy="646331"/>
          </a:xfrm>
          <a:prstGeom prst="rect">
            <a:avLst/>
          </a:prstGeom>
          <a:noFill/>
        </p:spPr>
        <p:txBody>
          <a:bodyPr wrap="square" rtlCol="0">
            <a:spAutoFit/>
          </a:bodyPr>
          <a:lstStyle/>
          <a:p>
            <a:pPr marL="266700" indent="-266700"/>
            <a:r>
              <a:rPr kumimoji="1" lang="en-US" altLang="ja-JP" dirty="0" smtClean="0"/>
              <a:t>※</a:t>
            </a:r>
            <a:r>
              <a:rPr lang="ja-JP" altLang="en-US" dirty="0" smtClean="0"/>
              <a:t>シールは、考えるヒント兼アイコンです。</a:t>
            </a:r>
            <a:endParaRPr lang="en-US" altLang="ja-JP" dirty="0" smtClean="0"/>
          </a:p>
          <a:p>
            <a:pPr marL="266700" indent="-266700"/>
            <a:r>
              <a:rPr kumimoji="1" lang="ja-JP" altLang="en-US" dirty="0"/>
              <a:t>　</a:t>
            </a:r>
            <a:r>
              <a:rPr kumimoji="1" lang="ja-JP" altLang="en-US" dirty="0" smtClean="0"/>
              <a:t>シールを使わず、</a:t>
            </a:r>
            <a:r>
              <a:rPr lang="ja-JP" altLang="en-US" dirty="0" smtClean="0"/>
              <a:t>文章だけの記載ももちろん</a:t>
            </a:r>
            <a:r>
              <a:rPr lang="en-US" altLang="ja-JP" dirty="0" smtClean="0"/>
              <a:t>OK</a:t>
            </a:r>
            <a:r>
              <a:rPr lang="ja-JP" altLang="en-US" dirty="0" smtClean="0"/>
              <a:t>です。</a:t>
            </a:r>
            <a:endParaRPr kumimoji="1" lang="ja-JP" altLang="en-US" dirty="0"/>
          </a:p>
        </p:txBody>
      </p:sp>
      <p:sp>
        <p:nvSpPr>
          <p:cNvPr id="47" name="テキスト ボックス 46"/>
          <p:cNvSpPr txBox="1"/>
          <p:nvPr/>
        </p:nvSpPr>
        <p:spPr>
          <a:xfrm>
            <a:off x="6143614" y="5534966"/>
            <a:ext cx="3060404" cy="1077218"/>
          </a:xfrm>
          <a:prstGeom prst="rect">
            <a:avLst/>
          </a:prstGeom>
          <a:noFill/>
        </p:spPr>
        <p:txBody>
          <a:bodyPr wrap="square" rtlCol="0">
            <a:spAutoFit/>
          </a:bodyPr>
          <a:lstStyle/>
          <a:p>
            <a:pPr algn="ctr"/>
            <a:r>
              <a:rPr lang="ja-JP" altLang="en-US" sz="3200" dirty="0" smtClean="0"/>
              <a:t>〇〇</a:t>
            </a:r>
            <a:r>
              <a:rPr lang="en-US" altLang="ja-JP" sz="3200" dirty="0" smtClean="0"/>
              <a:t>:</a:t>
            </a:r>
            <a:r>
              <a:rPr lang="ja-JP" altLang="en-US" sz="3200" dirty="0" smtClean="0"/>
              <a:t>〇</a:t>
            </a:r>
            <a:r>
              <a:rPr lang="ja-JP" altLang="en-US" sz="3200" dirty="0"/>
              <a:t>〇</a:t>
            </a:r>
            <a:endParaRPr kumimoji="1" lang="en-US" altLang="ja-JP" sz="3200" dirty="0" smtClean="0"/>
          </a:p>
          <a:p>
            <a:pPr algn="ctr"/>
            <a:r>
              <a:rPr lang="ja-JP" altLang="en-US" sz="3200" b="1" dirty="0" err="1" smtClean="0"/>
              <a:t>まで</a:t>
            </a:r>
            <a:r>
              <a:rPr lang="ja-JP" altLang="en-US" sz="3200" b="1" dirty="0" smtClean="0"/>
              <a:t>作業</a:t>
            </a:r>
            <a:endParaRPr lang="en-US" altLang="ja-JP" sz="2000" b="1" dirty="0"/>
          </a:p>
        </p:txBody>
      </p:sp>
      <p:sp>
        <p:nvSpPr>
          <p:cNvPr id="42" name="1 つの角を切り取った四角形 41"/>
          <p:cNvSpPr/>
          <p:nvPr/>
        </p:nvSpPr>
        <p:spPr>
          <a:xfrm flipH="1">
            <a:off x="6732000" y="3130256"/>
            <a:ext cx="1800000" cy="1800000"/>
          </a:xfrm>
          <a:prstGeom prst="snip1Rect">
            <a:avLst>
              <a:gd name="adj" fmla="val 9251"/>
            </a:avLst>
          </a:prstGeom>
          <a:solidFill>
            <a:schemeClr val="accent4">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右矢印 48"/>
          <p:cNvSpPr/>
          <p:nvPr/>
        </p:nvSpPr>
        <p:spPr>
          <a:xfrm>
            <a:off x="5881192" y="3838174"/>
            <a:ext cx="360000" cy="494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テキスト ボックス 49"/>
          <p:cNvSpPr txBox="1"/>
          <p:nvPr/>
        </p:nvSpPr>
        <p:spPr>
          <a:xfrm>
            <a:off x="6732000" y="4200964"/>
            <a:ext cx="1883809" cy="369332"/>
          </a:xfrm>
          <a:prstGeom prst="rect">
            <a:avLst/>
          </a:prstGeom>
          <a:noFill/>
        </p:spPr>
        <p:txBody>
          <a:bodyPr wrap="square" rtlCol="0">
            <a:spAutoFit/>
          </a:bodyPr>
          <a:lstStyle/>
          <a:p>
            <a:r>
              <a:rPr kumimoji="1" lang="ja-JP" altLang="en-US" dirty="0" smtClean="0"/>
              <a:t>農家の減収</a:t>
            </a:r>
            <a:endParaRPr kumimoji="1" lang="ja-JP" altLang="en-US" dirty="0"/>
          </a:p>
        </p:txBody>
      </p:sp>
      <p:sp>
        <p:nvSpPr>
          <p:cNvPr id="53" name="テキスト ボックス 52"/>
          <p:cNvSpPr txBox="1"/>
          <p:nvPr/>
        </p:nvSpPr>
        <p:spPr>
          <a:xfrm>
            <a:off x="845989" y="2740978"/>
            <a:ext cx="2510977" cy="369332"/>
          </a:xfrm>
          <a:prstGeom prst="rect">
            <a:avLst/>
          </a:prstGeom>
          <a:noFill/>
        </p:spPr>
        <p:txBody>
          <a:bodyPr wrap="square" rtlCol="0">
            <a:spAutoFit/>
          </a:bodyPr>
          <a:lstStyle/>
          <a:p>
            <a:r>
              <a:rPr kumimoji="1" lang="ja-JP" altLang="en-US" dirty="0" smtClean="0"/>
              <a:t>気候変動（起点）</a:t>
            </a:r>
            <a:endParaRPr kumimoji="1" lang="en-US" altLang="ja-JP" dirty="0" smtClean="0"/>
          </a:p>
        </p:txBody>
      </p:sp>
      <p:sp>
        <p:nvSpPr>
          <p:cNvPr id="54" name="テキスト ボックス 53"/>
          <p:cNvSpPr txBox="1"/>
          <p:nvPr/>
        </p:nvSpPr>
        <p:spPr>
          <a:xfrm>
            <a:off x="3491026" y="2739815"/>
            <a:ext cx="2776344" cy="369332"/>
          </a:xfrm>
          <a:prstGeom prst="rect">
            <a:avLst/>
          </a:prstGeom>
          <a:noFill/>
        </p:spPr>
        <p:txBody>
          <a:bodyPr wrap="square" rtlCol="0">
            <a:spAutoFit/>
          </a:bodyPr>
          <a:lstStyle/>
          <a:p>
            <a:r>
              <a:rPr kumimoji="1" lang="ja-JP" altLang="en-US" dirty="0" smtClean="0"/>
              <a:t>気候変動影響（１枚目）</a:t>
            </a:r>
            <a:endParaRPr kumimoji="1" lang="ja-JP" altLang="en-US" dirty="0"/>
          </a:p>
        </p:txBody>
      </p:sp>
      <p:sp>
        <p:nvSpPr>
          <p:cNvPr id="55" name="テキスト ボックス 54"/>
          <p:cNvSpPr txBox="1"/>
          <p:nvPr/>
        </p:nvSpPr>
        <p:spPr>
          <a:xfrm>
            <a:off x="6512238" y="2739815"/>
            <a:ext cx="2776344" cy="369332"/>
          </a:xfrm>
          <a:prstGeom prst="rect">
            <a:avLst/>
          </a:prstGeom>
          <a:noFill/>
        </p:spPr>
        <p:txBody>
          <a:bodyPr wrap="square" rtlCol="0">
            <a:spAutoFit/>
          </a:bodyPr>
          <a:lstStyle/>
          <a:p>
            <a:r>
              <a:rPr kumimoji="1" lang="ja-JP" altLang="en-US" dirty="0" smtClean="0"/>
              <a:t>派生する影響（２枚目）</a:t>
            </a:r>
            <a:endParaRPr kumimoji="1" lang="ja-JP" altLang="en-US" dirty="0"/>
          </a:p>
        </p:txBody>
      </p:sp>
      <p:sp>
        <p:nvSpPr>
          <p:cNvPr id="4" name="スライド番号プレースホルダー 3"/>
          <p:cNvSpPr>
            <a:spLocks noGrp="1"/>
          </p:cNvSpPr>
          <p:nvPr>
            <p:ph type="sldNum" sz="quarter" idx="12"/>
          </p:nvPr>
        </p:nvSpPr>
        <p:spPr/>
        <p:txBody>
          <a:bodyPr/>
          <a:lstStyle/>
          <a:p>
            <a:fld id="{6E12132C-C71E-4FE0-A767-5C1003A0C6BA}" type="slidenum">
              <a:rPr lang="ja-JP" altLang="en-US" smtClean="0"/>
              <a:pPr/>
              <a:t>8</a:t>
            </a:fld>
            <a:endParaRPr lang="ja-JP" altLang="en-US" dirty="0"/>
          </a:p>
        </p:txBody>
      </p:sp>
      <p:sp>
        <p:nvSpPr>
          <p:cNvPr id="6" name="左中かっこ 5"/>
          <p:cNvSpPr/>
          <p:nvPr/>
        </p:nvSpPr>
        <p:spPr>
          <a:xfrm rot="16200000">
            <a:off x="6037255" y="2497928"/>
            <a:ext cx="256143" cy="509334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1" name="テキスト ボックス 30"/>
          <p:cNvSpPr txBox="1"/>
          <p:nvPr/>
        </p:nvSpPr>
        <p:spPr>
          <a:xfrm>
            <a:off x="4082037" y="5192710"/>
            <a:ext cx="4629963" cy="369332"/>
          </a:xfrm>
          <a:prstGeom prst="rect">
            <a:avLst/>
          </a:prstGeom>
          <a:noFill/>
        </p:spPr>
        <p:txBody>
          <a:bodyPr wrap="square" rtlCol="0">
            <a:spAutoFit/>
          </a:bodyPr>
          <a:lstStyle/>
          <a:p>
            <a:r>
              <a:rPr lang="ja-JP" altLang="en-US" dirty="0" smtClean="0">
                <a:latin typeface="HG創英角ﾎﾟｯﾌﾟ体" panose="040B0A09000000000000" pitchFamily="49" charset="-128"/>
                <a:ea typeface="HG創英角ﾎﾟｯﾌﾟ体" panose="040B0A09000000000000" pitchFamily="49" charset="-128"/>
              </a:rPr>
              <a:t>この部分を、</a:t>
            </a:r>
            <a:r>
              <a:rPr lang="ja-JP" altLang="en-US" dirty="0" smtClean="0">
                <a:solidFill>
                  <a:srgbClr val="FF0000"/>
                </a:solidFill>
                <a:latin typeface="HG創英角ﾎﾟｯﾌﾟ体" panose="040B0A09000000000000" pitchFamily="49" charset="-128"/>
                <a:ea typeface="HG創英角ﾎﾟｯﾌﾟ体" panose="040B0A09000000000000" pitchFamily="49" charset="-128"/>
              </a:rPr>
              <a:t>ふせん</a:t>
            </a:r>
            <a:r>
              <a:rPr lang="ja-JP" altLang="en-US" dirty="0" smtClean="0">
                <a:latin typeface="HG創英角ﾎﾟｯﾌﾟ体" panose="040B0A09000000000000" pitchFamily="49" charset="-128"/>
                <a:ea typeface="HG創英角ﾎﾟｯﾌﾟ体" panose="040B0A09000000000000" pitchFamily="49" charset="-128"/>
              </a:rPr>
              <a:t>に書いてみましょう！</a:t>
            </a:r>
            <a:endParaRPr kumimoji="1" lang="ja-JP" altLang="en-US" dirty="0">
              <a:latin typeface="HG創英角ﾎﾟｯﾌﾟ体" panose="040B0A09000000000000" pitchFamily="49" charset="-128"/>
              <a:ea typeface="HG創英角ﾎﾟｯﾌﾟ体" panose="040B0A09000000000000" pitchFamily="49" charset="-128"/>
            </a:endParaRPr>
          </a:p>
        </p:txBody>
      </p:sp>
      <p:sp>
        <p:nvSpPr>
          <p:cNvPr id="36" name="テキスト ボックス 35"/>
          <p:cNvSpPr txBox="1"/>
          <p:nvPr/>
        </p:nvSpPr>
        <p:spPr>
          <a:xfrm>
            <a:off x="593962" y="5206564"/>
            <a:ext cx="3488076" cy="369332"/>
          </a:xfrm>
          <a:prstGeom prst="rect">
            <a:avLst/>
          </a:prstGeom>
          <a:noFill/>
        </p:spPr>
        <p:txBody>
          <a:bodyPr wrap="square" rtlCol="0">
            <a:spAutoFit/>
          </a:bodyPr>
          <a:lstStyle/>
          <a:p>
            <a:r>
              <a:rPr lang="ja-JP" altLang="en-US" dirty="0" smtClean="0">
                <a:latin typeface="HG創英角ｺﾞｼｯｸUB" panose="020B0909000000000000" pitchFamily="49" charset="-128"/>
                <a:ea typeface="HG創英角ｺﾞｼｯｸUB" panose="020B0909000000000000" pitchFamily="49" charset="-128"/>
              </a:rPr>
              <a:t>気になる起点を選んだら・・・</a:t>
            </a:r>
            <a:endParaRPr kumimoji="1" lang="ja-JP" altLang="en-US" dirty="0">
              <a:latin typeface="HG創英角ｺﾞｼｯｸUB" panose="020B0909000000000000" pitchFamily="49" charset="-128"/>
              <a:ea typeface="HG創英角ｺﾞｼｯｸUB" panose="020B0909000000000000" pitchFamily="49" charset="-128"/>
            </a:endParaRPr>
          </a:p>
        </p:txBody>
      </p:sp>
      <p:sp>
        <p:nvSpPr>
          <p:cNvPr id="48" name="テキスト ボックス 25"/>
          <p:cNvSpPr txBox="1">
            <a:spLocks noChangeArrowheads="1"/>
          </p:cNvSpPr>
          <p:nvPr/>
        </p:nvSpPr>
        <p:spPr bwMode="auto">
          <a:xfrm>
            <a:off x="420418" y="6627571"/>
            <a:ext cx="78512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19088" indent="-319088"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sz="1000" dirty="0">
                <a:latin typeface="+mn-ea"/>
                <a:ea typeface="+mn-ea"/>
              </a:rPr>
              <a:t>出典：</a:t>
            </a:r>
            <a:r>
              <a:rPr lang="en-US" altLang="ja-JP" sz="1000" dirty="0">
                <a:latin typeface="+mn-ea"/>
                <a:ea typeface="+mn-ea"/>
              </a:rPr>
              <a:t>IPCC AR5 WG2 </a:t>
            </a:r>
            <a:r>
              <a:rPr lang="ja-JP" altLang="en-US" sz="1000" dirty="0">
                <a:latin typeface="+mn-ea"/>
                <a:ea typeface="+mn-ea"/>
              </a:rPr>
              <a:t>政策決定者向け要約 </a:t>
            </a:r>
            <a:r>
              <a:rPr lang="en-US" altLang="ja-JP" sz="1000" dirty="0">
                <a:latin typeface="+mn-ea"/>
                <a:ea typeface="+mn-ea"/>
              </a:rPr>
              <a:t>Table1</a:t>
            </a:r>
            <a:r>
              <a:rPr lang="ja-JP" altLang="en-US" sz="1000" dirty="0">
                <a:latin typeface="+mn-ea"/>
                <a:ea typeface="+mn-ea"/>
              </a:rPr>
              <a:t>より</a:t>
            </a:r>
            <a:r>
              <a:rPr lang="ja-JP" altLang="en-US" sz="1000" dirty="0" smtClean="0">
                <a:latin typeface="+mn-ea"/>
                <a:ea typeface="+mn-ea"/>
              </a:rPr>
              <a:t>抜粋、</a:t>
            </a:r>
            <a:r>
              <a:rPr lang="ja-JP" altLang="en-US" sz="1000" dirty="0" smtClean="0">
                <a:solidFill>
                  <a:prstClr val="black"/>
                </a:solidFill>
                <a:latin typeface="+mn-ea"/>
                <a:ea typeface="+mn-ea"/>
              </a:rPr>
              <a:t> </a:t>
            </a:r>
            <a:r>
              <a:rPr lang="ja-JP" altLang="en-US" sz="1000" dirty="0" smtClean="0"/>
              <a:t>気候変動適応情報プラットフォーム</a:t>
            </a:r>
            <a:endParaRPr lang="ja-JP" altLang="en-US" sz="1000" dirty="0"/>
          </a:p>
        </p:txBody>
      </p:sp>
      <p:sp>
        <p:nvSpPr>
          <p:cNvPr id="51" name="スライド番号プレースホルダー 3"/>
          <p:cNvSpPr txBox="1">
            <a:spLocks/>
          </p:cNvSpPr>
          <p:nvPr/>
        </p:nvSpPr>
        <p:spPr>
          <a:xfrm>
            <a:off x="8324255" y="6610524"/>
            <a:ext cx="819745" cy="247671"/>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lnSpc>
                <a:spcPts val="1300"/>
              </a:lnSpc>
            </a:pPr>
            <a:fld id="{6E12132C-C71E-4FE0-A767-5C1003A0C6BA}" type="slidenum">
              <a:rPr lang="ja-JP" altLang="en-US" sz="1200" smtClean="0">
                <a:latin typeface="ＭＳ ゴシック" panose="020B0609070205080204" pitchFamily="49" charset="-128"/>
                <a:ea typeface="ＭＳ ゴシック" panose="020B0609070205080204" pitchFamily="49" charset="-128"/>
              </a:rPr>
              <a:pPr algn="r">
                <a:lnSpc>
                  <a:spcPts val="1300"/>
                </a:lnSpc>
              </a:pPr>
              <a:t>8</a:t>
            </a:fld>
            <a:endParaRPr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606937866"/>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agawa②">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神奈川テンプレ">
      <a:majorFont>
        <a:latin typeface="Arial"/>
        <a:ea typeface="メイリオ"/>
        <a:cs typeface=""/>
      </a:majorFont>
      <a:minorFont>
        <a:latin typeface="Arial"/>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15889</TotalTime>
  <Words>6052</Words>
  <Application>Microsoft Office PowerPoint</Application>
  <PresentationFormat>画面に合わせる (4:3)</PresentationFormat>
  <Paragraphs>797</Paragraphs>
  <Slides>49</Slides>
  <Notes>34</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49</vt:i4>
      </vt:variant>
    </vt:vector>
  </HeadingPairs>
  <TitlesOfParts>
    <vt:vector size="62" baseType="lpstr">
      <vt:lpstr>BIZ UDPゴシック</vt:lpstr>
      <vt:lpstr>HG創英角ｺﾞｼｯｸUB</vt:lpstr>
      <vt:lpstr>HG創英角ﾎﾟｯﾌﾟ体</vt:lpstr>
      <vt:lpstr>Meiryo UI</vt:lpstr>
      <vt:lpstr>ＭＳ Ｐゴシック</vt:lpstr>
      <vt:lpstr>ＭＳ ゴシック</vt:lpstr>
      <vt:lpstr>メイリオ</vt:lpstr>
      <vt:lpstr>メイリオ</vt:lpstr>
      <vt:lpstr>游ゴシック</vt:lpstr>
      <vt:lpstr>Arial</vt:lpstr>
      <vt:lpstr>Calibri</vt:lpstr>
      <vt:lpstr>Wingdings</vt:lpstr>
      <vt:lpstr>kanagawa②</vt:lpstr>
      <vt:lpstr>気候変動の影響はあらゆるところに…</vt:lpstr>
      <vt:lpstr>２つの気候変動の対策</vt:lpstr>
      <vt:lpstr>パリ協定</vt:lpstr>
      <vt:lpstr>気候変動の影響とリスク</vt:lpstr>
      <vt:lpstr>Climate Justice(気候正義)【投影のみ】</vt:lpstr>
      <vt:lpstr>・気候変動とその影響について  ・気候変動影響への対策（適応策）  ・SDGsとの関係について</vt:lpstr>
      <vt:lpstr>自己紹介 兼 アイスブレイク</vt:lpstr>
      <vt:lpstr>みそ汁のネタ 　…ここにも気候変動の影響が</vt:lpstr>
      <vt:lpstr>課題１：気候変動の影響について考える</vt:lpstr>
      <vt:lpstr>模造紙完成イメージ（全体像）</vt:lpstr>
      <vt:lpstr>PowerPoint プレゼンテーション</vt:lpstr>
      <vt:lpstr>課題２：気候変動影響への対策について考える</vt:lpstr>
      <vt:lpstr>課題２：気候変動影響への対策について考える</vt:lpstr>
      <vt:lpstr>課題３：ＳＤＧｓとの関係について考える</vt:lpstr>
      <vt:lpstr>全体共有</vt:lpstr>
      <vt:lpstr>PowerPoint プレゼンテーション</vt:lpstr>
      <vt:lpstr>今年度の神奈川県の熱中症発生状況（速報）</vt:lpstr>
      <vt:lpstr>熱中症とは</vt:lpstr>
      <vt:lpstr>社会での適応策としての熱中症対策の例</vt:lpstr>
      <vt:lpstr>自分でできる熱中症対策</vt:lpstr>
      <vt:lpstr>PowerPoint プレゼンテーション</vt:lpstr>
      <vt:lpstr>自然災害への適応策</vt:lpstr>
      <vt:lpstr>自然災害（水害）に対する適応策の例</vt:lpstr>
      <vt:lpstr>PowerPoint プレゼンテーション</vt:lpstr>
      <vt:lpstr>水稲への影響と適応策</vt:lpstr>
      <vt:lpstr>その他の農作物への影響と適応策事例</vt:lpstr>
      <vt:lpstr>SDGs ~持続可能な開発目標~とは</vt:lpstr>
      <vt:lpstr>グループワーク：SDGsとの関係を考えよう</vt:lpstr>
      <vt:lpstr>まとめ</vt:lpstr>
      <vt:lpstr>まとめ</vt:lpstr>
      <vt:lpstr>補足資料（ヒントとして使ってください）</vt:lpstr>
      <vt:lpstr>①農業、森林・林業、水産業</vt:lpstr>
      <vt:lpstr>①農業、森林・林業、水産業</vt:lpstr>
      <vt:lpstr>①農業、森林・林業、水産業</vt:lpstr>
      <vt:lpstr>②水環境・水資源</vt:lpstr>
      <vt:lpstr>③自然生態系</vt:lpstr>
      <vt:lpstr>④自然災害・沿岸域</vt:lpstr>
      <vt:lpstr>⑤健康</vt:lpstr>
      <vt:lpstr>⑥産業・経済活動</vt:lpstr>
      <vt:lpstr>⑦国民生活・都市生活</vt:lpstr>
      <vt:lpstr>補足資料（ヒントとして使ってください）</vt:lpstr>
      <vt:lpstr>①農業、森林・林業、水産業</vt:lpstr>
      <vt:lpstr>①農業、森林・林業、水産業</vt:lpstr>
      <vt:lpstr>②水環境・水資源</vt:lpstr>
      <vt:lpstr>②水環境・水資源</vt:lpstr>
      <vt:lpstr>④自然災害・沿岸域</vt:lpstr>
      <vt:lpstr>⑤健康</vt:lpstr>
      <vt:lpstr>⑥産業・経済活動</vt:lpstr>
      <vt:lpstr>⑦国民生活・都市生活</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スマート県庁大作戦 アクションプラン</dc:title>
  <dc:creator>user</dc:creator>
  <cp:lastModifiedBy>環境科学センター　新井</cp:lastModifiedBy>
  <cp:revision>1014</cp:revision>
  <cp:lastPrinted>2023-07-31T07:09:34Z</cp:lastPrinted>
  <dcterms:created xsi:type="dcterms:W3CDTF">2016-09-09T02:46:14Z</dcterms:created>
  <dcterms:modified xsi:type="dcterms:W3CDTF">2024-12-02T04:52:13Z</dcterms:modified>
</cp:coreProperties>
</file>