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28"/>
  </p:notesMasterIdLst>
  <p:handoutMasterIdLst>
    <p:handoutMasterId r:id="rId29"/>
  </p:handoutMasterIdLst>
  <p:sldIdLst>
    <p:sldId id="530" r:id="rId2"/>
    <p:sldId id="692" r:id="rId3"/>
    <p:sldId id="693" r:id="rId4"/>
    <p:sldId id="694" r:id="rId5"/>
    <p:sldId id="695" r:id="rId6"/>
    <p:sldId id="699" r:id="rId7"/>
    <p:sldId id="700" r:id="rId8"/>
    <p:sldId id="723" r:id="rId9"/>
    <p:sldId id="701" r:id="rId10"/>
    <p:sldId id="720" r:id="rId11"/>
    <p:sldId id="725" r:id="rId12"/>
    <p:sldId id="557" r:id="rId13"/>
    <p:sldId id="705" r:id="rId14"/>
    <p:sldId id="706" r:id="rId15"/>
    <p:sldId id="707" r:id="rId16"/>
    <p:sldId id="716" r:id="rId17"/>
    <p:sldId id="708" r:id="rId18"/>
    <p:sldId id="709" r:id="rId19"/>
    <p:sldId id="711" r:id="rId20"/>
    <p:sldId id="713" r:id="rId21"/>
    <p:sldId id="712" r:id="rId22"/>
    <p:sldId id="710" r:id="rId23"/>
    <p:sldId id="722" r:id="rId24"/>
    <p:sldId id="714" r:id="rId25"/>
    <p:sldId id="718" r:id="rId26"/>
    <p:sldId id="724"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D2FF"/>
    <a:srgbClr val="FAF500"/>
    <a:srgbClr val="FF9600"/>
    <a:srgbClr val="EC2A0D"/>
    <a:srgbClr val="FF9A00"/>
    <a:srgbClr val="FF2600"/>
    <a:srgbClr val="FE0000"/>
    <a:srgbClr val="FEBCBC"/>
    <a:srgbClr val="0000FF"/>
    <a:srgbClr val="000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84082" autoAdjust="0"/>
  </p:normalViewPr>
  <p:slideViewPr>
    <p:cSldViewPr snapToGrid="0">
      <p:cViewPr varScale="1">
        <p:scale>
          <a:sx n="84" d="100"/>
          <a:sy n="84" d="100"/>
        </p:scale>
        <p:origin x="1474" y="82"/>
      </p:cViewPr>
      <p:guideLst>
        <p:guide orient="horz" pos="2160"/>
        <p:guide pos="2880"/>
      </p:guideLst>
    </p:cSldViewPr>
  </p:slideViewPr>
  <p:notesTextViewPr>
    <p:cViewPr>
      <p:scale>
        <a:sx n="125" d="100"/>
        <a:sy n="125" d="100"/>
      </p:scale>
      <p:origin x="0" y="0"/>
    </p:cViewPr>
  </p:notesTextViewPr>
  <p:notesViewPr>
    <p:cSldViewPr snapToGrid="0">
      <p:cViewPr varScale="1">
        <p:scale>
          <a:sx n="58" d="100"/>
          <a:sy n="58" d="100"/>
        </p:scale>
        <p:origin x="3197" y="67"/>
      </p:cViewPr>
      <p:guideLst>
        <p:guide orient="horz" pos="3108"/>
        <p:guide pos="2122"/>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9"/>
            <a:ext cx="2918831" cy="493314"/>
          </a:xfrm>
          <a:prstGeom prst="rect">
            <a:avLst/>
          </a:prstGeom>
        </p:spPr>
        <p:txBody>
          <a:bodyPr vert="horz" lIns="91282" tIns="45643" rIns="91282" bIns="45643"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12" y="9371295"/>
            <a:ext cx="2918831" cy="493314"/>
          </a:xfrm>
          <a:prstGeom prst="rect">
            <a:avLst/>
          </a:prstGeom>
        </p:spPr>
        <p:txBody>
          <a:bodyPr vert="horz" lIns="91282" tIns="45643" rIns="91282" bIns="45643" rtlCol="0" anchor="b"/>
          <a:lstStyle>
            <a:lvl1pPr algn="l">
              <a:defRPr sz="1200"/>
            </a:lvl1pPr>
          </a:lstStyle>
          <a:p>
            <a:endParaRPr kumimoji="1" lang="ja-JP" altLang="en-US"/>
          </a:p>
        </p:txBody>
      </p:sp>
    </p:spTree>
    <p:extLst>
      <p:ext uri="{BB962C8B-B14F-4D97-AF65-F5344CB8AC3E}">
        <p14:creationId xmlns:p14="http://schemas.microsoft.com/office/powerpoint/2010/main" val="2057835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9"/>
            <a:ext cx="2918831" cy="493314"/>
          </a:xfrm>
          <a:prstGeom prst="rect">
            <a:avLst/>
          </a:prstGeom>
        </p:spPr>
        <p:txBody>
          <a:bodyPr vert="horz" lIns="91282" tIns="45643" rIns="91282" bIns="45643" rtlCol="0"/>
          <a:lstStyle>
            <a:lvl1pPr algn="l">
              <a:defRPr sz="1200"/>
            </a:lvl1pPr>
          </a:lstStyle>
          <a:p>
            <a:endParaRPr kumimoji="1" lang="ja-JP" altLang="en-US"/>
          </a:p>
        </p:txBody>
      </p:sp>
      <p:sp>
        <p:nvSpPr>
          <p:cNvPr id="3" name="日付プレースホルダ 2"/>
          <p:cNvSpPr>
            <a:spLocks noGrp="1"/>
          </p:cNvSpPr>
          <p:nvPr>
            <p:ph type="dt" idx="1"/>
          </p:nvPr>
        </p:nvSpPr>
        <p:spPr>
          <a:xfrm>
            <a:off x="3815384" y="9"/>
            <a:ext cx="2918831" cy="493314"/>
          </a:xfrm>
          <a:prstGeom prst="rect">
            <a:avLst/>
          </a:prstGeom>
        </p:spPr>
        <p:txBody>
          <a:bodyPr vert="horz" lIns="91282" tIns="45643" rIns="91282" bIns="45643" rtlCol="0"/>
          <a:lstStyle>
            <a:lvl1pPr algn="r">
              <a:defRPr sz="1200"/>
            </a:lvl1pPr>
          </a:lstStyle>
          <a:p>
            <a:fld id="{8D20BD86-3B49-487A-B7AF-121A10CACA56}" type="datetimeFigureOut">
              <a:rPr kumimoji="1" lang="ja-JP" altLang="en-US" smtClean="0"/>
              <a:pPr/>
              <a:t>2024/11/27</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282" tIns="45643" rIns="91282" bIns="45643" rtlCol="0" anchor="ctr"/>
          <a:lstStyle/>
          <a:p>
            <a:endParaRPr lang="ja-JP" altLang="en-US"/>
          </a:p>
        </p:txBody>
      </p:sp>
      <p:sp>
        <p:nvSpPr>
          <p:cNvPr id="5" name="ノート プレースホルダ 4"/>
          <p:cNvSpPr>
            <a:spLocks noGrp="1"/>
          </p:cNvSpPr>
          <p:nvPr>
            <p:ph type="body" sz="quarter" idx="3"/>
          </p:nvPr>
        </p:nvSpPr>
        <p:spPr>
          <a:xfrm>
            <a:off x="673577" y="4686512"/>
            <a:ext cx="5388610" cy="4439840"/>
          </a:xfrm>
          <a:prstGeom prst="rect">
            <a:avLst/>
          </a:prstGeom>
        </p:spPr>
        <p:txBody>
          <a:bodyPr vert="horz" lIns="91282" tIns="45643" rIns="91282" bIns="45643"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12" y="9371295"/>
            <a:ext cx="2918831" cy="493314"/>
          </a:xfrm>
          <a:prstGeom prst="rect">
            <a:avLst/>
          </a:prstGeom>
        </p:spPr>
        <p:txBody>
          <a:bodyPr vert="horz" lIns="91282" tIns="45643" rIns="91282" bIns="4564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84" y="9371295"/>
            <a:ext cx="2918831" cy="493314"/>
          </a:xfrm>
          <a:prstGeom prst="rect">
            <a:avLst/>
          </a:prstGeom>
        </p:spPr>
        <p:txBody>
          <a:bodyPr vert="horz" lIns="91282" tIns="45643" rIns="91282" bIns="45643" rtlCol="0" anchor="b"/>
          <a:lstStyle>
            <a:lvl1pPr algn="r">
              <a:defRPr sz="1200"/>
            </a:lvl1pPr>
          </a:lstStyle>
          <a:p>
            <a:fld id="{598F0E33-3D96-46F4-A7F2-BFFB9203641E}" type="slidenum">
              <a:rPr kumimoji="1" lang="ja-JP" altLang="en-US" smtClean="0"/>
              <a:pPr/>
              <a:t>‹#›</a:t>
            </a:fld>
            <a:endParaRPr kumimoji="1" lang="ja-JP" altLang="en-US"/>
          </a:p>
        </p:txBody>
      </p:sp>
    </p:spTree>
    <p:extLst>
      <p:ext uri="{BB962C8B-B14F-4D97-AF65-F5344CB8AC3E}">
        <p14:creationId xmlns:p14="http://schemas.microsoft.com/office/powerpoint/2010/main" val="2237731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219">
              <a:defRPr/>
            </a:pPr>
            <a:endParaRPr lang="en-US" altLang="ja-JP" sz="11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0</a:t>
            </a:fld>
            <a:endParaRPr kumimoji="1" lang="ja-JP" altLang="en-US"/>
          </a:p>
        </p:txBody>
      </p:sp>
    </p:spTree>
    <p:extLst>
      <p:ext uri="{BB962C8B-B14F-4D97-AF65-F5344CB8AC3E}">
        <p14:creationId xmlns:p14="http://schemas.microsoft.com/office/powerpoint/2010/main" val="5736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6926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877670">
              <a:spcBef>
                <a:spcPts val="575"/>
              </a:spcBef>
            </a:pPr>
            <a:endParaRPr lang="ja-JP" altLang="en-US"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10</a:t>
            </a:fld>
            <a:endParaRPr kumimoji="1" lang="ja-JP" altLang="en-US"/>
          </a:p>
        </p:txBody>
      </p:sp>
    </p:spTree>
    <p:extLst>
      <p:ext uri="{BB962C8B-B14F-4D97-AF65-F5344CB8AC3E}">
        <p14:creationId xmlns:p14="http://schemas.microsoft.com/office/powerpoint/2010/main" val="2881683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877670">
              <a:spcBef>
                <a:spcPts val="575"/>
              </a:spcBef>
            </a:pPr>
            <a:endParaRPr lang="ja-JP" altLang="en-US"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11</a:t>
            </a:fld>
            <a:endParaRPr kumimoji="1" lang="ja-JP" altLang="en-US"/>
          </a:p>
        </p:txBody>
      </p:sp>
    </p:spTree>
    <p:extLst>
      <p:ext uri="{BB962C8B-B14F-4D97-AF65-F5344CB8AC3E}">
        <p14:creationId xmlns:p14="http://schemas.microsoft.com/office/powerpoint/2010/main" val="287217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12</a:t>
            </a:fld>
            <a:endParaRPr kumimoji="1" lang="ja-JP" altLang="en-US"/>
          </a:p>
        </p:txBody>
      </p:sp>
    </p:spTree>
    <p:extLst>
      <p:ext uri="{BB962C8B-B14F-4D97-AF65-F5344CB8AC3E}">
        <p14:creationId xmlns:p14="http://schemas.microsoft.com/office/powerpoint/2010/main" val="202350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13</a:t>
            </a:fld>
            <a:endParaRPr kumimoji="1" lang="ja-JP" altLang="en-US"/>
          </a:p>
        </p:txBody>
      </p:sp>
    </p:spTree>
    <p:extLst>
      <p:ext uri="{BB962C8B-B14F-4D97-AF65-F5344CB8AC3E}">
        <p14:creationId xmlns:p14="http://schemas.microsoft.com/office/powerpoint/2010/main" val="265995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14</a:t>
            </a:fld>
            <a:endParaRPr kumimoji="1" lang="ja-JP" altLang="en-US"/>
          </a:p>
        </p:txBody>
      </p:sp>
    </p:spTree>
    <p:extLst>
      <p:ext uri="{BB962C8B-B14F-4D97-AF65-F5344CB8AC3E}">
        <p14:creationId xmlns:p14="http://schemas.microsoft.com/office/powerpoint/2010/main" val="246923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16</a:t>
            </a:fld>
            <a:endParaRPr kumimoji="1" lang="ja-JP" altLang="en-US"/>
          </a:p>
        </p:txBody>
      </p:sp>
    </p:spTree>
    <p:extLst>
      <p:ext uri="{BB962C8B-B14F-4D97-AF65-F5344CB8AC3E}">
        <p14:creationId xmlns:p14="http://schemas.microsoft.com/office/powerpoint/2010/main" val="420882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17</a:t>
            </a:fld>
            <a:endParaRPr kumimoji="1" lang="ja-JP" altLang="en-US"/>
          </a:p>
        </p:txBody>
      </p:sp>
    </p:spTree>
    <p:extLst>
      <p:ext uri="{BB962C8B-B14F-4D97-AF65-F5344CB8AC3E}">
        <p14:creationId xmlns:p14="http://schemas.microsoft.com/office/powerpoint/2010/main" val="10464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18</a:t>
            </a:fld>
            <a:endParaRPr kumimoji="1" lang="ja-JP" altLang="en-US"/>
          </a:p>
        </p:txBody>
      </p:sp>
    </p:spTree>
    <p:extLst>
      <p:ext uri="{BB962C8B-B14F-4D97-AF65-F5344CB8AC3E}">
        <p14:creationId xmlns:p14="http://schemas.microsoft.com/office/powerpoint/2010/main" val="3219303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endParaRPr lang="ja-JP" altLang="en-US" sz="1500" dirty="0">
              <a:latin typeface="ＭＳ Ｐゴシック" charset="-128"/>
            </a:endParaRPr>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19</a:t>
            </a:fld>
            <a:endParaRPr kumimoji="1" lang="ja-JP" altLang="en-US"/>
          </a:p>
        </p:txBody>
      </p:sp>
    </p:spTree>
    <p:extLst>
      <p:ext uri="{BB962C8B-B14F-4D97-AF65-F5344CB8AC3E}">
        <p14:creationId xmlns:p14="http://schemas.microsoft.com/office/powerpoint/2010/main" val="64449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349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20</a:t>
            </a:fld>
            <a:endParaRPr kumimoji="1" lang="ja-JP" altLang="en-US"/>
          </a:p>
        </p:txBody>
      </p:sp>
    </p:spTree>
    <p:extLst>
      <p:ext uri="{BB962C8B-B14F-4D97-AF65-F5344CB8AC3E}">
        <p14:creationId xmlns:p14="http://schemas.microsoft.com/office/powerpoint/2010/main" val="3644646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21</a:t>
            </a:fld>
            <a:endParaRPr kumimoji="1" lang="ja-JP" altLang="en-US"/>
          </a:p>
        </p:txBody>
      </p:sp>
    </p:spTree>
    <p:extLst>
      <p:ext uri="{BB962C8B-B14F-4D97-AF65-F5344CB8AC3E}">
        <p14:creationId xmlns:p14="http://schemas.microsoft.com/office/powerpoint/2010/main" val="3756784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22</a:t>
            </a:fld>
            <a:endParaRPr kumimoji="1" lang="ja-JP" altLang="en-US"/>
          </a:p>
        </p:txBody>
      </p:sp>
    </p:spTree>
    <p:extLst>
      <p:ext uri="{BB962C8B-B14F-4D97-AF65-F5344CB8AC3E}">
        <p14:creationId xmlns:p14="http://schemas.microsoft.com/office/powerpoint/2010/main" val="3864958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23</a:t>
            </a:fld>
            <a:endParaRPr kumimoji="1" lang="ja-JP" altLang="en-US"/>
          </a:p>
        </p:txBody>
      </p:sp>
    </p:spTree>
    <p:extLst>
      <p:ext uri="{BB962C8B-B14F-4D97-AF65-F5344CB8AC3E}">
        <p14:creationId xmlns:p14="http://schemas.microsoft.com/office/powerpoint/2010/main" val="3447003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24</a:t>
            </a:fld>
            <a:endParaRPr kumimoji="1" lang="ja-JP" altLang="en-US"/>
          </a:p>
        </p:txBody>
      </p:sp>
    </p:spTree>
    <p:extLst>
      <p:ext uri="{BB962C8B-B14F-4D97-AF65-F5344CB8AC3E}">
        <p14:creationId xmlns:p14="http://schemas.microsoft.com/office/powerpoint/2010/main" val="365268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25</a:t>
            </a:fld>
            <a:endParaRPr kumimoji="1" lang="ja-JP" altLang="en-US"/>
          </a:p>
        </p:txBody>
      </p:sp>
    </p:spTree>
    <p:extLst>
      <p:ext uri="{BB962C8B-B14F-4D97-AF65-F5344CB8AC3E}">
        <p14:creationId xmlns:p14="http://schemas.microsoft.com/office/powerpoint/2010/main" val="58027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0273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3662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2459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398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0173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9188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72748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alpha val="0"/>
          </a:srgbClr>
        </a:solidFill>
        <a:effectLst/>
      </p:bgPr>
    </p:bg>
    <p:spTree>
      <p:nvGrpSpPr>
        <p:cNvPr id="1" name=""/>
        <p:cNvGrpSpPr/>
        <p:nvPr/>
      </p:nvGrpSpPr>
      <p:grpSpPr>
        <a:xfrm>
          <a:off x="0" y="0"/>
          <a:ext cx="0" cy="0"/>
          <a:chOff x="0" y="0"/>
          <a:chExt cx="0" cy="0"/>
        </a:xfrm>
      </p:grpSpPr>
      <p:pic>
        <p:nvPicPr>
          <p:cNvPr id="11" name="修正表紙"/>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5" y="-3346"/>
            <a:ext cx="9150889" cy="6864691"/>
          </a:xfrm>
          <a:prstGeom prst="rect">
            <a:avLst/>
          </a:prstGeom>
        </p:spPr>
      </p:pic>
      <p:sp>
        <p:nvSpPr>
          <p:cNvPr id="2" name="タイトル 1"/>
          <p:cNvSpPr>
            <a:spLocks noGrp="1"/>
          </p:cNvSpPr>
          <p:nvPr>
            <p:ph type="ctrTitle" hasCustomPrompt="1"/>
          </p:nvPr>
        </p:nvSpPr>
        <p:spPr>
          <a:xfrm>
            <a:off x="971601" y="2348880"/>
            <a:ext cx="5760640" cy="1800200"/>
          </a:xfrm>
        </p:spPr>
        <p:txBody>
          <a:bodyPr anchor="t"/>
          <a:lstStyle>
            <a:lvl1pPr algn="l">
              <a:lnSpc>
                <a:spcPts val="4400"/>
              </a:lnSpc>
              <a:defRPr sz="3200" b="0">
                <a:solidFill>
                  <a:schemeClr val="tx1"/>
                </a:solidFill>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971601" y="4365104"/>
            <a:ext cx="6552728" cy="816496"/>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Tree>
    <p:extLst>
      <p:ext uri="{BB962C8B-B14F-4D97-AF65-F5344CB8AC3E}">
        <p14:creationId xmlns:p14="http://schemas.microsoft.com/office/powerpoint/2010/main" val="2605918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73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04829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13837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85452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560058" y="6621832"/>
            <a:ext cx="614809" cy="300942"/>
          </a:xfrm>
        </p:spPr>
        <p:txBody>
          <a:bodyPr anchor="t"/>
          <a:lstStyle>
            <a:lvl1pPr algn="r">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9251017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扉ページ">
    <p:spTree>
      <p:nvGrpSpPr>
        <p:cNvPr id="1" name=""/>
        <p:cNvGrpSpPr/>
        <p:nvPr/>
      </p:nvGrpSpPr>
      <p:grpSpPr>
        <a:xfrm>
          <a:off x="0" y="0"/>
          <a:ext cx="0" cy="0"/>
          <a:chOff x="0" y="0"/>
          <a:chExt cx="0" cy="0"/>
        </a:xfrm>
      </p:grpSpPr>
      <p:sp>
        <p:nvSpPr>
          <p:cNvPr id="7" name="タイトル 1"/>
          <p:cNvSpPr>
            <a:spLocks noGrp="1"/>
          </p:cNvSpPr>
          <p:nvPr>
            <p:ph type="ctrTitle"/>
          </p:nvPr>
        </p:nvSpPr>
        <p:spPr>
          <a:xfrm>
            <a:off x="1115617"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pic>
        <p:nvPicPr>
          <p:cNvPr id="8" name="図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2839" cy="6525344"/>
          </a:xfrm>
          <a:prstGeom prst="rect">
            <a:avLst/>
          </a:prstGeom>
        </p:spPr>
      </p:pic>
    </p:spTree>
    <p:extLst>
      <p:ext uri="{BB962C8B-B14F-4D97-AF65-F5344CB8AC3E}">
        <p14:creationId xmlns:p14="http://schemas.microsoft.com/office/powerpoint/2010/main" val="1892666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0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67376" y="3177"/>
            <a:ext cx="2057400" cy="365125"/>
          </a:xfrm>
        </p:spPr>
        <p:txBody>
          <a:bodyPr/>
          <a:lstStyle/>
          <a:p>
            <a:fld id="{D2A2363D-6903-48C7-8CE9-F21B040C8289}" type="slidenum">
              <a:rPr kumimoji="1" lang="ja-JP" altLang="en-US" smtClean="0"/>
              <a:pPr/>
              <a:t>‹#›</a:t>
            </a:fld>
            <a:endParaRPr kumimoji="1" lang="ja-JP" altLang="en-US" dirty="0"/>
          </a:p>
        </p:txBody>
      </p:sp>
    </p:spTree>
    <p:extLst>
      <p:ext uri="{BB962C8B-B14F-4D97-AF65-F5344CB8AC3E}">
        <p14:creationId xmlns:p14="http://schemas.microsoft.com/office/powerpoint/2010/main" val="2632444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71940" y="2"/>
            <a:ext cx="2057400" cy="365125"/>
          </a:xfrm>
        </p:spPr>
        <p:txBody>
          <a:bodyPr/>
          <a:lstStyle/>
          <a:p>
            <a:fld id="{6E12132C-C71E-4FE0-A767-5C1003A0C6BA}" type="slidenum">
              <a:rPr lang="ja-JP" altLang="en-US" smtClean="0"/>
              <a:pPr/>
              <a:t>‹#›</a:t>
            </a:fld>
            <a:endParaRPr lang="ja-JP" altLang="en-US" dirty="0"/>
          </a:p>
        </p:txBody>
      </p:sp>
      <p:sp>
        <p:nvSpPr>
          <p:cNvPr id="6" name="コンテンツ プレースホルダー 2"/>
          <p:cNvSpPr>
            <a:spLocks noGrp="1"/>
          </p:cNvSpPr>
          <p:nvPr>
            <p:ph idx="1"/>
          </p:nvPr>
        </p:nvSpPr>
        <p:spPr>
          <a:xfrm>
            <a:off x="971601" y="1340769"/>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2942384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917386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5924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589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406522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6837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54375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8650" y="1825625"/>
            <a:ext cx="754375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2"/>
          </p:nvPr>
        </p:nvSpPr>
        <p:spPr>
          <a:xfrm>
            <a:off x="350937" y="64215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76256" y="6356352"/>
            <a:ext cx="2057400" cy="365125"/>
          </a:xfrm>
          <a:prstGeom prst="rect">
            <a:avLst/>
          </a:prstGeom>
        </p:spPr>
        <p:txBody>
          <a:bodyPr vert="horz" lIns="91440" tIns="45720" rIns="91440" bIns="45720" rtlCol="0" anchor="ctr"/>
          <a:lstStyle>
            <a:lvl1pPr algn="r">
              <a:defRPr sz="1300" b="0">
                <a:solidFill>
                  <a:srgbClr val="595757"/>
                </a:solidFill>
                <a:latin typeface="ＭＳ ゴシック" panose="020B0609070205080204" pitchFamily="49" charset="-128"/>
                <a:ea typeface="ＭＳ ゴシック" panose="020B0609070205080204" pitchFamily="49" charset="-128"/>
              </a:defRPr>
            </a:lvl1pPr>
          </a:lstStyle>
          <a:p>
            <a:fld id="{6E12132C-C71E-4FE0-A767-5C1003A0C6BA}" type="slidenum">
              <a:rPr lang="ja-JP" altLang="en-US" smtClean="0"/>
              <a:pPr/>
              <a:t>‹#›</a:t>
            </a:fld>
            <a:endParaRPr lang="ja-JP" altLang="en-US" dirty="0"/>
          </a:p>
        </p:txBody>
      </p:sp>
    </p:spTree>
    <p:extLst>
      <p:ext uri="{BB962C8B-B14F-4D97-AF65-F5344CB8AC3E}">
        <p14:creationId xmlns:p14="http://schemas.microsoft.com/office/powerpoint/2010/main" val="33562442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0" r:id="rId3"/>
    <p:sldLayoutId id="214748367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mj-ea"/>
          <a:ea typeface="+mj-ea"/>
          <a:cs typeface="+mj-cs"/>
        </a:defRPr>
      </a:lvl1pPr>
    </p:titleStyle>
    <p:body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BcvTXcLwtK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ref.kanagawa.jp/osirase/0323/climate_change/kids/data/future/page1-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ref.kanagawa.jp/osirase/0323/climate_change/kids/data/living/page1-1.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daptation-platform.nies.go.jp/map/Kanagawa/index_pas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hyperlink" Target="https://www.data.jma.go.jp/obd/stats/etrn/index.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2540" y="1756602"/>
            <a:ext cx="9650776" cy="1728192"/>
          </a:xfrm>
        </p:spPr>
        <p:txBody>
          <a:bodyPr>
            <a:noAutofit/>
          </a:bodyPr>
          <a:lstStyle/>
          <a:p>
            <a:pPr algn="ctr">
              <a:lnSpc>
                <a:spcPct val="150000"/>
              </a:lnSpc>
            </a:pPr>
            <a:r>
              <a:rPr lang="ja-JP" altLang="en-US" sz="4000" dirty="0"/>
              <a:t>これからの</a:t>
            </a:r>
            <a:r>
              <a:rPr lang="ja-JP" altLang="en-US" sz="4000" dirty="0">
                <a:solidFill>
                  <a:srgbClr val="FF0000"/>
                </a:solidFill>
              </a:rPr>
              <a:t>夏の暑さ</a:t>
            </a:r>
            <a:r>
              <a:rPr lang="ja-JP" altLang="en-US" sz="4000" dirty="0"/>
              <a:t>に</a:t>
            </a:r>
            <a:r>
              <a:rPr lang="ja-JP" altLang="en-US" sz="4000" dirty="0" smtClean="0"/>
              <a:t>どう挑む？</a:t>
            </a:r>
            <a:r>
              <a:rPr lang="en-US" altLang="ja-JP" sz="4000" dirty="0"/>
              <a:t/>
            </a:r>
            <a:br>
              <a:rPr lang="en-US" altLang="ja-JP" sz="4000" dirty="0"/>
            </a:br>
            <a:r>
              <a:rPr lang="ja-JP" altLang="en-US" sz="3600" dirty="0" smtClean="0"/>
              <a:t>～</a:t>
            </a:r>
            <a:r>
              <a:rPr lang="ja-JP" altLang="en-US" sz="3600" dirty="0" smtClean="0">
                <a:solidFill>
                  <a:srgbClr val="FF0000"/>
                </a:solidFill>
              </a:rPr>
              <a:t>気候変動問題</a:t>
            </a:r>
            <a:r>
              <a:rPr lang="ja-JP" altLang="en-US" sz="3600" dirty="0" smtClean="0"/>
              <a:t>から考える～</a:t>
            </a:r>
            <a:endParaRPr kumimoji="1" lang="ja-JP" altLang="en-US" sz="3600" dirty="0"/>
          </a:p>
        </p:txBody>
      </p:sp>
      <p:sp>
        <p:nvSpPr>
          <p:cNvPr id="3" name="サブタイトル 2"/>
          <p:cNvSpPr>
            <a:spLocks noGrp="1"/>
          </p:cNvSpPr>
          <p:nvPr>
            <p:ph type="subTitle" idx="1"/>
          </p:nvPr>
        </p:nvSpPr>
        <p:spPr>
          <a:xfrm>
            <a:off x="0" y="4499828"/>
            <a:ext cx="9144000" cy="1512168"/>
          </a:xfrm>
        </p:spPr>
        <p:txBody>
          <a:bodyPr>
            <a:normAutofit/>
          </a:bodyPr>
          <a:lstStyle/>
          <a:p>
            <a:pPr algn="ctr">
              <a:lnSpc>
                <a:spcPts val="4500"/>
              </a:lnSpc>
              <a:spcBef>
                <a:spcPts val="1800"/>
              </a:spcBef>
            </a:pPr>
            <a:r>
              <a:rPr lang="ja-JP" altLang="en-US" sz="2400" dirty="0"/>
              <a:t>　</a:t>
            </a:r>
            <a:r>
              <a:rPr lang="ja-JP" altLang="en-US" sz="2400" dirty="0" smtClean="0"/>
              <a:t>神奈川県気候変動適応センター　</a:t>
            </a:r>
            <a:endParaRPr lang="en-US" altLang="ja-JP" sz="2400" dirty="0" smtClean="0"/>
          </a:p>
          <a:p>
            <a:pPr algn="ctr">
              <a:lnSpc>
                <a:spcPts val="4500"/>
              </a:lnSpc>
              <a:spcBef>
                <a:spcPts val="0"/>
              </a:spcBef>
            </a:pPr>
            <a:r>
              <a:rPr lang="ja-JP" altLang="en-US" sz="2400" dirty="0"/>
              <a:t>　</a:t>
            </a:r>
            <a:r>
              <a:rPr lang="ja-JP" altLang="en-US" sz="2400" dirty="0" smtClean="0"/>
              <a:t>（神奈川県 環境科学センター）</a:t>
            </a:r>
            <a:endParaRPr lang="en-US" altLang="ja-JP" sz="2400" dirty="0" smtClean="0"/>
          </a:p>
          <a:p>
            <a:pPr algn="ctr">
              <a:lnSpc>
                <a:spcPct val="100000"/>
              </a:lnSpc>
              <a:spcBef>
                <a:spcPts val="0"/>
              </a:spcBef>
            </a:pPr>
            <a:endParaRPr lang="en-US" altLang="ja-JP" sz="2400"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85" y="3767768"/>
            <a:ext cx="1246657" cy="2431859"/>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5209" y="4197952"/>
            <a:ext cx="2045571" cy="2001675"/>
          </a:xfrm>
          <a:prstGeom prst="rect">
            <a:avLst/>
          </a:prstGeom>
        </p:spPr>
      </p:pic>
      <p:sp>
        <p:nvSpPr>
          <p:cNvPr id="6" name="テキスト ボックス 5"/>
          <p:cNvSpPr txBox="1"/>
          <p:nvPr/>
        </p:nvSpPr>
        <p:spPr>
          <a:xfrm>
            <a:off x="3150825" y="1740667"/>
            <a:ext cx="5233011" cy="369332"/>
          </a:xfrm>
          <a:prstGeom prst="rect">
            <a:avLst/>
          </a:prstGeom>
          <a:noFill/>
        </p:spPr>
        <p:txBody>
          <a:bodyPr wrap="square" rtlCol="0">
            <a:spAutoFit/>
          </a:bodyPr>
          <a:lstStyle/>
          <a:p>
            <a:r>
              <a:rPr kumimoji="1" lang="ja-JP" altLang="en-US" dirty="0" smtClean="0"/>
              <a:t>なつ　　  あつ                                 いど</a:t>
            </a:r>
            <a:endParaRPr kumimoji="1" lang="ja-JP" altLang="en-US" dirty="0"/>
          </a:p>
        </p:txBody>
      </p:sp>
      <p:sp>
        <p:nvSpPr>
          <p:cNvPr id="7" name="テキスト ボックス 6"/>
          <p:cNvSpPr txBox="1"/>
          <p:nvPr/>
        </p:nvSpPr>
        <p:spPr>
          <a:xfrm>
            <a:off x="2046610" y="2590445"/>
            <a:ext cx="6513447" cy="369332"/>
          </a:xfrm>
          <a:prstGeom prst="rect">
            <a:avLst/>
          </a:prstGeom>
          <a:noFill/>
        </p:spPr>
        <p:txBody>
          <a:bodyPr wrap="square" rtlCol="0">
            <a:spAutoFit/>
          </a:bodyPr>
          <a:lstStyle/>
          <a:p>
            <a:r>
              <a:rPr lang="ja-JP" altLang="en-US" dirty="0" smtClean="0"/>
              <a:t>きこうへんどうもんだい　　　　かんが</a:t>
            </a:r>
            <a:endParaRPr kumimoji="1" lang="ja-JP" altLang="en-US" dirty="0"/>
          </a:p>
        </p:txBody>
      </p:sp>
      <p:sp>
        <p:nvSpPr>
          <p:cNvPr id="10" name="テキスト ボックス 9"/>
          <p:cNvSpPr txBox="1"/>
          <p:nvPr/>
        </p:nvSpPr>
        <p:spPr>
          <a:xfrm>
            <a:off x="3838085" y="4460360"/>
            <a:ext cx="2044922" cy="276999"/>
          </a:xfrm>
          <a:prstGeom prst="rect">
            <a:avLst/>
          </a:prstGeom>
          <a:noFill/>
        </p:spPr>
        <p:txBody>
          <a:bodyPr wrap="square" rtlCol="0">
            <a:spAutoFit/>
          </a:bodyPr>
          <a:lstStyle/>
          <a:p>
            <a:r>
              <a:rPr lang="ja-JP" altLang="en-US" sz="1200" dirty="0" smtClean="0"/>
              <a:t>きこうへんどうてきおう</a:t>
            </a:r>
            <a:endParaRPr kumimoji="1" lang="ja-JP" altLang="en-US" sz="1200" dirty="0"/>
          </a:p>
        </p:txBody>
      </p:sp>
      <p:sp>
        <p:nvSpPr>
          <p:cNvPr id="11" name="テキスト ボックス 10"/>
          <p:cNvSpPr txBox="1"/>
          <p:nvPr/>
        </p:nvSpPr>
        <p:spPr>
          <a:xfrm>
            <a:off x="4089637" y="5048162"/>
            <a:ext cx="2044922" cy="276999"/>
          </a:xfrm>
          <a:prstGeom prst="rect">
            <a:avLst/>
          </a:prstGeom>
          <a:noFill/>
        </p:spPr>
        <p:txBody>
          <a:bodyPr wrap="square" rtlCol="0">
            <a:spAutoFit/>
          </a:bodyPr>
          <a:lstStyle/>
          <a:p>
            <a:r>
              <a:rPr kumimoji="1" lang="ja-JP" altLang="en-US" sz="1200" dirty="0" smtClean="0"/>
              <a:t>かんきょうかが</a:t>
            </a:r>
            <a:r>
              <a:rPr kumimoji="1" lang="ja-JP" altLang="en-US" sz="1200" dirty="0" err="1" smtClean="0"/>
              <a:t>く</a:t>
            </a:r>
            <a:endParaRPr kumimoji="1" lang="ja-JP" altLang="en-US" sz="1200" dirty="0"/>
          </a:p>
        </p:txBody>
      </p:sp>
      <p:sp>
        <p:nvSpPr>
          <p:cNvPr id="12"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0</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658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115616" y="-27384"/>
            <a:ext cx="7444441" cy="692696"/>
          </a:xfrm>
        </p:spPr>
        <p:txBody>
          <a:bodyPr>
            <a:normAutofit/>
          </a:bodyPr>
          <a:lstStyle/>
          <a:p>
            <a:r>
              <a:rPr kumimoji="1" lang="ja-JP" altLang="en-US" dirty="0" smtClean="0"/>
              <a:t>将来の神奈川県の気温はどうなるの？</a:t>
            </a:r>
            <a:endParaRPr kumimoji="1" lang="ja-JP" altLang="en-US" dirty="0"/>
          </a:p>
        </p:txBody>
      </p:sp>
      <p:sp>
        <p:nvSpPr>
          <p:cNvPr id="7" name="Google Shape;112;p19"/>
          <p:cNvSpPr/>
          <p:nvPr/>
        </p:nvSpPr>
        <p:spPr>
          <a:xfrm>
            <a:off x="0" y="1880548"/>
            <a:ext cx="2874300" cy="2097300"/>
          </a:xfrm>
          <a:prstGeom prst="wedgeEllipseCallout">
            <a:avLst>
              <a:gd name="adj1" fmla="val 1359"/>
              <a:gd name="adj2" fmla="val -3702"/>
            </a:avLst>
          </a:prstGeom>
          <a:solidFill>
            <a:srgbClr val="FFF2CC"/>
          </a:solidFill>
          <a:ln>
            <a:noFill/>
          </a:ln>
        </p:spPr>
        <p:txBody>
          <a:bodyPr spcFirstLastPara="1" wrap="square" lIns="91425" tIns="91425" rIns="91425" bIns="91425" anchor="ctr" anchorCtr="0">
            <a:noAutofit/>
          </a:bodyPr>
          <a:lstStyle/>
          <a:p>
            <a:pPr algn="ctr">
              <a:lnSpc>
                <a:spcPts val="3600"/>
              </a:lnSpc>
            </a:pPr>
            <a:r>
              <a:rPr lang="ja-JP" altLang="en-US" dirty="0" smtClean="0"/>
              <a:t>現在の鹿児島県と同じくらいの平均気温になるかもしれないんだ。</a:t>
            </a:r>
            <a:endParaRPr dirty="0"/>
          </a:p>
        </p:txBody>
      </p:sp>
      <p:sp>
        <p:nvSpPr>
          <p:cNvPr id="10" name="Google Shape;114;p19"/>
          <p:cNvSpPr txBox="1"/>
          <p:nvPr/>
        </p:nvSpPr>
        <p:spPr>
          <a:xfrm>
            <a:off x="-144350" y="6016579"/>
            <a:ext cx="8922300" cy="692467"/>
          </a:xfrm>
          <a:prstGeom prst="rect">
            <a:avLst/>
          </a:prstGeom>
          <a:noFill/>
          <a:ln>
            <a:noFill/>
          </a:ln>
        </p:spPr>
        <p:txBody>
          <a:bodyPr spcFirstLastPara="1" wrap="square" lIns="91425" tIns="91425" rIns="91425" bIns="91425" anchor="t" anchorCtr="0">
            <a:spAutoFit/>
          </a:bodyPr>
          <a:lstStyle/>
          <a:p>
            <a:pPr algn="r">
              <a:lnSpc>
                <a:spcPct val="115000"/>
              </a:lnSpc>
              <a:spcAft>
                <a:spcPts val="1200"/>
              </a:spcAft>
            </a:pPr>
            <a:r>
              <a:rPr lang="ja" altLang="en-US" sz="1000" dirty="0" smtClean="0">
                <a:solidFill>
                  <a:srgbClr val="595959"/>
                </a:solidFill>
              </a:rPr>
              <a:t>かながわ気候変動</a:t>
            </a:r>
            <a:r>
              <a:rPr lang="en-US" altLang="ja" sz="1000" dirty="0" smtClean="0">
                <a:solidFill>
                  <a:srgbClr val="595959"/>
                </a:solidFill>
              </a:rPr>
              <a:t>WEB KIDS</a:t>
            </a:r>
            <a:r>
              <a:rPr lang="ja" altLang="en-US" sz="1000" dirty="0" smtClean="0">
                <a:solidFill>
                  <a:srgbClr val="595959"/>
                </a:solidFill>
              </a:rPr>
              <a:t>「気候変動を学ぼう」</a:t>
            </a:r>
            <a:r>
              <a:rPr lang="en-US" altLang="ja" sz="1000" dirty="0" smtClean="0">
                <a:solidFill>
                  <a:srgbClr val="595959"/>
                </a:solidFill>
              </a:rPr>
              <a:t>Web</a:t>
            </a:r>
            <a:r>
              <a:rPr lang="ja" altLang="en-US" sz="1000" dirty="0" smtClean="0">
                <a:solidFill>
                  <a:srgbClr val="595959"/>
                </a:solidFill>
              </a:rPr>
              <a:t>資料集より</a:t>
            </a:r>
            <a:br>
              <a:rPr lang="ja" altLang="en-US" sz="1000" dirty="0" smtClean="0">
                <a:solidFill>
                  <a:srgbClr val="595959"/>
                </a:solidFill>
              </a:rPr>
            </a:br>
            <a:r>
              <a:rPr lang="en-US" altLang="ja" sz="1000" u="sng" dirty="0">
                <a:solidFill>
                  <a:schemeClr val="hlink"/>
                </a:solidFill>
              </a:rPr>
              <a:t>https://www.pref.kanagawa.jp/osirase/0323/climate_change/kids/data/future/page1-2.html</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75" y="3781284"/>
            <a:ext cx="1246657" cy="2431859"/>
          </a:xfrm>
          <a:prstGeom prst="rect">
            <a:avLst/>
          </a:prstGeom>
        </p:spPr>
      </p:pic>
      <p:sp>
        <p:nvSpPr>
          <p:cNvPr id="12" name="Google Shape;137;p21"/>
          <p:cNvSpPr txBox="1">
            <a:spLocks/>
          </p:cNvSpPr>
          <p:nvPr/>
        </p:nvSpPr>
        <p:spPr>
          <a:xfrm>
            <a:off x="423980" y="601166"/>
            <a:ext cx="8520600" cy="1338798"/>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400"/>
              </a:lnSpc>
              <a:spcAft>
                <a:spcPts val="1200"/>
              </a:spcAft>
              <a:buNone/>
            </a:pPr>
            <a:r>
              <a:rPr lang="ja-JP" altLang="en-US" dirty="0"/>
              <a:t>しっかり温暖化対策をしないと、</a:t>
            </a:r>
            <a:r>
              <a:rPr lang="en-US" altLang="ja-JP" dirty="0"/>
              <a:t>1981</a:t>
            </a:r>
            <a:r>
              <a:rPr lang="ja-JP" altLang="en-US" dirty="0"/>
              <a:t>～</a:t>
            </a:r>
            <a:r>
              <a:rPr lang="en-US" altLang="ja-JP" dirty="0"/>
              <a:t>2000</a:t>
            </a:r>
            <a:r>
              <a:rPr lang="ja-JP" altLang="en-US" dirty="0"/>
              <a:t>年の平均気温を基準に予測すると、</a:t>
            </a:r>
            <a:r>
              <a:rPr lang="en-US" altLang="ja-JP" dirty="0"/>
              <a:t>2100</a:t>
            </a:r>
            <a:r>
              <a:rPr lang="ja-JP" altLang="en-US" dirty="0"/>
              <a:t>年には</a:t>
            </a:r>
            <a:r>
              <a:rPr lang="ja-JP" altLang="en-US" dirty="0">
                <a:solidFill>
                  <a:srgbClr val="FF0000"/>
                </a:solidFill>
              </a:rPr>
              <a:t>約</a:t>
            </a:r>
            <a:r>
              <a:rPr lang="en-US" altLang="ja-JP" dirty="0">
                <a:solidFill>
                  <a:srgbClr val="FF0000"/>
                </a:solidFill>
              </a:rPr>
              <a:t>3.5</a:t>
            </a:r>
            <a:r>
              <a:rPr lang="ja-JP" altLang="en-US" dirty="0">
                <a:solidFill>
                  <a:srgbClr val="FF0000"/>
                </a:solidFill>
              </a:rPr>
              <a:t>～</a:t>
            </a:r>
            <a:r>
              <a:rPr lang="en-US" altLang="ja-JP" dirty="0">
                <a:solidFill>
                  <a:srgbClr val="FF0000"/>
                </a:solidFill>
              </a:rPr>
              <a:t>6.4℃</a:t>
            </a:r>
            <a:r>
              <a:rPr lang="ja-JP" altLang="en-US" dirty="0">
                <a:solidFill>
                  <a:srgbClr val="FF0000"/>
                </a:solidFill>
              </a:rPr>
              <a:t>上昇する</a:t>
            </a:r>
            <a:r>
              <a:rPr lang="ja-JP" altLang="en-US" dirty="0"/>
              <a:t>と予測されています。</a:t>
            </a:r>
          </a:p>
        </p:txBody>
      </p:sp>
      <p:sp>
        <p:nvSpPr>
          <p:cNvPr id="9" name="テキスト ボックス 8"/>
          <p:cNvSpPr txBox="1"/>
          <p:nvPr/>
        </p:nvSpPr>
        <p:spPr>
          <a:xfrm>
            <a:off x="1192736" y="-56398"/>
            <a:ext cx="7183725" cy="261610"/>
          </a:xfrm>
          <a:prstGeom prst="rect">
            <a:avLst/>
          </a:prstGeom>
          <a:noFill/>
        </p:spPr>
        <p:txBody>
          <a:bodyPr wrap="square" rtlCol="0">
            <a:spAutoFit/>
          </a:bodyPr>
          <a:lstStyle/>
          <a:p>
            <a:r>
              <a:rPr kumimoji="1" lang="ja-JP" altLang="en-US" sz="1100" dirty="0" smtClean="0"/>
              <a:t>しょうらい　　　　　</a:t>
            </a:r>
            <a:r>
              <a:rPr kumimoji="1" lang="ja-JP" altLang="en-US" sz="1100" dirty="0" err="1" smtClean="0"/>
              <a:t>かなが</a:t>
            </a:r>
            <a:r>
              <a:rPr kumimoji="1" lang="ja-JP" altLang="en-US" sz="1100" dirty="0" smtClean="0"/>
              <a:t>わけん　　　　　　きおん　　　　　　　　</a:t>
            </a:r>
            <a:endParaRPr kumimoji="1" lang="en-US" altLang="ja-JP" sz="1100" dirty="0" smtClean="0"/>
          </a:p>
        </p:txBody>
      </p:sp>
      <p:sp>
        <p:nvSpPr>
          <p:cNvPr id="13" name="テキスト ボックス 12"/>
          <p:cNvSpPr txBox="1"/>
          <p:nvPr/>
        </p:nvSpPr>
        <p:spPr>
          <a:xfrm>
            <a:off x="1376332" y="691388"/>
            <a:ext cx="7690550" cy="261610"/>
          </a:xfrm>
          <a:prstGeom prst="rect">
            <a:avLst/>
          </a:prstGeom>
          <a:noFill/>
        </p:spPr>
        <p:txBody>
          <a:bodyPr wrap="square" rtlCol="0">
            <a:spAutoFit/>
          </a:bodyPr>
          <a:lstStyle/>
          <a:p>
            <a:r>
              <a:rPr kumimoji="1" lang="ja-JP" altLang="en-US" sz="1100" dirty="0" smtClean="0"/>
              <a:t>　おんだんかたいさく　　　　　　　　　　　　　　　　　　　　ねん　　へ</a:t>
            </a:r>
            <a:r>
              <a:rPr kumimoji="1" lang="ja-JP" altLang="en-US" sz="1100" dirty="0" err="1" smtClean="0"/>
              <a:t>い</a:t>
            </a:r>
            <a:r>
              <a:rPr kumimoji="1" lang="ja-JP" altLang="en-US" sz="1100" dirty="0" smtClean="0"/>
              <a:t>きんきおん　　きじゅん　　よそく</a:t>
            </a:r>
            <a:endParaRPr kumimoji="1" lang="en-US" altLang="ja-JP" sz="1100" dirty="0" smtClean="0"/>
          </a:p>
        </p:txBody>
      </p:sp>
      <p:sp>
        <p:nvSpPr>
          <p:cNvPr id="14" name="テキスト ボックス 13"/>
          <p:cNvSpPr txBox="1"/>
          <p:nvPr/>
        </p:nvSpPr>
        <p:spPr>
          <a:xfrm>
            <a:off x="1877042" y="1120277"/>
            <a:ext cx="4700029" cy="261610"/>
          </a:xfrm>
          <a:prstGeom prst="rect">
            <a:avLst/>
          </a:prstGeom>
          <a:noFill/>
        </p:spPr>
        <p:txBody>
          <a:bodyPr wrap="square" rtlCol="0">
            <a:spAutoFit/>
          </a:bodyPr>
          <a:lstStyle/>
          <a:p>
            <a:r>
              <a:rPr kumimoji="1" lang="ja-JP" altLang="en-US" sz="1100" dirty="0" smtClean="0"/>
              <a:t>　ねん　　　やく　　　　　　　　じょうしょう　　　　　よそく</a:t>
            </a:r>
            <a:endParaRPr kumimoji="1" lang="en-US" altLang="ja-JP" sz="1100" dirty="0" smtClean="0"/>
          </a:p>
        </p:txBody>
      </p:sp>
      <p:sp>
        <p:nvSpPr>
          <p:cNvPr id="15" name="テキスト ボックス 14"/>
          <p:cNvSpPr txBox="1"/>
          <p:nvPr/>
        </p:nvSpPr>
        <p:spPr>
          <a:xfrm>
            <a:off x="253907" y="1919870"/>
            <a:ext cx="2469475" cy="253916"/>
          </a:xfrm>
          <a:prstGeom prst="rect">
            <a:avLst/>
          </a:prstGeom>
          <a:noFill/>
        </p:spPr>
        <p:txBody>
          <a:bodyPr wrap="square" rtlCol="0">
            <a:spAutoFit/>
          </a:bodyPr>
          <a:lstStyle/>
          <a:p>
            <a:r>
              <a:rPr kumimoji="1" lang="ja-JP" altLang="en-US" sz="1050" dirty="0" smtClean="0"/>
              <a:t>　</a:t>
            </a:r>
            <a:r>
              <a:rPr lang="en-US" altLang="ja-JP" sz="1050" dirty="0"/>
              <a:t> </a:t>
            </a:r>
            <a:r>
              <a:rPr kumimoji="1" lang="ja-JP" altLang="en-US" sz="1050" dirty="0" smtClean="0"/>
              <a:t>げんざい　　</a:t>
            </a:r>
            <a:r>
              <a:rPr kumimoji="1" lang="ja-JP" altLang="en-US" sz="1050" dirty="0" err="1" smtClean="0"/>
              <a:t>かごし</a:t>
            </a:r>
            <a:r>
              <a:rPr kumimoji="1" lang="ja-JP" altLang="en-US" sz="1050" dirty="0" smtClean="0"/>
              <a:t>まけん</a:t>
            </a:r>
            <a:endParaRPr kumimoji="1" lang="en-US" altLang="ja-JP" sz="1050" dirty="0" smtClean="0"/>
          </a:p>
        </p:txBody>
      </p:sp>
      <p:sp>
        <p:nvSpPr>
          <p:cNvPr id="17" name="テキスト ボックス 16"/>
          <p:cNvSpPr txBox="1"/>
          <p:nvPr/>
        </p:nvSpPr>
        <p:spPr>
          <a:xfrm>
            <a:off x="253906" y="2402248"/>
            <a:ext cx="2469475" cy="253916"/>
          </a:xfrm>
          <a:prstGeom prst="rect">
            <a:avLst/>
          </a:prstGeom>
          <a:noFill/>
        </p:spPr>
        <p:txBody>
          <a:bodyPr wrap="square" rtlCol="0">
            <a:spAutoFit/>
          </a:bodyPr>
          <a:lstStyle/>
          <a:p>
            <a:r>
              <a:rPr kumimoji="1" lang="ja-JP" altLang="en-US" sz="1050" dirty="0" smtClean="0"/>
              <a:t>　</a:t>
            </a:r>
            <a:r>
              <a:rPr lang="en-US" altLang="ja-JP" sz="1050" dirty="0"/>
              <a:t> </a:t>
            </a:r>
            <a:r>
              <a:rPr kumimoji="1" lang="ja-JP" altLang="en-US" sz="1050" dirty="0" err="1" smtClean="0"/>
              <a:t>おな</a:t>
            </a:r>
            <a:r>
              <a:rPr kumimoji="1" lang="ja-JP" altLang="en-US" sz="1050" dirty="0" smtClean="0"/>
              <a:t>　　　　　　　　へいきん</a:t>
            </a:r>
            <a:endParaRPr kumimoji="1" lang="en-US" altLang="ja-JP" sz="1050" dirty="0" smtClean="0"/>
          </a:p>
        </p:txBody>
      </p:sp>
      <p:sp>
        <p:nvSpPr>
          <p:cNvPr id="18" name="テキスト ボックス 17"/>
          <p:cNvSpPr txBox="1"/>
          <p:nvPr/>
        </p:nvSpPr>
        <p:spPr>
          <a:xfrm>
            <a:off x="253905" y="2831832"/>
            <a:ext cx="2469475" cy="253916"/>
          </a:xfrm>
          <a:prstGeom prst="rect">
            <a:avLst/>
          </a:prstGeom>
          <a:noFill/>
        </p:spPr>
        <p:txBody>
          <a:bodyPr wrap="square" rtlCol="0">
            <a:spAutoFit/>
          </a:bodyPr>
          <a:lstStyle/>
          <a:p>
            <a:r>
              <a:rPr kumimoji="1" lang="ja-JP" altLang="en-US" sz="1050" dirty="0" smtClean="0"/>
              <a:t>　</a:t>
            </a:r>
            <a:r>
              <a:rPr lang="en-US" altLang="ja-JP" sz="1050" dirty="0"/>
              <a:t> </a:t>
            </a:r>
            <a:r>
              <a:rPr kumimoji="1" lang="ja-JP" altLang="en-US" sz="1050" dirty="0" smtClean="0"/>
              <a:t>きおん　</a:t>
            </a:r>
            <a:endParaRPr kumimoji="1" lang="en-US" altLang="ja-JP" sz="1050" dirty="0" smtClean="0"/>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3379" y="1938619"/>
            <a:ext cx="6314105" cy="3864232"/>
          </a:xfrm>
          <a:prstGeom prst="rect">
            <a:avLst/>
          </a:prstGeom>
        </p:spPr>
      </p:pic>
      <p:sp>
        <p:nvSpPr>
          <p:cNvPr id="19"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9</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1263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3"/>
          <p:cNvSpPr>
            <a:spLocks noGrp="1"/>
          </p:cNvSpPr>
          <p:nvPr>
            <p:ph type="ctrTitle"/>
          </p:nvPr>
        </p:nvSpPr>
        <p:spPr>
          <a:xfrm>
            <a:off x="1115617" y="-27384"/>
            <a:ext cx="7532624" cy="692696"/>
          </a:xfrm>
        </p:spPr>
        <p:txBody>
          <a:bodyPr>
            <a:normAutofit/>
          </a:bodyPr>
          <a:lstStyle/>
          <a:p>
            <a:r>
              <a:rPr kumimoji="1" lang="ja-JP" altLang="en-US" dirty="0" smtClean="0"/>
              <a:t>気候変動の影響は暑さだけではない</a:t>
            </a:r>
            <a:endParaRPr kumimoji="1" lang="ja-JP" altLang="en-US" dirty="0"/>
          </a:p>
        </p:txBody>
      </p:sp>
      <p:sp>
        <p:nvSpPr>
          <p:cNvPr id="20" name="テキスト ボックス 19"/>
          <p:cNvSpPr txBox="1"/>
          <p:nvPr/>
        </p:nvSpPr>
        <p:spPr>
          <a:xfrm>
            <a:off x="1192736" y="-56398"/>
            <a:ext cx="7183725" cy="261610"/>
          </a:xfrm>
          <a:prstGeom prst="rect">
            <a:avLst/>
          </a:prstGeom>
          <a:noFill/>
        </p:spPr>
        <p:txBody>
          <a:bodyPr wrap="square" rtlCol="0">
            <a:spAutoFit/>
          </a:bodyPr>
          <a:lstStyle/>
          <a:p>
            <a:r>
              <a:rPr kumimoji="1" lang="ja-JP" altLang="en-US" sz="1100" dirty="0" smtClean="0"/>
              <a:t>　　きこうへんどう　　　　　えいきょう　　　</a:t>
            </a:r>
            <a:r>
              <a:rPr kumimoji="1" lang="ja-JP" altLang="en-US" sz="1100" dirty="0" err="1" smtClean="0"/>
              <a:t>あつ</a:t>
            </a:r>
            <a:endParaRPr kumimoji="1" lang="en-US" altLang="ja-JP" sz="1100" dirty="0" smtClean="0"/>
          </a:p>
        </p:txBody>
      </p:sp>
      <p:sp>
        <p:nvSpPr>
          <p:cNvPr id="21" name="テキスト プレースホルダー 3"/>
          <p:cNvSpPr txBox="1">
            <a:spLocks/>
          </p:cNvSpPr>
          <p:nvPr/>
        </p:nvSpPr>
        <p:spPr>
          <a:xfrm>
            <a:off x="330200" y="959225"/>
            <a:ext cx="8445500" cy="657729"/>
          </a:xfrm>
          <a:prstGeom prst="rect">
            <a:avLst/>
          </a:prstGeom>
        </p:spPr>
        <p:txBody>
          <a:bodyPr>
            <a:norm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400" dirty="0" smtClean="0"/>
              <a:t>・他にも多くの分野で影響が起こることが心配されています。</a:t>
            </a:r>
            <a:endParaRPr lang="en-US" altLang="ja-JP" sz="2400" dirty="0"/>
          </a:p>
        </p:txBody>
      </p:sp>
      <p:sp>
        <p:nvSpPr>
          <p:cNvPr id="22" name="正方形/長方形 21">
            <a:extLst>
              <a:ext uri="{FF2B5EF4-FFF2-40B4-BE49-F238E27FC236}">
                <a16:creationId xmlns:a16="http://schemas.microsoft.com/office/drawing/2014/main" id="{EF732DFC-A49E-4877-AA56-5D556FBD0043}"/>
              </a:ext>
            </a:extLst>
          </p:cNvPr>
          <p:cNvSpPr/>
          <p:nvPr/>
        </p:nvSpPr>
        <p:spPr>
          <a:xfrm>
            <a:off x="817179" y="5902486"/>
            <a:ext cx="2868323" cy="369332"/>
          </a:xfrm>
          <a:prstGeom prst="rect">
            <a:avLst/>
          </a:prstGeom>
        </p:spPr>
        <p:txBody>
          <a:bodyPr wrap="square">
            <a:spAutoFit/>
          </a:bodyPr>
          <a:lstStyle/>
          <a:p>
            <a:pPr algn="ctr"/>
            <a:r>
              <a:rPr lang="ja-JP" altLang="en-US" sz="1800" b="1" dirty="0">
                <a:latin typeface="+mn-ea"/>
              </a:rPr>
              <a:t>⑤健康</a:t>
            </a:r>
            <a:endParaRPr lang="ja-JP" altLang="en-US" sz="1600" b="1" dirty="0">
              <a:latin typeface="+mn-ea"/>
            </a:endParaRPr>
          </a:p>
        </p:txBody>
      </p:sp>
      <p:sp>
        <p:nvSpPr>
          <p:cNvPr id="23" name="正方形/長方形 22">
            <a:extLst>
              <a:ext uri="{FF2B5EF4-FFF2-40B4-BE49-F238E27FC236}">
                <a16:creationId xmlns:a16="http://schemas.microsoft.com/office/drawing/2014/main" id="{EF732DFC-A49E-4877-AA56-5D556FBD0043}"/>
              </a:ext>
            </a:extLst>
          </p:cNvPr>
          <p:cNvSpPr/>
          <p:nvPr/>
        </p:nvSpPr>
        <p:spPr>
          <a:xfrm>
            <a:off x="2851742" y="5902486"/>
            <a:ext cx="2868323" cy="369332"/>
          </a:xfrm>
          <a:prstGeom prst="rect">
            <a:avLst/>
          </a:prstGeom>
        </p:spPr>
        <p:txBody>
          <a:bodyPr wrap="square">
            <a:spAutoFit/>
          </a:bodyPr>
          <a:lstStyle/>
          <a:p>
            <a:pPr algn="ctr"/>
            <a:r>
              <a:rPr lang="ja-JP" altLang="en-US" sz="1800" b="1" dirty="0">
                <a:latin typeface="+mn-ea"/>
              </a:rPr>
              <a:t>⑥</a:t>
            </a:r>
            <a:r>
              <a:rPr lang="ja-JP" altLang="en-US" sz="1800" b="1" dirty="0" smtClean="0">
                <a:latin typeface="+mn-ea"/>
              </a:rPr>
              <a:t>産業</a:t>
            </a:r>
            <a:endParaRPr lang="ja-JP" altLang="en-US" sz="1600" b="1" dirty="0">
              <a:latin typeface="+mn-ea"/>
            </a:endParaRPr>
          </a:p>
        </p:txBody>
      </p:sp>
      <p:grpSp>
        <p:nvGrpSpPr>
          <p:cNvPr id="24" name="グループ化 23"/>
          <p:cNvGrpSpPr/>
          <p:nvPr/>
        </p:nvGrpSpPr>
        <p:grpSpPr>
          <a:xfrm>
            <a:off x="323224" y="1812649"/>
            <a:ext cx="2097319" cy="1948703"/>
            <a:chOff x="320049" y="2209256"/>
            <a:chExt cx="2097319" cy="1948703"/>
          </a:xfrm>
        </p:grpSpPr>
        <p:pic>
          <p:nvPicPr>
            <p:cNvPr id="25" name="Picture 2" descr="農業、森林・林業、水産業"/>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89" y="2209256"/>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EF732DFC-A49E-4877-AA56-5D556FBD0043}"/>
                </a:ext>
              </a:extLst>
            </p:cNvPr>
            <p:cNvSpPr/>
            <p:nvPr/>
          </p:nvSpPr>
          <p:spPr>
            <a:xfrm>
              <a:off x="320049" y="3788627"/>
              <a:ext cx="2097319" cy="369332"/>
            </a:xfrm>
            <a:prstGeom prst="rect">
              <a:avLst/>
            </a:prstGeom>
          </p:spPr>
          <p:txBody>
            <a:bodyPr wrap="square">
              <a:spAutoFit/>
            </a:bodyPr>
            <a:lstStyle/>
            <a:p>
              <a:pPr algn="ctr"/>
              <a:r>
                <a:rPr lang="ja-JP" altLang="en-US" sz="1800" b="1" dirty="0" smtClean="0">
                  <a:latin typeface="+mn-ea"/>
                </a:rPr>
                <a:t>①農作物や魚など</a:t>
              </a:r>
              <a:endParaRPr lang="ja-JP" altLang="en-US" sz="1600" b="1" dirty="0">
                <a:latin typeface="+mn-ea"/>
              </a:endParaRPr>
            </a:p>
          </p:txBody>
        </p:sp>
      </p:grpSp>
      <p:grpSp>
        <p:nvGrpSpPr>
          <p:cNvPr id="27" name="グループ化 26"/>
          <p:cNvGrpSpPr/>
          <p:nvPr/>
        </p:nvGrpSpPr>
        <p:grpSpPr>
          <a:xfrm>
            <a:off x="2420542" y="1812649"/>
            <a:ext cx="2178057" cy="2192220"/>
            <a:chOff x="2524736" y="2220177"/>
            <a:chExt cx="2178057" cy="2192220"/>
          </a:xfrm>
        </p:grpSpPr>
        <p:pic>
          <p:nvPicPr>
            <p:cNvPr id="28" name="Picture 2" descr="水環境・水資源"/>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9870" y="2220177"/>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EF732DFC-A49E-4877-AA56-5D556FBD0043}"/>
                </a:ext>
              </a:extLst>
            </p:cNvPr>
            <p:cNvSpPr/>
            <p:nvPr/>
          </p:nvSpPr>
          <p:spPr>
            <a:xfrm>
              <a:off x="2524736" y="3766066"/>
              <a:ext cx="2178057" cy="646331"/>
            </a:xfrm>
            <a:prstGeom prst="rect">
              <a:avLst/>
            </a:prstGeom>
          </p:spPr>
          <p:txBody>
            <a:bodyPr wrap="square">
              <a:spAutoFit/>
            </a:bodyPr>
            <a:lstStyle/>
            <a:p>
              <a:pPr algn="ctr"/>
              <a:r>
                <a:rPr lang="ja-JP" altLang="en-US" sz="1800" b="1" dirty="0" smtClean="0">
                  <a:latin typeface="+mn-ea"/>
                </a:rPr>
                <a:t>②飲み水の生まれる森の環境など</a:t>
              </a:r>
              <a:endParaRPr lang="ja-JP" altLang="en-US" sz="1600" b="1" dirty="0">
                <a:latin typeface="+mn-ea"/>
              </a:endParaRPr>
            </a:p>
          </p:txBody>
        </p:sp>
      </p:grpSp>
      <p:grpSp>
        <p:nvGrpSpPr>
          <p:cNvPr id="30" name="グループ化 29"/>
          <p:cNvGrpSpPr/>
          <p:nvPr/>
        </p:nvGrpSpPr>
        <p:grpSpPr>
          <a:xfrm>
            <a:off x="4252540" y="1826952"/>
            <a:ext cx="2868323" cy="2180961"/>
            <a:chOff x="4012527" y="2220177"/>
            <a:chExt cx="2868323" cy="2180961"/>
          </a:xfrm>
        </p:grpSpPr>
        <p:pic>
          <p:nvPicPr>
            <p:cNvPr id="31" name="Picture 4" descr="自然生態系"/>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2794" y="2220177"/>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EF732DFC-A49E-4877-AA56-5D556FBD0043}"/>
                </a:ext>
              </a:extLst>
            </p:cNvPr>
            <p:cNvSpPr/>
            <p:nvPr/>
          </p:nvSpPr>
          <p:spPr>
            <a:xfrm>
              <a:off x="4012527" y="3754807"/>
              <a:ext cx="2868323" cy="646331"/>
            </a:xfrm>
            <a:prstGeom prst="rect">
              <a:avLst/>
            </a:prstGeom>
          </p:spPr>
          <p:txBody>
            <a:bodyPr wrap="square">
              <a:spAutoFit/>
            </a:bodyPr>
            <a:lstStyle/>
            <a:p>
              <a:pPr algn="ctr"/>
              <a:r>
                <a:rPr lang="ja-JP" altLang="en-US" sz="1800" b="1" dirty="0" smtClean="0">
                  <a:latin typeface="+mn-ea"/>
                </a:rPr>
                <a:t>➂動物や植物の</a:t>
              </a:r>
              <a:endParaRPr lang="en-US" altLang="ja-JP" sz="1800" b="1" dirty="0" smtClean="0">
                <a:latin typeface="+mn-ea"/>
              </a:endParaRPr>
            </a:p>
            <a:p>
              <a:pPr algn="ctr"/>
              <a:r>
                <a:rPr lang="ja-JP" altLang="en-US" b="1" dirty="0" smtClean="0">
                  <a:latin typeface="+mn-ea"/>
                </a:rPr>
                <a:t>生活など</a:t>
              </a:r>
              <a:endParaRPr lang="ja-JP" altLang="en-US" sz="1600" b="1" dirty="0">
                <a:latin typeface="+mn-ea"/>
              </a:endParaRPr>
            </a:p>
          </p:txBody>
        </p:sp>
      </p:grpSp>
      <p:grpSp>
        <p:nvGrpSpPr>
          <p:cNvPr id="33" name="グループ化 32"/>
          <p:cNvGrpSpPr/>
          <p:nvPr/>
        </p:nvGrpSpPr>
        <p:grpSpPr>
          <a:xfrm>
            <a:off x="6328530" y="1812649"/>
            <a:ext cx="2868323" cy="2204864"/>
            <a:chOff x="5969755" y="2220177"/>
            <a:chExt cx="2868323" cy="2204864"/>
          </a:xfrm>
        </p:grpSpPr>
        <p:pic>
          <p:nvPicPr>
            <p:cNvPr id="34" name="Picture 6" descr="自然災害・沿岸域"/>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07168" y="2220177"/>
              <a:ext cx="1487790" cy="1487791"/>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a:extLst>
                <a:ext uri="{FF2B5EF4-FFF2-40B4-BE49-F238E27FC236}">
                  <a16:creationId xmlns:a16="http://schemas.microsoft.com/office/drawing/2014/main" id="{EF732DFC-A49E-4877-AA56-5D556FBD0043}"/>
                </a:ext>
              </a:extLst>
            </p:cNvPr>
            <p:cNvSpPr/>
            <p:nvPr/>
          </p:nvSpPr>
          <p:spPr>
            <a:xfrm>
              <a:off x="5969755" y="3778710"/>
              <a:ext cx="2868323" cy="646331"/>
            </a:xfrm>
            <a:prstGeom prst="rect">
              <a:avLst/>
            </a:prstGeom>
          </p:spPr>
          <p:txBody>
            <a:bodyPr wrap="square">
              <a:spAutoFit/>
            </a:bodyPr>
            <a:lstStyle/>
            <a:p>
              <a:pPr algn="ctr"/>
              <a:r>
                <a:rPr lang="ja-JP" altLang="en-US" sz="1800" b="1" dirty="0" smtClean="0">
                  <a:latin typeface="+mn-ea"/>
                </a:rPr>
                <a:t>④台風や洪水などの</a:t>
              </a:r>
              <a:endParaRPr lang="en-US" altLang="ja-JP" sz="1800" b="1" dirty="0" smtClean="0">
                <a:latin typeface="+mn-ea"/>
              </a:endParaRPr>
            </a:p>
            <a:p>
              <a:pPr algn="ctr"/>
              <a:r>
                <a:rPr lang="ja-JP" altLang="en-US" b="1" dirty="0" smtClean="0">
                  <a:latin typeface="+mn-ea"/>
                </a:rPr>
                <a:t>自然災害</a:t>
              </a:r>
              <a:endParaRPr lang="ja-JP" altLang="en-US" sz="1600" b="1" dirty="0">
                <a:latin typeface="+mn-ea"/>
              </a:endParaRPr>
            </a:p>
          </p:txBody>
        </p:sp>
      </p:grpSp>
      <p:pic>
        <p:nvPicPr>
          <p:cNvPr id="36" name="Picture 8" descr="健康"/>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54024" y="4361177"/>
            <a:ext cx="1487790" cy="147450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産業・経済活動"/>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67883" y="4361177"/>
            <a:ext cx="1487790" cy="1474506"/>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p:cNvGrpSpPr/>
          <p:nvPr/>
        </p:nvGrpSpPr>
        <p:grpSpPr>
          <a:xfrm>
            <a:off x="4942807" y="4361177"/>
            <a:ext cx="3383643" cy="1910641"/>
            <a:chOff x="4901532" y="4570498"/>
            <a:chExt cx="3383643" cy="1910641"/>
          </a:xfrm>
        </p:grpSpPr>
        <p:pic>
          <p:nvPicPr>
            <p:cNvPr id="39" name="Picture 12" descr="国民生活・都市生活"/>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25406" y="4570498"/>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EF732DFC-A49E-4877-AA56-5D556FBD0043}"/>
                </a:ext>
              </a:extLst>
            </p:cNvPr>
            <p:cNvSpPr/>
            <p:nvPr/>
          </p:nvSpPr>
          <p:spPr>
            <a:xfrm>
              <a:off x="4901532" y="6111807"/>
              <a:ext cx="3383643" cy="369332"/>
            </a:xfrm>
            <a:prstGeom prst="rect">
              <a:avLst/>
            </a:prstGeom>
          </p:spPr>
          <p:txBody>
            <a:bodyPr wrap="square">
              <a:spAutoFit/>
            </a:bodyPr>
            <a:lstStyle/>
            <a:p>
              <a:pPr algn="ctr"/>
              <a:r>
                <a:rPr lang="ja-JP" altLang="en-US" sz="1800" b="1" dirty="0" smtClean="0">
                  <a:latin typeface="+mn-ea"/>
                </a:rPr>
                <a:t>⑦</a:t>
              </a:r>
              <a:r>
                <a:rPr lang="ja-JP" altLang="en-US" b="1" dirty="0" smtClean="0">
                  <a:latin typeface="+mn-ea"/>
                </a:rPr>
                <a:t>都市での生活</a:t>
              </a:r>
              <a:endParaRPr lang="ja-JP" altLang="en-US" sz="1600" b="1" dirty="0">
                <a:latin typeface="+mn-ea"/>
              </a:endParaRPr>
            </a:p>
          </p:txBody>
        </p:sp>
      </p:grpSp>
      <p:sp>
        <p:nvSpPr>
          <p:cNvPr id="41" name="テキスト ボックス 40"/>
          <p:cNvSpPr txBox="1"/>
          <p:nvPr/>
        </p:nvSpPr>
        <p:spPr>
          <a:xfrm>
            <a:off x="330200" y="748077"/>
            <a:ext cx="7183725" cy="261610"/>
          </a:xfrm>
          <a:prstGeom prst="rect">
            <a:avLst/>
          </a:prstGeom>
          <a:noFill/>
        </p:spPr>
        <p:txBody>
          <a:bodyPr wrap="square" rtlCol="0">
            <a:spAutoFit/>
          </a:bodyPr>
          <a:lstStyle/>
          <a:p>
            <a:r>
              <a:rPr kumimoji="1" lang="ja-JP" altLang="en-US" sz="1100" dirty="0" smtClean="0"/>
              <a:t>　　ほか　　　　　</a:t>
            </a:r>
            <a:r>
              <a:rPr lang="ja-JP" altLang="en-US" sz="1100" dirty="0" smtClean="0"/>
              <a:t>おお　　　　　ぶんや　　　えいきょう　　お　　　　　　　　　　　　しんぱい</a:t>
            </a:r>
            <a:endParaRPr kumimoji="1" lang="en-US" altLang="ja-JP" sz="1100" dirty="0" smtClean="0"/>
          </a:p>
        </p:txBody>
      </p:sp>
      <p:sp>
        <p:nvSpPr>
          <p:cNvPr id="42" name="テキスト ボックス 3"/>
          <p:cNvSpPr txBox="1"/>
          <p:nvPr/>
        </p:nvSpPr>
        <p:spPr>
          <a:xfrm>
            <a:off x="5347445" y="6431986"/>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
        <p:nvSpPr>
          <p:cNvPr id="43"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10</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402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15301" y="874027"/>
            <a:ext cx="8628699" cy="25298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4000"/>
              </a:lnSpc>
            </a:pPr>
            <a:r>
              <a:rPr lang="ja-JP" altLang="en-US" sz="2400" dirty="0" smtClean="0">
                <a:solidFill>
                  <a:schemeClr val="tx1"/>
                </a:solidFill>
              </a:rPr>
              <a:t>・近年、厳しくなってきている「夏の暑さ」は、皆さんにも身近な気候変動問題です。</a:t>
            </a:r>
            <a:endParaRPr lang="en-US" altLang="ja-JP" sz="2400" dirty="0" smtClean="0">
              <a:solidFill>
                <a:schemeClr val="tx1"/>
              </a:solidFill>
            </a:endParaRPr>
          </a:p>
          <a:p>
            <a:pPr>
              <a:lnSpc>
                <a:spcPts val="4000"/>
              </a:lnSpc>
            </a:pPr>
            <a:endParaRPr lang="en-US" altLang="ja-JP" sz="2400" dirty="0" smtClean="0">
              <a:solidFill>
                <a:schemeClr val="tx1"/>
              </a:solidFill>
            </a:endParaRPr>
          </a:p>
          <a:p>
            <a:pPr>
              <a:lnSpc>
                <a:spcPts val="4000"/>
              </a:lnSpc>
            </a:pPr>
            <a:r>
              <a:rPr lang="ja-JP" altLang="en-US" sz="2400" dirty="0" smtClean="0">
                <a:solidFill>
                  <a:schemeClr val="tx1"/>
                </a:solidFill>
              </a:rPr>
              <a:t>・「暑さ指数計」を使って、色んな場所の暑さを測定し、</a:t>
            </a:r>
            <a:endParaRPr lang="en-US" altLang="ja-JP" sz="2400" dirty="0" smtClean="0">
              <a:solidFill>
                <a:schemeClr val="tx1"/>
              </a:solidFill>
            </a:endParaRPr>
          </a:p>
          <a:p>
            <a:pPr>
              <a:lnSpc>
                <a:spcPts val="4000"/>
              </a:lnSpc>
            </a:pPr>
            <a:r>
              <a:rPr lang="ja-JP" altLang="en-US" sz="2400" dirty="0">
                <a:solidFill>
                  <a:schemeClr val="tx1"/>
                </a:solidFill>
              </a:rPr>
              <a:t>　</a:t>
            </a:r>
            <a:r>
              <a:rPr lang="ja-JP" altLang="en-US" sz="2400" dirty="0" smtClean="0">
                <a:solidFill>
                  <a:schemeClr val="tx1"/>
                </a:solidFill>
              </a:rPr>
              <a:t>皆さんのまわりの暑さを調べ、どんなことや場所に気を付ければよいか考えてみましょう。</a:t>
            </a:r>
            <a:endParaRPr lang="en-US" altLang="ja-JP" sz="2400" dirty="0" smtClean="0">
              <a:solidFill>
                <a:schemeClr val="tx1"/>
              </a:solidFill>
            </a:endParaRPr>
          </a:p>
        </p:txBody>
      </p:sp>
      <p:sp>
        <p:nvSpPr>
          <p:cNvPr id="3" name="タイトル 2"/>
          <p:cNvSpPr>
            <a:spLocks noGrp="1"/>
          </p:cNvSpPr>
          <p:nvPr>
            <p:ph type="ctrTitle"/>
          </p:nvPr>
        </p:nvSpPr>
        <p:spPr>
          <a:xfrm>
            <a:off x="1077094" y="0"/>
            <a:ext cx="7790368" cy="692696"/>
          </a:xfrm>
        </p:spPr>
        <p:txBody>
          <a:bodyPr>
            <a:normAutofit/>
          </a:bodyPr>
          <a:lstStyle/>
          <a:p>
            <a:r>
              <a:rPr lang="ja-JP" altLang="en-US" dirty="0" smtClean="0"/>
              <a:t>「夏の暑さ」から気候変動問題を考えよう</a:t>
            </a:r>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754" y="3843025"/>
            <a:ext cx="1561004" cy="2639889"/>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6179" y="3930625"/>
            <a:ext cx="2544193" cy="2639889"/>
          </a:xfrm>
          <a:prstGeom prst="rect">
            <a:avLst/>
          </a:prstGeom>
        </p:spPr>
      </p:pic>
      <p:sp>
        <p:nvSpPr>
          <p:cNvPr id="11" name="テキスト ボックス 10"/>
          <p:cNvSpPr txBox="1"/>
          <p:nvPr/>
        </p:nvSpPr>
        <p:spPr>
          <a:xfrm>
            <a:off x="1226770" y="-44068"/>
            <a:ext cx="7183725"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なつ　　　　あつ　　　　　　　　　　　　　　きこうへんどうもんだい　　　　　かんが　　</a:t>
            </a:r>
            <a:endParaRPr kumimoji="1" lang="en-US" altLang="ja-JP" sz="1100" dirty="0" smtClean="0"/>
          </a:p>
        </p:txBody>
      </p:sp>
      <p:sp>
        <p:nvSpPr>
          <p:cNvPr id="12" name="テキスト ボックス 11"/>
          <p:cNvSpPr txBox="1"/>
          <p:nvPr/>
        </p:nvSpPr>
        <p:spPr>
          <a:xfrm>
            <a:off x="629040" y="795009"/>
            <a:ext cx="8216388" cy="261610"/>
          </a:xfrm>
          <a:prstGeom prst="rect">
            <a:avLst/>
          </a:prstGeom>
          <a:noFill/>
        </p:spPr>
        <p:txBody>
          <a:bodyPr wrap="square" rtlCol="0">
            <a:spAutoFit/>
          </a:bodyPr>
          <a:lstStyle/>
          <a:p>
            <a:r>
              <a:rPr kumimoji="1" lang="ja-JP" altLang="en-US" sz="1100" dirty="0" smtClean="0"/>
              <a:t>　　きんねん　　きび　　　　　　　　　　　　　　　　　　　　　　なつ　　　あつ　　　　　　　　　みな</a:t>
            </a:r>
            <a:endParaRPr kumimoji="1" lang="en-US" altLang="ja-JP" sz="1100" dirty="0" smtClean="0"/>
          </a:p>
        </p:txBody>
      </p:sp>
      <p:sp>
        <p:nvSpPr>
          <p:cNvPr id="13" name="テキスト ボックス 12"/>
          <p:cNvSpPr txBox="1"/>
          <p:nvPr/>
        </p:nvSpPr>
        <p:spPr>
          <a:xfrm>
            <a:off x="287517" y="1306046"/>
            <a:ext cx="7183725" cy="261610"/>
          </a:xfrm>
          <a:prstGeom prst="rect">
            <a:avLst/>
          </a:prstGeom>
          <a:noFill/>
        </p:spPr>
        <p:txBody>
          <a:bodyPr wrap="square" rtlCol="0">
            <a:spAutoFit/>
          </a:bodyPr>
          <a:lstStyle/>
          <a:p>
            <a:r>
              <a:rPr kumimoji="1" lang="ja-JP" altLang="en-US" sz="1100" dirty="0" smtClean="0"/>
              <a:t>　　みぢか　　　　きこうへんどうもんだい</a:t>
            </a:r>
            <a:endParaRPr kumimoji="1" lang="en-US" altLang="ja-JP" sz="1100" dirty="0" smtClean="0"/>
          </a:p>
        </p:txBody>
      </p:sp>
      <p:sp>
        <p:nvSpPr>
          <p:cNvPr id="14" name="テキスト ボックス 13"/>
          <p:cNvSpPr txBox="1"/>
          <p:nvPr/>
        </p:nvSpPr>
        <p:spPr>
          <a:xfrm>
            <a:off x="858558" y="2335739"/>
            <a:ext cx="7183725" cy="261610"/>
          </a:xfrm>
          <a:prstGeom prst="rect">
            <a:avLst/>
          </a:prstGeom>
          <a:noFill/>
        </p:spPr>
        <p:txBody>
          <a:bodyPr wrap="square" rtlCol="0">
            <a:spAutoFit/>
          </a:bodyPr>
          <a:lstStyle/>
          <a:p>
            <a:r>
              <a:rPr kumimoji="1" lang="ja-JP" altLang="en-US" sz="1100" dirty="0" smtClean="0"/>
              <a:t>　　あつ　　　しすう</a:t>
            </a:r>
            <a:r>
              <a:rPr kumimoji="1" lang="ja-JP" altLang="en-US" sz="1100" dirty="0" err="1" smtClean="0"/>
              <a:t>けい</a:t>
            </a:r>
            <a:r>
              <a:rPr kumimoji="1" lang="ja-JP" altLang="en-US" sz="1100" dirty="0" smtClean="0"/>
              <a:t>　　　　　つか　　　　　　　いろ　　　　　ばしょ　　　あつ　　　　　そくてい</a:t>
            </a:r>
            <a:endParaRPr kumimoji="1" lang="en-US" altLang="ja-JP" sz="1100" dirty="0" smtClean="0"/>
          </a:p>
        </p:txBody>
      </p:sp>
      <p:sp>
        <p:nvSpPr>
          <p:cNvPr id="16" name="テキスト ボックス 15"/>
          <p:cNvSpPr txBox="1"/>
          <p:nvPr/>
        </p:nvSpPr>
        <p:spPr>
          <a:xfrm>
            <a:off x="559369" y="2835758"/>
            <a:ext cx="8308093" cy="261610"/>
          </a:xfrm>
          <a:prstGeom prst="rect">
            <a:avLst/>
          </a:prstGeom>
          <a:noFill/>
        </p:spPr>
        <p:txBody>
          <a:bodyPr wrap="square" rtlCol="0">
            <a:spAutoFit/>
          </a:bodyPr>
          <a:lstStyle/>
          <a:p>
            <a:r>
              <a:rPr kumimoji="1" lang="ja-JP" altLang="en-US" sz="1100" dirty="0" smtClean="0"/>
              <a:t>　　みな　　　　　　　　　　　　　　　あつ　　　　　しら　　　　　　　　　　　　　　　　　　ばしょ　　　き　　　　</a:t>
            </a:r>
            <a:r>
              <a:rPr kumimoji="1" lang="ja-JP" altLang="en-US" sz="1100" dirty="0" err="1" smtClean="0"/>
              <a:t>つ</a:t>
            </a:r>
            <a:endParaRPr kumimoji="1" lang="en-US" altLang="ja-JP" sz="1100" dirty="0" smtClean="0"/>
          </a:p>
        </p:txBody>
      </p:sp>
      <p:sp>
        <p:nvSpPr>
          <p:cNvPr id="17" name="テキスト ボックス 16"/>
          <p:cNvSpPr txBox="1"/>
          <p:nvPr/>
        </p:nvSpPr>
        <p:spPr>
          <a:xfrm>
            <a:off x="287517" y="3331449"/>
            <a:ext cx="8308093" cy="261610"/>
          </a:xfrm>
          <a:prstGeom prst="rect">
            <a:avLst/>
          </a:prstGeom>
          <a:noFill/>
        </p:spPr>
        <p:txBody>
          <a:bodyPr wrap="square" rtlCol="0">
            <a:spAutoFit/>
          </a:bodyPr>
          <a:lstStyle/>
          <a:p>
            <a:r>
              <a:rPr kumimoji="1" lang="ja-JP" altLang="en-US" sz="1100" dirty="0" smtClean="0"/>
              <a:t>　　　　　　　　　　　　　　かんが</a:t>
            </a:r>
            <a:endParaRPr kumimoji="1" lang="en-US" altLang="ja-JP" sz="1100" dirty="0" smtClean="0"/>
          </a:p>
        </p:txBody>
      </p:sp>
      <p:sp>
        <p:nvSpPr>
          <p:cNvPr id="15"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11</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9226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6552728" cy="692696"/>
          </a:xfrm>
        </p:spPr>
        <p:txBody>
          <a:bodyPr/>
          <a:lstStyle/>
          <a:p>
            <a:r>
              <a:rPr kumimoji="1" lang="ja-JP" altLang="en-US" dirty="0" smtClean="0"/>
              <a:t>暑さ指数とは</a:t>
            </a:r>
            <a:endParaRPr kumimoji="1" lang="ja-JP" altLang="en-US" dirty="0"/>
          </a:p>
        </p:txBody>
      </p:sp>
      <p:sp>
        <p:nvSpPr>
          <p:cNvPr id="5" name="角丸四角形 4"/>
          <p:cNvSpPr/>
          <p:nvPr/>
        </p:nvSpPr>
        <p:spPr>
          <a:xfrm>
            <a:off x="586929" y="3074276"/>
            <a:ext cx="7884622" cy="2988332"/>
          </a:xfrm>
          <a:prstGeom prst="roundRect">
            <a:avLst>
              <a:gd name="adj" fmla="val 796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049" name="図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53129" y="3552539"/>
            <a:ext cx="5811433" cy="141150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1259632" y="6317836"/>
            <a:ext cx="7812868" cy="276999"/>
          </a:xfrm>
          <a:prstGeom prst="rect">
            <a:avLst/>
          </a:prstGeom>
        </p:spPr>
        <p:txBody>
          <a:bodyPr wrap="square">
            <a:spAutoFit/>
          </a:bodyPr>
          <a:lstStyle/>
          <a:p>
            <a:pPr algn="r"/>
            <a:r>
              <a:rPr lang="ja-JP" altLang="en-US" sz="1200" dirty="0">
                <a:latin typeface="ＭＳ ゴシック" panose="020B0609070205080204" pitchFamily="49" charset="-128"/>
                <a:ea typeface="ＭＳ ゴシック" panose="020B0609070205080204" pitchFamily="49" charset="-128"/>
              </a:rPr>
              <a:t>（出典）環境省熱中症予防情報</a:t>
            </a:r>
            <a:r>
              <a:rPr lang="ja-JP" altLang="en-US" sz="1200" dirty="0" smtClean="0">
                <a:latin typeface="ＭＳ ゴシック" panose="020B0609070205080204" pitchFamily="49" charset="-128"/>
                <a:ea typeface="ＭＳ ゴシック" panose="020B0609070205080204" pitchFamily="49" charset="-128"/>
              </a:rPr>
              <a:t>サイト</a:t>
            </a:r>
            <a:r>
              <a:rPr lang="en-US" altLang="ja-JP" sz="1200" dirty="0" smtClean="0">
                <a:latin typeface="ＭＳ ゴシック" panose="020B0609070205080204" pitchFamily="49" charset="-128"/>
                <a:ea typeface="ＭＳ ゴシック" panose="020B0609070205080204" pitchFamily="49" charset="-128"/>
              </a:rPr>
              <a:t>http</a:t>
            </a:r>
            <a:r>
              <a:rPr lang="en-US" altLang="ja-JP" sz="1200" dirty="0">
                <a:latin typeface="ＭＳ ゴシック" panose="020B0609070205080204" pitchFamily="49" charset="-128"/>
                <a:ea typeface="ＭＳ ゴシック" panose="020B0609070205080204" pitchFamily="49" charset="-128"/>
              </a:rPr>
              <a:t>://www.wbgt.env.go.jp/wbgt.php</a:t>
            </a:r>
          </a:p>
        </p:txBody>
      </p:sp>
      <p:sp>
        <p:nvSpPr>
          <p:cNvPr id="10" name="正方形/長方形 9"/>
          <p:cNvSpPr/>
          <p:nvPr/>
        </p:nvSpPr>
        <p:spPr>
          <a:xfrm>
            <a:off x="641979" y="5170221"/>
            <a:ext cx="7698010" cy="369332"/>
          </a:xfrm>
          <a:prstGeom prst="rect">
            <a:avLst/>
          </a:prstGeom>
        </p:spPr>
        <p:txBody>
          <a:bodyPr wrap="square">
            <a:spAutoFit/>
          </a:bodyPr>
          <a:lstStyle/>
          <a:p>
            <a:r>
              <a:rPr lang="ja-JP" altLang="en-US" dirty="0" smtClean="0"/>
              <a:t>暑さ指数</a:t>
            </a:r>
            <a:r>
              <a:rPr lang="zh-CN" altLang="en-US" dirty="0" smtClean="0"/>
              <a:t>［℃］</a:t>
            </a:r>
            <a:r>
              <a:rPr lang="en-US" altLang="zh-CN" dirty="0" smtClean="0"/>
              <a:t>(</a:t>
            </a:r>
            <a:r>
              <a:rPr lang="zh-CN" altLang="en-US" dirty="0"/>
              <a:t>屋外</a:t>
            </a:r>
            <a:r>
              <a:rPr lang="en-US" altLang="zh-CN" dirty="0"/>
              <a:t>) </a:t>
            </a:r>
            <a:r>
              <a:rPr lang="zh-CN" altLang="en-US" dirty="0"/>
              <a:t>＝</a:t>
            </a:r>
            <a:r>
              <a:rPr lang="en-US" altLang="zh-CN" dirty="0"/>
              <a:t>0.1× </a:t>
            </a:r>
            <a:r>
              <a:rPr lang="zh-CN" altLang="en-US" dirty="0"/>
              <a:t>乾球温度＋ </a:t>
            </a:r>
            <a:r>
              <a:rPr lang="en-US" altLang="zh-CN" dirty="0"/>
              <a:t>0.7×</a:t>
            </a:r>
            <a:r>
              <a:rPr lang="zh-CN" altLang="en-US" dirty="0"/>
              <a:t>湿球温度 ＋ </a:t>
            </a:r>
            <a:r>
              <a:rPr lang="en-US" altLang="zh-CN" dirty="0"/>
              <a:t>0.2×</a:t>
            </a:r>
            <a:r>
              <a:rPr lang="zh-CN" altLang="en-US" dirty="0"/>
              <a:t>黒球温度</a:t>
            </a:r>
          </a:p>
        </p:txBody>
      </p:sp>
      <p:sp>
        <p:nvSpPr>
          <p:cNvPr id="11" name="正方形/長方形 10"/>
          <p:cNvSpPr/>
          <p:nvPr/>
        </p:nvSpPr>
        <p:spPr>
          <a:xfrm>
            <a:off x="641979" y="5570663"/>
            <a:ext cx="7786193" cy="369332"/>
          </a:xfrm>
          <a:prstGeom prst="rect">
            <a:avLst/>
          </a:prstGeom>
        </p:spPr>
        <p:txBody>
          <a:bodyPr wrap="square">
            <a:spAutoFit/>
          </a:bodyPr>
          <a:lstStyle/>
          <a:p>
            <a:r>
              <a:rPr lang="ja-JP" altLang="en-US" dirty="0"/>
              <a:t>暑さ指数</a:t>
            </a:r>
            <a:r>
              <a:rPr lang="zh-CN" altLang="en-US" dirty="0" smtClean="0">
                <a:solidFill>
                  <a:schemeClr val="tx1">
                    <a:lumMod val="50000"/>
                    <a:lumOff val="50000"/>
                  </a:schemeClr>
                </a:solidFill>
              </a:rPr>
              <a:t>［</a:t>
            </a:r>
            <a:r>
              <a:rPr lang="zh-CN" altLang="en-US" dirty="0">
                <a:solidFill>
                  <a:schemeClr val="tx1">
                    <a:lumMod val="50000"/>
                    <a:lumOff val="50000"/>
                  </a:schemeClr>
                </a:solidFill>
              </a:rPr>
              <a:t>℃</a:t>
            </a:r>
            <a:r>
              <a:rPr lang="zh-CN" altLang="en-US" dirty="0" smtClean="0">
                <a:solidFill>
                  <a:schemeClr val="tx1">
                    <a:lumMod val="50000"/>
                    <a:lumOff val="50000"/>
                  </a:schemeClr>
                </a:solidFill>
              </a:rPr>
              <a:t>］</a:t>
            </a:r>
            <a:r>
              <a:rPr lang="en-US" altLang="ja-JP" dirty="0" smtClean="0">
                <a:solidFill>
                  <a:schemeClr val="tx1">
                    <a:lumMod val="50000"/>
                    <a:lumOff val="50000"/>
                  </a:schemeClr>
                </a:solidFill>
              </a:rPr>
              <a:t>(</a:t>
            </a:r>
            <a:r>
              <a:rPr lang="ja-JP" altLang="en-US" dirty="0" smtClean="0">
                <a:solidFill>
                  <a:schemeClr val="tx1">
                    <a:lumMod val="50000"/>
                    <a:lumOff val="50000"/>
                  </a:schemeClr>
                </a:solidFill>
              </a:rPr>
              <a:t>屋内</a:t>
            </a:r>
            <a:r>
              <a:rPr lang="en-US" altLang="ja-JP" dirty="0" smtClean="0">
                <a:solidFill>
                  <a:schemeClr val="tx1">
                    <a:lumMod val="50000"/>
                    <a:lumOff val="50000"/>
                  </a:schemeClr>
                </a:solidFill>
              </a:rPr>
              <a:t>)</a:t>
            </a:r>
            <a:r>
              <a:rPr lang="ja-JP" altLang="en-US" dirty="0">
                <a:solidFill>
                  <a:schemeClr val="tx1">
                    <a:lumMod val="50000"/>
                    <a:lumOff val="50000"/>
                  </a:schemeClr>
                </a:solidFill>
              </a:rPr>
              <a:t> </a:t>
            </a:r>
            <a:r>
              <a:rPr lang="zh-CN" altLang="en-US" dirty="0" smtClean="0">
                <a:solidFill>
                  <a:schemeClr val="tx1">
                    <a:lumMod val="50000"/>
                    <a:lumOff val="50000"/>
                  </a:schemeClr>
                </a:solidFill>
              </a:rPr>
              <a:t>＝</a:t>
            </a:r>
            <a:r>
              <a:rPr lang="ja-JP" altLang="en-US" dirty="0">
                <a:solidFill>
                  <a:schemeClr val="tx1">
                    <a:lumMod val="50000"/>
                    <a:lumOff val="50000"/>
                  </a:schemeClr>
                </a:solidFill>
              </a:rPr>
              <a:t> </a:t>
            </a:r>
            <a:r>
              <a:rPr lang="ja-JP" altLang="en-US" dirty="0" smtClean="0">
                <a:solidFill>
                  <a:schemeClr val="tx1">
                    <a:lumMod val="50000"/>
                    <a:lumOff val="50000"/>
                  </a:schemeClr>
                </a:solidFill>
              </a:rPr>
              <a:t>   　　　　　　   </a:t>
            </a:r>
            <a:r>
              <a:rPr lang="en-US" altLang="zh-CN" dirty="0" smtClean="0">
                <a:solidFill>
                  <a:schemeClr val="tx1">
                    <a:lumMod val="50000"/>
                    <a:lumOff val="50000"/>
                  </a:schemeClr>
                </a:solidFill>
              </a:rPr>
              <a:t>0.7× </a:t>
            </a:r>
            <a:r>
              <a:rPr lang="zh-CN" altLang="en-US" dirty="0">
                <a:solidFill>
                  <a:schemeClr val="tx1">
                    <a:lumMod val="50000"/>
                    <a:lumOff val="50000"/>
                  </a:schemeClr>
                </a:solidFill>
              </a:rPr>
              <a:t>湿球</a:t>
            </a:r>
            <a:r>
              <a:rPr lang="zh-CN" altLang="en-US" dirty="0" smtClean="0">
                <a:solidFill>
                  <a:schemeClr val="tx1">
                    <a:lumMod val="50000"/>
                    <a:lumOff val="50000"/>
                  </a:schemeClr>
                </a:solidFill>
              </a:rPr>
              <a:t>温度</a:t>
            </a:r>
            <a:r>
              <a:rPr lang="ja-JP" altLang="en-US" dirty="0" smtClean="0">
                <a:solidFill>
                  <a:schemeClr val="tx1">
                    <a:lumMod val="50000"/>
                    <a:lumOff val="50000"/>
                  </a:schemeClr>
                </a:solidFill>
              </a:rPr>
              <a:t> </a:t>
            </a:r>
            <a:r>
              <a:rPr lang="zh-CN" altLang="en-US" dirty="0" smtClean="0">
                <a:solidFill>
                  <a:schemeClr val="tx1">
                    <a:lumMod val="50000"/>
                    <a:lumOff val="50000"/>
                  </a:schemeClr>
                </a:solidFill>
              </a:rPr>
              <a:t>＋</a:t>
            </a:r>
            <a:r>
              <a:rPr lang="ja-JP" altLang="en-US" dirty="0">
                <a:solidFill>
                  <a:schemeClr val="tx1">
                    <a:lumMod val="50000"/>
                    <a:lumOff val="50000"/>
                  </a:schemeClr>
                </a:solidFill>
              </a:rPr>
              <a:t> </a:t>
            </a:r>
            <a:r>
              <a:rPr lang="en-US" altLang="zh-CN" dirty="0" smtClean="0">
                <a:solidFill>
                  <a:schemeClr val="tx1">
                    <a:lumMod val="50000"/>
                    <a:lumOff val="50000"/>
                  </a:schemeClr>
                </a:solidFill>
              </a:rPr>
              <a:t>0.3×</a:t>
            </a:r>
            <a:r>
              <a:rPr lang="zh-CN" altLang="en-US" dirty="0" smtClean="0">
                <a:solidFill>
                  <a:schemeClr val="tx1">
                    <a:lumMod val="50000"/>
                    <a:lumOff val="50000"/>
                  </a:schemeClr>
                </a:solidFill>
              </a:rPr>
              <a:t>黒球</a:t>
            </a:r>
            <a:r>
              <a:rPr lang="zh-CN" altLang="en-US" dirty="0">
                <a:solidFill>
                  <a:schemeClr val="tx1">
                    <a:lumMod val="50000"/>
                    <a:lumOff val="50000"/>
                  </a:schemeClr>
                </a:solidFill>
              </a:rPr>
              <a:t>温度</a:t>
            </a:r>
            <a:endParaRPr lang="ja-JP" altLang="en-US" dirty="0">
              <a:solidFill>
                <a:schemeClr val="tx1">
                  <a:lumMod val="50000"/>
                  <a:lumOff val="50000"/>
                </a:schemeClr>
              </a:solidFill>
            </a:endParaRPr>
          </a:p>
        </p:txBody>
      </p:sp>
      <p:sp>
        <p:nvSpPr>
          <p:cNvPr id="14" name="正方形/長方形 13"/>
          <p:cNvSpPr/>
          <p:nvPr/>
        </p:nvSpPr>
        <p:spPr>
          <a:xfrm>
            <a:off x="597045" y="3171497"/>
            <a:ext cx="7524328" cy="369332"/>
          </a:xfrm>
          <a:prstGeom prst="rect">
            <a:avLst/>
          </a:prstGeom>
        </p:spPr>
        <p:txBody>
          <a:bodyPr wrap="square">
            <a:spAutoFit/>
          </a:bodyPr>
          <a:lstStyle/>
          <a:p>
            <a:r>
              <a:rPr lang="ja-JP" altLang="en-US" b="1" dirty="0" smtClean="0"/>
              <a:t>（参考：計算式）</a:t>
            </a:r>
            <a:endParaRPr lang="zh-CN" altLang="en-US" b="1" dirty="0"/>
          </a:p>
        </p:txBody>
      </p:sp>
      <p:sp>
        <p:nvSpPr>
          <p:cNvPr id="18" name="Rectangle 3"/>
          <p:cNvSpPr>
            <a:spLocks noChangeArrowheads="1"/>
          </p:cNvSpPr>
          <p:nvPr/>
        </p:nvSpPr>
        <p:spPr bwMode="auto">
          <a:xfrm>
            <a:off x="81339" y="969282"/>
            <a:ext cx="9181020" cy="17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45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熱中症を予防することを目的として、人の体の熱の出入りに影響しやすい </a:t>
            </a:r>
            <a:endParaRPr kumimoji="0"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ts val="4500"/>
              </a:lnSpc>
              <a:spcBef>
                <a:spcPct val="0"/>
              </a:spcBef>
              <a:spcAft>
                <a:spcPct val="0"/>
              </a:spcAft>
              <a:buClrTx/>
              <a:buSzTx/>
              <a:buFontTx/>
              <a:buNone/>
              <a:tabLst/>
            </a:pPr>
            <a:r>
              <a:rPr kumimoji="0"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①気温、 ②湿度、③日当たり等（日射・輻射）の３つを取り入れた目安。</a:t>
            </a:r>
            <a:endParaRPr kumimoji="0" lang="en-US" altLang="ja-JP"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ts val="4500"/>
              </a:lnSpc>
              <a:spcBef>
                <a:spcPct val="0"/>
              </a:spcBef>
              <a:spcAft>
                <a:spcPct val="0"/>
              </a:spcAft>
              <a:buClrTx/>
              <a:buSzTx/>
              <a:buFontTx/>
              <a:buNone/>
              <a:tabLst/>
            </a:pPr>
            <a:r>
              <a:rPr kumimoji="0"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気温と同様、単位は［℃］であらわされます。　</a:t>
            </a:r>
            <a:endParaRPr kumimoji="0" lang="ja-JP" altLang="en-US" sz="1000" b="0" i="0" u="none" strike="noStrike" cap="none" normalizeH="0" baseline="0" dirty="0" smtClean="0">
              <a:ln>
                <a:noFill/>
              </a:ln>
              <a:solidFill>
                <a:schemeClr val="tx1"/>
              </a:solidFill>
              <a:effectLst/>
            </a:endParaRPr>
          </a:p>
        </p:txBody>
      </p:sp>
      <p:sp>
        <p:nvSpPr>
          <p:cNvPr id="12" name="テキスト ボックス 11"/>
          <p:cNvSpPr txBox="1"/>
          <p:nvPr/>
        </p:nvSpPr>
        <p:spPr>
          <a:xfrm>
            <a:off x="937378" y="60298"/>
            <a:ext cx="7183725"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あつ　　　しすう</a:t>
            </a:r>
            <a:endParaRPr kumimoji="1" lang="en-US" altLang="ja-JP" sz="1100" dirty="0" smtClean="0"/>
          </a:p>
        </p:txBody>
      </p:sp>
      <p:sp>
        <p:nvSpPr>
          <p:cNvPr id="13" name="テキスト ボックス 12"/>
          <p:cNvSpPr txBox="1"/>
          <p:nvPr/>
        </p:nvSpPr>
        <p:spPr>
          <a:xfrm>
            <a:off x="164361" y="935671"/>
            <a:ext cx="8616081" cy="261610"/>
          </a:xfrm>
          <a:prstGeom prst="rect">
            <a:avLst/>
          </a:prstGeom>
          <a:noFill/>
        </p:spPr>
        <p:txBody>
          <a:bodyPr wrap="square" rtlCol="0">
            <a:spAutoFit/>
          </a:bodyPr>
          <a:lstStyle/>
          <a:p>
            <a:r>
              <a:rPr kumimoji="1" lang="ja-JP" altLang="en-US" sz="1100" dirty="0" smtClean="0"/>
              <a:t>ねっちゅうしょう　よぼう　　　　　　　　　も</a:t>
            </a:r>
            <a:r>
              <a:rPr kumimoji="1" lang="ja-JP" altLang="en-US" sz="1100" dirty="0" err="1" smtClean="0"/>
              <a:t>くて</a:t>
            </a:r>
            <a:r>
              <a:rPr kumimoji="1" lang="ja-JP" altLang="en-US" sz="1100" dirty="0" smtClean="0"/>
              <a:t>き　　　　　　　ひと　からだ　ねつ　　</a:t>
            </a:r>
            <a:r>
              <a:rPr lang="ja-JP" altLang="en-US" sz="1100" dirty="0" smtClean="0"/>
              <a:t>で</a:t>
            </a:r>
            <a:r>
              <a:rPr kumimoji="1" lang="ja-JP" altLang="en-US" sz="1100" dirty="0" smtClean="0"/>
              <a:t>い　　　　　えいきょう　　　　</a:t>
            </a:r>
            <a:endParaRPr kumimoji="1" lang="en-US" altLang="ja-JP" sz="1100" dirty="0" smtClean="0"/>
          </a:p>
        </p:txBody>
      </p:sp>
      <p:sp>
        <p:nvSpPr>
          <p:cNvPr id="15" name="テキスト ボックス 14"/>
          <p:cNvSpPr txBox="1"/>
          <p:nvPr/>
        </p:nvSpPr>
        <p:spPr>
          <a:xfrm>
            <a:off x="252497" y="1508855"/>
            <a:ext cx="8616081" cy="261610"/>
          </a:xfrm>
          <a:prstGeom prst="rect">
            <a:avLst/>
          </a:prstGeom>
          <a:noFill/>
        </p:spPr>
        <p:txBody>
          <a:bodyPr wrap="square" rtlCol="0">
            <a:spAutoFit/>
          </a:bodyPr>
          <a:lstStyle/>
          <a:p>
            <a:r>
              <a:rPr kumimoji="1" lang="ja-JP" altLang="en-US" sz="1100" dirty="0" smtClean="0"/>
              <a:t>　　　きおん　　　　　しつど　　　　ひあ　　　　　など　にっしゃ　　ふくしゃ　　　　　　　　　と　　　い　　　　めやす</a:t>
            </a:r>
            <a:endParaRPr kumimoji="1" lang="en-US" altLang="ja-JP" sz="1100" dirty="0" smtClean="0"/>
          </a:p>
        </p:txBody>
      </p:sp>
      <p:sp>
        <p:nvSpPr>
          <p:cNvPr id="16" name="テキスト ボックス 15"/>
          <p:cNvSpPr txBox="1"/>
          <p:nvPr/>
        </p:nvSpPr>
        <p:spPr>
          <a:xfrm>
            <a:off x="-49196" y="2095191"/>
            <a:ext cx="8616081" cy="261610"/>
          </a:xfrm>
          <a:prstGeom prst="rect">
            <a:avLst/>
          </a:prstGeom>
          <a:noFill/>
        </p:spPr>
        <p:txBody>
          <a:bodyPr wrap="square" rtlCol="0">
            <a:spAutoFit/>
          </a:bodyPr>
          <a:lstStyle/>
          <a:p>
            <a:r>
              <a:rPr kumimoji="1" lang="ja-JP" altLang="en-US" sz="1100" dirty="0" smtClean="0"/>
              <a:t>　　　きおん　　どうよう　　たん</a:t>
            </a:r>
            <a:r>
              <a:rPr kumimoji="1" lang="ja-JP" altLang="en-US" sz="1100" dirty="0" err="1" smtClean="0"/>
              <a:t>い</a:t>
            </a:r>
            <a:r>
              <a:rPr kumimoji="1" lang="ja-JP" altLang="en-US" sz="1100" dirty="0" smtClean="0"/>
              <a:t>　　　　</a:t>
            </a:r>
            <a:r>
              <a:rPr kumimoji="1" lang="ja-JP" altLang="en-US" sz="1100" dirty="0" err="1" smtClean="0"/>
              <a:t>ど</a:t>
            </a:r>
            <a:endParaRPr kumimoji="1" lang="en-US" altLang="ja-JP" sz="1100" dirty="0" smtClean="0"/>
          </a:p>
        </p:txBody>
      </p:sp>
      <p:sp>
        <p:nvSpPr>
          <p:cNvPr id="1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12</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1180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6552728" cy="692696"/>
          </a:xfrm>
        </p:spPr>
        <p:txBody>
          <a:bodyPr/>
          <a:lstStyle/>
          <a:p>
            <a:r>
              <a:rPr lang="ja-JP" altLang="en-US" dirty="0" smtClean="0"/>
              <a:t>暑さ指数の測定</a:t>
            </a:r>
            <a:endParaRPr kumimoji="1" lang="ja-JP" altLang="en-US" dirty="0"/>
          </a:p>
        </p:txBody>
      </p:sp>
      <p:sp>
        <p:nvSpPr>
          <p:cNvPr id="9" name="正方形/長方形 8"/>
          <p:cNvSpPr/>
          <p:nvPr/>
        </p:nvSpPr>
        <p:spPr>
          <a:xfrm>
            <a:off x="1313990" y="6347011"/>
            <a:ext cx="7812868" cy="276999"/>
          </a:xfrm>
          <a:prstGeom prst="rect">
            <a:avLst/>
          </a:prstGeom>
        </p:spPr>
        <p:txBody>
          <a:bodyPr wrap="square">
            <a:spAutoFit/>
          </a:bodyPr>
          <a:lstStyle/>
          <a:p>
            <a:pPr algn="r"/>
            <a:r>
              <a:rPr lang="ja-JP" altLang="en-US" sz="1200" dirty="0">
                <a:latin typeface="ＭＳ ゴシック" panose="020B0609070205080204" pitchFamily="49" charset="-128"/>
                <a:ea typeface="ＭＳ ゴシック" panose="020B0609070205080204" pitchFamily="49" charset="-128"/>
              </a:rPr>
              <a:t>（出典）環境省熱中症予防情報</a:t>
            </a:r>
            <a:r>
              <a:rPr lang="ja-JP" altLang="en-US" sz="1200" dirty="0" smtClean="0">
                <a:latin typeface="ＭＳ ゴシック" panose="020B0609070205080204" pitchFamily="49" charset="-128"/>
                <a:ea typeface="ＭＳ ゴシック" panose="020B0609070205080204" pitchFamily="49" charset="-128"/>
              </a:rPr>
              <a:t>サイト</a:t>
            </a:r>
            <a:r>
              <a:rPr lang="en-US" altLang="ja-JP" sz="1200" dirty="0" smtClean="0">
                <a:latin typeface="ＭＳ ゴシック" panose="020B0609070205080204" pitchFamily="49" charset="-128"/>
                <a:ea typeface="ＭＳ ゴシック" panose="020B0609070205080204" pitchFamily="49" charset="-128"/>
              </a:rPr>
              <a:t>http</a:t>
            </a:r>
            <a:r>
              <a:rPr lang="en-US" altLang="ja-JP" sz="1200" dirty="0">
                <a:latin typeface="ＭＳ ゴシック" panose="020B0609070205080204" pitchFamily="49" charset="-128"/>
                <a:ea typeface="ＭＳ ゴシック" panose="020B0609070205080204" pitchFamily="49" charset="-128"/>
              </a:rPr>
              <a:t>://www.wbgt.env.go.jp/wbgt.php</a:t>
            </a:r>
          </a:p>
        </p:txBody>
      </p:sp>
      <p:pic>
        <p:nvPicPr>
          <p:cNvPr id="7" name="図 6"/>
          <p:cNvPicPr>
            <a:picLocks noChangeAspect="1"/>
          </p:cNvPicPr>
          <p:nvPr/>
        </p:nvPicPr>
        <p:blipFill>
          <a:blip r:embed="rId3"/>
          <a:stretch>
            <a:fillRect/>
          </a:stretch>
        </p:blipFill>
        <p:spPr>
          <a:xfrm>
            <a:off x="-596" y="1766464"/>
            <a:ext cx="9059671" cy="4572570"/>
          </a:xfrm>
          <a:prstGeom prst="rect">
            <a:avLst/>
          </a:prstGeom>
        </p:spPr>
      </p:pic>
      <p:sp>
        <p:nvSpPr>
          <p:cNvPr id="6" name="テキスト ボックス 5"/>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あつ　　　しすう　　　　　　そくてい</a:t>
            </a:r>
            <a:endParaRPr kumimoji="1" lang="en-US" altLang="ja-JP" sz="1100" dirty="0" smtClean="0"/>
          </a:p>
        </p:txBody>
      </p:sp>
      <p:sp>
        <p:nvSpPr>
          <p:cNvPr id="8" name="Rectangle 3"/>
          <p:cNvSpPr>
            <a:spLocks noChangeArrowheads="1"/>
          </p:cNvSpPr>
          <p:nvPr/>
        </p:nvSpPr>
        <p:spPr bwMode="auto">
          <a:xfrm>
            <a:off x="191507" y="606424"/>
            <a:ext cx="918102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4500"/>
              </a:lnSpc>
              <a:spcBef>
                <a:spcPct val="0"/>
              </a:spcBef>
              <a:spcAft>
                <a:spcPct val="0"/>
              </a:spcAft>
              <a:buClrTx/>
              <a:buSzTx/>
              <a:buFontTx/>
              <a:buNone/>
              <a:tabLst/>
            </a:pPr>
            <a:r>
              <a:rPr kumimoji="0" lang="ja-JP" altLang="en-US" sz="20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・正しく暑さ指数を測定するときは、下の写真のような装置を使います。</a:t>
            </a:r>
            <a:endParaRPr kumimoji="0" lang="en-US" altLang="ja-JP" sz="2000" dirty="0"/>
          </a:p>
          <a:p>
            <a:pPr marL="0" marR="0" lvl="0" indent="0" algn="l" defTabSz="914400" rtl="0" eaLnBrk="0" fontAlgn="base" latinLnBrk="0" hangingPunct="0">
              <a:lnSpc>
                <a:spcPts val="4500"/>
              </a:lnSpc>
              <a:spcBef>
                <a:spcPct val="0"/>
              </a:spcBef>
              <a:spcAft>
                <a:spcPct val="0"/>
              </a:spcAft>
              <a:buClrTx/>
              <a:buSzTx/>
              <a:buFontTx/>
              <a:buNone/>
              <a:tabLst/>
            </a:pPr>
            <a:r>
              <a:rPr kumimoji="0" lang="ja-JP" altLang="en-US" sz="20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・皆さんに今回使っていただくのは、もう少し簡単な装置です。</a:t>
            </a:r>
            <a:endParaRPr kumimoji="0" lang="en-US" altLang="ja-JP" sz="20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テキスト ボックス 9"/>
          <p:cNvSpPr txBox="1"/>
          <p:nvPr/>
        </p:nvSpPr>
        <p:spPr>
          <a:xfrm>
            <a:off x="191507" y="687759"/>
            <a:ext cx="8633004"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ただ　　　</a:t>
            </a:r>
            <a:r>
              <a:rPr lang="ja-JP" altLang="en-US" sz="1100" dirty="0" smtClean="0"/>
              <a:t>あつ　　しすう　　そくてい　　　　　　　　　　　した　しゃしん　　　　　　　　そうち　　</a:t>
            </a:r>
            <a:r>
              <a:rPr lang="ja-JP" altLang="en-US" sz="1100" dirty="0" err="1" smtClean="0"/>
              <a:t>つか</a:t>
            </a:r>
            <a:endParaRPr kumimoji="1" lang="en-US" altLang="ja-JP" sz="1100" dirty="0" smtClean="0"/>
          </a:p>
        </p:txBody>
      </p:sp>
      <p:sp>
        <p:nvSpPr>
          <p:cNvPr id="11" name="テキスト ボックス 10"/>
          <p:cNvSpPr txBox="1"/>
          <p:nvPr/>
        </p:nvSpPr>
        <p:spPr>
          <a:xfrm>
            <a:off x="191507" y="1206090"/>
            <a:ext cx="8633004"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みな　　　　こんかい　つか　　　　　　　　　　　　　　　　　　　すこ　　かんたん　　そうち　　</a:t>
            </a:r>
            <a:endParaRPr kumimoji="1" lang="en-US" altLang="ja-JP" sz="1100" dirty="0" smtClean="0"/>
          </a:p>
        </p:txBody>
      </p:sp>
      <p:sp>
        <p:nvSpPr>
          <p:cNvPr id="12"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13</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40388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6552728" cy="692696"/>
          </a:xfrm>
        </p:spPr>
        <p:txBody>
          <a:bodyPr/>
          <a:lstStyle/>
          <a:p>
            <a:r>
              <a:rPr lang="ja-JP" altLang="en-US" dirty="0" smtClean="0"/>
              <a:t>暑さ指数と</a:t>
            </a:r>
            <a:r>
              <a:rPr lang="ja-JP" altLang="en-US" dirty="0"/>
              <a:t>熱中症の関係</a:t>
            </a:r>
            <a:endParaRPr kumimoji="1" lang="ja-JP" altLang="en-US" dirty="0"/>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301" y="4325658"/>
            <a:ext cx="8858008" cy="1401692"/>
          </a:xfrm>
          <a:prstGeom prst="rect">
            <a:avLst/>
          </a:prstGeom>
        </p:spPr>
      </p:pic>
      <p:sp>
        <p:nvSpPr>
          <p:cNvPr id="10" name="テキスト ボックス 9"/>
          <p:cNvSpPr txBox="1"/>
          <p:nvPr/>
        </p:nvSpPr>
        <p:spPr>
          <a:xfrm>
            <a:off x="6060925" y="5727030"/>
            <a:ext cx="3214838" cy="461665"/>
          </a:xfrm>
          <a:prstGeom prst="rect">
            <a:avLst/>
          </a:prstGeom>
          <a:noFill/>
        </p:spPr>
        <p:txBody>
          <a:bodyPr wrap="square" rtlCol="0">
            <a:spAutoFit/>
          </a:bodyPr>
          <a:lstStyle/>
          <a:p>
            <a:r>
              <a:rPr kumimoji="1" lang="ja-JP" altLang="en-US" sz="1200" dirty="0" smtClean="0"/>
              <a:t>出展：環境省：熱中症予防情報サイト</a:t>
            </a:r>
            <a:endParaRPr kumimoji="1" lang="en-US" altLang="ja-JP" sz="1200" dirty="0" smtClean="0"/>
          </a:p>
          <a:p>
            <a:r>
              <a:rPr lang="en-US" altLang="ja-JP" sz="1200" b="1" dirty="0"/>
              <a:t>https</a:t>
            </a:r>
            <a:r>
              <a:rPr lang="en-US" altLang="ja-JP" sz="1200" dirty="0"/>
              <a:t>://www.wbgt.env.go.jp/wbgt.php</a:t>
            </a:r>
            <a:endParaRPr kumimoji="1" lang="ja-JP" altLang="en-US" sz="1200" dirty="0"/>
          </a:p>
        </p:txBody>
      </p:sp>
      <p:sp>
        <p:nvSpPr>
          <p:cNvPr id="7" name="テキスト ボックス 6"/>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あつ　　　しすう　　　　　　</a:t>
            </a:r>
            <a:r>
              <a:rPr kumimoji="1" lang="ja-JP" altLang="en-US" sz="1100" dirty="0" err="1" smtClean="0"/>
              <a:t>ね</a:t>
            </a:r>
            <a:r>
              <a:rPr kumimoji="1" lang="ja-JP" altLang="en-US" sz="1100" dirty="0" smtClean="0"/>
              <a:t>ちゅうしょう　　　かんけい</a:t>
            </a:r>
            <a:endParaRPr kumimoji="1" lang="en-US" altLang="ja-JP" sz="1100" dirty="0" smtClean="0"/>
          </a:p>
        </p:txBody>
      </p:sp>
      <p:grpSp>
        <p:nvGrpSpPr>
          <p:cNvPr id="4" name="グループ化 3"/>
          <p:cNvGrpSpPr/>
          <p:nvPr/>
        </p:nvGrpSpPr>
        <p:grpSpPr>
          <a:xfrm>
            <a:off x="154301" y="864907"/>
            <a:ext cx="8681227" cy="3432349"/>
            <a:chOff x="937378" y="1307116"/>
            <a:chExt cx="6753000" cy="2669974"/>
          </a:xfrm>
        </p:grpSpPr>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55690" y="1307116"/>
              <a:ext cx="5134688" cy="2669974"/>
            </a:xfrm>
            <a:prstGeom prst="rect">
              <a:avLst/>
            </a:prstGeom>
          </p:spPr>
        </p:pic>
        <p:pic>
          <p:nvPicPr>
            <p:cNvPr id="9" name="図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7378" y="1307116"/>
              <a:ext cx="1687036" cy="2610932"/>
            </a:xfrm>
            <a:prstGeom prst="rect">
              <a:avLst/>
            </a:prstGeom>
          </p:spPr>
        </p:pic>
      </p:grpSp>
      <p:sp>
        <p:nvSpPr>
          <p:cNvPr id="11"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14</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3833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ctrTitle"/>
          </p:nvPr>
        </p:nvSpPr>
        <p:spPr>
          <a:xfrm>
            <a:off x="1115616" y="72008"/>
            <a:ext cx="6552728" cy="692696"/>
          </a:xfrm>
        </p:spPr>
        <p:txBody>
          <a:bodyPr/>
          <a:lstStyle/>
          <a:p>
            <a:r>
              <a:rPr kumimoji="1" lang="ja-JP" altLang="en-US" dirty="0" smtClean="0"/>
              <a:t>暑さ指数と熱中症の関係</a:t>
            </a:r>
            <a:endParaRPr kumimoji="1" lang="ja-JP" altLang="en-US" dirty="0"/>
          </a:p>
        </p:txBody>
      </p:sp>
      <p:sp>
        <p:nvSpPr>
          <p:cNvPr id="7" name="正方形/長方形 6"/>
          <p:cNvSpPr/>
          <p:nvPr/>
        </p:nvSpPr>
        <p:spPr>
          <a:xfrm>
            <a:off x="2375940" y="4958913"/>
            <a:ext cx="4357481" cy="461665"/>
          </a:xfrm>
          <a:prstGeom prst="rect">
            <a:avLst/>
          </a:prstGeom>
        </p:spPr>
        <p:txBody>
          <a:bodyPr wrap="square">
            <a:spAutoFit/>
          </a:bodyPr>
          <a:lstStyle/>
          <a:p>
            <a:pPr algn="r"/>
            <a:r>
              <a:rPr lang="ja-JP" altLang="en-US" sz="1200" dirty="0">
                <a:latin typeface="ＭＳ ゴシック" panose="020B0609070205080204" pitchFamily="49" charset="-128"/>
                <a:ea typeface="ＭＳ ゴシック" panose="020B0609070205080204" pitchFamily="49" charset="-128"/>
              </a:rPr>
              <a:t>（出典）消防庁熱中症情報及び環境省熱中症予防情報</a:t>
            </a:r>
            <a:r>
              <a:rPr lang="ja-JP" altLang="en-US" sz="1200" dirty="0" smtClean="0">
                <a:latin typeface="ＭＳ ゴシック" panose="020B0609070205080204" pitchFamily="49" charset="-128"/>
                <a:ea typeface="ＭＳ ゴシック" panose="020B0609070205080204" pitchFamily="49" charset="-128"/>
              </a:rPr>
              <a:t>サイト</a:t>
            </a:r>
            <a:endParaRPr lang="en-US" altLang="ja-JP" sz="1200" dirty="0" smtClean="0">
              <a:latin typeface="ＭＳ ゴシック" panose="020B0609070205080204" pitchFamily="49" charset="-128"/>
              <a:ea typeface="ＭＳ ゴシック" panose="020B0609070205080204" pitchFamily="49" charset="-128"/>
            </a:endParaRPr>
          </a:p>
          <a:p>
            <a:pPr algn="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データを元に神奈川県気候変動適応センター作成</a:t>
            </a:r>
          </a:p>
        </p:txBody>
      </p:sp>
      <p:sp>
        <p:nvSpPr>
          <p:cNvPr id="8" name="Rectangle 3"/>
          <p:cNvSpPr>
            <a:spLocks noChangeArrowheads="1"/>
          </p:cNvSpPr>
          <p:nvPr/>
        </p:nvSpPr>
        <p:spPr bwMode="auto">
          <a:xfrm>
            <a:off x="374573" y="5620832"/>
            <a:ext cx="8604174" cy="400110"/>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暑さ指数が</a:t>
            </a:r>
            <a:r>
              <a:rPr kumimoji="0" lang="en-US" altLang="ja-JP"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28</a:t>
            </a:r>
            <a:r>
              <a:rPr kumimoji="0" lang="ja-JP" altLang="en-US" sz="20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℃以上</a:t>
            </a:r>
            <a:r>
              <a:rPr kumimoji="0"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（厳重</a:t>
            </a:r>
            <a:r>
              <a:rPr kumimoji="0"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警戒</a:t>
            </a:r>
            <a:r>
              <a:rPr kumimoji="0" lang="ja-JP" altLang="en-US" sz="20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kumimoji="0"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超えると</a:t>
            </a:r>
            <a:r>
              <a:rPr kumimoji="0" lang="ja-JP" altLang="en-US" sz="20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熱中症搬送者が</a:t>
            </a:r>
            <a:r>
              <a:rPr kumimoji="0"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著しく</a:t>
            </a:r>
            <a:r>
              <a:rPr kumimoji="0" lang="ja-JP" altLang="en-US" sz="20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増加</a:t>
            </a:r>
            <a:r>
              <a:rPr kumimoji="0" lang="ja-JP" altLang="en-US" sz="2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en-US" sz="1000" b="0" i="0" u="none" strike="noStrike" cap="none" normalizeH="0" baseline="0" dirty="0" smtClean="0">
              <a:ln>
                <a:noFill/>
              </a:ln>
              <a:solidFill>
                <a:schemeClr val="tx1"/>
              </a:solidFill>
              <a:effectLst/>
            </a:endParaRPr>
          </a:p>
        </p:txBody>
      </p:sp>
      <p:pic>
        <p:nvPicPr>
          <p:cNvPr id="9" name="Picture 5">
            <a:extLst>
              <a:ext uri="{FF2B5EF4-FFF2-40B4-BE49-F238E27FC236}">
                <a16:creationId xmlns:a16="http://schemas.microsoft.com/office/drawing/2014/main" id="{C6947955-C28B-45FF-A5C5-092BEC9198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042" y="764704"/>
            <a:ext cx="5984095" cy="41942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正方形/長方形 9"/>
          <p:cNvSpPr/>
          <p:nvPr/>
        </p:nvSpPr>
        <p:spPr>
          <a:xfrm>
            <a:off x="3824224" y="4507805"/>
            <a:ext cx="3384376" cy="276999"/>
          </a:xfrm>
          <a:prstGeom prst="rect">
            <a:avLst/>
          </a:prstGeom>
        </p:spPr>
        <p:txBody>
          <a:bodyPr wrap="square">
            <a:spAutoFit/>
          </a:bodyPr>
          <a:lstStyle/>
          <a:p>
            <a:pPr algn="r"/>
            <a:r>
              <a:rPr lang="ja-JP" altLang="en-US" sz="1200" dirty="0" smtClean="0">
                <a:latin typeface="ＭＳ ゴシック" panose="020B0609070205080204" pitchFamily="49" charset="-128"/>
                <a:ea typeface="ＭＳ ゴシック" panose="020B0609070205080204" pitchFamily="49" charset="-128"/>
              </a:rPr>
              <a:t>令和元年</a:t>
            </a:r>
            <a:endParaRPr lang="ja-JP" altLang="en-US" sz="12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あつ　　　しすう　　　　　　</a:t>
            </a:r>
            <a:r>
              <a:rPr kumimoji="1" lang="ja-JP" altLang="en-US" sz="1100" dirty="0" err="1" smtClean="0"/>
              <a:t>ね</a:t>
            </a:r>
            <a:r>
              <a:rPr kumimoji="1" lang="ja-JP" altLang="en-US" sz="1100" dirty="0" smtClean="0"/>
              <a:t>ちゅうしょう　　　かんけい</a:t>
            </a:r>
            <a:endParaRPr kumimoji="1" lang="en-US" altLang="ja-JP" sz="1100" dirty="0" smtClean="0"/>
          </a:p>
        </p:txBody>
      </p:sp>
      <p:sp>
        <p:nvSpPr>
          <p:cNvPr id="12" name="テキスト ボックス 11"/>
          <p:cNvSpPr txBox="1"/>
          <p:nvPr/>
        </p:nvSpPr>
        <p:spPr>
          <a:xfrm>
            <a:off x="133412" y="5420578"/>
            <a:ext cx="8735166"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あつ　しすう　　　　　　　いじょう　　げんじゅうけいかい　　こ　　　　　</a:t>
            </a:r>
            <a:r>
              <a:rPr kumimoji="1" lang="ja-JP" altLang="en-US" sz="1100" dirty="0" err="1" smtClean="0"/>
              <a:t>ねっちゅ</a:t>
            </a:r>
            <a:r>
              <a:rPr kumimoji="1" lang="ja-JP" altLang="en-US" sz="1100" dirty="0" smtClean="0"/>
              <a:t>しょうはんそうしゃ　いちじる　　ぞうか　　</a:t>
            </a:r>
            <a:endParaRPr kumimoji="1" lang="en-US" altLang="ja-JP" sz="1100" dirty="0" smtClean="0"/>
          </a:p>
        </p:txBody>
      </p:sp>
      <p:sp>
        <p:nvSpPr>
          <p:cNvPr id="13"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15</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189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5" y="72008"/>
            <a:ext cx="7808047" cy="692696"/>
          </a:xfrm>
        </p:spPr>
        <p:txBody>
          <a:bodyPr>
            <a:normAutofit/>
          </a:bodyPr>
          <a:lstStyle/>
          <a:p>
            <a:r>
              <a:rPr lang="ja-JP" altLang="en-US" dirty="0" smtClean="0"/>
              <a:t>今回使う暑さ指数計</a:t>
            </a:r>
            <a:endParaRPr kumimoji="1" lang="ja-JP" altLang="en-US" dirty="0"/>
          </a:p>
        </p:txBody>
      </p:sp>
      <p:sp>
        <p:nvSpPr>
          <p:cNvPr id="11" name="テキスト ボックス 19"/>
          <p:cNvSpPr txBox="1"/>
          <p:nvPr/>
        </p:nvSpPr>
        <p:spPr>
          <a:xfrm>
            <a:off x="395536" y="800708"/>
            <a:ext cx="8316924" cy="23402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600" dirty="0" smtClean="0">
                <a:solidFill>
                  <a:schemeClr val="tx1"/>
                </a:solidFill>
              </a:rPr>
              <a:t>　</a:t>
            </a:r>
            <a:r>
              <a:rPr lang="ja-JP" altLang="ja-JP" sz="1600" dirty="0" smtClean="0">
                <a:solidFill>
                  <a:schemeClr val="tx1"/>
                </a:solidFill>
              </a:rPr>
              <a:t>「</a:t>
            </a:r>
            <a:r>
              <a:rPr lang="ja-JP" altLang="ja-JP" sz="1600" dirty="0">
                <a:solidFill>
                  <a:schemeClr val="tx1"/>
                </a:solidFill>
              </a:rPr>
              <a:t>熱中症指数モニターみはり</a:t>
            </a:r>
            <a:r>
              <a:rPr lang="ja-JP" altLang="ja-JP" sz="1600" dirty="0" err="1">
                <a:solidFill>
                  <a:schemeClr val="tx1"/>
                </a:solidFill>
              </a:rPr>
              <a:t>ん</a:t>
            </a:r>
            <a:r>
              <a:rPr lang="ja-JP" altLang="ja-JP" sz="1600" dirty="0">
                <a:solidFill>
                  <a:schemeClr val="tx1"/>
                </a:solidFill>
              </a:rPr>
              <a:t>坊プロ（㈱エー・アンド・デイ） 」 </a:t>
            </a:r>
          </a:p>
          <a:p>
            <a:r>
              <a:rPr lang="ja-JP" altLang="en-US" sz="1600" dirty="0" smtClean="0">
                <a:solidFill>
                  <a:schemeClr val="tx1"/>
                </a:solidFill>
              </a:rPr>
              <a:t>　</a:t>
            </a:r>
            <a:r>
              <a:rPr lang="ja-JP" altLang="ja-JP" sz="1600" dirty="0" smtClean="0">
                <a:solidFill>
                  <a:schemeClr val="tx1"/>
                </a:solidFill>
              </a:rPr>
              <a:t>（</a:t>
            </a:r>
            <a:r>
              <a:rPr lang="ja-JP" altLang="ja-JP" sz="1600" dirty="0">
                <a:solidFill>
                  <a:srgbClr val="FF0000"/>
                </a:solidFill>
              </a:rPr>
              <a:t>本体、ベルト</a:t>
            </a:r>
            <a:r>
              <a:rPr lang="ja-JP" altLang="ja-JP" sz="1600" dirty="0" smtClean="0">
                <a:solidFill>
                  <a:srgbClr val="FF0000"/>
                </a:solidFill>
              </a:rPr>
              <a:t>、付属</a:t>
            </a:r>
            <a:r>
              <a:rPr lang="ja-JP" altLang="ja-JP" sz="1600" dirty="0">
                <a:solidFill>
                  <a:srgbClr val="FF0000"/>
                </a:solidFill>
              </a:rPr>
              <a:t>単</a:t>
            </a:r>
            <a:r>
              <a:rPr lang="en-US" altLang="ja-JP" sz="1600" dirty="0">
                <a:solidFill>
                  <a:srgbClr val="FF0000"/>
                </a:solidFill>
              </a:rPr>
              <a:t>4</a:t>
            </a:r>
            <a:r>
              <a:rPr lang="ja-JP" altLang="ja-JP" sz="1600" dirty="0">
                <a:solidFill>
                  <a:srgbClr val="FF0000"/>
                </a:solidFill>
              </a:rPr>
              <a:t>電池</a:t>
            </a:r>
            <a:r>
              <a:rPr lang="en-US" altLang="ja-JP" sz="1600" dirty="0">
                <a:solidFill>
                  <a:srgbClr val="FF0000"/>
                </a:solidFill>
              </a:rPr>
              <a:t>(2</a:t>
            </a:r>
            <a:r>
              <a:rPr lang="ja-JP" altLang="ja-JP" sz="1600" dirty="0">
                <a:solidFill>
                  <a:srgbClr val="FF0000"/>
                </a:solidFill>
              </a:rPr>
              <a:t>本</a:t>
            </a:r>
            <a:r>
              <a:rPr lang="en-US" altLang="ja-JP" sz="1600" dirty="0">
                <a:solidFill>
                  <a:srgbClr val="FF0000"/>
                </a:solidFill>
              </a:rPr>
              <a:t>)</a:t>
            </a:r>
            <a:r>
              <a:rPr lang="ja-JP" altLang="ja-JP" sz="1600" dirty="0" err="1">
                <a:solidFill>
                  <a:srgbClr val="FF0000"/>
                </a:solidFill>
              </a:rPr>
              <a:t>、</a:t>
            </a:r>
            <a:r>
              <a:rPr lang="ja-JP" altLang="ja-JP" sz="1600" dirty="0">
                <a:solidFill>
                  <a:srgbClr val="FF0000"/>
                </a:solidFill>
              </a:rPr>
              <a:t>取扱説明書</a:t>
            </a:r>
            <a:r>
              <a:rPr lang="ja-JP" altLang="ja-JP" sz="1600" dirty="0" smtClean="0">
                <a:solidFill>
                  <a:schemeClr val="tx1"/>
                </a:solidFill>
              </a:rPr>
              <a:t>）</a:t>
            </a:r>
            <a:endParaRPr lang="en-US" altLang="ja-JP" sz="1600" dirty="0" smtClean="0">
              <a:solidFill>
                <a:schemeClr val="tx1"/>
              </a:solidFill>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543" y="1520788"/>
            <a:ext cx="8603917" cy="4032448"/>
          </a:xfrm>
          <a:prstGeom prst="rect">
            <a:avLst/>
          </a:prstGeom>
        </p:spPr>
      </p:pic>
      <p:sp>
        <p:nvSpPr>
          <p:cNvPr id="6" name="テキスト ボックス 5"/>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a:t>
            </a:r>
            <a:r>
              <a:rPr kumimoji="1" lang="ja-JP" altLang="en-US" sz="1100" dirty="0" smtClean="0"/>
              <a:t>こんかい　つか　　　　あつ　　　　しすう</a:t>
            </a:r>
            <a:r>
              <a:rPr kumimoji="1" lang="ja-JP" altLang="en-US" sz="1100" dirty="0" err="1" smtClean="0"/>
              <a:t>けい</a:t>
            </a:r>
            <a:endParaRPr kumimoji="1" lang="en-US" altLang="ja-JP" sz="1100" dirty="0" smtClean="0"/>
          </a:p>
        </p:txBody>
      </p:sp>
      <p:sp>
        <p:nvSpPr>
          <p:cNvPr id="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16</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96760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6552728" cy="692696"/>
          </a:xfrm>
        </p:spPr>
        <p:txBody>
          <a:bodyPr/>
          <a:lstStyle/>
          <a:p>
            <a:r>
              <a:rPr lang="ja-JP" altLang="en-US" dirty="0" smtClean="0"/>
              <a:t>暑さ指数計の見方</a:t>
            </a:r>
            <a:endParaRPr kumimoji="1" lang="ja-JP" altLang="en-US"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4970" y="980728"/>
            <a:ext cx="2854019" cy="4826569"/>
          </a:xfrm>
          <a:prstGeom prst="rect">
            <a:avLst/>
          </a:prstGeom>
        </p:spPr>
      </p:pic>
      <p:sp>
        <p:nvSpPr>
          <p:cNvPr id="8" name="正方形/長方形 7"/>
          <p:cNvSpPr/>
          <p:nvPr/>
        </p:nvSpPr>
        <p:spPr>
          <a:xfrm>
            <a:off x="4247964" y="3825044"/>
            <a:ext cx="962242"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V="1">
            <a:off x="5210206" y="3068961"/>
            <a:ext cx="1017978" cy="936103"/>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10" name="テキスト ボックス 19"/>
          <p:cNvSpPr txBox="1"/>
          <p:nvPr/>
        </p:nvSpPr>
        <p:spPr>
          <a:xfrm>
            <a:off x="6156176" y="2720353"/>
            <a:ext cx="2987824" cy="9315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lgn="l">
              <a:spcAft>
                <a:spcPts val="0"/>
              </a:spcAft>
            </a:pPr>
            <a:r>
              <a:rPr lang="ja-JP" sz="2000" kern="100" dirty="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暑さ指数（</a:t>
            </a:r>
            <a:r>
              <a:rPr lang="en-US" sz="2000" kern="100" dirty="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WBGT[</a:t>
            </a:r>
            <a:r>
              <a:rPr lang="ja-JP" sz="2000" kern="100" dirty="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a:t>
            </a:r>
            <a:r>
              <a:rPr lang="en-US" sz="2000" kern="100" dirty="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a:t>
            </a:r>
            <a:r>
              <a:rPr lang="ja-JP" sz="2000" kern="100" dirty="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a:t>
            </a:r>
            <a:endParaRPr lang="ja-JP" sz="2000" kern="100" dirty="0">
              <a:effectLst/>
              <a:ea typeface="ＭＳ 明朝" panose="02020609040205080304" pitchFamily="17" charset="-128"/>
              <a:cs typeface="Times New Roman" panose="02020603050405020304" pitchFamily="18" charset="0"/>
            </a:endParaRPr>
          </a:p>
          <a:p>
            <a:pPr marL="63500" algn="l">
              <a:spcAft>
                <a:spcPts val="0"/>
              </a:spcAft>
            </a:pPr>
            <a:r>
              <a:rPr lang="ja-JP" altLang="en-US" sz="1100" kern="100" dirty="0" smtClean="0">
                <a:ln w="9525" cap="rnd" cmpd="sng" algn="ctr">
                  <a:solidFill>
                    <a:srgbClr val="FF0000"/>
                  </a:solidFill>
                  <a:prstDash val="solid"/>
                  <a:bevel/>
                </a:ln>
                <a:effectLst/>
                <a:latin typeface="HG丸ｺﾞｼｯｸM-PRO" panose="020F0600000000000000" pitchFamily="50" charset="-128"/>
                <a:ea typeface="ＭＳ 明朝" panose="02020609040205080304" pitchFamily="17" charset="-128"/>
                <a:cs typeface="Times New Roman" panose="02020603050405020304" pitchFamily="18" charset="0"/>
              </a:rPr>
              <a:t>　</a:t>
            </a:r>
            <a:r>
              <a:rPr lang="en-US" sz="1100" kern="100" dirty="0" smtClean="0">
                <a:ln w="9525" cap="rnd" cmpd="sng" algn="ctr">
                  <a:solidFill>
                    <a:srgbClr val="FF0000"/>
                  </a:solidFill>
                  <a:prstDash val="solid"/>
                  <a:bevel/>
                </a:ln>
                <a:effectLst/>
                <a:latin typeface="HG丸ｺﾞｼｯｸM-PRO" panose="020F0600000000000000" pitchFamily="50" charset="-128"/>
                <a:ea typeface="ＭＳ 明朝" panose="02020609040205080304" pitchFamily="17" charset="-128"/>
                <a:cs typeface="Times New Roman" panose="02020603050405020304" pitchFamily="18" charset="0"/>
              </a:rPr>
              <a:t>20</a:t>
            </a:r>
            <a:r>
              <a:rPr lang="ja-JP" sz="1100" kern="100" dirty="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秒ごとに自動計測します。</a:t>
            </a:r>
            <a:endParaRPr lang="ja-JP" sz="1200" kern="100" dirty="0">
              <a:effectLst/>
              <a:ea typeface="ＭＳ 明朝" panose="02020609040205080304" pitchFamily="17" charset="-128"/>
              <a:cs typeface="Times New Roman" panose="02020603050405020304" pitchFamily="18" charset="0"/>
            </a:endParaRPr>
          </a:p>
          <a:p>
            <a:pPr marL="63500" algn="l">
              <a:spcAft>
                <a:spcPts val="0"/>
              </a:spcAft>
            </a:pPr>
            <a:r>
              <a:rPr lang="ja-JP" altLang="en-US" sz="1100" kern="100" dirty="0" smtClean="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　</a:t>
            </a:r>
            <a:r>
              <a:rPr lang="ja-JP" sz="1100" kern="100" dirty="0" smtClean="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こ</a:t>
            </a:r>
            <a:r>
              <a:rPr lang="ja-JP" altLang="en-US" sz="1100" kern="100" dirty="0" smtClean="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こ</a:t>
            </a:r>
            <a:r>
              <a:rPr lang="ja-JP" sz="1100" kern="100" dirty="0" smtClean="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の</a:t>
            </a:r>
            <a:r>
              <a:rPr lang="ja-JP" sz="1100" kern="100" dirty="0">
                <a:ln w="9525" cap="rnd" cmpd="sng" algn="ctr">
                  <a:solidFill>
                    <a:srgbClr val="FF0000"/>
                  </a:solidFill>
                  <a:prstDash val="solid"/>
                  <a:bevel/>
                </a:ln>
                <a:effectLst/>
                <a:ea typeface="HG丸ｺﾞｼｯｸM-PRO" panose="020F0600000000000000" pitchFamily="50" charset="-128"/>
                <a:cs typeface="Times New Roman" panose="02020603050405020304" pitchFamily="18" charset="0"/>
              </a:rPr>
              <a:t>数値を記録してください。</a:t>
            </a:r>
            <a:endParaRPr lang="ja-JP" sz="1200" kern="100" dirty="0">
              <a:effectLst/>
              <a:ea typeface="ＭＳ 明朝" panose="02020609040205080304" pitchFamily="17" charset="-128"/>
              <a:cs typeface="Times New Roman" panose="02020603050405020304" pitchFamily="18" charset="0"/>
            </a:endParaRPr>
          </a:p>
        </p:txBody>
      </p:sp>
      <p:cxnSp>
        <p:nvCxnSpPr>
          <p:cNvPr id="12" name="直線コネクタ 11"/>
          <p:cNvCxnSpPr/>
          <p:nvPr/>
        </p:nvCxnSpPr>
        <p:spPr>
          <a:xfrm>
            <a:off x="5210206" y="4882112"/>
            <a:ext cx="1017978" cy="131064"/>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14" name="テキスト ボックス 19"/>
          <p:cNvSpPr txBox="1"/>
          <p:nvPr/>
        </p:nvSpPr>
        <p:spPr>
          <a:xfrm>
            <a:off x="6156176" y="4808585"/>
            <a:ext cx="1836204" cy="420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lgn="l">
              <a:spcAft>
                <a:spcPts val="0"/>
              </a:spcAft>
            </a:pPr>
            <a:r>
              <a:rPr lang="ja-JP" altLang="en-US" sz="16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湿度</a:t>
            </a:r>
            <a:r>
              <a:rPr lang="en-US" altLang="ja-JP" sz="16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6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16" name="直線コネクタ 15"/>
          <p:cNvCxnSpPr/>
          <p:nvPr/>
        </p:nvCxnSpPr>
        <p:spPr>
          <a:xfrm flipH="1">
            <a:off x="2627783" y="4882112"/>
            <a:ext cx="1116125" cy="225328"/>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17" name="テキスト ボックス 19"/>
          <p:cNvSpPr txBox="1"/>
          <p:nvPr/>
        </p:nvSpPr>
        <p:spPr>
          <a:xfrm>
            <a:off x="1161485" y="5013176"/>
            <a:ext cx="1803485" cy="6480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lgn="l">
              <a:spcAft>
                <a:spcPts val="0"/>
              </a:spcAft>
            </a:pPr>
            <a:r>
              <a:rPr lang="ja-JP" altLang="en-US"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気温</a:t>
            </a:r>
            <a:r>
              <a:rPr lang="en-US" altLang="ja-JP" sz="16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p:txBody>
      </p:sp>
      <p:cxnSp>
        <p:nvCxnSpPr>
          <p:cNvPr id="13" name="直線コネクタ 12"/>
          <p:cNvCxnSpPr>
            <a:endCxn id="15" idx="3"/>
          </p:cNvCxnSpPr>
          <p:nvPr/>
        </p:nvCxnSpPr>
        <p:spPr>
          <a:xfrm flipH="1" flipV="1">
            <a:off x="2411760" y="3734047"/>
            <a:ext cx="1404156" cy="271018"/>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15" name="テキスト ボックス 19"/>
          <p:cNvSpPr txBox="1"/>
          <p:nvPr/>
        </p:nvSpPr>
        <p:spPr>
          <a:xfrm>
            <a:off x="611560" y="3319013"/>
            <a:ext cx="1800200" cy="8300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lgn="l">
              <a:spcAft>
                <a:spcPts val="0"/>
              </a:spcAft>
            </a:pPr>
            <a:r>
              <a:rPr lang="ja-JP" altLang="en-US" sz="16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・屋外モード</a:t>
            </a:r>
            <a:endParaRPr lang="en-US" altLang="ja-JP" sz="16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63500" algn="l">
              <a:spcAft>
                <a:spcPts val="0"/>
              </a:spcAft>
            </a:pPr>
            <a:r>
              <a:rPr lang="ja-JP" altLang="en-US" sz="16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・アラーム無し（設定モード）</a:t>
            </a:r>
            <a:endParaRPr lang="ja-JP" sz="16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正方形/長方形 3"/>
          <p:cNvSpPr/>
          <p:nvPr/>
        </p:nvSpPr>
        <p:spPr>
          <a:xfrm>
            <a:off x="3635896" y="3368822"/>
            <a:ext cx="1574310" cy="4150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flipH="1" flipV="1">
            <a:off x="2811950" y="3114937"/>
            <a:ext cx="823946" cy="300990"/>
          </a:xfrm>
          <a:prstGeom prst="line">
            <a:avLst/>
          </a:prstGeom>
          <a:ln w="19050" cap="rnd">
            <a:solidFill>
              <a:schemeClr val="accent1"/>
            </a:solidFill>
            <a:round/>
            <a:headEnd type="oval"/>
          </a:ln>
        </p:spPr>
        <p:style>
          <a:lnRef idx="1">
            <a:schemeClr val="accent1"/>
          </a:lnRef>
          <a:fillRef idx="0">
            <a:schemeClr val="accent1"/>
          </a:fillRef>
          <a:effectRef idx="0">
            <a:schemeClr val="accent1"/>
          </a:effectRef>
          <a:fontRef idx="minor">
            <a:schemeClr val="tx1"/>
          </a:fontRef>
        </p:style>
      </p:cxnSp>
      <p:sp>
        <p:nvSpPr>
          <p:cNvPr id="19" name="テキスト ボックス 14"/>
          <p:cNvSpPr txBox="1"/>
          <p:nvPr/>
        </p:nvSpPr>
        <p:spPr>
          <a:xfrm>
            <a:off x="1245666" y="2911798"/>
            <a:ext cx="1894615"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algn="just">
              <a:spcAft>
                <a:spcPts val="0"/>
              </a:spcAft>
            </a:pPr>
            <a:r>
              <a:rPr lang="ja-JP" sz="1400" kern="100" dirty="0">
                <a:ln w="9525" cap="rnd" cmpd="sng" algn="ctr">
                  <a:solidFill>
                    <a:srgbClr val="00B0F0"/>
                  </a:solidFill>
                  <a:prstDash val="solid"/>
                  <a:bevel/>
                </a:ln>
                <a:effectLst/>
                <a:ea typeface="HG丸ｺﾞｼｯｸM-PRO" panose="020F0600000000000000" pitchFamily="50" charset="-128"/>
                <a:cs typeface="Times New Roman" panose="02020603050405020304" pitchFamily="18" charset="0"/>
              </a:rPr>
              <a:t>予防指針の</a:t>
            </a:r>
            <a:r>
              <a:rPr lang="ja-JP" sz="1400" kern="100" dirty="0" smtClean="0">
                <a:ln w="9525" cap="rnd" cmpd="sng" algn="ctr">
                  <a:solidFill>
                    <a:srgbClr val="00B0F0"/>
                  </a:solidFill>
                  <a:prstDash val="solid"/>
                  <a:bevel/>
                </a:ln>
                <a:effectLst/>
                <a:ea typeface="HG丸ｺﾞｼｯｸM-PRO" panose="020F0600000000000000" pitchFamily="50" charset="-128"/>
                <a:cs typeface="Times New Roman" panose="02020603050405020304" pitchFamily="18" charset="0"/>
              </a:rPr>
              <a:t>表示</a:t>
            </a:r>
            <a:endParaRPr lang="ja-JP" sz="1600" kern="100" dirty="0">
              <a:effectLst/>
              <a:ea typeface="ＭＳ 明朝" panose="02020609040205080304" pitchFamily="17" charset="-128"/>
              <a:cs typeface="Times New Roman" panose="02020603050405020304" pitchFamily="18" charset="0"/>
            </a:endParaRPr>
          </a:p>
        </p:txBody>
      </p:sp>
      <p:cxnSp>
        <p:nvCxnSpPr>
          <p:cNvPr id="20" name="直線コネクタ 19"/>
          <p:cNvCxnSpPr/>
          <p:nvPr/>
        </p:nvCxnSpPr>
        <p:spPr>
          <a:xfrm flipH="1" flipV="1">
            <a:off x="2411760" y="1999619"/>
            <a:ext cx="1224136" cy="1011740"/>
          </a:xfrm>
          <a:prstGeom prst="line">
            <a:avLst/>
          </a:prstGeom>
          <a:ln w="19050" cap="rnd">
            <a:solidFill>
              <a:schemeClr val="accent1"/>
            </a:solidFill>
            <a:round/>
            <a:headEnd type="oval"/>
          </a:ln>
        </p:spPr>
        <p:style>
          <a:lnRef idx="1">
            <a:schemeClr val="accent1"/>
          </a:lnRef>
          <a:fillRef idx="0">
            <a:schemeClr val="accent1"/>
          </a:fillRef>
          <a:effectRef idx="0">
            <a:schemeClr val="accent1"/>
          </a:effectRef>
          <a:fontRef idx="minor">
            <a:schemeClr val="tx1"/>
          </a:fontRef>
        </p:style>
      </p:cxnSp>
      <p:sp>
        <p:nvSpPr>
          <p:cNvPr id="21" name="テキスト ボックス 14"/>
          <p:cNvSpPr txBox="1"/>
          <p:nvPr/>
        </p:nvSpPr>
        <p:spPr>
          <a:xfrm>
            <a:off x="1647136" y="1685607"/>
            <a:ext cx="1041229"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algn="just">
              <a:spcAft>
                <a:spcPts val="0"/>
              </a:spcAft>
            </a:pPr>
            <a:r>
              <a:rPr lang="ja-JP" altLang="en-US" kern="100" dirty="0" smtClean="0">
                <a:ln w="9525" cap="rnd" cmpd="sng" algn="ctr">
                  <a:solidFill>
                    <a:srgbClr val="00B0F0"/>
                  </a:solidFill>
                  <a:prstDash val="solid"/>
                  <a:bevel/>
                </a:ln>
                <a:ea typeface="HG丸ｺﾞｼｯｸM-PRO" panose="020F0600000000000000" pitchFamily="50" charset="-128"/>
                <a:cs typeface="Times New Roman" panose="02020603050405020304" pitchFamily="18" charset="0"/>
              </a:rPr>
              <a:t>電源</a:t>
            </a:r>
            <a:endParaRPr lang="en-US" altLang="ja-JP" kern="100" dirty="0" smtClean="0">
              <a:ln w="9525" cap="rnd" cmpd="sng" algn="ctr">
                <a:solidFill>
                  <a:srgbClr val="00B0F0"/>
                </a:solidFill>
                <a:prstDash val="solid"/>
                <a:bevel/>
              </a:ln>
              <a:ea typeface="HG丸ｺﾞｼｯｸM-PRO" panose="020F0600000000000000" pitchFamily="50" charset="-128"/>
              <a:cs typeface="Times New Roman" panose="02020603050405020304" pitchFamily="18" charset="0"/>
            </a:endParaRPr>
          </a:p>
        </p:txBody>
      </p:sp>
      <p:sp>
        <p:nvSpPr>
          <p:cNvPr id="22" name="テキスト ボックス 21"/>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あつ　　　　しすう</a:t>
            </a:r>
            <a:r>
              <a:rPr lang="ja-JP" altLang="en-US" sz="1100" dirty="0" err="1" smtClean="0"/>
              <a:t>けい</a:t>
            </a:r>
            <a:r>
              <a:rPr lang="ja-JP" altLang="en-US" sz="1100" dirty="0" smtClean="0"/>
              <a:t>　　　　　みかた</a:t>
            </a:r>
            <a:endParaRPr kumimoji="1" lang="en-US" altLang="ja-JP" sz="1100" dirty="0" smtClean="0"/>
          </a:p>
        </p:txBody>
      </p:sp>
      <p:sp>
        <p:nvSpPr>
          <p:cNvPr id="23" name="テキスト ボックス 22"/>
          <p:cNvSpPr txBox="1"/>
          <p:nvPr/>
        </p:nvSpPr>
        <p:spPr>
          <a:xfrm>
            <a:off x="1057168" y="4845830"/>
            <a:ext cx="2588021" cy="261610"/>
          </a:xfrm>
          <a:prstGeom prst="rect">
            <a:avLst/>
          </a:prstGeom>
          <a:noFill/>
        </p:spPr>
        <p:txBody>
          <a:bodyPr wrap="square" rtlCol="0">
            <a:spAutoFit/>
          </a:bodyPr>
          <a:lstStyle/>
          <a:p>
            <a:r>
              <a:rPr lang="ja-JP" altLang="en-US" sz="1100" dirty="0"/>
              <a:t>　</a:t>
            </a:r>
            <a:r>
              <a:rPr lang="ja-JP" altLang="en-US" sz="1100" dirty="0" err="1" smtClean="0"/>
              <a:t>きおん</a:t>
            </a:r>
            <a:endParaRPr kumimoji="1" lang="en-US" altLang="ja-JP" sz="1100" dirty="0" smtClean="0"/>
          </a:p>
        </p:txBody>
      </p:sp>
      <p:sp>
        <p:nvSpPr>
          <p:cNvPr id="24" name="テキスト ボックス 23"/>
          <p:cNvSpPr txBox="1"/>
          <p:nvPr/>
        </p:nvSpPr>
        <p:spPr>
          <a:xfrm>
            <a:off x="6079412" y="4677780"/>
            <a:ext cx="2588021" cy="261610"/>
          </a:xfrm>
          <a:prstGeom prst="rect">
            <a:avLst/>
          </a:prstGeom>
          <a:noFill/>
        </p:spPr>
        <p:txBody>
          <a:bodyPr wrap="square" rtlCol="0">
            <a:spAutoFit/>
          </a:bodyPr>
          <a:lstStyle/>
          <a:p>
            <a:r>
              <a:rPr lang="ja-JP" altLang="en-US" sz="1100" dirty="0"/>
              <a:t>　</a:t>
            </a:r>
            <a:r>
              <a:rPr lang="ja-JP" altLang="en-US" sz="1100" dirty="0" smtClean="0"/>
              <a:t>しつど</a:t>
            </a:r>
            <a:endParaRPr kumimoji="1" lang="en-US" altLang="ja-JP" sz="1100" dirty="0" smtClean="0"/>
          </a:p>
        </p:txBody>
      </p:sp>
      <p:sp>
        <p:nvSpPr>
          <p:cNvPr id="25" name="テキスト ボックス 24"/>
          <p:cNvSpPr txBox="1"/>
          <p:nvPr/>
        </p:nvSpPr>
        <p:spPr>
          <a:xfrm>
            <a:off x="1651999" y="1534208"/>
            <a:ext cx="2588021" cy="261610"/>
          </a:xfrm>
          <a:prstGeom prst="rect">
            <a:avLst/>
          </a:prstGeom>
          <a:noFill/>
        </p:spPr>
        <p:txBody>
          <a:bodyPr wrap="square" rtlCol="0">
            <a:spAutoFit/>
          </a:bodyPr>
          <a:lstStyle/>
          <a:p>
            <a:r>
              <a:rPr lang="ja-JP" altLang="en-US" sz="1100" dirty="0"/>
              <a:t>　</a:t>
            </a:r>
            <a:r>
              <a:rPr lang="ja-JP" altLang="en-US" sz="1100" dirty="0" smtClean="0"/>
              <a:t>でん</a:t>
            </a:r>
            <a:r>
              <a:rPr lang="ja-JP" altLang="en-US" sz="1100" dirty="0" err="1" smtClean="0"/>
              <a:t>げん</a:t>
            </a:r>
            <a:endParaRPr kumimoji="1" lang="en-US" altLang="ja-JP" sz="1100" dirty="0" smtClean="0"/>
          </a:p>
        </p:txBody>
      </p:sp>
      <p:sp>
        <p:nvSpPr>
          <p:cNvPr id="26" name="テキスト ボックス 25"/>
          <p:cNvSpPr txBox="1"/>
          <p:nvPr/>
        </p:nvSpPr>
        <p:spPr>
          <a:xfrm>
            <a:off x="6079411" y="2551422"/>
            <a:ext cx="2588021" cy="261610"/>
          </a:xfrm>
          <a:prstGeom prst="rect">
            <a:avLst/>
          </a:prstGeom>
          <a:noFill/>
        </p:spPr>
        <p:txBody>
          <a:bodyPr wrap="square" rtlCol="0">
            <a:spAutoFit/>
          </a:bodyPr>
          <a:lstStyle/>
          <a:p>
            <a:r>
              <a:rPr lang="ja-JP" altLang="en-US" sz="1100" dirty="0"/>
              <a:t>　</a:t>
            </a:r>
            <a:r>
              <a:rPr lang="ja-JP" altLang="en-US" sz="1100" dirty="0" smtClean="0"/>
              <a:t>あつ　　しすう</a:t>
            </a:r>
            <a:endParaRPr kumimoji="1" lang="en-US" altLang="ja-JP" sz="1100" dirty="0" smtClean="0"/>
          </a:p>
        </p:txBody>
      </p:sp>
      <p:sp>
        <p:nvSpPr>
          <p:cNvPr id="2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17</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09992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9"/>
          <p:cNvSpPr txBox="1"/>
          <p:nvPr/>
        </p:nvSpPr>
        <p:spPr>
          <a:xfrm>
            <a:off x="464228" y="1049709"/>
            <a:ext cx="8316924" cy="49515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400"/>
              </a:lnSpc>
            </a:pPr>
            <a:r>
              <a:rPr lang="ja-JP" altLang="en-US" sz="3200" dirty="0" smtClean="0">
                <a:solidFill>
                  <a:schemeClr val="tx1"/>
                </a:solidFill>
              </a:rPr>
              <a:t>①</a:t>
            </a:r>
            <a:r>
              <a:rPr lang="ja-JP" altLang="en-US" sz="3200" dirty="0">
                <a:solidFill>
                  <a:schemeClr val="tx1"/>
                </a:solidFill>
              </a:rPr>
              <a:t> </a:t>
            </a:r>
            <a:r>
              <a:rPr lang="ja-JP" altLang="en-US" sz="3200" dirty="0" smtClean="0">
                <a:solidFill>
                  <a:schemeClr val="tx1"/>
                </a:solidFill>
              </a:rPr>
              <a:t>測定場所を決める</a:t>
            </a:r>
            <a:endParaRPr lang="en-US" altLang="ja-JP" sz="3200" dirty="0" smtClean="0">
              <a:solidFill>
                <a:schemeClr val="tx1"/>
              </a:solidFill>
            </a:endParaRPr>
          </a:p>
          <a:p>
            <a:pPr>
              <a:lnSpc>
                <a:spcPts val="3400"/>
              </a:lnSpc>
            </a:pPr>
            <a:endParaRPr lang="en-US" altLang="ja-JP" sz="3200" dirty="0" smtClean="0">
              <a:solidFill>
                <a:schemeClr val="tx1"/>
              </a:solidFill>
            </a:endParaRPr>
          </a:p>
          <a:p>
            <a:pPr>
              <a:lnSpc>
                <a:spcPts val="3400"/>
              </a:lnSpc>
            </a:pPr>
            <a:r>
              <a:rPr lang="ja-JP" altLang="en-US" sz="3200" dirty="0" smtClean="0">
                <a:solidFill>
                  <a:schemeClr val="tx1"/>
                </a:solidFill>
              </a:rPr>
              <a:t>② 暑さ指数計を置く</a:t>
            </a:r>
            <a:endParaRPr lang="en-US" altLang="ja-JP" sz="3200" dirty="0" smtClean="0">
              <a:solidFill>
                <a:schemeClr val="tx1"/>
              </a:solidFill>
            </a:endParaRPr>
          </a:p>
          <a:p>
            <a:pPr>
              <a:lnSpc>
                <a:spcPts val="3400"/>
              </a:lnSpc>
            </a:pPr>
            <a:r>
              <a:rPr lang="ja-JP" altLang="en-US" sz="2000" b="1" dirty="0" smtClean="0">
                <a:solidFill>
                  <a:srgbClr val="FF0000"/>
                </a:solidFill>
              </a:rPr>
              <a:t>　測定の前に、</a:t>
            </a:r>
            <a:r>
              <a:rPr lang="ja-JP" altLang="en-US" sz="2000" b="1" dirty="0">
                <a:solidFill>
                  <a:srgbClr val="FF0000"/>
                </a:solidFill>
              </a:rPr>
              <a:t>５</a:t>
            </a:r>
            <a:r>
              <a:rPr lang="ja-JP" altLang="en-US" sz="2000" b="1" dirty="0" smtClean="0">
                <a:solidFill>
                  <a:srgbClr val="FF0000"/>
                </a:solidFill>
              </a:rPr>
              <a:t>分ほど測定場所に置いておく必要があります。</a:t>
            </a:r>
            <a:endParaRPr lang="en-US" altLang="ja-JP" sz="2000" b="1" dirty="0" smtClean="0">
              <a:solidFill>
                <a:srgbClr val="FF0000"/>
              </a:solidFill>
            </a:endParaRPr>
          </a:p>
          <a:p>
            <a:pPr>
              <a:lnSpc>
                <a:spcPts val="3400"/>
              </a:lnSpc>
            </a:pPr>
            <a:r>
              <a:rPr lang="ja-JP" altLang="en-US" sz="2000" dirty="0" smtClean="0">
                <a:solidFill>
                  <a:schemeClr val="tx1"/>
                </a:solidFill>
              </a:rPr>
              <a:t>　その</a:t>
            </a:r>
            <a:r>
              <a:rPr lang="ja-JP" altLang="en-US" sz="2000" dirty="0">
                <a:solidFill>
                  <a:schemeClr val="tx1"/>
                </a:solidFill>
              </a:rPr>
              <a:t>間</a:t>
            </a:r>
            <a:r>
              <a:rPr lang="ja-JP" altLang="en-US" sz="2000" dirty="0" smtClean="0">
                <a:solidFill>
                  <a:schemeClr val="tx1"/>
                </a:solidFill>
              </a:rPr>
              <a:t>は屋外で待つのではなく、屋内で待機するなど、</a:t>
            </a:r>
            <a:endParaRPr lang="en-US" altLang="ja-JP" sz="2000" dirty="0" smtClean="0">
              <a:solidFill>
                <a:schemeClr val="tx1"/>
              </a:solidFill>
            </a:endParaRPr>
          </a:p>
          <a:p>
            <a:pPr>
              <a:lnSpc>
                <a:spcPts val="3400"/>
              </a:lnSpc>
            </a:pPr>
            <a:r>
              <a:rPr lang="ja-JP" altLang="en-US" sz="2000" b="1" dirty="0" smtClean="0">
                <a:solidFill>
                  <a:srgbClr val="FF0000"/>
                </a:solidFill>
              </a:rPr>
              <a:t>　熱中症に十分注意してください</a:t>
            </a:r>
            <a:r>
              <a:rPr lang="ja-JP" altLang="en-US" sz="2000" dirty="0" smtClean="0">
                <a:solidFill>
                  <a:schemeClr val="tx1"/>
                </a:solidFill>
              </a:rPr>
              <a:t>。</a:t>
            </a:r>
            <a:endParaRPr lang="en-US" altLang="ja-JP" sz="2000" dirty="0" smtClean="0">
              <a:solidFill>
                <a:schemeClr val="tx1"/>
              </a:solidFill>
            </a:endParaRPr>
          </a:p>
          <a:p>
            <a:pPr>
              <a:lnSpc>
                <a:spcPts val="3400"/>
              </a:lnSpc>
            </a:pPr>
            <a:endParaRPr lang="en-US" altLang="ja-JP" sz="2000" dirty="0" smtClean="0">
              <a:solidFill>
                <a:schemeClr val="tx1"/>
              </a:solidFill>
            </a:endParaRPr>
          </a:p>
          <a:p>
            <a:pPr>
              <a:lnSpc>
                <a:spcPts val="3400"/>
              </a:lnSpc>
            </a:pPr>
            <a:r>
              <a:rPr lang="ja-JP" altLang="en-US" sz="3200" dirty="0" smtClean="0">
                <a:solidFill>
                  <a:schemeClr val="tx1"/>
                </a:solidFill>
              </a:rPr>
              <a:t>③ 暑さ指数を確認する</a:t>
            </a:r>
            <a:endParaRPr lang="en-US" altLang="ja-JP" sz="3200" dirty="0" smtClean="0">
              <a:solidFill>
                <a:schemeClr val="tx1"/>
              </a:solidFill>
            </a:endParaRPr>
          </a:p>
          <a:p>
            <a:pPr>
              <a:lnSpc>
                <a:spcPts val="3400"/>
              </a:lnSpc>
            </a:pPr>
            <a:r>
              <a:rPr lang="ja-JP" altLang="en-US" sz="2000" dirty="0" smtClean="0">
                <a:solidFill>
                  <a:schemeClr val="tx1"/>
                </a:solidFill>
              </a:rPr>
              <a:t>　暑さ指数を目で見て確認します。</a:t>
            </a:r>
            <a:endParaRPr lang="en-US" altLang="ja-JP" sz="2000" dirty="0">
              <a:solidFill>
                <a:schemeClr val="tx1"/>
              </a:solidFill>
            </a:endParaRPr>
          </a:p>
          <a:p>
            <a:pPr>
              <a:lnSpc>
                <a:spcPts val="3400"/>
              </a:lnSpc>
            </a:pPr>
            <a:r>
              <a:rPr lang="ja-JP" altLang="en-US" sz="2000" dirty="0" smtClean="0">
                <a:solidFill>
                  <a:schemeClr val="tx1"/>
                </a:solidFill>
              </a:rPr>
              <a:t>　暑さ指数は風などの影響でよく変化</a:t>
            </a:r>
            <a:endParaRPr lang="en-US" altLang="ja-JP" sz="2000" dirty="0" smtClean="0">
              <a:solidFill>
                <a:schemeClr val="tx1"/>
              </a:solidFill>
            </a:endParaRPr>
          </a:p>
          <a:p>
            <a:pPr>
              <a:lnSpc>
                <a:spcPts val="3400"/>
              </a:lnSpc>
            </a:pPr>
            <a:r>
              <a:rPr lang="ja-JP" altLang="en-US" sz="2000" dirty="0" smtClean="0">
                <a:solidFill>
                  <a:schemeClr val="tx1"/>
                </a:solidFill>
              </a:rPr>
              <a:t>　しますので、そのときに読み取れた</a:t>
            </a:r>
            <a:endParaRPr lang="en-US" altLang="ja-JP" sz="2000" dirty="0" smtClean="0">
              <a:solidFill>
                <a:schemeClr val="tx1"/>
              </a:solidFill>
            </a:endParaRPr>
          </a:p>
          <a:p>
            <a:pPr>
              <a:lnSpc>
                <a:spcPts val="3400"/>
              </a:lnSpc>
            </a:pPr>
            <a:r>
              <a:rPr lang="ja-JP" altLang="en-US" sz="2000" dirty="0" smtClean="0">
                <a:solidFill>
                  <a:schemeClr val="tx1"/>
                </a:solidFill>
              </a:rPr>
              <a:t>　数値を記録してください。</a:t>
            </a:r>
            <a:endParaRPr lang="en-US" altLang="ja-JP" sz="2000" dirty="0" smtClean="0">
              <a:solidFill>
                <a:schemeClr val="tx1"/>
              </a:solidFill>
            </a:endParaRPr>
          </a:p>
          <a:p>
            <a:endParaRPr lang="en-US" altLang="ja-JP" sz="2000" dirty="0" smtClean="0">
              <a:solidFill>
                <a:schemeClr val="tx1"/>
              </a:solidFill>
            </a:endParaRPr>
          </a:p>
        </p:txBody>
      </p:sp>
      <p:sp>
        <p:nvSpPr>
          <p:cNvPr id="3" name="タイトル 2"/>
          <p:cNvSpPr>
            <a:spLocks noGrp="1"/>
          </p:cNvSpPr>
          <p:nvPr>
            <p:ph type="ctrTitle"/>
          </p:nvPr>
        </p:nvSpPr>
        <p:spPr>
          <a:xfrm>
            <a:off x="1115616" y="72008"/>
            <a:ext cx="6552728" cy="692696"/>
          </a:xfrm>
        </p:spPr>
        <p:txBody>
          <a:bodyPr>
            <a:normAutofit/>
          </a:bodyPr>
          <a:lstStyle/>
          <a:p>
            <a:r>
              <a:rPr lang="ja-JP" altLang="en-US" dirty="0" smtClean="0"/>
              <a:t>暑さ指数</a:t>
            </a:r>
            <a:r>
              <a:rPr lang="ja-JP" altLang="en-US" dirty="0"/>
              <a:t>を</a:t>
            </a:r>
            <a:r>
              <a:rPr lang="ja-JP" altLang="en-US" dirty="0" smtClean="0"/>
              <a:t>測定する</a:t>
            </a:r>
            <a:endParaRPr kumimoji="1" lang="ja-JP" altLang="en-US" dirty="0"/>
          </a:p>
        </p:txBody>
      </p:sp>
      <p:sp>
        <p:nvSpPr>
          <p:cNvPr id="9" name="テキスト ボックス 8"/>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あつ　　　　しすう　　　　　そくてい</a:t>
            </a:r>
            <a:endParaRPr kumimoji="1" lang="en-US" altLang="ja-JP" sz="1100" dirty="0" smtClean="0"/>
          </a:p>
        </p:txBody>
      </p:sp>
      <p:sp>
        <p:nvSpPr>
          <p:cNvPr id="10" name="テキスト ボックス 9"/>
          <p:cNvSpPr txBox="1"/>
          <p:nvPr/>
        </p:nvSpPr>
        <p:spPr>
          <a:xfrm>
            <a:off x="1295876" y="823221"/>
            <a:ext cx="7183725" cy="261610"/>
          </a:xfrm>
          <a:prstGeom prst="rect">
            <a:avLst/>
          </a:prstGeom>
          <a:noFill/>
        </p:spPr>
        <p:txBody>
          <a:bodyPr wrap="square" rtlCol="0">
            <a:spAutoFit/>
          </a:bodyPr>
          <a:lstStyle/>
          <a:p>
            <a:r>
              <a:rPr lang="ja-JP" altLang="en-US" sz="1100" dirty="0" smtClean="0"/>
              <a:t>そく</a:t>
            </a:r>
            <a:r>
              <a:rPr lang="ja-JP" altLang="en-US" sz="1100" dirty="0" err="1" smtClean="0"/>
              <a:t>ていばしょ</a:t>
            </a:r>
            <a:r>
              <a:rPr lang="ja-JP" altLang="en-US" sz="1100" dirty="0" smtClean="0"/>
              <a:t>　　　　　　き</a:t>
            </a:r>
            <a:endParaRPr kumimoji="1" lang="en-US" altLang="ja-JP" sz="1100" dirty="0" smtClean="0"/>
          </a:p>
        </p:txBody>
      </p:sp>
      <p:sp>
        <p:nvSpPr>
          <p:cNvPr id="12" name="テキスト ボックス 11"/>
          <p:cNvSpPr txBox="1"/>
          <p:nvPr/>
        </p:nvSpPr>
        <p:spPr>
          <a:xfrm>
            <a:off x="934887" y="1703861"/>
            <a:ext cx="7183725" cy="261610"/>
          </a:xfrm>
          <a:prstGeom prst="rect">
            <a:avLst/>
          </a:prstGeom>
          <a:noFill/>
        </p:spPr>
        <p:txBody>
          <a:bodyPr wrap="square" rtlCol="0">
            <a:spAutoFit/>
          </a:bodyPr>
          <a:lstStyle/>
          <a:p>
            <a:r>
              <a:rPr lang="ja-JP" altLang="en-US" sz="1100" dirty="0" smtClean="0"/>
              <a:t>　あつ　　　　しすう</a:t>
            </a:r>
            <a:r>
              <a:rPr lang="ja-JP" altLang="en-US" sz="1100" dirty="0" err="1" smtClean="0"/>
              <a:t>けい</a:t>
            </a:r>
            <a:r>
              <a:rPr lang="ja-JP" altLang="en-US" sz="1100" dirty="0" smtClean="0"/>
              <a:t>　　　　　　　</a:t>
            </a:r>
            <a:r>
              <a:rPr lang="ja-JP" altLang="en-US" sz="1100" dirty="0" err="1" smtClean="0"/>
              <a:t>お</a:t>
            </a:r>
            <a:endParaRPr kumimoji="1" lang="en-US" altLang="ja-JP" sz="1100" dirty="0" smtClean="0"/>
          </a:p>
        </p:txBody>
      </p:sp>
      <p:sp>
        <p:nvSpPr>
          <p:cNvPr id="13" name="テキスト ボックス 12"/>
          <p:cNvSpPr txBox="1"/>
          <p:nvPr/>
        </p:nvSpPr>
        <p:spPr>
          <a:xfrm>
            <a:off x="635595" y="2275737"/>
            <a:ext cx="8145557" cy="261610"/>
          </a:xfrm>
          <a:prstGeom prst="rect">
            <a:avLst/>
          </a:prstGeom>
          <a:noFill/>
        </p:spPr>
        <p:txBody>
          <a:bodyPr wrap="square" rtlCol="0">
            <a:spAutoFit/>
          </a:bodyPr>
          <a:lstStyle/>
          <a:p>
            <a:r>
              <a:rPr lang="ja-JP" altLang="en-US" sz="1100" dirty="0" smtClean="0"/>
              <a:t>そくてい　　まえ　　　　　　ふん　　　そく</a:t>
            </a:r>
            <a:r>
              <a:rPr lang="ja-JP" altLang="en-US" sz="1100" dirty="0" err="1" smtClean="0"/>
              <a:t>ていばしょ</a:t>
            </a:r>
            <a:r>
              <a:rPr lang="ja-JP" altLang="en-US" sz="1100" dirty="0" smtClean="0"/>
              <a:t>　　お　　　　　　　　ひつよう　　</a:t>
            </a:r>
            <a:endParaRPr kumimoji="1" lang="en-US" altLang="ja-JP" sz="1100" dirty="0" smtClean="0"/>
          </a:p>
        </p:txBody>
      </p:sp>
      <p:sp>
        <p:nvSpPr>
          <p:cNvPr id="14" name="テキスト ボックス 13"/>
          <p:cNvSpPr txBox="1"/>
          <p:nvPr/>
        </p:nvSpPr>
        <p:spPr>
          <a:xfrm>
            <a:off x="591526" y="2712331"/>
            <a:ext cx="8145557" cy="261610"/>
          </a:xfrm>
          <a:prstGeom prst="rect">
            <a:avLst/>
          </a:prstGeom>
          <a:noFill/>
        </p:spPr>
        <p:txBody>
          <a:bodyPr wrap="square" rtlCol="0">
            <a:spAutoFit/>
          </a:bodyPr>
          <a:lstStyle/>
          <a:p>
            <a:r>
              <a:rPr kumimoji="1" lang="ja-JP" altLang="en-US" sz="1100" dirty="0" smtClean="0"/>
              <a:t>　　　　あいだ　おくがい　　ま　　　　　　　　　　　　　おくない　　たいき</a:t>
            </a:r>
            <a:endParaRPr kumimoji="1" lang="en-US" altLang="ja-JP" sz="1100" dirty="0" smtClean="0"/>
          </a:p>
        </p:txBody>
      </p:sp>
      <p:sp>
        <p:nvSpPr>
          <p:cNvPr id="15" name="テキスト ボックス 14"/>
          <p:cNvSpPr txBox="1"/>
          <p:nvPr/>
        </p:nvSpPr>
        <p:spPr>
          <a:xfrm>
            <a:off x="103191" y="3129905"/>
            <a:ext cx="8145557" cy="261610"/>
          </a:xfrm>
          <a:prstGeom prst="rect">
            <a:avLst/>
          </a:prstGeom>
          <a:noFill/>
        </p:spPr>
        <p:txBody>
          <a:bodyPr wrap="square" rtlCol="0">
            <a:spAutoFit/>
          </a:bodyPr>
          <a:lstStyle/>
          <a:p>
            <a:r>
              <a:rPr kumimoji="1" lang="ja-JP" altLang="en-US" sz="1100" dirty="0" smtClean="0"/>
              <a:t>　　　　</a:t>
            </a:r>
            <a:r>
              <a:rPr lang="ja-JP" altLang="en-US" sz="1100" dirty="0" smtClean="0"/>
              <a:t>ねっ</a:t>
            </a:r>
            <a:r>
              <a:rPr kumimoji="1" lang="ja-JP" altLang="en-US" sz="1100" dirty="0" smtClean="0"/>
              <a:t>ちゅうしょう　じゅうぶんちゅうい</a:t>
            </a:r>
            <a:endParaRPr kumimoji="1" lang="en-US" altLang="ja-JP" sz="1100" dirty="0" smtClean="0"/>
          </a:p>
        </p:txBody>
      </p:sp>
      <p:sp>
        <p:nvSpPr>
          <p:cNvPr id="16" name="テキスト ボックス 15"/>
          <p:cNvSpPr txBox="1"/>
          <p:nvPr/>
        </p:nvSpPr>
        <p:spPr>
          <a:xfrm>
            <a:off x="899270" y="3829110"/>
            <a:ext cx="7183725" cy="261610"/>
          </a:xfrm>
          <a:prstGeom prst="rect">
            <a:avLst/>
          </a:prstGeom>
          <a:noFill/>
        </p:spPr>
        <p:txBody>
          <a:bodyPr wrap="square" rtlCol="0">
            <a:spAutoFit/>
          </a:bodyPr>
          <a:lstStyle/>
          <a:p>
            <a:r>
              <a:rPr lang="ja-JP" altLang="en-US" sz="1100" dirty="0" smtClean="0"/>
              <a:t>　あつ　　　　　しすう　　　　　　かくにん</a:t>
            </a:r>
            <a:endParaRPr kumimoji="1" lang="en-US" altLang="ja-JP" sz="1100" dirty="0" smtClean="0"/>
          </a:p>
        </p:txBody>
      </p:sp>
      <p:sp>
        <p:nvSpPr>
          <p:cNvPr id="17" name="テキスト ボックス 16"/>
          <p:cNvSpPr txBox="1"/>
          <p:nvPr/>
        </p:nvSpPr>
        <p:spPr>
          <a:xfrm>
            <a:off x="721905" y="4454598"/>
            <a:ext cx="8145557" cy="261610"/>
          </a:xfrm>
          <a:prstGeom prst="rect">
            <a:avLst/>
          </a:prstGeom>
          <a:noFill/>
        </p:spPr>
        <p:txBody>
          <a:bodyPr wrap="square" rtlCol="0">
            <a:spAutoFit/>
          </a:bodyPr>
          <a:lstStyle/>
          <a:p>
            <a:r>
              <a:rPr kumimoji="1" lang="ja-JP" altLang="en-US" sz="1100" dirty="0" smtClean="0"/>
              <a:t>あつ　　しすう　　 め           み　　かくにん</a:t>
            </a:r>
            <a:endParaRPr kumimoji="1" lang="en-US" altLang="ja-JP" sz="1100" dirty="0" smtClean="0"/>
          </a:p>
        </p:txBody>
      </p:sp>
      <p:sp>
        <p:nvSpPr>
          <p:cNvPr id="18" name="テキスト ボックス 17"/>
          <p:cNvSpPr txBox="1"/>
          <p:nvPr/>
        </p:nvSpPr>
        <p:spPr>
          <a:xfrm>
            <a:off x="721904" y="4875304"/>
            <a:ext cx="8145557" cy="261610"/>
          </a:xfrm>
          <a:prstGeom prst="rect">
            <a:avLst/>
          </a:prstGeom>
          <a:noFill/>
        </p:spPr>
        <p:txBody>
          <a:bodyPr wrap="square" rtlCol="0">
            <a:spAutoFit/>
          </a:bodyPr>
          <a:lstStyle/>
          <a:p>
            <a:r>
              <a:rPr kumimoji="1" lang="ja-JP" altLang="en-US" sz="1100" dirty="0" smtClean="0"/>
              <a:t>あつ　　しすう　　かぜ　　　　　えいきょう　　　　　へんか</a:t>
            </a:r>
            <a:endParaRPr kumimoji="1" lang="en-US" altLang="ja-JP" sz="1100" dirty="0" smtClean="0"/>
          </a:p>
        </p:txBody>
      </p:sp>
      <p:sp>
        <p:nvSpPr>
          <p:cNvPr id="23" name="テキスト ボックス 22"/>
          <p:cNvSpPr txBox="1"/>
          <p:nvPr/>
        </p:nvSpPr>
        <p:spPr>
          <a:xfrm>
            <a:off x="729171" y="5335238"/>
            <a:ext cx="8145557" cy="261610"/>
          </a:xfrm>
          <a:prstGeom prst="rect">
            <a:avLst/>
          </a:prstGeom>
          <a:noFill/>
        </p:spPr>
        <p:txBody>
          <a:bodyPr wrap="square" rtlCol="0">
            <a:spAutoFit/>
          </a:bodyPr>
          <a:lstStyle/>
          <a:p>
            <a:r>
              <a:rPr kumimoji="1" lang="ja-JP" altLang="en-US" sz="1100" dirty="0" smtClean="0"/>
              <a:t>　　　　　　　　　　　　　　　　　　　　</a:t>
            </a:r>
            <a:r>
              <a:rPr kumimoji="1" lang="ja-JP" altLang="en-US" sz="1100" dirty="0" err="1" smtClean="0"/>
              <a:t>よ　　</a:t>
            </a:r>
            <a:r>
              <a:rPr kumimoji="1" lang="ja-JP" altLang="en-US" sz="1100" dirty="0" smtClean="0"/>
              <a:t>　と</a:t>
            </a:r>
            <a:endParaRPr kumimoji="1" lang="en-US" altLang="ja-JP" sz="1100" dirty="0" smtClean="0"/>
          </a:p>
        </p:txBody>
      </p:sp>
      <p:sp>
        <p:nvSpPr>
          <p:cNvPr id="24" name="テキスト ボックス 23"/>
          <p:cNvSpPr txBox="1"/>
          <p:nvPr/>
        </p:nvSpPr>
        <p:spPr>
          <a:xfrm>
            <a:off x="729171" y="5739430"/>
            <a:ext cx="8145557" cy="261610"/>
          </a:xfrm>
          <a:prstGeom prst="rect">
            <a:avLst/>
          </a:prstGeom>
          <a:noFill/>
        </p:spPr>
        <p:txBody>
          <a:bodyPr wrap="square" rtlCol="0">
            <a:spAutoFit/>
          </a:bodyPr>
          <a:lstStyle/>
          <a:p>
            <a:r>
              <a:rPr lang="ja-JP" altLang="en-US" sz="1100" dirty="0" smtClean="0"/>
              <a:t>すうち　　　きろく</a:t>
            </a:r>
            <a:endParaRPr kumimoji="1" lang="en-US" altLang="ja-JP" sz="1100" dirty="0" smtClean="0"/>
          </a:p>
        </p:txBody>
      </p:sp>
      <p:sp>
        <p:nvSpPr>
          <p:cNvPr id="19"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18</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9805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クイズ①</a:t>
            </a:r>
            <a:endParaRPr kumimoji="1" lang="ja-JP" altLang="en-US" dirty="0"/>
          </a:p>
        </p:txBody>
      </p:sp>
      <p:sp>
        <p:nvSpPr>
          <p:cNvPr id="8" name="Google Shape;63;p14"/>
          <p:cNvSpPr txBox="1">
            <a:spLocks/>
          </p:cNvSpPr>
          <p:nvPr/>
        </p:nvSpPr>
        <p:spPr>
          <a:xfrm>
            <a:off x="432886" y="1620914"/>
            <a:ext cx="8520600" cy="4749988"/>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600"/>
              </a:lnSpc>
              <a:buFont typeface="Wingdings" panose="05000000000000000000" pitchFamily="2" charset="2"/>
              <a:buNone/>
            </a:pPr>
            <a:r>
              <a:rPr lang="ja-JP" altLang="en-US" sz="2500" dirty="0" smtClean="0">
                <a:highlight>
                  <a:srgbClr val="FFE599"/>
                </a:highlight>
              </a:rPr>
              <a:t>地球は温暖化している</a:t>
            </a:r>
            <a:r>
              <a:rPr lang="ja-JP" altLang="en-US" sz="2500" dirty="0" smtClean="0"/>
              <a:t>と言われています。</a:t>
            </a:r>
          </a:p>
          <a:p>
            <a:pPr marL="0" indent="0">
              <a:lnSpc>
                <a:spcPts val="4600"/>
              </a:lnSpc>
              <a:buFont typeface="Wingdings" panose="05000000000000000000" pitchFamily="2" charset="2"/>
              <a:buNone/>
            </a:pPr>
            <a:r>
              <a:rPr lang="ja-JP" altLang="en-US" sz="2500" dirty="0" smtClean="0"/>
              <a:t/>
            </a:r>
            <a:br>
              <a:rPr lang="ja-JP" altLang="en-US" sz="2500" dirty="0" smtClean="0"/>
            </a:br>
            <a:r>
              <a:rPr lang="en-US" altLang="ja-JP" sz="4000" dirty="0" smtClean="0"/>
              <a:t>100</a:t>
            </a:r>
            <a:r>
              <a:rPr lang="ja-JP" altLang="en-US" sz="4000" dirty="0" smtClean="0"/>
              <a:t>年前の神奈川県の年平均気温は今とくらべてどうだった？</a:t>
            </a:r>
          </a:p>
          <a:p>
            <a:pPr marL="0" indent="0">
              <a:lnSpc>
                <a:spcPts val="4600"/>
              </a:lnSpc>
              <a:spcBef>
                <a:spcPts val="1200"/>
              </a:spcBef>
              <a:spcAft>
                <a:spcPts val="1200"/>
              </a:spcAft>
              <a:buClr>
                <a:schemeClr val="dk1"/>
              </a:buClr>
              <a:buSzPts val="1100"/>
              <a:buFont typeface="Wingdings" panose="05000000000000000000" pitchFamily="2" charset="2"/>
              <a:buNone/>
            </a:pPr>
            <a:r>
              <a:rPr lang="ja-JP" altLang="en-US" sz="3000" b="1" dirty="0" smtClean="0">
                <a:solidFill>
                  <a:srgbClr val="FF9900"/>
                </a:solidFill>
              </a:rPr>
              <a:t>　</a:t>
            </a:r>
            <a:r>
              <a:rPr lang="en-US" altLang="ja-JP" sz="3000" b="1" dirty="0" smtClean="0">
                <a:solidFill>
                  <a:srgbClr val="FF9900"/>
                </a:solidFill>
              </a:rPr>
              <a:t>A. </a:t>
            </a:r>
            <a:r>
              <a:rPr lang="ja-JP" altLang="en-US" sz="3000" b="1" dirty="0" smtClean="0">
                <a:solidFill>
                  <a:srgbClr val="FF9900"/>
                </a:solidFill>
              </a:rPr>
              <a:t>実は同じだった</a:t>
            </a:r>
            <a:br>
              <a:rPr lang="ja-JP" altLang="en-US" sz="3000" b="1" dirty="0" smtClean="0">
                <a:solidFill>
                  <a:srgbClr val="FF9900"/>
                </a:solidFill>
              </a:rPr>
            </a:br>
            <a:r>
              <a:rPr lang="ja-JP" altLang="en-US" sz="3000" b="1" dirty="0" smtClean="0">
                <a:solidFill>
                  <a:srgbClr val="FF9900"/>
                </a:solidFill>
              </a:rPr>
              <a:t>　</a:t>
            </a:r>
            <a:r>
              <a:rPr lang="en-US" altLang="ja-JP" sz="3000" b="1" dirty="0" smtClean="0">
                <a:solidFill>
                  <a:srgbClr val="FF9900"/>
                </a:solidFill>
              </a:rPr>
              <a:t>B. </a:t>
            </a:r>
            <a:r>
              <a:rPr lang="ja-JP" altLang="en-US" sz="3000" b="1" dirty="0" smtClean="0">
                <a:solidFill>
                  <a:srgbClr val="FF9900"/>
                </a:solidFill>
              </a:rPr>
              <a:t>約</a:t>
            </a:r>
            <a:r>
              <a:rPr lang="en-US" altLang="ja-JP" sz="3000" b="1" dirty="0" smtClean="0">
                <a:solidFill>
                  <a:srgbClr val="FF9900"/>
                </a:solidFill>
              </a:rPr>
              <a:t>2℃</a:t>
            </a:r>
            <a:r>
              <a:rPr lang="ja-JP" altLang="en-US" sz="3000" b="1" dirty="0" smtClean="0">
                <a:solidFill>
                  <a:srgbClr val="FF9900"/>
                </a:solidFill>
              </a:rPr>
              <a:t>低かった</a:t>
            </a:r>
            <a:br>
              <a:rPr lang="ja-JP" altLang="en-US" sz="3000" b="1" dirty="0" smtClean="0">
                <a:solidFill>
                  <a:srgbClr val="FF9900"/>
                </a:solidFill>
              </a:rPr>
            </a:br>
            <a:r>
              <a:rPr lang="ja-JP" altLang="en-US" sz="3000" b="1" dirty="0" smtClean="0">
                <a:solidFill>
                  <a:srgbClr val="FF9900"/>
                </a:solidFill>
              </a:rPr>
              <a:t>　</a:t>
            </a:r>
            <a:r>
              <a:rPr lang="en-US" altLang="ja-JP" sz="3000" b="1" dirty="0" smtClean="0">
                <a:solidFill>
                  <a:srgbClr val="FF9900"/>
                </a:solidFill>
              </a:rPr>
              <a:t>C. </a:t>
            </a:r>
            <a:r>
              <a:rPr lang="ja-JP" altLang="en-US" sz="3000" b="1" dirty="0" smtClean="0">
                <a:solidFill>
                  <a:srgbClr val="FF9900"/>
                </a:solidFill>
              </a:rPr>
              <a:t>約</a:t>
            </a:r>
            <a:r>
              <a:rPr lang="en-US" altLang="ja-JP" sz="3000" b="1" dirty="0" smtClean="0">
                <a:solidFill>
                  <a:srgbClr val="FF9900"/>
                </a:solidFill>
              </a:rPr>
              <a:t>5℃</a:t>
            </a:r>
            <a:r>
              <a:rPr lang="ja-JP" altLang="en-US" sz="3000" b="1" dirty="0" smtClean="0">
                <a:solidFill>
                  <a:srgbClr val="FF9900"/>
                </a:solidFill>
              </a:rPr>
              <a:t>低かった </a:t>
            </a:r>
            <a:endParaRPr lang="ja-JP" altLang="en-US" sz="3000" b="1" dirty="0">
              <a:solidFill>
                <a:srgbClr val="FF9900"/>
              </a:solidFill>
            </a:endParaRPr>
          </a:p>
        </p:txBody>
      </p:sp>
      <p:sp>
        <p:nvSpPr>
          <p:cNvPr id="6" name="テキスト ボックス 5"/>
          <p:cNvSpPr txBox="1"/>
          <p:nvPr/>
        </p:nvSpPr>
        <p:spPr>
          <a:xfrm>
            <a:off x="432886" y="1554812"/>
            <a:ext cx="3109282" cy="307777"/>
          </a:xfrm>
          <a:prstGeom prst="rect">
            <a:avLst/>
          </a:prstGeom>
          <a:noFill/>
        </p:spPr>
        <p:txBody>
          <a:bodyPr wrap="square" rtlCol="0">
            <a:spAutoFit/>
          </a:bodyPr>
          <a:lstStyle/>
          <a:p>
            <a:r>
              <a:rPr kumimoji="1" lang="ja-JP" altLang="en-US" sz="1400" dirty="0" smtClean="0"/>
              <a:t>ちきゅう　おんだんか</a:t>
            </a:r>
            <a:endParaRPr kumimoji="1" lang="ja-JP" altLang="en-US" sz="1400" dirty="0"/>
          </a:p>
        </p:txBody>
      </p:sp>
      <p:sp>
        <p:nvSpPr>
          <p:cNvPr id="7" name="テキスト ボックス 6"/>
          <p:cNvSpPr txBox="1"/>
          <p:nvPr/>
        </p:nvSpPr>
        <p:spPr>
          <a:xfrm>
            <a:off x="1378624" y="4148308"/>
            <a:ext cx="7574862" cy="307777"/>
          </a:xfrm>
          <a:prstGeom prst="rect">
            <a:avLst/>
          </a:prstGeom>
          <a:noFill/>
        </p:spPr>
        <p:txBody>
          <a:bodyPr wrap="square" rtlCol="0">
            <a:spAutoFit/>
          </a:bodyPr>
          <a:lstStyle/>
          <a:p>
            <a:r>
              <a:rPr kumimoji="1" lang="ja-JP" altLang="en-US" sz="1400" dirty="0" smtClean="0"/>
              <a:t>じつ　　おな</a:t>
            </a:r>
            <a:endParaRPr kumimoji="1" lang="ja-JP" altLang="en-US" sz="1400" dirty="0"/>
          </a:p>
        </p:txBody>
      </p:sp>
      <p:sp>
        <p:nvSpPr>
          <p:cNvPr id="9" name="テキスト ボックス 8"/>
          <p:cNvSpPr txBox="1"/>
          <p:nvPr/>
        </p:nvSpPr>
        <p:spPr>
          <a:xfrm>
            <a:off x="1378624" y="2713014"/>
            <a:ext cx="7574862" cy="307777"/>
          </a:xfrm>
          <a:prstGeom prst="rect">
            <a:avLst/>
          </a:prstGeom>
          <a:noFill/>
        </p:spPr>
        <p:txBody>
          <a:bodyPr wrap="square" rtlCol="0">
            <a:spAutoFit/>
          </a:bodyPr>
          <a:lstStyle/>
          <a:p>
            <a:r>
              <a:rPr kumimoji="1" lang="ja-JP" altLang="en-US" sz="1400" dirty="0" smtClean="0"/>
              <a:t>ねん　まえ　　　　</a:t>
            </a:r>
            <a:r>
              <a:rPr kumimoji="1" lang="ja-JP" altLang="en-US" sz="1400" dirty="0" err="1" smtClean="0"/>
              <a:t>かなが</a:t>
            </a:r>
            <a:r>
              <a:rPr kumimoji="1" lang="ja-JP" altLang="en-US" sz="1400" dirty="0" smtClean="0"/>
              <a:t>わけん　　　　　　　　ねんへいきんきおん　　　</a:t>
            </a:r>
            <a:endParaRPr kumimoji="1" lang="ja-JP" altLang="en-US" sz="1400" dirty="0"/>
          </a:p>
        </p:txBody>
      </p:sp>
      <p:sp>
        <p:nvSpPr>
          <p:cNvPr id="11" name="テキスト ボックス 10"/>
          <p:cNvSpPr txBox="1"/>
          <p:nvPr/>
        </p:nvSpPr>
        <p:spPr>
          <a:xfrm>
            <a:off x="1292600" y="5357817"/>
            <a:ext cx="7574862" cy="307777"/>
          </a:xfrm>
          <a:prstGeom prst="rect">
            <a:avLst/>
          </a:prstGeom>
          <a:noFill/>
        </p:spPr>
        <p:txBody>
          <a:bodyPr wrap="square" rtlCol="0">
            <a:spAutoFit/>
          </a:bodyPr>
          <a:lstStyle/>
          <a:p>
            <a:r>
              <a:rPr kumimoji="1" lang="ja-JP" altLang="en-US" sz="1400" dirty="0" smtClean="0"/>
              <a:t>やく　　　　ひく</a:t>
            </a:r>
            <a:endParaRPr kumimoji="1" lang="ja-JP" altLang="en-US" sz="1400" dirty="0"/>
          </a:p>
        </p:txBody>
      </p:sp>
      <p:sp>
        <p:nvSpPr>
          <p:cNvPr id="12" name="Google Shape;73;p15"/>
          <p:cNvSpPr/>
          <p:nvPr/>
        </p:nvSpPr>
        <p:spPr>
          <a:xfrm>
            <a:off x="3931988" y="4148308"/>
            <a:ext cx="4484898" cy="2141400"/>
          </a:xfrm>
          <a:prstGeom prst="wedgeEllipseCallout">
            <a:avLst>
              <a:gd name="adj1" fmla="val 47059"/>
              <a:gd name="adj2" fmla="val 21269"/>
            </a:avLst>
          </a:prstGeom>
          <a:solidFill>
            <a:srgbClr val="FFF2CC"/>
          </a:solidFill>
          <a:ln>
            <a:noFill/>
          </a:ln>
        </p:spPr>
        <p:txBody>
          <a:bodyPr spcFirstLastPara="1" wrap="square" lIns="91425" tIns="91425" rIns="91425" bIns="91425" anchor="ctr" anchorCtr="0">
            <a:noAutofit/>
          </a:bodyPr>
          <a:lstStyle/>
          <a:p>
            <a:pPr algn="ctr">
              <a:lnSpc>
                <a:spcPts val="3500"/>
              </a:lnSpc>
            </a:pPr>
            <a:r>
              <a:rPr lang="ja-JP" altLang="en-US" dirty="0" smtClean="0"/>
              <a:t>ちなみに、</a:t>
            </a:r>
            <a:endParaRPr lang="en-US" altLang="ja-JP" dirty="0" smtClean="0"/>
          </a:p>
          <a:p>
            <a:pPr algn="ctr">
              <a:lnSpc>
                <a:spcPts val="3500"/>
              </a:lnSpc>
            </a:pPr>
            <a:r>
              <a:rPr lang="ja-JP" altLang="en-US" dirty="0" smtClean="0"/>
              <a:t>現在の神奈川県の年平均気温は約</a:t>
            </a:r>
            <a:r>
              <a:rPr lang="en-US" altLang="ja-JP" dirty="0" smtClean="0"/>
              <a:t>16</a:t>
            </a:r>
            <a:r>
              <a:rPr lang="ja-JP" altLang="en-US" dirty="0" smtClean="0"/>
              <a:t>℃です。</a:t>
            </a:r>
            <a:endParaRPr dirty="0"/>
          </a:p>
        </p:txBody>
      </p:sp>
      <p:sp>
        <p:nvSpPr>
          <p:cNvPr id="10" name="テキスト ボックス 9"/>
          <p:cNvSpPr txBox="1"/>
          <p:nvPr/>
        </p:nvSpPr>
        <p:spPr>
          <a:xfrm>
            <a:off x="1292600" y="4778106"/>
            <a:ext cx="7574862" cy="307777"/>
          </a:xfrm>
          <a:prstGeom prst="rect">
            <a:avLst/>
          </a:prstGeom>
          <a:noFill/>
        </p:spPr>
        <p:txBody>
          <a:bodyPr wrap="square" rtlCol="0">
            <a:spAutoFit/>
          </a:bodyPr>
          <a:lstStyle/>
          <a:p>
            <a:r>
              <a:rPr kumimoji="1" lang="ja-JP" altLang="en-US" sz="1400" dirty="0" smtClean="0"/>
              <a:t>やく　　　　ひく</a:t>
            </a:r>
            <a:endParaRPr kumimoji="1" lang="ja-JP" altLang="en-US" sz="1400"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4026" y="3939043"/>
            <a:ext cx="1246657" cy="2431859"/>
          </a:xfrm>
          <a:prstGeom prst="rect">
            <a:avLst/>
          </a:prstGeom>
        </p:spPr>
      </p:pic>
      <p:sp>
        <p:nvSpPr>
          <p:cNvPr id="13" name="テキスト ボックス 12"/>
          <p:cNvSpPr txBox="1"/>
          <p:nvPr/>
        </p:nvSpPr>
        <p:spPr>
          <a:xfrm>
            <a:off x="4391980" y="4898069"/>
            <a:ext cx="4024905" cy="253916"/>
          </a:xfrm>
          <a:prstGeom prst="rect">
            <a:avLst/>
          </a:prstGeom>
          <a:noFill/>
        </p:spPr>
        <p:txBody>
          <a:bodyPr wrap="square" rtlCol="0">
            <a:spAutoFit/>
          </a:bodyPr>
          <a:lstStyle/>
          <a:p>
            <a:r>
              <a:rPr kumimoji="1" lang="ja-JP" altLang="en-US" sz="1050" dirty="0" smtClean="0"/>
              <a:t>　</a:t>
            </a:r>
            <a:r>
              <a:rPr lang="en-US" altLang="ja-JP" sz="1050" dirty="0"/>
              <a:t> </a:t>
            </a:r>
            <a:r>
              <a:rPr kumimoji="1" lang="ja-JP" altLang="en-US" sz="1050" dirty="0" smtClean="0"/>
              <a:t>げんざい　　</a:t>
            </a:r>
            <a:r>
              <a:rPr kumimoji="1" lang="ja-JP" altLang="en-US" sz="1050" dirty="0" err="1" smtClean="0"/>
              <a:t>かなが</a:t>
            </a:r>
            <a:r>
              <a:rPr kumimoji="1" lang="ja-JP" altLang="en-US" sz="1050" dirty="0" smtClean="0"/>
              <a:t>わけん　　ねんへいきんきおん</a:t>
            </a:r>
            <a:endParaRPr kumimoji="1" lang="en-US" altLang="ja-JP" sz="1050" dirty="0" smtClean="0"/>
          </a:p>
        </p:txBody>
      </p:sp>
      <p:sp>
        <p:nvSpPr>
          <p:cNvPr id="14" name="テキスト ボックス 13"/>
          <p:cNvSpPr txBox="1"/>
          <p:nvPr/>
        </p:nvSpPr>
        <p:spPr>
          <a:xfrm>
            <a:off x="5304543" y="5347350"/>
            <a:ext cx="2330751" cy="253916"/>
          </a:xfrm>
          <a:prstGeom prst="rect">
            <a:avLst/>
          </a:prstGeom>
          <a:noFill/>
        </p:spPr>
        <p:txBody>
          <a:bodyPr wrap="square" rtlCol="0">
            <a:spAutoFit/>
          </a:bodyPr>
          <a:lstStyle/>
          <a:p>
            <a:r>
              <a:rPr kumimoji="1" lang="ja-JP" altLang="en-US" sz="1050" dirty="0" smtClean="0"/>
              <a:t>　</a:t>
            </a:r>
            <a:r>
              <a:rPr lang="en-US" altLang="ja-JP" sz="1050" dirty="0"/>
              <a:t> </a:t>
            </a:r>
            <a:r>
              <a:rPr kumimoji="1" lang="ja-JP" altLang="en-US" sz="1050" dirty="0" smtClean="0"/>
              <a:t>やく</a:t>
            </a:r>
            <a:endParaRPr kumimoji="1" lang="en-US" altLang="ja-JP" sz="1050" dirty="0" smtClean="0"/>
          </a:p>
        </p:txBody>
      </p:sp>
      <p:sp>
        <p:nvSpPr>
          <p:cNvPr id="17" name="スライド番号プレースホルダー 1"/>
          <p:cNvSpPr txBox="1">
            <a:spLocks/>
          </p:cNvSpPr>
          <p:nvPr/>
        </p:nvSpPr>
        <p:spPr>
          <a:xfrm>
            <a:off x="8529191" y="6551586"/>
            <a:ext cx="614809" cy="30094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endParaRPr lang="ja-JP" altLang="en-US" sz="1300" dirty="0">
              <a:latin typeface="ＭＳ ゴシック" panose="020B0609070205080204" pitchFamily="49" charset="-128"/>
              <a:ea typeface="ＭＳ ゴシック" panose="020B0609070205080204" pitchFamily="49" charset="-128"/>
            </a:endParaRPr>
          </a:p>
        </p:txBody>
      </p:sp>
      <p:sp>
        <p:nvSpPr>
          <p:cNvPr id="18"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74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6552728" cy="692696"/>
          </a:xfrm>
        </p:spPr>
        <p:txBody>
          <a:bodyPr/>
          <a:lstStyle/>
          <a:p>
            <a:r>
              <a:rPr lang="ja-JP" altLang="en-US" dirty="0" smtClean="0"/>
              <a:t>暑さ</a:t>
            </a:r>
            <a:r>
              <a:rPr lang="ja-JP" altLang="en-US" dirty="0"/>
              <a:t>指数を測定</a:t>
            </a:r>
            <a:r>
              <a:rPr lang="ja-JP" altLang="en-US" dirty="0" smtClean="0"/>
              <a:t>する</a:t>
            </a:r>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583" y="925200"/>
            <a:ext cx="3965544" cy="5193803"/>
          </a:xfrm>
          <a:prstGeom prst="rect">
            <a:avLst/>
          </a:prstGeom>
        </p:spPr>
      </p:pic>
      <p:sp>
        <p:nvSpPr>
          <p:cNvPr id="7" name="テキスト ボックス 25"/>
          <p:cNvSpPr txBox="1">
            <a:spLocks noChangeArrowheads="1"/>
          </p:cNvSpPr>
          <p:nvPr/>
        </p:nvSpPr>
        <p:spPr bwMode="auto">
          <a:xfrm>
            <a:off x="6120172" y="5919083"/>
            <a:ext cx="28798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r>
              <a:rPr lang="ja-JP" altLang="en-US" sz="1000" dirty="0" smtClean="0">
                <a:latin typeface="ＭＳ Ｐゴシック" charset="-128"/>
              </a:rPr>
              <a:t>（出典</a:t>
            </a:r>
            <a:r>
              <a:rPr lang="ja-JP" altLang="en-US" sz="1000" dirty="0">
                <a:latin typeface="ＭＳ Ｐゴシック" charset="-128"/>
              </a:rPr>
              <a:t>）</a:t>
            </a:r>
            <a:r>
              <a:rPr lang="ja-JP" altLang="en-US" sz="1000" dirty="0" smtClean="0">
                <a:latin typeface="ＭＳ Ｐゴシック" charset="-128"/>
              </a:rPr>
              <a:t>環境省「屋外日向の暑さ指数計の使い方」</a:t>
            </a:r>
            <a:endParaRPr lang="ja-JP" altLang="en-US" sz="1000" dirty="0">
              <a:latin typeface="ＭＳ Ｐゴシック" charset="-128"/>
            </a:endParaRPr>
          </a:p>
        </p:txBody>
      </p:sp>
      <p:pic>
        <p:nvPicPr>
          <p:cNvPr id="9" name="コンテンツ プレースホルダー 8"/>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4446497" y="924545"/>
            <a:ext cx="4163573" cy="5004556"/>
          </a:xfrm>
          <a:prstGeom prst="rect">
            <a:avLst/>
          </a:prstGeom>
        </p:spPr>
      </p:pic>
      <p:sp>
        <p:nvSpPr>
          <p:cNvPr id="4" name="正方形/長方形 3"/>
          <p:cNvSpPr/>
          <p:nvPr/>
        </p:nvSpPr>
        <p:spPr>
          <a:xfrm>
            <a:off x="2627784" y="6273316"/>
            <a:ext cx="6300700" cy="338554"/>
          </a:xfrm>
          <a:prstGeom prst="rect">
            <a:avLst/>
          </a:prstGeom>
        </p:spPr>
        <p:txBody>
          <a:bodyPr wrap="square">
            <a:spAutoFit/>
          </a:bodyPr>
          <a:lstStyle/>
          <a:p>
            <a:r>
              <a:rPr lang="en-US" altLang="ja-JP" sz="1600" dirty="0" smtClean="0">
                <a:solidFill>
                  <a:srgbClr val="FF0000"/>
                </a:solidFill>
              </a:rPr>
              <a:t>※</a:t>
            </a:r>
            <a:r>
              <a:rPr lang="ja-JP" altLang="en-US" sz="1600" dirty="0" smtClean="0">
                <a:solidFill>
                  <a:srgbClr val="FF0000"/>
                </a:solidFill>
              </a:rPr>
              <a:t>適切</a:t>
            </a:r>
            <a:r>
              <a:rPr lang="ja-JP" altLang="en-US" sz="1600" dirty="0">
                <a:solidFill>
                  <a:srgbClr val="FF0000"/>
                </a:solidFill>
              </a:rPr>
              <a:t>な測定場所がない場合には、台の上や日陰でも構いません。</a:t>
            </a:r>
          </a:p>
        </p:txBody>
      </p:sp>
      <p:sp>
        <p:nvSpPr>
          <p:cNvPr id="8" name="テキスト ボックス 7"/>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あつ　　　　しすう　　　　　そくてい</a:t>
            </a:r>
            <a:endParaRPr kumimoji="1" lang="en-US" altLang="ja-JP" sz="1100" dirty="0" smtClean="0"/>
          </a:p>
        </p:txBody>
      </p:sp>
      <p:sp>
        <p:nvSpPr>
          <p:cNvPr id="10"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19</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8235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6552728" cy="692696"/>
          </a:xfrm>
        </p:spPr>
        <p:txBody>
          <a:bodyPr/>
          <a:lstStyle/>
          <a:p>
            <a:r>
              <a:rPr lang="ja-JP" altLang="en-US" dirty="0" smtClean="0"/>
              <a:t>暑さ指数</a:t>
            </a:r>
            <a:r>
              <a:rPr lang="ja-JP" altLang="en-US" dirty="0"/>
              <a:t>を</a:t>
            </a:r>
            <a:r>
              <a:rPr lang="ja-JP" altLang="en-US" dirty="0" smtClean="0"/>
              <a:t>測定する</a:t>
            </a:r>
            <a:endParaRPr kumimoji="1" lang="ja-JP" altLang="en-US" dirty="0"/>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175" y="1016083"/>
            <a:ext cx="2880320" cy="2976103"/>
          </a:xfrm>
          <a:prstGeom prst="rect">
            <a:avLst/>
          </a:prstGeom>
        </p:spPr>
      </p:pic>
      <p:pic>
        <p:nvPicPr>
          <p:cNvPr id="13" name="図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319572" y="1105257"/>
            <a:ext cx="2016226" cy="1728191"/>
          </a:xfrm>
          <a:prstGeom prst="rect">
            <a:avLst/>
          </a:prstGeom>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9849" y="961239"/>
            <a:ext cx="2113261" cy="2088003"/>
          </a:xfrm>
          <a:prstGeom prst="rect">
            <a:avLst/>
          </a:prstGeom>
        </p:spPr>
      </p:pic>
      <p:pic>
        <p:nvPicPr>
          <p:cNvPr id="15" name="図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36230" y="2603483"/>
            <a:ext cx="1660545" cy="1862034"/>
          </a:xfrm>
          <a:prstGeom prst="rect">
            <a:avLst/>
          </a:prstGeom>
        </p:spPr>
      </p:pic>
      <p:sp>
        <p:nvSpPr>
          <p:cNvPr id="16" name="テキスト ボックス 15"/>
          <p:cNvSpPr txBox="1"/>
          <p:nvPr/>
        </p:nvSpPr>
        <p:spPr>
          <a:xfrm>
            <a:off x="539505" y="4096185"/>
            <a:ext cx="2492990" cy="369332"/>
          </a:xfrm>
          <a:prstGeom prst="rect">
            <a:avLst/>
          </a:prstGeom>
          <a:noFill/>
        </p:spPr>
        <p:txBody>
          <a:bodyPr wrap="none" rtlCol="0">
            <a:spAutoFit/>
          </a:bodyPr>
          <a:lstStyle/>
          <a:p>
            <a:r>
              <a:rPr kumimoji="1" lang="ja-JP" altLang="en-US" dirty="0" smtClean="0"/>
              <a:t>三脚穴を使用する場合</a:t>
            </a:r>
            <a:endParaRPr kumimoji="1" lang="ja-JP" altLang="en-US" dirty="0"/>
          </a:p>
        </p:txBody>
      </p:sp>
      <p:sp>
        <p:nvSpPr>
          <p:cNvPr id="17" name="テキスト ボックス 16"/>
          <p:cNvSpPr txBox="1"/>
          <p:nvPr/>
        </p:nvSpPr>
        <p:spPr>
          <a:xfrm>
            <a:off x="4391980" y="2226820"/>
            <a:ext cx="1800493" cy="369332"/>
          </a:xfrm>
          <a:prstGeom prst="rect">
            <a:avLst/>
          </a:prstGeom>
          <a:noFill/>
        </p:spPr>
        <p:txBody>
          <a:bodyPr wrap="none" rtlCol="0">
            <a:spAutoFit/>
          </a:bodyPr>
          <a:lstStyle/>
          <a:p>
            <a:r>
              <a:rPr lang="ja-JP" altLang="en-US" dirty="0" smtClean="0"/>
              <a:t>ヒモでつる場合</a:t>
            </a:r>
            <a:endParaRPr lang="en-US" altLang="ja-JP" dirty="0" smtClean="0"/>
          </a:p>
        </p:txBody>
      </p:sp>
      <p:sp>
        <p:nvSpPr>
          <p:cNvPr id="18" name="テキスト ボックス 17"/>
          <p:cNvSpPr txBox="1"/>
          <p:nvPr/>
        </p:nvSpPr>
        <p:spPr>
          <a:xfrm>
            <a:off x="6421849" y="3068960"/>
            <a:ext cx="2031325" cy="369332"/>
          </a:xfrm>
          <a:prstGeom prst="rect">
            <a:avLst/>
          </a:prstGeom>
          <a:noFill/>
        </p:spPr>
        <p:txBody>
          <a:bodyPr wrap="none" rtlCol="0">
            <a:spAutoFit/>
          </a:bodyPr>
          <a:lstStyle/>
          <a:p>
            <a:r>
              <a:rPr lang="ja-JP" altLang="en-US" dirty="0"/>
              <a:t>ベルト</a:t>
            </a:r>
            <a:r>
              <a:rPr lang="ja-JP" altLang="en-US" dirty="0" smtClean="0"/>
              <a:t>を使う場合</a:t>
            </a:r>
            <a:endParaRPr lang="en-US" altLang="ja-JP" dirty="0" smtClean="0"/>
          </a:p>
        </p:txBody>
      </p:sp>
      <p:sp>
        <p:nvSpPr>
          <p:cNvPr id="20" name="テキスト ボックス 19"/>
          <p:cNvSpPr txBox="1"/>
          <p:nvPr/>
        </p:nvSpPr>
        <p:spPr>
          <a:xfrm>
            <a:off x="277767" y="4670193"/>
            <a:ext cx="8678945" cy="13666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nSpc>
                <a:spcPts val="3400"/>
              </a:lnSpc>
              <a:buFont typeface="Arial" panose="020B0604020202020204" pitchFamily="34" charset="0"/>
              <a:buChar char="•"/>
            </a:pPr>
            <a:r>
              <a:rPr lang="ja-JP" altLang="en-US" sz="2000" dirty="0" smtClean="0">
                <a:solidFill>
                  <a:schemeClr val="tx1"/>
                </a:solidFill>
              </a:rPr>
              <a:t>暑さ指数</a:t>
            </a:r>
            <a:r>
              <a:rPr lang="ja-JP" altLang="en-US" sz="2000" dirty="0">
                <a:solidFill>
                  <a:schemeClr val="tx1"/>
                </a:solidFill>
              </a:rPr>
              <a:t>計</a:t>
            </a:r>
            <a:r>
              <a:rPr lang="ja-JP" altLang="en-US" sz="2000" dirty="0" smtClean="0">
                <a:solidFill>
                  <a:schemeClr val="tx1"/>
                </a:solidFill>
              </a:rPr>
              <a:t>は防水機能がありません。雨が降っている場合には、軒下などの雨に濡れない場所で測定してください。</a:t>
            </a:r>
            <a:endParaRPr lang="en-US" altLang="ja-JP" sz="2000" dirty="0" smtClean="0">
              <a:solidFill>
                <a:schemeClr val="tx1"/>
              </a:solidFill>
            </a:endParaRPr>
          </a:p>
          <a:p>
            <a:pPr marL="342900" indent="-342900">
              <a:lnSpc>
                <a:spcPts val="3400"/>
              </a:lnSpc>
              <a:buFont typeface="Arial" panose="020B0604020202020204" pitchFamily="34" charset="0"/>
              <a:buChar char="•"/>
            </a:pPr>
            <a:r>
              <a:rPr lang="ja-JP" altLang="en-US" sz="2000" dirty="0">
                <a:solidFill>
                  <a:schemeClr val="tx1"/>
                </a:solidFill>
              </a:rPr>
              <a:t>雨風</a:t>
            </a:r>
            <a:r>
              <a:rPr lang="ja-JP" altLang="en-US" sz="2000" dirty="0" smtClean="0">
                <a:solidFill>
                  <a:schemeClr val="tx1"/>
                </a:solidFill>
              </a:rPr>
              <a:t>の強い日や熱中症の危険が高い場合には、無理に測定</a:t>
            </a:r>
            <a:r>
              <a:rPr lang="ja-JP" altLang="en-US" sz="2000" dirty="0" err="1" smtClean="0">
                <a:solidFill>
                  <a:schemeClr val="tx1"/>
                </a:solidFill>
              </a:rPr>
              <a:t>するの</a:t>
            </a:r>
            <a:r>
              <a:rPr lang="ja-JP" altLang="en-US" sz="2000" dirty="0" smtClean="0">
                <a:solidFill>
                  <a:schemeClr val="tx1"/>
                </a:solidFill>
              </a:rPr>
              <a:t>はやめましょう。</a:t>
            </a:r>
            <a:endParaRPr lang="en-US" altLang="ja-JP" sz="2000" dirty="0" smtClean="0">
              <a:solidFill>
                <a:schemeClr val="tx1"/>
              </a:solidFill>
            </a:endParaRPr>
          </a:p>
        </p:txBody>
      </p:sp>
      <p:sp>
        <p:nvSpPr>
          <p:cNvPr id="19" name="テキスト ボックス 18"/>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あつ　　　　しすう　　　　　そくてい</a:t>
            </a:r>
            <a:endParaRPr kumimoji="1" lang="en-US" altLang="ja-JP" sz="1100" dirty="0" smtClean="0"/>
          </a:p>
        </p:txBody>
      </p:sp>
      <p:sp>
        <p:nvSpPr>
          <p:cNvPr id="21" name="テキスト ボックス 20"/>
          <p:cNvSpPr txBox="1"/>
          <p:nvPr/>
        </p:nvSpPr>
        <p:spPr>
          <a:xfrm>
            <a:off x="373682" y="4576204"/>
            <a:ext cx="8583030" cy="261610"/>
          </a:xfrm>
          <a:prstGeom prst="rect">
            <a:avLst/>
          </a:prstGeom>
          <a:noFill/>
        </p:spPr>
        <p:txBody>
          <a:bodyPr wrap="square" rtlCol="0">
            <a:spAutoFit/>
          </a:bodyPr>
          <a:lstStyle/>
          <a:p>
            <a:r>
              <a:rPr lang="ja-JP" altLang="en-US" sz="1100" dirty="0"/>
              <a:t>　</a:t>
            </a:r>
            <a:r>
              <a:rPr lang="ja-JP" altLang="en-US" sz="1100" dirty="0" smtClean="0"/>
              <a:t>　あつ　　　しすう　　　ぼうすいきのう　　　　　　　　　　　　　あめ　　ふ　　　　　　　　ばあい　　　　　のきした</a:t>
            </a:r>
            <a:endParaRPr kumimoji="1" lang="en-US" altLang="ja-JP" sz="1100" dirty="0" smtClean="0"/>
          </a:p>
        </p:txBody>
      </p:sp>
      <p:sp>
        <p:nvSpPr>
          <p:cNvPr id="22" name="テキスト ボックス 21"/>
          <p:cNvSpPr txBox="1"/>
          <p:nvPr/>
        </p:nvSpPr>
        <p:spPr>
          <a:xfrm>
            <a:off x="362665" y="5033048"/>
            <a:ext cx="8583030" cy="261610"/>
          </a:xfrm>
          <a:prstGeom prst="rect">
            <a:avLst/>
          </a:prstGeom>
          <a:noFill/>
        </p:spPr>
        <p:txBody>
          <a:bodyPr wrap="square" rtlCol="0">
            <a:spAutoFit/>
          </a:bodyPr>
          <a:lstStyle/>
          <a:p>
            <a:r>
              <a:rPr lang="ja-JP" altLang="en-US" sz="1100" dirty="0"/>
              <a:t>　</a:t>
            </a:r>
            <a:r>
              <a:rPr lang="ja-JP" altLang="en-US" sz="1100" dirty="0" smtClean="0"/>
              <a:t>　　　　 あめ　　ぬ　　　　　　　ばしょ　 そくてい　　</a:t>
            </a:r>
            <a:endParaRPr kumimoji="1" lang="en-US" altLang="ja-JP" sz="1100" dirty="0" smtClean="0"/>
          </a:p>
        </p:txBody>
      </p:sp>
      <p:sp>
        <p:nvSpPr>
          <p:cNvPr id="23" name="テキスト ボックス 22"/>
          <p:cNvSpPr txBox="1"/>
          <p:nvPr/>
        </p:nvSpPr>
        <p:spPr>
          <a:xfrm>
            <a:off x="594590" y="5471178"/>
            <a:ext cx="8351105" cy="261610"/>
          </a:xfrm>
          <a:prstGeom prst="rect">
            <a:avLst/>
          </a:prstGeom>
          <a:noFill/>
        </p:spPr>
        <p:txBody>
          <a:bodyPr wrap="square" rtlCol="0">
            <a:spAutoFit/>
          </a:bodyPr>
          <a:lstStyle/>
          <a:p>
            <a:r>
              <a:rPr lang="ja-JP" altLang="en-US" sz="1100" dirty="0" smtClean="0"/>
              <a:t>あめかぜ　  つよ　　ひ　ねっちゅうしょう　きけん　　たか　　ばあい　　　　　　むり　　　そくてい　　</a:t>
            </a:r>
            <a:r>
              <a:rPr lang="ja-JP" altLang="en-US" sz="1100" dirty="0"/>
              <a:t>　</a:t>
            </a:r>
            <a:r>
              <a:rPr lang="ja-JP" altLang="en-US" sz="1100" dirty="0" smtClean="0"/>
              <a:t>　　　　</a:t>
            </a:r>
            <a:endParaRPr kumimoji="1" lang="en-US" altLang="ja-JP" sz="1100" dirty="0" smtClean="0"/>
          </a:p>
        </p:txBody>
      </p:sp>
      <p:sp>
        <p:nvSpPr>
          <p:cNvPr id="24"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20</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848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8028384" cy="692696"/>
          </a:xfrm>
        </p:spPr>
        <p:txBody>
          <a:bodyPr>
            <a:normAutofit/>
          </a:bodyPr>
          <a:lstStyle/>
          <a:p>
            <a:r>
              <a:rPr lang="ja-JP" altLang="en-US" dirty="0" smtClean="0"/>
              <a:t>注意点①：測定時の熱中症に気をつけよう</a:t>
            </a:r>
            <a:endParaRPr kumimoji="1" lang="ja-JP" altLang="en-US" dirty="0"/>
          </a:p>
        </p:txBody>
      </p:sp>
      <p:sp>
        <p:nvSpPr>
          <p:cNvPr id="22" name="テキスト ボックス 21"/>
          <p:cNvSpPr txBox="1"/>
          <p:nvPr/>
        </p:nvSpPr>
        <p:spPr>
          <a:xfrm>
            <a:off x="243134" y="1052220"/>
            <a:ext cx="8316924" cy="22826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nSpc>
                <a:spcPts val="4000"/>
              </a:lnSpc>
              <a:buFont typeface="Arial" panose="020B0604020202020204" pitchFamily="34" charset="0"/>
              <a:buChar char="•"/>
            </a:pPr>
            <a:r>
              <a:rPr lang="ja-JP" altLang="en-US" sz="2400" dirty="0" smtClean="0">
                <a:solidFill>
                  <a:schemeClr val="tx1"/>
                </a:solidFill>
              </a:rPr>
              <a:t>あまり暑い場所に長時間いると、熱中症になる危険性があります。</a:t>
            </a:r>
            <a:endParaRPr lang="en-US" altLang="ja-JP" sz="2400" dirty="0" smtClean="0">
              <a:solidFill>
                <a:schemeClr val="tx1"/>
              </a:solidFill>
            </a:endParaRPr>
          </a:p>
          <a:p>
            <a:pPr marL="342900" indent="-342900">
              <a:lnSpc>
                <a:spcPts val="4000"/>
              </a:lnSpc>
              <a:buFont typeface="Arial" panose="020B0604020202020204" pitchFamily="34" charset="0"/>
              <a:buChar char="•"/>
            </a:pPr>
            <a:endParaRPr lang="en-US" altLang="ja-JP" sz="2400" dirty="0">
              <a:solidFill>
                <a:schemeClr val="tx1"/>
              </a:solidFill>
            </a:endParaRPr>
          </a:p>
          <a:p>
            <a:pPr marL="342900" indent="-342900">
              <a:lnSpc>
                <a:spcPts val="4000"/>
              </a:lnSpc>
              <a:buFont typeface="Arial" panose="020B0604020202020204" pitchFamily="34" charset="0"/>
              <a:buChar char="•"/>
            </a:pPr>
            <a:r>
              <a:rPr lang="ja-JP" altLang="en-US" sz="2400" dirty="0" smtClean="0">
                <a:solidFill>
                  <a:schemeClr val="tx1"/>
                </a:solidFill>
              </a:rPr>
              <a:t>適度に日かげで休んだり、水分補給をしながら、熱中症にならないよう、気をつけて作業をしましょう。</a:t>
            </a:r>
            <a:endParaRPr lang="en-US" altLang="ja-JP" sz="2400" dirty="0" smtClean="0">
              <a:solidFill>
                <a:schemeClr val="tx1"/>
              </a:solidFill>
            </a:endParaRP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9756" y="3743081"/>
            <a:ext cx="2115667" cy="2572239"/>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087" y="3743081"/>
            <a:ext cx="2544193" cy="2639889"/>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6070" y="3520236"/>
            <a:ext cx="3017930" cy="3017930"/>
          </a:xfrm>
          <a:prstGeom prst="rect">
            <a:avLst/>
          </a:prstGeom>
        </p:spPr>
      </p:pic>
      <p:sp>
        <p:nvSpPr>
          <p:cNvPr id="11" name="テキスト ボックス 10"/>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ちゅういてん　　　　　　　　そくていじ　　　　　　ねっちゅうしょう　　　き</a:t>
            </a:r>
            <a:endParaRPr kumimoji="1" lang="en-US" altLang="ja-JP" sz="1100" dirty="0" smtClean="0"/>
          </a:p>
        </p:txBody>
      </p:sp>
      <p:sp>
        <p:nvSpPr>
          <p:cNvPr id="12" name="テキスト ボックス 11"/>
          <p:cNvSpPr txBox="1"/>
          <p:nvPr/>
        </p:nvSpPr>
        <p:spPr>
          <a:xfrm>
            <a:off x="638087" y="977025"/>
            <a:ext cx="7921971" cy="261610"/>
          </a:xfrm>
          <a:prstGeom prst="rect">
            <a:avLst/>
          </a:prstGeom>
          <a:noFill/>
        </p:spPr>
        <p:txBody>
          <a:bodyPr wrap="square" rtlCol="0">
            <a:spAutoFit/>
          </a:bodyPr>
          <a:lstStyle/>
          <a:p>
            <a:r>
              <a:rPr lang="ja-JP" altLang="en-US" sz="1100" dirty="0"/>
              <a:t>　</a:t>
            </a:r>
            <a:r>
              <a:rPr lang="ja-JP" altLang="en-US" sz="1100" dirty="0" smtClean="0"/>
              <a:t>　　　　　 あつ　　　ばしょ　　　ちょうじかん　　　　　　　　ねっちゅうしょう　　　　　　　</a:t>
            </a:r>
            <a:r>
              <a:rPr lang="ja-JP" altLang="en-US" sz="1100" dirty="0" err="1" smtClean="0"/>
              <a:t>き</a:t>
            </a:r>
            <a:r>
              <a:rPr lang="ja-JP" altLang="en-US" sz="1100" dirty="0" smtClean="0"/>
              <a:t>けんせい</a:t>
            </a:r>
            <a:endParaRPr kumimoji="1" lang="en-US" altLang="ja-JP" sz="1100" dirty="0" smtClean="0"/>
          </a:p>
        </p:txBody>
      </p:sp>
      <p:sp>
        <p:nvSpPr>
          <p:cNvPr id="13" name="テキスト ボックス 12"/>
          <p:cNvSpPr txBox="1"/>
          <p:nvPr/>
        </p:nvSpPr>
        <p:spPr>
          <a:xfrm>
            <a:off x="440610" y="2450670"/>
            <a:ext cx="8251698" cy="261610"/>
          </a:xfrm>
          <a:prstGeom prst="rect">
            <a:avLst/>
          </a:prstGeom>
          <a:noFill/>
        </p:spPr>
        <p:txBody>
          <a:bodyPr wrap="square" rtlCol="0">
            <a:spAutoFit/>
          </a:bodyPr>
          <a:lstStyle/>
          <a:p>
            <a:r>
              <a:rPr lang="ja-JP" altLang="en-US" sz="1100" dirty="0"/>
              <a:t>　</a:t>
            </a:r>
            <a:r>
              <a:rPr lang="ja-JP" altLang="en-US" sz="1100" dirty="0" smtClean="0"/>
              <a:t>　てきど　　　ひ　　　　　　　　や</a:t>
            </a:r>
            <a:r>
              <a:rPr lang="ja-JP" altLang="en-US" sz="1100" dirty="0" err="1" smtClean="0"/>
              <a:t>す</a:t>
            </a:r>
            <a:r>
              <a:rPr lang="ja-JP" altLang="en-US" sz="1100" dirty="0" smtClean="0"/>
              <a:t>　　　　　　　　　すい</a:t>
            </a:r>
            <a:r>
              <a:rPr lang="ja-JP" altLang="en-US" sz="1100" dirty="0" err="1" smtClean="0"/>
              <a:t>ぶんほ</a:t>
            </a:r>
            <a:r>
              <a:rPr lang="ja-JP" altLang="en-US" sz="1100" dirty="0" smtClean="0"/>
              <a:t>きゅう　　　　　　　　　　　　　ねっちゅうしょう</a:t>
            </a:r>
            <a:endParaRPr kumimoji="1" lang="en-US" altLang="ja-JP" sz="1100" dirty="0" smtClean="0"/>
          </a:p>
        </p:txBody>
      </p:sp>
      <p:sp>
        <p:nvSpPr>
          <p:cNvPr id="14" name="テキスト ボックス 13"/>
          <p:cNvSpPr txBox="1"/>
          <p:nvPr/>
        </p:nvSpPr>
        <p:spPr>
          <a:xfrm>
            <a:off x="403391" y="3055406"/>
            <a:ext cx="8251698" cy="261610"/>
          </a:xfrm>
          <a:prstGeom prst="rect">
            <a:avLst/>
          </a:prstGeom>
          <a:noFill/>
        </p:spPr>
        <p:txBody>
          <a:bodyPr wrap="square" rtlCol="0">
            <a:spAutoFit/>
          </a:bodyPr>
          <a:lstStyle/>
          <a:p>
            <a:r>
              <a:rPr lang="ja-JP" altLang="en-US" sz="1100" dirty="0"/>
              <a:t>　</a:t>
            </a:r>
            <a:r>
              <a:rPr lang="ja-JP" altLang="en-US" sz="1100" dirty="0" smtClean="0"/>
              <a:t>　　　　　　　　　　　　　　　　　　き　　　　　　　　　　さぎょう</a:t>
            </a:r>
            <a:endParaRPr kumimoji="1" lang="en-US" altLang="ja-JP" sz="1100" dirty="0" smtClean="0"/>
          </a:p>
        </p:txBody>
      </p:sp>
      <p:sp>
        <p:nvSpPr>
          <p:cNvPr id="15"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21</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34023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72008"/>
            <a:ext cx="7308812" cy="692696"/>
          </a:xfrm>
        </p:spPr>
        <p:txBody>
          <a:bodyPr>
            <a:normAutofit/>
          </a:bodyPr>
          <a:lstStyle/>
          <a:p>
            <a:r>
              <a:rPr lang="ja-JP" altLang="en-US" dirty="0" smtClean="0"/>
              <a:t>注意点②：測定モードの確認</a:t>
            </a:r>
            <a:endParaRPr kumimoji="1" lang="ja-JP" altLang="en-US" dirty="0"/>
          </a:p>
        </p:txBody>
      </p:sp>
      <p:pic>
        <p:nvPicPr>
          <p:cNvPr id="15" name="図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7500" y="804175"/>
            <a:ext cx="5055811" cy="5491659"/>
          </a:xfrm>
          <a:prstGeom prst="rect">
            <a:avLst/>
          </a:prstGeom>
        </p:spPr>
      </p:pic>
      <p:cxnSp>
        <p:nvCxnSpPr>
          <p:cNvPr id="18" name="直線コネクタ 17"/>
          <p:cNvCxnSpPr>
            <a:stCxn id="25" idx="2"/>
          </p:cNvCxnSpPr>
          <p:nvPr/>
        </p:nvCxnSpPr>
        <p:spPr>
          <a:xfrm flipH="1" flipV="1">
            <a:off x="3393195" y="2136640"/>
            <a:ext cx="1058805" cy="349437"/>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19" name="テキスト ボックス 19"/>
          <p:cNvSpPr txBox="1"/>
          <p:nvPr/>
        </p:nvSpPr>
        <p:spPr>
          <a:xfrm>
            <a:off x="114118" y="3114083"/>
            <a:ext cx="4185526" cy="32542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lgn="l">
              <a:lnSpc>
                <a:spcPts val="4000"/>
              </a:lnSpc>
              <a:spcAft>
                <a:spcPts val="0"/>
              </a:spcAft>
            </a:pPr>
            <a:r>
              <a:rPr lang="ja-JP" altLang="en-US"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外で測定する場合「</a:t>
            </a: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OUT</a:t>
            </a:r>
            <a:r>
              <a:rPr lang="ja-JP" altLang="en-US"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63500" algn="l">
              <a:lnSpc>
                <a:spcPts val="4000"/>
              </a:lnSpc>
              <a:spcAft>
                <a:spcPts val="0"/>
              </a:spcAft>
            </a:pPr>
            <a:r>
              <a:rPr lang="ja-JP" altLang="en-US" sz="24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屋内で測定する場合「</a:t>
            </a:r>
            <a:r>
              <a:rPr lang="en-US" altLang="ja-JP" sz="24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IN</a:t>
            </a:r>
            <a:r>
              <a:rPr lang="ja-JP" altLang="en-US" sz="24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24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63500" algn="l">
              <a:lnSpc>
                <a:spcPts val="4000"/>
              </a:lnSpc>
              <a:spcAft>
                <a:spcPts val="0"/>
              </a:spcAft>
            </a:pPr>
            <a:r>
              <a:rPr lang="ja-JP" altLang="en-US"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に設定してください。</a:t>
            </a:r>
            <a:endPar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63500" algn="l">
              <a:lnSpc>
                <a:spcPts val="4000"/>
              </a:lnSpc>
              <a:spcAft>
                <a:spcPts val="0"/>
              </a:spcAft>
            </a:pPr>
            <a:r>
              <a:rPr lang="ja-JP" altLang="en-US" sz="2400"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（設定の作業は、先生にお手伝いをお願いします。）</a:t>
            </a:r>
            <a:endParaRPr lang="en-US" altLang="ja-JP" sz="2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1" name="テキスト ボックス 20"/>
          <p:cNvSpPr txBox="1"/>
          <p:nvPr/>
        </p:nvSpPr>
        <p:spPr>
          <a:xfrm>
            <a:off x="582753" y="1613420"/>
            <a:ext cx="3416320" cy="523220"/>
          </a:xfrm>
          <a:prstGeom prst="rect">
            <a:avLst/>
          </a:prstGeom>
          <a:noFill/>
        </p:spPr>
        <p:txBody>
          <a:bodyPr wrap="none" rtlCol="0">
            <a:spAutoFit/>
          </a:bodyPr>
          <a:lstStyle/>
          <a:p>
            <a:r>
              <a:rPr lang="ja-JP" altLang="en-US" sz="2800" dirty="0" smtClean="0"/>
              <a:t>〇測定モードの確認</a:t>
            </a:r>
            <a:endParaRPr kumimoji="1" lang="ja-JP" altLang="en-US" sz="2800" dirty="0"/>
          </a:p>
        </p:txBody>
      </p:sp>
      <p:sp>
        <p:nvSpPr>
          <p:cNvPr id="25" name="円/楕円 24"/>
          <p:cNvSpPr/>
          <p:nvPr/>
        </p:nvSpPr>
        <p:spPr>
          <a:xfrm>
            <a:off x="4452000" y="2184069"/>
            <a:ext cx="769996" cy="604016"/>
          </a:xfrm>
          <a:prstGeom prst="ellipse">
            <a:avLst/>
          </a:prstGeom>
          <a:noFill/>
          <a:ln w="1905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37378" y="38264"/>
            <a:ext cx="7183725" cy="261610"/>
          </a:xfrm>
          <a:prstGeom prst="rect">
            <a:avLst/>
          </a:prstGeom>
          <a:noFill/>
        </p:spPr>
        <p:txBody>
          <a:bodyPr wrap="square" rtlCol="0">
            <a:spAutoFit/>
          </a:bodyPr>
          <a:lstStyle/>
          <a:p>
            <a:r>
              <a:rPr lang="ja-JP" altLang="en-US" sz="1100" dirty="0"/>
              <a:t>　</a:t>
            </a:r>
            <a:r>
              <a:rPr lang="ja-JP" altLang="en-US" sz="1100" dirty="0" smtClean="0"/>
              <a:t>　ちゅういてん　　　　　　　そくてい　　　　　　　　　　　　　かくにん</a:t>
            </a:r>
            <a:endParaRPr kumimoji="1" lang="en-US" altLang="ja-JP" sz="1100" dirty="0" smtClean="0"/>
          </a:p>
        </p:txBody>
      </p:sp>
      <p:sp>
        <p:nvSpPr>
          <p:cNvPr id="11" name="テキスト ボックス 10"/>
          <p:cNvSpPr txBox="1"/>
          <p:nvPr/>
        </p:nvSpPr>
        <p:spPr>
          <a:xfrm>
            <a:off x="876012" y="1443144"/>
            <a:ext cx="7921971" cy="261610"/>
          </a:xfrm>
          <a:prstGeom prst="rect">
            <a:avLst/>
          </a:prstGeom>
          <a:noFill/>
        </p:spPr>
        <p:txBody>
          <a:bodyPr wrap="square" rtlCol="0">
            <a:spAutoFit/>
          </a:bodyPr>
          <a:lstStyle/>
          <a:p>
            <a:r>
              <a:rPr lang="ja-JP" altLang="en-US" sz="1100" dirty="0" smtClean="0"/>
              <a:t>　そくてい　　　　　　　　　　　かくにん</a:t>
            </a:r>
            <a:endParaRPr kumimoji="1" lang="en-US" altLang="ja-JP" sz="1100" dirty="0" smtClean="0"/>
          </a:p>
        </p:txBody>
      </p:sp>
      <p:sp>
        <p:nvSpPr>
          <p:cNvPr id="12" name="テキスト ボックス 11"/>
          <p:cNvSpPr txBox="1"/>
          <p:nvPr/>
        </p:nvSpPr>
        <p:spPr>
          <a:xfrm>
            <a:off x="0" y="3062433"/>
            <a:ext cx="7921971" cy="261610"/>
          </a:xfrm>
          <a:prstGeom prst="rect">
            <a:avLst/>
          </a:prstGeom>
          <a:noFill/>
        </p:spPr>
        <p:txBody>
          <a:bodyPr wrap="square" rtlCol="0">
            <a:spAutoFit/>
          </a:bodyPr>
          <a:lstStyle/>
          <a:p>
            <a:r>
              <a:rPr lang="ja-JP" altLang="en-US" sz="1100" dirty="0" smtClean="0"/>
              <a:t>　そと　　　そく</a:t>
            </a:r>
            <a:r>
              <a:rPr lang="ja-JP" altLang="en-US" sz="1100" dirty="0" err="1" smtClean="0"/>
              <a:t>て</a:t>
            </a:r>
            <a:r>
              <a:rPr lang="ja-JP" altLang="en-US" sz="1100" dirty="0" smtClean="0"/>
              <a:t>　　　　　　ばあい</a:t>
            </a:r>
            <a:endParaRPr kumimoji="1" lang="en-US" altLang="ja-JP" sz="1100" dirty="0" smtClean="0"/>
          </a:p>
        </p:txBody>
      </p:sp>
      <p:sp>
        <p:nvSpPr>
          <p:cNvPr id="13" name="テキスト ボックス 12"/>
          <p:cNvSpPr txBox="1"/>
          <p:nvPr/>
        </p:nvSpPr>
        <p:spPr>
          <a:xfrm>
            <a:off x="-1" y="3593781"/>
            <a:ext cx="7921971" cy="261610"/>
          </a:xfrm>
          <a:prstGeom prst="rect">
            <a:avLst/>
          </a:prstGeom>
          <a:noFill/>
        </p:spPr>
        <p:txBody>
          <a:bodyPr wrap="square" rtlCol="0">
            <a:spAutoFit/>
          </a:bodyPr>
          <a:lstStyle/>
          <a:p>
            <a:r>
              <a:rPr lang="ja-JP" altLang="en-US" sz="1100" dirty="0" smtClean="0"/>
              <a:t>　おくない　　　そく</a:t>
            </a:r>
            <a:r>
              <a:rPr lang="ja-JP" altLang="en-US" sz="1100" dirty="0" err="1" smtClean="0"/>
              <a:t>て</a:t>
            </a:r>
            <a:r>
              <a:rPr lang="ja-JP" altLang="en-US" sz="1100" dirty="0" smtClean="0"/>
              <a:t>　　　　　　ばあい</a:t>
            </a:r>
            <a:endParaRPr kumimoji="1" lang="en-US" altLang="ja-JP" sz="1100" dirty="0" smtClean="0"/>
          </a:p>
        </p:txBody>
      </p:sp>
      <p:sp>
        <p:nvSpPr>
          <p:cNvPr id="14" name="テキスト ボックス 13"/>
          <p:cNvSpPr txBox="1"/>
          <p:nvPr/>
        </p:nvSpPr>
        <p:spPr>
          <a:xfrm>
            <a:off x="0" y="4107196"/>
            <a:ext cx="7921971" cy="261610"/>
          </a:xfrm>
          <a:prstGeom prst="rect">
            <a:avLst/>
          </a:prstGeom>
          <a:noFill/>
        </p:spPr>
        <p:txBody>
          <a:bodyPr wrap="square" rtlCol="0">
            <a:spAutoFit/>
          </a:bodyPr>
          <a:lstStyle/>
          <a:p>
            <a:r>
              <a:rPr lang="ja-JP" altLang="en-US" sz="1100" dirty="0" smtClean="0"/>
              <a:t>　　　　せってい</a:t>
            </a:r>
            <a:endParaRPr kumimoji="1" lang="en-US" altLang="ja-JP" sz="1100" dirty="0" smtClean="0"/>
          </a:p>
        </p:txBody>
      </p:sp>
      <p:sp>
        <p:nvSpPr>
          <p:cNvPr id="16" name="テキスト ボックス 15"/>
          <p:cNvSpPr txBox="1"/>
          <p:nvPr/>
        </p:nvSpPr>
        <p:spPr>
          <a:xfrm>
            <a:off x="-38389" y="4593561"/>
            <a:ext cx="7921971" cy="261610"/>
          </a:xfrm>
          <a:prstGeom prst="rect">
            <a:avLst/>
          </a:prstGeom>
          <a:noFill/>
        </p:spPr>
        <p:txBody>
          <a:bodyPr wrap="square" rtlCol="0">
            <a:spAutoFit/>
          </a:bodyPr>
          <a:lstStyle/>
          <a:p>
            <a:r>
              <a:rPr lang="ja-JP" altLang="en-US" sz="1100" dirty="0" smtClean="0"/>
              <a:t>　　　　せってい　　　さぎょう　　　　せんせい</a:t>
            </a:r>
            <a:endParaRPr kumimoji="1" lang="en-US" altLang="ja-JP" sz="1100" dirty="0" smtClean="0"/>
          </a:p>
        </p:txBody>
      </p:sp>
      <p:sp>
        <p:nvSpPr>
          <p:cNvPr id="17" name="テキスト ボックス 16"/>
          <p:cNvSpPr txBox="1"/>
          <p:nvPr/>
        </p:nvSpPr>
        <p:spPr>
          <a:xfrm>
            <a:off x="27070" y="5093924"/>
            <a:ext cx="7921971" cy="261610"/>
          </a:xfrm>
          <a:prstGeom prst="rect">
            <a:avLst/>
          </a:prstGeom>
          <a:noFill/>
        </p:spPr>
        <p:txBody>
          <a:bodyPr wrap="square" rtlCol="0">
            <a:spAutoFit/>
          </a:bodyPr>
          <a:lstStyle/>
          <a:p>
            <a:r>
              <a:rPr lang="ja-JP" altLang="en-US" sz="1100" dirty="0" smtClean="0"/>
              <a:t>　　てつだ　　　　　　　</a:t>
            </a:r>
            <a:r>
              <a:rPr lang="ja-JP" altLang="en-US" sz="1100" dirty="0" err="1" smtClean="0"/>
              <a:t>ね</a:t>
            </a:r>
            <a:r>
              <a:rPr lang="ja-JP" altLang="en-US" sz="1100" dirty="0" smtClean="0"/>
              <a:t>が</a:t>
            </a:r>
            <a:endParaRPr kumimoji="1" lang="en-US" altLang="ja-JP" sz="1100" dirty="0" smtClean="0"/>
          </a:p>
        </p:txBody>
      </p:sp>
      <p:sp>
        <p:nvSpPr>
          <p:cNvPr id="20"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22</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7080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43608" y="0"/>
            <a:ext cx="8100392" cy="692696"/>
          </a:xfrm>
        </p:spPr>
        <p:txBody>
          <a:bodyPr>
            <a:normAutofit/>
          </a:bodyPr>
          <a:lstStyle/>
          <a:p>
            <a:r>
              <a:rPr kumimoji="1" lang="ja-JP" altLang="en-US" dirty="0" smtClean="0"/>
              <a:t>記録用紙への記入</a:t>
            </a:r>
            <a:endParaRPr kumimoji="1" lang="ja-JP" altLang="en-US" dirty="0"/>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882" y="692696"/>
            <a:ext cx="8738886" cy="4987388"/>
          </a:xfrm>
          <a:prstGeom prst="rect">
            <a:avLst/>
          </a:prstGeom>
        </p:spPr>
      </p:pic>
      <p:sp>
        <p:nvSpPr>
          <p:cNvPr id="6" name="テキスト ボックス 5"/>
          <p:cNvSpPr txBox="1"/>
          <p:nvPr/>
        </p:nvSpPr>
        <p:spPr>
          <a:xfrm>
            <a:off x="860259" y="-27838"/>
            <a:ext cx="7183725" cy="261610"/>
          </a:xfrm>
          <a:prstGeom prst="rect">
            <a:avLst/>
          </a:prstGeom>
          <a:noFill/>
        </p:spPr>
        <p:txBody>
          <a:bodyPr wrap="square" rtlCol="0">
            <a:spAutoFit/>
          </a:bodyPr>
          <a:lstStyle/>
          <a:p>
            <a:r>
              <a:rPr lang="ja-JP" altLang="en-US" sz="1100" dirty="0"/>
              <a:t>　</a:t>
            </a:r>
            <a:r>
              <a:rPr lang="ja-JP" altLang="en-US" sz="1100" dirty="0" smtClean="0"/>
              <a:t>　きろくようし　　　　　　　　　　きにゅう</a:t>
            </a:r>
            <a:endParaRPr kumimoji="1" lang="en-US" altLang="ja-JP" sz="1100" dirty="0" smtClean="0"/>
          </a:p>
        </p:txBody>
      </p:sp>
      <p:sp>
        <p:nvSpPr>
          <p:cNvPr id="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23</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93762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43608" y="0"/>
            <a:ext cx="8100392" cy="692696"/>
          </a:xfrm>
        </p:spPr>
        <p:txBody>
          <a:bodyPr>
            <a:normAutofit/>
          </a:bodyPr>
          <a:lstStyle/>
          <a:p>
            <a:r>
              <a:rPr lang="ja-JP" altLang="en-US" dirty="0" smtClean="0"/>
              <a:t>考えてみよう</a:t>
            </a:r>
            <a:endParaRPr kumimoji="1" lang="ja-JP" altLang="en-US" dirty="0"/>
          </a:p>
        </p:txBody>
      </p:sp>
      <p:sp>
        <p:nvSpPr>
          <p:cNvPr id="5" name="テキスト ボックス 4"/>
          <p:cNvSpPr txBox="1"/>
          <p:nvPr/>
        </p:nvSpPr>
        <p:spPr>
          <a:xfrm>
            <a:off x="243134" y="1052220"/>
            <a:ext cx="8316924" cy="49828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buFont typeface="Arial" panose="020B0604020202020204" pitchFamily="34" charset="0"/>
              <a:buChar char="•"/>
            </a:pPr>
            <a:endParaRPr lang="en-US" altLang="ja-JP" sz="2400" dirty="0" smtClean="0">
              <a:solidFill>
                <a:schemeClr val="tx1"/>
              </a:solidFill>
            </a:endParaRP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692" y="4042980"/>
            <a:ext cx="2335575" cy="2285456"/>
          </a:xfrm>
          <a:prstGeom prst="rect">
            <a:avLst/>
          </a:prstGeom>
        </p:spPr>
      </p:pic>
      <p:sp>
        <p:nvSpPr>
          <p:cNvPr id="7" name="テキスト ボックス 6"/>
          <p:cNvSpPr txBox="1"/>
          <p:nvPr/>
        </p:nvSpPr>
        <p:spPr>
          <a:xfrm>
            <a:off x="860259" y="-27838"/>
            <a:ext cx="7183725" cy="261610"/>
          </a:xfrm>
          <a:prstGeom prst="rect">
            <a:avLst/>
          </a:prstGeom>
          <a:noFill/>
        </p:spPr>
        <p:txBody>
          <a:bodyPr wrap="square" rtlCol="0">
            <a:spAutoFit/>
          </a:bodyPr>
          <a:lstStyle/>
          <a:p>
            <a:r>
              <a:rPr lang="ja-JP" altLang="en-US" sz="1100" dirty="0"/>
              <a:t>　</a:t>
            </a:r>
            <a:r>
              <a:rPr lang="ja-JP" altLang="en-US" sz="1100" dirty="0" smtClean="0"/>
              <a:t>かんが</a:t>
            </a:r>
            <a:endParaRPr kumimoji="1" lang="en-US" altLang="ja-JP" sz="1100" dirty="0" smtClean="0"/>
          </a:p>
        </p:txBody>
      </p:sp>
      <p:sp>
        <p:nvSpPr>
          <p:cNvPr id="4" name="テキスト ボックス 3"/>
          <p:cNvSpPr txBox="1"/>
          <p:nvPr/>
        </p:nvSpPr>
        <p:spPr>
          <a:xfrm>
            <a:off x="330505" y="870333"/>
            <a:ext cx="8571123" cy="2954655"/>
          </a:xfrm>
          <a:prstGeom prst="rect">
            <a:avLst/>
          </a:prstGeom>
          <a:noFill/>
        </p:spPr>
        <p:txBody>
          <a:bodyPr wrap="square" rtlCol="0">
            <a:spAutoFit/>
          </a:bodyPr>
          <a:lstStyle/>
          <a:p>
            <a:r>
              <a:rPr kumimoji="1" lang="ja-JP" altLang="en-US" sz="2800" dirty="0" smtClean="0"/>
              <a:t>・どんな場所、場合に暑さ指数は高くなるのかな？</a:t>
            </a:r>
            <a:endParaRPr kumimoji="1" lang="en-US" altLang="ja-JP" sz="2800" dirty="0" smtClean="0"/>
          </a:p>
          <a:p>
            <a:endParaRPr lang="en-US" altLang="ja-JP" sz="2800" dirty="0"/>
          </a:p>
          <a:p>
            <a:r>
              <a:rPr kumimoji="1" lang="ja-JP" altLang="en-US" sz="2800" dirty="0" smtClean="0"/>
              <a:t>・暑さ指数の高いところ、低い所には、どんな特徴</a:t>
            </a:r>
            <a:endParaRPr kumimoji="1" lang="en-US" altLang="ja-JP" sz="2800" dirty="0" smtClean="0"/>
          </a:p>
          <a:p>
            <a:r>
              <a:rPr lang="en-US" altLang="ja-JP" sz="2800" dirty="0"/>
              <a:t> </a:t>
            </a:r>
            <a:r>
              <a:rPr lang="ja-JP" altLang="en-US" sz="2800" dirty="0" smtClean="0"/>
              <a:t>  </a:t>
            </a:r>
            <a:r>
              <a:rPr kumimoji="1" lang="ja-JP" altLang="en-US" sz="2800" dirty="0" smtClean="0"/>
              <a:t>があるのかな？</a:t>
            </a:r>
            <a:endParaRPr kumimoji="1" lang="en-US" altLang="ja-JP" sz="2800" dirty="0" smtClean="0"/>
          </a:p>
          <a:p>
            <a:endParaRPr lang="en-US" altLang="ja-JP" sz="2800" dirty="0"/>
          </a:p>
          <a:p>
            <a:r>
              <a:rPr kumimoji="1" lang="ja-JP" altLang="en-US" sz="2800" dirty="0" smtClean="0"/>
              <a:t>・暑さ指数が高いときは、どうすればいいのかな？</a:t>
            </a:r>
            <a:endParaRPr kumimoji="1" lang="en-US" altLang="ja-JP" sz="2800" dirty="0" smtClean="0"/>
          </a:p>
          <a:p>
            <a:endParaRPr kumimoji="1" lang="ja-JP" altLang="en-US" dirty="0"/>
          </a:p>
        </p:txBody>
      </p:sp>
      <p:sp>
        <p:nvSpPr>
          <p:cNvPr id="14" name="テキスト ボックス 13"/>
          <p:cNvSpPr txBox="1"/>
          <p:nvPr/>
        </p:nvSpPr>
        <p:spPr>
          <a:xfrm>
            <a:off x="491135" y="692696"/>
            <a:ext cx="7921971" cy="261610"/>
          </a:xfrm>
          <a:prstGeom prst="rect">
            <a:avLst/>
          </a:prstGeom>
          <a:noFill/>
        </p:spPr>
        <p:txBody>
          <a:bodyPr wrap="square" rtlCol="0">
            <a:spAutoFit/>
          </a:bodyPr>
          <a:lstStyle/>
          <a:p>
            <a:r>
              <a:rPr lang="ja-JP" altLang="en-US" sz="1100" dirty="0" smtClean="0"/>
              <a:t>　　　　　　　　　　ばしょ　　　　ばあい　　　　 あつ　　　　しすう　　　　</a:t>
            </a:r>
            <a:r>
              <a:rPr lang="ja-JP" altLang="en-US" sz="1100" dirty="0" err="1" smtClean="0"/>
              <a:t>たか</a:t>
            </a:r>
            <a:endParaRPr kumimoji="1" lang="en-US" altLang="ja-JP" sz="1100" dirty="0" smtClean="0"/>
          </a:p>
        </p:txBody>
      </p:sp>
      <p:sp>
        <p:nvSpPr>
          <p:cNvPr id="15" name="テキスト ボックス 14"/>
          <p:cNvSpPr txBox="1"/>
          <p:nvPr/>
        </p:nvSpPr>
        <p:spPr>
          <a:xfrm>
            <a:off x="491134" y="1505838"/>
            <a:ext cx="8410493" cy="261610"/>
          </a:xfrm>
          <a:prstGeom prst="rect">
            <a:avLst/>
          </a:prstGeom>
          <a:noFill/>
        </p:spPr>
        <p:txBody>
          <a:bodyPr wrap="square" rtlCol="0">
            <a:spAutoFit/>
          </a:bodyPr>
          <a:lstStyle/>
          <a:p>
            <a:r>
              <a:rPr lang="ja-JP" altLang="en-US" sz="1100" dirty="0"/>
              <a:t>　</a:t>
            </a:r>
            <a:r>
              <a:rPr lang="ja-JP" altLang="en-US" sz="1100" dirty="0" smtClean="0"/>
              <a:t>　あつ　　　　しすう　　　たか　　　　　　　　　　　　　　ひく　　ところ　　　　　　　　　　　　　　　とくちょう</a:t>
            </a:r>
            <a:endParaRPr kumimoji="1" lang="en-US" altLang="ja-JP" sz="1100" dirty="0" smtClean="0"/>
          </a:p>
        </p:txBody>
      </p:sp>
      <p:sp>
        <p:nvSpPr>
          <p:cNvPr id="16" name="テキスト ボックス 15"/>
          <p:cNvSpPr txBox="1"/>
          <p:nvPr/>
        </p:nvSpPr>
        <p:spPr>
          <a:xfrm>
            <a:off x="467986" y="2818477"/>
            <a:ext cx="8410493" cy="261610"/>
          </a:xfrm>
          <a:prstGeom prst="rect">
            <a:avLst/>
          </a:prstGeom>
          <a:noFill/>
        </p:spPr>
        <p:txBody>
          <a:bodyPr wrap="square" rtlCol="0">
            <a:spAutoFit/>
          </a:bodyPr>
          <a:lstStyle/>
          <a:p>
            <a:r>
              <a:rPr lang="ja-JP" altLang="en-US" sz="1100" dirty="0"/>
              <a:t>　</a:t>
            </a:r>
            <a:r>
              <a:rPr lang="ja-JP" altLang="en-US" sz="1100" dirty="0" smtClean="0"/>
              <a:t>　あつ　　　　しすう　　　 たか　</a:t>
            </a:r>
            <a:endParaRPr kumimoji="1" lang="en-US" altLang="ja-JP" sz="1100" dirty="0" smtClean="0"/>
          </a:p>
        </p:txBody>
      </p:sp>
      <p:sp>
        <p:nvSpPr>
          <p:cNvPr id="11"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24</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339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43608" y="0"/>
            <a:ext cx="8100392" cy="692696"/>
          </a:xfrm>
        </p:spPr>
        <p:txBody>
          <a:bodyPr>
            <a:normAutofit/>
          </a:bodyPr>
          <a:lstStyle/>
          <a:p>
            <a:r>
              <a:rPr kumimoji="1" lang="ja-JP" altLang="en-US" dirty="0" smtClean="0"/>
              <a:t>結果のまとめ（例：校内暑さマップの作成）</a:t>
            </a:r>
            <a:endParaRPr kumimoji="1" lang="ja-JP" altLang="en-US" dirty="0"/>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l="-1369"/>
          <a:stretch/>
        </p:blipFill>
        <p:spPr>
          <a:xfrm>
            <a:off x="7014844" y="1611898"/>
            <a:ext cx="1842717" cy="2923616"/>
          </a:xfrm>
          <a:prstGeom prst="rect">
            <a:avLst/>
          </a:prstGeom>
        </p:spPr>
      </p:pic>
      <p:sp>
        <p:nvSpPr>
          <p:cNvPr id="18" name="テキスト ボックス 17"/>
          <p:cNvSpPr txBox="1"/>
          <p:nvPr/>
        </p:nvSpPr>
        <p:spPr>
          <a:xfrm>
            <a:off x="860259" y="-27838"/>
            <a:ext cx="8283741" cy="261610"/>
          </a:xfrm>
          <a:prstGeom prst="rect">
            <a:avLst/>
          </a:prstGeom>
          <a:noFill/>
        </p:spPr>
        <p:txBody>
          <a:bodyPr wrap="square" rtlCol="0">
            <a:spAutoFit/>
          </a:bodyPr>
          <a:lstStyle/>
          <a:p>
            <a:r>
              <a:rPr lang="ja-JP" altLang="en-US" sz="1100" dirty="0"/>
              <a:t>　</a:t>
            </a:r>
            <a:r>
              <a:rPr lang="ja-JP" altLang="en-US" sz="1100" dirty="0" smtClean="0"/>
              <a:t>　けっか　　　　　　　　　　　　　　　　れい　　　　こうない　あつ　　　　　　　　　　　　　　　さくせい　　　　　　　　　　　　</a:t>
            </a:r>
            <a:endParaRPr kumimoji="1" lang="en-US" altLang="ja-JP" sz="1100" dirty="0" smtClean="0"/>
          </a:p>
        </p:txBody>
      </p:sp>
      <p:sp>
        <p:nvSpPr>
          <p:cNvPr id="4" name="正方形/長方形 3"/>
          <p:cNvSpPr/>
          <p:nvPr/>
        </p:nvSpPr>
        <p:spPr>
          <a:xfrm>
            <a:off x="365760" y="1152144"/>
            <a:ext cx="6510528" cy="46817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28472" y="1611068"/>
            <a:ext cx="3852672" cy="7846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093804" y="1611068"/>
            <a:ext cx="1478280" cy="10911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093804" y="3176878"/>
            <a:ext cx="1478280" cy="17883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341162" y="1857770"/>
            <a:ext cx="777240" cy="369332"/>
          </a:xfrm>
          <a:prstGeom prst="rect">
            <a:avLst/>
          </a:prstGeom>
          <a:noFill/>
        </p:spPr>
        <p:txBody>
          <a:bodyPr wrap="square" rtlCol="0">
            <a:spAutoFit/>
          </a:bodyPr>
          <a:lstStyle/>
          <a:p>
            <a:r>
              <a:rPr lang="ja-JP" altLang="en-US" dirty="0"/>
              <a:t>校舎</a:t>
            </a:r>
            <a:endParaRPr kumimoji="1" lang="ja-JP" altLang="en-US" dirty="0"/>
          </a:p>
        </p:txBody>
      </p:sp>
      <p:sp>
        <p:nvSpPr>
          <p:cNvPr id="23" name="テキスト ボックス 22"/>
          <p:cNvSpPr txBox="1"/>
          <p:nvPr/>
        </p:nvSpPr>
        <p:spPr>
          <a:xfrm>
            <a:off x="5362905" y="2026396"/>
            <a:ext cx="940078" cy="369332"/>
          </a:xfrm>
          <a:prstGeom prst="rect">
            <a:avLst/>
          </a:prstGeom>
          <a:noFill/>
        </p:spPr>
        <p:txBody>
          <a:bodyPr wrap="square" rtlCol="0">
            <a:spAutoFit/>
          </a:bodyPr>
          <a:lstStyle/>
          <a:p>
            <a:r>
              <a:rPr lang="ja-JP" altLang="en-US" dirty="0" smtClean="0"/>
              <a:t>体育館</a:t>
            </a:r>
            <a:endParaRPr kumimoji="1" lang="ja-JP" altLang="en-US" dirty="0"/>
          </a:p>
        </p:txBody>
      </p:sp>
      <p:sp>
        <p:nvSpPr>
          <p:cNvPr id="24" name="テキスト ボックス 23"/>
          <p:cNvSpPr txBox="1"/>
          <p:nvPr/>
        </p:nvSpPr>
        <p:spPr>
          <a:xfrm>
            <a:off x="5362905" y="3886369"/>
            <a:ext cx="940078" cy="369332"/>
          </a:xfrm>
          <a:prstGeom prst="rect">
            <a:avLst/>
          </a:prstGeom>
          <a:noFill/>
        </p:spPr>
        <p:txBody>
          <a:bodyPr wrap="square" rtlCol="0">
            <a:spAutoFit/>
          </a:bodyPr>
          <a:lstStyle/>
          <a:p>
            <a:r>
              <a:rPr lang="ja-JP" altLang="en-US" dirty="0" smtClean="0"/>
              <a:t>プール</a:t>
            </a:r>
            <a:endParaRPr kumimoji="1" lang="ja-JP" altLang="en-US" dirty="0"/>
          </a:p>
        </p:txBody>
      </p:sp>
      <p:sp>
        <p:nvSpPr>
          <p:cNvPr id="25" name="テキスト ボックス 24"/>
          <p:cNvSpPr txBox="1"/>
          <p:nvPr/>
        </p:nvSpPr>
        <p:spPr>
          <a:xfrm>
            <a:off x="831950" y="4965192"/>
            <a:ext cx="940078" cy="369332"/>
          </a:xfrm>
          <a:prstGeom prst="rect">
            <a:avLst/>
          </a:prstGeom>
          <a:noFill/>
        </p:spPr>
        <p:txBody>
          <a:bodyPr wrap="square" rtlCol="0">
            <a:spAutoFit/>
          </a:bodyPr>
          <a:lstStyle/>
          <a:p>
            <a:r>
              <a:rPr lang="ja-JP" altLang="en-US" dirty="0" smtClean="0"/>
              <a:t>砂場</a:t>
            </a:r>
            <a:endParaRPr kumimoji="1" lang="ja-JP" altLang="en-US" dirty="0"/>
          </a:p>
        </p:txBody>
      </p:sp>
      <p:sp>
        <p:nvSpPr>
          <p:cNvPr id="26" name="テキスト ボックス 25"/>
          <p:cNvSpPr txBox="1"/>
          <p:nvPr/>
        </p:nvSpPr>
        <p:spPr>
          <a:xfrm>
            <a:off x="2259743" y="3811431"/>
            <a:ext cx="940078" cy="369332"/>
          </a:xfrm>
          <a:prstGeom prst="rect">
            <a:avLst/>
          </a:prstGeom>
          <a:noFill/>
        </p:spPr>
        <p:txBody>
          <a:bodyPr wrap="square" rtlCol="0">
            <a:spAutoFit/>
          </a:bodyPr>
          <a:lstStyle/>
          <a:p>
            <a:r>
              <a:rPr lang="ja-JP" altLang="en-US" dirty="0"/>
              <a:t>校庭</a:t>
            </a:r>
            <a:endParaRPr kumimoji="1" lang="ja-JP" altLang="en-US" dirty="0"/>
          </a:p>
        </p:txBody>
      </p:sp>
      <p:sp>
        <p:nvSpPr>
          <p:cNvPr id="28" name="楕円 27"/>
          <p:cNvSpPr/>
          <p:nvPr/>
        </p:nvSpPr>
        <p:spPr>
          <a:xfrm>
            <a:off x="2904603" y="2534568"/>
            <a:ext cx="294320" cy="294320"/>
          </a:xfrm>
          <a:prstGeom prst="ellipse">
            <a:avLst/>
          </a:prstGeom>
          <a:solidFill>
            <a:srgbClr val="EC2A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0" name="楕円 29"/>
          <p:cNvSpPr/>
          <p:nvPr/>
        </p:nvSpPr>
        <p:spPr>
          <a:xfrm>
            <a:off x="5703936" y="2338721"/>
            <a:ext cx="294320" cy="294320"/>
          </a:xfrm>
          <a:prstGeom prst="ellipse">
            <a:avLst/>
          </a:prstGeom>
          <a:solidFill>
            <a:srgbClr val="FAF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1" name="楕円 30"/>
          <p:cNvSpPr/>
          <p:nvPr/>
        </p:nvSpPr>
        <p:spPr>
          <a:xfrm>
            <a:off x="831950" y="4588774"/>
            <a:ext cx="294320" cy="294320"/>
          </a:xfrm>
          <a:prstGeom prst="ellipse">
            <a:avLst/>
          </a:prstGeom>
          <a:solidFill>
            <a:srgbClr val="FF9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2" name="楕円 31"/>
          <p:cNvSpPr/>
          <p:nvPr/>
        </p:nvSpPr>
        <p:spPr>
          <a:xfrm>
            <a:off x="860259" y="2565366"/>
            <a:ext cx="294320" cy="294320"/>
          </a:xfrm>
          <a:prstGeom prst="ellipse">
            <a:avLst/>
          </a:prstGeom>
          <a:solidFill>
            <a:srgbClr val="FF9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3" name="楕円 32"/>
          <p:cNvSpPr/>
          <p:nvPr/>
        </p:nvSpPr>
        <p:spPr>
          <a:xfrm>
            <a:off x="2942614" y="5252999"/>
            <a:ext cx="294320" cy="294320"/>
          </a:xfrm>
          <a:prstGeom prst="ellipse">
            <a:avLst/>
          </a:prstGeom>
          <a:solidFill>
            <a:srgbClr val="FF9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4" name="楕円 33"/>
          <p:cNvSpPr/>
          <p:nvPr/>
        </p:nvSpPr>
        <p:spPr>
          <a:xfrm>
            <a:off x="5707154" y="4388354"/>
            <a:ext cx="294320" cy="294320"/>
          </a:xfrm>
          <a:prstGeom prst="ellipse">
            <a:avLst/>
          </a:prstGeom>
          <a:solidFill>
            <a:srgbClr val="FAF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5" name="楕円 34"/>
          <p:cNvSpPr/>
          <p:nvPr/>
        </p:nvSpPr>
        <p:spPr>
          <a:xfrm>
            <a:off x="2905501" y="3820480"/>
            <a:ext cx="294320" cy="294320"/>
          </a:xfrm>
          <a:prstGeom prst="ellipse">
            <a:avLst/>
          </a:prstGeom>
          <a:solidFill>
            <a:srgbClr val="EC2A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6" name="楕円 35"/>
          <p:cNvSpPr/>
          <p:nvPr/>
        </p:nvSpPr>
        <p:spPr>
          <a:xfrm>
            <a:off x="4283124" y="2534568"/>
            <a:ext cx="294320" cy="294320"/>
          </a:xfrm>
          <a:prstGeom prst="ellipse">
            <a:avLst/>
          </a:prstGeom>
          <a:solidFill>
            <a:srgbClr val="FAF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37" name="楕円 36"/>
          <p:cNvSpPr/>
          <p:nvPr/>
        </p:nvSpPr>
        <p:spPr>
          <a:xfrm>
            <a:off x="6155823" y="5380363"/>
            <a:ext cx="294320" cy="294320"/>
          </a:xfrm>
          <a:prstGeom prst="ellipse">
            <a:avLst/>
          </a:prstGeom>
          <a:solidFill>
            <a:srgbClr val="FF9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C2A0D"/>
              </a:solidFill>
            </a:endParaRPr>
          </a:p>
        </p:txBody>
      </p:sp>
      <p:sp>
        <p:nvSpPr>
          <p:cNvPr id="2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25</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8794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クイズ②</a:t>
            </a:r>
            <a:endParaRPr kumimoji="1" lang="ja-JP" altLang="en-US" dirty="0"/>
          </a:p>
        </p:txBody>
      </p:sp>
      <p:sp>
        <p:nvSpPr>
          <p:cNvPr id="6" name="Google Shape;72;p15"/>
          <p:cNvSpPr txBox="1">
            <a:spLocks/>
          </p:cNvSpPr>
          <p:nvPr/>
        </p:nvSpPr>
        <p:spPr>
          <a:xfrm>
            <a:off x="763391" y="1731084"/>
            <a:ext cx="8520600" cy="4775636"/>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400"/>
              </a:lnSpc>
              <a:buFont typeface="Wingdings" panose="05000000000000000000" pitchFamily="2" charset="2"/>
              <a:buNone/>
            </a:pPr>
            <a:r>
              <a:rPr lang="ja-JP" altLang="en-US" sz="4000" dirty="0" smtClean="0"/>
              <a:t>地球温暖化で気温が上昇すると</a:t>
            </a:r>
            <a:br>
              <a:rPr lang="ja-JP" altLang="en-US" sz="4000" dirty="0" smtClean="0"/>
            </a:br>
            <a:r>
              <a:rPr lang="ja-JP" altLang="en-US" sz="4000" dirty="0" smtClean="0"/>
              <a:t>どんな病気や症状が増える？</a:t>
            </a:r>
          </a:p>
          <a:p>
            <a:pPr marL="0" indent="0">
              <a:lnSpc>
                <a:spcPts val="5400"/>
              </a:lnSpc>
              <a:spcBef>
                <a:spcPts val="1200"/>
              </a:spcBef>
              <a:spcAft>
                <a:spcPts val="1200"/>
              </a:spcAft>
              <a:buFont typeface="Wingdings" panose="05000000000000000000" pitchFamily="2" charset="2"/>
              <a:buNone/>
            </a:pPr>
            <a:r>
              <a:rPr lang="ja-JP" altLang="en-US" sz="3000" b="1" dirty="0" smtClean="0">
                <a:solidFill>
                  <a:srgbClr val="FF9900"/>
                </a:solidFill>
              </a:rPr>
              <a:t>　</a:t>
            </a:r>
            <a:r>
              <a:rPr lang="en-US" altLang="ja-JP" sz="3000" b="1" dirty="0" smtClean="0">
                <a:solidFill>
                  <a:srgbClr val="FF9900"/>
                </a:solidFill>
              </a:rPr>
              <a:t>A. </a:t>
            </a:r>
            <a:r>
              <a:rPr lang="ja-JP" altLang="en-US" sz="3000" b="1" dirty="0" smtClean="0">
                <a:solidFill>
                  <a:srgbClr val="FF9900"/>
                </a:solidFill>
              </a:rPr>
              <a:t>熱中症</a:t>
            </a:r>
            <a:br>
              <a:rPr lang="ja-JP" altLang="en-US" sz="3000" b="1" dirty="0" smtClean="0">
                <a:solidFill>
                  <a:srgbClr val="FF9900"/>
                </a:solidFill>
              </a:rPr>
            </a:br>
            <a:r>
              <a:rPr lang="ja-JP" altLang="en-US" sz="3000" b="1" dirty="0" smtClean="0">
                <a:solidFill>
                  <a:srgbClr val="FF9900"/>
                </a:solidFill>
              </a:rPr>
              <a:t>　</a:t>
            </a:r>
            <a:r>
              <a:rPr lang="en-US" altLang="ja-JP" sz="3000" b="1" dirty="0" smtClean="0">
                <a:solidFill>
                  <a:srgbClr val="FF9900"/>
                </a:solidFill>
              </a:rPr>
              <a:t>B. </a:t>
            </a:r>
            <a:r>
              <a:rPr lang="ja-JP" altLang="en-US" sz="3000" b="1" dirty="0" smtClean="0">
                <a:solidFill>
                  <a:srgbClr val="FF9900"/>
                </a:solidFill>
              </a:rPr>
              <a:t>花粉症</a:t>
            </a:r>
            <a:br>
              <a:rPr lang="ja-JP" altLang="en-US" sz="3000" b="1" dirty="0" smtClean="0">
                <a:solidFill>
                  <a:srgbClr val="FF9900"/>
                </a:solidFill>
              </a:rPr>
            </a:br>
            <a:r>
              <a:rPr lang="ja-JP" altLang="en-US" sz="3000" b="1" dirty="0" smtClean="0">
                <a:solidFill>
                  <a:srgbClr val="FF9900"/>
                </a:solidFill>
              </a:rPr>
              <a:t>　</a:t>
            </a:r>
            <a:r>
              <a:rPr lang="en-US" altLang="ja-JP" sz="3000" b="1" dirty="0" smtClean="0">
                <a:solidFill>
                  <a:srgbClr val="FF9900"/>
                </a:solidFill>
              </a:rPr>
              <a:t>C. </a:t>
            </a:r>
            <a:r>
              <a:rPr lang="ja-JP" altLang="en-US" sz="3000" b="1" dirty="0" smtClean="0">
                <a:solidFill>
                  <a:srgbClr val="FF9900"/>
                </a:solidFill>
              </a:rPr>
              <a:t>インフルエンザ</a:t>
            </a:r>
            <a:br>
              <a:rPr lang="ja-JP" altLang="en-US" sz="3000" b="1" dirty="0" smtClean="0">
                <a:solidFill>
                  <a:srgbClr val="FF9900"/>
                </a:solidFill>
              </a:rPr>
            </a:br>
            <a:r>
              <a:rPr lang="ja-JP" altLang="en-US" sz="3000" b="1" dirty="0" smtClean="0">
                <a:solidFill>
                  <a:srgbClr val="FF9900"/>
                </a:solidFill>
              </a:rPr>
              <a:t>　</a:t>
            </a:r>
            <a:r>
              <a:rPr lang="en-US" altLang="ja-JP" sz="3000" b="1" dirty="0" smtClean="0">
                <a:solidFill>
                  <a:srgbClr val="FF9900"/>
                </a:solidFill>
              </a:rPr>
              <a:t>D. </a:t>
            </a:r>
            <a:r>
              <a:rPr lang="ja-JP" altLang="en-US" sz="3000" b="1" dirty="0" smtClean="0">
                <a:solidFill>
                  <a:srgbClr val="FF9900"/>
                </a:solidFill>
              </a:rPr>
              <a:t>食中毒</a:t>
            </a:r>
            <a:endParaRPr lang="ja-JP" altLang="en-US" sz="4000" dirty="0"/>
          </a:p>
        </p:txBody>
      </p:sp>
      <p:sp>
        <p:nvSpPr>
          <p:cNvPr id="7" name="Google Shape;73;p15"/>
          <p:cNvSpPr/>
          <p:nvPr/>
        </p:nvSpPr>
        <p:spPr>
          <a:xfrm>
            <a:off x="4511083" y="3724871"/>
            <a:ext cx="3270900" cy="2141400"/>
          </a:xfrm>
          <a:prstGeom prst="wedgeEllipseCallout">
            <a:avLst>
              <a:gd name="adj1" fmla="val 49754"/>
              <a:gd name="adj2" fmla="val 31558"/>
            </a:avLst>
          </a:prstGeom>
          <a:solidFill>
            <a:srgbClr val="FFF2CC"/>
          </a:solidFill>
          <a:ln>
            <a:noFill/>
          </a:ln>
        </p:spPr>
        <p:txBody>
          <a:bodyPr spcFirstLastPara="1" wrap="square" lIns="91425" tIns="91425" rIns="91425" bIns="91425" anchor="ctr" anchorCtr="0">
            <a:noAutofit/>
          </a:bodyPr>
          <a:lstStyle/>
          <a:p>
            <a:pPr algn="ctr">
              <a:lnSpc>
                <a:spcPts val="3500"/>
              </a:lnSpc>
            </a:pPr>
            <a:r>
              <a:rPr lang="ja" altLang="en-US" dirty="0"/>
              <a:t>もっとも関連性が</a:t>
            </a:r>
            <a:endParaRPr dirty="0"/>
          </a:p>
          <a:p>
            <a:pPr algn="ctr">
              <a:lnSpc>
                <a:spcPts val="3500"/>
              </a:lnSpc>
            </a:pPr>
            <a:r>
              <a:rPr lang="ja" altLang="en-US" dirty="0"/>
              <a:t>高いものを</a:t>
            </a:r>
            <a:r>
              <a:rPr lang="en-US" altLang="ja" dirty="0"/>
              <a:t>1</a:t>
            </a:r>
            <a:r>
              <a:rPr lang="ja" altLang="en-US" dirty="0"/>
              <a:t>つ</a:t>
            </a:r>
            <a:endParaRPr dirty="0"/>
          </a:p>
          <a:p>
            <a:pPr algn="ctr">
              <a:lnSpc>
                <a:spcPts val="3500"/>
              </a:lnSpc>
            </a:pPr>
            <a:r>
              <a:rPr lang="ja" altLang="en-US" dirty="0"/>
              <a:t>選ぼう！</a:t>
            </a:r>
            <a:endParaRPr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5" y="3724871"/>
            <a:ext cx="1246657" cy="2431859"/>
          </a:xfrm>
          <a:prstGeom prst="rect">
            <a:avLst/>
          </a:prstGeom>
        </p:spPr>
      </p:pic>
      <p:sp>
        <p:nvSpPr>
          <p:cNvPr id="9" name="テキスト ボックス 8"/>
          <p:cNvSpPr txBox="1"/>
          <p:nvPr/>
        </p:nvSpPr>
        <p:spPr>
          <a:xfrm>
            <a:off x="1282699" y="1731084"/>
            <a:ext cx="6990968" cy="307777"/>
          </a:xfrm>
          <a:prstGeom prst="rect">
            <a:avLst/>
          </a:prstGeom>
          <a:noFill/>
        </p:spPr>
        <p:txBody>
          <a:bodyPr wrap="square" rtlCol="0">
            <a:spAutoFit/>
          </a:bodyPr>
          <a:lstStyle/>
          <a:p>
            <a:r>
              <a:rPr kumimoji="1" lang="ja-JP" altLang="en-US" sz="1400" dirty="0" smtClean="0"/>
              <a:t>ちきゅう　おんだんか　　　　　きおん　　　　　　じょうしょう</a:t>
            </a:r>
            <a:endParaRPr kumimoji="1" lang="ja-JP" altLang="en-US" sz="1400" dirty="0"/>
          </a:p>
        </p:txBody>
      </p:sp>
      <p:sp>
        <p:nvSpPr>
          <p:cNvPr id="10" name="テキスト ボックス 9"/>
          <p:cNvSpPr txBox="1"/>
          <p:nvPr/>
        </p:nvSpPr>
        <p:spPr>
          <a:xfrm>
            <a:off x="2293023" y="2482443"/>
            <a:ext cx="6729791" cy="307777"/>
          </a:xfrm>
          <a:prstGeom prst="rect">
            <a:avLst/>
          </a:prstGeom>
          <a:noFill/>
        </p:spPr>
        <p:txBody>
          <a:bodyPr wrap="square" rtlCol="0">
            <a:spAutoFit/>
          </a:bodyPr>
          <a:lstStyle/>
          <a:p>
            <a:r>
              <a:rPr kumimoji="1" lang="ja-JP" altLang="en-US" sz="1400" dirty="0" smtClean="0"/>
              <a:t>びょうき　　　　　しょうじょう　　　ふ</a:t>
            </a:r>
            <a:endParaRPr kumimoji="1" lang="ja-JP" altLang="en-US" sz="1400" dirty="0"/>
          </a:p>
        </p:txBody>
      </p:sp>
      <p:sp>
        <p:nvSpPr>
          <p:cNvPr id="11" name="テキスト ボックス 10"/>
          <p:cNvSpPr txBox="1"/>
          <p:nvPr/>
        </p:nvSpPr>
        <p:spPr>
          <a:xfrm>
            <a:off x="1605949" y="3389208"/>
            <a:ext cx="1732161" cy="307777"/>
          </a:xfrm>
          <a:prstGeom prst="rect">
            <a:avLst/>
          </a:prstGeom>
          <a:noFill/>
        </p:spPr>
        <p:txBody>
          <a:bodyPr wrap="square" rtlCol="0">
            <a:spAutoFit/>
          </a:bodyPr>
          <a:lstStyle/>
          <a:p>
            <a:r>
              <a:rPr kumimoji="1" lang="ja-JP" altLang="en-US" sz="1400" dirty="0" smtClean="0"/>
              <a:t>ねっちゅうしょう</a:t>
            </a:r>
            <a:endParaRPr kumimoji="1" lang="ja-JP" altLang="en-US" sz="1400" dirty="0"/>
          </a:p>
        </p:txBody>
      </p:sp>
      <p:sp>
        <p:nvSpPr>
          <p:cNvPr id="12" name="テキスト ボックス 11"/>
          <p:cNvSpPr txBox="1"/>
          <p:nvPr/>
        </p:nvSpPr>
        <p:spPr>
          <a:xfrm>
            <a:off x="1605948" y="4041199"/>
            <a:ext cx="1732161" cy="307777"/>
          </a:xfrm>
          <a:prstGeom prst="rect">
            <a:avLst/>
          </a:prstGeom>
          <a:noFill/>
        </p:spPr>
        <p:txBody>
          <a:bodyPr wrap="square" rtlCol="0">
            <a:spAutoFit/>
          </a:bodyPr>
          <a:lstStyle/>
          <a:p>
            <a:r>
              <a:rPr kumimoji="1" lang="ja-JP" altLang="en-US" sz="1400" dirty="0" err="1" smtClean="0"/>
              <a:t>かふん</a:t>
            </a:r>
            <a:r>
              <a:rPr kumimoji="1" lang="ja-JP" altLang="en-US" sz="1400" dirty="0" smtClean="0"/>
              <a:t>しょう</a:t>
            </a:r>
            <a:endParaRPr kumimoji="1" lang="ja-JP" altLang="en-US" sz="1400" dirty="0"/>
          </a:p>
        </p:txBody>
      </p:sp>
      <p:sp>
        <p:nvSpPr>
          <p:cNvPr id="13" name="テキスト ボックス 12"/>
          <p:cNvSpPr txBox="1"/>
          <p:nvPr/>
        </p:nvSpPr>
        <p:spPr>
          <a:xfrm>
            <a:off x="1617627" y="5391546"/>
            <a:ext cx="1732161" cy="307777"/>
          </a:xfrm>
          <a:prstGeom prst="rect">
            <a:avLst/>
          </a:prstGeom>
          <a:noFill/>
        </p:spPr>
        <p:txBody>
          <a:bodyPr wrap="square" rtlCol="0">
            <a:spAutoFit/>
          </a:bodyPr>
          <a:lstStyle/>
          <a:p>
            <a:r>
              <a:rPr kumimoji="1" lang="ja-JP" altLang="en-US" sz="1400" dirty="0" err="1" smtClean="0"/>
              <a:t>しょく</a:t>
            </a:r>
            <a:r>
              <a:rPr kumimoji="1" lang="ja-JP" altLang="en-US" sz="1400" dirty="0" smtClean="0"/>
              <a:t>ちゅうどく</a:t>
            </a:r>
            <a:endParaRPr kumimoji="1" lang="ja-JP" altLang="en-US" sz="1400" dirty="0"/>
          </a:p>
        </p:txBody>
      </p:sp>
      <p:sp>
        <p:nvSpPr>
          <p:cNvPr id="14" name="テキスト ボックス 13"/>
          <p:cNvSpPr txBox="1"/>
          <p:nvPr/>
        </p:nvSpPr>
        <p:spPr>
          <a:xfrm>
            <a:off x="5936184" y="4041199"/>
            <a:ext cx="1732161" cy="261610"/>
          </a:xfrm>
          <a:prstGeom prst="rect">
            <a:avLst/>
          </a:prstGeom>
          <a:noFill/>
        </p:spPr>
        <p:txBody>
          <a:bodyPr wrap="square" rtlCol="0">
            <a:spAutoFit/>
          </a:bodyPr>
          <a:lstStyle/>
          <a:p>
            <a:r>
              <a:rPr kumimoji="1" lang="ja-JP" altLang="en-US" sz="1100" dirty="0" smtClean="0"/>
              <a:t>かんけい</a:t>
            </a:r>
            <a:r>
              <a:rPr kumimoji="1" lang="ja-JP" altLang="en-US" sz="1100" dirty="0" err="1" smtClean="0"/>
              <a:t>せい</a:t>
            </a:r>
            <a:endParaRPr kumimoji="1" lang="ja-JP" altLang="en-US" sz="1100" dirty="0"/>
          </a:p>
        </p:txBody>
      </p:sp>
      <p:sp>
        <p:nvSpPr>
          <p:cNvPr id="15" name="テキスト ボックス 14"/>
          <p:cNvSpPr txBox="1"/>
          <p:nvPr/>
        </p:nvSpPr>
        <p:spPr>
          <a:xfrm>
            <a:off x="5313811" y="4488332"/>
            <a:ext cx="877672" cy="261610"/>
          </a:xfrm>
          <a:prstGeom prst="rect">
            <a:avLst/>
          </a:prstGeom>
          <a:noFill/>
        </p:spPr>
        <p:txBody>
          <a:bodyPr wrap="square" rtlCol="0">
            <a:spAutoFit/>
          </a:bodyPr>
          <a:lstStyle/>
          <a:p>
            <a:r>
              <a:rPr kumimoji="1" lang="ja-JP" altLang="en-US" sz="1100" dirty="0" smtClean="0"/>
              <a:t>たか</a:t>
            </a:r>
            <a:endParaRPr kumimoji="1" lang="ja-JP" altLang="en-US" sz="1100" dirty="0"/>
          </a:p>
        </p:txBody>
      </p:sp>
      <p:sp>
        <p:nvSpPr>
          <p:cNvPr id="17" name="テキスト ボックス 16"/>
          <p:cNvSpPr txBox="1"/>
          <p:nvPr/>
        </p:nvSpPr>
        <p:spPr>
          <a:xfrm>
            <a:off x="5752647" y="5089811"/>
            <a:ext cx="877672" cy="261610"/>
          </a:xfrm>
          <a:prstGeom prst="rect">
            <a:avLst/>
          </a:prstGeom>
          <a:noFill/>
        </p:spPr>
        <p:txBody>
          <a:bodyPr wrap="square" rtlCol="0">
            <a:spAutoFit/>
          </a:bodyPr>
          <a:lstStyle/>
          <a:p>
            <a:r>
              <a:rPr kumimoji="1" lang="ja-JP" altLang="en-US" sz="1100" dirty="0" smtClean="0"/>
              <a:t>えら</a:t>
            </a:r>
            <a:endParaRPr kumimoji="1" lang="ja-JP" altLang="en-US" sz="1100" dirty="0"/>
          </a:p>
        </p:txBody>
      </p:sp>
      <p:sp>
        <p:nvSpPr>
          <p:cNvPr id="18"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2</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8598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クイズ③</a:t>
            </a:r>
            <a:endParaRPr kumimoji="1" lang="ja-JP" altLang="en-US" dirty="0"/>
          </a:p>
        </p:txBody>
      </p:sp>
      <p:sp>
        <p:nvSpPr>
          <p:cNvPr id="8" name="Google Shape;82;p16"/>
          <p:cNvSpPr txBox="1">
            <a:spLocks/>
          </p:cNvSpPr>
          <p:nvPr/>
        </p:nvSpPr>
        <p:spPr>
          <a:xfrm>
            <a:off x="250675" y="1647300"/>
            <a:ext cx="8625000" cy="4929524"/>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400"/>
              </a:lnSpc>
              <a:buFont typeface="Wingdings" panose="05000000000000000000" pitchFamily="2" charset="2"/>
              <a:buNone/>
            </a:pPr>
            <a:r>
              <a:rPr lang="ja-JP" altLang="en-US" sz="2500" dirty="0" smtClean="0"/>
              <a:t>気温上昇により</a:t>
            </a:r>
            <a:r>
              <a:rPr lang="ja-JP" altLang="en-US" sz="2500" dirty="0" smtClean="0">
                <a:highlight>
                  <a:srgbClr val="FFF2CC"/>
                </a:highlight>
              </a:rPr>
              <a:t>真夏日が増えています</a:t>
            </a:r>
            <a:r>
              <a:rPr lang="ja-JP" altLang="en-US" sz="2500" dirty="0" smtClean="0"/>
              <a:t>。</a:t>
            </a:r>
            <a:endParaRPr lang="ja-JP" altLang="en-US" sz="3500" dirty="0" smtClean="0"/>
          </a:p>
          <a:p>
            <a:pPr marL="0" indent="0">
              <a:lnSpc>
                <a:spcPts val="5400"/>
              </a:lnSpc>
              <a:spcBef>
                <a:spcPts val="1200"/>
              </a:spcBef>
              <a:buFont typeface="Wingdings" panose="05000000000000000000" pitchFamily="2" charset="2"/>
              <a:buNone/>
            </a:pPr>
            <a:r>
              <a:rPr lang="ja-JP" altLang="en-US" sz="4000" dirty="0" smtClean="0"/>
              <a:t>横浜では年間で何日ぐらい真夏日が</a:t>
            </a:r>
            <a:br>
              <a:rPr lang="ja-JP" altLang="en-US" sz="4000" dirty="0" smtClean="0"/>
            </a:br>
            <a:r>
              <a:rPr lang="ja-JP" altLang="en-US" sz="4000" dirty="0" smtClean="0"/>
              <a:t>あるでしょう？</a:t>
            </a:r>
          </a:p>
          <a:p>
            <a:pPr marL="0" indent="0">
              <a:lnSpc>
                <a:spcPts val="5400"/>
              </a:lnSpc>
              <a:spcBef>
                <a:spcPts val="1200"/>
              </a:spcBef>
              <a:spcAft>
                <a:spcPts val="1200"/>
              </a:spcAft>
              <a:buFont typeface="Wingdings" panose="05000000000000000000" pitchFamily="2" charset="2"/>
              <a:buNone/>
            </a:pPr>
            <a:r>
              <a:rPr lang="ja-JP" altLang="en-US" sz="3000" b="1" dirty="0" smtClean="0">
                <a:solidFill>
                  <a:srgbClr val="FF9900"/>
                </a:solidFill>
              </a:rPr>
              <a:t>　</a:t>
            </a:r>
            <a:r>
              <a:rPr lang="en-US" altLang="ja-JP" sz="3000" b="1" dirty="0" smtClean="0">
                <a:solidFill>
                  <a:srgbClr val="FF9900"/>
                </a:solidFill>
              </a:rPr>
              <a:t>A. 30〜40</a:t>
            </a:r>
            <a:r>
              <a:rPr lang="ja-JP" altLang="en-US" sz="3000" b="1" dirty="0" smtClean="0">
                <a:solidFill>
                  <a:srgbClr val="FF9900"/>
                </a:solidFill>
              </a:rPr>
              <a:t>日</a:t>
            </a:r>
            <a:br>
              <a:rPr lang="ja-JP" altLang="en-US" sz="3000" b="1" dirty="0" smtClean="0">
                <a:solidFill>
                  <a:srgbClr val="FF9900"/>
                </a:solidFill>
              </a:rPr>
            </a:br>
            <a:r>
              <a:rPr lang="ja-JP" altLang="en-US" sz="3000" b="1" dirty="0" smtClean="0">
                <a:solidFill>
                  <a:srgbClr val="FF9900"/>
                </a:solidFill>
              </a:rPr>
              <a:t>　</a:t>
            </a:r>
            <a:r>
              <a:rPr lang="en-US" altLang="ja-JP" sz="3000" b="1" dirty="0" smtClean="0">
                <a:solidFill>
                  <a:srgbClr val="FF9900"/>
                </a:solidFill>
              </a:rPr>
              <a:t>B. 50〜60</a:t>
            </a:r>
            <a:r>
              <a:rPr lang="ja-JP" altLang="en-US" sz="3000" b="1" dirty="0" smtClean="0">
                <a:solidFill>
                  <a:srgbClr val="FF9900"/>
                </a:solidFill>
              </a:rPr>
              <a:t>日</a:t>
            </a:r>
            <a:br>
              <a:rPr lang="ja-JP" altLang="en-US" sz="3000" b="1" dirty="0" smtClean="0">
                <a:solidFill>
                  <a:srgbClr val="FF9900"/>
                </a:solidFill>
              </a:rPr>
            </a:br>
            <a:r>
              <a:rPr lang="ja-JP" altLang="en-US" sz="3000" b="1" dirty="0" smtClean="0">
                <a:solidFill>
                  <a:srgbClr val="FF9900"/>
                </a:solidFill>
              </a:rPr>
              <a:t>　</a:t>
            </a:r>
            <a:r>
              <a:rPr lang="en-US" altLang="ja-JP" sz="3000" b="1" dirty="0" smtClean="0">
                <a:solidFill>
                  <a:srgbClr val="FF9900"/>
                </a:solidFill>
              </a:rPr>
              <a:t>C. 70〜80</a:t>
            </a:r>
            <a:r>
              <a:rPr lang="ja-JP" altLang="en-US" sz="3000" b="1" dirty="0" smtClean="0">
                <a:solidFill>
                  <a:srgbClr val="FF9900"/>
                </a:solidFill>
              </a:rPr>
              <a:t>日</a:t>
            </a:r>
            <a:endParaRPr lang="ja-JP" altLang="en-US" sz="3000" b="1" dirty="0">
              <a:solidFill>
                <a:srgbClr val="FF9900"/>
              </a:solidFill>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5016" y="3741959"/>
            <a:ext cx="1246657" cy="2431859"/>
          </a:xfrm>
          <a:prstGeom prst="rect">
            <a:avLst/>
          </a:prstGeom>
        </p:spPr>
      </p:pic>
      <p:sp>
        <p:nvSpPr>
          <p:cNvPr id="6" name="テキスト ボックス 5"/>
          <p:cNvSpPr txBox="1"/>
          <p:nvPr/>
        </p:nvSpPr>
        <p:spPr>
          <a:xfrm>
            <a:off x="250675" y="1852269"/>
            <a:ext cx="6990968" cy="307777"/>
          </a:xfrm>
          <a:prstGeom prst="rect">
            <a:avLst/>
          </a:prstGeom>
          <a:noFill/>
        </p:spPr>
        <p:txBody>
          <a:bodyPr wrap="square" rtlCol="0">
            <a:spAutoFit/>
          </a:bodyPr>
          <a:lstStyle/>
          <a:p>
            <a:r>
              <a:rPr kumimoji="1" lang="ja-JP" altLang="en-US" sz="1400" dirty="0" smtClean="0"/>
              <a:t>きおんじょうしょう　　　　まなつび　　　ふ</a:t>
            </a:r>
            <a:endParaRPr kumimoji="1" lang="ja-JP" altLang="en-US" sz="1400" dirty="0"/>
          </a:p>
        </p:txBody>
      </p:sp>
      <p:sp>
        <p:nvSpPr>
          <p:cNvPr id="7" name="テキスト ボックス 6"/>
          <p:cNvSpPr txBox="1"/>
          <p:nvPr/>
        </p:nvSpPr>
        <p:spPr>
          <a:xfrm>
            <a:off x="250674" y="2489338"/>
            <a:ext cx="8309383" cy="307777"/>
          </a:xfrm>
          <a:prstGeom prst="rect">
            <a:avLst/>
          </a:prstGeom>
          <a:noFill/>
        </p:spPr>
        <p:txBody>
          <a:bodyPr wrap="square" rtlCol="0">
            <a:spAutoFit/>
          </a:bodyPr>
          <a:lstStyle/>
          <a:p>
            <a:r>
              <a:rPr kumimoji="1" lang="ja-JP" altLang="en-US" sz="1400" dirty="0" smtClean="0"/>
              <a:t>よこはま　　　　　　　　</a:t>
            </a:r>
            <a:r>
              <a:rPr kumimoji="1" lang="ja-JP" altLang="en-US" sz="1400" dirty="0" err="1" smtClean="0"/>
              <a:t>ねん</a:t>
            </a:r>
            <a:r>
              <a:rPr kumimoji="1" lang="ja-JP" altLang="en-US" sz="1400" dirty="0" smtClean="0"/>
              <a:t>かん　　　　　なんにち　　　　　　　　　　まなつび</a:t>
            </a:r>
            <a:endParaRPr kumimoji="1" lang="ja-JP" altLang="en-US" sz="1400" dirty="0"/>
          </a:p>
        </p:txBody>
      </p:sp>
      <p:sp>
        <p:nvSpPr>
          <p:cNvPr id="9"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3</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8667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動画を見てみよう</a:t>
            </a:r>
            <a:endParaRPr kumimoji="1" lang="ja-JP" altLang="en-US" dirty="0"/>
          </a:p>
        </p:txBody>
      </p:sp>
      <p:sp>
        <p:nvSpPr>
          <p:cNvPr id="6" name="Google Shape;91;p17"/>
          <p:cNvSpPr/>
          <p:nvPr/>
        </p:nvSpPr>
        <p:spPr>
          <a:xfrm>
            <a:off x="5440149" y="1875054"/>
            <a:ext cx="3734718" cy="2097300"/>
          </a:xfrm>
          <a:prstGeom prst="wedgeEllipseCallout">
            <a:avLst>
              <a:gd name="adj1" fmla="val 2717"/>
              <a:gd name="adj2" fmla="val 56853"/>
            </a:avLst>
          </a:prstGeom>
          <a:solidFill>
            <a:srgbClr val="FFF2CC"/>
          </a:solidFill>
          <a:ln>
            <a:noFill/>
          </a:ln>
        </p:spPr>
        <p:txBody>
          <a:bodyPr spcFirstLastPara="1" wrap="square" lIns="91425" tIns="91425" rIns="91425" bIns="91425" anchor="ctr" anchorCtr="0">
            <a:noAutofit/>
          </a:bodyPr>
          <a:lstStyle/>
          <a:p>
            <a:pPr algn="ctr">
              <a:lnSpc>
                <a:spcPts val="3400"/>
              </a:lnSpc>
            </a:pPr>
            <a:r>
              <a:rPr lang="ja" altLang="en-US" sz="2000" dirty="0"/>
              <a:t>神奈川県の</a:t>
            </a:r>
            <a:endParaRPr sz="2000" dirty="0"/>
          </a:p>
          <a:p>
            <a:pPr algn="ctr">
              <a:lnSpc>
                <a:spcPts val="3400"/>
              </a:lnSpc>
            </a:pPr>
            <a:r>
              <a:rPr lang="ja" altLang="en-US" sz="2000" dirty="0"/>
              <a:t>夏の暑さについて</a:t>
            </a:r>
            <a:endParaRPr sz="2000" dirty="0"/>
          </a:p>
          <a:p>
            <a:pPr algn="ctr">
              <a:lnSpc>
                <a:spcPts val="3400"/>
              </a:lnSpc>
            </a:pPr>
            <a:r>
              <a:rPr lang="ja" altLang="en-US" sz="2000" dirty="0"/>
              <a:t>動画で見てみよう！</a:t>
            </a:r>
            <a:endParaRPr sz="2000" dirty="0"/>
          </a:p>
        </p:txBody>
      </p:sp>
      <p:pic>
        <p:nvPicPr>
          <p:cNvPr id="7" name="Google Shape;92;p17" descr="主に小学生など、気候変動に関する知識や経験が十分ではない若年層を対象として、身近な気候変動影響である「夏の暑さ」をテーマに、気候変動問題に対する関心や理解を深めるための学習教材動画です。&#10;本動画は、気候変動問題を学ぶための授業の導入部分等での活用も想定して作成しました。本動画を活用した授業の実施マニュアルを、下記サイトで公開していますのでご活用ください。&#10;&#10;■授業の実施マニュアル&#10;かながわ気候変動WEB KIDS 教員の方へ（活用マニュアル）&#10;https://www.pref.kanagawa.jp/osirase/0323/climate_change/kids/teacher/index.html&#10;&#10;■かながわ気候変動WEB KIDS&#10;上記マニュアルの他、学習の参考資料等を公開しています。&#10;https://www.pref.kanagawa.jp/osirase/0323/climate_change/kids/index.html&#10;&#10;■本動画の出演者&#10;はかせ：原 良丞さん&#10;おとこのこ：野澤 慧さん&#10;おんなのこ：小岩井 ことりさん&#10;&#10;■関連動画&#10;かながわ気候変動WEB KIDS 動画教材を見て学ぼう&#10;https://www.pref.kanagawa.jp/osirase/0323/climate_change/kids /movie/ index.html&#10;&#10;かながわ気候変動WEB 映像を見る（中学生以上向け）&#10;https://www.pref.kanagawa.jp/osirase/0323/climate_change/contents2/index.html&#10;&#10;この動画に関するお問い合わせは、環境科学センターへのお問い合わせフォームをご利用ください。&#10;https://www.pref.kanagawa.jp/div/0323/index.html" title="かながわ気候変動学習教材6 これからの夏の暑さにどう挑む？">
            <a:hlinkClick r:id="rId3"/>
          </p:cNvPr>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107014" y="1554389"/>
            <a:ext cx="5333135" cy="3999851"/>
          </a:xfrm>
          <a:prstGeom prst="rect">
            <a:avLst/>
          </a:prstGeom>
          <a:noFill/>
          <a:ln>
            <a:noFill/>
          </a:ln>
        </p:spPr>
      </p:pic>
      <p:sp>
        <p:nvSpPr>
          <p:cNvPr id="8" name="テキスト ボックス 7"/>
          <p:cNvSpPr txBox="1"/>
          <p:nvPr/>
        </p:nvSpPr>
        <p:spPr>
          <a:xfrm>
            <a:off x="6243653" y="2612231"/>
            <a:ext cx="2558578" cy="261610"/>
          </a:xfrm>
          <a:prstGeom prst="rect">
            <a:avLst/>
          </a:prstGeom>
          <a:noFill/>
        </p:spPr>
        <p:txBody>
          <a:bodyPr wrap="square" rtlCol="0">
            <a:spAutoFit/>
          </a:bodyPr>
          <a:lstStyle/>
          <a:p>
            <a:r>
              <a:rPr kumimoji="1" lang="ja-JP" altLang="en-US" sz="1100" dirty="0" smtClean="0"/>
              <a:t>なつ　  あつ</a:t>
            </a:r>
            <a:endParaRPr kumimoji="1" lang="ja-JP" altLang="en-US" sz="1100" dirty="0"/>
          </a:p>
        </p:txBody>
      </p:sp>
      <p:sp>
        <p:nvSpPr>
          <p:cNvPr id="9" name="テキスト ボックス 8"/>
          <p:cNvSpPr txBox="1"/>
          <p:nvPr/>
        </p:nvSpPr>
        <p:spPr>
          <a:xfrm>
            <a:off x="6138389" y="3064993"/>
            <a:ext cx="2558578" cy="261610"/>
          </a:xfrm>
          <a:prstGeom prst="rect">
            <a:avLst/>
          </a:prstGeom>
          <a:noFill/>
        </p:spPr>
        <p:txBody>
          <a:bodyPr wrap="square" rtlCol="0">
            <a:spAutoFit/>
          </a:bodyPr>
          <a:lstStyle/>
          <a:p>
            <a:r>
              <a:rPr kumimoji="1" lang="ja-JP" altLang="en-US" sz="1100" dirty="0" smtClean="0"/>
              <a:t>どうが　     み</a:t>
            </a:r>
            <a:endParaRPr kumimoji="1" lang="ja-JP" altLang="en-US" sz="1100" dirty="0"/>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4529" y="3741959"/>
            <a:ext cx="1246657" cy="2431859"/>
          </a:xfrm>
          <a:prstGeom prst="rect">
            <a:avLst/>
          </a:prstGeom>
        </p:spPr>
      </p:pic>
      <p:sp>
        <p:nvSpPr>
          <p:cNvPr id="11"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4</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63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クイズの答え合わせ①</a:t>
            </a:r>
            <a:endParaRPr kumimoji="1" lang="ja-JP" altLang="en-US" dirty="0"/>
          </a:p>
        </p:txBody>
      </p:sp>
      <p:sp>
        <p:nvSpPr>
          <p:cNvPr id="5" name="Google Shape;110;p19"/>
          <p:cNvSpPr txBox="1">
            <a:spLocks/>
          </p:cNvSpPr>
          <p:nvPr/>
        </p:nvSpPr>
        <p:spPr>
          <a:xfrm>
            <a:off x="257350" y="1188052"/>
            <a:ext cx="8520600" cy="671949"/>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altLang="ja-JP" dirty="0" smtClean="0"/>
              <a:t>100</a:t>
            </a:r>
            <a:r>
              <a:rPr lang="ja-JP" altLang="en-US" dirty="0" smtClean="0"/>
              <a:t>年前の神奈川県の年平均気温は今とくらべてどうだった？</a:t>
            </a:r>
            <a:endParaRPr lang="ja-JP" altLang="en-US" dirty="0"/>
          </a:p>
        </p:txBody>
      </p:sp>
      <p:sp>
        <p:nvSpPr>
          <p:cNvPr id="6" name="Google Shape;111;p19"/>
          <p:cNvSpPr txBox="1">
            <a:spLocks/>
          </p:cNvSpPr>
          <p:nvPr/>
        </p:nvSpPr>
        <p:spPr>
          <a:xfrm>
            <a:off x="311700" y="2090425"/>
            <a:ext cx="3403200" cy="800189"/>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altLang="ja" sz="3200" b="1" u="sng" dirty="0" smtClean="0">
                <a:solidFill>
                  <a:srgbClr val="FF9900"/>
                </a:solidFill>
              </a:rPr>
              <a:t>B. </a:t>
            </a:r>
            <a:r>
              <a:rPr lang="ja-JP" altLang="en-US" sz="3200" b="1" u="sng" dirty="0" smtClean="0">
                <a:solidFill>
                  <a:srgbClr val="FF9900"/>
                </a:solidFill>
              </a:rPr>
              <a:t>約</a:t>
            </a:r>
            <a:r>
              <a:rPr lang="en-US" altLang="ja-JP" sz="3200" b="1" u="sng" dirty="0" smtClean="0">
                <a:solidFill>
                  <a:srgbClr val="FF9900"/>
                </a:solidFill>
              </a:rPr>
              <a:t>2℃</a:t>
            </a:r>
            <a:r>
              <a:rPr lang="ja-JP" altLang="en-US" sz="3200" b="1" u="sng" dirty="0" smtClean="0">
                <a:solidFill>
                  <a:srgbClr val="FF9900"/>
                </a:solidFill>
              </a:rPr>
              <a:t>低かった</a:t>
            </a:r>
            <a:endParaRPr lang="ja-JP" altLang="en-US" sz="3200" b="1" u="sng" dirty="0">
              <a:solidFill>
                <a:srgbClr val="FF9900"/>
              </a:solidFill>
            </a:endParaRPr>
          </a:p>
        </p:txBody>
      </p:sp>
      <p:sp>
        <p:nvSpPr>
          <p:cNvPr id="7" name="Google Shape;112;p19"/>
          <p:cNvSpPr/>
          <p:nvPr/>
        </p:nvSpPr>
        <p:spPr>
          <a:xfrm>
            <a:off x="840600" y="3211987"/>
            <a:ext cx="2874300" cy="2097300"/>
          </a:xfrm>
          <a:prstGeom prst="wedgeEllipseCallout">
            <a:avLst>
              <a:gd name="adj1" fmla="val 1359"/>
              <a:gd name="adj2" fmla="val -3702"/>
            </a:avLst>
          </a:prstGeom>
          <a:solidFill>
            <a:srgbClr val="FFF2CC"/>
          </a:solidFill>
          <a:ln>
            <a:noFill/>
          </a:ln>
        </p:spPr>
        <p:txBody>
          <a:bodyPr spcFirstLastPara="1" wrap="square" lIns="91425" tIns="91425" rIns="91425" bIns="91425" anchor="ctr" anchorCtr="0">
            <a:noAutofit/>
          </a:bodyPr>
          <a:lstStyle/>
          <a:p>
            <a:pPr algn="ctr">
              <a:lnSpc>
                <a:spcPts val="3400"/>
              </a:lnSpc>
            </a:pPr>
            <a:r>
              <a:rPr lang="ja" altLang="en-US" dirty="0"/>
              <a:t>年平均気温は</a:t>
            </a:r>
            <a:endParaRPr dirty="0"/>
          </a:p>
          <a:p>
            <a:pPr algn="ctr">
              <a:lnSpc>
                <a:spcPts val="3400"/>
              </a:lnSpc>
            </a:pPr>
            <a:r>
              <a:rPr lang="en-US" altLang="ja" dirty="0"/>
              <a:t>100</a:t>
            </a:r>
            <a:r>
              <a:rPr lang="ja" altLang="en-US" dirty="0"/>
              <a:t>年で</a:t>
            </a:r>
            <a:r>
              <a:rPr lang="en-US" altLang="ja" dirty="0"/>
              <a:t>1.9℃</a:t>
            </a:r>
            <a:br>
              <a:rPr lang="en-US" altLang="ja" dirty="0"/>
            </a:br>
            <a:r>
              <a:rPr lang="ja" altLang="en-US" dirty="0"/>
              <a:t>（約</a:t>
            </a:r>
            <a:r>
              <a:rPr lang="en-US" altLang="ja" dirty="0"/>
              <a:t>2℃</a:t>
            </a:r>
            <a:r>
              <a:rPr lang="ja" altLang="en-US" dirty="0"/>
              <a:t>）上昇しているよ</a:t>
            </a:r>
            <a:endParaRPr dirty="0"/>
          </a:p>
        </p:txBody>
      </p:sp>
      <p:pic>
        <p:nvPicPr>
          <p:cNvPr id="9" name="Google Shape;113;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45951" y="2072776"/>
            <a:ext cx="4763801" cy="3382551"/>
          </a:xfrm>
          <a:prstGeom prst="rect">
            <a:avLst/>
          </a:prstGeom>
          <a:noFill/>
          <a:ln>
            <a:noFill/>
          </a:ln>
          <a:effectLst>
            <a:outerShdw blurRad="57150" dist="19050" dir="5400000" algn="bl" rotWithShape="0">
              <a:srgbClr val="000000">
                <a:alpha val="50000"/>
              </a:srgbClr>
            </a:outerShdw>
          </a:effectLst>
        </p:spPr>
      </p:pic>
      <p:sp>
        <p:nvSpPr>
          <p:cNvPr id="10" name="Google Shape;114;p19"/>
          <p:cNvSpPr txBox="1"/>
          <p:nvPr/>
        </p:nvSpPr>
        <p:spPr>
          <a:xfrm>
            <a:off x="0" y="5455326"/>
            <a:ext cx="8922300" cy="692467"/>
          </a:xfrm>
          <a:prstGeom prst="rect">
            <a:avLst/>
          </a:prstGeom>
          <a:noFill/>
          <a:ln>
            <a:noFill/>
          </a:ln>
        </p:spPr>
        <p:txBody>
          <a:bodyPr spcFirstLastPara="1" wrap="square" lIns="91425" tIns="91425" rIns="91425" bIns="91425" anchor="t" anchorCtr="0">
            <a:spAutoFit/>
          </a:bodyPr>
          <a:lstStyle/>
          <a:p>
            <a:pPr algn="r">
              <a:lnSpc>
                <a:spcPct val="115000"/>
              </a:lnSpc>
              <a:spcAft>
                <a:spcPts val="1200"/>
              </a:spcAft>
            </a:pPr>
            <a:r>
              <a:rPr lang="ja" altLang="en-US" sz="1000" dirty="0">
                <a:solidFill>
                  <a:srgbClr val="595959"/>
                </a:solidFill>
              </a:rPr>
              <a:t>かながわ気候変動</a:t>
            </a:r>
            <a:r>
              <a:rPr lang="en-US" altLang="ja" sz="1000" dirty="0">
                <a:solidFill>
                  <a:srgbClr val="595959"/>
                </a:solidFill>
              </a:rPr>
              <a:t>WEB KIDS</a:t>
            </a:r>
            <a:r>
              <a:rPr lang="ja" altLang="en-US" sz="1000" dirty="0">
                <a:solidFill>
                  <a:srgbClr val="595959"/>
                </a:solidFill>
              </a:rPr>
              <a:t>「気候変動を学ぼう」</a:t>
            </a:r>
            <a:r>
              <a:rPr lang="en-US" altLang="ja" sz="1000" dirty="0">
                <a:solidFill>
                  <a:srgbClr val="595959"/>
                </a:solidFill>
              </a:rPr>
              <a:t>Web</a:t>
            </a:r>
            <a:r>
              <a:rPr lang="ja" altLang="en-US" sz="1000" dirty="0">
                <a:solidFill>
                  <a:srgbClr val="595959"/>
                </a:solidFill>
              </a:rPr>
              <a:t>資料集より</a:t>
            </a:r>
            <a:br>
              <a:rPr lang="ja" altLang="en-US" sz="1000" dirty="0">
                <a:solidFill>
                  <a:srgbClr val="595959"/>
                </a:solidFill>
              </a:rPr>
            </a:br>
            <a:r>
              <a:rPr lang="en-US" altLang="ja" sz="1000" u="sng" dirty="0">
                <a:solidFill>
                  <a:schemeClr val="hlink"/>
                </a:solidFill>
                <a:hlinkClick r:id="rId4"/>
              </a:rPr>
              <a:t>https://www.pref.kanagawa.jp/osirase/0323/climate_change/kids/data/future/page1-1.html</a:t>
            </a:r>
            <a:endParaRPr sz="1000" dirty="0">
              <a:solidFill>
                <a:srgbClr val="595959"/>
              </a:solidFill>
            </a:endParaRPr>
          </a:p>
        </p:txBody>
      </p:sp>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271" y="3588842"/>
            <a:ext cx="1246657" cy="2431859"/>
          </a:xfrm>
          <a:prstGeom prst="rect">
            <a:avLst/>
          </a:prstGeom>
        </p:spPr>
      </p:pic>
      <p:sp>
        <p:nvSpPr>
          <p:cNvPr id="12" name="テキスト ボックス 11"/>
          <p:cNvSpPr txBox="1"/>
          <p:nvPr/>
        </p:nvSpPr>
        <p:spPr>
          <a:xfrm>
            <a:off x="638250" y="1166243"/>
            <a:ext cx="7183725" cy="307777"/>
          </a:xfrm>
          <a:prstGeom prst="rect">
            <a:avLst/>
          </a:prstGeom>
          <a:noFill/>
        </p:spPr>
        <p:txBody>
          <a:bodyPr wrap="square" rtlCol="0">
            <a:spAutoFit/>
          </a:bodyPr>
          <a:lstStyle/>
          <a:p>
            <a:r>
              <a:rPr lang="ja-JP" altLang="en-US" sz="1400" dirty="0" smtClean="0"/>
              <a:t>ねんまえ　　　　　　ねんへいきんきおん　いま</a:t>
            </a:r>
            <a:endParaRPr kumimoji="1" lang="en-US" altLang="ja-JP" sz="1400" dirty="0" smtClean="0"/>
          </a:p>
        </p:txBody>
      </p:sp>
      <p:sp>
        <p:nvSpPr>
          <p:cNvPr id="13" name="テキスト ボックス 12"/>
          <p:cNvSpPr txBox="1"/>
          <p:nvPr/>
        </p:nvSpPr>
        <p:spPr>
          <a:xfrm>
            <a:off x="840599" y="1909566"/>
            <a:ext cx="7183725" cy="307777"/>
          </a:xfrm>
          <a:prstGeom prst="rect">
            <a:avLst/>
          </a:prstGeom>
          <a:noFill/>
        </p:spPr>
        <p:txBody>
          <a:bodyPr wrap="square" rtlCol="0">
            <a:spAutoFit/>
          </a:bodyPr>
          <a:lstStyle/>
          <a:p>
            <a:r>
              <a:rPr lang="ja-JP" altLang="en-US" sz="1400" dirty="0" smtClean="0"/>
              <a:t>やく　　　　ひく</a:t>
            </a:r>
            <a:endParaRPr kumimoji="1" lang="en-US" altLang="ja-JP" sz="1400" dirty="0" smtClean="0"/>
          </a:p>
        </p:txBody>
      </p:sp>
      <p:sp>
        <p:nvSpPr>
          <p:cNvPr id="14" name="テキスト ボックス 13"/>
          <p:cNvSpPr txBox="1"/>
          <p:nvPr/>
        </p:nvSpPr>
        <p:spPr>
          <a:xfrm>
            <a:off x="1519013" y="3278088"/>
            <a:ext cx="2469475" cy="261610"/>
          </a:xfrm>
          <a:prstGeom prst="rect">
            <a:avLst/>
          </a:prstGeom>
          <a:noFill/>
        </p:spPr>
        <p:txBody>
          <a:bodyPr wrap="square" rtlCol="0">
            <a:spAutoFit/>
          </a:bodyPr>
          <a:lstStyle/>
          <a:p>
            <a:r>
              <a:rPr lang="ja-JP" altLang="en-US" sz="1050" dirty="0" err="1" smtClean="0"/>
              <a:t>ねんへい</a:t>
            </a:r>
            <a:r>
              <a:rPr lang="ja-JP" altLang="en-US" sz="1050" dirty="0" smtClean="0"/>
              <a:t>きんきおん</a:t>
            </a:r>
            <a:endParaRPr kumimoji="1" lang="en-US" altLang="ja-JP" sz="1050" dirty="0" smtClean="0"/>
          </a:p>
        </p:txBody>
      </p:sp>
      <p:sp>
        <p:nvSpPr>
          <p:cNvPr id="15" name="テキスト ボックス 14"/>
          <p:cNvSpPr txBox="1"/>
          <p:nvPr/>
        </p:nvSpPr>
        <p:spPr>
          <a:xfrm>
            <a:off x="1868754" y="3739490"/>
            <a:ext cx="2469475" cy="261610"/>
          </a:xfrm>
          <a:prstGeom prst="rect">
            <a:avLst/>
          </a:prstGeom>
          <a:noFill/>
        </p:spPr>
        <p:txBody>
          <a:bodyPr wrap="square" rtlCol="0">
            <a:spAutoFit/>
          </a:bodyPr>
          <a:lstStyle/>
          <a:p>
            <a:r>
              <a:rPr lang="ja-JP" altLang="en-US" sz="1050" dirty="0" err="1" smtClean="0"/>
              <a:t>ね</a:t>
            </a:r>
            <a:r>
              <a:rPr lang="ja-JP" altLang="en-US" sz="1050" dirty="0" err="1"/>
              <a:t>ん</a:t>
            </a:r>
            <a:endParaRPr kumimoji="1" lang="en-US" altLang="ja-JP" sz="1050" dirty="0" smtClean="0"/>
          </a:p>
        </p:txBody>
      </p:sp>
      <p:sp>
        <p:nvSpPr>
          <p:cNvPr id="17" name="テキスト ボックス 16"/>
          <p:cNvSpPr txBox="1"/>
          <p:nvPr/>
        </p:nvSpPr>
        <p:spPr>
          <a:xfrm>
            <a:off x="1553253" y="4189185"/>
            <a:ext cx="2469475" cy="261610"/>
          </a:xfrm>
          <a:prstGeom prst="rect">
            <a:avLst/>
          </a:prstGeom>
          <a:noFill/>
        </p:spPr>
        <p:txBody>
          <a:bodyPr wrap="square" rtlCol="0">
            <a:spAutoFit/>
          </a:bodyPr>
          <a:lstStyle/>
          <a:p>
            <a:r>
              <a:rPr lang="ja-JP" altLang="en-US" sz="1050" dirty="0" smtClean="0"/>
              <a:t>やく　　　　じょうしょう</a:t>
            </a:r>
            <a:endParaRPr kumimoji="1" lang="en-US" altLang="ja-JP" sz="1050" dirty="0" smtClean="0"/>
          </a:p>
        </p:txBody>
      </p:sp>
      <p:grpSp>
        <p:nvGrpSpPr>
          <p:cNvPr id="24" name="グループ化 23"/>
          <p:cNvGrpSpPr/>
          <p:nvPr/>
        </p:nvGrpSpPr>
        <p:grpSpPr>
          <a:xfrm>
            <a:off x="5453348" y="2905252"/>
            <a:ext cx="3280533" cy="372836"/>
            <a:chOff x="5365214" y="2905252"/>
            <a:chExt cx="3368668" cy="369332"/>
          </a:xfrm>
        </p:grpSpPr>
        <p:cxnSp>
          <p:nvCxnSpPr>
            <p:cNvPr id="8" name="直線矢印コネクタ 7"/>
            <p:cNvCxnSpPr/>
            <p:nvPr/>
          </p:nvCxnSpPr>
          <p:spPr>
            <a:xfrm flipH="1">
              <a:off x="5365214" y="3262134"/>
              <a:ext cx="3368668" cy="0"/>
            </a:xfrm>
            <a:prstGeom prst="straightConnector1">
              <a:avLst/>
            </a:prstGeom>
            <a:ln w="5715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086440" y="2905252"/>
              <a:ext cx="1667624" cy="369332"/>
            </a:xfrm>
            <a:prstGeom prst="rect">
              <a:avLst/>
            </a:prstGeom>
            <a:noFill/>
          </p:spPr>
          <p:txBody>
            <a:bodyPr wrap="square" rtlCol="0">
              <a:spAutoFit/>
            </a:bodyPr>
            <a:lstStyle/>
            <a:p>
              <a:r>
                <a:rPr lang="ja-JP" altLang="en-US" dirty="0" smtClean="0">
                  <a:solidFill>
                    <a:srgbClr val="FF0000"/>
                  </a:solidFill>
                </a:rPr>
                <a:t>１００年間</a:t>
              </a:r>
              <a:endParaRPr kumimoji="1" lang="ja-JP" altLang="en-US" dirty="0">
                <a:solidFill>
                  <a:srgbClr val="FF0000"/>
                </a:solidFill>
              </a:endParaRPr>
            </a:p>
          </p:txBody>
        </p:sp>
      </p:grpSp>
      <p:grpSp>
        <p:nvGrpSpPr>
          <p:cNvPr id="23" name="グループ化 22"/>
          <p:cNvGrpSpPr/>
          <p:nvPr/>
        </p:nvGrpSpPr>
        <p:grpSpPr>
          <a:xfrm>
            <a:off x="4666901" y="3250704"/>
            <a:ext cx="786448" cy="982549"/>
            <a:chOff x="4666901" y="3250704"/>
            <a:chExt cx="786448" cy="982549"/>
          </a:xfrm>
        </p:grpSpPr>
        <p:cxnSp>
          <p:nvCxnSpPr>
            <p:cNvPr id="19" name="直線矢印コネクタ 18"/>
            <p:cNvCxnSpPr/>
            <p:nvPr/>
          </p:nvCxnSpPr>
          <p:spPr>
            <a:xfrm>
              <a:off x="5453349" y="3250704"/>
              <a:ext cx="0" cy="982549"/>
            </a:xfrm>
            <a:prstGeom prst="straightConnector1">
              <a:avLst/>
            </a:prstGeom>
            <a:ln w="5715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666901" y="3394876"/>
              <a:ext cx="786448" cy="369332"/>
            </a:xfrm>
            <a:prstGeom prst="rect">
              <a:avLst/>
            </a:prstGeom>
            <a:noFill/>
          </p:spPr>
          <p:txBody>
            <a:bodyPr wrap="square" rtlCol="0">
              <a:spAutoFit/>
            </a:bodyPr>
            <a:lstStyle/>
            <a:p>
              <a:r>
                <a:rPr lang="ja-JP" altLang="en-US" dirty="0" smtClean="0">
                  <a:solidFill>
                    <a:srgbClr val="FF0000"/>
                  </a:solidFill>
                </a:rPr>
                <a:t>約</a:t>
              </a:r>
              <a:r>
                <a:rPr lang="en-US" altLang="ja-JP" dirty="0" smtClean="0">
                  <a:solidFill>
                    <a:srgbClr val="FF0000"/>
                  </a:solidFill>
                </a:rPr>
                <a:t>2</a:t>
              </a:r>
              <a:r>
                <a:rPr lang="ja-JP" altLang="en-US" dirty="0" smtClean="0">
                  <a:solidFill>
                    <a:srgbClr val="FF0000"/>
                  </a:solidFill>
                </a:rPr>
                <a:t>℃</a:t>
              </a:r>
              <a:endParaRPr kumimoji="1" lang="ja-JP" altLang="en-US" dirty="0">
                <a:solidFill>
                  <a:srgbClr val="FF0000"/>
                </a:solidFill>
              </a:endParaRPr>
            </a:p>
          </p:txBody>
        </p:sp>
      </p:grpSp>
      <p:sp>
        <p:nvSpPr>
          <p:cNvPr id="25"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5</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587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クイズの答え合わせ②</a:t>
            </a:r>
            <a:endParaRPr kumimoji="1" lang="ja-JP" altLang="en-US" dirty="0"/>
          </a:p>
        </p:txBody>
      </p:sp>
      <p:sp>
        <p:nvSpPr>
          <p:cNvPr id="12" name="Google Shape;123;p20"/>
          <p:cNvSpPr txBox="1">
            <a:spLocks/>
          </p:cNvSpPr>
          <p:nvPr/>
        </p:nvSpPr>
        <p:spPr>
          <a:xfrm>
            <a:off x="257350" y="889676"/>
            <a:ext cx="8520600" cy="671949"/>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ja-JP" altLang="en-US" dirty="0" smtClean="0"/>
              <a:t>地球温暖化で気温が上昇するとどんな病気や症状が増える？</a:t>
            </a:r>
            <a:endParaRPr lang="ja-JP" altLang="en-US" sz="4835" u="sng" dirty="0">
              <a:solidFill>
                <a:srgbClr val="FF9900"/>
              </a:solidFill>
            </a:endParaRPr>
          </a:p>
        </p:txBody>
      </p:sp>
      <p:sp>
        <p:nvSpPr>
          <p:cNvPr id="13" name="Google Shape;124;p20"/>
          <p:cNvSpPr txBox="1">
            <a:spLocks/>
          </p:cNvSpPr>
          <p:nvPr/>
        </p:nvSpPr>
        <p:spPr>
          <a:xfrm>
            <a:off x="311700" y="1847132"/>
            <a:ext cx="2251800" cy="677100"/>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altLang="ja" sz="3200" b="1" dirty="0" smtClean="0">
                <a:solidFill>
                  <a:srgbClr val="FF9900"/>
                </a:solidFill>
              </a:rPr>
              <a:t>A. </a:t>
            </a:r>
            <a:r>
              <a:rPr lang="ja-JP" altLang="en-US" sz="3200" b="1" dirty="0" smtClean="0">
                <a:solidFill>
                  <a:srgbClr val="FF9900"/>
                </a:solidFill>
              </a:rPr>
              <a:t>熱中症</a:t>
            </a:r>
            <a:endParaRPr lang="ja-JP" altLang="en-US" sz="3200" b="1" dirty="0">
              <a:solidFill>
                <a:srgbClr val="FF9900"/>
              </a:solidFill>
            </a:endParaRPr>
          </a:p>
        </p:txBody>
      </p:sp>
      <p:pic>
        <p:nvPicPr>
          <p:cNvPr id="14" name="Google Shape;125;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78804" y="1847132"/>
            <a:ext cx="4823573" cy="3306350"/>
          </a:xfrm>
          <a:prstGeom prst="rect">
            <a:avLst/>
          </a:prstGeom>
          <a:noFill/>
          <a:ln>
            <a:noFill/>
          </a:ln>
          <a:effectLst>
            <a:outerShdw blurRad="57150" dist="19050" dir="5400000" algn="bl" rotWithShape="0">
              <a:srgbClr val="000000">
                <a:alpha val="50000"/>
              </a:srgbClr>
            </a:outerShdw>
          </a:effectLst>
        </p:spPr>
      </p:pic>
      <p:sp>
        <p:nvSpPr>
          <p:cNvPr id="15" name="Google Shape;126;p20"/>
          <p:cNvSpPr/>
          <p:nvPr/>
        </p:nvSpPr>
        <p:spPr>
          <a:xfrm>
            <a:off x="1065289" y="2644665"/>
            <a:ext cx="2874300" cy="2097300"/>
          </a:xfrm>
          <a:prstGeom prst="wedgeEllipseCallout">
            <a:avLst>
              <a:gd name="adj1" fmla="val 31639"/>
              <a:gd name="adj2" fmla="val 27815"/>
            </a:avLst>
          </a:prstGeom>
          <a:solidFill>
            <a:srgbClr val="FFF2CC"/>
          </a:solidFill>
          <a:ln>
            <a:noFill/>
          </a:ln>
        </p:spPr>
        <p:txBody>
          <a:bodyPr spcFirstLastPara="1" wrap="square" lIns="91425" tIns="91425" rIns="91425" bIns="91425" anchor="ctr" anchorCtr="0">
            <a:noAutofit/>
          </a:bodyPr>
          <a:lstStyle/>
          <a:p>
            <a:pPr algn="ctr">
              <a:lnSpc>
                <a:spcPts val="3400"/>
              </a:lnSpc>
            </a:pPr>
            <a:r>
              <a:rPr lang="ja" altLang="en-US" dirty="0"/>
              <a:t>熱中症の死亡者数は</a:t>
            </a:r>
            <a:r>
              <a:rPr lang="en-US" altLang="ja" dirty="0"/>
              <a:t>2000</a:t>
            </a:r>
            <a:r>
              <a:rPr lang="ja" altLang="en-US" dirty="0"/>
              <a:t>年代後半から増加傾向に</a:t>
            </a:r>
            <a:endParaRPr dirty="0"/>
          </a:p>
          <a:p>
            <a:pPr algn="ctr">
              <a:lnSpc>
                <a:spcPts val="3400"/>
              </a:lnSpc>
            </a:pPr>
            <a:r>
              <a:rPr lang="ja" altLang="en-US" dirty="0"/>
              <a:t>あるよ</a:t>
            </a:r>
            <a:endParaRPr dirty="0"/>
          </a:p>
        </p:txBody>
      </p:sp>
      <p:sp>
        <p:nvSpPr>
          <p:cNvPr id="17" name="Google Shape;127;p20"/>
          <p:cNvSpPr txBox="1"/>
          <p:nvPr/>
        </p:nvSpPr>
        <p:spPr>
          <a:xfrm>
            <a:off x="0" y="5135833"/>
            <a:ext cx="8922300" cy="692467"/>
          </a:xfrm>
          <a:prstGeom prst="rect">
            <a:avLst/>
          </a:prstGeom>
          <a:noFill/>
          <a:ln>
            <a:noFill/>
          </a:ln>
        </p:spPr>
        <p:txBody>
          <a:bodyPr spcFirstLastPara="1" wrap="square" lIns="91425" tIns="91425" rIns="91425" bIns="91425" anchor="t" anchorCtr="0">
            <a:spAutoFit/>
          </a:bodyPr>
          <a:lstStyle/>
          <a:p>
            <a:pPr algn="r">
              <a:lnSpc>
                <a:spcPct val="115000"/>
              </a:lnSpc>
              <a:spcAft>
                <a:spcPts val="1200"/>
              </a:spcAft>
            </a:pPr>
            <a:r>
              <a:rPr lang="ja" altLang="en-US" sz="1000" dirty="0">
                <a:solidFill>
                  <a:srgbClr val="595959"/>
                </a:solidFill>
              </a:rPr>
              <a:t>かながわ気候変動</a:t>
            </a:r>
            <a:r>
              <a:rPr lang="en-US" altLang="ja" sz="1000" dirty="0">
                <a:solidFill>
                  <a:srgbClr val="595959"/>
                </a:solidFill>
              </a:rPr>
              <a:t>WEB KIDS</a:t>
            </a:r>
            <a:r>
              <a:rPr lang="ja" altLang="en-US" sz="1000" dirty="0">
                <a:solidFill>
                  <a:srgbClr val="595959"/>
                </a:solidFill>
              </a:rPr>
              <a:t>「気候変動を学ぼう」</a:t>
            </a:r>
            <a:r>
              <a:rPr lang="en-US" altLang="ja" sz="1000" dirty="0">
                <a:solidFill>
                  <a:srgbClr val="595959"/>
                </a:solidFill>
              </a:rPr>
              <a:t>Web</a:t>
            </a:r>
            <a:r>
              <a:rPr lang="ja" altLang="en-US" sz="1000" dirty="0">
                <a:solidFill>
                  <a:srgbClr val="595959"/>
                </a:solidFill>
              </a:rPr>
              <a:t>資料集より</a:t>
            </a:r>
            <a:br>
              <a:rPr lang="ja" altLang="en-US" sz="1000" dirty="0">
                <a:solidFill>
                  <a:srgbClr val="595959"/>
                </a:solidFill>
              </a:rPr>
            </a:br>
            <a:r>
              <a:rPr lang="en-US" altLang="ja" sz="1000" u="sng" dirty="0">
                <a:solidFill>
                  <a:schemeClr val="hlink"/>
                </a:solidFill>
                <a:hlinkClick r:id="rId4"/>
              </a:rPr>
              <a:t>https://www.pref.kanagawa.jp/osirase/0323/climate_change/kids/data/living/page1-1.html</a:t>
            </a:r>
            <a:endParaRPr sz="1000" dirty="0">
              <a:solidFill>
                <a:srgbClr val="595959"/>
              </a:solidFill>
            </a:endParaRPr>
          </a:p>
        </p:txBody>
      </p:sp>
      <p:sp>
        <p:nvSpPr>
          <p:cNvPr id="18" name="Google Shape;128;p20"/>
          <p:cNvSpPr txBox="1"/>
          <p:nvPr/>
        </p:nvSpPr>
        <p:spPr>
          <a:xfrm>
            <a:off x="4065224" y="5809171"/>
            <a:ext cx="4370805" cy="627064"/>
          </a:xfrm>
          <a:prstGeom prst="rect">
            <a:avLst/>
          </a:prstGeom>
          <a:noFill/>
          <a:ln>
            <a:noFill/>
          </a:ln>
        </p:spPr>
        <p:txBody>
          <a:bodyPr spcFirstLastPara="1" wrap="square" lIns="91425" tIns="91425" rIns="91425" bIns="91425" anchor="t" anchorCtr="0">
            <a:spAutoFit/>
          </a:bodyPr>
          <a:lstStyle/>
          <a:p>
            <a:pPr>
              <a:lnSpc>
                <a:spcPct val="115000"/>
              </a:lnSpc>
            </a:pPr>
            <a:r>
              <a:rPr lang="en-US" altLang="ja" sz="1250" b="1" dirty="0">
                <a:solidFill>
                  <a:srgbClr val="FF0000"/>
                </a:solidFill>
              </a:rPr>
              <a:t>※</a:t>
            </a:r>
            <a:r>
              <a:rPr lang="ja" altLang="en-US" sz="1250" b="1" dirty="0">
                <a:solidFill>
                  <a:srgbClr val="FF0000"/>
                </a:solidFill>
              </a:rPr>
              <a:t>気温が上昇することで、選択肢</a:t>
            </a:r>
            <a:r>
              <a:rPr lang="en-US" altLang="ja" sz="1250" b="1" dirty="0">
                <a:solidFill>
                  <a:srgbClr val="FF0000"/>
                </a:solidFill>
              </a:rPr>
              <a:t>B</a:t>
            </a:r>
            <a:r>
              <a:rPr lang="ja" altLang="en-US" sz="1250" b="1" dirty="0">
                <a:solidFill>
                  <a:srgbClr val="FF0000"/>
                </a:solidFill>
              </a:rPr>
              <a:t>の花粉症や</a:t>
            </a:r>
            <a:r>
              <a:rPr lang="en-US" altLang="ja" sz="1250" b="1" dirty="0">
                <a:solidFill>
                  <a:srgbClr val="FF0000"/>
                </a:solidFill>
              </a:rPr>
              <a:t>D</a:t>
            </a:r>
            <a:r>
              <a:rPr lang="ja" altLang="en-US" sz="1250" b="1" dirty="0">
                <a:solidFill>
                  <a:srgbClr val="FF0000"/>
                </a:solidFill>
              </a:rPr>
              <a:t>の</a:t>
            </a:r>
            <a:endParaRPr sz="1250" b="1" dirty="0">
              <a:solidFill>
                <a:srgbClr val="FF0000"/>
              </a:solidFill>
            </a:endParaRPr>
          </a:p>
          <a:p>
            <a:pPr>
              <a:lnSpc>
                <a:spcPct val="115000"/>
              </a:lnSpc>
            </a:pPr>
            <a:r>
              <a:rPr lang="ja" altLang="en-US" sz="1250" b="1" dirty="0">
                <a:solidFill>
                  <a:srgbClr val="FF0000"/>
                </a:solidFill>
              </a:rPr>
              <a:t>食中毒の発生状況が変化することも心配されています。</a:t>
            </a:r>
            <a:endParaRPr sz="1500" b="1" dirty="0">
              <a:solidFill>
                <a:srgbClr val="FF0000"/>
              </a:solidFill>
            </a:endParaRP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350" y="3263729"/>
            <a:ext cx="1246657" cy="2431859"/>
          </a:xfrm>
          <a:prstGeom prst="rect">
            <a:avLst/>
          </a:prstGeom>
        </p:spPr>
      </p:pic>
      <p:sp>
        <p:nvSpPr>
          <p:cNvPr id="11" name="テキスト ボックス 10"/>
          <p:cNvSpPr txBox="1"/>
          <p:nvPr/>
        </p:nvSpPr>
        <p:spPr>
          <a:xfrm>
            <a:off x="328658" y="875554"/>
            <a:ext cx="7183725" cy="261610"/>
          </a:xfrm>
          <a:prstGeom prst="rect">
            <a:avLst/>
          </a:prstGeom>
          <a:noFill/>
        </p:spPr>
        <p:txBody>
          <a:bodyPr wrap="square" rtlCol="0">
            <a:spAutoFit/>
          </a:bodyPr>
          <a:lstStyle/>
          <a:p>
            <a:r>
              <a:rPr lang="ja-JP" altLang="en-US" sz="1100" dirty="0" smtClean="0"/>
              <a:t>ちきゅうおんだんか   　きおん   　じょうしょう　　　                　びょうき　しょうじょう   </a:t>
            </a:r>
            <a:r>
              <a:rPr lang="ja-JP" altLang="en-US" sz="1100" dirty="0"/>
              <a:t>ふ</a:t>
            </a:r>
            <a:r>
              <a:rPr lang="ja-JP" altLang="en-US" sz="1100" dirty="0" smtClean="0"/>
              <a:t>　</a:t>
            </a:r>
            <a:endParaRPr kumimoji="1" lang="en-US" altLang="ja-JP" sz="1100" dirty="0" smtClean="0"/>
          </a:p>
        </p:txBody>
      </p:sp>
      <p:sp>
        <p:nvSpPr>
          <p:cNvPr id="19" name="テキスト ボックス 18"/>
          <p:cNvSpPr txBox="1"/>
          <p:nvPr/>
        </p:nvSpPr>
        <p:spPr>
          <a:xfrm>
            <a:off x="860254" y="1666447"/>
            <a:ext cx="7183725" cy="261610"/>
          </a:xfrm>
          <a:prstGeom prst="rect">
            <a:avLst/>
          </a:prstGeom>
          <a:noFill/>
        </p:spPr>
        <p:txBody>
          <a:bodyPr wrap="square" rtlCol="0">
            <a:spAutoFit/>
          </a:bodyPr>
          <a:lstStyle/>
          <a:p>
            <a:r>
              <a:rPr lang="ja-JP" altLang="en-US" sz="1100" dirty="0" smtClean="0"/>
              <a:t>ねっちゅうしょう</a:t>
            </a:r>
            <a:endParaRPr kumimoji="1" lang="en-US" altLang="ja-JP" sz="1100" dirty="0" smtClean="0"/>
          </a:p>
        </p:txBody>
      </p:sp>
      <p:sp>
        <p:nvSpPr>
          <p:cNvPr id="20" name="テキスト ボックス 19"/>
          <p:cNvSpPr txBox="1"/>
          <p:nvPr/>
        </p:nvSpPr>
        <p:spPr>
          <a:xfrm>
            <a:off x="1315876" y="2704917"/>
            <a:ext cx="2469475" cy="261610"/>
          </a:xfrm>
          <a:prstGeom prst="rect">
            <a:avLst/>
          </a:prstGeom>
          <a:noFill/>
        </p:spPr>
        <p:txBody>
          <a:bodyPr wrap="square" rtlCol="0">
            <a:spAutoFit/>
          </a:bodyPr>
          <a:lstStyle/>
          <a:p>
            <a:r>
              <a:rPr kumimoji="1" lang="ja-JP" altLang="en-US" sz="1050" dirty="0" smtClean="0"/>
              <a:t>ねっちゅうしょう　</a:t>
            </a:r>
            <a:r>
              <a:rPr lang="ja-JP" altLang="en-US" sz="1050" dirty="0" smtClean="0"/>
              <a:t>しぼうしゃす</a:t>
            </a:r>
            <a:r>
              <a:rPr lang="ja-JP" altLang="en-US" sz="1050" dirty="0"/>
              <a:t>う</a:t>
            </a:r>
            <a:endParaRPr kumimoji="1" lang="en-US" altLang="ja-JP" sz="1050" dirty="0" smtClean="0"/>
          </a:p>
        </p:txBody>
      </p:sp>
      <p:sp>
        <p:nvSpPr>
          <p:cNvPr id="21" name="テキスト ボックス 20"/>
          <p:cNvSpPr txBox="1"/>
          <p:nvPr/>
        </p:nvSpPr>
        <p:spPr>
          <a:xfrm>
            <a:off x="2278053" y="3198127"/>
            <a:ext cx="2469475" cy="261610"/>
          </a:xfrm>
          <a:prstGeom prst="rect">
            <a:avLst/>
          </a:prstGeom>
          <a:noFill/>
        </p:spPr>
        <p:txBody>
          <a:bodyPr wrap="square" rtlCol="0">
            <a:spAutoFit/>
          </a:bodyPr>
          <a:lstStyle/>
          <a:p>
            <a:r>
              <a:rPr kumimoji="1" lang="ja-JP" altLang="en-US" sz="1050" dirty="0" err="1" smtClean="0"/>
              <a:t>ねん</a:t>
            </a:r>
            <a:r>
              <a:rPr kumimoji="1" lang="ja-JP" altLang="en-US" sz="1050" dirty="0" smtClean="0"/>
              <a:t>だいこうはん</a:t>
            </a:r>
            <a:endParaRPr kumimoji="1" lang="en-US" altLang="ja-JP" sz="1050" dirty="0" smtClean="0"/>
          </a:p>
        </p:txBody>
      </p:sp>
      <p:sp>
        <p:nvSpPr>
          <p:cNvPr id="22" name="テキスト ボックス 21"/>
          <p:cNvSpPr txBox="1"/>
          <p:nvPr/>
        </p:nvSpPr>
        <p:spPr>
          <a:xfrm>
            <a:off x="2092243" y="3636704"/>
            <a:ext cx="2469475" cy="261610"/>
          </a:xfrm>
          <a:prstGeom prst="rect">
            <a:avLst/>
          </a:prstGeom>
          <a:noFill/>
        </p:spPr>
        <p:txBody>
          <a:bodyPr wrap="square" rtlCol="0">
            <a:spAutoFit/>
          </a:bodyPr>
          <a:lstStyle/>
          <a:p>
            <a:r>
              <a:rPr kumimoji="1" lang="ja-JP" altLang="en-US" sz="1050" dirty="0" smtClean="0"/>
              <a:t>ぞうかけいこう</a:t>
            </a:r>
            <a:endParaRPr kumimoji="1" lang="en-US" altLang="ja-JP" sz="1050" dirty="0" smtClean="0"/>
          </a:p>
        </p:txBody>
      </p:sp>
      <p:sp>
        <p:nvSpPr>
          <p:cNvPr id="23"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6</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508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熱中症とは？</a:t>
            </a:r>
            <a:endParaRPr kumimoji="1" lang="ja-JP" altLang="en-US" dirty="0"/>
          </a:p>
        </p:txBody>
      </p:sp>
      <p:sp>
        <p:nvSpPr>
          <p:cNvPr id="11" name="Google Shape;123;p20"/>
          <p:cNvSpPr txBox="1">
            <a:spLocks/>
          </p:cNvSpPr>
          <p:nvPr/>
        </p:nvSpPr>
        <p:spPr>
          <a:xfrm>
            <a:off x="257350" y="678275"/>
            <a:ext cx="8520600" cy="3236753"/>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400"/>
              </a:lnSpc>
              <a:spcAft>
                <a:spcPts val="1200"/>
              </a:spcAft>
              <a:buFont typeface="Wingdings" panose="05000000000000000000" pitchFamily="2" charset="2"/>
              <a:buNone/>
            </a:pPr>
            <a:r>
              <a:rPr lang="ja-JP" altLang="en-US" sz="2800" dirty="0" smtClean="0"/>
              <a:t>熱中症とは、体温が上がり、体内の水分や塩分のバランスが崩れたり、体温の調節機能が働かなくなったりして、めまい、けいれん、頭痛等の様々な症状を起こす病気のことです。</a:t>
            </a:r>
            <a:endParaRPr lang="ja-JP" altLang="en-US" sz="6000" u="sng" dirty="0">
              <a:solidFill>
                <a:srgbClr val="FF9900"/>
              </a:solidFill>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9716" y="3319351"/>
            <a:ext cx="3182766" cy="3302481"/>
          </a:xfrm>
          <a:prstGeom prst="rect">
            <a:avLst/>
          </a:prstGeom>
        </p:spPr>
      </p:pic>
      <p:sp>
        <p:nvSpPr>
          <p:cNvPr id="10" name="テキスト ボックス 9"/>
          <p:cNvSpPr txBox="1"/>
          <p:nvPr/>
        </p:nvSpPr>
        <p:spPr>
          <a:xfrm>
            <a:off x="328658" y="875554"/>
            <a:ext cx="8231400" cy="261610"/>
          </a:xfrm>
          <a:prstGeom prst="rect">
            <a:avLst/>
          </a:prstGeom>
          <a:noFill/>
        </p:spPr>
        <p:txBody>
          <a:bodyPr wrap="square" rtlCol="0">
            <a:spAutoFit/>
          </a:bodyPr>
          <a:lstStyle/>
          <a:p>
            <a:r>
              <a:rPr lang="ja-JP" altLang="en-US" sz="1100" dirty="0" smtClean="0"/>
              <a:t>ねっちゅうしょう　　　　　　　　たいおん　　　あ　　　　　　　　　</a:t>
            </a:r>
            <a:r>
              <a:rPr lang="ja-JP" altLang="en-US" sz="1100" dirty="0" err="1" smtClean="0"/>
              <a:t>た</a:t>
            </a:r>
            <a:r>
              <a:rPr lang="ja-JP" altLang="en-US" sz="1100" dirty="0" smtClean="0"/>
              <a:t>いない　　　　すいぶん　　　　えんぶん</a:t>
            </a:r>
            <a:endParaRPr kumimoji="1" lang="en-US" altLang="ja-JP" sz="1100" dirty="0" smtClean="0"/>
          </a:p>
        </p:txBody>
      </p:sp>
      <p:sp>
        <p:nvSpPr>
          <p:cNvPr id="12" name="テキスト ボックス 11"/>
          <p:cNvSpPr txBox="1"/>
          <p:nvPr/>
        </p:nvSpPr>
        <p:spPr>
          <a:xfrm>
            <a:off x="268367" y="1581532"/>
            <a:ext cx="8231400" cy="261610"/>
          </a:xfrm>
          <a:prstGeom prst="rect">
            <a:avLst/>
          </a:prstGeom>
          <a:noFill/>
        </p:spPr>
        <p:txBody>
          <a:bodyPr wrap="square" rtlCol="0">
            <a:spAutoFit/>
          </a:bodyPr>
          <a:lstStyle/>
          <a:p>
            <a:r>
              <a:rPr kumimoji="1" lang="ja-JP" altLang="en-US" sz="1100" dirty="0" smtClean="0"/>
              <a:t>　　　　　　　　　　　くず　　　　　　　　　</a:t>
            </a:r>
            <a:r>
              <a:rPr lang="ja-JP" altLang="en-US" sz="1100" dirty="0"/>
              <a:t>　</a:t>
            </a:r>
            <a:r>
              <a:rPr kumimoji="1" lang="ja-JP" altLang="en-US" sz="1100" dirty="0" smtClean="0"/>
              <a:t>たいおん　　　　ちょうせつきのう　　　　はたら　　</a:t>
            </a:r>
            <a:endParaRPr kumimoji="1" lang="en-US" altLang="ja-JP" sz="1100" dirty="0" smtClean="0"/>
          </a:p>
        </p:txBody>
      </p:sp>
      <p:sp>
        <p:nvSpPr>
          <p:cNvPr id="13" name="テキスト ボックス 12"/>
          <p:cNvSpPr txBox="1"/>
          <p:nvPr/>
        </p:nvSpPr>
        <p:spPr>
          <a:xfrm>
            <a:off x="233480" y="2253469"/>
            <a:ext cx="8910520" cy="261610"/>
          </a:xfrm>
          <a:prstGeom prst="rect">
            <a:avLst/>
          </a:prstGeom>
          <a:noFill/>
        </p:spPr>
        <p:txBody>
          <a:bodyPr wrap="square" rtlCol="0">
            <a:spAutoFit/>
          </a:bodyPr>
          <a:lstStyle/>
          <a:p>
            <a:r>
              <a:rPr kumimoji="1" lang="ja-JP" altLang="en-US" sz="1100" dirty="0" smtClean="0"/>
              <a:t>　　　　　　　　　　　　　　　　　　　　　　　　　　　　　　　　　　　　　ずつう　など　　　さまざま　　　しょうじょう　　</a:t>
            </a:r>
            <a:endParaRPr kumimoji="1" lang="en-US" altLang="ja-JP" sz="1100" dirty="0" smtClean="0"/>
          </a:p>
        </p:txBody>
      </p:sp>
      <p:sp>
        <p:nvSpPr>
          <p:cNvPr id="14" name="テキスト ボックス 13"/>
          <p:cNvSpPr txBox="1"/>
          <p:nvPr/>
        </p:nvSpPr>
        <p:spPr>
          <a:xfrm>
            <a:off x="233480" y="2929762"/>
            <a:ext cx="8910520" cy="261610"/>
          </a:xfrm>
          <a:prstGeom prst="rect">
            <a:avLst/>
          </a:prstGeom>
          <a:noFill/>
        </p:spPr>
        <p:txBody>
          <a:bodyPr wrap="square" rtlCol="0">
            <a:spAutoFit/>
          </a:bodyPr>
          <a:lstStyle/>
          <a:p>
            <a:r>
              <a:rPr kumimoji="1" lang="ja-JP" altLang="en-US" sz="1100" dirty="0" smtClean="0"/>
              <a:t>　　　</a:t>
            </a:r>
            <a:r>
              <a:rPr lang="ja-JP" altLang="en-US" sz="1100" dirty="0" smtClean="0"/>
              <a:t>お　　　　　　　びょうき</a:t>
            </a:r>
            <a:endParaRPr kumimoji="1" lang="en-US" altLang="ja-JP" sz="1100" dirty="0" smtClean="0"/>
          </a:p>
        </p:txBody>
      </p:sp>
      <p:sp>
        <p:nvSpPr>
          <p:cNvPr id="15" name="テキスト ボックス 14"/>
          <p:cNvSpPr txBox="1"/>
          <p:nvPr/>
        </p:nvSpPr>
        <p:spPr>
          <a:xfrm>
            <a:off x="1192736" y="-56398"/>
            <a:ext cx="7183725" cy="261610"/>
          </a:xfrm>
          <a:prstGeom prst="rect">
            <a:avLst/>
          </a:prstGeom>
          <a:noFill/>
        </p:spPr>
        <p:txBody>
          <a:bodyPr wrap="square" rtlCol="0">
            <a:spAutoFit/>
          </a:bodyPr>
          <a:lstStyle/>
          <a:p>
            <a:r>
              <a:rPr kumimoji="1" lang="ja-JP" altLang="en-US" sz="1100" dirty="0" smtClean="0"/>
              <a:t>ねっちゅうしょう</a:t>
            </a:r>
            <a:endParaRPr kumimoji="1" lang="en-US" altLang="ja-JP" sz="1100" dirty="0" smtClean="0"/>
          </a:p>
        </p:txBody>
      </p:sp>
      <p:sp>
        <p:nvSpPr>
          <p:cNvPr id="17"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7</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1070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クイズの答え合わせ③</a:t>
            </a:r>
            <a:endParaRPr kumimoji="1" lang="ja-JP" altLang="en-US" dirty="0"/>
          </a:p>
        </p:txBody>
      </p:sp>
      <p:sp>
        <p:nvSpPr>
          <p:cNvPr id="10" name="Google Shape;137;p21"/>
          <p:cNvSpPr txBox="1">
            <a:spLocks/>
          </p:cNvSpPr>
          <p:nvPr/>
        </p:nvSpPr>
        <p:spPr>
          <a:xfrm>
            <a:off x="257350" y="1043913"/>
            <a:ext cx="8520600" cy="671949"/>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ja-JP" altLang="en-US" dirty="0" smtClean="0"/>
              <a:t>横浜では年間で何日ぐらい真夏日があるでしょう？</a:t>
            </a:r>
            <a:endParaRPr lang="ja-JP" altLang="en-US" dirty="0"/>
          </a:p>
        </p:txBody>
      </p:sp>
      <p:sp>
        <p:nvSpPr>
          <p:cNvPr id="11" name="Google Shape;138;p21"/>
          <p:cNvSpPr txBox="1">
            <a:spLocks/>
          </p:cNvSpPr>
          <p:nvPr/>
        </p:nvSpPr>
        <p:spPr>
          <a:xfrm>
            <a:off x="311700" y="2166625"/>
            <a:ext cx="2850900" cy="677100"/>
          </a:xfrm>
          <a:prstGeom prst="rect">
            <a:avLst/>
          </a:prstGeom>
        </p:spPr>
        <p:txBody>
          <a:bodyPr spcFirstLastPara="1" vert="horz" wrap="square" lIns="91425" tIns="91425" rIns="91425" bIns="91425" rtlCol="0" anchor="t" anchorCtr="0">
            <a:sp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altLang="ja" sz="3200" b="1" u="sng" dirty="0" smtClean="0">
                <a:solidFill>
                  <a:srgbClr val="FF9900"/>
                </a:solidFill>
              </a:rPr>
              <a:t>B. 50〜60</a:t>
            </a:r>
            <a:r>
              <a:rPr lang="ja-JP" altLang="en-US" sz="3200" b="1" u="sng" dirty="0" smtClean="0">
                <a:solidFill>
                  <a:srgbClr val="FF9900"/>
                </a:solidFill>
              </a:rPr>
              <a:t>日</a:t>
            </a:r>
            <a:endParaRPr lang="ja-JP" altLang="en-US" sz="3200" b="1" u="sng" dirty="0">
              <a:solidFill>
                <a:srgbClr val="FF9900"/>
              </a:solidFill>
            </a:endParaRPr>
          </a:p>
        </p:txBody>
      </p:sp>
      <p:sp>
        <p:nvSpPr>
          <p:cNvPr id="19" name="Google Shape;139;p21"/>
          <p:cNvSpPr txBox="1"/>
          <p:nvPr/>
        </p:nvSpPr>
        <p:spPr>
          <a:xfrm>
            <a:off x="1020925" y="5455326"/>
            <a:ext cx="7901400" cy="692467"/>
          </a:xfrm>
          <a:prstGeom prst="rect">
            <a:avLst/>
          </a:prstGeom>
          <a:noFill/>
          <a:ln>
            <a:noFill/>
          </a:ln>
        </p:spPr>
        <p:txBody>
          <a:bodyPr spcFirstLastPara="1" wrap="square" lIns="91425" tIns="91425" rIns="91425" bIns="91425" anchor="t" anchorCtr="0">
            <a:spAutoFit/>
          </a:bodyPr>
          <a:lstStyle/>
          <a:p>
            <a:pPr algn="r">
              <a:lnSpc>
                <a:spcPct val="115000"/>
              </a:lnSpc>
              <a:spcAft>
                <a:spcPts val="1200"/>
              </a:spcAft>
            </a:pPr>
            <a:r>
              <a:rPr lang="ja" altLang="en-US" sz="1000" dirty="0">
                <a:solidFill>
                  <a:srgbClr val="595959"/>
                </a:solidFill>
              </a:rPr>
              <a:t>グラフ：</a:t>
            </a:r>
            <a:r>
              <a:rPr lang="en-US" altLang="ja" sz="1000" dirty="0">
                <a:solidFill>
                  <a:srgbClr val="595959"/>
                </a:solidFill>
              </a:rPr>
              <a:t>A-PLAT</a:t>
            </a:r>
            <a:r>
              <a:rPr lang="ja" altLang="en-US" sz="1000" dirty="0">
                <a:solidFill>
                  <a:srgbClr val="595959"/>
                </a:solidFill>
              </a:rPr>
              <a:t>気候変動適応情報プラットフォームより　</a:t>
            </a:r>
            <a:r>
              <a:rPr lang="en-US" altLang="ja" sz="1000" u="sng" dirty="0">
                <a:solidFill>
                  <a:schemeClr val="hlink"/>
                </a:solidFill>
                <a:hlinkClick r:id="rId3"/>
              </a:rPr>
              <a:t>https://adaptation-platform.nies.go.jp/map/Kanagawa/index_past.html</a:t>
            </a:r>
            <a:r>
              <a:rPr lang="ja" altLang="en-US" sz="1000" dirty="0"/>
              <a:t> </a:t>
            </a:r>
            <a:br>
              <a:rPr lang="ja" altLang="en-US" sz="1000" dirty="0"/>
            </a:br>
            <a:r>
              <a:rPr lang="ja" altLang="en-US" sz="1000" dirty="0">
                <a:solidFill>
                  <a:srgbClr val="595959"/>
                </a:solidFill>
              </a:rPr>
              <a:t>年ごとの真夏日の日数：気象庁ホームページより　</a:t>
            </a:r>
            <a:r>
              <a:rPr lang="en-US" altLang="ja" sz="1000" u="sng" dirty="0">
                <a:solidFill>
                  <a:schemeClr val="hlink"/>
                </a:solidFill>
                <a:hlinkClick r:id="rId4"/>
              </a:rPr>
              <a:t>https://www.data.jma.go.jp/obd/stats/etrn/index.php</a:t>
            </a:r>
            <a:r>
              <a:rPr lang="ja" altLang="en-US" sz="1000" dirty="0">
                <a:solidFill>
                  <a:srgbClr val="595959"/>
                </a:solidFill>
              </a:rPr>
              <a:t> </a:t>
            </a:r>
            <a:endParaRPr sz="1000" dirty="0">
              <a:solidFill>
                <a:srgbClr val="595959"/>
              </a:solidFill>
            </a:endParaRPr>
          </a:p>
        </p:txBody>
      </p:sp>
      <p:sp>
        <p:nvSpPr>
          <p:cNvPr id="21" name="Google Shape;141;p21"/>
          <p:cNvSpPr/>
          <p:nvPr/>
        </p:nvSpPr>
        <p:spPr>
          <a:xfrm>
            <a:off x="810867" y="2997182"/>
            <a:ext cx="3181800" cy="2097300"/>
          </a:xfrm>
          <a:prstGeom prst="wedgeEllipseCallout">
            <a:avLst>
              <a:gd name="adj1" fmla="val 40205"/>
              <a:gd name="adj2" fmla="val 23613"/>
            </a:avLst>
          </a:prstGeom>
          <a:solidFill>
            <a:srgbClr val="FFF2CC"/>
          </a:solidFill>
          <a:ln>
            <a:noFill/>
          </a:ln>
        </p:spPr>
        <p:txBody>
          <a:bodyPr spcFirstLastPara="1" wrap="square" lIns="91425" tIns="91425" rIns="91425" bIns="91425" anchor="ctr" anchorCtr="0">
            <a:noAutofit/>
          </a:bodyPr>
          <a:lstStyle/>
          <a:p>
            <a:pPr algn="ctr">
              <a:lnSpc>
                <a:spcPts val="3400"/>
              </a:lnSpc>
            </a:pPr>
            <a:r>
              <a:rPr lang="ja" altLang="en-US" dirty="0" smtClean="0"/>
              <a:t>真夏日</a:t>
            </a:r>
            <a:r>
              <a:rPr lang="ja" altLang="en-US" dirty="0"/>
              <a:t>の日数は増加傾向にあるよ</a:t>
            </a:r>
            <a:endParaRPr dirty="0"/>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69" y="3517708"/>
            <a:ext cx="1246657" cy="2431859"/>
          </a:xfrm>
          <a:prstGeom prst="rect">
            <a:avLst/>
          </a:prstGeom>
        </p:spPr>
      </p:pic>
      <p:pic>
        <p:nvPicPr>
          <p:cNvPr id="20" name="Google Shape;140;p2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750297" y="2189901"/>
            <a:ext cx="5283194" cy="3203649"/>
          </a:xfrm>
          <a:prstGeom prst="rect">
            <a:avLst/>
          </a:prstGeom>
          <a:noFill/>
          <a:ln>
            <a:noFill/>
          </a:ln>
        </p:spPr>
      </p:pic>
      <p:sp>
        <p:nvSpPr>
          <p:cNvPr id="12" name="テキスト ボックス 11"/>
          <p:cNvSpPr txBox="1"/>
          <p:nvPr/>
        </p:nvSpPr>
        <p:spPr>
          <a:xfrm>
            <a:off x="257350" y="1055033"/>
            <a:ext cx="7183725" cy="261610"/>
          </a:xfrm>
          <a:prstGeom prst="rect">
            <a:avLst/>
          </a:prstGeom>
          <a:noFill/>
        </p:spPr>
        <p:txBody>
          <a:bodyPr wrap="square" rtlCol="0">
            <a:spAutoFit/>
          </a:bodyPr>
          <a:lstStyle/>
          <a:p>
            <a:r>
              <a:rPr lang="ja-JP" altLang="en-US" sz="1100" dirty="0" smtClean="0"/>
              <a:t>よこはま　　　</a:t>
            </a:r>
            <a:r>
              <a:rPr lang="ja-JP" altLang="en-US" sz="1100" dirty="0" err="1" smtClean="0"/>
              <a:t>ねん</a:t>
            </a:r>
            <a:r>
              <a:rPr lang="ja-JP" altLang="en-US" sz="1100" dirty="0" smtClean="0"/>
              <a:t>かん　　なんにち　　　　　まなつび</a:t>
            </a:r>
            <a:endParaRPr kumimoji="1" lang="en-US" altLang="ja-JP" sz="1100" dirty="0" smtClean="0"/>
          </a:p>
        </p:txBody>
      </p:sp>
      <p:sp>
        <p:nvSpPr>
          <p:cNvPr id="13" name="テキスト ボックス 12"/>
          <p:cNvSpPr txBox="1"/>
          <p:nvPr/>
        </p:nvSpPr>
        <p:spPr>
          <a:xfrm>
            <a:off x="1167029" y="3476404"/>
            <a:ext cx="2469475" cy="253916"/>
          </a:xfrm>
          <a:prstGeom prst="rect">
            <a:avLst/>
          </a:prstGeom>
          <a:noFill/>
        </p:spPr>
        <p:txBody>
          <a:bodyPr wrap="square" rtlCol="0">
            <a:spAutoFit/>
          </a:bodyPr>
          <a:lstStyle/>
          <a:p>
            <a:r>
              <a:rPr kumimoji="1" lang="ja-JP" altLang="en-US" sz="1050" dirty="0" smtClean="0"/>
              <a:t>　</a:t>
            </a:r>
            <a:r>
              <a:rPr lang="en-US" altLang="ja-JP" sz="1050" dirty="0"/>
              <a:t> </a:t>
            </a:r>
            <a:r>
              <a:rPr kumimoji="1" lang="ja-JP" altLang="en-US" sz="1050" dirty="0" err="1" smtClean="0"/>
              <a:t>まなつび</a:t>
            </a:r>
            <a:r>
              <a:rPr kumimoji="1" lang="ja-JP" altLang="en-US" sz="1050" dirty="0" smtClean="0"/>
              <a:t>        にっすう　　ぞうか</a:t>
            </a:r>
            <a:endParaRPr kumimoji="1" lang="en-US" altLang="ja-JP" sz="1050" dirty="0" smtClean="0"/>
          </a:p>
        </p:txBody>
      </p:sp>
      <p:sp>
        <p:nvSpPr>
          <p:cNvPr id="14" name="テキスト ボックス 13"/>
          <p:cNvSpPr txBox="1"/>
          <p:nvPr/>
        </p:nvSpPr>
        <p:spPr>
          <a:xfrm>
            <a:off x="1445519" y="3964206"/>
            <a:ext cx="2469475" cy="253916"/>
          </a:xfrm>
          <a:prstGeom prst="rect">
            <a:avLst/>
          </a:prstGeom>
          <a:noFill/>
        </p:spPr>
        <p:txBody>
          <a:bodyPr wrap="square" rtlCol="0">
            <a:spAutoFit/>
          </a:bodyPr>
          <a:lstStyle/>
          <a:p>
            <a:r>
              <a:rPr kumimoji="1" lang="ja-JP" altLang="en-US" sz="1050" dirty="0" smtClean="0"/>
              <a:t>　</a:t>
            </a:r>
            <a:r>
              <a:rPr lang="en-US" altLang="ja-JP" sz="1050" dirty="0"/>
              <a:t> </a:t>
            </a:r>
            <a:r>
              <a:rPr lang="ja-JP" altLang="en-US" sz="1050" dirty="0" smtClean="0"/>
              <a:t>けいこう</a:t>
            </a:r>
            <a:endParaRPr kumimoji="1" lang="en-US" altLang="ja-JP" sz="1050" dirty="0" smtClean="0"/>
          </a:p>
        </p:txBody>
      </p:sp>
      <p:sp>
        <p:nvSpPr>
          <p:cNvPr id="15" name="スライド番号プレースホルダー 1"/>
          <p:cNvSpPr txBox="1">
            <a:spLocks/>
          </p:cNvSpPr>
          <p:nvPr/>
        </p:nvSpPr>
        <p:spPr>
          <a:xfrm>
            <a:off x="6392426" y="648407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FFF0799-BCF5-4C8E-BCD2-41538FEDF1AE}" type="slidenum">
              <a:rPr lang="ja-JP" altLang="en-US" smtClean="0">
                <a:latin typeface="BIZ UDPゴシック" panose="020B0400000000000000" pitchFamily="50" charset="-128"/>
                <a:ea typeface="BIZ UDPゴシック" panose="020B0400000000000000" pitchFamily="50" charset="-128"/>
              </a:rPr>
              <a:pPr/>
              <a:t>8</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6284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②">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神奈川テンプレ">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15379</TotalTime>
  <Words>3264</Words>
  <Application>Microsoft Office PowerPoint</Application>
  <PresentationFormat>画面に合わせる (4:3)</PresentationFormat>
  <Paragraphs>292</Paragraphs>
  <Slides>26</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BIZ UDPゴシック</vt:lpstr>
      <vt:lpstr>HG丸ｺﾞｼｯｸM-PRO</vt:lpstr>
      <vt:lpstr>ＭＳ Ｐゴシック</vt:lpstr>
      <vt:lpstr>ＭＳ ゴシック</vt:lpstr>
      <vt:lpstr>ＭＳ 明朝</vt:lpstr>
      <vt:lpstr>メイリオ</vt:lpstr>
      <vt:lpstr>Arial</vt:lpstr>
      <vt:lpstr>Calibri</vt:lpstr>
      <vt:lpstr>Times New Roman</vt:lpstr>
      <vt:lpstr>Wingdings</vt:lpstr>
      <vt:lpstr>kanagawa②</vt:lpstr>
      <vt:lpstr>これからの夏の暑さにどう挑む？ ～気候変動問題から考える～</vt:lpstr>
      <vt:lpstr>クイズ①</vt:lpstr>
      <vt:lpstr>クイズ②</vt:lpstr>
      <vt:lpstr>クイズ③</vt:lpstr>
      <vt:lpstr>動画を見てみよう</vt:lpstr>
      <vt:lpstr>クイズの答え合わせ①</vt:lpstr>
      <vt:lpstr>クイズの答え合わせ②</vt:lpstr>
      <vt:lpstr>熱中症とは？</vt:lpstr>
      <vt:lpstr>クイズの答え合わせ③</vt:lpstr>
      <vt:lpstr>将来の神奈川県の気温はどうなるの？</vt:lpstr>
      <vt:lpstr>気候変動の影響は暑さだけではない</vt:lpstr>
      <vt:lpstr>「夏の暑さ」から気候変動問題を考えよう</vt:lpstr>
      <vt:lpstr>暑さ指数とは</vt:lpstr>
      <vt:lpstr>暑さ指数の測定</vt:lpstr>
      <vt:lpstr>暑さ指数と熱中症の関係</vt:lpstr>
      <vt:lpstr>暑さ指数と熱中症の関係</vt:lpstr>
      <vt:lpstr>今回使う暑さ指数計</vt:lpstr>
      <vt:lpstr>暑さ指数計の見方</vt:lpstr>
      <vt:lpstr>暑さ指数を測定する</vt:lpstr>
      <vt:lpstr>暑さ指数を測定する</vt:lpstr>
      <vt:lpstr>暑さ指数を測定する</vt:lpstr>
      <vt:lpstr>注意点①：測定時の熱中症に気をつけよう</vt:lpstr>
      <vt:lpstr>注意点②：測定モードの確認</vt:lpstr>
      <vt:lpstr>記録用紙への記入</vt:lpstr>
      <vt:lpstr>考えてみよう</vt:lpstr>
      <vt:lpstr>結果のまとめ（例：校内暑さマップの作成）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スマート県庁大作戦 アクションプラン</dc:title>
  <dc:creator>user</dc:creator>
  <cp:lastModifiedBy>環境科学センター　新井</cp:lastModifiedBy>
  <cp:revision>946</cp:revision>
  <cp:lastPrinted>2023-06-27T06:10:34Z</cp:lastPrinted>
  <dcterms:created xsi:type="dcterms:W3CDTF">2016-09-09T02:46:14Z</dcterms:created>
  <dcterms:modified xsi:type="dcterms:W3CDTF">2024-11-27T01:03:15Z</dcterms:modified>
</cp:coreProperties>
</file>