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8" r:id="rId1"/>
  </p:sldMasterIdLst>
  <p:notesMasterIdLst>
    <p:notesMasterId r:id="rId12"/>
  </p:notesMasterIdLst>
  <p:handoutMasterIdLst>
    <p:handoutMasterId r:id="rId13"/>
  </p:handoutMasterIdLst>
  <p:sldIdLst>
    <p:sldId id="530" r:id="rId2"/>
    <p:sldId id="584" r:id="rId3"/>
    <p:sldId id="692" r:id="rId4"/>
    <p:sldId id="725" r:id="rId5"/>
    <p:sldId id="724" r:id="rId6"/>
    <p:sldId id="695" r:id="rId7"/>
    <p:sldId id="726" r:id="rId8"/>
    <p:sldId id="732" r:id="rId9"/>
    <p:sldId id="728" r:id="rId10"/>
    <p:sldId id="729" r:id="rId11"/>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D2FF"/>
    <a:srgbClr val="FAF500"/>
    <a:srgbClr val="FF9600"/>
    <a:srgbClr val="EC2A0D"/>
    <a:srgbClr val="FF9A00"/>
    <a:srgbClr val="FF2600"/>
    <a:srgbClr val="FE0000"/>
    <a:srgbClr val="FEBCBC"/>
    <a:srgbClr val="0000FF"/>
    <a:srgbClr val="0000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84082" autoAdjust="0"/>
  </p:normalViewPr>
  <p:slideViewPr>
    <p:cSldViewPr snapToGrid="0">
      <p:cViewPr varScale="1">
        <p:scale>
          <a:sx n="84" d="100"/>
          <a:sy n="84" d="100"/>
        </p:scale>
        <p:origin x="1474" y="82"/>
      </p:cViewPr>
      <p:guideLst>
        <p:guide orient="horz" pos="2160"/>
        <p:guide pos="2880"/>
      </p:guideLst>
    </p:cSldViewPr>
  </p:slideViewPr>
  <p:notesTextViewPr>
    <p:cViewPr>
      <p:scale>
        <a:sx n="125" d="100"/>
        <a:sy n="125" d="100"/>
      </p:scale>
      <p:origin x="0" y="0"/>
    </p:cViewPr>
  </p:notesTextViewPr>
  <p:notesViewPr>
    <p:cSldViewPr snapToGrid="0">
      <p:cViewPr varScale="1">
        <p:scale>
          <a:sx n="58" d="100"/>
          <a:sy n="58" d="100"/>
        </p:scale>
        <p:origin x="3197" y="67"/>
      </p:cViewPr>
      <p:guideLst>
        <p:guide orient="horz" pos="3108"/>
        <p:guide pos="2122"/>
      </p:guideLst>
    </p:cSldViewPr>
  </p:notesViewPr>
  <p:gridSpacing cx="180000" cy="180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2" y="9"/>
            <a:ext cx="2918831" cy="493314"/>
          </a:xfrm>
          <a:prstGeom prst="rect">
            <a:avLst/>
          </a:prstGeom>
        </p:spPr>
        <p:txBody>
          <a:bodyPr vert="horz" lIns="91282" tIns="45643" rIns="91282" bIns="45643" rtlCol="0"/>
          <a:lstStyle>
            <a:lvl1pPr algn="l">
              <a:defRPr sz="1200"/>
            </a:lvl1pPr>
          </a:lstStyle>
          <a:p>
            <a:endParaRPr kumimoji="1" lang="ja-JP" altLang="en-US"/>
          </a:p>
        </p:txBody>
      </p:sp>
      <p:sp>
        <p:nvSpPr>
          <p:cNvPr id="4" name="フッター プレースホルダ 3"/>
          <p:cNvSpPr>
            <a:spLocks noGrp="1"/>
          </p:cNvSpPr>
          <p:nvPr>
            <p:ph type="ftr" sz="quarter" idx="2"/>
          </p:nvPr>
        </p:nvSpPr>
        <p:spPr>
          <a:xfrm>
            <a:off x="12" y="9371295"/>
            <a:ext cx="2918831" cy="493314"/>
          </a:xfrm>
          <a:prstGeom prst="rect">
            <a:avLst/>
          </a:prstGeom>
        </p:spPr>
        <p:txBody>
          <a:bodyPr vert="horz" lIns="91282" tIns="45643" rIns="91282" bIns="45643" rtlCol="0" anchor="b"/>
          <a:lstStyle>
            <a:lvl1pPr algn="l">
              <a:defRPr sz="1200"/>
            </a:lvl1pPr>
          </a:lstStyle>
          <a:p>
            <a:endParaRPr kumimoji="1" lang="ja-JP" altLang="en-US"/>
          </a:p>
        </p:txBody>
      </p:sp>
    </p:spTree>
    <p:extLst>
      <p:ext uri="{BB962C8B-B14F-4D97-AF65-F5344CB8AC3E}">
        <p14:creationId xmlns:p14="http://schemas.microsoft.com/office/powerpoint/2010/main" val="20578351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2" y="9"/>
            <a:ext cx="2918831" cy="493314"/>
          </a:xfrm>
          <a:prstGeom prst="rect">
            <a:avLst/>
          </a:prstGeom>
        </p:spPr>
        <p:txBody>
          <a:bodyPr vert="horz" lIns="91282" tIns="45643" rIns="91282" bIns="45643" rtlCol="0"/>
          <a:lstStyle>
            <a:lvl1pPr algn="l">
              <a:defRPr sz="1200"/>
            </a:lvl1pPr>
          </a:lstStyle>
          <a:p>
            <a:endParaRPr kumimoji="1" lang="ja-JP" altLang="en-US"/>
          </a:p>
        </p:txBody>
      </p:sp>
      <p:sp>
        <p:nvSpPr>
          <p:cNvPr id="3" name="日付プレースホルダ 2"/>
          <p:cNvSpPr>
            <a:spLocks noGrp="1"/>
          </p:cNvSpPr>
          <p:nvPr>
            <p:ph type="dt" idx="1"/>
          </p:nvPr>
        </p:nvSpPr>
        <p:spPr>
          <a:xfrm>
            <a:off x="3815384" y="9"/>
            <a:ext cx="2918831" cy="493314"/>
          </a:xfrm>
          <a:prstGeom prst="rect">
            <a:avLst/>
          </a:prstGeom>
        </p:spPr>
        <p:txBody>
          <a:bodyPr vert="horz" lIns="91282" tIns="45643" rIns="91282" bIns="45643" rtlCol="0"/>
          <a:lstStyle>
            <a:lvl1pPr algn="r">
              <a:defRPr sz="1200"/>
            </a:lvl1pPr>
          </a:lstStyle>
          <a:p>
            <a:fld id="{8D20BD86-3B49-487A-B7AF-121A10CACA56}" type="datetimeFigureOut">
              <a:rPr kumimoji="1" lang="ja-JP" altLang="en-US" smtClean="0"/>
              <a:pPr/>
              <a:t>2024/11/27</a:t>
            </a:fld>
            <a:endParaRPr kumimoji="1" lang="ja-JP" altLang="en-US"/>
          </a:p>
        </p:txBody>
      </p:sp>
      <p:sp>
        <p:nvSpPr>
          <p:cNvPr id="4" name="スライド イメージ プレースホル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282" tIns="45643" rIns="91282" bIns="45643" rtlCol="0" anchor="ctr"/>
          <a:lstStyle/>
          <a:p>
            <a:endParaRPr lang="ja-JP" altLang="en-US"/>
          </a:p>
        </p:txBody>
      </p:sp>
      <p:sp>
        <p:nvSpPr>
          <p:cNvPr id="5" name="ノート プレースホルダ 4"/>
          <p:cNvSpPr>
            <a:spLocks noGrp="1"/>
          </p:cNvSpPr>
          <p:nvPr>
            <p:ph type="body" sz="quarter" idx="3"/>
          </p:nvPr>
        </p:nvSpPr>
        <p:spPr>
          <a:xfrm>
            <a:off x="673577" y="4686512"/>
            <a:ext cx="5388610" cy="4439840"/>
          </a:xfrm>
          <a:prstGeom prst="rect">
            <a:avLst/>
          </a:prstGeom>
        </p:spPr>
        <p:txBody>
          <a:bodyPr vert="horz" lIns="91282" tIns="45643" rIns="91282" bIns="45643"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 5"/>
          <p:cNvSpPr>
            <a:spLocks noGrp="1"/>
          </p:cNvSpPr>
          <p:nvPr>
            <p:ph type="ftr" sz="quarter" idx="4"/>
          </p:nvPr>
        </p:nvSpPr>
        <p:spPr>
          <a:xfrm>
            <a:off x="12" y="9371295"/>
            <a:ext cx="2918831" cy="493314"/>
          </a:xfrm>
          <a:prstGeom prst="rect">
            <a:avLst/>
          </a:prstGeom>
        </p:spPr>
        <p:txBody>
          <a:bodyPr vert="horz" lIns="91282" tIns="45643" rIns="91282" bIns="45643"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84" y="9371295"/>
            <a:ext cx="2918831" cy="493314"/>
          </a:xfrm>
          <a:prstGeom prst="rect">
            <a:avLst/>
          </a:prstGeom>
        </p:spPr>
        <p:txBody>
          <a:bodyPr vert="horz" lIns="91282" tIns="45643" rIns="91282" bIns="45643" rtlCol="0" anchor="b"/>
          <a:lstStyle>
            <a:lvl1pPr algn="r">
              <a:defRPr sz="1200"/>
            </a:lvl1pPr>
          </a:lstStyle>
          <a:p>
            <a:fld id="{598F0E33-3D96-46F4-A7F2-BFFB9203641E}" type="slidenum">
              <a:rPr kumimoji="1" lang="ja-JP" altLang="en-US" smtClean="0"/>
              <a:pPr/>
              <a:t>‹#›</a:t>
            </a:fld>
            <a:endParaRPr kumimoji="1" lang="ja-JP" altLang="en-US"/>
          </a:p>
        </p:txBody>
      </p:sp>
    </p:spTree>
    <p:extLst>
      <p:ext uri="{BB962C8B-B14F-4D97-AF65-F5344CB8AC3E}">
        <p14:creationId xmlns:p14="http://schemas.microsoft.com/office/powerpoint/2010/main" val="223773173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400" kern="1200">
        <a:solidFill>
          <a:schemeClr val="tx1"/>
        </a:solidFill>
        <a:latin typeface="+mn-lt"/>
        <a:ea typeface="+mn-ea"/>
        <a:cs typeface="+mn-cs"/>
      </a:defRPr>
    </a:lvl1pPr>
    <a:lvl2pPr marL="457200" algn="l" defTabSz="914400" rtl="0" eaLnBrk="1" latinLnBrk="0" hangingPunct="1">
      <a:defRPr kumimoji="1" sz="1400" kern="1200">
        <a:solidFill>
          <a:schemeClr val="tx1"/>
        </a:solidFill>
        <a:latin typeface="+mn-lt"/>
        <a:ea typeface="+mn-ea"/>
        <a:cs typeface="+mn-cs"/>
      </a:defRPr>
    </a:lvl2pPr>
    <a:lvl3pPr marL="914400" algn="l" defTabSz="914400" rtl="0" eaLnBrk="1" latinLnBrk="0" hangingPunct="1">
      <a:defRPr kumimoji="1" sz="1400" kern="1200">
        <a:solidFill>
          <a:schemeClr val="tx1"/>
        </a:solidFill>
        <a:latin typeface="+mn-lt"/>
        <a:ea typeface="+mn-ea"/>
        <a:cs typeface="+mn-cs"/>
      </a:defRPr>
    </a:lvl3pPr>
    <a:lvl4pPr marL="1371600" algn="l" defTabSz="914400" rtl="0" eaLnBrk="1" latinLnBrk="0" hangingPunct="1">
      <a:defRPr kumimoji="1" sz="1400" kern="1200">
        <a:solidFill>
          <a:schemeClr val="tx1"/>
        </a:solidFill>
        <a:latin typeface="+mn-lt"/>
        <a:ea typeface="+mn-ea"/>
        <a:cs typeface="+mn-cs"/>
      </a:defRPr>
    </a:lvl4pPr>
    <a:lvl5pPr marL="1828800" algn="l" defTabSz="914400" rtl="0" eaLnBrk="1" latinLnBrk="0" hangingPunct="1">
      <a:defRPr kumimoji="1" sz="14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219">
              <a:defRPr/>
            </a:pPr>
            <a:endParaRPr lang="en-US" altLang="ja-JP" sz="1100"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0</a:t>
            </a:fld>
            <a:endParaRPr kumimoji="1" lang="ja-JP" altLang="en-US"/>
          </a:p>
        </p:txBody>
      </p:sp>
    </p:spTree>
    <p:extLst>
      <p:ext uri="{BB962C8B-B14F-4D97-AF65-F5344CB8AC3E}">
        <p14:creationId xmlns:p14="http://schemas.microsoft.com/office/powerpoint/2010/main" val="57362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79672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07363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93495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02445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20879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24596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75240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52682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86991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rgbClr val="FFFFFF">
            <a:alpha val="0"/>
          </a:srgbClr>
        </a:solidFill>
        <a:effectLst/>
      </p:bgPr>
    </p:bg>
    <p:spTree>
      <p:nvGrpSpPr>
        <p:cNvPr id="1" name=""/>
        <p:cNvGrpSpPr/>
        <p:nvPr/>
      </p:nvGrpSpPr>
      <p:grpSpPr>
        <a:xfrm>
          <a:off x="0" y="0"/>
          <a:ext cx="0" cy="0"/>
          <a:chOff x="0" y="0"/>
          <a:chExt cx="0" cy="0"/>
        </a:xfrm>
      </p:grpSpPr>
      <p:pic>
        <p:nvPicPr>
          <p:cNvPr id="11" name="修正表紙"/>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45" y="-3346"/>
            <a:ext cx="9150889" cy="6864691"/>
          </a:xfrm>
          <a:prstGeom prst="rect">
            <a:avLst/>
          </a:prstGeom>
        </p:spPr>
      </p:pic>
      <p:sp>
        <p:nvSpPr>
          <p:cNvPr id="2" name="タイトル 1"/>
          <p:cNvSpPr>
            <a:spLocks noGrp="1"/>
          </p:cNvSpPr>
          <p:nvPr>
            <p:ph type="ctrTitle" hasCustomPrompt="1"/>
          </p:nvPr>
        </p:nvSpPr>
        <p:spPr>
          <a:xfrm>
            <a:off x="971601" y="2348880"/>
            <a:ext cx="5760640" cy="1800200"/>
          </a:xfrm>
        </p:spPr>
        <p:txBody>
          <a:bodyPr anchor="t"/>
          <a:lstStyle>
            <a:lvl1pPr algn="l">
              <a:lnSpc>
                <a:spcPts val="4400"/>
              </a:lnSpc>
              <a:defRPr sz="3200" b="0">
                <a:solidFill>
                  <a:schemeClr val="tx1"/>
                </a:solidFill>
              </a:defRPr>
            </a:lvl1pPr>
          </a:lstStyle>
          <a:p>
            <a:r>
              <a:rPr kumimoji="1" lang="ja-JP" altLang="en-US" dirty="0" smtClean="0"/>
              <a:t>マスタ タイトルの書式設定</a:t>
            </a:r>
            <a:endParaRPr kumimoji="1" lang="ja-JP" altLang="en-US" dirty="0"/>
          </a:p>
        </p:txBody>
      </p:sp>
      <p:sp>
        <p:nvSpPr>
          <p:cNvPr id="3" name="サブタイトル 2"/>
          <p:cNvSpPr>
            <a:spLocks noGrp="1"/>
          </p:cNvSpPr>
          <p:nvPr>
            <p:ph type="subTitle" idx="1"/>
          </p:nvPr>
        </p:nvSpPr>
        <p:spPr>
          <a:xfrm>
            <a:off x="971601" y="4365104"/>
            <a:ext cx="6552728" cy="816496"/>
          </a:xfr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spTree>
    <p:extLst>
      <p:ext uri="{BB962C8B-B14F-4D97-AF65-F5344CB8AC3E}">
        <p14:creationId xmlns:p14="http://schemas.microsoft.com/office/powerpoint/2010/main" val="26059184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246730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2048297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1138379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6"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1" y="365125"/>
            <a:ext cx="57626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1854526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扉ページ">
    <p:spTree>
      <p:nvGrpSpPr>
        <p:cNvPr id="1" name=""/>
        <p:cNvGrpSpPr/>
        <p:nvPr/>
      </p:nvGrpSpPr>
      <p:grpSpPr>
        <a:xfrm>
          <a:off x="0" y="0"/>
          <a:ext cx="0" cy="0"/>
          <a:chOff x="0" y="0"/>
          <a:chExt cx="0" cy="0"/>
        </a:xfrm>
      </p:grpSpPr>
      <p:sp>
        <p:nvSpPr>
          <p:cNvPr id="7" name="タイトル 1"/>
          <p:cNvSpPr>
            <a:spLocks noGrp="1"/>
          </p:cNvSpPr>
          <p:nvPr>
            <p:ph type="ctrTitle"/>
          </p:nvPr>
        </p:nvSpPr>
        <p:spPr>
          <a:xfrm>
            <a:off x="1115617" y="-27384"/>
            <a:ext cx="6552728" cy="692696"/>
          </a:xfrm>
        </p:spPr>
        <p:txBody>
          <a:bodyPr anchor="b" anchorCtr="0">
            <a:normAutofit/>
          </a:bodyPr>
          <a:lstStyle>
            <a:lvl1pPr algn="l">
              <a:defRPr sz="3000" b="1">
                <a:solidFill>
                  <a:schemeClr val="tx1"/>
                </a:solidFill>
              </a:defRPr>
            </a:lvl1pPr>
          </a:lstStyle>
          <a:p>
            <a:r>
              <a:rPr kumimoji="1" lang="ja-JP" altLang="en-US" dirty="0" smtClean="0"/>
              <a:t>マスタ タイトルの書式設定</a:t>
            </a:r>
            <a:endParaRPr kumimoji="1" lang="ja-JP" altLang="en-US" dirty="0"/>
          </a:p>
        </p:txBody>
      </p:sp>
      <p:pic>
        <p:nvPicPr>
          <p:cNvPr id="8" name="図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2839" cy="6525344"/>
          </a:xfrm>
          <a:prstGeom prst="rect">
            <a:avLst/>
          </a:prstGeom>
        </p:spPr>
      </p:pic>
    </p:spTree>
    <p:extLst>
      <p:ext uri="{BB962C8B-B14F-4D97-AF65-F5344CB8AC3E}">
        <p14:creationId xmlns:p14="http://schemas.microsoft.com/office/powerpoint/2010/main" val="18926665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lvl1pPr>
              <a:defRPr sz="3000"/>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lvl3pPr>
              <a:defRPr sz="1800"/>
            </a:lvl3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67376" y="3177"/>
            <a:ext cx="2057400" cy="365125"/>
          </a:xfrm>
        </p:spPr>
        <p:txBody>
          <a:bodyPr/>
          <a:lstStyle/>
          <a:p>
            <a:fld id="{D2A2363D-6903-48C7-8CE9-F21B040C8289}" type="slidenum">
              <a:rPr kumimoji="1" lang="ja-JP" altLang="en-US" smtClean="0"/>
              <a:pPr/>
              <a:t>‹#›</a:t>
            </a:fld>
            <a:endParaRPr kumimoji="1" lang="ja-JP" altLang="en-US" dirty="0"/>
          </a:p>
        </p:txBody>
      </p:sp>
    </p:spTree>
    <p:extLst>
      <p:ext uri="{BB962C8B-B14F-4D97-AF65-F5344CB8AC3E}">
        <p14:creationId xmlns:p14="http://schemas.microsoft.com/office/powerpoint/2010/main" val="26324441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のみ">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71940" y="2"/>
            <a:ext cx="2057400" cy="365125"/>
          </a:xfrm>
        </p:spPr>
        <p:txBody>
          <a:bodyPr/>
          <a:lstStyle/>
          <a:p>
            <a:fld id="{6E12132C-C71E-4FE0-A767-5C1003A0C6BA}" type="slidenum">
              <a:rPr lang="ja-JP" altLang="en-US" smtClean="0"/>
              <a:pPr/>
              <a:t>‹#›</a:t>
            </a:fld>
            <a:endParaRPr lang="ja-JP" altLang="en-US" dirty="0"/>
          </a:p>
        </p:txBody>
      </p:sp>
      <p:sp>
        <p:nvSpPr>
          <p:cNvPr id="6" name="コンテンツ プレースホルダー 2"/>
          <p:cNvSpPr>
            <a:spLocks noGrp="1"/>
          </p:cNvSpPr>
          <p:nvPr>
            <p:ph idx="1"/>
          </p:nvPr>
        </p:nvSpPr>
        <p:spPr>
          <a:xfrm>
            <a:off x="971601" y="1340769"/>
            <a:ext cx="6120680" cy="4176465"/>
          </a:xfrm>
        </p:spPr>
        <p:txBody>
          <a:bodyPr/>
          <a:lstStyle>
            <a:lvl3pPr>
              <a:defRPr sz="1800"/>
            </a:lvl3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p:txBody>
      </p:sp>
    </p:spTree>
    <p:extLst>
      <p:ext uri="{BB962C8B-B14F-4D97-AF65-F5344CB8AC3E}">
        <p14:creationId xmlns:p14="http://schemas.microsoft.com/office/powerpoint/2010/main" val="29423840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40"/>
            <a:ext cx="78867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39173861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3592456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7"/>
            <a:ext cx="7886700" cy="1325563"/>
          </a:xfrm>
        </p:spPr>
        <p:txBody>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30239" y="2505075"/>
            <a:ext cx="38687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2465897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4065225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3683744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7"/>
            <a:ext cx="7543750" cy="132556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628650" y="1825625"/>
            <a:ext cx="7543750" cy="4351338"/>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p:txBody>
      </p:sp>
      <p:sp>
        <p:nvSpPr>
          <p:cNvPr id="4" name="日付プレースホルダー 3"/>
          <p:cNvSpPr>
            <a:spLocks noGrp="1"/>
          </p:cNvSpPr>
          <p:nvPr>
            <p:ph type="dt" sz="half" idx="2"/>
          </p:nvPr>
        </p:nvSpPr>
        <p:spPr>
          <a:xfrm>
            <a:off x="350937" y="642151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876256" y="6356352"/>
            <a:ext cx="2057400" cy="365125"/>
          </a:xfrm>
          <a:prstGeom prst="rect">
            <a:avLst/>
          </a:prstGeom>
        </p:spPr>
        <p:txBody>
          <a:bodyPr vert="horz" lIns="91440" tIns="45720" rIns="91440" bIns="45720" rtlCol="0" anchor="ctr"/>
          <a:lstStyle>
            <a:lvl1pPr algn="r">
              <a:defRPr sz="1300" b="0">
                <a:solidFill>
                  <a:srgbClr val="595757"/>
                </a:solidFill>
                <a:latin typeface="ＭＳ ゴシック" panose="020B0609070205080204" pitchFamily="49" charset="-128"/>
                <a:ea typeface="ＭＳ ゴシック" panose="020B0609070205080204" pitchFamily="49" charset="-128"/>
              </a:defRPr>
            </a:lvl1pPr>
          </a:lstStyle>
          <a:p>
            <a:fld id="{6E12132C-C71E-4FE0-A767-5C1003A0C6BA}" type="slidenum">
              <a:rPr lang="ja-JP" altLang="en-US" smtClean="0"/>
              <a:pPr/>
              <a:t>‹#›</a:t>
            </a:fld>
            <a:endParaRPr lang="ja-JP" altLang="en-US" dirty="0"/>
          </a:p>
        </p:txBody>
      </p:sp>
    </p:spTree>
    <p:extLst>
      <p:ext uri="{BB962C8B-B14F-4D97-AF65-F5344CB8AC3E}">
        <p14:creationId xmlns:p14="http://schemas.microsoft.com/office/powerpoint/2010/main" val="335624422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60" r:id="rId3"/>
    <p:sldLayoutId id="2147483672"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3000" kern="1200">
          <a:solidFill>
            <a:srgbClr val="595757"/>
          </a:solidFill>
          <a:latin typeface="+mj-ea"/>
          <a:ea typeface="+mj-ea"/>
          <a:cs typeface="+mj-cs"/>
        </a:defRPr>
      </a:lvl1pPr>
    </p:titleStyle>
    <p:bodyStyle>
      <a:lvl1pPr marL="228600" indent="-228600" algn="l" defTabSz="914400" rtl="0" eaLnBrk="1" latinLnBrk="0" hangingPunct="1">
        <a:lnSpc>
          <a:spcPts val="2600"/>
        </a:lnSpc>
        <a:spcBef>
          <a:spcPts val="1000"/>
        </a:spcBef>
        <a:buClr>
          <a:srgbClr val="595757"/>
        </a:buClr>
        <a:buFont typeface="Wingdings" panose="05000000000000000000" pitchFamily="2" charset="2"/>
        <a:buChar char="n"/>
        <a:defRPr kumimoji="1" sz="2000" kern="1200">
          <a:solidFill>
            <a:srgbClr val="595757"/>
          </a:solidFill>
          <a:latin typeface="+mn-lt"/>
          <a:ea typeface="+mn-ea"/>
          <a:cs typeface="+mn-cs"/>
        </a:defRPr>
      </a:lvl1pPr>
      <a:lvl2pPr marL="6858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2pPr>
      <a:lvl3pPr marL="11430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3pPr>
      <a:lvl4pPr marL="16002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4pPr>
      <a:lvl5pPr marL="1828800" indent="0" algn="l" defTabSz="914400" rtl="0" eaLnBrk="1" latinLnBrk="0" hangingPunct="1">
        <a:lnSpc>
          <a:spcPct val="90000"/>
        </a:lnSpc>
        <a:spcBef>
          <a:spcPts val="500"/>
        </a:spcBef>
        <a:buClr>
          <a:srgbClr val="595757"/>
        </a:buClr>
        <a:buFont typeface="Arial" panose="020B0604020202020204" pitchFamily="34" charset="0"/>
        <a:buNone/>
        <a:defRPr kumimoji="1" sz="1800" kern="1200">
          <a:solidFill>
            <a:srgbClr val="5957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BcvTXcLwtK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2540" y="1756602"/>
            <a:ext cx="9650776" cy="1728192"/>
          </a:xfrm>
        </p:spPr>
        <p:txBody>
          <a:bodyPr>
            <a:noAutofit/>
          </a:bodyPr>
          <a:lstStyle/>
          <a:p>
            <a:pPr algn="ctr">
              <a:lnSpc>
                <a:spcPct val="150000"/>
              </a:lnSpc>
            </a:pPr>
            <a:r>
              <a:rPr lang="ja-JP" altLang="en-US" sz="4000" dirty="0"/>
              <a:t>これからの</a:t>
            </a:r>
            <a:r>
              <a:rPr lang="ja-JP" altLang="en-US" sz="4000" dirty="0">
                <a:solidFill>
                  <a:srgbClr val="FF0000"/>
                </a:solidFill>
              </a:rPr>
              <a:t>夏の暑さ</a:t>
            </a:r>
            <a:r>
              <a:rPr lang="ja-JP" altLang="en-US" sz="4000" dirty="0"/>
              <a:t>に</a:t>
            </a:r>
            <a:r>
              <a:rPr lang="ja-JP" altLang="en-US" sz="4000" dirty="0" smtClean="0"/>
              <a:t>どう挑む？</a:t>
            </a:r>
            <a:r>
              <a:rPr lang="en-US" altLang="ja-JP" sz="4000" dirty="0"/>
              <a:t/>
            </a:r>
            <a:br>
              <a:rPr lang="en-US" altLang="ja-JP" sz="4000" dirty="0"/>
            </a:br>
            <a:r>
              <a:rPr lang="ja-JP" altLang="en-US" sz="3600" dirty="0" smtClean="0"/>
              <a:t>～</a:t>
            </a:r>
            <a:r>
              <a:rPr lang="ja-JP" altLang="en-US" sz="3600" dirty="0" smtClean="0">
                <a:solidFill>
                  <a:srgbClr val="FF0000"/>
                </a:solidFill>
              </a:rPr>
              <a:t>気候変動問題</a:t>
            </a:r>
            <a:r>
              <a:rPr lang="ja-JP" altLang="en-US" sz="3600" dirty="0" smtClean="0"/>
              <a:t>を学ぼう～</a:t>
            </a:r>
            <a:endParaRPr kumimoji="1" lang="ja-JP" altLang="en-US" sz="3600" dirty="0"/>
          </a:p>
        </p:txBody>
      </p:sp>
      <p:sp>
        <p:nvSpPr>
          <p:cNvPr id="3" name="サブタイトル 2"/>
          <p:cNvSpPr>
            <a:spLocks noGrp="1"/>
          </p:cNvSpPr>
          <p:nvPr>
            <p:ph type="subTitle" idx="1"/>
          </p:nvPr>
        </p:nvSpPr>
        <p:spPr>
          <a:xfrm>
            <a:off x="0" y="4499828"/>
            <a:ext cx="9144000" cy="1512168"/>
          </a:xfrm>
        </p:spPr>
        <p:txBody>
          <a:bodyPr>
            <a:normAutofit/>
          </a:bodyPr>
          <a:lstStyle/>
          <a:p>
            <a:pPr algn="ctr">
              <a:lnSpc>
                <a:spcPts val="4500"/>
              </a:lnSpc>
              <a:spcBef>
                <a:spcPts val="1800"/>
              </a:spcBef>
            </a:pPr>
            <a:r>
              <a:rPr lang="ja-JP" altLang="en-US" sz="2400" dirty="0"/>
              <a:t>　</a:t>
            </a:r>
            <a:r>
              <a:rPr lang="ja-JP" altLang="en-US" sz="2400" dirty="0" smtClean="0"/>
              <a:t>神奈川県気候変動適応センター　</a:t>
            </a:r>
            <a:endParaRPr lang="en-US" altLang="ja-JP" sz="2400" dirty="0" smtClean="0"/>
          </a:p>
          <a:p>
            <a:pPr algn="ctr">
              <a:lnSpc>
                <a:spcPts val="4500"/>
              </a:lnSpc>
              <a:spcBef>
                <a:spcPts val="0"/>
              </a:spcBef>
            </a:pPr>
            <a:r>
              <a:rPr lang="ja-JP" altLang="en-US" sz="2400" dirty="0"/>
              <a:t>　</a:t>
            </a:r>
            <a:r>
              <a:rPr lang="ja-JP" altLang="en-US" sz="2400" dirty="0" smtClean="0"/>
              <a:t>（神奈川県 環境科学センター）</a:t>
            </a:r>
            <a:endParaRPr lang="en-US" altLang="ja-JP" sz="2400" dirty="0" smtClean="0"/>
          </a:p>
          <a:p>
            <a:pPr algn="ctr">
              <a:lnSpc>
                <a:spcPct val="100000"/>
              </a:lnSpc>
              <a:spcBef>
                <a:spcPts val="0"/>
              </a:spcBef>
            </a:pPr>
            <a:endParaRPr lang="en-US" altLang="ja-JP" sz="2400" dirty="0"/>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685" y="3767768"/>
            <a:ext cx="1246657" cy="2431859"/>
          </a:xfrm>
          <a:prstGeom prst="rect">
            <a:avLst/>
          </a:prstGeom>
        </p:spPr>
      </p:pic>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5209" y="4197952"/>
            <a:ext cx="2045571" cy="2001675"/>
          </a:xfrm>
          <a:prstGeom prst="rect">
            <a:avLst/>
          </a:prstGeom>
        </p:spPr>
      </p:pic>
      <p:sp>
        <p:nvSpPr>
          <p:cNvPr id="6" name="テキスト ボックス 5"/>
          <p:cNvSpPr txBox="1"/>
          <p:nvPr/>
        </p:nvSpPr>
        <p:spPr>
          <a:xfrm>
            <a:off x="3150825" y="1740667"/>
            <a:ext cx="5233011" cy="369332"/>
          </a:xfrm>
          <a:prstGeom prst="rect">
            <a:avLst/>
          </a:prstGeom>
          <a:noFill/>
        </p:spPr>
        <p:txBody>
          <a:bodyPr wrap="square" rtlCol="0">
            <a:spAutoFit/>
          </a:bodyPr>
          <a:lstStyle/>
          <a:p>
            <a:r>
              <a:rPr kumimoji="1" lang="ja-JP" altLang="en-US" dirty="0" smtClean="0"/>
              <a:t>なつ　　  あつ                                 いど</a:t>
            </a:r>
            <a:endParaRPr kumimoji="1" lang="ja-JP" altLang="en-US" dirty="0"/>
          </a:p>
        </p:txBody>
      </p:sp>
      <p:sp>
        <p:nvSpPr>
          <p:cNvPr id="7" name="テキスト ボックス 6"/>
          <p:cNvSpPr txBox="1"/>
          <p:nvPr/>
        </p:nvSpPr>
        <p:spPr>
          <a:xfrm>
            <a:off x="2233899" y="2590445"/>
            <a:ext cx="6513447" cy="369332"/>
          </a:xfrm>
          <a:prstGeom prst="rect">
            <a:avLst/>
          </a:prstGeom>
          <a:noFill/>
        </p:spPr>
        <p:txBody>
          <a:bodyPr wrap="square" rtlCol="0">
            <a:spAutoFit/>
          </a:bodyPr>
          <a:lstStyle/>
          <a:p>
            <a:r>
              <a:rPr lang="ja-JP" altLang="en-US" dirty="0" smtClean="0"/>
              <a:t>きこうへんどうもんだい　　 まな</a:t>
            </a:r>
            <a:endParaRPr kumimoji="1" lang="ja-JP" altLang="en-US" dirty="0"/>
          </a:p>
        </p:txBody>
      </p:sp>
      <p:sp>
        <p:nvSpPr>
          <p:cNvPr id="10" name="テキスト ボックス 9"/>
          <p:cNvSpPr txBox="1"/>
          <p:nvPr/>
        </p:nvSpPr>
        <p:spPr>
          <a:xfrm>
            <a:off x="3838085" y="4460360"/>
            <a:ext cx="2044922" cy="276999"/>
          </a:xfrm>
          <a:prstGeom prst="rect">
            <a:avLst/>
          </a:prstGeom>
          <a:noFill/>
        </p:spPr>
        <p:txBody>
          <a:bodyPr wrap="square" rtlCol="0">
            <a:spAutoFit/>
          </a:bodyPr>
          <a:lstStyle/>
          <a:p>
            <a:r>
              <a:rPr lang="ja-JP" altLang="en-US" sz="1200" dirty="0" smtClean="0"/>
              <a:t>きこうへんどうてきおう</a:t>
            </a:r>
            <a:endParaRPr kumimoji="1" lang="ja-JP" altLang="en-US" sz="1200" dirty="0"/>
          </a:p>
        </p:txBody>
      </p:sp>
      <p:sp>
        <p:nvSpPr>
          <p:cNvPr id="11" name="テキスト ボックス 10"/>
          <p:cNvSpPr txBox="1"/>
          <p:nvPr/>
        </p:nvSpPr>
        <p:spPr>
          <a:xfrm>
            <a:off x="4089637" y="5048162"/>
            <a:ext cx="2044922" cy="276999"/>
          </a:xfrm>
          <a:prstGeom prst="rect">
            <a:avLst/>
          </a:prstGeom>
          <a:noFill/>
        </p:spPr>
        <p:txBody>
          <a:bodyPr wrap="square" rtlCol="0">
            <a:spAutoFit/>
          </a:bodyPr>
          <a:lstStyle/>
          <a:p>
            <a:r>
              <a:rPr kumimoji="1" lang="ja-JP" altLang="en-US" sz="1200" dirty="0" smtClean="0"/>
              <a:t>かんきょうかが</a:t>
            </a:r>
            <a:r>
              <a:rPr kumimoji="1" lang="ja-JP" altLang="en-US" sz="1200" dirty="0" err="1" smtClean="0"/>
              <a:t>く</a:t>
            </a:r>
            <a:endParaRPr kumimoji="1" lang="ja-JP" altLang="en-US" sz="1200" dirty="0"/>
          </a:p>
        </p:txBody>
      </p:sp>
      <p:sp>
        <p:nvSpPr>
          <p:cNvPr id="12"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0</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46587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115617" y="27701"/>
            <a:ext cx="7587708" cy="692696"/>
          </a:xfrm>
        </p:spPr>
        <p:txBody>
          <a:bodyPr>
            <a:normAutofit/>
          </a:bodyPr>
          <a:lstStyle/>
          <a:p>
            <a:r>
              <a:rPr kumimoji="1" lang="ja-JP" altLang="en-US" dirty="0" smtClean="0"/>
              <a:t>２つの</a:t>
            </a:r>
            <a:r>
              <a:rPr lang="ja-JP" altLang="en-US" dirty="0" smtClean="0"/>
              <a:t>気候変動対策</a:t>
            </a:r>
            <a:endParaRPr kumimoji="1" lang="ja-JP" altLang="en-US" dirty="0"/>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126" y="850758"/>
            <a:ext cx="8012932" cy="4146693"/>
          </a:xfrm>
          <a:prstGeom prst="rect">
            <a:avLst/>
          </a:prstGeom>
        </p:spPr>
      </p:pic>
      <p:sp>
        <p:nvSpPr>
          <p:cNvPr id="6" name="テキスト ボックス 5"/>
          <p:cNvSpPr txBox="1"/>
          <p:nvPr/>
        </p:nvSpPr>
        <p:spPr>
          <a:xfrm>
            <a:off x="134980" y="5018764"/>
            <a:ext cx="7367506" cy="1323439"/>
          </a:xfrm>
          <a:prstGeom prst="rect">
            <a:avLst/>
          </a:prstGeom>
          <a:noFill/>
        </p:spPr>
        <p:txBody>
          <a:bodyPr wrap="square" rtlCol="0">
            <a:spAutoFit/>
          </a:bodyPr>
          <a:lstStyle/>
          <a:p>
            <a:pPr>
              <a:lnSpc>
                <a:spcPct val="200000"/>
              </a:lnSpc>
            </a:pPr>
            <a:r>
              <a:rPr lang="ja-JP" altLang="en-US" sz="2000" dirty="0" smtClean="0"/>
              <a:t>地球温暖化が進まないよう</a:t>
            </a:r>
            <a:endParaRPr lang="en-US" altLang="ja-JP" sz="2000" dirty="0" smtClean="0"/>
          </a:p>
          <a:p>
            <a:pPr>
              <a:lnSpc>
                <a:spcPct val="200000"/>
              </a:lnSpc>
            </a:pPr>
            <a:r>
              <a:rPr lang="ja-JP" altLang="en-US" sz="2000" dirty="0" smtClean="0"/>
              <a:t>温室効果ガスを出す量を減らす努力</a:t>
            </a:r>
            <a:endParaRPr lang="en-US" altLang="ja-JP" sz="2000" dirty="0"/>
          </a:p>
        </p:txBody>
      </p:sp>
      <p:sp>
        <p:nvSpPr>
          <p:cNvPr id="7" name="テキスト ボックス 6"/>
          <p:cNvSpPr txBox="1"/>
          <p:nvPr/>
        </p:nvSpPr>
        <p:spPr>
          <a:xfrm>
            <a:off x="4498507" y="4997451"/>
            <a:ext cx="4403122" cy="1938992"/>
          </a:xfrm>
          <a:prstGeom prst="rect">
            <a:avLst/>
          </a:prstGeom>
          <a:noFill/>
        </p:spPr>
        <p:txBody>
          <a:bodyPr wrap="square" rtlCol="0">
            <a:spAutoFit/>
          </a:bodyPr>
          <a:lstStyle/>
          <a:p>
            <a:pPr>
              <a:lnSpc>
                <a:spcPct val="200000"/>
              </a:lnSpc>
            </a:pPr>
            <a:r>
              <a:rPr lang="ja-JP" altLang="en-US" sz="2000" dirty="0" smtClean="0"/>
              <a:t>地球温暖化の影響に備えて、</a:t>
            </a:r>
            <a:endParaRPr lang="en-US" altLang="ja-JP" sz="2000" dirty="0" smtClean="0"/>
          </a:p>
          <a:p>
            <a:pPr>
              <a:lnSpc>
                <a:spcPct val="200000"/>
              </a:lnSpc>
            </a:pPr>
            <a:r>
              <a:rPr lang="ja-JP" altLang="en-US" sz="2000" dirty="0" smtClean="0"/>
              <a:t>被害や災害から人々の暮らしやまち、</a:t>
            </a:r>
            <a:endParaRPr lang="en-US" altLang="ja-JP" sz="2000" dirty="0" smtClean="0"/>
          </a:p>
          <a:p>
            <a:pPr>
              <a:lnSpc>
                <a:spcPct val="200000"/>
              </a:lnSpc>
            </a:pPr>
            <a:r>
              <a:rPr lang="ja-JP" altLang="en-US" sz="2000" dirty="0" smtClean="0"/>
              <a:t>自然などを守ること</a:t>
            </a:r>
            <a:endParaRPr lang="en-US" altLang="ja-JP" sz="2000" dirty="0" smtClean="0"/>
          </a:p>
        </p:txBody>
      </p:sp>
      <p:sp>
        <p:nvSpPr>
          <p:cNvPr id="9" name="テキスト ボックス 8"/>
          <p:cNvSpPr txBox="1"/>
          <p:nvPr/>
        </p:nvSpPr>
        <p:spPr>
          <a:xfrm>
            <a:off x="127588" y="6363516"/>
            <a:ext cx="3594355" cy="430887"/>
          </a:xfrm>
          <a:prstGeom prst="rect">
            <a:avLst/>
          </a:prstGeom>
          <a:noFill/>
        </p:spPr>
        <p:txBody>
          <a:bodyPr wrap="square" rtlCol="0">
            <a:spAutoFit/>
          </a:bodyPr>
          <a:lstStyle/>
          <a:p>
            <a:pPr>
              <a:lnSpc>
                <a:spcPct val="200000"/>
              </a:lnSpc>
            </a:pPr>
            <a:r>
              <a:rPr kumimoji="1" lang="en-US" altLang="ja-JP" sz="1100" dirty="0" smtClean="0"/>
              <a:t>【</a:t>
            </a:r>
            <a:r>
              <a:rPr kumimoji="1" lang="ja-JP" altLang="en-US" sz="1100" dirty="0" smtClean="0"/>
              <a:t>参考</a:t>
            </a:r>
            <a:r>
              <a:rPr kumimoji="1" lang="en-US" altLang="ja-JP" sz="1100" dirty="0" smtClean="0"/>
              <a:t>】</a:t>
            </a:r>
            <a:r>
              <a:rPr kumimoji="1" lang="ja-JP" altLang="en-US" sz="1100" dirty="0" smtClean="0"/>
              <a:t>国立環境研究所　</a:t>
            </a:r>
            <a:r>
              <a:rPr kumimoji="1" lang="en-US" altLang="ja-JP" sz="1100" dirty="0" smtClean="0"/>
              <a:t>A-PLAT KIDS</a:t>
            </a:r>
            <a:endParaRPr lang="en-US" altLang="ja-JP" sz="1100" dirty="0"/>
          </a:p>
        </p:txBody>
      </p:sp>
      <p:sp>
        <p:nvSpPr>
          <p:cNvPr id="10" name="テキスト ボックス 9"/>
          <p:cNvSpPr txBox="1"/>
          <p:nvPr/>
        </p:nvSpPr>
        <p:spPr>
          <a:xfrm>
            <a:off x="1093583" y="-57500"/>
            <a:ext cx="7749869" cy="276999"/>
          </a:xfrm>
          <a:prstGeom prst="rect">
            <a:avLst/>
          </a:prstGeom>
          <a:noFill/>
        </p:spPr>
        <p:txBody>
          <a:bodyPr wrap="square" rtlCol="0">
            <a:spAutoFit/>
          </a:bodyPr>
          <a:lstStyle/>
          <a:p>
            <a:r>
              <a:rPr lang="ja-JP" altLang="en-US" sz="1200" dirty="0"/>
              <a:t> </a:t>
            </a:r>
            <a:r>
              <a:rPr lang="ja-JP" altLang="en-US" sz="1200" dirty="0" smtClean="0"/>
              <a:t>　　　　　　　　　きこう　へんどう　たいさく</a:t>
            </a:r>
            <a:endParaRPr kumimoji="1" lang="ja-JP" altLang="en-US" sz="1200" dirty="0"/>
          </a:p>
        </p:txBody>
      </p:sp>
      <p:sp>
        <p:nvSpPr>
          <p:cNvPr id="11" name="テキスト ボックス 10"/>
          <p:cNvSpPr txBox="1"/>
          <p:nvPr/>
        </p:nvSpPr>
        <p:spPr>
          <a:xfrm>
            <a:off x="127588" y="5044398"/>
            <a:ext cx="8025812" cy="276999"/>
          </a:xfrm>
          <a:prstGeom prst="rect">
            <a:avLst/>
          </a:prstGeom>
          <a:noFill/>
        </p:spPr>
        <p:txBody>
          <a:bodyPr wrap="square" rtlCol="0">
            <a:spAutoFit/>
          </a:bodyPr>
          <a:lstStyle/>
          <a:p>
            <a:r>
              <a:rPr lang="ja-JP" altLang="en-US" sz="1200" dirty="0" smtClean="0"/>
              <a:t>ちきゅうおんだんか　すす</a:t>
            </a:r>
            <a:endParaRPr kumimoji="1" lang="ja-JP" altLang="en-US" sz="1200" dirty="0"/>
          </a:p>
        </p:txBody>
      </p:sp>
      <p:sp>
        <p:nvSpPr>
          <p:cNvPr id="12" name="テキスト ボックス 11"/>
          <p:cNvSpPr txBox="1"/>
          <p:nvPr/>
        </p:nvSpPr>
        <p:spPr>
          <a:xfrm>
            <a:off x="127588" y="5692309"/>
            <a:ext cx="4370919" cy="276999"/>
          </a:xfrm>
          <a:prstGeom prst="rect">
            <a:avLst/>
          </a:prstGeom>
          <a:noFill/>
        </p:spPr>
        <p:txBody>
          <a:bodyPr wrap="square" rtlCol="0">
            <a:spAutoFit/>
          </a:bodyPr>
          <a:lstStyle/>
          <a:p>
            <a:r>
              <a:rPr lang="ja-JP" altLang="en-US" sz="1200" dirty="0" err="1" smtClean="0"/>
              <a:t>おんし</a:t>
            </a:r>
            <a:r>
              <a:rPr lang="ja-JP" altLang="en-US" sz="1200" dirty="0" smtClean="0"/>
              <a:t>つこうか　　　　　だ　　りょう　へ　　　どりょく</a:t>
            </a:r>
            <a:endParaRPr kumimoji="1" lang="ja-JP" altLang="en-US" sz="1200" dirty="0"/>
          </a:p>
        </p:txBody>
      </p:sp>
      <p:sp>
        <p:nvSpPr>
          <p:cNvPr id="13" name="テキスト ボックス 12"/>
          <p:cNvSpPr txBox="1"/>
          <p:nvPr/>
        </p:nvSpPr>
        <p:spPr>
          <a:xfrm>
            <a:off x="4446040" y="5051232"/>
            <a:ext cx="4370919" cy="276999"/>
          </a:xfrm>
          <a:prstGeom prst="rect">
            <a:avLst/>
          </a:prstGeom>
          <a:noFill/>
        </p:spPr>
        <p:txBody>
          <a:bodyPr wrap="square" rtlCol="0">
            <a:spAutoFit/>
          </a:bodyPr>
          <a:lstStyle/>
          <a:p>
            <a:r>
              <a:rPr kumimoji="1" lang="ja-JP" altLang="en-US" sz="1200" dirty="0" smtClean="0"/>
              <a:t>ちきゅうおんだんか　えいきょう そな</a:t>
            </a:r>
            <a:endParaRPr kumimoji="1" lang="ja-JP" altLang="en-US" sz="1200" dirty="0"/>
          </a:p>
        </p:txBody>
      </p:sp>
      <p:sp>
        <p:nvSpPr>
          <p:cNvPr id="14" name="テキスト ボックス 13"/>
          <p:cNvSpPr txBox="1"/>
          <p:nvPr/>
        </p:nvSpPr>
        <p:spPr>
          <a:xfrm>
            <a:off x="4472533" y="5663057"/>
            <a:ext cx="4370919" cy="276999"/>
          </a:xfrm>
          <a:prstGeom prst="rect">
            <a:avLst/>
          </a:prstGeom>
          <a:noFill/>
        </p:spPr>
        <p:txBody>
          <a:bodyPr wrap="square" rtlCol="0">
            <a:spAutoFit/>
          </a:bodyPr>
          <a:lstStyle/>
          <a:p>
            <a:r>
              <a:rPr kumimoji="1" lang="ja-JP" altLang="en-US" sz="1200" dirty="0" err="1" smtClean="0"/>
              <a:t>ひがい</a:t>
            </a:r>
            <a:r>
              <a:rPr kumimoji="1" lang="ja-JP" altLang="en-US" sz="1200" dirty="0" smtClean="0"/>
              <a:t>　　</a:t>
            </a:r>
            <a:r>
              <a:rPr kumimoji="1" lang="ja-JP" altLang="en-US" sz="1200" dirty="0" err="1" smtClean="0"/>
              <a:t>さ</a:t>
            </a:r>
            <a:r>
              <a:rPr kumimoji="1" lang="ja-JP" altLang="en-US" sz="1200" dirty="0" smtClean="0"/>
              <a:t>いがい　　ひとびと　　く</a:t>
            </a:r>
            <a:endParaRPr kumimoji="1" lang="ja-JP" altLang="en-US" sz="1200" dirty="0"/>
          </a:p>
        </p:txBody>
      </p:sp>
      <p:sp>
        <p:nvSpPr>
          <p:cNvPr id="17" name="テキスト ボックス 16"/>
          <p:cNvSpPr txBox="1"/>
          <p:nvPr/>
        </p:nvSpPr>
        <p:spPr>
          <a:xfrm>
            <a:off x="4472533" y="6247242"/>
            <a:ext cx="4370919" cy="276999"/>
          </a:xfrm>
          <a:prstGeom prst="rect">
            <a:avLst/>
          </a:prstGeom>
          <a:noFill/>
        </p:spPr>
        <p:txBody>
          <a:bodyPr wrap="square" rtlCol="0">
            <a:spAutoFit/>
          </a:bodyPr>
          <a:lstStyle/>
          <a:p>
            <a:r>
              <a:rPr kumimoji="1" lang="ja-JP" altLang="en-US" sz="1200" dirty="0" smtClean="0"/>
              <a:t>しぜん　　　　　 まも</a:t>
            </a:r>
            <a:endParaRPr kumimoji="1" lang="ja-JP" altLang="en-US" sz="1200" dirty="0"/>
          </a:p>
        </p:txBody>
      </p:sp>
      <p:sp>
        <p:nvSpPr>
          <p:cNvPr id="15"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9</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68232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162759" y="2596519"/>
            <a:ext cx="9090048" cy="2308324"/>
          </a:xfrm>
          <a:prstGeom prst="rect">
            <a:avLst/>
          </a:prstGeom>
          <a:noFill/>
        </p:spPr>
        <p:txBody>
          <a:bodyPr wrap="square" rtlCol="0">
            <a:spAutoFit/>
          </a:bodyPr>
          <a:lstStyle/>
          <a:p>
            <a:pPr>
              <a:lnSpc>
                <a:spcPct val="200000"/>
              </a:lnSpc>
            </a:pPr>
            <a:r>
              <a:rPr lang="ja-JP" altLang="en-US" sz="2400" dirty="0" smtClean="0"/>
              <a:t>・　気温が上昇すると、熱中症の危険性が増えるだけでなく、</a:t>
            </a:r>
            <a:r>
              <a:rPr lang="en-US" altLang="ja-JP" sz="2400" dirty="0" smtClean="0"/>
              <a:t/>
            </a:r>
            <a:br>
              <a:rPr lang="en-US" altLang="ja-JP" sz="2400" dirty="0" smtClean="0"/>
            </a:br>
            <a:r>
              <a:rPr lang="ja-JP" altLang="en-US" sz="2400" dirty="0" smtClean="0"/>
              <a:t>　　食べ物や生活などに様々な影響が</a:t>
            </a:r>
            <a:endParaRPr lang="en-US" altLang="ja-JP" sz="2400" dirty="0" smtClean="0"/>
          </a:p>
          <a:p>
            <a:pPr>
              <a:lnSpc>
                <a:spcPct val="200000"/>
              </a:lnSpc>
            </a:pPr>
            <a:r>
              <a:rPr lang="ja-JP" altLang="en-US" sz="2400" dirty="0"/>
              <a:t>　</a:t>
            </a:r>
            <a:r>
              <a:rPr lang="ja-JP" altLang="en-US" sz="2400" dirty="0" smtClean="0"/>
              <a:t>　出ることが心配されています。</a:t>
            </a:r>
            <a:endParaRPr lang="en-US" altLang="ja-JP" sz="2400" dirty="0" smtClean="0"/>
          </a:p>
        </p:txBody>
      </p:sp>
      <p:sp>
        <p:nvSpPr>
          <p:cNvPr id="2" name="タイトル 1"/>
          <p:cNvSpPr>
            <a:spLocks noGrp="1"/>
          </p:cNvSpPr>
          <p:nvPr>
            <p:ph type="ctrTitle"/>
          </p:nvPr>
        </p:nvSpPr>
        <p:spPr/>
        <p:txBody>
          <a:bodyPr/>
          <a:lstStyle/>
          <a:p>
            <a:r>
              <a:rPr kumimoji="1" lang="ja-JP" altLang="en-US" dirty="0" smtClean="0"/>
              <a:t>１日目のふりかえり</a:t>
            </a:r>
            <a:endParaRPr kumimoji="1" lang="ja-JP" altLang="en-US" dirty="0"/>
          </a:p>
        </p:txBody>
      </p:sp>
      <p:grpSp>
        <p:nvGrpSpPr>
          <p:cNvPr id="4" name="グループ化 3"/>
          <p:cNvGrpSpPr/>
          <p:nvPr/>
        </p:nvGrpSpPr>
        <p:grpSpPr>
          <a:xfrm>
            <a:off x="162759" y="920528"/>
            <a:ext cx="8461628" cy="1477328"/>
            <a:chOff x="405834" y="920528"/>
            <a:chExt cx="8461628" cy="1477328"/>
          </a:xfrm>
        </p:grpSpPr>
        <p:sp>
          <p:nvSpPr>
            <p:cNvPr id="13" name="テキスト ボックス 12"/>
            <p:cNvSpPr txBox="1"/>
            <p:nvPr/>
          </p:nvSpPr>
          <p:spPr>
            <a:xfrm>
              <a:off x="405834" y="920528"/>
              <a:ext cx="8461628" cy="1477328"/>
            </a:xfrm>
            <a:prstGeom prst="rect">
              <a:avLst/>
            </a:prstGeom>
            <a:noFill/>
          </p:spPr>
          <p:txBody>
            <a:bodyPr wrap="square" rtlCol="0">
              <a:spAutoFit/>
            </a:bodyPr>
            <a:lstStyle/>
            <a:p>
              <a:pPr>
                <a:lnSpc>
                  <a:spcPct val="200000"/>
                </a:lnSpc>
              </a:pPr>
              <a:r>
                <a:rPr kumimoji="1" lang="ja-JP" altLang="en-US" sz="2400" dirty="0" smtClean="0"/>
                <a:t>・　地球は温暖化して</a:t>
              </a:r>
              <a:r>
                <a:rPr lang="ja-JP" altLang="en-US" sz="2400" dirty="0" smtClean="0"/>
                <a:t>いて、神奈川県でも気温が</a:t>
              </a:r>
              <a:endParaRPr lang="en-US" altLang="ja-JP" sz="2400" dirty="0" smtClean="0"/>
            </a:p>
            <a:p>
              <a:pPr>
                <a:lnSpc>
                  <a:spcPct val="200000"/>
                </a:lnSpc>
              </a:pPr>
              <a:r>
                <a:rPr lang="ja-JP" altLang="en-US" sz="2400" dirty="0"/>
                <a:t>　</a:t>
              </a:r>
              <a:r>
                <a:rPr lang="ja-JP" altLang="en-US" sz="2400" dirty="0" smtClean="0"/>
                <a:t>　上昇してきています。　</a:t>
              </a:r>
              <a:endParaRPr lang="en-US" altLang="ja-JP" sz="2400" dirty="0"/>
            </a:p>
          </p:txBody>
        </p:sp>
        <p:sp>
          <p:nvSpPr>
            <p:cNvPr id="7" name="テキスト ボックス 6"/>
            <p:cNvSpPr txBox="1"/>
            <p:nvPr/>
          </p:nvSpPr>
          <p:spPr>
            <a:xfrm>
              <a:off x="1019557" y="976807"/>
              <a:ext cx="7749869" cy="276999"/>
            </a:xfrm>
            <a:prstGeom prst="rect">
              <a:avLst/>
            </a:prstGeom>
            <a:noFill/>
          </p:spPr>
          <p:txBody>
            <a:bodyPr wrap="square" rtlCol="0">
              <a:spAutoFit/>
            </a:bodyPr>
            <a:lstStyle/>
            <a:p>
              <a:r>
                <a:rPr lang="ja-JP" altLang="en-US" sz="1200" dirty="0" smtClean="0"/>
                <a:t>ちきゅう　　　おんだんか　　　　　　　　　　</a:t>
              </a:r>
              <a:r>
                <a:rPr lang="ja-JP" altLang="en-US" sz="1200" dirty="0" err="1" smtClean="0"/>
                <a:t>かなが</a:t>
              </a:r>
              <a:r>
                <a:rPr lang="ja-JP" altLang="en-US" sz="1200" dirty="0" smtClean="0"/>
                <a:t>わけん　　　　　　　きおん　　</a:t>
              </a:r>
              <a:endParaRPr kumimoji="1" lang="ja-JP" altLang="en-US" sz="1200" dirty="0"/>
            </a:p>
          </p:txBody>
        </p:sp>
        <p:sp>
          <p:nvSpPr>
            <p:cNvPr id="23" name="テキスト ボックス 22"/>
            <p:cNvSpPr txBox="1"/>
            <p:nvPr/>
          </p:nvSpPr>
          <p:spPr>
            <a:xfrm>
              <a:off x="838933" y="1741369"/>
              <a:ext cx="1317243" cy="276999"/>
            </a:xfrm>
            <a:prstGeom prst="rect">
              <a:avLst/>
            </a:prstGeom>
            <a:noFill/>
          </p:spPr>
          <p:txBody>
            <a:bodyPr wrap="square" rtlCol="0">
              <a:spAutoFit/>
            </a:bodyPr>
            <a:lstStyle/>
            <a:p>
              <a:r>
                <a:rPr lang="ja-JP" altLang="en-US" sz="1200" dirty="0" smtClean="0"/>
                <a:t>じょうしょう</a:t>
              </a:r>
              <a:endParaRPr kumimoji="1" lang="ja-JP" altLang="en-US" sz="1200" dirty="0"/>
            </a:p>
          </p:txBody>
        </p:sp>
      </p:gr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3184" y="4175642"/>
            <a:ext cx="998613" cy="481831"/>
          </a:xfrm>
          <a:prstGeom prst="rect">
            <a:avLst/>
          </a:prstGeom>
        </p:spPr>
      </p:pic>
      <p:pic>
        <p:nvPicPr>
          <p:cNvPr id="12"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62486" y="1639045"/>
            <a:ext cx="346740" cy="79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16"/>
          <p:cNvSpPr txBox="1"/>
          <p:nvPr/>
        </p:nvSpPr>
        <p:spPr>
          <a:xfrm>
            <a:off x="162759" y="4987282"/>
            <a:ext cx="9090048" cy="1569660"/>
          </a:xfrm>
          <a:prstGeom prst="rect">
            <a:avLst/>
          </a:prstGeom>
          <a:noFill/>
        </p:spPr>
        <p:txBody>
          <a:bodyPr wrap="square" rtlCol="0">
            <a:spAutoFit/>
          </a:bodyPr>
          <a:lstStyle/>
          <a:p>
            <a:pPr>
              <a:lnSpc>
                <a:spcPct val="200000"/>
              </a:lnSpc>
            </a:pPr>
            <a:r>
              <a:rPr lang="ja-JP" altLang="en-US" sz="2400" dirty="0" smtClean="0"/>
              <a:t>・　特に、暑さの問題について考えていただくため、</a:t>
            </a:r>
            <a:r>
              <a:rPr lang="en-US" altLang="ja-JP" sz="2400" dirty="0" smtClean="0"/>
              <a:t/>
            </a:r>
            <a:br>
              <a:rPr lang="en-US" altLang="ja-JP" sz="2400" dirty="0" smtClean="0"/>
            </a:br>
            <a:r>
              <a:rPr lang="ja-JP" altLang="en-US" sz="2400" dirty="0" smtClean="0"/>
              <a:t>　　暑さ指数計を使って、みんなで測定を行いました。　</a:t>
            </a:r>
            <a:endParaRPr lang="en-US" altLang="ja-JP" sz="2400" dirty="0"/>
          </a:p>
        </p:txBody>
      </p:sp>
      <p:sp>
        <p:nvSpPr>
          <p:cNvPr id="20" name="テキスト ボックス 19"/>
          <p:cNvSpPr txBox="1"/>
          <p:nvPr/>
        </p:nvSpPr>
        <p:spPr>
          <a:xfrm>
            <a:off x="735944" y="5069878"/>
            <a:ext cx="4490429" cy="276999"/>
          </a:xfrm>
          <a:prstGeom prst="rect">
            <a:avLst/>
          </a:prstGeom>
          <a:noFill/>
        </p:spPr>
        <p:txBody>
          <a:bodyPr wrap="square" rtlCol="0">
            <a:spAutoFit/>
          </a:bodyPr>
          <a:lstStyle/>
          <a:p>
            <a:r>
              <a:rPr lang="ja-JP" altLang="en-US" sz="1200" dirty="0"/>
              <a:t> </a:t>
            </a:r>
            <a:r>
              <a:rPr lang="ja-JP" altLang="en-US" sz="1200" dirty="0" smtClean="0"/>
              <a:t>とく　　　　あつ　　　　もんだい　　　　　　　</a:t>
            </a:r>
            <a:r>
              <a:rPr lang="ja-JP" altLang="en-US" sz="1200" dirty="0"/>
              <a:t> </a:t>
            </a:r>
            <a:r>
              <a:rPr lang="ja-JP" altLang="en-US" sz="1200" dirty="0" smtClean="0"/>
              <a:t> かんが　　　　　　　　　　　　</a:t>
            </a:r>
            <a:endParaRPr kumimoji="1" lang="ja-JP" altLang="en-US" sz="1200" dirty="0"/>
          </a:p>
        </p:txBody>
      </p:sp>
      <p:sp>
        <p:nvSpPr>
          <p:cNvPr id="22" name="テキスト ボックス 21"/>
          <p:cNvSpPr txBox="1"/>
          <p:nvPr/>
        </p:nvSpPr>
        <p:spPr>
          <a:xfrm>
            <a:off x="504924" y="5813410"/>
            <a:ext cx="7142894" cy="276999"/>
          </a:xfrm>
          <a:prstGeom prst="rect">
            <a:avLst/>
          </a:prstGeom>
          <a:noFill/>
        </p:spPr>
        <p:txBody>
          <a:bodyPr wrap="square" rtlCol="0">
            <a:spAutoFit/>
          </a:bodyPr>
          <a:lstStyle/>
          <a:p>
            <a:r>
              <a:rPr lang="ja-JP" altLang="en-US" sz="1200" dirty="0" smtClean="0"/>
              <a:t>　</a:t>
            </a:r>
            <a:r>
              <a:rPr lang="ja-JP" altLang="en-US" sz="1200" dirty="0"/>
              <a:t>　あつ　　 </a:t>
            </a:r>
            <a:r>
              <a:rPr lang="ja-JP" altLang="en-US" sz="1200" dirty="0" smtClean="0"/>
              <a:t>しすうけい　　  つか　　　　　　　　　　　　　  そくてい　　おこな</a:t>
            </a:r>
            <a:endParaRPr kumimoji="1" lang="ja-JP" altLang="en-US" sz="1200" dirty="0"/>
          </a:p>
        </p:txBody>
      </p:sp>
      <p:pic>
        <p:nvPicPr>
          <p:cNvPr id="26" name="図 2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26442" y="3601236"/>
            <a:ext cx="2508711" cy="1063066"/>
          </a:xfrm>
          <a:prstGeom prst="rect">
            <a:avLst/>
          </a:prstGeom>
        </p:spPr>
      </p:pic>
      <p:sp>
        <p:nvSpPr>
          <p:cNvPr id="28" name="テキスト ボックス 27"/>
          <p:cNvSpPr txBox="1"/>
          <p:nvPr/>
        </p:nvSpPr>
        <p:spPr>
          <a:xfrm>
            <a:off x="674881" y="2710947"/>
            <a:ext cx="7142894" cy="276999"/>
          </a:xfrm>
          <a:prstGeom prst="rect">
            <a:avLst/>
          </a:prstGeom>
          <a:noFill/>
        </p:spPr>
        <p:txBody>
          <a:bodyPr wrap="square" rtlCol="0">
            <a:spAutoFit/>
          </a:bodyPr>
          <a:lstStyle/>
          <a:p>
            <a:r>
              <a:rPr lang="ja-JP" altLang="en-US" sz="1200" dirty="0" smtClean="0"/>
              <a:t>　きおん　　じょうしょう　　　　　　ねっちゅうしょう　</a:t>
            </a:r>
            <a:r>
              <a:rPr lang="ja-JP" altLang="en-US" sz="1200" dirty="0" err="1" smtClean="0"/>
              <a:t>き</a:t>
            </a:r>
            <a:r>
              <a:rPr lang="ja-JP" altLang="en-US" sz="1200" dirty="0" smtClean="0"/>
              <a:t>けんせい　　　ふ</a:t>
            </a:r>
            <a:endParaRPr kumimoji="1" lang="ja-JP" altLang="en-US" sz="1200" dirty="0"/>
          </a:p>
        </p:txBody>
      </p:sp>
      <p:pic>
        <p:nvPicPr>
          <p:cNvPr id="29" name="図 2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09226" y="1172133"/>
            <a:ext cx="1462411" cy="1216238"/>
          </a:xfrm>
          <a:prstGeom prst="rect">
            <a:avLst/>
          </a:prstGeom>
        </p:spPr>
      </p:pic>
      <p:pic>
        <p:nvPicPr>
          <p:cNvPr id="30" name="図 2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14012" y="3497372"/>
            <a:ext cx="700383" cy="600672"/>
          </a:xfrm>
          <a:prstGeom prst="rect">
            <a:avLst/>
          </a:prstGeom>
        </p:spPr>
      </p:pic>
      <p:sp>
        <p:nvSpPr>
          <p:cNvPr id="31" name="テキスト ボックス 30"/>
          <p:cNvSpPr txBox="1"/>
          <p:nvPr/>
        </p:nvSpPr>
        <p:spPr>
          <a:xfrm>
            <a:off x="622462" y="3417286"/>
            <a:ext cx="4873896" cy="276999"/>
          </a:xfrm>
          <a:prstGeom prst="rect">
            <a:avLst/>
          </a:prstGeom>
          <a:noFill/>
        </p:spPr>
        <p:txBody>
          <a:bodyPr wrap="square" rtlCol="0">
            <a:spAutoFit/>
          </a:bodyPr>
          <a:lstStyle/>
          <a:p>
            <a:r>
              <a:rPr lang="ja-JP" altLang="en-US" sz="1200" dirty="0" smtClean="0"/>
              <a:t>　 た　　  もの　     せいかつ　　　　　  さまざま　  えいきょう</a:t>
            </a:r>
            <a:endParaRPr kumimoji="1" lang="ja-JP" altLang="en-US" sz="1200" dirty="0"/>
          </a:p>
        </p:txBody>
      </p:sp>
      <p:sp>
        <p:nvSpPr>
          <p:cNvPr id="32" name="テキスト ボックス 31"/>
          <p:cNvSpPr txBox="1"/>
          <p:nvPr/>
        </p:nvSpPr>
        <p:spPr>
          <a:xfrm>
            <a:off x="699663" y="4139558"/>
            <a:ext cx="2529188" cy="276999"/>
          </a:xfrm>
          <a:prstGeom prst="rect">
            <a:avLst/>
          </a:prstGeom>
          <a:noFill/>
        </p:spPr>
        <p:txBody>
          <a:bodyPr wrap="square" rtlCol="0">
            <a:spAutoFit/>
          </a:bodyPr>
          <a:lstStyle/>
          <a:p>
            <a:r>
              <a:rPr lang="ja-JP" altLang="en-US" sz="1200" dirty="0" smtClean="0"/>
              <a:t>　で　　　　　　　　　しんぱい</a:t>
            </a:r>
            <a:endParaRPr kumimoji="1" lang="ja-JP" altLang="en-US" sz="1200" dirty="0"/>
          </a:p>
        </p:txBody>
      </p:sp>
      <p:pic>
        <p:nvPicPr>
          <p:cNvPr id="35" name="図 3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08033" y="4987282"/>
            <a:ext cx="959429" cy="1622537"/>
          </a:xfrm>
          <a:prstGeom prst="rect">
            <a:avLst/>
          </a:prstGeom>
        </p:spPr>
      </p:pic>
      <p:sp>
        <p:nvSpPr>
          <p:cNvPr id="21"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1</a:t>
            </a:fld>
            <a:endParaRPr lang="ja-JP" altLang="en-US" dirty="0">
              <a:latin typeface="BIZ UDPゴシック" panose="020B0400000000000000" pitchFamily="50" charset="-128"/>
              <a:ea typeface="BIZ UDPゴシック" panose="020B0400000000000000" pitchFamily="50" charset="-128"/>
            </a:endParaRPr>
          </a:p>
        </p:txBody>
      </p:sp>
      <p:sp>
        <p:nvSpPr>
          <p:cNvPr id="25" name="テキスト ボックス 3"/>
          <p:cNvSpPr txBox="1"/>
          <p:nvPr/>
        </p:nvSpPr>
        <p:spPr>
          <a:xfrm>
            <a:off x="379543" y="6576112"/>
            <a:ext cx="3300796" cy="25391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050" dirty="0" smtClean="0"/>
              <a:t>イラスト</a:t>
            </a:r>
            <a:r>
              <a:rPr lang="ja-JP" altLang="en-US" sz="1050" dirty="0" smtClean="0"/>
              <a:t>出典</a:t>
            </a:r>
            <a:r>
              <a:rPr lang="ja-JP" altLang="en-US" sz="1050" dirty="0"/>
              <a:t>：気候変動適応情報プラットフォーム</a:t>
            </a:r>
            <a:endParaRPr kumimoji="1" lang="ja-JP" altLang="en-US" sz="1050" dirty="0"/>
          </a:p>
        </p:txBody>
      </p:sp>
    </p:spTree>
    <p:extLst>
      <p:ext uri="{BB962C8B-B14F-4D97-AF65-F5344CB8AC3E}">
        <p14:creationId xmlns:p14="http://schemas.microsoft.com/office/powerpoint/2010/main" val="560150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770607" y="1360744"/>
            <a:ext cx="7587708" cy="692696"/>
          </a:xfrm>
        </p:spPr>
        <p:txBody>
          <a:bodyPr>
            <a:normAutofit/>
          </a:bodyPr>
          <a:lstStyle/>
          <a:p>
            <a:r>
              <a:rPr kumimoji="1" lang="ja-JP" altLang="en-US" dirty="0" smtClean="0"/>
              <a:t>暑さ指数の測定結果はどうでしたか？</a:t>
            </a:r>
            <a:endParaRPr kumimoji="1" lang="ja-JP" altLang="en-US" dirty="0"/>
          </a:p>
        </p:txBody>
      </p:sp>
      <p:sp>
        <p:nvSpPr>
          <p:cNvPr id="6" name="テキスト ボックス 5"/>
          <p:cNvSpPr txBox="1"/>
          <p:nvPr/>
        </p:nvSpPr>
        <p:spPr>
          <a:xfrm>
            <a:off x="733594" y="1310380"/>
            <a:ext cx="7749869" cy="276999"/>
          </a:xfrm>
          <a:prstGeom prst="rect">
            <a:avLst/>
          </a:prstGeom>
          <a:noFill/>
        </p:spPr>
        <p:txBody>
          <a:bodyPr wrap="square" rtlCol="0">
            <a:spAutoFit/>
          </a:bodyPr>
          <a:lstStyle/>
          <a:p>
            <a:r>
              <a:rPr lang="ja-JP" altLang="en-US" sz="1200" dirty="0"/>
              <a:t> </a:t>
            </a:r>
            <a:r>
              <a:rPr lang="ja-JP" altLang="en-US" sz="1200" dirty="0" smtClean="0"/>
              <a:t>あつ　　　　しすう　　　　　そくていけっか</a:t>
            </a:r>
            <a:endParaRPr kumimoji="1" lang="ja-JP" altLang="en-US" sz="1200" dirty="0"/>
          </a:p>
        </p:txBody>
      </p:sp>
      <p:grpSp>
        <p:nvGrpSpPr>
          <p:cNvPr id="14" name="グループ化 13"/>
          <p:cNvGrpSpPr/>
          <p:nvPr/>
        </p:nvGrpSpPr>
        <p:grpSpPr>
          <a:xfrm>
            <a:off x="1115297" y="2103804"/>
            <a:ext cx="6798001" cy="3647152"/>
            <a:chOff x="1149556" y="2348081"/>
            <a:chExt cx="6798001" cy="3647152"/>
          </a:xfrm>
        </p:grpSpPr>
        <p:sp>
          <p:nvSpPr>
            <p:cNvPr id="7" name="テキスト ボックス 6"/>
            <p:cNvSpPr txBox="1"/>
            <p:nvPr/>
          </p:nvSpPr>
          <p:spPr>
            <a:xfrm>
              <a:off x="1177532" y="2348081"/>
              <a:ext cx="6455885" cy="3647152"/>
            </a:xfrm>
            <a:prstGeom prst="rect">
              <a:avLst/>
            </a:prstGeom>
            <a:noFill/>
          </p:spPr>
          <p:txBody>
            <a:bodyPr wrap="square" rtlCol="0">
              <a:spAutoFit/>
            </a:bodyPr>
            <a:lstStyle/>
            <a:p>
              <a:pPr>
                <a:lnSpc>
                  <a:spcPct val="250000"/>
                </a:lnSpc>
              </a:pPr>
              <a:r>
                <a:rPr kumimoji="1" lang="ja-JP" altLang="en-US" sz="2400" dirty="0" smtClean="0"/>
                <a:t>・いちばん高い測定値は？</a:t>
              </a:r>
              <a:endParaRPr kumimoji="1" lang="en-US" altLang="ja-JP" sz="2400" dirty="0" smtClean="0"/>
            </a:p>
            <a:p>
              <a:pPr>
                <a:lnSpc>
                  <a:spcPct val="250000"/>
                </a:lnSpc>
              </a:pPr>
              <a:r>
                <a:rPr lang="ja-JP" altLang="en-US" sz="2400" dirty="0" smtClean="0"/>
                <a:t>・屋内と屋外に違いはあった？</a:t>
              </a:r>
              <a:endParaRPr lang="en-US" altLang="ja-JP" sz="2400" dirty="0" smtClean="0"/>
            </a:p>
            <a:p>
              <a:pPr>
                <a:lnSpc>
                  <a:spcPct val="250000"/>
                </a:lnSpc>
              </a:pPr>
              <a:r>
                <a:rPr lang="ja-JP" altLang="en-US" sz="2400" dirty="0" smtClean="0"/>
                <a:t>・お天気や日当たりで違いはあった？</a:t>
              </a:r>
              <a:endParaRPr lang="en-US" altLang="ja-JP" sz="2400" dirty="0" smtClean="0"/>
            </a:p>
            <a:p>
              <a:pPr>
                <a:lnSpc>
                  <a:spcPct val="250000"/>
                </a:lnSpc>
              </a:pPr>
              <a:r>
                <a:rPr lang="ja-JP" altLang="en-US" sz="2400" dirty="0" smtClean="0"/>
                <a:t>・その他、何かきづいたことはありますか？</a:t>
              </a:r>
              <a:endParaRPr lang="en-US" altLang="ja-JP" sz="2400" dirty="0"/>
            </a:p>
          </p:txBody>
        </p:sp>
        <p:sp>
          <p:nvSpPr>
            <p:cNvPr id="8" name="テキスト ボックス 7"/>
            <p:cNvSpPr txBox="1"/>
            <p:nvPr/>
          </p:nvSpPr>
          <p:spPr>
            <a:xfrm>
              <a:off x="1149556" y="2555589"/>
              <a:ext cx="6455885" cy="276999"/>
            </a:xfrm>
            <a:prstGeom prst="rect">
              <a:avLst/>
            </a:prstGeom>
            <a:noFill/>
          </p:spPr>
          <p:txBody>
            <a:bodyPr wrap="square" rtlCol="0">
              <a:spAutoFit/>
            </a:bodyPr>
            <a:lstStyle/>
            <a:p>
              <a:r>
                <a:rPr lang="ja-JP" altLang="en-US" sz="1200" dirty="0"/>
                <a:t> </a:t>
              </a:r>
              <a:r>
                <a:rPr lang="ja-JP" altLang="en-US" sz="1200" dirty="0" smtClean="0"/>
                <a:t>                                   たか　　そく</a:t>
              </a:r>
              <a:r>
                <a:rPr lang="ja-JP" altLang="en-US" sz="1200" dirty="0" err="1" smtClean="0"/>
                <a:t>てい</a:t>
              </a:r>
              <a:r>
                <a:rPr lang="ja-JP" altLang="en-US" sz="1200" dirty="0" err="1"/>
                <a:t>ち</a:t>
              </a:r>
              <a:endParaRPr kumimoji="1" lang="ja-JP" altLang="en-US" sz="1200" dirty="0"/>
            </a:p>
          </p:txBody>
        </p:sp>
        <p:sp>
          <p:nvSpPr>
            <p:cNvPr id="9" name="テキスト ボックス 8"/>
            <p:cNvSpPr txBox="1"/>
            <p:nvPr/>
          </p:nvSpPr>
          <p:spPr>
            <a:xfrm>
              <a:off x="1186874" y="5317621"/>
              <a:ext cx="6455885" cy="276999"/>
            </a:xfrm>
            <a:prstGeom prst="rect">
              <a:avLst/>
            </a:prstGeom>
            <a:noFill/>
          </p:spPr>
          <p:txBody>
            <a:bodyPr wrap="square" rtlCol="0">
              <a:spAutoFit/>
            </a:bodyPr>
            <a:lstStyle/>
            <a:p>
              <a:r>
                <a:rPr kumimoji="1" lang="ja-JP" altLang="en-US" sz="1200" dirty="0" smtClean="0"/>
                <a:t>　　　　　　ほか　　なに</a:t>
              </a:r>
              <a:endParaRPr kumimoji="1" lang="ja-JP" altLang="en-US" sz="1200" dirty="0"/>
            </a:p>
          </p:txBody>
        </p:sp>
        <p:sp>
          <p:nvSpPr>
            <p:cNvPr id="10" name="テキスト ボックス 9"/>
            <p:cNvSpPr txBox="1"/>
            <p:nvPr/>
          </p:nvSpPr>
          <p:spPr>
            <a:xfrm>
              <a:off x="1491672" y="3467119"/>
              <a:ext cx="6455885" cy="276999"/>
            </a:xfrm>
            <a:prstGeom prst="rect">
              <a:avLst/>
            </a:prstGeom>
            <a:noFill/>
          </p:spPr>
          <p:txBody>
            <a:bodyPr wrap="square" rtlCol="0">
              <a:spAutoFit/>
            </a:bodyPr>
            <a:lstStyle/>
            <a:p>
              <a:r>
                <a:rPr kumimoji="1" lang="ja-JP" altLang="en-US" sz="1200" dirty="0" smtClean="0"/>
                <a:t>おくない　　おくがい　　ちが</a:t>
              </a:r>
              <a:endParaRPr kumimoji="1" lang="ja-JP" altLang="en-US" sz="1200" dirty="0"/>
            </a:p>
          </p:txBody>
        </p:sp>
        <p:sp>
          <p:nvSpPr>
            <p:cNvPr id="11" name="テキスト ボックス 10"/>
            <p:cNvSpPr txBox="1"/>
            <p:nvPr/>
          </p:nvSpPr>
          <p:spPr>
            <a:xfrm>
              <a:off x="1491672" y="4384767"/>
              <a:ext cx="6455885" cy="276999"/>
            </a:xfrm>
            <a:prstGeom prst="rect">
              <a:avLst/>
            </a:prstGeom>
            <a:noFill/>
          </p:spPr>
          <p:txBody>
            <a:bodyPr wrap="square" rtlCol="0">
              <a:spAutoFit/>
            </a:bodyPr>
            <a:lstStyle/>
            <a:p>
              <a:r>
                <a:rPr kumimoji="1" lang="ja-JP" altLang="en-US" sz="1200" dirty="0" smtClean="0"/>
                <a:t>　　てんき　　　　ひあ　　　　　　　ちが</a:t>
              </a:r>
              <a:endParaRPr kumimoji="1" lang="ja-JP" altLang="en-US" sz="1200" dirty="0"/>
            </a:p>
          </p:txBody>
        </p:sp>
      </p:gr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10799" y="4248694"/>
            <a:ext cx="1333201" cy="1459043"/>
          </a:xfrm>
          <a:prstGeom prst="rect">
            <a:avLst/>
          </a:prstGeom>
        </p:spPr>
      </p:pic>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7978" y="3125745"/>
            <a:ext cx="1498658" cy="1097767"/>
          </a:xfrm>
          <a:prstGeom prst="rect">
            <a:avLst/>
          </a:prstGeom>
        </p:spPr>
      </p:pic>
      <p:pic>
        <p:nvPicPr>
          <p:cNvPr id="13" name="図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11814" y="2588311"/>
            <a:ext cx="1098855" cy="1019188"/>
          </a:xfrm>
          <a:prstGeom prst="rect">
            <a:avLst/>
          </a:prstGeom>
        </p:spPr>
      </p:pic>
      <p:pic>
        <p:nvPicPr>
          <p:cNvPr id="15" name="図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59006" y="2053440"/>
            <a:ext cx="1238824" cy="1285420"/>
          </a:xfrm>
          <a:prstGeom prst="rect">
            <a:avLst/>
          </a:prstGeom>
        </p:spPr>
      </p:pic>
      <p:sp>
        <p:nvSpPr>
          <p:cNvPr id="17"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2</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7742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6216209" y="903383"/>
            <a:ext cx="2773556" cy="5067759"/>
          </a:xfrm>
          <a:prstGeom prst="roundRect">
            <a:avLst>
              <a:gd name="adj" fmla="val 11780"/>
            </a:avLst>
          </a:prstGeom>
          <a:solidFill>
            <a:schemeClr val="accent6">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2791438" y="883616"/>
            <a:ext cx="3157282" cy="5067759"/>
          </a:xfrm>
          <a:prstGeom prst="roundRect">
            <a:avLst>
              <a:gd name="adj" fmla="val 11780"/>
            </a:avLst>
          </a:prstGeom>
          <a:solidFill>
            <a:schemeClr val="accent6">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257556" y="903383"/>
            <a:ext cx="2254289" cy="5067759"/>
          </a:xfrm>
          <a:prstGeom prst="roundRect">
            <a:avLst>
              <a:gd name="adj" fmla="val 11780"/>
            </a:avLst>
          </a:prstGeom>
          <a:solidFill>
            <a:schemeClr val="accent6">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p:cNvSpPr>
            <a:spLocks noGrp="1"/>
          </p:cNvSpPr>
          <p:nvPr>
            <p:ph type="ctrTitle"/>
          </p:nvPr>
        </p:nvSpPr>
        <p:spPr>
          <a:xfrm>
            <a:off x="1115617" y="-27384"/>
            <a:ext cx="7587708" cy="692696"/>
          </a:xfrm>
        </p:spPr>
        <p:txBody>
          <a:bodyPr>
            <a:normAutofit/>
          </a:bodyPr>
          <a:lstStyle/>
          <a:p>
            <a:r>
              <a:rPr lang="ja-JP" altLang="en-US" dirty="0" smtClean="0"/>
              <a:t>熱中症の危険性が高い場所、条件</a:t>
            </a:r>
            <a:endParaRPr kumimoji="1" lang="ja-JP" altLang="en-US" dirty="0"/>
          </a:p>
        </p:txBody>
      </p:sp>
      <p:sp>
        <p:nvSpPr>
          <p:cNvPr id="5" name="テキスト ボックス 4"/>
          <p:cNvSpPr txBox="1"/>
          <p:nvPr/>
        </p:nvSpPr>
        <p:spPr>
          <a:xfrm>
            <a:off x="2233568" y="6238496"/>
            <a:ext cx="3594355" cy="430887"/>
          </a:xfrm>
          <a:prstGeom prst="rect">
            <a:avLst/>
          </a:prstGeom>
          <a:noFill/>
        </p:spPr>
        <p:txBody>
          <a:bodyPr wrap="square" rtlCol="0">
            <a:spAutoFit/>
          </a:bodyPr>
          <a:lstStyle/>
          <a:p>
            <a:pPr>
              <a:lnSpc>
                <a:spcPct val="200000"/>
              </a:lnSpc>
            </a:pPr>
            <a:r>
              <a:rPr kumimoji="1" lang="en-US" altLang="ja-JP" sz="1100" dirty="0" smtClean="0"/>
              <a:t>【</a:t>
            </a:r>
            <a:r>
              <a:rPr kumimoji="1" lang="ja-JP" altLang="en-US" sz="1100" dirty="0" smtClean="0"/>
              <a:t>参考</a:t>
            </a:r>
            <a:r>
              <a:rPr kumimoji="1" lang="en-US" altLang="ja-JP" sz="1100" dirty="0" smtClean="0"/>
              <a:t>】</a:t>
            </a:r>
            <a:r>
              <a:rPr kumimoji="1" lang="ja-JP" altLang="en-US" sz="1100" dirty="0" smtClean="0"/>
              <a:t>環境省</a:t>
            </a:r>
            <a:r>
              <a:rPr lang="ja-JP" altLang="en-US" sz="1100" dirty="0" smtClean="0"/>
              <a:t>「熱中症環境保健マニュアル</a:t>
            </a:r>
            <a:r>
              <a:rPr lang="en-US" altLang="ja-JP" sz="1100" dirty="0" smtClean="0"/>
              <a:t>2022</a:t>
            </a:r>
            <a:r>
              <a:rPr lang="ja-JP" altLang="en-US" sz="1100" dirty="0" smtClean="0"/>
              <a:t>」</a:t>
            </a:r>
            <a:r>
              <a:rPr kumimoji="1" lang="ja-JP" altLang="en-US" sz="1100" dirty="0" smtClean="0"/>
              <a:t>　</a:t>
            </a:r>
            <a:endParaRPr lang="en-US" altLang="ja-JP" sz="1100" dirty="0"/>
          </a:p>
        </p:txBody>
      </p:sp>
      <p:sp>
        <p:nvSpPr>
          <p:cNvPr id="3" name="テキスト ボックス 2"/>
          <p:cNvSpPr txBox="1"/>
          <p:nvPr/>
        </p:nvSpPr>
        <p:spPr>
          <a:xfrm>
            <a:off x="290607" y="1663100"/>
            <a:ext cx="2685153" cy="4298613"/>
          </a:xfrm>
          <a:prstGeom prst="rect">
            <a:avLst/>
          </a:prstGeom>
          <a:noFill/>
        </p:spPr>
        <p:txBody>
          <a:bodyPr wrap="square" rtlCol="0">
            <a:spAutoFit/>
          </a:bodyPr>
          <a:lstStyle/>
          <a:p>
            <a:pPr>
              <a:lnSpc>
                <a:spcPts val="4100"/>
              </a:lnSpc>
            </a:pPr>
            <a:r>
              <a:rPr kumimoji="1" lang="ja-JP" altLang="en-US" dirty="0" smtClean="0"/>
              <a:t>・気温が高い</a:t>
            </a:r>
            <a:endParaRPr kumimoji="1" lang="en-US" altLang="ja-JP" dirty="0" smtClean="0"/>
          </a:p>
          <a:p>
            <a:pPr>
              <a:lnSpc>
                <a:spcPts val="4100"/>
              </a:lnSpc>
            </a:pPr>
            <a:r>
              <a:rPr lang="ja-JP" altLang="en-US" dirty="0" smtClean="0"/>
              <a:t>・湿度が高い</a:t>
            </a:r>
            <a:endParaRPr lang="en-US" altLang="ja-JP" dirty="0" smtClean="0"/>
          </a:p>
          <a:p>
            <a:pPr>
              <a:lnSpc>
                <a:spcPts val="4100"/>
              </a:lnSpc>
            </a:pPr>
            <a:r>
              <a:rPr kumimoji="1" lang="ja-JP" altLang="en-US" dirty="0" smtClean="0"/>
              <a:t>・風が弱い</a:t>
            </a:r>
            <a:endParaRPr kumimoji="1" lang="en-US" altLang="ja-JP" dirty="0" smtClean="0"/>
          </a:p>
          <a:p>
            <a:pPr>
              <a:lnSpc>
                <a:spcPts val="4100"/>
              </a:lnSpc>
            </a:pPr>
            <a:r>
              <a:rPr lang="ja-JP" altLang="en-US" dirty="0" smtClean="0"/>
              <a:t>・日差しが強い</a:t>
            </a:r>
            <a:endParaRPr lang="en-US" altLang="ja-JP" dirty="0" smtClean="0"/>
          </a:p>
          <a:p>
            <a:pPr>
              <a:lnSpc>
                <a:spcPts val="4100"/>
              </a:lnSpc>
            </a:pPr>
            <a:r>
              <a:rPr lang="ja-JP" altLang="en-US" dirty="0" smtClean="0"/>
              <a:t>・閉め切った室内</a:t>
            </a:r>
            <a:endParaRPr lang="en-US" altLang="ja-JP" dirty="0" smtClean="0"/>
          </a:p>
          <a:p>
            <a:pPr>
              <a:lnSpc>
                <a:spcPts val="4100"/>
              </a:lnSpc>
            </a:pPr>
            <a:r>
              <a:rPr kumimoji="1" lang="ja-JP" altLang="en-US" dirty="0" smtClean="0"/>
              <a:t>・エアコンがな</a:t>
            </a:r>
            <a:r>
              <a:rPr lang="ja-JP" altLang="en-US" dirty="0" smtClean="0"/>
              <a:t>い</a:t>
            </a:r>
            <a:endParaRPr lang="en-US" altLang="ja-JP" dirty="0" smtClean="0"/>
          </a:p>
          <a:p>
            <a:pPr>
              <a:lnSpc>
                <a:spcPts val="4100"/>
              </a:lnSpc>
            </a:pPr>
            <a:r>
              <a:rPr kumimoji="1" lang="ja-JP" altLang="en-US" dirty="0" smtClean="0"/>
              <a:t>・急に暑くなった日</a:t>
            </a:r>
            <a:endParaRPr kumimoji="1" lang="en-US" altLang="ja-JP" dirty="0" smtClean="0"/>
          </a:p>
          <a:p>
            <a:pPr>
              <a:lnSpc>
                <a:spcPts val="4100"/>
              </a:lnSpc>
            </a:pPr>
            <a:r>
              <a:rPr lang="ja-JP" altLang="en-US" dirty="0" smtClean="0"/>
              <a:t>　など</a:t>
            </a:r>
            <a:endParaRPr kumimoji="1" lang="en-US" altLang="ja-JP" dirty="0" smtClean="0"/>
          </a:p>
        </p:txBody>
      </p:sp>
      <p:sp>
        <p:nvSpPr>
          <p:cNvPr id="10" name="テキスト ボックス 9"/>
          <p:cNvSpPr txBox="1"/>
          <p:nvPr/>
        </p:nvSpPr>
        <p:spPr>
          <a:xfrm>
            <a:off x="6216210" y="1671829"/>
            <a:ext cx="3157281" cy="2195473"/>
          </a:xfrm>
          <a:prstGeom prst="rect">
            <a:avLst/>
          </a:prstGeom>
          <a:noFill/>
        </p:spPr>
        <p:txBody>
          <a:bodyPr wrap="square" rtlCol="0">
            <a:spAutoFit/>
          </a:bodyPr>
          <a:lstStyle/>
          <a:p>
            <a:pPr>
              <a:lnSpc>
                <a:spcPts val="4100"/>
              </a:lnSpc>
            </a:pPr>
            <a:r>
              <a:rPr kumimoji="1" lang="ja-JP" altLang="en-US" dirty="0" smtClean="0"/>
              <a:t>・激しい運動</a:t>
            </a:r>
            <a:endParaRPr kumimoji="1" lang="en-US" altLang="ja-JP" dirty="0" smtClean="0"/>
          </a:p>
          <a:p>
            <a:pPr>
              <a:lnSpc>
                <a:spcPts val="4100"/>
              </a:lnSpc>
            </a:pPr>
            <a:r>
              <a:rPr lang="ja-JP" altLang="en-US" dirty="0" smtClean="0"/>
              <a:t>・慣れない運動</a:t>
            </a:r>
            <a:endParaRPr lang="en-US" altLang="ja-JP" dirty="0" smtClean="0"/>
          </a:p>
          <a:p>
            <a:pPr>
              <a:lnSpc>
                <a:spcPts val="4100"/>
              </a:lnSpc>
            </a:pPr>
            <a:r>
              <a:rPr lang="ja-JP" altLang="en-US" dirty="0" smtClean="0"/>
              <a:t>・長時間の屋外作業</a:t>
            </a:r>
            <a:endParaRPr lang="en-US" altLang="ja-JP" dirty="0" smtClean="0"/>
          </a:p>
          <a:p>
            <a:pPr>
              <a:lnSpc>
                <a:spcPts val="4100"/>
              </a:lnSpc>
            </a:pPr>
            <a:r>
              <a:rPr lang="ja-JP" altLang="en-US" dirty="0" smtClean="0"/>
              <a:t>・水分をとりにくい作業</a:t>
            </a:r>
            <a:endParaRPr lang="en-US" altLang="ja-JP" dirty="0"/>
          </a:p>
        </p:txBody>
      </p:sp>
      <p:sp>
        <p:nvSpPr>
          <p:cNvPr id="11" name="テキスト ボックス 10"/>
          <p:cNvSpPr txBox="1"/>
          <p:nvPr/>
        </p:nvSpPr>
        <p:spPr>
          <a:xfrm>
            <a:off x="2791438" y="1671829"/>
            <a:ext cx="3157281" cy="4298613"/>
          </a:xfrm>
          <a:prstGeom prst="rect">
            <a:avLst/>
          </a:prstGeom>
          <a:noFill/>
        </p:spPr>
        <p:txBody>
          <a:bodyPr wrap="square" rtlCol="0">
            <a:spAutoFit/>
          </a:bodyPr>
          <a:lstStyle/>
          <a:p>
            <a:pPr>
              <a:lnSpc>
                <a:spcPts val="4100"/>
              </a:lnSpc>
            </a:pPr>
            <a:r>
              <a:rPr kumimoji="1" lang="ja-JP" altLang="en-US" dirty="0" smtClean="0"/>
              <a:t>・高齢者、乳幼児、肥満</a:t>
            </a:r>
            <a:endParaRPr kumimoji="1" lang="en-US" altLang="ja-JP" dirty="0" smtClean="0"/>
          </a:p>
          <a:p>
            <a:pPr>
              <a:lnSpc>
                <a:spcPts val="4100"/>
              </a:lnSpc>
            </a:pPr>
            <a:r>
              <a:rPr lang="ja-JP" altLang="en-US" dirty="0" smtClean="0"/>
              <a:t>・からだに障がいのある人</a:t>
            </a:r>
            <a:endParaRPr lang="en-US" altLang="ja-JP" dirty="0" smtClean="0"/>
          </a:p>
          <a:p>
            <a:pPr>
              <a:lnSpc>
                <a:spcPts val="4100"/>
              </a:lnSpc>
            </a:pPr>
            <a:r>
              <a:rPr kumimoji="1" lang="ja-JP" altLang="en-US" dirty="0" smtClean="0"/>
              <a:t>・持病のある人</a:t>
            </a:r>
            <a:endParaRPr kumimoji="1" lang="en-US" altLang="ja-JP" dirty="0" smtClean="0"/>
          </a:p>
          <a:p>
            <a:pPr>
              <a:lnSpc>
                <a:spcPts val="4100"/>
              </a:lnSpc>
            </a:pPr>
            <a:r>
              <a:rPr lang="ja-JP" altLang="en-US" dirty="0" smtClean="0"/>
              <a:t>・栄養が足りていない</a:t>
            </a:r>
            <a:endParaRPr lang="en-US" altLang="ja-JP" dirty="0" smtClean="0"/>
          </a:p>
          <a:p>
            <a:pPr>
              <a:lnSpc>
                <a:spcPts val="4100"/>
              </a:lnSpc>
            </a:pPr>
            <a:r>
              <a:rPr kumimoji="1" lang="ja-JP" altLang="en-US" dirty="0" smtClean="0"/>
              <a:t>・脱水状態</a:t>
            </a:r>
            <a:endParaRPr kumimoji="1" lang="en-US" altLang="ja-JP" dirty="0" smtClean="0"/>
          </a:p>
          <a:p>
            <a:pPr>
              <a:lnSpc>
                <a:spcPts val="4100"/>
              </a:lnSpc>
            </a:pPr>
            <a:r>
              <a:rPr kumimoji="1" lang="ja-JP" altLang="en-US" dirty="0" smtClean="0"/>
              <a:t>（下痢、インフルエンザ等）</a:t>
            </a:r>
            <a:endParaRPr kumimoji="1" lang="en-US" altLang="ja-JP" dirty="0" smtClean="0"/>
          </a:p>
          <a:p>
            <a:pPr>
              <a:lnSpc>
                <a:spcPts val="4100"/>
              </a:lnSpc>
            </a:pPr>
            <a:r>
              <a:rPr lang="ja-JP" altLang="en-US" dirty="0" smtClean="0"/>
              <a:t>・体調不良</a:t>
            </a:r>
            <a:endParaRPr lang="en-US" altLang="ja-JP" dirty="0" smtClean="0"/>
          </a:p>
          <a:p>
            <a:pPr>
              <a:lnSpc>
                <a:spcPts val="4100"/>
              </a:lnSpc>
            </a:pPr>
            <a:r>
              <a:rPr kumimoji="1" lang="ja-JP" altLang="en-US" dirty="0" smtClean="0"/>
              <a:t>（二日酔い、寝不足等）</a:t>
            </a:r>
            <a:endParaRPr kumimoji="1" lang="en-US" altLang="ja-JP" dirty="0" smtClean="0"/>
          </a:p>
        </p:txBody>
      </p:sp>
      <p:sp>
        <p:nvSpPr>
          <p:cNvPr id="12" name="テキスト ボックス 11"/>
          <p:cNvSpPr txBox="1"/>
          <p:nvPr/>
        </p:nvSpPr>
        <p:spPr>
          <a:xfrm>
            <a:off x="539933" y="890551"/>
            <a:ext cx="8515934" cy="618118"/>
          </a:xfrm>
          <a:prstGeom prst="rect">
            <a:avLst/>
          </a:prstGeom>
          <a:noFill/>
        </p:spPr>
        <p:txBody>
          <a:bodyPr wrap="square" rtlCol="0">
            <a:spAutoFit/>
          </a:bodyPr>
          <a:lstStyle/>
          <a:p>
            <a:pPr>
              <a:lnSpc>
                <a:spcPts val="4100"/>
              </a:lnSpc>
            </a:pPr>
            <a:r>
              <a:rPr lang="ja-JP" altLang="en-US" sz="2400" dirty="0" smtClean="0"/>
              <a:t>＜環境＞　　　　　＜からだ＞　　　　　＜行動＞</a:t>
            </a:r>
            <a:endParaRPr lang="en-US" altLang="ja-JP" sz="2400" dirty="0" smtClean="0"/>
          </a:p>
        </p:txBody>
      </p:sp>
      <p:sp>
        <p:nvSpPr>
          <p:cNvPr id="18" name="テキスト ボックス 17"/>
          <p:cNvSpPr txBox="1"/>
          <p:nvPr/>
        </p:nvSpPr>
        <p:spPr>
          <a:xfrm>
            <a:off x="1117593" y="-46451"/>
            <a:ext cx="7749869" cy="276999"/>
          </a:xfrm>
          <a:prstGeom prst="rect">
            <a:avLst/>
          </a:prstGeom>
          <a:noFill/>
        </p:spPr>
        <p:txBody>
          <a:bodyPr wrap="square" rtlCol="0">
            <a:spAutoFit/>
          </a:bodyPr>
          <a:lstStyle/>
          <a:p>
            <a:r>
              <a:rPr lang="ja-JP" altLang="en-US" sz="1200" dirty="0"/>
              <a:t> </a:t>
            </a:r>
            <a:r>
              <a:rPr lang="ja-JP" altLang="en-US" sz="1200" dirty="0" smtClean="0"/>
              <a:t>ねっちゅうしょう　　　</a:t>
            </a:r>
            <a:r>
              <a:rPr lang="ja-JP" altLang="en-US" sz="1200" dirty="0" err="1" smtClean="0"/>
              <a:t>き</a:t>
            </a:r>
            <a:r>
              <a:rPr lang="ja-JP" altLang="en-US" sz="1200" dirty="0" smtClean="0"/>
              <a:t>けんせい　　　　たか　　　　ばしょ　　　　じょうけん</a:t>
            </a:r>
            <a:endParaRPr kumimoji="1" lang="ja-JP" altLang="en-US" sz="1200" dirty="0"/>
          </a:p>
        </p:txBody>
      </p:sp>
      <p:sp>
        <p:nvSpPr>
          <p:cNvPr id="19" name="テキスト ボックス 18"/>
          <p:cNvSpPr txBox="1"/>
          <p:nvPr/>
        </p:nvSpPr>
        <p:spPr>
          <a:xfrm>
            <a:off x="555642" y="1637523"/>
            <a:ext cx="7828194" cy="279412"/>
          </a:xfrm>
          <a:prstGeom prst="rect">
            <a:avLst/>
          </a:prstGeom>
          <a:noFill/>
        </p:spPr>
        <p:txBody>
          <a:bodyPr wrap="square" rtlCol="0">
            <a:spAutoFit/>
          </a:bodyPr>
          <a:lstStyle/>
          <a:p>
            <a:r>
              <a:rPr lang="ja-JP" altLang="en-US" sz="1200" dirty="0" smtClean="0"/>
              <a:t>きおん　たか　　　　　　　　　こうれいしゃ　</a:t>
            </a:r>
            <a:r>
              <a:rPr lang="ja-JP" altLang="en-US" sz="1200" dirty="0" err="1" smtClean="0"/>
              <a:t>にゅう</a:t>
            </a:r>
            <a:r>
              <a:rPr lang="ja-JP" altLang="en-US" sz="1200" dirty="0" smtClean="0"/>
              <a:t>ようじ　ひまん　　　　　　はげ　　　うんどう　</a:t>
            </a:r>
            <a:endParaRPr kumimoji="1" lang="ja-JP" altLang="en-US" sz="1200" dirty="0"/>
          </a:p>
        </p:txBody>
      </p:sp>
      <p:sp>
        <p:nvSpPr>
          <p:cNvPr id="20" name="テキスト ボックス 19"/>
          <p:cNvSpPr txBox="1"/>
          <p:nvPr/>
        </p:nvSpPr>
        <p:spPr>
          <a:xfrm>
            <a:off x="555642" y="2176341"/>
            <a:ext cx="7828194" cy="279412"/>
          </a:xfrm>
          <a:prstGeom prst="rect">
            <a:avLst/>
          </a:prstGeom>
          <a:noFill/>
        </p:spPr>
        <p:txBody>
          <a:bodyPr wrap="square" rtlCol="0">
            <a:spAutoFit/>
          </a:bodyPr>
          <a:lstStyle/>
          <a:p>
            <a:r>
              <a:rPr lang="ja-JP" altLang="en-US" sz="1200" dirty="0" smtClean="0"/>
              <a:t>しつど　たか　　　　　　　　　　　　　　　  しょう　　　　  　　ひと　　  　　　な　　　　うんどう</a:t>
            </a:r>
            <a:endParaRPr kumimoji="1" lang="ja-JP" altLang="en-US" sz="1200" dirty="0"/>
          </a:p>
        </p:txBody>
      </p:sp>
      <p:sp>
        <p:nvSpPr>
          <p:cNvPr id="21" name="テキスト ボックス 20"/>
          <p:cNvSpPr txBox="1"/>
          <p:nvPr/>
        </p:nvSpPr>
        <p:spPr>
          <a:xfrm>
            <a:off x="539933" y="2696091"/>
            <a:ext cx="8515934" cy="276999"/>
          </a:xfrm>
          <a:prstGeom prst="rect">
            <a:avLst/>
          </a:prstGeom>
          <a:noFill/>
        </p:spPr>
        <p:txBody>
          <a:bodyPr wrap="square" rtlCol="0">
            <a:spAutoFit/>
          </a:bodyPr>
          <a:lstStyle/>
          <a:p>
            <a:r>
              <a:rPr lang="ja-JP" altLang="en-US" sz="1200" dirty="0" smtClean="0"/>
              <a:t>かぜ　よわ　　　　　　　　　　　じびょう　　　　ひと　　　　　　　　　　　　ちょうじかん　おくが</a:t>
            </a:r>
            <a:r>
              <a:rPr lang="ja-JP" altLang="en-US" sz="1200" dirty="0" err="1" smtClean="0"/>
              <a:t>いさぎょう</a:t>
            </a:r>
            <a:endParaRPr kumimoji="1" lang="ja-JP" altLang="en-US" sz="1200" dirty="0"/>
          </a:p>
        </p:txBody>
      </p:sp>
      <p:sp>
        <p:nvSpPr>
          <p:cNvPr id="22" name="テキスト ボックス 21"/>
          <p:cNvSpPr txBox="1"/>
          <p:nvPr/>
        </p:nvSpPr>
        <p:spPr>
          <a:xfrm>
            <a:off x="555642" y="3203016"/>
            <a:ext cx="8434124" cy="285728"/>
          </a:xfrm>
          <a:prstGeom prst="rect">
            <a:avLst/>
          </a:prstGeom>
          <a:noFill/>
        </p:spPr>
        <p:txBody>
          <a:bodyPr wrap="square" rtlCol="0">
            <a:spAutoFit/>
          </a:bodyPr>
          <a:lstStyle/>
          <a:p>
            <a:r>
              <a:rPr lang="ja-JP" altLang="en-US" sz="1200" dirty="0" smtClean="0"/>
              <a:t>ひざ　　　　つよ　　　　　　　　えいよう　た　　　　　　　　　　　　　　　　</a:t>
            </a:r>
            <a:r>
              <a:rPr lang="ja-JP" altLang="en-US" sz="1200" dirty="0"/>
              <a:t> </a:t>
            </a:r>
            <a:r>
              <a:rPr lang="ja-JP" altLang="en-US" sz="1200" dirty="0" smtClean="0"/>
              <a:t>すいぶん　　　　　　   　さぎょう</a:t>
            </a:r>
            <a:endParaRPr kumimoji="1" lang="ja-JP" altLang="en-US" sz="1200" dirty="0"/>
          </a:p>
        </p:txBody>
      </p:sp>
      <p:sp>
        <p:nvSpPr>
          <p:cNvPr id="23" name="テキスト ボックス 22"/>
          <p:cNvSpPr txBox="1"/>
          <p:nvPr/>
        </p:nvSpPr>
        <p:spPr>
          <a:xfrm>
            <a:off x="539933" y="3743965"/>
            <a:ext cx="8434124" cy="285728"/>
          </a:xfrm>
          <a:prstGeom prst="rect">
            <a:avLst/>
          </a:prstGeom>
          <a:noFill/>
        </p:spPr>
        <p:txBody>
          <a:bodyPr wrap="square" rtlCol="0">
            <a:spAutoFit/>
          </a:bodyPr>
          <a:lstStyle/>
          <a:p>
            <a:r>
              <a:rPr lang="ja-JP" altLang="en-US" sz="1200" dirty="0" smtClean="0"/>
              <a:t>し　　き　　　しつない　　　　だっすいじょう</a:t>
            </a:r>
            <a:r>
              <a:rPr lang="ja-JP" altLang="en-US" sz="1200" dirty="0" err="1" smtClean="0"/>
              <a:t>たい</a:t>
            </a:r>
            <a:r>
              <a:rPr lang="ja-JP" altLang="en-US" sz="1200" dirty="0" smtClean="0"/>
              <a:t>　</a:t>
            </a:r>
            <a:endParaRPr kumimoji="1" lang="ja-JP" altLang="en-US" sz="1200" dirty="0"/>
          </a:p>
        </p:txBody>
      </p:sp>
      <p:sp>
        <p:nvSpPr>
          <p:cNvPr id="24" name="テキスト ボックス 23"/>
          <p:cNvSpPr txBox="1"/>
          <p:nvPr/>
        </p:nvSpPr>
        <p:spPr>
          <a:xfrm>
            <a:off x="539933" y="4256242"/>
            <a:ext cx="8434124" cy="285728"/>
          </a:xfrm>
          <a:prstGeom prst="rect">
            <a:avLst/>
          </a:prstGeom>
          <a:noFill/>
        </p:spPr>
        <p:txBody>
          <a:bodyPr wrap="square" rtlCol="0">
            <a:spAutoFit/>
          </a:bodyPr>
          <a:lstStyle/>
          <a:p>
            <a:r>
              <a:rPr kumimoji="1" lang="ja-JP" altLang="en-US" sz="1200" dirty="0" smtClean="0"/>
              <a:t>　　　　　　　　　　　　　　　　　げり　　　　　　　　　　　　など</a:t>
            </a:r>
            <a:endParaRPr kumimoji="1" lang="ja-JP" altLang="en-US" sz="1200" dirty="0"/>
          </a:p>
        </p:txBody>
      </p:sp>
      <p:sp>
        <p:nvSpPr>
          <p:cNvPr id="25" name="テキスト ボックス 24"/>
          <p:cNvSpPr txBox="1"/>
          <p:nvPr/>
        </p:nvSpPr>
        <p:spPr>
          <a:xfrm>
            <a:off x="434454" y="4776358"/>
            <a:ext cx="8434124" cy="285728"/>
          </a:xfrm>
          <a:prstGeom prst="rect">
            <a:avLst/>
          </a:prstGeom>
          <a:noFill/>
        </p:spPr>
        <p:txBody>
          <a:bodyPr wrap="square" rtlCol="0">
            <a:spAutoFit/>
          </a:bodyPr>
          <a:lstStyle/>
          <a:p>
            <a:r>
              <a:rPr kumimoji="1" lang="ja-JP" altLang="en-US" sz="1200" dirty="0" smtClean="0"/>
              <a:t>きゅう あつ　　　　　　ひ　　　　たいちょうふりょう</a:t>
            </a:r>
            <a:endParaRPr kumimoji="1" lang="ja-JP" altLang="en-US" sz="1200" dirty="0"/>
          </a:p>
        </p:txBody>
      </p:sp>
      <p:sp>
        <p:nvSpPr>
          <p:cNvPr id="26" name="テキスト ボックス 25"/>
          <p:cNvSpPr txBox="1"/>
          <p:nvPr/>
        </p:nvSpPr>
        <p:spPr>
          <a:xfrm>
            <a:off x="539933" y="5329440"/>
            <a:ext cx="8434124" cy="285728"/>
          </a:xfrm>
          <a:prstGeom prst="rect">
            <a:avLst/>
          </a:prstGeom>
          <a:noFill/>
        </p:spPr>
        <p:txBody>
          <a:bodyPr wrap="square" rtlCol="0">
            <a:spAutoFit/>
          </a:bodyPr>
          <a:lstStyle/>
          <a:p>
            <a:r>
              <a:rPr kumimoji="1" lang="ja-JP" altLang="en-US" sz="1200" dirty="0" smtClean="0"/>
              <a:t>　　　　　　　　　　　　　　　　ふつかよ　　　　ねぶそくなど</a:t>
            </a:r>
            <a:endParaRPr kumimoji="1" lang="ja-JP" altLang="en-US" sz="1200" dirty="0"/>
          </a:p>
        </p:txBody>
      </p:sp>
      <p:sp>
        <p:nvSpPr>
          <p:cNvPr id="27"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3</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1205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737014" y="980870"/>
            <a:ext cx="8130448" cy="692696"/>
          </a:xfrm>
        </p:spPr>
        <p:txBody>
          <a:bodyPr>
            <a:normAutofit/>
          </a:bodyPr>
          <a:lstStyle/>
          <a:p>
            <a:r>
              <a:rPr lang="ja-JP" altLang="en-US" dirty="0" smtClean="0"/>
              <a:t>熱中症にならないためにはどうすればいい？</a:t>
            </a:r>
            <a:endParaRPr kumimoji="1" lang="ja-JP" altLang="en-US" dirty="0"/>
          </a:p>
        </p:txBody>
      </p:sp>
      <p:sp>
        <p:nvSpPr>
          <p:cNvPr id="5" name="テキスト ボックス 4"/>
          <p:cNvSpPr txBox="1"/>
          <p:nvPr/>
        </p:nvSpPr>
        <p:spPr>
          <a:xfrm>
            <a:off x="1494242" y="2026645"/>
            <a:ext cx="7176033" cy="3046988"/>
          </a:xfrm>
          <a:prstGeom prst="rect">
            <a:avLst/>
          </a:prstGeom>
          <a:noFill/>
        </p:spPr>
        <p:txBody>
          <a:bodyPr wrap="square" rtlCol="0">
            <a:spAutoFit/>
          </a:bodyPr>
          <a:lstStyle/>
          <a:p>
            <a:pPr>
              <a:lnSpc>
                <a:spcPct val="200000"/>
              </a:lnSpc>
            </a:pPr>
            <a:r>
              <a:rPr kumimoji="1" lang="ja-JP" altLang="en-US" sz="2400" dirty="0" smtClean="0"/>
              <a:t>・いつもどんなことに気をつけていますか？</a:t>
            </a:r>
            <a:endParaRPr kumimoji="1" lang="en-US" altLang="ja-JP" sz="2400" dirty="0" smtClean="0"/>
          </a:p>
          <a:p>
            <a:pPr>
              <a:lnSpc>
                <a:spcPct val="200000"/>
              </a:lnSpc>
            </a:pPr>
            <a:r>
              <a:rPr lang="ja-JP" altLang="en-US" sz="2400" dirty="0" smtClean="0"/>
              <a:t>・家族の人から、またはテレビなどで聞いたこと</a:t>
            </a:r>
            <a:endParaRPr lang="en-US" altLang="ja-JP" sz="2400" dirty="0" smtClean="0"/>
          </a:p>
          <a:p>
            <a:pPr>
              <a:lnSpc>
                <a:spcPct val="200000"/>
              </a:lnSpc>
            </a:pPr>
            <a:r>
              <a:rPr lang="ja-JP" altLang="en-US" sz="2400" dirty="0"/>
              <a:t>　</a:t>
            </a:r>
            <a:r>
              <a:rPr lang="ja-JP" altLang="en-US" sz="2400" dirty="0" smtClean="0"/>
              <a:t>のある対策はありますか？</a:t>
            </a:r>
            <a:endParaRPr lang="en-US" altLang="ja-JP" sz="2400" dirty="0" smtClean="0"/>
          </a:p>
          <a:p>
            <a:pPr>
              <a:lnSpc>
                <a:spcPct val="200000"/>
              </a:lnSpc>
            </a:pPr>
            <a:r>
              <a:rPr lang="ja-JP" altLang="en-US" sz="2400" dirty="0" smtClean="0"/>
              <a:t>・おもしろいアイデアがあれば教えてください！</a:t>
            </a:r>
            <a:endParaRPr lang="en-US" altLang="ja-JP" sz="2400" dirty="0"/>
          </a:p>
        </p:txBody>
      </p:sp>
      <p:sp>
        <p:nvSpPr>
          <p:cNvPr id="6" name="テキスト ボックス 5"/>
          <p:cNvSpPr txBox="1"/>
          <p:nvPr/>
        </p:nvSpPr>
        <p:spPr>
          <a:xfrm>
            <a:off x="713864" y="931064"/>
            <a:ext cx="7749869" cy="276999"/>
          </a:xfrm>
          <a:prstGeom prst="rect">
            <a:avLst/>
          </a:prstGeom>
          <a:noFill/>
        </p:spPr>
        <p:txBody>
          <a:bodyPr wrap="square" rtlCol="0">
            <a:spAutoFit/>
          </a:bodyPr>
          <a:lstStyle/>
          <a:p>
            <a:r>
              <a:rPr lang="ja-JP" altLang="en-US" sz="1200" dirty="0"/>
              <a:t> </a:t>
            </a:r>
            <a:r>
              <a:rPr lang="ja-JP" altLang="en-US" sz="1200" dirty="0" smtClean="0"/>
              <a:t>ねっちゅうしょう</a:t>
            </a:r>
            <a:endParaRPr kumimoji="1" lang="ja-JP" altLang="en-US" sz="1200" dirty="0"/>
          </a:p>
        </p:txBody>
      </p:sp>
      <p:sp>
        <p:nvSpPr>
          <p:cNvPr id="7" name="テキスト ボックス 6"/>
          <p:cNvSpPr txBox="1"/>
          <p:nvPr/>
        </p:nvSpPr>
        <p:spPr>
          <a:xfrm>
            <a:off x="1494243" y="3577278"/>
            <a:ext cx="7065816" cy="274502"/>
          </a:xfrm>
          <a:prstGeom prst="rect">
            <a:avLst/>
          </a:prstGeom>
          <a:noFill/>
        </p:spPr>
        <p:txBody>
          <a:bodyPr wrap="square" rtlCol="0">
            <a:spAutoFit/>
          </a:bodyPr>
          <a:lstStyle/>
          <a:p>
            <a:r>
              <a:rPr lang="ja-JP" altLang="en-US" sz="1200" dirty="0"/>
              <a:t> </a:t>
            </a:r>
            <a:r>
              <a:rPr lang="ja-JP" altLang="en-US" sz="1200" dirty="0" smtClean="0"/>
              <a:t>　　　　　　たいさく</a:t>
            </a:r>
            <a:endParaRPr kumimoji="1" lang="ja-JP" altLang="en-US" sz="1200" dirty="0"/>
          </a:p>
        </p:txBody>
      </p:sp>
      <p:sp>
        <p:nvSpPr>
          <p:cNvPr id="8" name="テキスト ボックス 7"/>
          <p:cNvSpPr txBox="1"/>
          <p:nvPr/>
        </p:nvSpPr>
        <p:spPr>
          <a:xfrm>
            <a:off x="1853220" y="2835256"/>
            <a:ext cx="6398411" cy="276999"/>
          </a:xfrm>
          <a:prstGeom prst="rect">
            <a:avLst/>
          </a:prstGeom>
          <a:noFill/>
        </p:spPr>
        <p:txBody>
          <a:bodyPr wrap="square" rtlCol="0">
            <a:spAutoFit/>
          </a:bodyPr>
          <a:lstStyle/>
          <a:p>
            <a:r>
              <a:rPr kumimoji="1" lang="ja-JP" altLang="en-US" sz="1200" dirty="0" smtClean="0"/>
              <a:t>かぞく　　  ひと</a:t>
            </a:r>
            <a:endParaRPr kumimoji="1" lang="ja-JP" altLang="en-US" sz="1200" dirty="0"/>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1499" y="1677412"/>
            <a:ext cx="1667754" cy="1191867"/>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223" y="4715591"/>
            <a:ext cx="1932443" cy="1414548"/>
          </a:xfrm>
          <a:prstGeom prst="rect">
            <a:avLst/>
          </a:prstGeom>
        </p:spPr>
      </p:pic>
      <p:sp>
        <p:nvSpPr>
          <p:cNvPr id="10"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4</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83835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動画を見てみよう</a:t>
            </a:r>
            <a:endParaRPr kumimoji="1" lang="ja-JP" altLang="en-US" dirty="0"/>
          </a:p>
        </p:txBody>
      </p:sp>
      <p:sp>
        <p:nvSpPr>
          <p:cNvPr id="6" name="Google Shape;91;p17"/>
          <p:cNvSpPr/>
          <p:nvPr/>
        </p:nvSpPr>
        <p:spPr>
          <a:xfrm>
            <a:off x="5440149" y="1875054"/>
            <a:ext cx="3734718" cy="2097300"/>
          </a:xfrm>
          <a:prstGeom prst="wedgeEllipseCallout">
            <a:avLst>
              <a:gd name="adj1" fmla="val 2717"/>
              <a:gd name="adj2" fmla="val 56853"/>
            </a:avLst>
          </a:prstGeom>
          <a:solidFill>
            <a:srgbClr val="FFF2CC"/>
          </a:solidFill>
          <a:ln>
            <a:noFill/>
          </a:ln>
        </p:spPr>
        <p:txBody>
          <a:bodyPr spcFirstLastPara="1" wrap="square" lIns="91425" tIns="91425" rIns="91425" bIns="91425" anchor="ctr" anchorCtr="0">
            <a:noAutofit/>
          </a:bodyPr>
          <a:lstStyle/>
          <a:p>
            <a:pPr algn="ctr">
              <a:lnSpc>
                <a:spcPts val="3400"/>
              </a:lnSpc>
            </a:pPr>
            <a:r>
              <a:rPr lang="ja" altLang="en-US" sz="2000" dirty="0">
                <a:latin typeface="メイリオ" panose="020B0604030504040204" pitchFamily="50" charset="-128"/>
                <a:ea typeface="メイリオ" panose="020B0604030504040204" pitchFamily="50" charset="-128"/>
              </a:rPr>
              <a:t>神奈川県</a:t>
            </a:r>
            <a:r>
              <a:rPr lang="ja" altLang="en-US" sz="2000" dirty="0" smtClean="0">
                <a:latin typeface="メイリオ" panose="020B0604030504040204" pitchFamily="50" charset="-128"/>
                <a:ea typeface="メイリオ" panose="020B0604030504040204" pitchFamily="50" charset="-128"/>
              </a:rPr>
              <a:t>の</a:t>
            </a:r>
            <a:endParaRPr lang="en-US" altLang="ja" sz="2000" dirty="0">
              <a:latin typeface="メイリオ" panose="020B0604030504040204" pitchFamily="50" charset="-128"/>
              <a:ea typeface="メイリオ" panose="020B0604030504040204" pitchFamily="50" charset="-128"/>
            </a:endParaRPr>
          </a:p>
          <a:p>
            <a:pPr algn="ctr">
              <a:lnSpc>
                <a:spcPts val="3400"/>
              </a:lnSpc>
            </a:pPr>
            <a:r>
              <a:rPr lang="ja-JP" altLang="en-US" sz="2000" dirty="0" smtClean="0">
                <a:latin typeface="メイリオ" panose="020B0604030504040204" pitchFamily="50" charset="-128"/>
                <a:ea typeface="メイリオ" panose="020B0604030504040204" pitchFamily="50" charset="-128"/>
              </a:rPr>
              <a:t>暑さ</a:t>
            </a:r>
            <a:r>
              <a:rPr lang="ja-JP" altLang="en-US" sz="2000" dirty="0">
                <a:latin typeface="メイリオ" panose="020B0604030504040204" pitchFamily="50" charset="-128"/>
                <a:ea typeface="メイリオ" panose="020B0604030504040204" pitchFamily="50" charset="-128"/>
              </a:rPr>
              <a:t>対策</a:t>
            </a:r>
            <a:r>
              <a:rPr lang="ja" altLang="en-US" sz="2000" dirty="0" smtClean="0">
                <a:latin typeface="メイリオ" panose="020B0604030504040204" pitchFamily="50" charset="-128"/>
                <a:ea typeface="メイリオ" panose="020B0604030504040204" pitchFamily="50" charset="-128"/>
              </a:rPr>
              <a:t>について</a:t>
            </a:r>
            <a:endParaRPr sz="2000" dirty="0">
              <a:latin typeface="メイリオ" panose="020B0604030504040204" pitchFamily="50" charset="-128"/>
              <a:ea typeface="メイリオ" panose="020B0604030504040204" pitchFamily="50" charset="-128"/>
            </a:endParaRPr>
          </a:p>
          <a:p>
            <a:pPr algn="ctr">
              <a:lnSpc>
                <a:spcPts val="3400"/>
              </a:lnSpc>
            </a:pPr>
            <a:r>
              <a:rPr lang="ja" altLang="en-US" sz="2000" dirty="0">
                <a:latin typeface="メイリオ" panose="020B0604030504040204" pitchFamily="50" charset="-128"/>
                <a:ea typeface="メイリオ" panose="020B0604030504040204" pitchFamily="50" charset="-128"/>
              </a:rPr>
              <a:t>動画で見てみよう！</a:t>
            </a:r>
            <a:endParaRPr sz="2000" dirty="0">
              <a:latin typeface="メイリオ" panose="020B0604030504040204" pitchFamily="50" charset="-128"/>
              <a:ea typeface="メイリオ" panose="020B0604030504040204" pitchFamily="50" charset="-128"/>
            </a:endParaRPr>
          </a:p>
        </p:txBody>
      </p:sp>
      <p:pic>
        <p:nvPicPr>
          <p:cNvPr id="7" name="Google Shape;92;p17" descr="主に小学生など、気候変動に関する知識や経験が十分ではない若年層を対象として、身近な気候変動影響である「夏の暑さ」をテーマに、気候変動問題に対する関心や理解を深めるための学習教材動画です。&#10;本動画は、気候変動問題を学ぶための授業の導入部分等での活用も想定して作成しました。本動画を活用した授業の実施マニュアルを、下記サイトで公開していますのでご活用ください。&#10;&#10;■授業の実施マニュアル&#10;かながわ気候変動WEB KIDS 教員の方へ（活用マニュアル）&#10;https://www.pref.kanagawa.jp/osirase/0323/climate_change/kids/teacher/index.html&#10;&#10;■かながわ気候変動WEB KIDS&#10;上記マニュアルの他、学習の参考資料等を公開しています。&#10;https://www.pref.kanagawa.jp/osirase/0323/climate_change/kids/index.html&#10;&#10;■本動画の出演者&#10;はかせ：原 良丞さん&#10;おとこのこ：野澤 慧さん&#10;おんなのこ：小岩井 ことりさん&#10;&#10;■関連動画&#10;かながわ気候変動WEB KIDS 動画教材を見て学ぼう&#10;https://www.pref.kanagawa.jp/osirase/0323/climate_change/kids /movie/ index.html&#10;&#10;かながわ気候変動WEB 映像を見る（中学生以上向け）&#10;https://www.pref.kanagawa.jp/osirase/0323/climate_change/contents2/index.html&#10;&#10;この動画に関するお問い合わせは、環境科学センターへのお問い合わせフォームをご利用ください。&#10;https://www.pref.kanagawa.jp/div/0323/index.html" title="かながわ気候変動学習教材6 これからの夏の暑さにどう挑む？">
            <a:hlinkClick r:id="rId3"/>
          </p:cNvPr>
          <p:cNvPicPr preferRelativeResize="0"/>
          <p:nvPr/>
        </p:nvPicPr>
        <p:blipFill>
          <a:blip r:embed="rId4">
            <a:alphaModFix/>
          </a:blip>
          <a:stretch>
            <a:fillRect/>
          </a:stretch>
        </p:blipFill>
        <p:spPr>
          <a:xfrm>
            <a:off x="107014" y="1554389"/>
            <a:ext cx="5333135" cy="3999851"/>
          </a:xfrm>
          <a:prstGeom prst="rect">
            <a:avLst/>
          </a:prstGeom>
          <a:noFill/>
          <a:ln>
            <a:noFill/>
          </a:ln>
        </p:spPr>
      </p:pic>
      <p:sp>
        <p:nvSpPr>
          <p:cNvPr id="8" name="テキスト ボックス 7"/>
          <p:cNvSpPr txBox="1"/>
          <p:nvPr/>
        </p:nvSpPr>
        <p:spPr>
          <a:xfrm>
            <a:off x="6210602" y="2612231"/>
            <a:ext cx="2558578" cy="261610"/>
          </a:xfrm>
          <a:prstGeom prst="rect">
            <a:avLst/>
          </a:prstGeom>
          <a:noFill/>
        </p:spPr>
        <p:txBody>
          <a:bodyPr wrap="square" rtlCol="0">
            <a:spAutoFit/>
          </a:bodyPr>
          <a:lstStyle/>
          <a:p>
            <a:r>
              <a:rPr kumimoji="1" lang="ja-JP" altLang="en-US" sz="1100" dirty="0" smtClean="0"/>
              <a:t>あつ　  たいさく</a:t>
            </a:r>
            <a:endParaRPr kumimoji="1" lang="ja-JP" altLang="en-US" sz="1100" dirty="0"/>
          </a:p>
        </p:txBody>
      </p:sp>
      <p:sp>
        <p:nvSpPr>
          <p:cNvPr id="9" name="テキスト ボックス 8"/>
          <p:cNvSpPr txBox="1"/>
          <p:nvPr/>
        </p:nvSpPr>
        <p:spPr>
          <a:xfrm>
            <a:off x="6138389" y="3064993"/>
            <a:ext cx="2558578" cy="261610"/>
          </a:xfrm>
          <a:prstGeom prst="rect">
            <a:avLst/>
          </a:prstGeom>
          <a:noFill/>
        </p:spPr>
        <p:txBody>
          <a:bodyPr wrap="square" rtlCol="0">
            <a:spAutoFit/>
          </a:bodyPr>
          <a:lstStyle/>
          <a:p>
            <a:r>
              <a:rPr kumimoji="1" lang="ja-JP" altLang="en-US" sz="1100" dirty="0" smtClean="0"/>
              <a:t>どうが　     み</a:t>
            </a:r>
            <a:endParaRPr kumimoji="1" lang="ja-JP" altLang="en-US" sz="1100" dirty="0"/>
          </a:p>
        </p:txBody>
      </p:sp>
      <p:pic>
        <p:nvPicPr>
          <p:cNvPr id="10" name="図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44529" y="3741959"/>
            <a:ext cx="1246657" cy="2431859"/>
          </a:xfrm>
          <a:prstGeom prst="rect">
            <a:avLst/>
          </a:prstGeom>
        </p:spPr>
      </p:pic>
      <p:sp>
        <p:nvSpPr>
          <p:cNvPr id="11"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5</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5638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0814" y="1501229"/>
            <a:ext cx="4805741" cy="3764835"/>
          </a:xfrm>
          <a:prstGeom prst="rect">
            <a:avLst/>
          </a:prstGeom>
        </p:spPr>
      </p:pic>
      <p:sp>
        <p:nvSpPr>
          <p:cNvPr id="4" name="タイトル 3"/>
          <p:cNvSpPr>
            <a:spLocks noGrp="1"/>
          </p:cNvSpPr>
          <p:nvPr>
            <p:ph type="ctrTitle"/>
          </p:nvPr>
        </p:nvSpPr>
        <p:spPr>
          <a:xfrm>
            <a:off x="1115617" y="-27384"/>
            <a:ext cx="7587708" cy="692696"/>
          </a:xfrm>
        </p:spPr>
        <p:txBody>
          <a:bodyPr>
            <a:normAutofit/>
          </a:bodyPr>
          <a:lstStyle/>
          <a:p>
            <a:r>
              <a:rPr kumimoji="1" lang="ja-JP" altLang="en-US" dirty="0" smtClean="0"/>
              <a:t>熱中症</a:t>
            </a:r>
            <a:r>
              <a:rPr lang="ja-JP" altLang="en-US" dirty="0"/>
              <a:t>の</a:t>
            </a:r>
            <a:r>
              <a:rPr kumimoji="1" lang="ja-JP" altLang="en-US" dirty="0" smtClean="0"/>
              <a:t>対策（私たちにできること）</a:t>
            </a:r>
            <a:endParaRPr kumimoji="1" lang="ja-JP" altLang="en-US" dirty="0"/>
          </a:p>
        </p:txBody>
      </p:sp>
      <p:sp>
        <p:nvSpPr>
          <p:cNvPr id="15" name="テキスト ボックス 14"/>
          <p:cNvSpPr txBox="1"/>
          <p:nvPr/>
        </p:nvSpPr>
        <p:spPr>
          <a:xfrm>
            <a:off x="0" y="665312"/>
            <a:ext cx="8461628" cy="5262979"/>
          </a:xfrm>
          <a:prstGeom prst="rect">
            <a:avLst/>
          </a:prstGeom>
          <a:noFill/>
        </p:spPr>
        <p:txBody>
          <a:bodyPr wrap="square" rtlCol="0">
            <a:spAutoFit/>
          </a:bodyPr>
          <a:lstStyle/>
          <a:p>
            <a:pPr>
              <a:lnSpc>
                <a:spcPct val="200000"/>
              </a:lnSpc>
            </a:pPr>
            <a:r>
              <a:rPr kumimoji="1" lang="ja-JP" altLang="en-US" sz="2400" dirty="0" smtClean="0"/>
              <a:t>・暑さをさける（行動、住まい、衣服）</a:t>
            </a:r>
            <a:endParaRPr kumimoji="1" lang="en-US" altLang="ja-JP" sz="2400" dirty="0" smtClean="0"/>
          </a:p>
          <a:p>
            <a:pPr>
              <a:lnSpc>
                <a:spcPct val="200000"/>
              </a:lnSpc>
            </a:pPr>
            <a:r>
              <a:rPr lang="ja-JP" altLang="en-US" sz="2400" dirty="0" smtClean="0"/>
              <a:t>・水分補給</a:t>
            </a:r>
            <a:endParaRPr lang="en-US" altLang="ja-JP" sz="2400" dirty="0" smtClean="0"/>
          </a:p>
          <a:p>
            <a:pPr>
              <a:lnSpc>
                <a:spcPct val="200000"/>
              </a:lnSpc>
            </a:pPr>
            <a:r>
              <a:rPr lang="ja-JP" altLang="en-US" sz="2400" dirty="0" smtClean="0"/>
              <a:t>・急に暑い日は特に注意</a:t>
            </a:r>
            <a:endParaRPr lang="en-US" altLang="ja-JP" sz="2400" dirty="0" smtClean="0"/>
          </a:p>
          <a:p>
            <a:pPr>
              <a:lnSpc>
                <a:spcPct val="200000"/>
              </a:lnSpc>
            </a:pPr>
            <a:r>
              <a:rPr lang="ja-JP" altLang="en-US" sz="2400" dirty="0" smtClean="0"/>
              <a:t>・適度な運動（あまり暑くない日）</a:t>
            </a:r>
            <a:endParaRPr lang="en-US" altLang="ja-JP" sz="2400" dirty="0" smtClean="0"/>
          </a:p>
          <a:p>
            <a:pPr>
              <a:lnSpc>
                <a:spcPct val="200000"/>
              </a:lnSpc>
            </a:pPr>
            <a:r>
              <a:rPr lang="ja-JP" altLang="en-US" sz="2400" dirty="0" smtClean="0"/>
              <a:t>・健康な生活</a:t>
            </a:r>
            <a:endParaRPr lang="en-US" altLang="ja-JP" sz="2400" dirty="0" smtClean="0"/>
          </a:p>
          <a:p>
            <a:pPr>
              <a:lnSpc>
                <a:spcPct val="200000"/>
              </a:lnSpc>
            </a:pPr>
            <a:r>
              <a:rPr lang="ja-JP" altLang="en-US" sz="2400" dirty="0" smtClean="0"/>
              <a:t>・友達や家族と一緒に備える</a:t>
            </a:r>
            <a:endParaRPr lang="en-US" altLang="ja-JP" sz="2400" dirty="0" smtClean="0"/>
          </a:p>
          <a:p>
            <a:pPr>
              <a:lnSpc>
                <a:spcPct val="200000"/>
              </a:lnSpc>
            </a:pPr>
            <a:r>
              <a:rPr lang="ja-JP" altLang="en-US" sz="2400" dirty="0" smtClean="0"/>
              <a:t>・暑さ指数を確認する</a:t>
            </a:r>
            <a:endParaRPr lang="en-US" altLang="ja-JP" sz="2000" dirty="0"/>
          </a:p>
        </p:txBody>
      </p:sp>
      <p:sp>
        <p:nvSpPr>
          <p:cNvPr id="6" name="テキスト ボックス 5"/>
          <p:cNvSpPr txBox="1"/>
          <p:nvPr/>
        </p:nvSpPr>
        <p:spPr>
          <a:xfrm>
            <a:off x="2233568" y="6238496"/>
            <a:ext cx="3594355" cy="430887"/>
          </a:xfrm>
          <a:prstGeom prst="rect">
            <a:avLst/>
          </a:prstGeom>
          <a:noFill/>
        </p:spPr>
        <p:txBody>
          <a:bodyPr wrap="square" rtlCol="0">
            <a:spAutoFit/>
          </a:bodyPr>
          <a:lstStyle/>
          <a:p>
            <a:pPr>
              <a:lnSpc>
                <a:spcPct val="200000"/>
              </a:lnSpc>
            </a:pPr>
            <a:r>
              <a:rPr kumimoji="1" lang="en-US" altLang="ja-JP" sz="1100" dirty="0" smtClean="0"/>
              <a:t>【</a:t>
            </a:r>
            <a:r>
              <a:rPr kumimoji="1" lang="ja-JP" altLang="en-US" sz="1100" dirty="0" smtClean="0"/>
              <a:t>参考</a:t>
            </a:r>
            <a:r>
              <a:rPr kumimoji="1" lang="en-US" altLang="ja-JP" sz="1100" dirty="0" smtClean="0"/>
              <a:t>】</a:t>
            </a:r>
            <a:r>
              <a:rPr kumimoji="1" lang="ja-JP" altLang="en-US" sz="1100" dirty="0" smtClean="0"/>
              <a:t>環境省</a:t>
            </a:r>
            <a:r>
              <a:rPr lang="ja-JP" altLang="en-US" sz="1100" dirty="0" smtClean="0"/>
              <a:t>「熱中症環境保健マニュアル</a:t>
            </a:r>
            <a:r>
              <a:rPr lang="en-US" altLang="ja-JP" sz="1100" dirty="0" smtClean="0"/>
              <a:t>2022</a:t>
            </a:r>
            <a:r>
              <a:rPr lang="ja-JP" altLang="en-US" sz="1100" dirty="0" smtClean="0"/>
              <a:t>」</a:t>
            </a:r>
            <a:r>
              <a:rPr kumimoji="1" lang="ja-JP" altLang="en-US" sz="1100" dirty="0" smtClean="0"/>
              <a:t>　</a:t>
            </a:r>
            <a:endParaRPr lang="en-US" altLang="ja-JP" sz="1100" dirty="0"/>
          </a:p>
        </p:txBody>
      </p:sp>
      <p:sp>
        <p:nvSpPr>
          <p:cNvPr id="8" name="テキスト ボックス 7"/>
          <p:cNvSpPr txBox="1"/>
          <p:nvPr/>
        </p:nvSpPr>
        <p:spPr>
          <a:xfrm>
            <a:off x="1093583" y="-57500"/>
            <a:ext cx="7749869" cy="276999"/>
          </a:xfrm>
          <a:prstGeom prst="rect">
            <a:avLst/>
          </a:prstGeom>
          <a:noFill/>
        </p:spPr>
        <p:txBody>
          <a:bodyPr wrap="square" rtlCol="0">
            <a:spAutoFit/>
          </a:bodyPr>
          <a:lstStyle/>
          <a:p>
            <a:r>
              <a:rPr lang="ja-JP" altLang="en-US" sz="1200" dirty="0"/>
              <a:t> </a:t>
            </a:r>
            <a:r>
              <a:rPr lang="ja-JP" altLang="en-US" sz="1200" dirty="0" smtClean="0"/>
              <a:t>ねっちゅうしょう　　</a:t>
            </a:r>
            <a:r>
              <a:rPr lang="ja-JP" altLang="en-US" sz="1200" dirty="0" err="1" smtClean="0"/>
              <a:t>たい</a:t>
            </a:r>
            <a:r>
              <a:rPr lang="ja-JP" altLang="en-US" sz="1200" dirty="0" smtClean="0"/>
              <a:t>さく　　　わたし</a:t>
            </a:r>
            <a:endParaRPr kumimoji="1" lang="ja-JP" altLang="en-US" sz="1200" dirty="0"/>
          </a:p>
        </p:txBody>
      </p:sp>
      <p:sp>
        <p:nvSpPr>
          <p:cNvPr id="9" name="テキスト ボックス 8"/>
          <p:cNvSpPr txBox="1"/>
          <p:nvPr/>
        </p:nvSpPr>
        <p:spPr>
          <a:xfrm>
            <a:off x="289437" y="772579"/>
            <a:ext cx="7749869" cy="276999"/>
          </a:xfrm>
          <a:prstGeom prst="rect">
            <a:avLst/>
          </a:prstGeom>
          <a:noFill/>
        </p:spPr>
        <p:txBody>
          <a:bodyPr wrap="square" rtlCol="0">
            <a:spAutoFit/>
          </a:bodyPr>
          <a:lstStyle/>
          <a:p>
            <a:r>
              <a:rPr lang="ja-JP" altLang="en-US" sz="1200" dirty="0"/>
              <a:t> </a:t>
            </a:r>
            <a:r>
              <a:rPr lang="ja-JP" altLang="en-US" sz="1200" dirty="0" smtClean="0"/>
              <a:t>あつ　　　　　　　　　　　　こうどう　　 す　　　　　　　いふく</a:t>
            </a:r>
            <a:endParaRPr kumimoji="1" lang="ja-JP" altLang="en-US" sz="1200" dirty="0"/>
          </a:p>
        </p:txBody>
      </p:sp>
      <p:sp>
        <p:nvSpPr>
          <p:cNvPr id="10" name="テキスト ボックス 9"/>
          <p:cNvSpPr txBox="1"/>
          <p:nvPr/>
        </p:nvSpPr>
        <p:spPr>
          <a:xfrm>
            <a:off x="280969" y="1486924"/>
            <a:ext cx="7749869" cy="276999"/>
          </a:xfrm>
          <a:prstGeom prst="rect">
            <a:avLst/>
          </a:prstGeom>
          <a:noFill/>
        </p:spPr>
        <p:txBody>
          <a:bodyPr wrap="square" rtlCol="0">
            <a:spAutoFit/>
          </a:bodyPr>
          <a:lstStyle/>
          <a:p>
            <a:r>
              <a:rPr lang="ja-JP" altLang="en-US" sz="1200" dirty="0"/>
              <a:t> </a:t>
            </a:r>
            <a:r>
              <a:rPr lang="ja-JP" altLang="en-US" sz="1200" dirty="0" smtClean="0"/>
              <a:t>すい</a:t>
            </a:r>
            <a:r>
              <a:rPr lang="ja-JP" altLang="en-US" sz="1200" dirty="0" err="1" smtClean="0"/>
              <a:t>ぶんほ</a:t>
            </a:r>
            <a:r>
              <a:rPr lang="ja-JP" altLang="en-US" sz="1200" dirty="0" smtClean="0"/>
              <a:t>きゅう</a:t>
            </a:r>
            <a:endParaRPr kumimoji="1" lang="ja-JP" altLang="en-US" sz="1200" dirty="0"/>
          </a:p>
        </p:txBody>
      </p:sp>
      <p:sp>
        <p:nvSpPr>
          <p:cNvPr id="11" name="テキスト ボックス 10"/>
          <p:cNvSpPr txBox="1"/>
          <p:nvPr/>
        </p:nvSpPr>
        <p:spPr>
          <a:xfrm>
            <a:off x="280968" y="2201269"/>
            <a:ext cx="7749869" cy="276999"/>
          </a:xfrm>
          <a:prstGeom prst="rect">
            <a:avLst/>
          </a:prstGeom>
          <a:noFill/>
        </p:spPr>
        <p:txBody>
          <a:bodyPr wrap="square" rtlCol="0">
            <a:spAutoFit/>
          </a:bodyPr>
          <a:lstStyle/>
          <a:p>
            <a:r>
              <a:rPr lang="ja-JP" altLang="en-US" sz="1200" dirty="0"/>
              <a:t> </a:t>
            </a:r>
            <a:r>
              <a:rPr lang="ja-JP" altLang="en-US" sz="1200" dirty="0" smtClean="0"/>
              <a:t>きゅう　あつ　　ひ　　　とく　　ちゅうい</a:t>
            </a:r>
            <a:endParaRPr kumimoji="1" lang="ja-JP" altLang="en-US" sz="1200" dirty="0"/>
          </a:p>
        </p:txBody>
      </p:sp>
      <p:sp>
        <p:nvSpPr>
          <p:cNvPr id="12" name="テキスト ボックス 11"/>
          <p:cNvSpPr txBox="1"/>
          <p:nvPr/>
        </p:nvSpPr>
        <p:spPr>
          <a:xfrm>
            <a:off x="297904" y="2949482"/>
            <a:ext cx="7749869" cy="276999"/>
          </a:xfrm>
          <a:prstGeom prst="rect">
            <a:avLst/>
          </a:prstGeom>
          <a:noFill/>
        </p:spPr>
        <p:txBody>
          <a:bodyPr wrap="square" rtlCol="0">
            <a:spAutoFit/>
          </a:bodyPr>
          <a:lstStyle/>
          <a:p>
            <a:r>
              <a:rPr lang="ja-JP" altLang="en-US" sz="1200" dirty="0"/>
              <a:t> </a:t>
            </a:r>
            <a:r>
              <a:rPr lang="ja-JP" altLang="en-US" sz="1200" dirty="0" smtClean="0"/>
              <a:t>てきど　　　うんどう　　　　　　　　あつ　　　　　　ひ</a:t>
            </a:r>
            <a:endParaRPr kumimoji="1" lang="ja-JP" altLang="en-US" sz="1200" dirty="0"/>
          </a:p>
        </p:txBody>
      </p:sp>
      <p:sp>
        <p:nvSpPr>
          <p:cNvPr id="13" name="テキスト ボックス 12"/>
          <p:cNvSpPr txBox="1"/>
          <p:nvPr/>
        </p:nvSpPr>
        <p:spPr>
          <a:xfrm>
            <a:off x="282458" y="3653921"/>
            <a:ext cx="7749869" cy="276999"/>
          </a:xfrm>
          <a:prstGeom prst="rect">
            <a:avLst/>
          </a:prstGeom>
          <a:noFill/>
        </p:spPr>
        <p:txBody>
          <a:bodyPr wrap="square" rtlCol="0">
            <a:spAutoFit/>
          </a:bodyPr>
          <a:lstStyle/>
          <a:p>
            <a:r>
              <a:rPr lang="ja-JP" altLang="en-US" sz="1200" dirty="0"/>
              <a:t> </a:t>
            </a:r>
            <a:r>
              <a:rPr lang="ja-JP" altLang="en-US" sz="1200" dirty="0" smtClean="0"/>
              <a:t>けんこう　　せいかつ</a:t>
            </a:r>
            <a:endParaRPr kumimoji="1" lang="ja-JP" altLang="en-US" sz="1200" dirty="0"/>
          </a:p>
        </p:txBody>
      </p:sp>
      <p:sp>
        <p:nvSpPr>
          <p:cNvPr id="14" name="テキスト ボックス 13"/>
          <p:cNvSpPr txBox="1"/>
          <p:nvPr/>
        </p:nvSpPr>
        <p:spPr>
          <a:xfrm>
            <a:off x="289437" y="4397735"/>
            <a:ext cx="7749869" cy="276999"/>
          </a:xfrm>
          <a:prstGeom prst="rect">
            <a:avLst/>
          </a:prstGeom>
          <a:noFill/>
        </p:spPr>
        <p:txBody>
          <a:bodyPr wrap="square" rtlCol="0">
            <a:spAutoFit/>
          </a:bodyPr>
          <a:lstStyle/>
          <a:p>
            <a:r>
              <a:rPr lang="ja-JP" altLang="en-US" sz="1200" dirty="0"/>
              <a:t> </a:t>
            </a:r>
            <a:r>
              <a:rPr lang="ja-JP" altLang="en-US" sz="1200" dirty="0" smtClean="0"/>
              <a:t>ともだち　　かぞく　　　いっしょ　　そな</a:t>
            </a:r>
            <a:endParaRPr kumimoji="1" lang="ja-JP" altLang="en-US" sz="1200" dirty="0"/>
          </a:p>
        </p:txBody>
      </p:sp>
      <p:sp>
        <p:nvSpPr>
          <p:cNvPr id="17" name="テキスト ボックス 16"/>
          <p:cNvSpPr txBox="1"/>
          <p:nvPr/>
        </p:nvSpPr>
        <p:spPr>
          <a:xfrm>
            <a:off x="262839" y="5126813"/>
            <a:ext cx="7749869" cy="276999"/>
          </a:xfrm>
          <a:prstGeom prst="rect">
            <a:avLst/>
          </a:prstGeom>
          <a:noFill/>
        </p:spPr>
        <p:txBody>
          <a:bodyPr wrap="square" rtlCol="0">
            <a:spAutoFit/>
          </a:bodyPr>
          <a:lstStyle/>
          <a:p>
            <a:r>
              <a:rPr lang="ja-JP" altLang="en-US" sz="1200" dirty="0"/>
              <a:t> </a:t>
            </a:r>
            <a:r>
              <a:rPr lang="ja-JP" altLang="en-US" sz="1200" dirty="0" smtClean="0"/>
              <a:t>あつ　　しすう　　　かくにん</a:t>
            </a:r>
            <a:endParaRPr kumimoji="1" lang="ja-JP" altLang="en-US" sz="1200" dirty="0"/>
          </a:p>
        </p:txBody>
      </p:sp>
      <p:sp>
        <p:nvSpPr>
          <p:cNvPr id="18"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6</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01646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115617" y="-27384"/>
            <a:ext cx="7587708" cy="692696"/>
          </a:xfrm>
        </p:spPr>
        <p:txBody>
          <a:bodyPr>
            <a:normAutofit/>
          </a:bodyPr>
          <a:lstStyle/>
          <a:p>
            <a:r>
              <a:rPr kumimoji="1" lang="ja-JP" altLang="en-US" dirty="0" smtClean="0"/>
              <a:t>熱中症</a:t>
            </a:r>
            <a:r>
              <a:rPr lang="ja-JP" altLang="en-US" dirty="0"/>
              <a:t>の</a:t>
            </a:r>
            <a:r>
              <a:rPr kumimoji="1" lang="ja-JP" altLang="en-US" dirty="0" smtClean="0"/>
              <a:t>対策（社会の色々な取組み）</a:t>
            </a:r>
            <a:endParaRPr kumimoji="1" lang="ja-JP" altLang="en-US" dirty="0"/>
          </a:p>
        </p:txBody>
      </p:sp>
      <p:sp>
        <p:nvSpPr>
          <p:cNvPr id="15" name="テキスト ボックス 14"/>
          <p:cNvSpPr txBox="1"/>
          <p:nvPr/>
        </p:nvSpPr>
        <p:spPr>
          <a:xfrm>
            <a:off x="471531" y="801391"/>
            <a:ext cx="8461628" cy="3208571"/>
          </a:xfrm>
          <a:prstGeom prst="rect">
            <a:avLst/>
          </a:prstGeom>
          <a:noFill/>
        </p:spPr>
        <p:txBody>
          <a:bodyPr wrap="square" rtlCol="0">
            <a:spAutoFit/>
          </a:bodyPr>
          <a:lstStyle/>
          <a:p>
            <a:pPr>
              <a:lnSpc>
                <a:spcPts val="2700"/>
              </a:lnSpc>
            </a:pPr>
            <a:r>
              <a:rPr lang="ja-JP" altLang="en-US" sz="2400" dirty="0" smtClean="0"/>
              <a:t>・熱中症警戒アラート</a:t>
            </a:r>
            <a:endParaRPr lang="en-US" altLang="ja-JP" sz="2400" dirty="0" smtClean="0"/>
          </a:p>
          <a:p>
            <a:pPr>
              <a:lnSpc>
                <a:spcPts val="2700"/>
              </a:lnSpc>
            </a:pPr>
            <a:endParaRPr lang="en-US" altLang="ja-JP" sz="2400" dirty="0" smtClean="0"/>
          </a:p>
          <a:p>
            <a:pPr>
              <a:lnSpc>
                <a:spcPts val="2700"/>
              </a:lnSpc>
            </a:pPr>
            <a:endParaRPr lang="en-US" altLang="ja-JP" sz="2400" dirty="0" smtClean="0"/>
          </a:p>
          <a:p>
            <a:pPr>
              <a:lnSpc>
                <a:spcPts val="2700"/>
              </a:lnSpc>
            </a:pPr>
            <a:endParaRPr lang="en-US" altLang="ja-JP" sz="2400" dirty="0" smtClean="0"/>
          </a:p>
          <a:p>
            <a:pPr>
              <a:lnSpc>
                <a:spcPts val="2700"/>
              </a:lnSpc>
            </a:pPr>
            <a:endParaRPr lang="en-US" altLang="ja-JP" sz="2400" dirty="0"/>
          </a:p>
          <a:p>
            <a:pPr>
              <a:lnSpc>
                <a:spcPts val="2700"/>
              </a:lnSpc>
            </a:pPr>
            <a:endParaRPr lang="en-US" altLang="ja-JP" sz="2400" dirty="0" smtClean="0"/>
          </a:p>
          <a:p>
            <a:pPr>
              <a:lnSpc>
                <a:spcPts val="2700"/>
              </a:lnSpc>
            </a:pPr>
            <a:endParaRPr lang="en-US" altLang="ja-JP" sz="2400" dirty="0" smtClean="0"/>
          </a:p>
          <a:p>
            <a:pPr>
              <a:lnSpc>
                <a:spcPts val="2700"/>
              </a:lnSpc>
            </a:pPr>
            <a:endParaRPr lang="en-US" altLang="ja-JP" sz="2400" dirty="0"/>
          </a:p>
          <a:p>
            <a:pPr>
              <a:lnSpc>
                <a:spcPts val="2700"/>
              </a:lnSpc>
            </a:pPr>
            <a:r>
              <a:rPr lang="ja-JP" altLang="en-US" sz="2400" dirty="0" smtClean="0"/>
              <a:t>・ミストシャワー　　　　　・</a:t>
            </a:r>
            <a:r>
              <a:rPr lang="ja-JP" altLang="en-US" sz="2400" dirty="0" err="1" smtClean="0"/>
              <a:t>しゃねつ</a:t>
            </a:r>
            <a:r>
              <a:rPr lang="ja-JP" altLang="en-US" sz="2400" dirty="0" smtClean="0"/>
              <a:t>ほそ</a:t>
            </a:r>
            <a:r>
              <a:rPr lang="ja-JP" altLang="en-US" sz="2400" dirty="0"/>
              <a:t>う</a:t>
            </a:r>
            <a:endParaRPr lang="en-US" altLang="ja-JP" sz="2400" dirty="0"/>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2345" y="4009961"/>
            <a:ext cx="4262366" cy="2325953"/>
          </a:xfrm>
          <a:prstGeom prst="rect">
            <a:avLst/>
          </a:prstGeom>
        </p:spPr>
      </p:pic>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9746" y="4009962"/>
            <a:ext cx="4252443" cy="2325953"/>
          </a:xfrm>
          <a:prstGeom prst="rect">
            <a:avLst/>
          </a:prstGeom>
        </p:spPr>
      </p:pic>
      <p:pic>
        <p:nvPicPr>
          <p:cNvPr id="5" name="図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49161" y="689771"/>
            <a:ext cx="4581813" cy="2526420"/>
          </a:xfrm>
          <a:prstGeom prst="rect">
            <a:avLst/>
          </a:prstGeom>
        </p:spPr>
      </p:pic>
      <p:sp>
        <p:nvSpPr>
          <p:cNvPr id="9" name="テキスト ボックス 8"/>
          <p:cNvSpPr txBox="1"/>
          <p:nvPr/>
        </p:nvSpPr>
        <p:spPr>
          <a:xfrm>
            <a:off x="1093583" y="-57500"/>
            <a:ext cx="7749869" cy="276999"/>
          </a:xfrm>
          <a:prstGeom prst="rect">
            <a:avLst/>
          </a:prstGeom>
          <a:noFill/>
        </p:spPr>
        <p:txBody>
          <a:bodyPr wrap="square" rtlCol="0">
            <a:spAutoFit/>
          </a:bodyPr>
          <a:lstStyle/>
          <a:p>
            <a:r>
              <a:rPr lang="ja-JP" altLang="en-US" sz="1200" dirty="0"/>
              <a:t> </a:t>
            </a:r>
            <a:r>
              <a:rPr lang="ja-JP" altLang="en-US" sz="1200" dirty="0" smtClean="0"/>
              <a:t>ねっちゅうしょう　　</a:t>
            </a:r>
            <a:r>
              <a:rPr lang="ja-JP" altLang="en-US" sz="1200" dirty="0" err="1" smtClean="0"/>
              <a:t>たい</a:t>
            </a:r>
            <a:r>
              <a:rPr lang="ja-JP" altLang="en-US" sz="1200" dirty="0" smtClean="0"/>
              <a:t>さく　　　　しゃかい　　　いろいろ　　　　とりく</a:t>
            </a:r>
            <a:endParaRPr kumimoji="1" lang="ja-JP" altLang="en-US" sz="1200" dirty="0"/>
          </a:p>
        </p:txBody>
      </p:sp>
      <p:sp>
        <p:nvSpPr>
          <p:cNvPr id="10" name="テキスト ボックス 9"/>
          <p:cNvSpPr txBox="1"/>
          <p:nvPr/>
        </p:nvSpPr>
        <p:spPr>
          <a:xfrm>
            <a:off x="689572" y="629965"/>
            <a:ext cx="7749869" cy="276999"/>
          </a:xfrm>
          <a:prstGeom prst="rect">
            <a:avLst/>
          </a:prstGeom>
          <a:noFill/>
        </p:spPr>
        <p:txBody>
          <a:bodyPr wrap="square" rtlCol="0">
            <a:spAutoFit/>
          </a:bodyPr>
          <a:lstStyle/>
          <a:p>
            <a:r>
              <a:rPr lang="ja-JP" altLang="en-US" sz="1200" dirty="0"/>
              <a:t> </a:t>
            </a:r>
            <a:r>
              <a:rPr lang="ja-JP" altLang="en-US" sz="1200" dirty="0" smtClean="0"/>
              <a:t>ねっちゅうしょうけいかい</a:t>
            </a:r>
            <a:endParaRPr kumimoji="1" lang="ja-JP" altLang="en-US" sz="1200" dirty="0"/>
          </a:p>
        </p:txBody>
      </p:sp>
      <p:sp>
        <p:nvSpPr>
          <p:cNvPr id="11"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7</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0420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972396" y="2798283"/>
            <a:ext cx="7499575" cy="1722931"/>
          </a:xfrm>
        </p:spPr>
        <p:txBody>
          <a:bodyPr>
            <a:normAutofit/>
          </a:bodyPr>
          <a:lstStyle/>
          <a:p>
            <a:pPr algn="ctr"/>
            <a:r>
              <a:rPr kumimoji="1" lang="ja-JP" altLang="en-US" dirty="0" smtClean="0"/>
              <a:t>地球は温暖化し、気候は変動している。</a:t>
            </a:r>
            <a:r>
              <a:rPr kumimoji="1" lang="en-US" altLang="ja-JP" dirty="0" smtClean="0"/>
              <a:t/>
            </a:r>
            <a:br>
              <a:rPr kumimoji="1" lang="en-US" altLang="ja-JP" dirty="0" smtClean="0"/>
            </a:br>
            <a:r>
              <a:rPr kumimoji="1" lang="en-US" altLang="ja-JP" dirty="0" smtClean="0"/>
              <a:t/>
            </a:r>
            <a:br>
              <a:rPr kumimoji="1" lang="en-US" altLang="ja-JP" dirty="0" smtClean="0"/>
            </a:br>
            <a:r>
              <a:rPr lang="ja-JP" altLang="en-US" dirty="0" smtClean="0"/>
              <a:t>私たちは、</a:t>
            </a:r>
            <a:r>
              <a:rPr kumimoji="1" lang="ja-JP" altLang="en-US" dirty="0" smtClean="0"/>
              <a:t>何をすればいい？</a:t>
            </a:r>
            <a:endParaRPr kumimoji="1" lang="ja-JP" altLang="en-US" dirty="0"/>
          </a:p>
        </p:txBody>
      </p:sp>
      <p:sp>
        <p:nvSpPr>
          <p:cNvPr id="5" name="テキスト ボックス 4"/>
          <p:cNvSpPr txBox="1"/>
          <p:nvPr/>
        </p:nvSpPr>
        <p:spPr>
          <a:xfrm>
            <a:off x="1203650" y="2986144"/>
            <a:ext cx="7749869" cy="276999"/>
          </a:xfrm>
          <a:prstGeom prst="rect">
            <a:avLst/>
          </a:prstGeom>
          <a:noFill/>
        </p:spPr>
        <p:txBody>
          <a:bodyPr wrap="square" rtlCol="0">
            <a:spAutoFit/>
          </a:bodyPr>
          <a:lstStyle/>
          <a:p>
            <a:r>
              <a:rPr lang="ja-JP" altLang="en-US" sz="1200" dirty="0"/>
              <a:t> </a:t>
            </a:r>
            <a:r>
              <a:rPr lang="ja-JP" altLang="en-US" sz="1200" dirty="0" err="1" smtClean="0"/>
              <a:t>ち</a:t>
            </a:r>
            <a:r>
              <a:rPr lang="ja-JP" altLang="en-US" sz="1200" dirty="0" smtClean="0"/>
              <a:t>きゅう　　　　おんだんか　　　　　　　　きこう　　　　へんどう</a:t>
            </a:r>
            <a:endParaRPr kumimoji="1" lang="ja-JP" altLang="en-US" sz="1200" dirty="0"/>
          </a:p>
        </p:txBody>
      </p:sp>
      <p:sp>
        <p:nvSpPr>
          <p:cNvPr id="6" name="テキスト ボックス 5"/>
          <p:cNvSpPr txBox="1"/>
          <p:nvPr/>
        </p:nvSpPr>
        <p:spPr>
          <a:xfrm>
            <a:off x="2092652" y="3807409"/>
            <a:ext cx="6170816" cy="276999"/>
          </a:xfrm>
          <a:prstGeom prst="rect">
            <a:avLst/>
          </a:prstGeom>
          <a:noFill/>
        </p:spPr>
        <p:txBody>
          <a:bodyPr wrap="square" rtlCol="0">
            <a:spAutoFit/>
          </a:bodyPr>
          <a:lstStyle/>
          <a:p>
            <a:r>
              <a:rPr lang="ja-JP" altLang="en-US" sz="1200" dirty="0"/>
              <a:t> </a:t>
            </a:r>
            <a:r>
              <a:rPr lang="ja-JP" altLang="en-US" sz="1200" dirty="0" smtClean="0"/>
              <a:t>わたし　　　　　　　　　　なに</a:t>
            </a:r>
            <a:endParaRPr kumimoji="1" lang="ja-JP" altLang="en-US" sz="1200" dirty="0"/>
          </a:p>
        </p:txBody>
      </p:sp>
      <p:sp>
        <p:nvSpPr>
          <p:cNvPr id="7"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8</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42302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agawa②">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神奈川テンプレ">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16176</TotalTime>
  <Words>1306</Words>
  <Application>Microsoft Office PowerPoint</Application>
  <PresentationFormat>画面に合わせる (4:3)</PresentationFormat>
  <Paragraphs>133</Paragraphs>
  <Slides>10</Slides>
  <Notes>10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10</vt:i4>
      </vt:variant>
    </vt:vector>
  </HeadingPairs>
  <TitlesOfParts>
    <vt:vector size="18" baseType="lpstr">
      <vt:lpstr>BIZ UDPゴシック</vt:lpstr>
      <vt:lpstr>ＭＳ Ｐゴシック</vt:lpstr>
      <vt:lpstr>ＭＳ ゴシック</vt:lpstr>
      <vt:lpstr>メイリオ</vt:lpstr>
      <vt:lpstr>Arial</vt:lpstr>
      <vt:lpstr>Calibri</vt:lpstr>
      <vt:lpstr>Wingdings</vt:lpstr>
      <vt:lpstr>kanagawa②</vt:lpstr>
      <vt:lpstr>これからの夏の暑さにどう挑む？ ～気候変動問題を学ぼう～</vt:lpstr>
      <vt:lpstr>１日目のふりかえり</vt:lpstr>
      <vt:lpstr>暑さ指数の測定結果はどうでしたか？</vt:lpstr>
      <vt:lpstr>熱中症の危険性が高い場所、条件</vt:lpstr>
      <vt:lpstr>熱中症にならないためにはどうすればいい？</vt:lpstr>
      <vt:lpstr>動画を見てみよう</vt:lpstr>
      <vt:lpstr>熱中症の対策（私たちにできること）</vt:lpstr>
      <vt:lpstr>熱中症の対策（社会の色々な取組み）</vt:lpstr>
      <vt:lpstr>地球は温暖化し、気候は変動している。  私たちは、何をすればいい？</vt:lpstr>
      <vt:lpstr>２つの気候変動対策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スマート県庁大作戦 アクションプラン</dc:title>
  <dc:creator>user</dc:creator>
  <cp:lastModifiedBy>環境科学センター　新井</cp:lastModifiedBy>
  <cp:revision>991</cp:revision>
  <cp:lastPrinted>2023-07-11T01:10:24Z</cp:lastPrinted>
  <dcterms:created xsi:type="dcterms:W3CDTF">2016-09-09T02:46:14Z</dcterms:created>
  <dcterms:modified xsi:type="dcterms:W3CDTF">2024-11-27T01:01:37Z</dcterms:modified>
</cp:coreProperties>
</file>