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4" r:id="rId1"/>
  </p:sldMasterIdLst>
  <p:notesMasterIdLst>
    <p:notesMasterId r:id="rId4"/>
  </p:notesMasterIdLst>
  <p:handoutMasterIdLst>
    <p:handoutMasterId r:id="rId5"/>
  </p:handoutMasterIdLst>
  <p:sldIdLst>
    <p:sldId id="257" r:id="rId2"/>
    <p:sldId id="258" r:id="rId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081" autoAdjust="0"/>
  </p:normalViewPr>
  <p:slideViewPr>
    <p:cSldViewPr>
      <p:cViewPr varScale="1">
        <p:scale>
          <a:sx n="54" d="100"/>
          <a:sy n="54" d="100"/>
        </p:scale>
        <p:origin x="-1836" y="-9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46" y="-11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B86FC4F0-348A-4D9F-8F04-B5A56B524F73}"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9B0ACA3A-D5CE-4FA6-8958-6B4A130D077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8A3E1D8-F5CC-43FD-8589-77124DA9A4C4}"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1CB73A47-85F7-40F1-AD24-7260589E032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Char char="•"/>
            </a:pPr>
            <a:r>
              <a:rPr kumimoji="1" lang="ja-JP" altLang="en-US" dirty="0" smtClean="0"/>
              <a:t>講師：自己紹介</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a:t>
            </a:fld>
            <a:endParaRPr kumimoji="1" lang="ja-JP" altLang="en-US" dirty="0"/>
          </a:p>
        </p:txBody>
      </p:sp>
      <p:sp>
        <p:nvSpPr>
          <p:cNvPr id="5" name="フッター プレースホルダ 4"/>
          <p:cNvSpPr>
            <a:spLocks noGrp="1"/>
          </p:cNvSpPr>
          <p:nvPr>
            <p:ph type="ftr" sz="quarter" idx="11"/>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en-US" altLang="ja-JP" dirty="0" smtClean="0">
                <a:solidFill>
                  <a:srgbClr val="FF0000"/>
                </a:solidFill>
              </a:rPr>
              <a:t>【</a:t>
            </a:r>
            <a:r>
              <a:rPr kumimoji="1" lang="ja-JP" altLang="en-US" dirty="0" smtClean="0">
                <a:solidFill>
                  <a:srgbClr val="FF0000"/>
                </a:solidFill>
              </a:rPr>
              <a:t>はじめに</a:t>
            </a:r>
            <a:r>
              <a:rPr kumimoji="1" lang="en-US" altLang="ja-JP" dirty="0" smtClean="0">
                <a:solidFill>
                  <a:srgbClr val="FF0000"/>
                </a:solidFill>
              </a:rPr>
              <a:t>】</a:t>
            </a:r>
          </a:p>
          <a:p>
            <a:pPr>
              <a:buFont typeface="Arial" pitchFamily="34" charset="0"/>
              <a:buChar char="•"/>
            </a:pPr>
            <a:r>
              <a:rPr kumimoji="1" lang="ja-JP" altLang="en-US" dirty="0" smtClean="0"/>
              <a:t>この研修は、平成</a:t>
            </a:r>
            <a:r>
              <a:rPr kumimoji="1" lang="en-US" altLang="ja-JP" dirty="0" smtClean="0"/>
              <a:t>21</a:t>
            </a:r>
            <a:r>
              <a:rPr kumimoji="1" lang="ja-JP" altLang="en-US" dirty="0" smtClean="0"/>
              <a:t>年３月に神奈川県が作成した「施設職員のための高齢者虐待防止の手引き</a:t>
            </a:r>
            <a:r>
              <a:rPr kumimoji="1" lang="en-US" altLang="ja-JP" dirty="0" smtClean="0"/>
              <a:t>『</a:t>
            </a:r>
            <a:r>
              <a:rPr kumimoji="1" lang="ja-JP" altLang="en-US" dirty="0" smtClean="0"/>
              <a:t>高齢者・家族の心に耳を傾けるケアをめざして</a:t>
            </a:r>
            <a:r>
              <a:rPr kumimoji="1" lang="en-US" altLang="ja-JP" dirty="0" smtClean="0"/>
              <a:t>』</a:t>
            </a:r>
            <a:r>
              <a:rPr kumimoji="1" lang="ja-JP" altLang="en-US" dirty="0" smtClean="0"/>
              <a:t>」に沿って、高齢者の権利擁護について学んでいただく研修</a:t>
            </a:r>
            <a:r>
              <a:rPr kumimoji="1" lang="ja-JP" altLang="en-US" strike="noStrike" dirty="0" smtClean="0">
                <a:solidFill>
                  <a:srgbClr val="FF0000"/>
                </a:solidFill>
              </a:rPr>
              <a:t>で</a:t>
            </a:r>
            <a:r>
              <a:rPr kumimoji="1" lang="ja-JP" altLang="en-US" strike="noStrike" dirty="0" smtClean="0"/>
              <a:t>す</a:t>
            </a:r>
            <a:r>
              <a:rPr kumimoji="1" lang="ja-JP" altLang="en-US" dirty="0"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なお、この手引きは、県が設置するかながわ高齢者あんしん介護推進会議の下部組織である高齢者虐待防止部会が中心となり、施設・事業所職員に参加していただき、ご意見をいただいたり、ご利用者さんやご家族からアンケートを取</a:t>
            </a:r>
            <a:r>
              <a:rPr kumimoji="1" lang="ja-JP" altLang="en-US" dirty="0" smtClean="0">
                <a:solidFill>
                  <a:srgbClr val="FF0000"/>
                </a:solidFill>
              </a:rPr>
              <a:t>る</a:t>
            </a:r>
            <a:r>
              <a:rPr kumimoji="1" lang="ja-JP" altLang="en-US" smtClean="0">
                <a:solidFill>
                  <a:srgbClr val="FF0000"/>
                </a:solidFill>
              </a:rPr>
              <a:t>など、</a:t>
            </a:r>
            <a:r>
              <a:rPr kumimoji="1" lang="ja-JP" altLang="en-US" smtClean="0"/>
              <a:t>ご利用者</a:t>
            </a:r>
            <a:r>
              <a:rPr kumimoji="1" lang="ja-JP" altLang="en-US" dirty="0" smtClean="0"/>
              <a:t>・ご家族、施設や事業所の職員の意見を取り入れて作成したものです。</a:t>
            </a:r>
          </a:p>
          <a:p>
            <a:pPr>
              <a:buFont typeface="Arial" pitchFamily="34" charset="0"/>
              <a:buChar char="•"/>
            </a:pPr>
            <a:r>
              <a:rPr kumimoji="1" lang="ja-JP" altLang="en-US" dirty="0" smtClean="0"/>
              <a:t>神奈川県のホームページに全文掲載されていますので、一度読んでいただければと思います。</a:t>
            </a:r>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a:t>
            </a:fld>
            <a:endParaRPr lang="ja-JP" altLang="en-US" dirty="0"/>
          </a:p>
        </p:txBody>
      </p:sp>
      <p:sp>
        <p:nvSpPr>
          <p:cNvPr id="6" name="フッター プレースホルダ 5"/>
          <p:cNvSpPr>
            <a:spLocks noGrp="1"/>
          </p:cNvSpPr>
          <p:nvPr>
            <p:ph type="ftr" sz="quarter" idx="12"/>
          </p:nvPr>
        </p:nvSpPr>
        <p:spPr/>
        <p:txBody>
          <a:bodyPr/>
          <a:lstStyle/>
          <a:p>
            <a:r>
              <a:rPr lang="ja-JP" altLang="en-US" smtClean="0">
                <a:latin typeface="+mj-ea"/>
                <a:ea typeface="+mj-ea"/>
              </a:rPr>
              <a:t>神奈川県</a:t>
            </a:r>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90ED720-0104-4369-84BC-D37694168613}" type="datetimeFigureOut">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971600" y="3573016"/>
            <a:ext cx="7128792" cy="2880320"/>
          </a:xfrm>
        </p:spPr>
        <p:txBody>
          <a:bodyPr>
            <a:noAutofit/>
          </a:bodyPr>
          <a:lstStyle/>
          <a:p>
            <a:r>
              <a:rPr kumimoji="1" lang="ja-JP" altLang="en-US" sz="2800" dirty="0" smtClean="0">
                <a:solidFill>
                  <a:schemeClr val="tx1"/>
                </a:solidFill>
              </a:rPr>
              <a:t>高齢者・家族の心に</a:t>
            </a:r>
            <a:endParaRPr kumimoji="1" lang="en-US" altLang="ja-JP" sz="2800" dirty="0" smtClean="0">
              <a:solidFill>
                <a:schemeClr val="tx1"/>
              </a:solidFill>
            </a:endParaRPr>
          </a:p>
          <a:p>
            <a:r>
              <a:rPr kumimoji="1" lang="ja-JP" altLang="en-US" sz="2800" dirty="0" smtClean="0">
                <a:solidFill>
                  <a:schemeClr val="tx1"/>
                </a:solidFill>
              </a:rPr>
              <a:t>耳を傾けるケアをめざして</a:t>
            </a:r>
            <a:endParaRPr kumimoji="1" lang="en-US" altLang="ja-JP" sz="2800" dirty="0" smtClean="0">
              <a:solidFill>
                <a:schemeClr val="tx1"/>
              </a:solidFill>
            </a:endParaRPr>
          </a:p>
          <a:p>
            <a:endParaRPr lang="en-US" altLang="ja-JP" sz="800" dirty="0" smtClean="0">
              <a:solidFill>
                <a:schemeClr val="tx1"/>
              </a:solidFill>
            </a:endParaRPr>
          </a:p>
          <a:p>
            <a:r>
              <a:rPr kumimoji="1" lang="ja-JP" altLang="en-US" sz="2800" dirty="0" smtClean="0">
                <a:solidFill>
                  <a:schemeClr val="tx1"/>
                </a:solidFill>
              </a:rPr>
              <a:t>神奈川県</a:t>
            </a:r>
            <a:endParaRPr kumimoji="1" lang="en-US" altLang="ja-JP" sz="2800" dirty="0" smtClean="0">
              <a:solidFill>
                <a:schemeClr val="tx1"/>
              </a:solidFill>
            </a:endParaRPr>
          </a:p>
          <a:p>
            <a:r>
              <a:rPr lang="ja-JP" altLang="en-US" sz="2400" dirty="0" smtClean="0">
                <a:solidFill>
                  <a:schemeClr val="tx1"/>
                </a:solidFill>
              </a:rPr>
              <a:t>平成</a:t>
            </a:r>
            <a:r>
              <a:rPr lang="en-US" altLang="ja-JP" sz="2400" dirty="0" smtClean="0">
                <a:solidFill>
                  <a:schemeClr val="tx1"/>
                </a:solidFill>
              </a:rPr>
              <a:t>26</a:t>
            </a:r>
            <a:r>
              <a:rPr lang="ja-JP" altLang="en-US" sz="2400" dirty="0" smtClean="0">
                <a:solidFill>
                  <a:schemeClr val="tx1"/>
                </a:solidFill>
              </a:rPr>
              <a:t>年</a:t>
            </a:r>
            <a:r>
              <a:rPr lang="en-US" altLang="ja-JP" sz="2400" dirty="0" smtClean="0">
                <a:solidFill>
                  <a:schemeClr val="tx1"/>
                </a:solidFill>
              </a:rPr>
              <a:t>9</a:t>
            </a:r>
            <a:r>
              <a:rPr lang="ja-JP" altLang="en-US" sz="2400" dirty="0" smtClean="0">
                <a:solidFill>
                  <a:schemeClr val="tx1"/>
                </a:solidFill>
              </a:rPr>
              <a:t>月</a:t>
            </a:r>
            <a:endParaRPr lang="en-US" altLang="ja-JP" sz="2400" dirty="0" smtClean="0">
              <a:solidFill>
                <a:schemeClr val="tx1"/>
              </a:solidFill>
            </a:endParaRPr>
          </a:p>
          <a:p>
            <a:r>
              <a:rPr kumimoji="1" lang="ja-JP" altLang="en-US" sz="2400" dirty="0" smtClean="0">
                <a:solidFill>
                  <a:schemeClr val="tx1"/>
                </a:solidFill>
              </a:rPr>
              <a:t>平成</a:t>
            </a:r>
            <a:r>
              <a:rPr kumimoji="1" lang="en-US" altLang="ja-JP" sz="2400" dirty="0" smtClean="0">
                <a:solidFill>
                  <a:schemeClr val="tx1"/>
                </a:solidFill>
              </a:rPr>
              <a:t>28</a:t>
            </a:r>
            <a:r>
              <a:rPr kumimoji="1" lang="ja-JP" altLang="en-US" sz="2400" dirty="0" smtClean="0">
                <a:solidFill>
                  <a:schemeClr val="tx1"/>
                </a:solidFill>
              </a:rPr>
              <a:t>年</a:t>
            </a:r>
            <a:r>
              <a:rPr kumimoji="1" lang="en-US" altLang="ja-JP" sz="2400" dirty="0" smtClean="0">
                <a:solidFill>
                  <a:schemeClr val="tx1"/>
                </a:solidFill>
              </a:rPr>
              <a:t>11</a:t>
            </a:r>
            <a:r>
              <a:rPr kumimoji="1" lang="ja-JP" altLang="en-US" sz="2400" dirty="0" smtClean="0">
                <a:solidFill>
                  <a:schemeClr val="tx1"/>
                </a:solidFill>
              </a:rPr>
              <a:t>月改訂</a:t>
            </a:r>
            <a:endParaRPr kumimoji="1" lang="en-US" altLang="ja-JP" sz="2400" dirty="0" smtClean="0">
              <a:solidFill>
                <a:schemeClr val="tx1"/>
              </a:solidFill>
            </a:endParaRPr>
          </a:p>
          <a:p>
            <a:endParaRPr kumimoji="1" lang="ja-JP" altLang="en-US" sz="2800" dirty="0">
              <a:solidFill>
                <a:schemeClr val="tx1"/>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dirty="0"/>
          </a:p>
        </p:txBody>
      </p:sp>
      <p:sp>
        <p:nvSpPr>
          <p:cNvPr id="2" name="タイトル 1"/>
          <p:cNvSpPr>
            <a:spLocks noGrp="1"/>
          </p:cNvSpPr>
          <p:nvPr>
            <p:ph type="ctrTitle"/>
          </p:nvPr>
        </p:nvSpPr>
        <p:spPr>
          <a:xfrm>
            <a:off x="755576" y="1412776"/>
            <a:ext cx="7772400" cy="1728192"/>
          </a:xfrm>
        </p:spPr>
        <p:txBody>
          <a:bodyPr>
            <a:normAutofit fontScale="90000"/>
          </a:bodyPr>
          <a:lstStyle/>
          <a:p>
            <a:r>
              <a:rPr kumimoji="1" lang="ja-JP" altLang="en-US" dirty="0" smtClean="0"/>
              <a:t>高齢者の権利擁護</a:t>
            </a:r>
            <a:r>
              <a:rPr lang="ja-JP" altLang="en-US" dirty="0" smtClean="0"/>
              <a:t>のための</a:t>
            </a:r>
            <a:r>
              <a:rPr lang="en-US" altLang="ja-JP" dirty="0" smtClean="0"/>
              <a:t/>
            </a:r>
            <a:br>
              <a:rPr lang="en-US" altLang="ja-JP" dirty="0" smtClean="0"/>
            </a:br>
            <a:r>
              <a:rPr lang="ja-JP" altLang="en-US" dirty="0" smtClean="0"/>
              <a:t>研修プログラム</a:t>
            </a:r>
            <a:r>
              <a:rPr kumimoji="1" lang="en-US" altLang="ja-JP" dirty="0" smtClean="0"/>
              <a:t/>
            </a:r>
            <a:br>
              <a:rPr kumimoji="1" lang="en-US" altLang="ja-JP" dirty="0" smtClean="0"/>
            </a:br>
            <a:r>
              <a:rPr lang="ja-JP" altLang="en-US" sz="3600" dirty="0" smtClean="0"/>
              <a:t>スタッフ向け</a:t>
            </a:r>
            <a:endParaRPr kumimoji="1" lang="ja-JP" altLang="en-US" sz="3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normAutofit/>
          </a:bodyPr>
          <a:lstStyle/>
          <a:p>
            <a:fld id="{D2D8002D-B5B0-4BAC-B1F6-782DDCCE6D9C}" type="slidenum">
              <a:rPr kumimoji="1" lang="ja-JP" altLang="en-US" smtClean="0"/>
              <a:pPr/>
              <a:t>2</a:t>
            </a:fld>
            <a:endParaRPr kumimoji="1" lang="ja-JP" altLang="en-US" dirty="0"/>
          </a:p>
        </p:txBody>
      </p:sp>
      <p:pic>
        <p:nvPicPr>
          <p:cNvPr id="6" name="コンテンツ プレースホルダ 5" descr="図1.png"/>
          <p:cNvPicPr>
            <a:picLocks noGrp="1" noChangeAspect="1"/>
          </p:cNvPicPr>
          <p:nvPr>
            <p:ph sz="quarter" idx="1"/>
          </p:nvPr>
        </p:nvPicPr>
        <p:blipFill>
          <a:blip r:embed="rId3" cstate="print"/>
          <a:srcRect l="1333" t="15138" b="8412"/>
          <a:stretch>
            <a:fillRect/>
          </a:stretch>
        </p:blipFill>
        <p:spPr>
          <a:xfrm>
            <a:off x="1619672" y="76200"/>
            <a:ext cx="5902863" cy="6667500"/>
          </a:xfrm>
          <a:noFill/>
          <a:ln w="3175">
            <a:solidFill>
              <a:schemeClr val="tx1"/>
            </a:solidFill>
          </a:ln>
        </p:spPr>
      </p:pic>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TotalTime>
  <Words>185</Words>
  <Application>Microsoft Office PowerPoint</Application>
  <PresentationFormat>画面に合わせる (4:3)</PresentationFormat>
  <Paragraphs>18</Paragraphs>
  <Slides>2</Slides>
  <Notes>2</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ジャパネスク</vt:lpstr>
      <vt:lpstr>高齢者の権利擁護のための 研修プログラム スタッフ向け</vt:lpstr>
      <vt:lpstr>スライド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高齢者の権利擁護について 従事者向け</dc:title>
  <dc:creator>長澤 忠行</dc:creator>
  <cp:lastModifiedBy>user</cp:lastModifiedBy>
  <cp:revision>15</cp:revision>
  <dcterms:created xsi:type="dcterms:W3CDTF">2014-03-28T05:35:34Z</dcterms:created>
  <dcterms:modified xsi:type="dcterms:W3CDTF">2016-11-08T05:10:26Z</dcterms:modified>
</cp:coreProperties>
</file>