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handoutMasterIdLst>
    <p:handoutMasterId r:id="rId27"/>
  </p:handoutMasterIdLst>
  <p:sldIdLst>
    <p:sldId id="256" r:id="rId2"/>
    <p:sldId id="257" r:id="rId3"/>
    <p:sldId id="277" r:id="rId4"/>
    <p:sldId id="258" r:id="rId5"/>
    <p:sldId id="278" r:id="rId6"/>
    <p:sldId id="282" r:id="rId7"/>
    <p:sldId id="283" r:id="rId8"/>
    <p:sldId id="284" r:id="rId9"/>
    <p:sldId id="279" r:id="rId10"/>
    <p:sldId id="291" r:id="rId11"/>
    <p:sldId id="285" r:id="rId12"/>
    <p:sldId id="260" r:id="rId13"/>
    <p:sldId id="286" r:id="rId14"/>
    <p:sldId id="265" r:id="rId15"/>
    <p:sldId id="287" r:id="rId16"/>
    <p:sldId id="266" r:id="rId17"/>
    <p:sldId id="267" r:id="rId18"/>
    <p:sldId id="268" r:id="rId19"/>
    <p:sldId id="269" r:id="rId20"/>
    <p:sldId id="270" r:id="rId21"/>
    <p:sldId id="288" r:id="rId22"/>
    <p:sldId id="271" r:id="rId23"/>
    <p:sldId id="293" r:id="rId24"/>
    <p:sldId id="290" r:id="rId25"/>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0070" autoAdjust="0"/>
  </p:normalViewPr>
  <p:slideViewPr>
    <p:cSldViewPr>
      <p:cViewPr varScale="1">
        <p:scale>
          <a:sx n="43" d="100"/>
          <a:sy n="43" d="100"/>
        </p:scale>
        <p:origin x="-216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946" y="-114"/>
      </p:cViewPr>
      <p:guideLst>
        <p:guide orient="horz" pos="3108"/>
        <p:guide pos="212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2AE00F2A-40F4-4EB9-B454-545A2B75D67A}" type="datetimeFigureOut">
              <a:rPr kumimoji="1" lang="ja-JP" altLang="en-US" smtClean="0"/>
              <a:pPr/>
              <a:t>2016/11/8</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129F230D-58C8-44E6-9EA6-07D780C6721A}"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7FF0FF1C-5202-4C2E-A04B-249D5FB4E1AF}" type="datetimeFigureOut">
              <a:rPr kumimoji="1" lang="ja-JP" altLang="en-US" smtClean="0"/>
              <a:pPr/>
              <a:t>2016/11/8</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84CD0239-BD31-4AAB-80A7-453A30C0B189}"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buFont typeface="Arial" pitchFamily="34" charset="0"/>
      <a:buChar char="•"/>
      <a:defRPr kumimoji="1" sz="1200" kern="1200">
        <a:solidFill>
          <a:schemeClr val="tx1"/>
        </a:solidFill>
        <a:latin typeface="+mn-lt"/>
        <a:ea typeface="+mn-ea"/>
        <a:cs typeface="+mn-cs"/>
      </a:defRPr>
    </a:lvl1pPr>
    <a:lvl2pPr marL="87313" indent="88900" algn="l" defTabSz="914400" rtl="0" eaLnBrk="1" latinLnBrk="0" hangingPunct="1">
      <a:buFont typeface="Arial" pitchFamily="34" charset="0"/>
      <a:buChar char="–"/>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研修１のねらい</a:t>
            </a:r>
            <a:r>
              <a:rPr kumimoji="1" lang="en-US" altLang="ja-JP" b="1" dirty="0" smtClean="0">
                <a:solidFill>
                  <a:srgbClr val="FF0000"/>
                </a:solidFill>
              </a:rPr>
              <a:t>】</a:t>
            </a:r>
          </a:p>
          <a:p>
            <a:r>
              <a:rPr kumimoji="1" lang="ja-JP" altLang="en-US" dirty="0" smtClean="0"/>
              <a:t>ここでは、「施設職員のための高齢者虐待防止の手引き」の第１章の内容である養介護施設従事者等による高齢者虐待について説明をします。</a:t>
            </a:r>
            <a:endParaRPr kumimoji="1" lang="en-US" altLang="ja-JP" dirty="0" smtClean="0"/>
          </a:p>
          <a:p>
            <a:r>
              <a:rPr kumimoji="1" lang="ja-JP" altLang="en-US" b="1" u="sng" dirty="0" smtClean="0"/>
              <a:t>高齢者虐待防止法の</a:t>
            </a:r>
            <a:r>
              <a:rPr kumimoji="1" lang="ja-JP" altLang="en-US" b="1" u="sng" strike="noStrike" dirty="0" smtClean="0">
                <a:solidFill>
                  <a:srgbClr val="FF0000"/>
                </a:solidFill>
              </a:rPr>
              <a:t>目的</a:t>
            </a:r>
            <a:r>
              <a:rPr kumimoji="1" lang="ja-JP" altLang="en-US" dirty="0" smtClean="0"/>
              <a:t>や、</a:t>
            </a:r>
            <a:r>
              <a:rPr kumimoji="1" lang="ja-JP" altLang="en-US" b="1" u="sng" dirty="0" smtClean="0"/>
              <a:t>定義</a:t>
            </a:r>
            <a:r>
              <a:rPr kumimoji="1" lang="ja-JP" altLang="en-US" dirty="0" smtClean="0"/>
              <a:t>、</a:t>
            </a:r>
            <a:r>
              <a:rPr kumimoji="1" lang="ja-JP" altLang="en-US" b="1" u="sng" dirty="0" smtClean="0"/>
              <a:t>通報義務</a:t>
            </a:r>
            <a:r>
              <a:rPr kumimoji="1" lang="ja-JP" altLang="en-US" dirty="0" smtClean="0">
                <a:solidFill>
                  <a:srgbClr val="FF0000"/>
                </a:solidFill>
              </a:rPr>
              <a:t>、</a:t>
            </a:r>
            <a:r>
              <a:rPr kumimoji="1" lang="ja-JP" altLang="en-US" b="1" u="sng" dirty="0" smtClean="0">
                <a:solidFill>
                  <a:srgbClr val="FF0000"/>
                </a:solidFill>
              </a:rPr>
              <a:t>施設従事者の責務</a:t>
            </a:r>
            <a:r>
              <a:rPr kumimoji="1" lang="ja-JP" altLang="en-US" dirty="0" smtClean="0"/>
              <a:t>など</a:t>
            </a:r>
            <a:r>
              <a:rPr kumimoji="1" lang="ja-JP" altLang="en-US" dirty="0" smtClean="0">
                <a:solidFill>
                  <a:srgbClr val="FF0000"/>
                </a:solidFill>
              </a:rPr>
              <a:t>について</a:t>
            </a:r>
            <a:r>
              <a:rPr kumimoji="1" lang="ja-JP" altLang="en-US" strike="noStrike" dirty="0" smtClean="0">
                <a:solidFill>
                  <a:srgbClr val="FF0000"/>
                </a:solidFill>
              </a:rPr>
              <a:t>理解</a:t>
            </a:r>
            <a:r>
              <a:rPr kumimoji="1" lang="ja-JP" altLang="en-US" dirty="0" smtClean="0"/>
              <a:t>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a:t>
            </a:fld>
            <a:endParaRPr kumimoji="1" lang="ja-JP" altLang="en-US"/>
          </a:p>
        </p:txBody>
      </p:sp>
      <p:sp>
        <p:nvSpPr>
          <p:cNvPr id="5" name="フッター プレースホルダ 4"/>
          <p:cNvSpPr>
            <a:spLocks noGrp="1"/>
          </p:cNvSpPr>
          <p:nvPr>
            <p:ph type="ftr" sz="quarter" idx="4"/>
          </p:nvPr>
        </p:nvSpPr>
        <p:spPr>
          <a:xfrm>
            <a:off x="0" y="9371285"/>
            <a:ext cx="2918831" cy="493316"/>
          </a:xfrm>
        </p:spPr>
        <p:txBody>
          <a:bodyPr/>
          <a:lstStyle/>
          <a:p>
            <a:r>
              <a:rPr lang="ja-JP" altLang="en-US" dirty="0" smtClean="0">
                <a:latin typeface="+mj-ea"/>
                <a:ea typeface="+mj-ea"/>
              </a:rPr>
              <a:t>神奈川県</a:t>
            </a:r>
            <a:endParaRPr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市町村等の守秘義務</a:t>
            </a:r>
            <a:r>
              <a:rPr kumimoji="1" lang="en-US" altLang="ja-JP" b="1" dirty="0" smtClean="0">
                <a:solidFill>
                  <a:srgbClr val="FF0000"/>
                </a:solidFill>
              </a:rPr>
              <a:t>】</a:t>
            </a:r>
          </a:p>
          <a:p>
            <a:pPr>
              <a:buNone/>
            </a:pPr>
            <a:endParaRPr kumimoji="1" lang="en-US" altLang="ja-JP" dirty="0" smtClean="0">
              <a:solidFill>
                <a:srgbClr val="FF0000"/>
              </a:solidFill>
            </a:endParaRPr>
          </a:p>
          <a:p>
            <a:r>
              <a:rPr kumimoji="1" lang="ja-JP" altLang="en-US" dirty="0" smtClean="0">
                <a:solidFill>
                  <a:srgbClr val="FF0000"/>
                </a:solidFill>
              </a:rPr>
              <a:t>法第</a:t>
            </a:r>
            <a:r>
              <a:rPr kumimoji="1" lang="en-US" altLang="ja-JP" dirty="0" smtClean="0">
                <a:solidFill>
                  <a:srgbClr val="FF0000"/>
                </a:solidFill>
              </a:rPr>
              <a:t>23</a:t>
            </a:r>
            <a:r>
              <a:rPr kumimoji="1" lang="ja-JP" altLang="en-US" dirty="0" smtClean="0">
                <a:solidFill>
                  <a:srgbClr val="FF0000"/>
                </a:solidFill>
              </a:rPr>
              <a:t>条では、</a:t>
            </a:r>
            <a:r>
              <a:rPr kumimoji="1" lang="ja-JP" altLang="en-US" b="1" u="sng" dirty="0" smtClean="0">
                <a:solidFill>
                  <a:srgbClr val="FF0000"/>
                </a:solidFill>
              </a:rPr>
              <a:t>市町村等の守秘義務についても規定されています。</a:t>
            </a:r>
            <a:endParaRPr kumimoji="1" lang="en-US" altLang="ja-JP" b="1" u="sng" dirty="0" smtClean="0">
              <a:solidFill>
                <a:srgbClr val="FF0000"/>
              </a:solidFill>
            </a:endParaRPr>
          </a:p>
          <a:p>
            <a:endParaRPr kumimoji="1" lang="en-US" altLang="ja-JP"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solidFill>
                  <a:srgbClr val="FF0000"/>
                </a:solidFill>
              </a:rPr>
              <a:t>通報や届出をした職員や高齢者本人、家族が、施設や事業所により特定されないように配慮されます。</a:t>
            </a:r>
            <a:endParaRPr kumimoji="1" lang="en-US" altLang="ja-JP"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solidFill>
                  <a:srgbClr val="FF0000"/>
                </a:solidFill>
              </a:rPr>
              <a:t>もし、通報したのは誰かということを、市町村に問い合わせをしても、</a:t>
            </a:r>
            <a:r>
              <a:rPr kumimoji="1" lang="ja-JP" altLang="en-US" b="1" u="sng" dirty="0" smtClean="0">
                <a:solidFill>
                  <a:srgbClr val="FF0000"/>
                </a:solidFill>
              </a:rPr>
              <a:t>施設・事業所に、通報者を特定できる情報提供はしません。</a:t>
            </a:r>
            <a:endParaRPr kumimoji="1" lang="en-US" altLang="ja-JP" b="1" u="sng" dirty="0" smtClean="0"/>
          </a:p>
          <a:p>
            <a:pPr>
              <a:buNone/>
            </a:pP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10</a:t>
            </a:fld>
            <a:endParaRPr kumimoji="1" lang="ja-JP" altLang="en-US"/>
          </a:p>
        </p:txBody>
      </p:sp>
      <p:sp>
        <p:nvSpPr>
          <p:cNvPr id="5" name="フッター プレースホルダ 4"/>
          <p:cNvSpPr>
            <a:spLocks noGrp="1"/>
          </p:cNvSpPr>
          <p:nvPr>
            <p:ph type="ftr" sz="quarter" idx="4"/>
          </p:nvPr>
        </p:nvSpPr>
        <p:spPr>
          <a:xfrm>
            <a:off x="0" y="9371285"/>
            <a:ext cx="2918831" cy="493316"/>
          </a:xfrm>
        </p:spPr>
        <p:txBody>
          <a:bodyPr/>
          <a:lstStyle/>
          <a:p>
            <a:r>
              <a:rPr lang="ja-JP" altLang="en-US" dirty="0" smtClean="0">
                <a:latin typeface="+mj-ea"/>
                <a:ea typeface="+mj-ea"/>
              </a:rPr>
              <a:t>神奈川県</a:t>
            </a:r>
            <a:endParaRPr lang="ja-JP"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高齢者虐待の５つの類型</a:t>
            </a:r>
            <a:r>
              <a:rPr kumimoji="1" lang="en-US" altLang="ja-JP" b="1" dirty="0" smtClean="0">
                <a:solidFill>
                  <a:srgbClr val="FF0000"/>
                </a:solidFill>
              </a:rPr>
              <a:t>】</a:t>
            </a:r>
          </a:p>
          <a:p>
            <a:pPr>
              <a:buNone/>
            </a:pPr>
            <a:endParaRPr kumimoji="1" lang="en-US" altLang="ja-JP" b="1" dirty="0" smtClean="0">
              <a:solidFill>
                <a:srgbClr val="FF0000"/>
              </a:solidFill>
            </a:endParaRPr>
          </a:p>
          <a:p>
            <a:r>
              <a:rPr kumimoji="1" lang="ja-JP" altLang="en-US" dirty="0" smtClean="0">
                <a:solidFill>
                  <a:srgbClr val="FF0000"/>
                </a:solidFill>
              </a:rPr>
              <a:t>次に高齢者虐待防止法に定義されている高齢者虐待の次の</a:t>
            </a:r>
            <a:r>
              <a:rPr kumimoji="1" lang="ja-JP" altLang="en-US" b="1" u="sng" dirty="0" smtClean="0">
                <a:solidFill>
                  <a:srgbClr val="FF0000"/>
                </a:solidFill>
              </a:rPr>
              <a:t>５つの類型</a:t>
            </a:r>
            <a:r>
              <a:rPr kumimoji="1" lang="ja-JP" altLang="en-US" dirty="0" smtClean="0">
                <a:solidFill>
                  <a:srgbClr val="FF0000"/>
                </a:solidFill>
              </a:rPr>
              <a:t>について説明します。</a:t>
            </a:r>
            <a:endParaRPr kumimoji="1" lang="ja-JP" altLang="en-US" dirty="0">
              <a:solidFill>
                <a:srgbClr val="FF0000"/>
              </a:solidFill>
            </a:endParaRPr>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11</a:t>
            </a:fld>
            <a:endParaRPr kumimoji="1" lang="ja-JP" altLang="en-US"/>
          </a:p>
        </p:txBody>
      </p:sp>
      <p:sp>
        <p:nvSpPr>
          <p:cNvPr id="5" name="フッター プレースホルダ 4"/>
          <p:cNvSpPr>
            <a:spLocks noGrp="1"/>
          </p:cNvSpPr>
          <p:nvPr>
            <p:ph type="ftr" sz="quarter" idx="4"/>
          </p:nvPr>
        </p:nvSpPr>
        <p:spPr>
          <a:xfrm>
            <a:off x="0" y="9371285"/>
            <a:ext cx="2918831" cy="493316"/>
          </a:xfrm>
        </p:spPr>
        <p:txBody>
          <a:bodyPr/>
          <a:lstStyle/>
          <a:p>
            <a:r>
              <a:rPr lang="ja-JP" altLang="en-US" dirty="0" smtClean="0">
                <a:latin typeface="+mj-ea"/>
                <a:ea typeface="+mj-ea"/>
              </a:rPr>
              <a:t>神奈川県</a:t>
            </a:r>
            <a:endParaRPr lang="ja-JP"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sz="1000" b="1" dirty="0" smtClean="0">
                <a:solidFill>
                  <a:srgbClr val="FF0000"/>
                </a:solidFill>
              </a:rPr>
              <a:t>【</a:t>
            </a:r>
            <a:r>
              <a:rPr kumimoji="1" lang="ja-JP" altLang="en-US" sz="1000" b="1" dirty="0" smtClean="0">
                <a:solidFill>
                  <a:srgbClr val="FF0000"/>
                </a:solidFill>
              </a:rPr>
              <a:t>身体的虐待</a:t>
            </a:r>
            <a:r>
              <a:rPr kumimoji="1" lang="en-US" altLang="ja-JP" sz="1000" b="1" dirty="0" smtClean="0">
                <a:solidFill>
                  <a:srgbClr val="FF0000"/>
                </a:solidFill>
              </a:rPr>
              <a:t>】</a:t>
            </a:r>
          </a:p>
          <a:p>
            <a:pPr>
              <a:buNone/>
            </a:pPr>
            <a:endParaRPr kumimoji="1" lang="en-US" altLang="ja-JP" sz="1000" b="1" dirty="0" smtClean="0">
              <a:solidFill>
                <a:srgbClr val="FF0000"/>
              </a:solidFill>
            </a:endParaRPr>
          </a:p>
          <a:p>
            <a:r>
              <a:rPr kumimoji="1" lang="ja-JP" altLang="en-US" sz="1000" dirty="0" smtClean="0"/>
              <a:t>身体的虐待は、「高齢者の身体に外傷が生じ、又は生じる恐れのある暴行を加えること」と高齢者虐待防止法にはあります。</a:t>
            </a:r>
            <a:endParaRPr kumimoji="1" lang="en-US" altLang="ja-JP" sz="1000" dirty="0" smtClean="0"/>
          </a:p>
          <a:p>
            <a:r>
              <a:rPr kumimoji="1" lang="ja-JP" altLang="en-US" sz="1000" dirty="0" smtClean="0"/>
              <a:t>例えば、次のような行為です。</a:t>
            </a:r>
            <a:endParaRPr kumimoji="1" lang="en-US" altLang="ja-JP" sz="1000" dirty="0" smtClean="0"/>
          </a:p>
          <a:p>
            <a:endParaRPr kumimoji="1" lang="en-US" altLang="ja-JP" sz="1000" dirty="0" smtClean="0"/>
          </a:p>
          <a:p>
            <a:pPr>
              <a:buNone/>
            </a:pPr>
            <a:r>
              <a:rPr kumimoji="1" lang="ja-JP" altLang="en-US" sz="1000" dirty="0" smtClean="0"/>
              <a:t>　</a:t>
            </a:r>
            <a:r>
              <a:rPr kumimoji="1" lang="ja-JP" altLang="en-US" sz="1000" b="1" u="sng" dirty="0" smtClean="0"/>
              <a:t>「暴力行為」</a:t>
            </a:r>
            <a:endParaRPr kumimoji="1" lang="en-US" altLang="ja-JP" sz="1000" b="1" u="sng" dirty="0" smtClean="0"/>
          </a:p>
          <a:p>
            <a:pPr>
              <a:buNone/>
            </a:pPr>
            <a:r>
              <a:rPr kumimoji="1" lang="ja-JP" altLang="en-US" sz="1000" dirty="0" smtClean="0"/>
              <a:t>　　・</a:t>
            </a:r>
            <a:r>
              <a:rPr kumimoji="1" lang="ja-JP" altLang="en-US" sz="1000" b="0" u="none" dirty="0" smtClean="0"/>
              <a:t>平手打ち、つねる、殴る、蹴るという直接的なもの。</a:t>
            </a:r>
            <a:endParaRPr kumimoji="1" lang="en-US" altLang="ja-JP" sz="1000" b="0" u="none" dirty="0" smtClean="0"/>
          </a:p>
          <a:p>
            <a:pPr>
              <a:buNone/>
            </a:pPr>
            <a:r>
              <a:rPr kumimoji="1" lang="ja-JP" altLang="en-US" sz="1000" dirty="0" smtClean="0"/>
              <a:t>　　・ぶつかって転ばせる。</a:t>
            </a:r>
            <a:endParaRPr kumimoji="1" lang="en-US" altLang="ja-JP" sz="1000" dirty="0" smtClean="0"/>
          </a:p>
          <a:p>
            <a:pPr>
              <a:buNone/>
            </a:pPr>
            <a:r>
              <a:rPr kumimoji="1" lang="ja-JP" altLang="en-US" sz="1000" dirty="0" smtClean="0"/>
              <a:t>　　・入浴時に熱いお湯やシャワーをかけてやけどさせる。</a:t>
            </a:r>
            <a:endParaRPr kumimoji="1" lang="en-US" altLang="ja-JP" sz="1000" dirty="0" smtClean="0"/>
          </a:p>
          <a:p>
            <a:pPr>
              <a:buNone/>
            </a:pPr>
            <a:r>
              <a:rPr kumimoji="1" lang="ja-JP" altLang="en-US" sz="1000" dirty="0" smtClean="0"/>
              <a:t>　　・本人に向かって物を投げつける。</a:t>
            </a:r>
            <a:endParaRPr kumimoji="1" lang="en-US" altLang="ja-JP" sz="1000" dirty="0" smtClean="0"/>
          </a:p>
          <a:p>
            <a:pPr>
              <a:buNone/>
            </a:pPr>
            <a:endParaRPr kumimoji="1" lang="en-US" altLang="ja-JP" sz="1000" dirty="0" smtClean="0"/>
          </a:p>
          <a:p>
            <a:pPr>
              <a:buNone/>
            </a:pPr>
            <a:r>
              <a:rPr kumimoji="1" lang="ja-JP" altLang="en-US" sz="1000" dirty="0" smtClean="0"/>
              <a:t>　</a:t>
            </a:r>
            <a:r>
              <a:rPr kumimoji="1" lang="ja-JP" altLang="en-US" sz="1000" b="1" u="sng" dirty="0" smtClean="0"/>
              <a:t>「本人の利益にならない強制による行為」「代替方法を検討せずに高齢者を乱暴に扱う行為」</a:t>
            </a:r>
            <a:endParaRPr kumimoji="1" lang="en-US" altLang="ja-JP" sz="1000" b="1" u="sng" dirty="0" smtClean="0"/>
          </a:p>
          <a:p>
            <a:pPr>
              <a:buNone/>
            </a:pPr>
            <a:r>
              <a:rPr kumimoji="1" lang="ja-JP" altLang="en-US" sz="1000" dirty="0" smtClean="0"/>
              <a:t>　　・医学的診断や介護サービス計画等に位置付けられていないにも関わらず、身体的苦痛や病状悪化を招く行為を強要する。</a:t>
            </a:r>
            <a:endParaRPr kumimoji="1" lang="en-US" altLang="ja-JP" sz="1000" dirty="0" smtClean="0"/>
          </a:p>
          <a:p>
            <a:pPr>
              <a:buNone/>
            </a:pPr>
            <a:r>
              <a:rPr kumimoji="1" lang="ja-JP" altLang="en-US" sz="1000" dirty="0" smtClean="0"/>
              <a:t>　　・介護がしやすいように、職員の都合でベッド等へ押さえつける。</a:t>
            </a:r>
            <a:endParaRPr kumimoji="1" lang="en-US" altLang="ja-JP" sz="1000" dirty="0" smtClean="0"/>
          </a:p>
          <a:p>
            <a:pPr>
              <a:buNone/>
            </a:pPr>
            <a:r>
              <a:rPr kumimoji="1" lang="ja-JP" altLang="en-US" sz="1000" dirty="0" smtClean="0"/>
              <a:t>　　・車椅子やベッド等から移動させる際に必要以上に体を高く持ち上げる。</a:t>
            </a:r>
            <a:endParaRPr kumimoji="1" lang="en-US" altLang="ja-JP" sz="1000" dirty="0" smtClean="0"/>
          </a:p>
          <a:p>
            <a:pPr>
              <a:buNone/>
            </a:pPr>
            <a:r>
              <a:rPr kumimoji="1" lang="ja-JP" altLang="en-US" sz="1000" dirty="0" smtClean="0"/>
              <a:t>　　・食事の際に職員の都合で本人が拒否しているのに口に入れて食べさせる。</a:t>
            </a:r>
            <a:endParaRPr kumimoji="1" lang="en-US" altLang="ja-JP" sz="1000" dirty="0" smtClean="0"/>
          </a:p>
          <a:p>
            <a:pPr>
              <a:buNone/>
            </a:pPr>
            <a:endParaRPr kumimoji="1" lang="en-US" altLang="ja-JP" sz="1000" dirty="0" smtClean="0"/>
          </a:p>
          <a:p>
            <a:pPr>
              <a:buNone/>
            </a:pPr>
            <a:r>
              <a:rPr kumimoji="1" lang="ja-JP" altLang="en-US" sz="1000" dirty="0" smtClean="0"/>
              <a:t>　</a:t>
            </a:r>
            <a:r>
              <a:rPr kumimoji="1" lang="ja-JP" altLang="en-US" sz="1000" b="1" u="sng" dirty="0" smtClean="0"/>
              <a:t>「緊急やむを得ない」場合以外の身体拘束や抑制」</a:t>
            </a:r>
            <a:endParaRPr kumimoji="1" lang="en-US" altLang="ja-JP" sz="1000" b="1" u="sng" dirty="0" smtClean="0"/>
          </a:p>
          <a:p>
            <a:pPr>
              <a:buNone/>
            </a:pPr>
            <a:r>
              <a:rPr kumimoji="1" lang="ja-JP" altLang="en-US" sz="1000" dirty="0" smtClean="0"/>
              <a:t>　　・身体拘束については後ほど説明します。</a:t>
            </a:r>
            <a:endParaRPr kumimoji="1" lang="en-US" altLang="ja-JP" sz="1000" dirty="0" smtClean="0"/>
          </a:p>
          <a:p>
            <a:endParaRPr kumimoji="1" lang="en-US" altLang="ja-JP" sz="1000" dirty="0" smtClean="0"/>
          </a:p>
          <a:p>
            <a:pPr>
              <a:buNone/>
            </a:pPr>
            <a:endParaRPr kumimoji="1" lang="en-US" altLang="ja-JP" sz="1000" strike="sngStrike"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12</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10000"/>
          </a:bodyPr>
          <a:lstStyle/>
          <a:p>
            <a:pPr>
              <a:buNone/>
            </a:pPr>
            <a:r>
              <a:rPr kumimoji="1" lang="en-US" altLang="ja-JP" sz="1200" b="1" dirty="0" smtClean="0">
                <a:solidFill>
                  <a:srgbClr val="FF0000"/>
                </a:solidFill>
              </a:rPr>
              <a:t>【</a:t>
            </a:r>
            <a:r>
              <a:rPr kumimoji="1" lang="ja-JP" altLang="en-US" sz="1200" b="1" dirty="0" smtClean="0">
                <a:solidFill>
                  <a:srgbClr val="FF0000"/>
                </a:solidFill>
              </a:rPr>
              <a:t>ネグレクト</a:t>
            </a:r>
            <a:r>
              <a:rPr kumimoji="1" lang="en-US" altLang="ja-JP" sz="1200" b="1" dirty="0" smtClean="0">
                <a:solidFill>
                  <a:srgbClr val="FF0000"/>
                </a:solidFill>
              </a:rPr>
              <a:t>】</a:t>
            </a:r>
          </a:p>
          <a:p>
            <a:pPr>
              <a:buNone/>
            </a:pPr>
            <a:endParaRPr kumimoji="1" lang="en-US" altLang="ja-JP" sz="1200" b="1" dirty="0" smtClean="0">
              <a:solidFill>
                <a:srgbClr val="FF0000"/>
              </a:solidFill>
            </a:endParaRPr>
          </a:p>
          <a:p>
            <a:r>
              <a:rPr kumimoji="1" lang="ja-JP" altLang="en-US" sz="1200" dirty="0" smtClean="0"/>
              <a:t>ネグレクトは、「高齢者を衰弱させるような著しい減食又は長時間の放置その他高齢者を養護すべき職務上の義務を著しく怠ること」と高齢者虐待防止法にはあります。</a:t>
            </a:r>
            <a:endParaRPr kumimoji="1" lang="en-US" altLang="ja-JP" sz="1200" dirty="0" smtClean="0"/>
          </a:p>
          <a:p>
            <a:r>
              <a:rPr lang="ja-JP" altLang="en-US" sz="1200" dirty="0" smtClean="0"/>
              <a:t>例えば、次のような行為です。</a:t>
            </a:r>
            <a:endParaRPr lang="en-US" altLang="ja-JP" sz="1200" dirty="0" smtClean="0"/>
          </a:p>
          <a:p>
            <a:endParaRPr lang="en-US" altLang="ja-JP" sz="1200" dirty="0" smtClean="0"/>
          </a:p>
          <a:p>
            <a:pPr>
              <a:buNone/>
            </a:pPr>
            <a:r>
              <a:rPr kumimoji="1" lang="ja-JP" altLang="en-US" sz="1200" dirty="0" smtClean="0"/>
              <a:t>　</a:t>
            </a:r>
            <a:r>
              <a:rPr kumimoji="1" lang="ja-JP" altLang="en-US" sz="1200" b="1" u="sng" dirty="0" smtClean="0"/>
              <a:t>「必要とされる</a:t>
            </a:r>
            <a:r>
              <a:rPr lang="ja-JP" altLang="en-US" sz="1200" b="1" u="sng" dirty="0" smtClean="0"/>
              <a:t>介護や世話を怠り、高齢者の生活環境・身体や精神を悪化させる行為」</a:t>
            </a:r>
            <a:endParaRPr lang="en-US" altLang="ja-JP" sz="1200" b="1" u="sng" dirty="0" smtClean="0"/>
          </a:p>
          <a:p>
            <a:pPr>
              <a:buNone/>
            </a:pPr>
            <a:r>
              <a:rPr lang="ja-JP" altLang="en-US" sz="1200" dirty="0" smtClean="0"/>
              <a:t>　　・入浴しておらず異臭がする。</a:t>
            </a:r>
            <a:endParaRPr lang="en-US" altLang="ja-JP" sz="1200" dirty="0" smtClean="0"/>
          </a:p>
          <a:p>
            <a:pPr>
              <a:buNone/>
            </a:pPr>
            <a:r>
              <a:rPr lang="ja-JP" altLang="en-US" sz="1200" dirty="0" smtClean="0"/>
              <a:t>　　・髪、ひげ、爪が伸び放題。</a:t>
            </a:r>
            <a:endParaRPr lang="en-US" altLang="ja-JP" sz="1200" dirty="0" smtClean="0"/>
          </a:p>
          <a:p>
            <a:pPr>
              <a:buNone/>
            </a:pPr>
            <a:r>
              <a:rPr lang="ja-JP" altLang="en-US" sz="1200" dirty="0" smtClean="0"/>
              <a:t>　　・汚れのひどい服や破れた服を着せている。</a:t>
            </a:r>
            <a:endParaRPr lang="en-US" altLang="ja-JP" sz="1200" dirty="0" smtClean="0"/>
          </a:p>
          <a:p>
            <a:pPr>
              <a:buNone/>
            </a:pPr>
            <a:r>
              <a:rPr lang="ja-JP" altLang="en-US" sz="1200" dirty="0" smtClean="0"/>
              <a:t>　　・褥瘡ができるなど体位の調整や栄養管理を怠る。</a:t>
            </a:r>
            <a:endParaRPr lang="en-US" altLang="ja-JP" sz="1200" dirty="0" smtClean="0"/>
          </a:p>
          <a:p>
            <a:pPr>
              <a:buNone/>
            </a:pPr>
            <a:r>
              <a:rPr lang="ja-JP" altLang="en-US" sz="1200" dirty="0" smtClean="0"/>
              <a:t>　　・おむつが汚れている状態を日常的に放置している。</a:t>
            </a:r>
            <a:endParaRPr lang="en-US" altLang="ja-JP" sz="1200" dirty="0" smtClean="0"/>
          </a:p>
          <a:p>
            <a:pPr>
              <a:buNone/>
            </a:pPr>
            <a:endParaRPr lang="en-US" altLang="ja-JP" sz="1200" dirty="0" smtClean="0"/>
          </a:p>
          <a:p>
            <a:pPr>
              <a:buNone/>
            </a:pPr>
            <a:r>
              <a:rPr lang="ja-JP" altLang="en-US" sz="1200" dirty="0" smtClean="0"/>
              <a:t>　</a:t>
            </a:r>
            <a:r>
              <a:rPr lang="ja-JP" altLang="en-US" sz="1200" b="1" u="sng" dirty="0" smtClean="0"/>
              <a:t>「高齢者の状態に応じた介護を怠ったり、医学的診断を無視した行為」</a:t>
            </a:r>
            <a:endParaRPr lang="en-US" altLang="ja-JP" sz="1200" b="1" u="sng" dirty="0" smtClean="0"/>
          </a:p>
          <a:p>
            <a:pPr>
              <a:buNone/>
            </a:pPr>
            <a:r>
              <a:rPr lang="ja-JP" altLang="en-US" sz="1200" dirty="0" smtClean="0"/>
              <a:t>　　・医療が必要な状態にも関わらず受診させない。</a:t>
            </a:r>
            <a:endParaRPr lang="en-US" altLang="ja-JP" sz="1200" dirty="0" smtClean="0"/>
          </a:p>
          <a:p>
            <a:pPr>
              <a:buNone/>
            </a:pPr>
            <a:r>
              <a:rPr lang="ja-JP" altLang="en-US" sz="1200" dirty="0" smtClean="0"/>
              <a:t>　　・救急対応を行わない。</a:t>
            </a:r>
            <a:endParaRPr lang="en-US" altLang="ja-JP" sz="1200" dirty="0" smtClean="0"/>
          </a:p>
          <a:p>
            <a:pPr>
              <a:buNone/>
            </a:pPr>
            <a:r>
              <a:rPr lang="ja-JP" altLang="en-US" sz="1200" dirty="0" smtClean="0"/>
              <a:t>　　・処方通りに服薬させない。</a:t>
            </a:r>
            <a:endParaRPr lang="en-US" altLang="ja-JP" sz="1200" dirty="0" smtClean="0"/>
          </a:p>
          <a:p>
            <a:pPr>
              <a:buNone/>
            </a:pPr>
            <a:r>
              <a:rPr lang="ja-JP" altLang="en-US" sz="1200" dirty="0" smtClean="0"/>
              <a:t>　　・処方通りの治療食を食べさせない。</a:t>
            </a:r>
            <a:endParaRPr lang="en-US" altLang="ja-JP" sz="1200" dirty="0" smtClean="0"/>
          </a:p>
          <a:p>
            <a:pPr>
              <a:buNone/>
            </a:pPr>
            <a:endParaRPr lang="en-US" altLang="ja-JP" sz="1200" dirty="0" smtClean="0"/>
          </a:p>
          <a:p>
            <a:pPr>
              <a:buNone/>
            </a:pPr>
            <a:r>
              <a:rPr lang="ja-JP" altLang="en-US" sz="1200" b="1" u="sng" dirty="0" smtClean="0"/>
              <a:t>「必要な用具の使用を限定し、高齢者の要望や行動を制限させる行為」</a:t>
            </a:r>
            <a:endParaRPr lang="en-US" altLang="ja-JP" sz="1200" b="1" u="sng" dirty="0" smtClean="0"/>
          </a:p>
          <a:p>
            <a:pPr>
              <a:buNone/>
            </a:pPr>
            <a:r>
              <a:rPr lang="ja-JP" altLang="en-US" sz="1200" dirty="0" smtClean="0"/>
              <a:t>　　・ナースコール等を使用させない、手の届かないところに置く。</a:t>
            </a:r>
            <a:endParaRPr lang="en-US" altLang="ja-JP" sz="1200" dirty="0" smtClean="0"/>
          </a:p>
          <a:p>
            <a:pPr>
              <a:buNone/>
            </a:pPr>
            <a:r>
              <a:rPr lang="ja-JP" altLang="en-US" sz="1200" dirty="0" smtClean="0"/>
              <a:t>　　・必要なメガネ、義歯、補聴器等があっても使用させない。</a:t>
            </a:r>
            <a:endParaRPr lang="en-US" altLang="ja-JP" sz="1200" dirty="0" smtClean="0"/>
          </a:p>
          <a:p>
            <a:pPr>
              <a:buNone/>
            </a:pPr>
            <a:endParaRPr lang="en-US" altLang="ja-JP" sz="1200" dirty="0" smtClean="0"/>
          </a:p>
          <a:p>
            <a:pPr>
              <a:buNone/>
            </a:pPr>
            <a:r>
              <a:rPr lang="ja-JP" altLang="en-US" sz="1200" b="1" u="sng" dirty="0" smtClean="0"/>
              <a:t>「高齢者の権利を無視した行為またはその行為の放置」</a:t>
            </a:r>
            <a:endParaRPr lang="en-US" altLang="ja-JP" sz="1200" b="1" u="sng" dirty="0" smtClean="0"/>
          </a:p>
          <a:p>
            <a:pPr>
              <a:buNone/>
            </a:pPr>
            <a:r>
              <a:rPr kumimoji="1" lang="ja-JP" altLang="en-US" sz="1200" dirty="0" smtClean="0"/>
              <a:t>　　・他の利用者に暴力をふるう高齢者がいるにも関わらず、なんら高齢者が被害を受けないような予防的手立てをしていない。</a:t>
            </a:r>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13</a:t>
            </a:fld>
            <a:endParaRPr kumimoji="1" lang="ja-JP" altLang="en-US"/>
          </a:p>
        </p:txBody>
      </p:sp>
      <p:sp>
        <p:nvSpPr>
          <p:cNvPr id="5" name="フッター プレースホルダ 4"/>
          <p:cNvSpPr>
            <a:spLocks noGrp="1"/>
          </p:cNvSpPr>
          <p:nvPr>
            <p:ph type="ftr" sz="quarter" idx="4"/>
          </p:nvPr>
        </p:nvSpPr>
        <p:spPr>
          <a:xfrm>
            <a:off x="0" y="9371285"/>
            <a:ext cx="2918831" cy="493316"/>
          </a:xfrm>
        </p:spPr>
        <p:txBody>
          <a:bodyPr/>
          <a:lstStyle/>
          <a:p>
            <a:r>
              <a:rPr lang="ja-JP" altLang="en-US" dirty="0" smtClean="0">
                <a:latin typeface="+mj-ea"/>
                <a:ea typeface="+mj-ea"/>
              </a:rPr>
              <a:t>神奈川県</a:t>
            </a:r>
            <a:endParaRPr lang="ja-JP"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20000"/>
          </a:bodyPr>
          <a:lstStyle/>
          <a:p>
            <a:pPr defTabSz="954634">
              <a:buNone/>
              <a:defRPr/>
            </a:pPr>
            <a:r>
              <a:rPr kumimoji="1" lang="en-US" altLang="ja-JP" b="1" dirty="0" smtClean="0">
                <a:solidFill>
                  <a:srgbClr val="FF0000"/>
                </a:solidFill>
              </a:rPr>
              <a:t>【</a:t>
            </a:r>
            <a:r>
              <a:rPr kumimoji="1" lang="ja-JP" altLang="en-US" b="1" dirty="0" smtClean="0">
                <a:solidFill>
                  <a:srgbClr val="FF0000"/>
                </a:solidFill>
              </a:rPr>
              <a:t>心理的虐待</a:t>
            </a:r>
            <a:r>
              <a:rPr kumimoji="1" lang="en-US" altLang="ja-JP" b="1" dirty="0" smtClean="0">
                <a:solidFill>
                  <a:srgbClr val="FF0000"/>
                </a:solidFill>
              </a:rPr>
              <a:t>】</a:t>
            </a:r>
          </a:p>
          <a:p>
            <a:pPr defTabSz="954634">
              <a:buNone/>
              <a:defRPr/>
            </a:pPr>
            <a:endParaRPr kumimoji="1" lang="en-US" altLang="ja-JP" b="1" dirty="0" smtClean="0">
              <a:solidFill>
                <a:srgbClr val="FF0000"/>
              </a:solidFill>
            </a:endParaRPr>
          </a:p>
          <a:p>
            <a:pPr defTabSz="954634">
              <a:defRPr/>
            </a:pPr>
            <a:r>
              <a:rPr kumimoji="1" lang="ja-JP" altLang="en-US" dirty="0" smtClean="0"/>
              <a:t>心理的虐待は、「高齢者に対する著しい暴言又は著しく拒絶的な対応その他の高齢者に著しい心理的外傷を与える言動を行うこと」と高齢者虐待防止法にはあります。</a:t>
            </a:r>
            <a:endParaRPr kumimoji="1" lang="en-US" altLang="ja-JP" dirty="0" smtClean="0"/>
          </a:p>
          <a:p>
            <a:pPr defTabSz="954634">
              <a:buNone/>
              <a:defRPr/>
            </a:pPr>
            <a:r>
              <a:rPr kumimoji="1" lang="ja-JP" altLang="en-US" dirty="0" smtClean="0"/>
              <a:t>　例えば、次のような行為です。</a:t>
            </a:r>
            <a:endParaRPr kumimoji="1" lang="en-US" altLang="ja-JP" dirty="0" smtClean="0"/>
          </a:p>
          <a:p>
            <a:pPr defTabSz="954634">
              <a:defRPr/>
            </a:pPr>
            <a:endParaRPr kumimoji="1" lang="en-US" altLang="ja-JP" dirty="0" smtClean="0"/>
          </a:p>
          <a:p>
            <a:pPr>
              <a:buNone/>
            </a:pPr>
            <a:r>
              <a:rPr kumimoji="1" lang="ja-JP" altLang="en-US" b="1" u="sng" dirty="0" smtClean="0"/>
              <a:t>　「威嚇的な発言、態度」</a:t>
            </a:r>
            <a:endParaRPr kumimoji="1" lang="en-US" altLang="ja-JP" b="1" u="sng" dirty="0" smtClean="0"/>
          </a:p>
          <a:p>
            <a:pPr>
              <a:buNone/>
            </a:pPr>
            <a:r>
              <a:rPr kumimoji="1" lang="ja-JP" altLang="en-US" dirty="0" smtClean="0"/>
              <a:t>　　・怒鳴る。罵る。</a:t>
            </a:r>
            <a:endParaRPr kumimoji="1" lang="en-US" altLang="ja-JP" dirty="0" smtClean="0"/>
          </a:p>
          <a:p>
            <a:pPr>
              <a:buNone/>
            </a:pPr>
            <a:r>
              <a:rPr kumimoji="1" lang="ja-JP" altLang="en-US" dirty="0" smtClean="0"/>
              <a:t>　　・「追い出すぞ」など脅す。</a:t>
            </a:r>
            <a:endParaRPr kumimoji="1" lang="en-US" altLang="ja-JP" dirty="0" smtClean="0"/>
          </a:p>
          <a:p>
            <a:pPr>
              <a:buNone/>
            </a:pPr>
            <a:endParaRPr kumimoji="1" lang="ja-JP" altLang="en-US" dirty="0" smtClean="0"/>
          </a:p>
          <a:p>
            <a:pPr>
              <a:buNone/>
            </a:pPr>
            <a:r>
              <a:rPr kumimoji="1" lang="ja-JP" altLang="en-US" b="1" u="sng" dirty="0" smtClean="0"/>
              <a:t>　「侮辱的な発言、態度」</a:t>
            </a:r>
            <a:endParaRPr kumimoji="1" lang="en-US" altLang="ja-JP" b="1" u="sng" dirty="0" smtClean="0"/>
          </a:p>
          <a:p>
            <a:pPr>
              <a:buNone/>
            </a:pPr>
            <a:r>
              <a:rPr kumimoji="1" lang="ja-JP" altLang="en-US" dirty="0" smtClean="0"/>
              <a:t>　　・排泄の失敗や食べこぼしなどを嘲笑する。</a:t>
            </a:r>
            <a:endParaRPr kumimoji="1" lang="en-US" altLang="ja-JP" dirty="0" smtClean="0"/>
          </a:p>
          <a:p>
            <a:pPr>
              <a:buNone/>
            </a:pPr>
            <a:r>
              <a:rPr kumimoji="1" lang="ja-JP" altLang="en-US" dirty="0" smtClean="0"/>
              <a:t>　　・排せつ介助の際に、「臭い」、「汚い」などと言う。</a:t>
            </a:r>
            <a:endParaRPr kumimoji="1" lang="en-US" altLang="ja-JP" dirty="0" smtClean="0"/>
          </a:p>
          <a:p>
            <a:pPr>
              <a:buNone/>
            </a:pPr>
            <a:r>
              <a:rPr kumimoji="1" lang="ja-JP" altLang="en-US" dirty="0" smtClean="0"/>
              <a:t>　　・利用者を子ども扱いするような呼称で呼ぶ。</a:t>
            </a:r>
            <a:endParaRPr kumimoji="1" lang="en-US" altLang="ja-JP" dirty="0" smtClean="0"/>
          </a:p>
          <a:p>
            <a:pPr>
              <a:buNone/>
            </a:pPr>
            <a:endParaRPr kumimoji="1" lang="ja-JP" altLang="en-US" dirty="0" smtClean="0"/>
          </a:p>
          <a:p>
            <a:pPr>
              <a:buNone/>
            </a:pPr>
            <a:r>
              <a:rPr kumimoji="1" lang="ja-JP" altLang="en-US" dirty="0" smtClean="0"/>
              <a:t>　</a:t>
            </a:r>
            <a:r>
              <a:rPr kumimoji="1" lang="ja-JP" altLang="en-US" b="1" u="sng" dirty="0" smtClean="0"/>
              <a:t>「高齢者や家族の存在や行為を否定、無視するような発言、態度」</a:t>
            </a:r>
            <a:endParaRPr kumimoji="1" lang="en-US" altLang="ja-JP" b="1" u="sng" dirty="0" smtClean="0"/>
          </a:p>
          <a:p>
            <a:pPr>
              <a:buNone/>
            </a:pPr>
            <a:r>
              <a:rPr kumimoji="1" lang="ja-JP" altLang="en-US" dirty="0" smtClean="0"/>
              <a:t>　　・「意味もなくコールを押さないで」、「なんでこんなことができないの」などと言う。</a:t>
            </a:r>
            <a:endParaRPr kumimoji="1" lang="en-US" altLang="ja-JP" dirty="0" smtClean="0"/>
          </a:p>
          <a:p>
            <a:pPr>
              <a:buNone/>
            </a:pPr>
            <a:r>
              <a:rPr kumimoji="1" lang="ja-JP" altLang="en-US" dirty="0" smtClean="0"/>
              <a:t>　　・他の利用者に高齢者や家族の悪口等を言いふらす。</a:t>
            </a:r>
            <a:endParaRPr kumimoji="1" lang="en-US" altLang="ja-JP" dirty="0" smtClean="0"/>
          </a:p>
          <a:p>
            <a:pPr>
              <a:buNone/>
            </a:pPr>
            <a:r>
              <a:rPr kumimoji="1" lang="ja-JP" altLang="en-US" dirty="0" smtClean="0"/>
              <a:t>　　・話しかけ、ナースコール等を無視する。</a:t>
            </a:r>
            <a:endParaRPr kumimoji="1" lang="en-US" altLang="ja-JP" dirty="0" smtClean="0"/>
          </a:p>
          <a:p>
            <a:pPr>
              <a:buNone/>
            </a:pPr>
            <a:endParaRPr kumimoji="1" lang="ja-JP" altLang="en-US" dirty="0" smtClean="0"/>
          </a:p>
          <a:p>
            <a:pPr>
              <a:buNone/>
            </a:pPr>
            <a:r>
              <a:rPr kumimoji="1" lang="ja-JP" altLang="en-US" dirty="0" smtClean="0"/>
              <a:t>　</a:t>
            </a:r>
            <a:r>
              <a:rPr kumimoji="1" lang="ja-JP" altLang="en-US" b="1" u="sng" dirty="0" smtClean="0"/>
              <a:t>「高齢者の意欲や自立心を低下させる行為」</a:t>
            </a:r>
            <a:endParaRPr kumimoji="1" lang="en-US" altLang="ja-JP" b="1" u="sng" dirty="0" smtClean="0"/>
          </a:p>
          <a:p>
            <a:pPr>
              <a:buNone/>
            </a:pPr>
            <a:r>
              <a:rPr kumimoji="1" lang="ja-JP" altLang="en-US" dirty="0" smtClean="0"/>
              <a:t>　　・トイレで使用できるのに、職員の都合を優先し、本人の意思や状態を無視しておむつを使う。</a:t>
            </a:r>
            <a:endParaRPr kumimoji="1" lang="en-US" altLang="ja-JP" dirty="0" smtClean="0"/>
          </a:p>
          <a:p>
            <a:pPr>
              <a:buNone/>
            </a:pPr>
            <a:endParaRPr kumimoji="1" lang="en-US" altLang="ja-JP" dirty="0" smtClean="0"/>
          </a:p>
          <a:p>
            <a:pPr>
              <a:buNone/>
            </a:pPr>
            <a:r>
              <a:rPr kumimoji="1" lang="ja-JP" altLang="en-US" dirty="0" smtClean="0"/>
              <a:t>　</a:t>
            </a:r>
            <a:r>
              <a:rPr kumimoji="1" lang="ja-JP" altLang="en-US" b="1" u="sng" dirty="0" smtClean="0"/>
              <a:t>「心理的に高齢者を不当に孤立させる行為」</a:t>
            </a:r>
            <a:endParaRPr kumimoji="1" lang="en-US" altLang="ja-JP" b="1" u="sng" dirty="0" smtClean="0"/>
          </a:p>
          <a:p>
            <a:pPr>
              <a:buNone/>
            </a:pPr>
            <a:r>
              <a:rPr kumimoji="1" lang="ja-JP" altLang="en-US" dirty="0" smtClean="0"/>
              <a:t>　　・本人の意思や状態を無視して面会させない。</a:t>
            </a:r>
            <a:endParaRPr kumimoji="1" lang="en-US" altLang="ja-JP" dirty="0" smtClean="0"/>
          </a:p>
          <a:p>
            <a:pPr>
              <a:buNone/>
            </a:pPr>
            <a:endParaRPr kumimoji="1" lang="en-US" altLang="ja-JP" dirty="0" smtClean="0"/>
          </a:p>
          <a:p>
            <a:pPr>
              <a:buNone/>
            </a:pPr>
            <a:r>
              <a:rPr kumimoji="1" lang="ja-JP" altLang="en-US" dirty="0" smtClean="0"/>
              <a:t>　</a:t>
            </a:r>
            <a:r>
              <a:rPr kumimoji="1" lang="ja-JP" altLang="en-US" b="1" u="sng" dirty="0" smtClean="0"/>
              <a:t>「その他」</a:t>
            </a:r>
            <a:endParaRPr kumimoji="1" lang="en-US" altLang="ja-JP" b="1" u="sng" dirty="0" smtClean="0"/>
          </a:p>
          <a:p>
            <a:pPr>
              <a:buNone/>
            </a:pPr>
            <a:r>
              <a:rPr kumimoji="1" lang="ja-JP" altLang="en-US" dirty="0" smtClean="0"/>
              <a:t>　　・車椅子で速いスピードで走らせて移動介助し恐怖感を与える。</a:t>
            </a:r>
            <a:endParaRPr kumimoji="1" lang="en-US" altLang="ja-JP" dirty="0" smtClean="0"/>
          </a:p>
          <a:p>
            <a:pPr>
              <a:buNone/>
            </a:pPr>
            <a:r>
              <a:rPr kumimoji="1" lang="ja-JP" altLang="en-US" dirty="0" smtClean="0"/>
              <a:t>　　・利用者の顔に落書きをして、それをカメラ等で撮影して他の職員に見せる。</a:t>
            </a:r>
          </a:p>
          <a:p>
            <a:endParaRPr kumimoji="1" lang="en-US" altLang="ja-JP" dirty="0" smtClean="0"/>
          </a:p>
          <a:p>
            <a:pPr>
              <a:buNone/>
            </a:pPr>
            <a:endParaRPr kumimoji="1" lang="ja-JP" altLang="en-US" strike="sngStrike"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14</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性的虐待</a:t>
            </a:r>
            <a:r>
              <a:rPr kumimoji="1" lang="en-US" altLang="ja-JP" b="1" dirty="0" smtClean="0">
                <a:solidFill>
                  <a:srgbClr val="FF0000"/>
                </a:solidFill>
              </a:rPr>
              <a:t>】</a:t>
            </a:r>
            <a:r>
              <a:rPr kumimoji="1" lang="en-US" altLang="ja-JP" b="1" dirty="0" smtClean="0"/>
              <a:t>	</a:t>
            </a:r>
          </a:p>
          <a:p>
            <a:pPr>
              <a:buNone/>
            </a:pPr>
            <a:r>
              <a:rPr kumimoji="1" lang="en-US" altLang="ja-JP" dirty="0" smtClean="0"/>
              <a:t>	</a:t>
            </a:r>
          </a:p>
          <a:p>
            <a:r>
              <a:rPr kumimoji="1" lang="ja-JP" altLang="en-US" dirty="0" smtClean="0"/>
              <a:t>性的虐待は、「高齢者にわいせつな行為をすること又は高齢者をしてわいせつな行為をさせること」と高齢者虐待防止法にはあります。</a:t>
            </a:r>
            <a:endParaRPr kumimoji="1" lang="en-US" altLang="ja-JP" dirty="0" smtClean="0"/>
          </a:p>
          <a:p>
            <a:pPr>
              <a:buNone/>
            </a:pPr>
            <a:r>
              <a:rPr kumimoji="1" lang="ja-JP" altLang="en-US" dirty="0" smtClean="0"/>
              <a:t>　例えば、次のような行為です。</a:t>
            </a:r>
            <a:endParaRPr kumimoji="1" lang="en-US" altLang="ja-JP" dirty="0" smtClean="0"/>
          </a:p>
          <a:p>
            <a:endParaRPr kumimoji="1" lang="ja-JP" altLang="en-US" dirty="0" smtClean="0"/>
          </a:p>
          <a:p>
            <a:pPr>
              <a:buNone/>
            </a:pPr>
            <a:r>
              <a:rPr kumimoji="1" lang="ja-JP" altLang="en-US" dirty="0" smtClean="0"/>
              <a:t>　</a:t>
            </a:r>
            <a:r>
              <a:rPr kumimoji="1" lang="ja-JP" altLang="en-US" b="1" u="sng" dirty="0" smtClean="0"/>
              <a:t>「本人との間で合意が形成されていない、あらゆる形態の性的な行為またはその強要」</a:t>
            </a:r>
            <a:endParaRPr kumimoji="1" lang="en-US" altLang="ja-JP" b="1" u="sng" dirty="0" smtClean="0"/>
          </a:p>
          <a:p>
            <a:pPr>
              <a:buNone/>
            </a:pPr>
            <a:r>
              <a:rPr kumimoji="1" lang="ja-JP" altLang="en-US" dirty="0" smtClean="0"/>
              <a:t>　　・性器等に接触したり、キス、性行為を強要する。</a:t>
            </a:r>
            <a:endParaRPr kumimoji="1" lang="en-US" altLang="ja-JP" dirty="0" smtClean="0"/>
          </a:p>
          <a:p>
            <a:pPr>
              <a:buNone/>
            </a:pPr>
            <a:r>
              <a:rPr kumimoji="1" lang="ja-JP" altLang="en-US" dirty="0" smtClean="0"/>
              <a:t>　　・性的な話を聴かせること、させること。</a:t>
            </a:r>
            <a:endParaRPr kumimoji="1" lang="en-US" altLang="ja-JP" dirty="0" smtClean="0"/>
          </a:p>
          <a:p>
            <a:pPr>
              <a:buNone/>
            </a:pPr>
            <a:r>
              <a:rPr kumimoji="1" lang="ja-JP" altLang="en-US" dirty="0" smtClean="0"/>
              <a:t>　　・本人の裸を映像や写真に撮る。また、撮影したものを他人に見せる。</a:t>
            </a:r>
            <a:endParaRPr kumimoji="1" lang="en-US" altLang="ja-JP" dirty="0" smtClean="0"/>
          </a:p>
          <a:p>
            <a:pPr>
              <a:buNone/>
            </a:pPr>
            <a:r>
              <a:rPr kumimoji="1" lang="ja-JP" altLang="en-US" dirty="0" smtClean="0"/>
              <a:t>　　・排せつや着替えがしやすいという理由で下半身・上半身を裸にしたり、下着のままで放置する。</a:t>
            </a:r>
            <a:endParaRPr kumimoji="1" lang="en-US" altLang="ja-JP" dirty="0" smtClean="0"/>
          </a:p>
          <a:p>
            <a:pPr>
              <a:buNone/>
            </a:pPr>
            <a:r>
              <a:rPr kumimoji="1" lang="ja-JP" altLang="en-US" dirty="0" smtClean="0"/>
              <a:t>　　・人前で排泄させたり、おむつを交換したりする。また、その場面を見せないための配慮をしない。</a:t>
            </a:r>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15</a:t>
            </a:fld>
            <a:endParaRPr kumimoji="1" lang="ja-JP" altLang="en-US"/>
          </a:p>
        </p:txBody>
      </p:sp>
      <p:sp>
        <p:nvSpPr>
          <p:cNvPr id="5" name="フッター プレースホルダ 4"/>
          <p:cNvSpPr>
            <a:spLocks noGrp="1"/>
          </p:cNvSpPr>
          <p:nvPr>
            <p:ph type="ftr" sz="quarter" idx="4"/>
          </p:nvPr>
        </p:nvSpPr>
        <p:spPr>
          <a:xfrm>
            <a:off x="0" y="9371285"/>
            <a:ext cx="2918831" cy="493316"/>
          </a:xfrm>
        </p:spPr>
        <p:txBody>
          <a:bodyPr/>
          <a:lstStyle/>
          <a:p>
            <a:r>
              <a:rPr lang="ja-JP" altLang="en-US" dirty="0" smtClean="0">
                <a:latin typeface="+mj-ea"/>
                <a:ea typeface="+mj-ea"/>
              </a:rPr>
              <a:t>神奈川県</a:t>
            </a:r>
            <a:endParaRPr lang="ja-JP"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経済的虐待</a:t>
            </a:r>
            <a:r>
              <a:rPr kumimoji="1" lang="en-US" altLang="ja-JP" b="1" dirty="0" smtClean="0">
                <a:solidFill>
                  <a:srgbClr val="FF0000"/>
                </a:solidFill>
              </a:rPr>
              <a:t>】</a:t>
            </a:r>
          </a:p>
          <a:p>
            <a:pPr>
              <a:buNone/>
            </a:pPr>
            <a:endParaRPr kumimoji="1" lang="en-US" altLang="ja-JP" b="1" dirty="0" smtClean="0">
              <a:solidFill>
                <a:srgbClr val="FF0000"/>
              </a:solidFill>
            </a:endParaRPr>
          </a:p>
          <a:p>
            <a:r>
              <a:rPr kumimoji="1" lang="ja-JP" altLang="en-US" dirty="0" smtClean="0"/>
              <a:t>最後に経済的虐待は、「高齢者の財産を不当に処分することその他高齢者から不当に財産上の利益を得ること」と高齢者虐待防止法にはあります。</a:t>
            </a:r>
            <a:endParaRPr kumimoji="1" lang="en-US" altLang="ja-JP" dirty="0" smtClean="0"/>
          </a:p>
          <a:p>
            <a:pPr>
              <a:buNone/>
            </a:pPr>
            <a:r>
              <a:rPr kumimoji="1" lang="ja-JP" altLang="en-US" dirty="0" smtClean="0"/>
              <a:t>例えば、次のような行為です。</a:t>
            </a:r>
            <a:endParaRPr kumimoji="1" lang="en-US" altLang="ja-JP" dirty="0" smtClean="0"/>
          </a:p>
          <a:p>
            <a:pPr>
              <a:buNone/>
            </a:pPr>
            <a:endParaRPr kumimoji="1" lang="ja-JP" altLang="en-US" dirty="0" smtClean="0"/>
          </a:p>
          <a:p>
            <a:pPr>
              <a:buNone/>
            </a:pPr>
            <a:r>
              <a:rPr kumimoji="1" lang="ja-JP" altLang="en-US" dirty="0" smtClean="0"/>
              <a:t>　</a:t>
            </a:r>
            <a:r>
              <a:rPr kumimoji="1" lang="ja-JP" altLang="en-US" b="1" u="sng" dirty="0" smtClean="0"/>
              <a:t>「本人の合意なしに財産や金銭を使用し、本人の希望する金銭の使用を理由なく制限すること」</a:t>
            </a:r>
            <a:endParaRPr kumimoji="1" lang="en-US" altLang="ja-JP" b="1" u="sng" dirty="0" smtClean="0"/>
          </a:p>
          <a:p>
            <a:pPr>
              <a:buNone/>
            </a:pPr>
            <a:r>
              <a:rPr kumimoji="1" lang="ja-JP" altLang="en-US" dirty="0" smtClean="0"/>
              <a:t>　　・金銭を寄付・贈与するように強要する。</a:t>
            </a:r>
            <a:endParaRPr kumimoji="1" lang="en-US" altLang="ja-JP" dirty="0" smtClean="0"/>
          </a:p>
          <a:p>
            <a:pPr>
              <a:buNone/>
            </a:pPr>
            <a:r>
              <a:rPr kumimoji="1" lang="ja-JP" altLang="en-US" dirty="0" smtClean="0"/>
              <a:t>　　・金銭・財産等の着服・窃盗等で、お釣りを渡さない。</a:t>
            </a:r>
            <a:endParaRPr kumimoji="1" lang="en-US" altLang="ja-JP" dirty="0" smtClean="0"/>
          </a:p>
          <a:p>
            <a:pPr>
              <a:buNone/>
            </a:pPr>
            <a:r>
              <a:rPr kumimoji="1" lang="ja-JP" altLang="en-US" dirty="0" smtClean="0"/>
              <a:t>　　・立場を利用して「お金を貸してほしい」と頼み、借りる。</a:t>
            </a:r>
            <a:endParaRPr kumimoji="1" lang="en-US" altLang="ja-JP" dirty="0" smtClean="0"/>
          </a:p>
          <a:p>
            <a:pPr>
              <a:buNone/>
            </a:pPr>
            <a:r>
              <a:rPr kumimoji="1" lang="ja-JP" altLang="en-US" dirty="0" smtClean="0"/>
              <a:t>　　・日常的に使用するお金を不当に制限する。</a:t>
            </a:r>
            <a:endParaRPr kumimoji="1" lang="en-US" altLang="ja-JP" dirty="0" smtClean="0"/>
          </a:p>
          <a:p>
            <a:pPr>
              <a:buNone/>
            </a:pPr>
            <a:r>
              <a:rPr kumimoji="1" lang="ja-JP" altLang="en-US" dirty="0" smtClean="0"/>
              <a:t>　　・生活に必要なお金を渡さない。</a:t>
            </a:r>
          </a:p>
          <a:p>
            <a:endParaRPr kumimoji="1" lang="en-US" altLang="ja-JP" dirty="0" smtClean="0"/>
          </a:p>
          <a:p>
            <a:r>
              <a:rPr kumimoji="1" lang="ja-JP" altLang="en-US" dirty="0" smtClean="0"/>
              <a:t>５つの類型について例あげました。</a:t>
            </a:r>
            <a:endParaRPr kumimoji="1" lang="en-US" altLang="ja-JP" dirty="0" smtClean="0"/>
          </a:p>
          <a:p>
            <a:r>
              <a:rPr kumimoji="1" lang="ja-JP" altLang="en-US" dirty="0" smtClean="0"/>
              <a:t>しかし、その行為があったから虐待として認定されるということではなく、</a:t>
            </a:r>
            <a:r>
              <a:rPr kumimoji="1" lang="ja-JP" altLang="en-US" b="1" u="sng" dirty="0" smtClean="0"/>
              <a:t>虐待の事実確認を認定する市町村が、調査を行ったうえで判断</a:t>
            </a:r>
            <a:r>
              <a:rPr kumimoji="1" lang="ja-JP" altLang="en-US" dirty="0" smtClean="0"/>
              <a:t>をします。</a:t>
            </a:r>
            <a:endParaRPr kumimoji="1" lang="en-US" altLang="ja-JP" dirty="0" smtClean="0"/>
          </a:p>
          <a:p>
            <a:r>
              <a:rPr kumimoji="1" lang="ja-JP" altLang="en-US" dirty="0" smtClean="0"/>
              <a:t>逆に</a:t>
            </a:r>
            <a:r>
              <a:rPr kumimoji="1" lang="ja-JP" altLang="en-US" b="1" u="sng" dirty="0" smtClean="0"/>
              <a:t>例にあがっていない行為であっても、虐待として判断される場合もあります。</a:t>
            </a:r>
            <a:endParaRPr kumimoji="1" lang="ja-JP" altLang="en-US" b="1" u="sng"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16</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身体拘束</a:t>
            </a:r>
            <a:r>
              <a:rPr kumimoji="1" lang="en-US" altLang="ja-JP" b="1" dirty="0" smtClean="0">
                <a:solidFill>
                  <a:srgbClr val="FF0000"/>
                </a:solidFill>
              </a:rPr>
              <a:t>】</a:t>
            </a:r>
          </a:p>
          <a:p>
            <a:pPr>
              <a:buNone/>
            </a:pPr>
            <a:endParaRPr kumimoji="1" lang="en-US" altLang="ja-JP" b="1" dirty="0" smtClean="0">
              <a:solidFill>
                <a:srgbClr val="FF0000"/>
              </a:solidFill>
            </a:endParaRPr>
          </a:p>
          <a:p>
            <a:r>
              <a:rPr kumimoji="1" lang="ja-JP" altLang="en-US" dirty="0" smtClean="0"/>
              <a:t>次に、身体的虐待の部分でも触れましたが、</a:t>
            </a:r>
            <a:r>
              <a:rPr kumimoji="1" lang="ja-JP" altLang="en-US" b="1" u="sng" dirty="0" smtClean="0"/>
              <a:t>身体拘束について</a:t>
            </a:r>
            <a:r>
              <a:rPr kumimoji="1" lang="ja-JP" altLang="en-US" dirty="0" smtClean="0"/>
              <a:t>説明をします。</a:t>
            </a:r>
            <a:endParaRPr kumimoji="1" lang="en-US" altLang="ja-JP" dirty="0" smtClean="0"/>
          </a:p>
          <a:p>
            <a:pPr>
              <a:buNone/>
            </a:pPr>
            <a:endParaRPr kumimoji="1" lang="en-US" altLang="ja-JP" dirty="0" smtClean="0"/>
          </a:p>
          <a:p>
            <a:r>
              <a:rPr kumimoji="1" lang="ja-JP" altLang="en-US" dirty="0" smtClean="0"/>
              <a:t>身体拘束は、介護保険制度が始まった平成</a:t>
            </a:r>
            <a:r>
              <a:rPr kumimoji="1" lang="en-US" altLang="ja-JP" dirty="0" smtClean="0"/>
              <a:t>12</a:t>
            </a:r>
            <a:r>
              <a:rPr kumimoji="1" lang="ja-JP" altLang="en-US" dirty="0" smtClean="0"/>
              <a:t>年に、</a:t>
            </a:r>
            <a:r>
              <a:rPr kumimoji="1" lang="ja-JP" altLang="en-US" b="1" u="sng" dirty="0" smtClean="0"/>
              <a:t>介護保険施設等で</a:t>
            </a:r>
            <a:r>
              <a:rPr kumimoji="1" lang="ja-JP" altLang="en-US" b="1" u="sng" strike="noStrike" dirty="0" smtClean="0">
                <a:solidFill>
                  <a:srgbClr val="FF0000"/>
                </a:solidFill>
              </a:rPr>
              <a:t>の</a:t>
            </a:r>
            <a:r>
              <a:rPr kumimoji="1" lang="ja-JP" altLang="en-US" b="1" u="sng" dirty="0" smtClean="0"/>
              <a:t>身体拘束が、運営基準において禁止</a:t>
            </a:r>
            <a:r>
              <a:rPr kumimoji="1" lang="ja-JP" altLang="en-US" dirty="0" smtClean="0"/>
              <a:t>されました。</a:t>
            </a:r>
            <a:endParaRPr kumimoji="1" lang="en-US" altLang="ja-JP" dirty="0" smtClean="0"/>
          </a:p>
          <a:p>
            <a:pPr>
              <a:buNone/>
            </a:pPr>
            <a:endParaRPr kumimoji="1" lang="en-US" altLang="ja-JP" dirty="0" smtClean="0"/>
          </a:p>
          <a:p>
            <a:pPr>
              <a:buNone/>
            </a:pPr>
            <a:r>
              <a:rPr kumimoji="1" lang="ja-JP" altLang="en-US" b="1" u="sng" dirty="0" smtClean="0"/>
              <a:t>「生命又は身体を保護するため緊急やむを得ない場合を除き、身体拘束その他入所者（利用者）の行動を制限する行為をおこなってはならない。」</a:t>
            </a:r>
            <a:endParaRPr kumimoji="1" lang="en-US" altLang="ja-JP" b="1" u="sng" dirty="0" smtClean="0"/>
          </a:p>
          <a:p>
            <a:pPr>
              <a:buNone/>
            </a:pPr>
            <a:endParaRPr kumimoji="1" lang="en-US" altLang="ja-JP" dirty="0" smtClean="0"/>
          </a:p>
          <a:p>
            <a:r>
              <a:rPr kumimoji="1" lang="ja-JP" altLang="en-US" dirty="0" smtClean="0"/>
              <a:t>禁止された身体拘束をどのように廃止していったらよいかなどの考え方が、</a:t>
            </a:r>
            <a:r>
              <a:rPr kumimoji="1" lang="ja-JP" altLang="en-US" b="1" u="sng" dirty="0" smtClean="0"/>
              <a:t>厚生労働省に設置された「身体拘束ゼロ作戦推進会議」</a:t>
            </a:r>
            <a:r>
              <a:rPr kumimoji="1" lang="ja-JP" altLang="en-US" dirty="0" smtClean="0"/>
              <a:t>において検討され、</a:t>
            </a:r>
            <a:r>
              <a:rPr kumimoji="1" lang="ja-JP" altLang="en-US" b="1" u="sng" dirty="0" smtClean="0"/>
              <a:t>平成</a:t>
            </a:r>
            <a:r>
              <a:rPr kumimoji="1" lang="en-US" altLang="ja-JP" b="1" u="sng" dirty="0" smtClean="0"/>
              <a:t>13</a:t>
            </a:r>
            <a:r>
              <a:rPr kumimoji="1" lang="ja-JP" altLang="en-US" b="1" u="sng" dirty="0" smtClean="0"/>
              <a:t>年</a:t>
            </a:r>
            <a:r>
              <a:rPr kumimoji="1" lang="en-US" altLang="ja-JP" b="1" u="sng" dirty="0" smtClean="0"/>
              <a:t>3</a:t>
            </a:r>
            <a:r>
              <a:rPr kumimoji="1" lang="ja-JP" altLang="en-US" b="1" u="sng" dirty="0" smtClean="0"/>
              <a:t>月に「身体拘束ゼロへの手引き」が作成</a:t>
            </a:r>
            <a:r>
              <a:rPr kumimoji="1" lang="ja-JP" altLang="en-US" dirty="0" smtClean="0"/>
              <a:t>されました。</a:t>
            </a:r>
            <a:endParaRPr kumimoji="1" lang="en-US" altLang="ja-JP" dirty="0" smtClean="0"/>
          </a:p>
          <a:p>
            <a:r>
              <a:rPr kumimoji="1" lang="ja-JP" altLang="en-US" dirty="0" smtClean="0"/>
              <a:t>厚生労働省のホームページに「身体拘束ゼロへの手引き」は公開されていますので、時間があったら、考え方等についてみていただければと思います。</a:t>
            </a:r>
            <a:endParaRPr kumimoji="1" lang="en-US" altLang="ja-JP" dirty="0" smtClean="0"/>
          </a:p>
          <a:p>
            <a:pPr>
              <a:buNone/>
            </a:pPr>
            <a:endParaRPr kumimoji="1" lang="ja-JP" altLang="en-US"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17</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身体拘束</a:t>
            </a:r>
            <a:r>
              <a:rPr kumimoji="1" lang="en-US" altLang="ja-JP" b="1" dirty="0" smtClean="0">
                <a:solidFill>
                  <a:srgbClr val="FF0000"/>
                </a:solidFill>
              </a:rPr>
              <a:t>11</a:t>
            </a:r>
            <a:r>
              <a:rPr kumimoji="1" lang="ja-JP" altLang="en-US" b="1" dirty="0" smtClean="0">
                <a:solidFill>
                  <a:srgbClr val="FF0000"/>
                </a:solidFill>
              </a:rPr>
              <a:t>項目</a:t>
            </a:r>
            <a:r>
              <a:rPr kumimoji="1" lang="en-US" altLang="ja-JP" b="1" dirty="0" smtClean="0">
                <a:solidFill>
                  <a:srgbClr val="FF0000"/>
                </a:solidFill>
              </a:rPr>
              <a:t>】</a:t>
            </a:r>
          </a:p>
          <a:p>
            <a:endParaRPr kumimoji="1" lang="en-US" altLang="ja-JP" dirty="0" smtClean="0"/>
          </a:p>
          <a:p>
            <a:r>
              <a:rPr kumimoji="1" lang="ja-JP" altLang="en-US" dirty="0" smtClean="0"/>
              <a:t>身体拘束の内容について、先程の厚生労働省の手引きでは、</a:t>
            </a:r>
            <a:r>
              <a:rPr kumimoji="1" lang="ja-JP" altLang="en-US" dirty="0" smtClean="0">
                <a:solidFill>
                  <a:srgbClr val="FF0000"/>
                </a:solidFill>
              </a:rPr>
              <a:t>次の</a:t>
            </a:r>
            <a:r>
              <a:rPr kumimoji="1" lang="en-US" altLang="ja-JP" b="1" u="sng" dirty="0" smtClean="0"/>
              <a:t>11</a:t>
            </a:r>
            <a:r>
              <a:rPr kumimoji="1" lang="ja-JP" altLang="en-US" b="1" u="sng" dirty="0" smtClean="0"/>
              <a:t>項目を、「身体拘束その他入所者（利用者）の行動を制限する行為」</a:t>
            </a:r>
            <a:r>
              <a:rPr kumimoji="1" lang="ja-JP" altLang="en-US" dirty="0" smtClean="0"/>
              <a:t>として考えています。</a:t>
            </a:r>
            <a:endParaRPr kumimoji="1" lang="en-US" altLang="ja-JP" dirty="0" smtClean="0"/>
          </a:p>
          <a:p>
            <a:pPr>
              <a:buNone/>
            </a:pPr>
            <a:endParaRPr kumimoji="1" lang="en-US" altLang="ja-JP" dirty="0" smtClean="0"/>
          </a:p>
          <a:p>
            <a:r>
              <a:rPr kumimoji="1" lang="ja-JP" altLang="en-US" dirty="0" smtClean="0"/>
              <a:t>１　徘徊しないように、車いすやいす、ベッドに体幹や四肢を</a:t>
            </a:r>
            <a:r>
              <a:rPr kumimoji="1" lang="ja-JP" altLang="en-US" dirty="0" err="1" smtClean="0"/>
              <a:t>ひも</a:t>
            </a:r>
            <a:r>
              <a:rPr kumimoji="1" lang="ja-JP" altLang="en-US" dirty="0" smtClean="0"/>
              <a:t>等で縛る。</a:t>
            </a:r>
          </a:p>
          <a:p>
            <a:r>
              <a:rPr kumimoji="1" lang="ja-JP" altLang="en-US" dirty="0" smtClean="0"/>
              <a:t>２　転落しないように、ベッドに体幹や四肢を</a:t>
            </a:r>
            <a:r>
              <a:rPr kumimoji="1" lang="ja-JP" altLang="en-US" dirty="0" err="1" smtClean="0"/>
              <a:t>ひも</a:t>
            </a:r>
            <a:r>
              <a:rPr kumimoji="1" lang="ja-JP" altLang="en-US" dirty="0" smtClean="0"/>
              <a:t>等で縛る。</a:t>
            </a:r>
          </a:p>
          <a:p>
            <a:r>
              <a:rPr kumimoji="1" lang="ja-JP" altLang="en-US" dirty="0" smtClean="0"/>
              <a:t>３　自分で降りられないように、ベッドを柵（サイドレール）で囲む。</a:t>
            </a:r>
          </a:p>
          <a:p>
            <a:r>
              <a:rPr kumimoji="1" lang="ja-JP" altLang="en-US" dirty="0" smtClean="0"/>
              <a:t>４　点滴・経管栄養等のチューブを抜かないように、四肢等を</a:t>
            </a:r>
            <a:r>
              <a:rPr kumimoji="1" lang="ja-JP" altLang="en-US" dirty="0" err="1" smtClean="0"/>
              <a:t>ひも</a:t>
            </a:r>
            <a:r>
              <a:rPr kumimoji="1" lang="ja-JP" altLang="en-US" dirty="0" smtClean="0"/>
              <a:t>等で縛る。</a:t>
            </a:r>
          </a:p>
          <a:p>
            <a:endParaRPr kumimoji="1" lang="en-US" altLang="ja-JP" dirty="0" smtClean="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18</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５　点滴・経管栄養等のチューブをぬかないように、または皮膚をかきむしらないように、手指の機能を制限するミトン型の手袋等をつける。</a:t>
            </a:r>
          </a:p>
          <a:p>
            <a:r>
              <a:rPr kumimoji="1" lang="ja-JP" altLang="en-US" dirty="0" smtClean="0"/>
              <a:t>６　車いすやいすからずり落ちたり、立ち上がったりしないように、Ｙ字型拘束帯や腰ベルト、車いすテーブルをつける。</a:t>
            </a:r>
          </a:p>
          <a:p>
            <a:r>
              <a:rPr kumimoji="1" lang="ja-JP" altLang="en-US" dirty="0" smtClean="0"/>
              <a:t>７　立ち上がる能力のある人の立ち上がりを妨げるような椅子を使用する。</a:t>
            </a:r>
          </a:p>
          <a:p>
            <a:r>
              <a:rPr kumimoji="1" lang="ja-JP" altLang="en-US" dirty="0" smtClean="0"/>
              <a:t>８　脱衣やおむつはずしを制限するために、介護衣（つなぎ服）を着せる。</a:t>
            </a:r>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19</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Font typeface="Arial" pitchFamily="34" charset="0"/>
              <a:buNone/>
            </a:pPr>
            <a:r>
              <a:rPr kumimoji="1" lang="en-US" altLang="ja-JP" b="1" dirty="0" smtClean="0">
                <a:solidFill>
                  <a:srgbClr val="FF0000"/>
                </a:solidFill>
              </a:rPr>
              <a:t>【</a:t>
            </a:r>
            <a:r>
              <a:rPr kumimoji="1" lang="ja-JP" altLang="en-US" b="1" dirty="0" smtClean="0">
                <a:solidFill>
                  <a:srgbClr val="FF0000"/>
                </a:solidFill>
              </a:rPr>
              <a:t>法の正式名称</a:t>
            </a:r>
            <a:r>
              <a:rPr kumimoji="1" lang="en-US" altLang="ja-JP" b="1" dirty="0" smtClean="0">
                <a:solidFill>
                  <a:srgbClr val="FF0000"/>
                </a:solidFill>
              </a:rPr>
              <a:t>】</a:t>
            </a:r>
          </a:p>
          <a:p>
            <a:pPr>
              <a:buFont typeface="Arial" pitchFamily="34" charset="0"/>
              <a:buChar char="•"/>
            </a:pPr>
            <a:r>
              <a:rPr kumimoji="1" lang="ja-JP" altLang="en-US" dirty="0" smtClean="0"/>
              <a:t>この法律の正式名称は、</a:t>
            </a:r>
            <a:r>
              <a:rPr kumimoji="1" lang="ja-JP" altLang="en-US" b="1" u="sng" dirty="0" smtClean="0"/>
              <a:t>「高齢者虐待の防止、高齢者の養護者に対する支援等に関する法律」</a:t>
            </a:r>
            <a:r>
              <a:rPr kumimoji="1" lang="ja-JP" altLang="en-US" dirty="0" smtClean="0"/>
              <a:t>です。</a:t>
            </a:r>
            <a:endParaRPr kumimoji="1" lang="en-US" altLang="ja-JP" dirty="0" smtClean="0"/>
          </a:p>
          <a:p>
            <a:pPr>
              <a:buFont typeface="Arial" pitchFamily="34" charset="0"/>
              <a:buChar char="•"/>
            </a:pPr>
            <a:r>
              <a:rPr kumimoji="1" lang="ja-JP" altLang="en-US" dirty="0" smtClean="0"/>
              <a:t>この研修では、「高齢者虐待防止法」と略して、お話します。</a:t>
            </a:r>
            <a:endParaRPr kumimoji="1" lang="en-US" altLang="ja-JP" dirty="0" smtClean="0"/>
          </a:p>
          <a:p>
            <a:pPr>
              <a:buFont typeface="Arial" pitchFamily="34" charset="0"/>
              <a:buChar char="•"/>
            </a:pPr>
            <a:r>
              <a:rPr kumimoji="1" lang="ja-JP" altLang="en-US" dirty="0" smtClean="0"/>
              <a:t>この法律は、平成</a:t>
            </a:r>
            <a:r>
              <a:rPr kumimoji="1" lang="en-US" altLang="ja-JP" dirty="0" smtClean="0"/>
              <a:t>17</a:t>
            </a:r>
            <a:r>
              <a:rPr kumimoji="1" lang="ja-JP" altLang="en-US" dirty="0" smtClean="0"/>
              <a:t>年（</a:t>
            </a:r>
            <a:r>
              <a:rPr kumimoji="1" lang="en-US" altLang="ja-JP" dirty="0" smtClean="0"/>
              <a:t>2005</a:t>
            </a:r>
            <a:r>
              <a:rPr kumimoji="1" lang="ja-JP" altLang="en-US" dirty="0" smtClean="0"/>
              <a:t>）年</a:t>
            </a:r>
            <a:r>
              <a:rPr kumimoji="1" lang="en-US" altLang="ja-JP" dirty="0" smtClean="0"/>
              <a:t>11</a:t>
            </a:r>
            <a:r>
              <a:rPr kumimoji="1" lang="ja-JP" altLang="en-US" dirty="0" smtClean="0"/>
              <a:t>月に、議員立法により成立し、翌年の４月から施行されました。</a:t>
            </a:r>
            <a:endParaRPr kumimoji="1" lang="en-US" altLang="ja-JP" dirty="0" smtClean="0"/>
          </a:p>
          <a:p>
            <a:pPr>
              <a:buFont typeface="Arial" pitchFamily="34" charset="0"/>
              <a:buNone/>
            </a:pPr>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2</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dirty="0" smtClean="0">
                <a:latin typeface="+mj-ea"/>
                <a:ea typeface="+mj-ea"/>
              </a:rPr>
              <a:t>神奈川県</a:t>
            </a:r>
            <a:endParaRPr lang="ja-JP"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９　他人への迷惑行為を防ぐために、ベッドなどに体幹や四肢を</a:t>
            </a:r>
            <a:r>
              <a:rPr kumimoji="1" lang="ja-JP" altLang="en-US" dirty="0" err="1" smtClean="0"/>
              <a:t>ひも</a:t>
            </a:r>
            <a:r>
              <a:rPr kumimoji="1" lang="ja-JP" altLang="en-US" dirty="0" smtClean="0"/>
              <a:t>等で縛る。</a:t>
            </a:r>
          </a:p>
          <a:p>
            <a:r>
              <a:rPr kumimoji="1" lang="en-US" altLang="ja-JP" dirty="0" smtClean="0"/>
              <a:t>10</a:t>
            </a:r>
            <a:r>
              <a:rPr kumimoji="1" lang="ja-JP" altLang="en-US" dirty="0" smtClean="0"/>
              <a:t>　行動を落ち着かせるために、向精神薬を過剰に服用させる</a:t>
            </a:r>
          </a:p>
          <a:p>
            <a:r>
              <a:rPr kumimoji="1" lang="en-US" altLang="ja-JP" dirty="0" smtClean="0"/>
              <a:t>11</a:t>
            </a:r>
            <a:r>
              <a:rPr kumimoji="1" lang="ja-JP" altLang="en-US" dirty="0" smtClean="0"/>
              <a:t>　自分の意思で開けることができない居室等に隔離する。</a:t>
            </a:r>
            <a:endParaRPr kumimoji="1" lang="en-US" altLang="ja-JP" dirty="0" smtClean="0"/>
          </a:p>
          <a:p>
            <a:endParaRPr kumimoji="1" lang="en-US" altLang="ja-JP" dirty="0" smtClean="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20</a:t>
            </a:fld>
            <a:endParaRPr lang="ja-JP" altLang="en-US" dirty="0"/>
          </a:p>
        </p:txBody>
      </p:sp>
      <p:sp>
        <p:nvSpPr>
          <p:cNvPr id="6" name="フッター プレースホルダ 5"/>
          <p:cNvSpPr>
            <a:spLocks noGrp="1"/>
          </p:cNvSpPr>
          <p:nvPr>
            <p:ph type="ftr" sz="quarter" idx="12"/>
          </p:nvPr>
        </p:nvSpPr>
        <p:spPr>
          <a:xfrm>
            <a:off x="0" y="9371285"/>
            <a:ext cx="2863825" cy="493316"/>
          </a:xfrm>
        </p:spPr>
        <p:txBody>
          <a:bodyPr/>
          <a:lstStyle/>
          <a:p>
            <a:r>
              <a:rPr lang="ja-JP" altLang="en-US" dirty="0" smtClean="0">
                <a:latin typeface="+mj-ea"/>
                <a:ea typeface="+mj-ea"/>
              </a:rPr>
              <a:t>神奈川県</a:t>
            </a:r>
            <a:endParaRPr lang="ja-JP" alt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10000"/>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en-US" altLang="ja-JP" b="1" dirty="0" smtClean="0"/>
              <a:t>【</a:t>
            </a:r>
            <a:r>
              <a:rPr kumimoji="1" lang="ja-JP" altLang="en-US" b="1" dirty="0" smtClean="0"/>
              <a:t>１１項目以外の身体拘束</a:t>
            </a:r>
            <a:r>
              <a:rPr kumimoji="1" lang="en-US" altLang="ja-JP" b="1" dirty="0" smtClean="0"/>
              <a:t>】</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b="1"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t>以上の</a:t>
            </a:r>
            <a:r>
              <a:rPr kumimoji="1" lang="en-US" altLang="ja-JP" dirty="0" smtClean="0"/>
              <a:t>11</a:t>
            </a:r>
            <a:r>
              <a:rPr kumimoji="1" lang="ja-JP" altLang="en-US" dirty="0" smtClean="0"/>
              <a:t>項目が、介護保険指定基準で身体拘束に該当するとされている内容です。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ja-JP" altLang="en-US" dirty="0" smtClean="0"/>
          </a:p>
          <a:p>
            <a:r>
              <a:rPr kumimoji="1" lang="ja-JP" altLang="en-US" dirty="0" smtClean="0"/>
              <a:t>しかし、</a:t>
            </a:r>
            <a:r>
              <a:rPr kumimoji="1" lang="en-US" altLang="ja-JP" b="1" u="sng" dirty="0" smtClean="0"/>
              <a:t>11</a:t>
            </a:r>
            <a:r>
              <a:rPr kumimoji="1" lang="ja-JP" altLang="en-US" b="1" u="sng" dirty="0" smtClean="0"/>
              <a:t>項目に該当しない内容であったとしても、身体拘束と考えられるもの</a:t>
            </a:r>
            <a:r>
              <a:rPr kumimoji="1" lang="ja-JP" altLang="en-US" dirty="0" smtClean="0"/>
              <a:t>もあります。</a:t>
            </a:r>
            <a:endParaRPr kumimoji="1" lang="en-US" altLang="ja-JP" dirty="0" smtClean="0"/>
          </a:p>
          <a:p>
            <a:endParaRPr kumimoji="1" lang="en-US" altLang="ja-JP" dirty="0" smtClean="0"/>
          </a:p>
          <a:p>
            <a:r>
              <a:rPr kumimoji="1" lang="ja-JP" altLang="en-US" dirty="0" smtClean="0"/>
              <a:t>例えば、「</a:t>
            </a:r>
            <a:r>
              <a:rPr kumimoji="1" lang="ja-JP" altLang="en-US" b="1" u="sng" dirty="0" smtClean="0"/>
              <a:t>言葉による制止（スピーチロック）</a:t>
            </a:r>
            <a:r>
              <a:rPr kumimoji="1" lang="ja-JP" altLang="en-US" dirty="0" smtClean="0"/>
              <a:t>」や「</a:t>
            </a:r>
            <a:r>
              <a:rPr kumimoji="1" lang="ja-JP" altLang="en-US" b="1" u="sng" dirty="0" smtClean="0"/>
              <a:t>センサーマット」も使い方次第</a:t>
            </a:r>
            <a:r>
              <a:rPr kumimoji="1" lang="ja-JP" altLang="en-US" dirty="0" smtClean="0"/>
              <a:t>で、身体拘束と考えられる場合もあります。</a:t>
            </a:r>
            <a:endParaRPr kumimoji="1" lang="en-US" altLang="ja-JP" dirty="0" smtClean="0"/>
          </a:p>
          <a:p>
            <a:endParaRPr kumimoji="1" lang="en-US" altLang="ja-JP" dirty="0" smtClean="0"/>
          </a:p>
          <a:p>
            <a:pPr>
              <a:buNone/>
            </a:pPr>
            <a:r>
              <a:rPr kumimoji="1" lang="en-US" altLang="ja-JP" dirty="0" smtClean="0"/>
              <a:t>【</a:t>
            </a:r>
            <a:r>
              <a:rPr kumimoji="1" lang="ja-JP" altLang="en-US" dirty="0" smtClean="0"/>
              <a:t>身体拘束の弊害</a:t>
            </a:r>
            <a:r>
              <a:rPr kumimoji="1" lang="en-US" altLang="ja-JP" dirty="0" smtClean="0"/>
              <a:t>】</a:t>
            </a:r>
          </a:p>
          <a:p>
            <a:pPr>
              <a:buNone/>
            </a:pPr>
            <a:r>
              <a:rPr kumimoji="1" lang="ja-JP" altLang="en-US" dirty="0" smtClean="0"/>
              <a:t>身体的弊害</a:t>
            </a:r>
            <a:endParaRPr kumimoji="1" lang="en-US" altLang="ja-JP" dirty="0" smtClean="0"/>
          </a:p>
          <a:p>
            <a:r>
              <a:rPr kumimoji="1" lang="ja-JP" altLang="en-US" dirty="0" smtClean="0"/>
              <a:t>常態化することで、関節の拘縮や筋力低下など</a:t>
            </a:r>
            <a:r>
              <a:rPr kumimoji="1" lang="ja-JP" altLang="en-US" b="1" u="sng" dirty="0" smtClean="0"/>
              <a:t>身体機能を奪ってしまう危険性</a:t>
            </a:r>
            <a:r>
              <a:rPr kumimoji="1" lang="ja-JP" altLang="en-US" dirty="0" smtClean="0"/>
              <a:t>がある。＝</a:t>
            </a:r>
            <a:r>
              <a:rPr kumimoji="1" lang="ja-JP" altLang="en-US" b="1" u="sng" dirty="0" smtClean="0"/>
              <a:t>身体的虐待</a:t>
            </a:r>
            <a:endParaRPr kumimoji="1" lang="en-US" altLang="ja-JP" b="1" u="sng" dirty="0" smtClean="0"/>
          </a:p>
          <a:p>
            <a:r>
              <a:rPr kumimoji="1" lang="ja-JP" altLang="en-US" b="0" u="none" dirty="0" smtClean="0"/>
              <a:t>車椅子に拘束しているケースでは、無理な立ち上がりによる転倒事故。</a:t>
            </a:r>
            <a:endParaRPr kumimoji="1" lang="en-US" altLang="ja-JP" b="0" u="none" dirty="0" smtClean="0"/>
          </a:p>
          <a:p>
            <a:r>
              <a:rPr kumimoji="1" lang="ja-JP" altLang="en-US" b="0" u="none" dirty="0" smtClean="0"/>
              <a:t>ベッド柵のケースでは、乗り越えによる転落事故。</a:t>
            </a:r>
            <a:endParaRPr kumimoji="1" lang="en-US" altLang="ja-JP" b="0" u="none" dirty="0" smtClean="0"/>
          </a:p>
          <a:p>
            <a:endParaRPr kumimoji="1" lang="en-US" altLang="ja-JP" b="0" u="none" dirty="0" smtClean="0"/>
          </a:p>
          <a:p>
            <a:r>
              <a:rPr kumimoji="1" lang="ja-JP" altLang="en-US" b="0" u="none" dirty="0" smtClean="0"/>
              <a:t>精神的弊害</a:t>
            </a:r>
            <a:endParaRPr kumimoji="1" lang="en-US" altLang="ja-JP" b="1" u="sng" dirty="0" smtClean="0"/>
          </a:p>
          <a:p>
            <a:r>
              <a:rPr kumimoji="1" lang="ja-JP" altLang="en-US" dirty="0" smtClean="0"/>
              <a:t>高齢者に不安や怒り、屈辱、諦めといった</a:t>
            </a:r>
            <a:r>
              <a:rPr kumimoji="1" lang="ja-JP" altLang="en-US" b="1" u="sng" dirty="0" smtClean="0"/>
              <a:t>精神的な苦痛</a:t>
            </a:r>
            <a:r>
              <a:rPr kumimoji="1" lang="ja-JP" altLang="en-US" dirty="0" smtClean="0"/>
              <a:t>を与える。＝</a:t>
            </a:r>
            <a:r>
              <a:rPr kumimoji="1" lang="ja-JP" altLang="en-US" b="1" u="sng" dirty="0" smtClean="0"/>
              <a:t>心理的虐待</a:t>
            </a:r>
            <a:endParaRPr kumimoji="1" lang="en-US" altLang="ja-JP" b="1" u="sng" dirty="0" smtClean="0"/>
          </a:p>
          <a:p>
            <a:r>
              <a:rPr kumimoji="1" lang="ja-JP" altLang="en-US" b="0" u="none" dirty="0" smtClean="0"/>
              <a:t>身体拘束によって、さらに認知症が進行し、せん妄が頻発するおそれ。</a:t>
            </a:r>
            <a:endParaRPr kumimoji="1" lang="en-US" altLang="ja-JP" b="0" u="none" dirty="0" smtClean="0"/>
          </a:p>
          <a:p>
            <a:r>
              <a:rPr kumimoji="1" lang="ja-JP" altLang="en-US" b="0" u="none" dirty="0" smtClean="0"/>
              <a:t>安易な拘束は、スタッフがケアに対して誇りが持てなくなり、士気の低下を招く</a:t>
            </a:r>
            <a:endParaRPr kumimoji="1" lang="en-US" altLang="ja-JP" b="0" u="none" dirty="0" smtClean="0"/>
          </a:p>
          <a:p>
            <a:endParaRPr kumimoji="1" lang="en-US" altLang="ja-JP" b="0" u="none" dirty="0" smtClean="0"/>
          </a:p>
          <a:p>
            <a:r>
              <a:rPr kumimoji="1" lang="ja-JP" altLang="en-US" b="0" u="none" dirty="0" smtClean="0"/>
              <a:t>社会的弊害</a:t>
            </a:r>
            <a:endParaRPr kumimoji="1" lang="en-US" altLang="ja-JP" b="0" u="none" dirty="0" smtClean="0"/>
          </a:p>
          <a:p>
            <a:r>
              <a:rPr kumimoji="1" lang="ja-JP" altLang="en-US" b="0" u="none" dirty="0" smtClean="0"/>
              <a:t>介護保険施設等に対する社会的な不信、偏見を引き起こすおそれ。</a:t>
            </a:r>
            <a:endParaRPr kumimoji="1" lang="en-US" altLang="ja-JP" b="0" u="none" dirty="0" smtClean="0"/>
          </a:p>
          <a:p>
            <a:r>
              <a:rPr kumimoji="1" lang="ja-JP" altLang="en-US" b="0" u="none" dirty="0" smtClean="0"/>
              <a:t>高齢者の機能低下は、さらなる医療的処置を生じさせ、経済的にも影響をもたらす。</a:t>
            </a:r>
            <a:endParaRPr kumimoji="1" lang="en-US" altLang="ja-JP" b="0" u="none" dirty="0" smtClean="0"/>
          </a:p>
          <a:p>
            <a:pPr>
              <a:buNone/>
            </a:pPr>
            <a:endParaRPr kumimoji="1" lang="en-US" altLang="ja-JP" dirty="0" smtClean="0"/>
          </a:p>
          <a:p>
            <a:r>
              <a:rPr kumimoji="1" lang="ja-JP" altLang="en-US" dirty="0" smtClean="0"/>
              <a:t>高齢者が不適切行為により権利が侵害されている状態に置かれていることは許されるものではなく、</a:t>
            </a:r>
            <a:r>
              <a:rPr kumimoji="1" lang="ja-JP" altLang="en-US" b="1" u="sng" dirty="0" smtClean="0"/>
              <a:t>身体拘束は、原則的に行わない</a:t>
            </a:r>
            <a:r>
              <a:rPr kumimoji="1" lang="ja-JP" altLang="en-US" dirty="0" smtClean="0"/>
              <a:t>ということを理解してください。</a:t>
            </a:r>
            <a:endParaRPr kumimoji="1" lang="en-US" altLang="ja-JP" dirty="0" smtClean="0"/>
          </a:p>
          <a:p>
            <a:endParaRPr kumimoji="1" lang="ja-JP" altLang="en-US" dirty="0" smtClean="0"/>
          </a:p>
          <a:p>
            <a:pPr>
              <a:buNone/>
            </a:pP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21</a:t>
            </a:fld>
            <a:endParaRPr kumimoji="1" lang="ja-JP" altLang="en-US"/>
          </a:p>
        </p:txBody>
      </p:sp>
      <p:sp>
        <p:nvSpPr>
          <p:cNvPr id="5" name="フッター プレースホルダ 5"/>
          <p:cNvSpPr>
            <a:spLocks noGrp="1"/>
          </p:cNvSpPr>
          <p:nvPr>
            <p:ph type="ftr" sz="quarter" idx="4"/>
          </p:nvPr>
        </p:nvSpPr>
        <p:spPr>
          <a:xfrm>
            <a:off x="0" y="9371285"/>
            <a:ext cx="2863825" cy="493316"/>
          </a:xfrm>
        </p:spPr>
        <p:txBody>
          <a:bodyPr/>
          <a:lstStyle/>
          <a:p>
            <a:r>
              <a:rPr lang="ja-JP" altLang="en-US" dirty="0" smtClean="0">
                <a:latin typeface="+mj-ea"/>
                <a:ea typeface="+mj-ea"/>
              </a:rPr>
              <a:t>神奈川県</a:t>
            </a:r>
            <a:endParaRPr lang="ja-JP" alt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緊急やむを得ない場合の</a:t>
            </a:r>
            <a:r>
              <a:rPr kumimoji="1" lang="en-US" altLang="ja-JP" b="1" dirty="0" smtClean="0">
                <a:solidFill>
                  <a:srgbClr val="FF0000"/>
                </a:solidFill>
              </a:rPr>
              <a:t>3</a:t>
            </a:r>
            <a:r>
              <a:rPr kumimoji="1" lang="ja-JP" altLang="en-US" b="1" dirty="0" smtClean="0">
                <a:solidFill>
                  <a:srgbClr val="FF0000"/>
                </a:solidFill>
              </a:rPr>
              <a:t>要件</a:t>
            </a:r>
            <a:r>
              <a:rPr kumimoji="1" lang="en-US" altLang="ja-JP" b="1" dirty="0" smtClean="0">
                <a:solidFill>
                  <a:srgbClr val="FF0000"/>
                </a:solidFill>
              </a:rPr>
              <a:t>】</a:t>
            </a:r>
          </a:p>
          <a:p>
            <a:pPr>
              <a:buNone/>
            </a:pPr>
            <a:endParaRPr kumimoji="1" lang="en-US" altLang="ja-JP" b="1" dirty="0" smtClean="0">
              <a:solidFill>
                <a:srgbClr val="FF0000"/>
              </a:solidFill>
            </a:endParaRPr>
          </a:p>
          <a:p>
            <a:r>
              <a:rPr kumimoji="1" lang="ja-JP" altLang="en-US" dirty="0" smtClean="0"/>
              <a:t>身体拘束は行ってはならないこととなっていますが、本当に必要な、</a:t>
            </a:r>
            <a:r>
              <a:rPr kumimoji="1" lang="ja-JP" altLang="en-US" b="1" u="sng" dirty="0" smtClean="0"/>
              <a:t>緊急やむを得えない場合</a:t>
            </a:r>
            <a:r>
              <a:rPr kumimoji="1" lang="ja-JP" altLang="en-US" dirty="0" smtClean="0"/>
              <a:t>に限り、認められています。</a:t>
            </a:r>
            <a:endParaRPr kumimoji="1" lang="en-US" altLang="ja-JP" dirty="0" smtClean="0"/>
          </a:p>
          <a:p>
            <a:endParaRPr kumimoji="1" lang="en-US" altLang="ja-JP" dirty="0" smtClean="0"/>
          </a:p>
          <a:p>
            <a:r>
              <a:rPr kumimoji="1" lang="ja-JP" altLang="en-US" dirty="0" smtClean="0"/>
              <a:t>緊急やむを得ない場合とは</a:t>
            </a:r>
            <a:endParaRPr kumimoji="1" lang="en-US" altLang="ja-JP" dirty="0" smtClean="0"/>
          </a:p>
          <a:p>
            <a:pPr>
              <a:buNone/>
            </a:pPr>
            <a:r>
              <a:rPr kumimoji="1" lang="ja-JP" altLang="en-US" b="1" u="none" dirty="0" smtClean="0"/>
              <a:t>「切迫性」「非代替性」「一時性」</a:t>
            </a:r>
            <a:r>
              <a:rPr kumimoji="1" lang="ja-JP" altLang="en-US" dirty="0" smtClean="0"/>
              <a:t>の３要件をすべて満たしていることが必要です。</a:t>
            </a:r>
            <a:endParaRPr kumimoji="1" lang="en-US" altLang="ja-JP" dirty="0" smtClean="0"/>
          </a:p>
          <a:p>
            <a:pPr>
              <a:buNone/>
            </a:pPr>
            <a:endParaRPr kumimoji="1" lang="en-US" altLang="ja-JP" dirty="0" smtClean="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22</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a:bodyPr>
          <a:lstStyle/>
          <a:p>
            <a:pPr>
              <a:buNone/>
            </a:pPr>
            <a:r>
              <a:rPr kumimoji="1" lang="en-US" altLang="ja-JP" b="1" dirty="0" smtClean="0"/>
              <a:t>【</a:t>
            </a:r>
            <a:r>
              <a:rPr kumimoji="1" lang="ja-JP" altLang="en-US" b="1" dirty="0" smtClean="0"/>
              <a:t>慎重な手続き</a:t>
            </a:r>
            <a:r>
              <a:rPr kumimoji="1" lang="en-US" altLang="ja-JP" b="1" dirty="0" smtClean="0"/>
              <a:t>】</a:t>
            </a:r>
          </a:p>
          <a:p>
            <a:endParaRPr kumimoji="1" lang="en-US" altLang="ja-JP" dirty="0" smtClean="0"/>
          </a:p>
          <a:p>
            <a:r>
              <a:rPr kumimoji="1" lang="ja-JP" altLang="en-US" dirty="0" smtClean="0"/>
              <a:t>３要件を満たしていたとしても、身体拘束を実施するためには、</a:t>
            </a:r>
            <a:r>
              <a:rPr kumimoji="1" lang="ja-JP" altLang="en-US" b="1" u="sng" dirty="0" smtClean="0"/>
              <a:t>慎重に手続き</a:t>
            </a:r>
            <a:r>
              <a:rPr kumimoji="1" lang="ja-JP" altLang="en-US" dirty="0" smtClean="0"/>
              <a:t>を行います。</a:t>
            </a:r>
            <a:endParaRPr kumimoji="1" lang="en-US" altLang="ja-JP" dirty="0" smtClean="0"/>
          </a:p>
          <a:p>
            <a:pPr>
              <a:buNone/>
            </a:pPr>
            <a:endParaRPr kumimoji="1" lang="en-US" altLang="ja-JP" dirty="0" smtClean="0"/>
          </a:p>
          <a:p>
            <a:r>
              <a:rPr kumimoji="1" lang="ja-JP" altLang="en-US" dirty="0" smtClean="0"/>
              <a:t>緊急やむを得ない場合であるかという判断は、職員個人や少人数のチームで判断するのではなく、</a:t>
            </a:r>
            <a:r>
              <a:rPr kumimoji="1" lang="ja-JP" altLang="en-US" b="1" u="sng" dirty="0" smtClean="0"/>
              <a:t>施設全体で判断</a:t>
            </a:r>
            <a:r>
              <a:rPr kumimoji="1" lang="ja-JP" altLang="en-US" dirty="0" smtClean="0"/>
              <a:t>をしなければなりません。</a:t>
            </a:r>
            <a:endParaRPr kumimoji="1" lang="en-US" altLang="ja-JP" dirty="0" smtClean="0"/>
          </a:p>
          <a:p>
            <a:pPr>
              <a:buNone/>
            </a:pPr>
            <a:endParaRPr kumimoji="1" lang="en-US" altLang="ja-JP" dirty="0" smtClean="0"/>
          </a:p>
          <a:p>
            <a:r>
              <a:rPr kumimoji="1" lang="ja-JP" altLang="en-US" dirty="0" smtClean="0"/>
              <a:t>身体拘束を実際に行う場合は、</a:t>
            </a:r>
            <a:r>
              <a:rPr kumimoji="1" lang="ja-JP" altLang="en-US" b="1" u="sng" dirty="0" smtClean="0"/>
              <a:t>身体拘束の内容</a:t>
            </a:r>
            <a:r>
              <a:rPr kumimoji="1" lang="ja-JP" altLang="en-US" dirty="0" smtClean="0"/>
              <a:t>、</a:t>
            </a:r>
            <a:r>
              <a:rPr kumimoji="1" lang="ja-JP" altLang="en-US" b="1" u="sng" dirty="0" smtClean="0"/>
              <a:t>目的</a:t>
            </a:r>
            <a:r>
              <a:rPr kumimoji="1" lang="ja-JP" altLang="en-US" dirty="0" smtClean="0"/>
              <a:t>、</a:t>
            </a:r>
            <a:r>
              <a:rPr kumimoji="1" lang="ja-JP" altLang="en-US" b="1" u="sng" dirty="0" smtClean="0"/>
              <a:t>時間</a:t>
            </a:r>
            <a:r>
              <a:rPr kumimoji="1" lang="ja-JP" altLang="en-US" dirty="0" smtClean="0"/>
              <a:t>、</a:t>
            </a:r>
            <a:r>
              <a:rPr kumimoji="1" lang="ja-JP" altLang="en-US" b="1" u="sng" dirty="0" smtClean="0"/>
              <a:t>期間</a:t>
            </a:r>
            <a:r>
              <a:rPr kumimoji="1" lang="ja-JP" altLang="en-US" dirty="0" smtClean="0"/>
              <a:t>を高齢者</a:t>
            </a:r>
            <a:r>
              <a:rPr kumimoji="1" lang="ja-JP" altLang="en-US" b="1" u="sng" dirty="0" smtClean="0"/>
              <a:t>本人や家族に対して充分に説明し、理解を得るように努める</a:t>
            </a:r>
            <a:r>
              <a:rPr kumimoji="1" lang="ja-JP" altLang="en-US" dirty="0" smtClean="0"/>
              <a:t>必要があります。</a:t>
            </a:r>
            <a:endParaRPr kumimoji="1" lang="en-US" altLang="ja-JP" dirty="0" smtClean="0"/>
          </a:p>
          <a:p>
            <a:endParaRPr kumimoji="1" lang="en-US" altLang="ja-JP" dirty="0" smtClean="0"/>
          </a:p>
          <a:p>
            <a:r>
              <a:rPr kumimoji="1" lang="ja-JP" altLang="en-US" dirty="0" smtClean="0"/>
              <a:t>身体拘束を実施している際も、</a:t>
            </a:r>
            <a:r>
              <a:rPr kumimoji="1" lang="ja-JP" altLang="en-US" b="1" u="sng" dirty="0" smtClean="0"/>
              <a:t>内容や時間や、高齢者の様子について記録を残す</a:t>
            </a:r>
            <a:r>
              <a:rPr kumimoji="1" lang="ja-JP" altLang="en-US" dirty="0" smtClean="0"/>
              <a:t>必要があります。</a:t>
            </a:r>
            <a:endParaRPr kumimoji="1" lang="en-US" altLang="ja-JP" dirty="0" smtClean="0"/>
          </a:p>
          <a:p>
            <a:endParaRPr kumimoji="1" lang="en-US" altLang="ja-JP" dirty="0" smtClean="0"/>
          </a:p>
          <a:p>
            <a:r>
              <a:rPr kumimoji="1" lang="ja-JP" altLang="en-US" dirty="0" smtClean="0"/>
              <a:t>また、理解を得ているから、記録を取っているからと言って、</a:t>
            </a:r>
            <a:r>
              <a:rPr kumimoji="1" lang="ja-JP" altLang="en-US" b="1" u="sng" dirty="0" smtClean="0"/>
              <a:t>永続的に実施できることではなく、あくまでも一時的なもの</a:t>
            </a:r>
            <a:r>
              <a:rPr kumimoji="1" lang="ja-JP" altLang="en-US" dirty="0" smtClean="0"/>
              <a:t>なので、</a:t>
            </a:r>
            <a:r>
              <a:rPr kumimoji="1" lang="ja-JP" altLang="en-US" b="1" u="sng" dirty="0" smtClean="0"/>
              <a:t>高齢者や環境について評価し</a:t>
            </a:r>
            <a:r>
              <a:rPr kumimoji="1" lang="ja-JP" altLang="en-US" dirty="0" smtClean="0"/>
              <a:t>、高齢者本人の生命や身体の危険が続いているか、他に方法がないかを検討する必要があります。</a:t>
            </a:r>
            <a:endParaRPr kumimoji="1" lang="en-US" altLang="ja-JP" dirty="0" smtClean="0"/>
          </a:p>
          <a:p>
            <a:endParaRPr kumimoji="1" lang="en-US" altLang="ja-JP" dirty="0" smtClean="0"/>
          </a:p>
          <a:p>
            <a:r>
              <a:rPr kumimoji="1" lang="ja-JP" altLang="en-US" dirty="0" smtClean="0"/>
              <a:t>要件に該当しない場合は</a:t>
            </a:r>
            <a:r>
              <a:rPr kumimoji="1" lang="ja-JP" altLang="en-US" b="1" u="sng" dirty="0" smtClean="0"/>
              <a:t>直ちに解除</a:t>
            </a:r>
            <a:r>
              <a:rPr kumimoji="1" lang="ja-JP" altLang="en-US" dirty="0" smtClean="0"/>
              <a:t>しなければなりません。</a:t>
            </a:r>
            <a:endParaRPr kumimoji="1" lang="en-US" altLang="ja-JP" dirty="0" smtClean="0"/>
          </a:p>
          <a:p>
            <a:endParaRPr kumimoji="1" lang="en-US" altLang="ja-JP" dirty="0" smtClean="0"/>
          </a:p>
          <a:p>
            <a:r>
              <a:rPr kumimoji="1" lang="ja-JP" altLang="en-US" dirty="0" smtClean="0"/>
              <a:t>身体拘束は原則禁止ですので、家族から安全確保のため、身体拘束の希望が出されたとしても、施設・事業所で３要件を満たしているかなどについて、</a:t>
            </a:r>
            <a:r>
              <a:rPr kumimoji="1" lang="ja-JP" altLang="en-US" b="1" u="sng" dirty="0" smtClean="0"/>
              <a:t>高齢者の状況を評価する</a:t>
            </a:r>
            <a:r>
              <a:rPr kumimoji="1" lang="ja-JP" altLang="en-US" dirty="0" smtClean="0"/>
              <a:t>とともに、</a:t>
            </a:r>
            <a:r>
              <a:rPr kumimoji="1" lang="ja-JP" altLang="en-US" b="1" u="sng" dirty="0" smtClean="0"/>
              <a:t>家族に身体拘束廃止の理解を求めていく</a:t>
            </a:r>
            <a:r>
              <a:rPr kumimoji="1" lang="ja-JP" altLang="en-US" b="0" u="none" dirty="0" smtClean="0"/>
              <a:t>こと</a:t>
            </a:r>
            <a:r>
              <a:rPr kumimoji="1" lang="ja-JP" altLang="en-US" dirty="0" smtClean="0"/>
              <a:t>が重要です。</a:t>
            </a:r>
            <a:endParaRPr kumimoji="1" lang="en-US" altLang="ja-JP" dirty="0" smtClean="0"/>
          </a:p>
          <a:p>
            <a:endParaRPr kumimoji="1" lang="en-US" altLang="ja-JP" dirty="0" smtClean="0"/>
          </a:p>
          <a:p>
            <a:r>
              <a:rPr kumimoji="1" lang="ja-JP" altLang="en-US" dirty="0" smtClean="0"/>
              <a:t>緊急やむを得ない場合があれば、認められるから身体拘束を行っても良いということではなく、</a:t>
            </a:r>
            <a:r>
              <a:rPr kumimoji="1" lang="ja-JP" altLang="en-US" b="1" u="sng" dirty="0" smtClean="0"/>
              <a:t>原則禁止</a:t>
            </a:r>
            <a:r>
              <a:rPr kumimoji="1" lang="ja-JP" altLang="en-US" dirty="0" smtClean="0"/>
              <a:t>ということを常に意識に置いておいてください。</a:t>
            </a:r>
          </a:p>
          <a:p>
            <a:pPr>
              <a:buNone/>
            </a:pPr>
            <a:endParaRPr kumimoji="1" lang="en-US" altLang="ja-JP" dirty="0" smtClean="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23</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高齢者虐待の起きる要因</a:t>
            </a:r>
            <a:r>
              <a:rPr kumimoji="1" lang="en-US" altLang="ja-JP" b="1" dirty="0" smtClean="0"/>
              <a:t>】</a:t>
            </a:r>
          </a:p>
          <a:p>
            <a:pPr>
              <a:buNone/>
            </a:pPr>
            <a:endParaRPr kumimoji="1" lang="en-US" altLang="ja-JP" dirty="0" smtClean="0"/>
          </a:p>
          <a:p>
            <a:r>
              <a:rPr kumimoji="1" lang="ja-JP" altLang="en-US" dirty="0" smtClean="0"/>
              <a:t>「虐待と思われる行為を受けた</a:t>
            </a:r>
            <a:r>
              <a:rPr kumimoji="1" lang="ja-JP" altLang="en-US" b="1" u="sng" dirty="0" smtClean="0"/>
              <a:t>利用者側の要因</a:t>
            </a:r>
            <a:r>
              <a:rPr kumimoji="1" lang="ja-JP" altLang="en-US" dirty="0" smtClean="0"/>
              <a:t>」や「高齢者虐待を行った</a:t>
            </a:r>
            <a:r>
              <a:rPr kumimoji="1" lang="ja-JP" altLang="en-US" b="1" u="sng" dirty="0" smtClean="0"/>
              <a:t>職員の要因</a:t>
            </a:r>
            <a:r>
              <a:rPr kumimoji="1" lang="ja-JP" altLang="en-US" dirty="0" smtClean="0"/>
              <a:t>」また、業務が多忙だった等の「</a:t>
            </a:r>
            <a:r>
              <a:rPr kumimoji="1" lang="ja-JP" altLang="en-US" b="1" u="sng" dirty="0" smtClean="0"/>
              <a:t>その他の要因</a:t>
            </a:r>
            <a:r>
              <a:rPr kumimoji="1" lang="ja-JP" altLang="en-US" dirty="0" smtClean="0"/>
              <a:t>」があげられるかも知れません。</a:t>
            </a:r>
            <a:endParaRPr kumimoji="1" lang="en-US" altLang="ja-JP" dirty="0" smtClean="0"/>
          </a:p>
          <a:p>
            <a:pPr lvl="0"/>
            <a:r>
              <a:rPr kumimoji="1" lang="ja-JP" altLang="en-US" dirty="0" smtClean="0"/>
              <a:t>そのさまざまな要因を、県の手引きでは、次のような</a:t>
            </a:r>
            <a:r>
              <a:rPr kumimoji="1" lang="ja-JP" altLang="en-US" b="1" u="sng" dirty="0" smtClean="0"/>
              <a:t>５つの要因</a:t>
            </a:r>
            <a:r>
              <a:rPr kumimoji="1" lang="ja-JP" altLang="en-US" dirty="0" smtClean="0"/>
              <a:t>に分けて考えています。</a:t>
            </a:r>
            <a:endParaRPr kumimoji="1" lang="en-US" altLang="ja-JP" dirty="0" smtClean="0"/>
          </a:p>
          <a:p>
            <a:pPr lvl="0"/>
            <a:endParaRPr kumimoji="1" lang="en-US" altLang="ja-JP" dirty="0" smtClean="0"/>
          </a:p>
          <a:p>
            <a:pPr marL="228600" indent="-228600">
              <a:buFont typeface="+mj-lt"/>
              <a:buAutoNum type="arabicPeriod"/>
            </a:pPr>
            <a:r>
              <a:rPr kumimoji="1" lang="ja-JP" altLang="en-US" b="1" u="sng" dirty="0" smtClean="0"/>
              <a:t>組織運営</a:t>
            </a:r>
            <a:endParaRPr kumimoji="1" lang="en-US" altLang="ja-JP" b="1" u="sng" dirty="0" smtClean="0"/>
          </a:p>
          <a:p>
            <a:pPr marL="228600" indent="-228600">
              <a:buFont typeface="+mj-lt"/>
              <a:buAutoNum type="arabicPeriod"/>
            </a:pPr>
            <a:r>
              <a:rPr kumimoji="1" lang="ja-JP" altLang="en-US" b="1" u="sng" dirty="0" smtClean="0"/>
              <a:t>チームアプローチ</a:t>
            </a:r>
            <a:endParaRPr kumimoji="1" lang="en-US" altLang="ja-JP" b="1" u="sng" dirty="0" smtClean="0"/>
          </a:p>
          <a:p>
            <a:pPr marL="228600" indent="-228600">
              <a:buFont typeface="+mj-lt"/>
              <a:buAutoNum type="arabicPeriod"/>
            </a:pPr>
            <a:r>
              <a:rPr kumimoji="1" lang="ja-JP" altLang="en-US" b="1" u="sng" dirty="0" smtClean="0"/>
              <a:t>ケアの質</a:t>
            </a:r>
            <a:endParaRPr kumimoji="1" lang="en-US" altLang="ja-JP" b="1" u="sng" dirty="0" smtClean="0"/>
          </a:p>
          <a:p>
            <a:pPr marL="228600" indent="-228600">
              <a:buFont typeface="+mj-lt"/>
              <a:buAutoNum type="arabicPeriod"/>
            </a:pPr>
            <a:r>
              <a:rPr kumimoji="1" lang="ja-JP" altLang="en-US" b="1" u="sng" dirty="0" smtClean="0"/>
              <a:t>倫理観とコンプライアンス（法令順守）</a:t>
            </a:r>
            <a:endParaRPr kumimoji="1" lang="en-US" altLang="ja-JP" b="1" u="sng" dirty="0" smtClean="0"/>
          </a:p>
          <a:p>
            <a:pPr marL="228600" indent="-228600">
              <a:buFont typeface="+mj-lt"/>
              <a:buAutoNum type="arabicPeriod"/>
            </a:pPr>
            <a:r>
              <a:rPr kumimoji="1" lang="ja-JP" altLang="en-US" b="1" u="sng" dirty="0" smtClean="0"/>
              <a:t>負担・ストレスと組織風土</a:t>
            </a:r>
            <a:endParaRPr kumimoji="1" lang="en-US" altLang="ja-JP" b="1" u="sng" dirty="0" smtClean="0"/>
          </a:p>
          <a:p>
            <a:pPr lvl="0"/>
            <a:endParaRPr kumimoji="1" lang="en-US" altLang="ja-JP" dirty="0" smtClean="0"/>
          </a:p>
          <a:p>
            <a:pPr lvl="0"/>
            <a:r>
              <a:rPr kumimoji="1" lang="ja-JP" altLang="en-US" dirty="0" smtClean="0"/>
              <a:t>それぞれの内容については、高齢者虐待や不適切なケアの防止の部分で説明をしますが、</a:t>
            </a:r>
            <a:r>
              <a:rPr kumimoji="1" lang="ja-JP" altLang="en-US" b="1" u="sng" dirty="0" smtClean="0"/>
              <a:t>高齢者虐待の要因はそれぞれの要因が単独であるのではなく、相互に関係している</a:t>
            </a:r>
            <a:r>
              <a:rPr kumimoji="1" lang="ja-JP" altLang="en-US" dirty="0" smtClean="0"/>
              <a:t>場合が多くあるとともに、虐待の発生に直接関係しなくても、</a:t>
            </a:r>
            <a:r>
              <a:rPr kumimoji="1" lang="ja-JP" altLang="en-US" b="1" u="sng" dirty="0" smtClean="0"/>
              <a:t>放置されることで虐待などの温床になったり</a:t>
            </a:r>
            <a:r>
              <a:rPr kumimoji="1" lang="ja-JP" altLang="en-US" dirty="0" smtClean="0"/>
              <a:t>、</a:t>
            </a:r>
            <a:r>
              <a:rPr kumimoji="1" lang="ja-JP" altLang="en-US" b="1" u="sng" dirty="0" smtClean="0"/>
              <a:t>いくつかの要因が作用することで発生することがあります。</a:t>
            </a:r>
            <a:endParaRPr kumimoji="1" lang="en-US" altLang="ja-JP" b="1" u="sng" dirty="0" smtClean="0"/>
          </a:p>
          <a:p>
            <a:pPr lvl="0"/>
            <a:r>
              <a:rPr kumimoji="1" lang="ja-JP" altLang="en-US" dirty="0" smtClean="0"/>
              <a:t>ここで、おぼえておいていたただきたいことは、</a:t>
            </a:r>
            <a:r>
              <a:rPr kumimoji="1" lang="ja-JP" altLang="en-US" b="1" u="sng" dirty="0" smtClean="0"/>
              <a:t>単に虐待を行った職員個人の問題ではない</a:t>
            </a:r>
            <a:r>
              <a:rPr kumimoji="1" lang="ja-JP" altLang="en-US" dirty="0" smtClean="0"/>
              <a:t>ということです。</a:t>
            </a:r>
            <a:endParaRPr kumimoji="1" lang="en-US" altLang="ja-JP" dirty="0" smtClean="0"/>
          </a:p>
          <a:p>
            <a:pPr lvl="0"/>
            <a:endParaRPr kumimoji="1" lang="en-US" altLang="ja-JP" dirty="0" smtClean="0"/>
          </a:p>
          <a:p>
            <a:pPr lvl="0"/>
            <a:r>
              <a:rPr kumimoji="1" lang="ja-JP" altLang="en-US" dirty="0" smtClean="0"/>
              <a:t>以上で、「養介護施設従事者等による高齢者虐待について」の説明を終わります。</a:t>
            </a:r>
          </a:p>
          <a:p>
            <a:pPr lvl="0"/>
            <a:endParaRPr kumimoji="1" lang="en-US" altLang="ja-JP" dirty="0" smtClean="0"/>
          </a:p>
          <a:p>
            <a:pPr lvl="0"/>
            <a:endParaRPr kumimoji="1" lang="en-US" altLang="ja-JP" dirty="0" smtClean="0"/>
          </a:p>
          <a:p>
            <a:pPr lvl="0"/>
            <a:endParaRPr kumimoji="1" lang="en-US" altLang="ja-JP" dirty="0" smtClean="0"/>
          </a:p>
          <a:p>
            <a:pPr marL="228600" indent="-228600">
              <a:buFont typeface="Arial" pitchFamily="34" charset="0"/>
              <a:buNone/>
            </a:pP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24</a:t>
            </a:fld>
            <a:endParaRPr kumimoji="1" lang="ja-JP" altLang="en-US"/>
          </a:p>
        </p:txBody>
      </p:sp>
      <p:sp>
        <p:nvSpPr>
          <p:cNvPr id="5" name="フッター プレースホルダ 4"/>
          <p:cNvSpPr>
            <a:spLocks noGrp="1"/>
          </p:cNvSpPr>
          <p:nvPr>
            <p:ph type="ftr" sz="quarter" idx="4"/>
          </p:nvPr>
        </p:nvSpPr>
        <p:spPr>
          <a:xfrm>
            <a:off x="0" y="9371285"/>
            <a:ext cx="2918831" cy="493316"/>
          </a:xfrm>
        </p:spPr>
        <p:txBody>
          <a:bodyPr/>
          <a:lstStyle/>
          <a:p>
            <a:r>
              <a:rPr lang="ja-JP" altLang="en-US" dirty="0" smtClean="0">
                <a:latin typeface="+mj-ea"/>
                <a:ea typeface="+mj-ea"/>
              </a:rPr>
              <a:t>神奈川県</a:t>
            </a:r>
            <a:endParaRPr lang="ja-JP"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Font typeface="Arial" pitchFamily="34" charset="0"/>
              <a:buNone/>
            </a:pPr>
            <a:r>
              <a:rPr kumimoji="1" lang="en-US" altLang="ja-JP" b="1" dirty="0" smtClean="0">
                <a:solidFill>
                  <a:srgbClr val="FF0000"/>
                </a:solidFill>
              </a:rPr>
              <a:t>【</a:t>
            </a:r>
            <a:r>
              <a:rPr kumimoji="1" lang="ja-JP" altLang="en-US" b="1" dirty="0" smtClean="0">
                <a:solidFill>
                  <a:srgbClr val="FF0000"/>
                </a:solidFill>
              </a:rPr>
              <a:t>法の趣旨</a:t>
            </a:r>
            <a:r>
              <a:rPr kumimoji="1" lang="en-US" altLang="ja-JP" b="1" dirty="0" smtClean="0">
                <a:solidFill>
                  <a:srgbClr val="FF0000"/>
                </a:solidFill>
              </a:rPr>
              <a:t>】</a:t>
            </a:r>
          </a:p>
          <a:p>
            <a:pPr>
              <a:buFont typeface="Arial" pitchFamily="34" charset="0"/>
              <a:buChar char="•"/>
            </a:pPr>
            <a:r>
              <a:rPr kumimoji="1" lang="ja-JP" altLang="en-US" dirty="0" smtClean="0"/>
              <a:t>高齢者虐待防止法は、</a:t>
            </a:r>
            <a:r>
              <a:rPr kumimoji="1" lang="ja-JP" altLang="en-US" b="1" u="sng" dirty="0" smtClean="0"/>
              <a:t>１条の目的</a:t>
            </a:r>
            <a:r>
              <a:rPr kumimoji="1" lang="ja-JP" altLang="en-US" dirty="0" smtClean="0"/>
              <a:t>に、</a:t>
            </a:r>
            <a:r>
              <a:rPr kumimoji="1" lang="ja-JP" altLang="en-US" b="1" u="sng" dirty="0" smtClean="0"/>
              <a:t>高齢者の尊厳を保持するために、高齢者虐待を防止することが極めて重要であり、そのために措置や養護者支援を定める</a:t>
            </a:r>
            <a:r>
              <a:rPr kumimoji="1" lang="ja-JP" altLang="en-US" dirty="0" smtClean="0"/>
              <a:t>とあります。</a:t>
            </a:r>
            <a:endParaRPr kumimoji="1" lang="en-US" altLang="ja-JP" dirty="0" smtClean="0"/>
          </a:p>
          <a:p>
            <a:pPr>
              <a:buFont typeface="Arial" pitchFamily="34" charset="0"/>
              <a:buChar char="•"/>
            </a:pPr>
            <a:r>
              <a:rPr kumimoji="1" lang="ja-JP" altLang="en-US" dirty="0" smtClean="0"/>
              <a:t>そして、そのことによって、</a:t>
            </a:r>
            <a:r>
              <a:rPr kumimoji="1" lang="ja-JP" altLang="en-US" b="1" u="sng" dirty="0" smtClean="0"/>
              <a:t>高齢者の権利利益の擁護を目的</a:t>
            </a:r>
            <a:r>
              <a:rPr kumimoji="1" lang="ja-JP" altLang="en-US" dirty="0" smtClean="0"/>
              <a:t>としているとあります。</a:t>
            </a:r>
            <a:endParaRPr kumimoji="1" lang="en-US" altLang="ja-JP" dirty="0" smtClean="0"/>
          </a:p>
          <a:p>
            <a:pPr>
              <a:buFont typeface="Arial" pitchFamily="34" charset="0"/>
              <a:buChar char="•"/>
            </a:pPr>
            <a:r>
              <a:rPr kumimoji="1" lang="ja-JP" altLang="en-US" dirty="0" smtClean="0"/>
              <a:t>そのため、２つの措置を定めることとしています。</a:t>
            </a:r>
            <a:endParaRPr kumimoji="1" lang="en-US" altLang="ja-JP" dirty="0" smtClean="0"/>
          </a:p>
          <a:p>
            <a:pPr>
              <a:buFont typeface="Arial" pitchFamily="34" charset="0"/>
              <a:buNone/>
            </a:pPr>
            <a:r>
              <a:rPr kumimoji="1" lang="ja-JP" altLang="en-US" dirty="0" smtClean="0"/>
              <a:t>　①高齢者虐待を受けた</a:t>
            </a:r>
            <a:r>
              <a:rPr kumimoji="1" lang="ja-JP" altLang="en-US" b="1" u="sng" dirty="0" smtClean="0"/>
              <a:t>高齢者の保護</a:t>
            </a:r>
            <a:r>
              <a:rPr kumimoji="1" lang="ja-JP" altLang="en-US" dirty="0" smtClean="0"/>
              <a:t>のための措置を定める</a:t>
            </a:r>
            <a:endParaRPr kumimoji="1" lang="en-US" altLang="ja-JP" dirty="0" smtClean="0"/>
          </a:p>
          <a:p>
            <a:pPr>
              <a:buFont typeface="Arial" pitchFamily="34" charset="0"/>
              <a:buNone/>
            </a:pPr>
            <a:r>
              <a:rPr kumimoji="1" lang="ja-JP" altLang="en-US" dirty="0" smtClean="0"/>
              <a:t>　②</a:t>
            </a:r>
            <a:r>
              <a:rPr kumimoji="1" lang="ja-JP" altLang="en-US" b="1" u="sng" dirty="0" smtClean="0"/>
              <a:t>養護者の負担軽減</a:t>
            </a:r>
            <a:r>
              <a:rPr kumimoji="1" lang="ja-JP" altLang="en-US" dirty="0" smtClean="0"/>
              <a:t>をすることで高齢者虐待を防止するための措置を定める</a:t>
            </a:r>
            <a:endParaRPr kumimoji="1" lang="en-US" altLang="ja-JP" dirty="0" smtClean="0"/>
          </a:p>
          <a:p>
            <a:pPr>
              <a:buFont typeface="Arial" pitchFamily="34" charset="0"/>
              <a:buChar char="•"/>
            </a:pPr>
            <a:r>
              <a:rPr kumimoji="1" lang="ja-JP" altLang="en-US" dirty="0" smtClean="0"/>
              <a:t>高齢者虐待防止法は、</a:t>
            </a:r>
            <a:r>
              <a:rPr kumimoji="1" lang="ja-JP" altLang="en-US" b="1" u="sng" dirty="0" smtClean="0"/>
              <a:t>虐待を受けた高齢者のみではなく、虐待をおこなった養護者に対する支援を行うことが法律に明記されていることがポイント</a:t>
            </a:r>
            <a:r>
              <a:rPr kumimoji="1" lang="ja-JP" altLang="en-US" dirty="0" smtClean="0"/>
              <a:t>としてあげられます。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3</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定義</a:t>
            </a:r>
            <a:r>
              <a:rPr kumimoji="1" lang="en-US" altLang="ja-JP" b="1" dirty="0" smtClean="0">
                <a:solidFill>
                  <a:srgbClr val="FF0000"/>
                </a:solidFill>
              </a:rPr>
              <a:t>】</a:t>
            </a:r>
          </a:p>
          <a:p>
            <a:pPr>
              <a:buNone/>
            </a:pPr>
            <a:endParaRPr kumimoji="1" lang="en-US" altLang="ja-JP" dirty="0" smtClean="0">
              <a:solidFill>
                <a:srgbClr val="FF0000"/>
              </a:solidFill>
            </a:endParaRPr>
          </a:p>
          <a:p>
            <a:r>
              <a:rPr kumimoji="1" lang="ja-JP" altLang="en-US" dirty="0" smtClean="0">
                <a:solidFill>
                  <a:srgbClr val="FF0000"/>
                </a:solidFill>
              </a:rPr>
              <a:t>高齢者虐待防止法では、在宅で介護する</a:t>
            </a:r>
            <a:r>
              <a:rPr kumimoji="1" lang="ja-JP" altLang="en-US" b="1" u="sng" dirty="0" smtClean="0">
                <a:solidFill>
                  <a:srgbClr val="FF0000"/>
                </a:solidFill>
              </a:rPr>
              <a:t>家族等による虐待を対象とする「養護者による高齢者虐待」</a:t>
            </a:r>
            <a:r>
              <a:rPr kumimoji="1" lang="ja-JP" altLang="en-US" dirty="0" smtClean="0">
                <a:solidFill>
                  <a:srgbClr val="FF0000"/>
                </a:solidFill>
              </a:rPr>
              <a:t>と、</a:t>
            </a:r>
            <a:endParaRPr kumimoji="1" lang="en-US" altLang="ja-JP" dirty="0" smtClean="0">
              <a:solidFill>
                <a:srgbClr val="FF0000"/>
              </a:solidFill>
            </a:endParaRPr>
          </a:p>
          <a:p>
            <a:r>
              <a:rPr kumimoji="1" lang="ja-JP" altLang="en-US" dirty="0" smtClean="0">
                <a:solidFill>
                  <a:srgbClr val="FF0000"/>
                </a:solidFill>
              </a:rPr>
              <a:t>老人福祉法・介護保険法に基づく</a:t>
            </a:r>
            <a:r>
              <a:rPr kumimoji="1" lang="ja-JP" altLang="en-US" b="1" u="sng" dirty="0" smtClean="0">
                <a:solidFill>
                  <a:srgbClr val="FF0000"/>
                </a:solidFill>
              </a:rPr>
              <a:t>高齢者を対象とする施設やサービスに従事する者による虐待を対象とする「養介護施設従事者等による高齢者虐待」</a:t>
            </a:r>
            <a:r>
              <a:rPr kumimoji="1" lang="ja-JP" altLang="en-US" dirty="0" smtClean="0">
                <a:solidFill>
                  <a:srgbClr val="FF0000"/>
                </a:solidFill>
              </a:rPr>
              <a:t>に分けて定義されています。</a:t>
            </a:r>
            <a:endParaRPr kumimoji="1" lang="en-US" altLang="ja-JP"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solidFill>
                  <a:srgbClr val="FF0000"/>
                </a:solidFill>
              </a:rPr>
              <a:t>また、</a:t>
            </a:r>
            <a:r>
              <a:rPr kumimoji="1" lang="ja-JP" altLang="en-US" b="1" u="sng" dirty="0" smtClean="0">
                <a:solidFill>
                  <a:srgbClr val="FF0000"/>
                </a:solidFill>
              </a:rPr>
              <a:t>高齢者とは</a:t>
            </a:r>
            <a:r>
              <a:rPr kumimoji="1" lang="en-US" altLang="ja-JP" b="1" u="sng" dirty="0" smtClean="0">
                <a:solidFill>
                  <a:srgbClr val="FF0000"/>
                </a:solidFill>
              </a:rPr>
              <a:t>65</a:t>
            </a:r>
            <a:r>
              <a:rPr kumimoji="1" lang="ja-JP" altLang="en-US" b="1" u="sng" dirty="0" smtClean="0">
                <a:solidFill>
                  <a:srgbClr val="FF0000"/>
                </a:solidFill>
              </a:rPr>
              <a:t>歳以上の者</a:t>
            </a:r>
            <a:r>
              <a:rPr kumimoji="1" lang="ja-JP" altLang="en-US" dirty="0" smtClean="0">
                <a:solidFill>
                  <a:srgbClr val="FF0000"/>
                </a:solidFill>
              </a:rPr>
              <a:t>と定義されています。ただし、介護保健サービスを利用する人は</a:t>
            </a:r>
            <a:r>
              <a:rPr kumimoji="1" lang="en-US" altLang="ja-JP" dirty="0" smtClean="0">
                <a:solidFill>
                  <a:srgbClr val="FF0000"/>
                </a:solidFill>
              </a:rPr>
              <a:t>65</a:t>
            </a:r>
            <a:r>
              <a:rPr kumimoji="1" lang="ja-JP" altLang="en-US" dirty="0" smtClean="0">
                <a:solidFill>
                  <a:srgbClr val="FF0000"/>
                </a:solidFill>
              </a:rPr>
              <a:t>歳以下でも高齢者虐待防止法上の「高齢者」とみなされます。</a:t>
            </a:r>
            <a:endParaRPr kumimoji="1" lang="en-US" altLang="ja-JP" dirty="0" smtClean="0">
              <a:solidFill>
                <a:srgbClr val="FF0000"/>
              </a:solidFill>
            </a:endParaRPr>
          </a:p>
          <a:p>
            <a:r>
              <a:rPr kumimoji="1" lang="ja-JP" altLang="en-US" dirty="0" smtClean="0"/>
              <a:t>高齢者虐待防止法では、高齢者虐待の内容を、</a:t>
            </a:r>
            <a:r>
              <a:rPr kumimoji="1" lang="ja-JP" altLang="en-US" dirty="0" smtClean="0">
                <a:solidFill>
                  <a:srgbClr val="FF0000"/>
                </a:solidFill>
              </a:rPr>
              <a:t>次の</a:t>
            </a:r>
            <a:r>
              <a:rPr kumimoji="1" lang="ja-JP" altLang="en-US" b="1" u="sng" dirty="0" smtClean="0">
                <a:solidFill>
                  <a:srgbClr val="FF0000"/>
                </a:solidFill>
              </a:rPr>
              <a:t>５つの類型</a:t>
            </a:r>
            <a:r>
              <a:rPr kumimoji="1" lang="ja-JP" altLang="en-US" dirty="0" smtClean="0">
                <a:solidFill>
                  <a:srgbClr val="FF0000"/>
                </a:solidFill>
              </a:rPr>
              <a:t>に分類しています。</a:t>
            </a:r>
            <a:endParaRPr kumimoji="1" lang="en-US" altLang="ja-JP" dirty="0" smtClean="0">
              <a:solidFill>
                <a:srgbClr val="FF0000"/>
              </a:solidFill>
            </a:endParaRPr>
          </a:p>
          <a:p>
            <a:pPr lvl="1"/>
            <a:r>
              <a:rPr kumimoji="1" lang="ja-JP" altLang="en-US" b="1" u="sng" dirty="0" smtClean="0"/>
              <a:t>身体的虐待</a:t>
            </a:r>
            <a:endParaRPr kumimoji="1" lang="en-US" altLang="ja-JP" b="1" u="sng" dirty="0" smtClean="0"/>
          </a:p>
          <a:p>
            <a:pPr lvl="1"/>
            <a:r>
              <a:rPr kumimoji="1" lang="ja-JP" altLang="en-US" b="1" u="sng" dirty="0" smtClean="0"/>
              <a:t>介護・世話の放棄放任</a:t>
            </a:r>
            <a:r>
              <a:rPr kumimoji="1" lang="ja-JP" altLang="en-US" dirty="0" smtClean="0"/>
              <a:t>、これは、</a:t>
            </a:r>
            <a:r>
              <a:rPr kumimoji="1" lang="ja-JP" altLang="en-US" b="1" u="sng" dirty="0" smtClean="0"/>
              <a:t>ネグレクト</a:t>
            </a:r>
            <a:r>
              <a:rPr kumimoji="1" lang="ja-JP" altLang="en-US" dirty="0" smtClean="0"/>
              <a:t>といわれることもあります。</a:t>
            </a:r>
            <a:endParaRPr kumimoji="1" lang="en-US" altLang="ja-JP" dirty="0" smtClean="0"/>
          </a:p>
          <a:p>
            <a:pPr lvl="1"/>
            <a:r>
              <a:rPr kumimoji="1" lang="ja-JP" altLang="en-US" b="1" u="sng" dirty="0" smtClean="0"/>
              <a:t>心理的虐待</a:t>
            </a:r>
            <a:endParaRPr kumimoji="1" lang="en-US" altLang="ja-JP" b="1" u="sng" dirty="0" smtClean="0"/>
          </a:p>
          <a:p>
            <a:pPr lvl="1"/>
            <a:r>
              <a:rPr kumimoji="1" lang="ja-JP" altLang="en-US" b="1" u="sng" dirty="0" smtClean="0"/>
              <a:t>性的虐待</a:t>
            </a:r>
            <a:endParaRPr kumimoji="1" lang="en-US" altLang="ja-JP" b="1" u="sng" dirty="0" smtClean="0"/>
          </a:p>
          <a:p>
            <a:pPr lvl="1"/>
            <a:r>
              <a:rPr kumimoji="1" lang="ja-JP" altLang="en-US" b="1" u="sng" dirty="0" smtClean="0"/>
              <a:t>経済的虐待</a:t>
            </a:r>
            <a:endParaRPr kumimoji="1" lang="en-US" altLang="ja-JP" b="1" u="sng" dirty="0" smtClean="0"/>
          </a:p>
          <a:p>
            <a:pPr>
              <a:buNone/>
            </a:pPr>
            <a:endParaRPr kumimoji="1" lang="en-US" altLang="ja-JP" strike="sngStrike" dirty="0" smtClean="0"/>
          </a:p>
          <a:p>
            <a:pPr>
              <a:buNone/>
            </a:pPr>
            <a:r>
              <a:rPr kumimoji="1" lang="ja-JP" altLang="en-US" dirty="0" smtClean="0">
                <a:solidFill>
                  <a:srgbClr val="FF0000"/>
                </a:solidFill>
                <a:latin typeface="+mn-ea"/>
                <a:ea typeface="+mn-ea"/>
              </a:rPr>
              <a:t>・虐待の内容については、あとで説明します。</a:t>
            </a:r>
            <a:endParaRPr kumimoji="1" lang="en-US" altLang="ja-JP" dirty="0" smtClean="0">
              <a:solidFill>
                <a:srgbClr val="FF0000"/>
              </a:solidFill>
              <a:latin typeface="+mn-ea"/>
              <a:ea typeface="+mn-ea"/>
            </a:endParaRPr>
          </a:p>
          <a:p>
            <a:pPr>
              <a:buNone/>
            </a:pPr>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4</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lnSpcReduction="10000"/>
          </a:bodyPr>
          <a:lstStyle/>
          <a:p>
            <a:pPr>
              <a:buFont typeface="Arial" pitchFamily="34" charset="0"/>
              <a:buNone/>
            </a:pPr>
            <a:r>
              <a:rPr kumimoji="1" lang="en-US" altLang="ja-JP" b="1" dirty="0" smtClean="0"/>
              <a:t>【</a:t>
            </a:r>
            <a:r>
              <a:rPr kumimoji="1" lang="ja-JP" altLang="en-US" b="1" dirty="0" smtClean="0"/>
              <a:t>養介護施設従事者等の定義</a:t>
            </a:r>
            <a:r>
              <a:rPr kumimoji="1" lang="en-US" altLang="ja-JP" b="1" dirty="0" smtClean="0"/>
              <a:t>】</a:t>
            </a:r>
          </a:p>
          <a:p>
            <a:pPr>
              <a:buFont typeface="Arial" pitchFamily="34" charset="0"/>
              <a:buNone/>
            </a:pPr>
            <a:endParaRPr kumimoji="1" lang="en-US" altLang="ja-JP" dirty="0" smtClean="0"/>
          </a:p>
          <a:p>
            <a:pPr>
              <a:buFont typeface="Arial" pitchFamily="34" charset="0"/>
              <a:buChar char="•"/>
            </a:pPr>
            <a:r>
              <a:rPr kumimoji="1" lang="ja-JP" altLang="en-US" dirty="0" smtClean="0"/>
              <a:t>高齢者虐待防止法は、養護者（在宅）と養介護施設従事者等による虐待を分けてあると先程説明しましたが、それぞれに対応方法が定められています。</a:t>
            </a:r>
            <a:endParaRPr kumimoji="1" lang="en-US" altLang="ja-JP" dirty="0" smtClean="0"/>
          </a:p>
          <a:p>
            <a:pPr>
              <a:buFont typeface="Arial" pitchFamily="34" charset="0"/>
              <a:buChar char="•"/>
            </a:pPr>
            <a:r>
              <a:rPr kumimoji="1" lang="ja-JP" altLang="en-US" b="1" u="sng" dirty="0" smtClean="0"/>
              <a:t>この研修では、養介護施設従事者等による虐待について、説明をします。</a:t>
            </a:r>
            <a:endParaRPr kumimoji="1" lang="en-US" altLang="ja-JP" b="1" u="sng" dirty="0" smtClean="0"/>
          </a:p>
          <a:p>
            <a:pPr>
              <a:buFont typeface="Arial" pitchFamily="34" charset="0"/>
              <a:buNone/>
            </a:pPr>
            <a:endParaRPr kumimoji="1" lang="en-US" altLang="ja-JP" dirty="0" smtClean="0">
              <a:solidFill>
                <a:srgbClr val="FF0000"/>
              </a:solidFill>
            </a:endParaRPr>
          </a:p>
          <a:p>
            <a:pPr>
              <a:buFont typeface="Arial" pitchFamily="34" charset="0"/>
              <a:buChar char="•"/>
            </a:pPr>
            <a:r>
              <a:rPr kumimoji="1" lang="ja-JP" altLang="en-US" dirty="0" smtClean="0"/>
              <a:t>養介護施設従事者等とは</a:t>
            </a:r>
            <a:r>
              <a:rPr kumimoji="1" lang="ja-JP" altLang="en-US" b="1" u="sng" dirty="0" smtClean="0"/>
              <a:t>養介護施設</a:t>
            </a:r>
            <a:r>
              <a:rPr kumimoji="1" lang="ja-JP" altLang="en-US" b="1" u="sng" strike="noStrike" dirty="0" smtClean="0">
                <a:solidFill>
                  <a:srgbClr val="FF0000"/>
                </a:solidFill>
              </a:rPr>
              <a:t>や、</a:t>
            </a:r>
            <a:r>
              <a:rPr kumimoji="1" lang="ja-JP" altLang="en-US" b="1" u="sng" dirty="0" smtClean="0"/>
              <a:t>養介護事業に</a:t>
            </a:r>
            <a:r>
              <a:rPr kumimoji="1" lang="ja-JP" altLang="en-US" b="1" u="sng" strike="noStrike" dirty="0" smtClean="0">
                <a:solidFill>
                  <a:srgbClr val="FF0000"/>
                </a:solidFill>
              </a:rPr>
              <a:t>従事する者と</a:t>
            </a:r>
            <a:r>
              <a:rPr kumimoji="1" lang="ja-JP" altLang="en-US" strike="noStrike" dirty="0" smtClean="0">
                <a:solidFill>
                  <a:srgbClr val="FF0000"/>
                </a:solidFill>
              </a:rPr>
              <a:t>されています。</a:t>
            </a:r>
            <a:endParaRPr kumimoji="1" lang="en-US" altLang="ja-JP" strike="noStrike" dirty="0" smtClean="0">
              <a:solidFill>
                <a:srgbClr val="FF0000"/>
              </a:solidFill>
            </a:endParaRPr>
          </a:p>
          <a:p>
            <a:pPr>
              <a:buFont typeface="Arial" pitchFamily="34" charset="0"/>
              <a:buChar char="•"/>
            </a:pPr>
            <a:r>
              <a:rPr kumimoji="1" lang="ja-JP" altLang="en-US" strike="noStrike" dirty="0" smtClean="0">
                <a:solidFill>
                  <a:srgbClr val="FF0000"/>
                </a:solidFill>
              </a:rPr>
              <a:t>養介護施設や養介護事業者に該当する施設・サービスはスライドの表のようなものです。</a:t>
            </a:r>
            <a:endParaRPr kumimoji="1" lang="en-US" altLang="ja-JP" strike="sngStrike" dirty="0" smtClean="0">
              <a:solidFill>
                <a:srgbClr val="FF0000"/>
              </a:solidFill>
            </a:endParaRPr>
          </a:p>
          <a:p>
            <a:pPr>
              <a:buFont typeface="Arial" pitchFamily="34" charset="0"/>
              <a:buChar char="•"/>
            </a:pPr>
            <a:r>
              <a:rPr kumimoji="1" lang="ja-JP" altLang="en-US" b="1" u="sng" dirty="0" smtClean="0"/>
              <a:t>老人福祉法によって規定されている老人福祉施設</a:t>
            </a:r>
            <a:r>
              <a:rPr kumimoji="1" lang="ja-JP" altLang="en-US" dirty="0" smtClean="0"/>
              <a:t>。これは</a:t>
            </a:r>
            <a:r>
              <a:rPr kumimoji="1" lang="ja-JP" altLang="en-US" b="1" u="sng" dirty="0" smtClean="0"/>
              <a:t>特別養護老人ホーム</a:t>
            </a:r>
            <a:r>
              <a:rPr kumimoji="1" lang="ja-JP" altLang="en-US" dirty="0" smtClean="0"/>
              <a:t>や</a:t>
            </a:r>
            <a:r>
              <a:rPr kumimoji="1" lang="ja-JP" altLang="en-US" b="1" u="sng" dirty="0" smtClean="0"/>
              <a:t>養護老人ホーム</a:t>
            </a:r>
            <a:r>
              <a:rPr kumimoji="1" lang="ja-JP" altLang="en-US" dirty="0" smtClean="0"/>
              <a:t>、</a:t>
            </a:r>
            <a:r>
              <a:rPr kumimoji="1" lang="ja-JP" altLang="en-US" b="1" u="sng" dirty="0" smtClean="0"/>
              <a:t>軽費老人ホーム</a:t>
            </a:r>
            <a:r>
              <a:rPr kumimoji="1" lang="ja-JP" altLang="en-US" dirty="0" smtClean="0"/>
              <a:t>などがこれにあたります。</a:t>
            </a:r>
            <a:endParaRPr kumimoji="1" lang="en-US" altLang="ja-JP" dirty="0" smtClean="0"/>
          </a:p>
          <a:p>
            <a:pPr>
              <a:buFont typeface="Arial" pitchFamily="34" charset="0"/>
              <a:buChar char="•"/>
            </a:pPr>
            <a:r>
              <a:rPr kumimoji="1" lang="ja-JP" altLang="en-US" dirty="0" smtClean="0"/>
              <a:t>また、</a:t>
            </a:r>
            <a:r>
              <a:rPr kumimoji="1" lang="ja-JP" altLang="en-US" b="1" u="sng" dirty="0" smtClean="0"/>
              <a:t>有料老人ホームも老人福祉法に規定されています。</a:t>
            </a:r>
            <a:r>
              <a:rPr kumimoji="1" lang="ja-JP" altLang="en-US" dirty="0" smtClean="0"/>
              <a:t>有料老人ホームは、介護保険法の特定施設入居者生活介護事業の指定の有無、老人福祉法の届出の有無に限らず、有料老人ホームであると認められる場合があります。そのため、</a:t>
            </a:r>
            <a:r>
              <a:rPr kumimoji="1" lang="ja-JP" altLang="en-US" b="1" u="sng" dirty="0" smtClean="0"/>
              <a:t>未届け有料老人ホームは、有料老人ホームに該当するものとして対応</a:t>
            </a:r>
            <a:r>
              <a:rPr kumimoji="1" lang="ja-JP" altLang="en-US" dirty="0" smtClean="0"/>
              <a:t>します。</a:t>
            </a:r>
            <a:endParaRPr kumimoji="1" lang="en-US" altLang="ja-JP" dirty="0" smtClean="0"/>
          </a:p>
          <a:p>
            <a:pPr>
              <a:buFont typeface="Arial" pitchFamily="34" charset="0"/>
              <a:buChar char="•"/>
            </a:pPr>
            <a:r>
              <a:rPr kumimoji="1" lang="ja-JP" altLang="en-US" dirty="0" smtClean="0"/>
              <a:t>なお、老人居宅生活支援事業は、介護保険法の指定を受ける際に、届け出を行っています。</a:t>
            </a:r>
            <a:endParaRPr kumimoji="1" lang="en-US" altLang="ja-JP" dirty="0" smtClean="0"/>
          </a:p>
          <a:p>
            <a:pPr>
              <a:buFont typeface="Arial" pitchFamily="34" charset="0"/>
              <a:buChar char="•"/>
            </a:pPr>
            <a:endParaRPr kumimoji="1" lang="en-US" altLang="ja-JP" dirty="0" smtClean="0"/>
          </a:p>
          <a:p>
            <a:pPr>
              <a:buFont typeface="Arial" pitchFamily="34" charset="0"/>
              <a:buChar char="•"/>
            </a:pPr>
            <a:r>
              <a:rPr kumimoji="1" lang="ja-JP" altLang="en-US" b="1" u="sng" dirty="0" smtClean="0"/>
              <a:t>介護保険法によるものとしては</a:t>
            </a:r>
            <a:r>
              <a:rPr kumimoji="1" lang="ja-JP" altLang="en-US" dirty="0" smtClean="0"/>
              <a:t>、</a:t>
            </a:r>
            <a:r>
              <a:rPr kumimoji="1" lang="ja-JP" altLang="en-US" b="1" u="sng" dirty="0" smtClean="0"/>
              <a:t>介護老人福祉施設</a:t>
            </a:r>
            <a:r>
              <a:rPr kumimoji="1" lang="ja-JP" altLang="en-US" b="0" u="none" dirty="0" smtClean="0"/>
              <a:t>、</a:t>
            </a:r>
            <a:r>
              <a:rPr kumimoji="1" lang="ja-JP" altLang="en-US" b="1" u="sng" dirty="0" smtClean="0"/>
              <a:t>介護老人保健施設</a:t>
            </a:r>
            <a:r>
              <a:rPr kumimoji="1" lang="ja-JP" altLang="en-US" dirty="0" smtClean="0"/>
              <a:t>、</a:t>
            </a:r>
            <a:r>
              <a:rPr kumimoji="1" lang="ja-JP" altLang="en-US" b="1" u="sng" dirty="0" smtClean="0"/>
              <a:t>介護療養型医療施設</a:t>
            </a:r>
            <a:r>
              <a:rPr kumimoji="1" lang="ja-JP" altLang="en-US" b="0" u="none" dirty="0" smtClean="0"/>
              <a:t>など</a:t>
            </a:r>
            <a:r>
              <a:rPr kumimoji="1" lang="ja-JP" altLang="en-US" dirty="0" smtClean="0"/>
              <a:t>です。</a:t>
            </a:r>
            <a:endParaRPr kumimoji="1" lang="en-US" altLang="ja-JP" dirty="0" smtClean="0"/>
          </a:p>
          <a:p>
            <a:pPr>
              <a:buFont typeface="Arial" pitchFamily="34" charset="0"/>
              <a:buChar char="•"/>
            </a:pPr>
            <a:r>
              <a:rPr kumimoji="1" lang="ja-JP" altLang="en-US" dirty="0" smtClean="0"/>
              <a:t>その他、</a:t>
            </a:r>
            <a:r>
              <a:rPr kumimoji="1" lang="ja-JP" altLang="en-US" b="1" u="sng" dirty="0" smtClean="0"/>
              <a:t>地域包括支援センター</a:t>
            </a:r>
            <a:r>
              <a:rPr kumimoji="1" lang="ja-JP" altLang="en-US" b="0" u="none" dirty="0" smtClean="0"/>
              <a:t>や、</a:t>
            </a:r>
            <a:r>
              <a:rPr kumimoji="1" lang="ja-JP" altLang="en-US" b="1" u="sng" dirty="0" smtClean="0"/>
              <a:t>居住系のサービス</a:t>
            </a:r>
            <a:r>
              <a:rPr kumimoji="1" lang="ja-JP" altLang="en-US" dirty="0" smtClean="0"/>
              <a:t>も該当します。</a:t>
            </a:r>
            <a:endParaRPr kumimoji="1" lang="en-US" altLang="ja-JP" dirty="0" smtClean="0"/>
          </a:p>
          <a:p>
            <a:pPr>
              <a:buFont typeface="Arial" pitchFamily="34" charset="0"/>
              <a:buChar char="•"/>
            </a:pPr>
            <a:endParaRPr kumimoji="1" lang="en-US" altLang="ja-JP" dirty="0" smtClean="0"/>
          </a:p>
          <a:p>
            <a:pPr>
              <a:buFont typeface="Arial" pitchFamily="34" charset="0"/>
              <a:buChar char="•"/>
            </a:pPr>
            <a:r>
              <a:rPr kumimoji="1" lang="ja-JP" altLang="en-US" dirty="0" smtClean="0"/>
              <a:t>この施設・事業者に従事する者全てが、高齢者虐待防止法における養介護施設従事者等に該当し、</a:t>
            </a:r>
            <a:r>
              <a:rPr kumimoji="1" lang="ja-JP" altLang="en-US" b="1" u="sng" dirty="0" smtClean="0"/>
              <a:t>直接介護を行う職員に限ったものではありません</a:t>
            </a:r>
            <a:r>
              <a:rPr kumimoji="1" lang="ja-JP" altLang="en-US" dirty="0" smtClean="0"/>
              <a:t>。</a:t>
            </a:r>
            <a:endParaRPr kumimoji="1" lang="en-US" altLang="ja-JP" dirty="0" smtClean="0"/>
          </a:p>
          <a:p>
            <a:pPr>
              <a:buFont typeface="Arial" pitchFamily="34" charset="0"/>
              <a:buChar char="•"/>
            </a:pPr>
            <a:r>
              <a:rPr kumimoji="1" lang="ja-JP" altLang="en-US" dirty="0" smtClean="0"/>
              <a:t>そのため、</a:t>
            </a:r>
            <a:r>
              <a:rPr kumimoji="1" lang="ja-JP" altLang="en-US" b="1" u="sng" dirty="0" smtClean="0"/>
              <a:t>食事を作っている職員</a:t>
            </a:r>
            <a:r>
              <a:rPr kumimoji="1" lang="ja-JP" altLang="en-US" dirty="0" smtClean="0"/>
              <a:t>、</a:t>
            </a:r>
            <a:r>
              <a:rPr kumimoji="1" lang="ja-JP" altLang="en-US" b="1" u="sng" dirty="0" smtClean="0"/>
              <a:t>管理者や施設長</a:t>
            </a:r>
            <a:r>
              <a:rPr kumimoji="1" lang="ja-JP" altLang="en-US" dirty="0" smtClean="0"/>
              <a:t>も該当します。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5</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養介護施設・事業者の責務</a:t>
            </a:r>
            <a:r>
              <a:rPr kumimoji="1" lang="en-US" altLang="ja-JP" b="1" dirty="0" smtClean="0">
                <a:solidFill>
                  <a:srgbClr val="FF0000"/>
                </a:solidFill>
              </a:rPr>
              <a:t>】</a:t>
            </a:r>
          </a:p>
          <a:p>
            <a:pPr>
              <a:buNone/>
            </a:pPr>
            <a:endParaRPr kumimoji="1" lang="en-US" altLang="ja-JP" dirty="0" smtClean="0">
              <a:solidFill>
                <a:srgbClr val="FF0000"/>
              </a:solidFill>
            </a:endParaRPr>
          </a:p>
          <a:p>
            <a:r>
              <a:rPr kumimoji="1" lang="ja-JP" altLang="en-US" b="1" u="sng" dirty="0" smtClean="0">
                <a:solidFill>
                  <a:srgbClr val="FF0000"/>
                </a:solidFill>
              </a:rPr>
              <a:t>高齢者虐待防止法では</a:t>
            </a:r>
            <a:r>
              <a:rPr kumimoji="1" lang="ja-JP" altLang="en-US" dirty="0" smtClean="0">
                <a:solidFill>
                  <a:srgbClr val="FF0000"/>
                </a:solidFill>
              </a:rPr>
              <a:t>、高齢者虐待防止のため、国民、市町村、都道府県、国等の責務を定めていますが、</a:t>
            </a:r>
            <a:r>
              <a:rPr kumimoji="1" lang="ja-JP" altLang="en-US" b="1" u="sng" dirty="0" smtClean="0">
                <a:solidFill>
                  <a:srgbClr val="FF0000"/>
                </a:solidFill>
              </a:rPr>
              <a:t>養介護施設・事業者にも重要な責務</a:t>
            </a:r>
            <a:r>
              <a:rPr kumimoji="1" lang="ja-JP" altLang="en-US" dirty="0" smtClean="0">
                <a:solidFill>
                  <a:srgbClr val="FF0000"/>
                </a:solidFill>
              </a:rPr>
              <a:t>を定めています。</a:t>
            </a:r>
            <a:endParaRPr kumimoji="1" lang="en-US" altLang="ja-JP" dirty="0" smtClean="0">
              <a:solidFill>
                <a:srgbClr val="FF0000"/>
              </a:solidFill>
            </a:endParaRPr>
          </a:p>
          <a:p>
            <a:endParaRPr kumimoji="1" lang="en-US" altLang="ja-JP" dirty="0" smtClean="0">
              <a:solidFill>
                <a:srgbClr val="FF0000"/>
              </a:solidFill>
            </a:endParaRPr>
          </a:p>
          <a:p>
            <a:r>
              <a:rPr kumimoji="1" lang="ja-JP" altLang="en-US" dirty="0" smtClean="0">
                <a:solidFill>
                  <a:srgbClr val="FF0000"/>
                </a:solidFill>
              </a:rPr>
              <a:t>高齢者虐待の</a:t>
            </a:r>
            <a:r>
              <a:rPr kumimoji="1" lang="ja-JP" altLang="en-US" b="1" u="sng" dirty="0" smtClean="0">
                <a:solidFill>
                  <a:srgbClr val="FF0000"/>
                </a:solidFill>
              </a:rPr>
              <a:t>早期発見のための担い手</a:t>
            </a:r>
            <a:r>
              <a:rPr kumimoji="1" lang="ja-JP" altLang="en-US" dirty="0" smtClean="0">
                <a:solidFill>
                  <a:srgbClr val="FF0000"/>
                </a:solidFill>
              </a:rPr>
              <a:t>としての責務（法第</a:t>
            </a:r>
            <a:r>
              <a:rPr kumimoji="1" lang="en-US" altLang="ja-JP" dirty="0" smtClean="0">
                <a:solidFill>
                  <a:srgbClr val="FF0000"/>
                </a:solidFill>
              </a:rPr>
              <a:t>5</a:t>
            </a:r>
            <a:r>
              <a:rPr kumimoji="1" lang="ja-JP" altLang="en-US" dirty="0" smtClean="0">
                <a:solidFill>
                  <a:srgbClr val="FF0000"/>
                </a:solidFill>
              </a:rPr>
              <a:t>条）</a:t>
            </a:r>
            <a:endParaRPr kumimoji="1" lang="en-US" altLang="ja-JP" dirty="0" smtClean="0">
              <a:solidFill>
                <a:srgbClr val="FF0000"/>
              </a:solidFill>
            </a:endParaRPr>
          </a:p>
          <a:p>
            <a:pPr>
              <a:buNone/>
            </a:pPr>
            <a:endParaRPr kumimoji="1" lang="en-US" altLang="ja-JP" dirty="0" smtClean="0">
              <a:solidFill>
                <a:srgbClr val="FF0000"/>
              </a:solidFill>
            </a:endParaRPr>
          </a:p>
          <a:p>
            <a:r>
              <a:rPr kumimoji="1" lang="ja-JP" altLang="en-US" b="1" u="sng" dirty="0" smtClean="0">
                <a:solidFill>
                  <a:srgbClr val="FF0000"/>
                </a:solidFill>
              </a:rPr>
              <a:t>養介護施設従事者等による高齢者虐待防止のための措置</a:t>
            </a:r>
            <a:r>
              <a:rPr kumimoji="1" lang="ja-JP" altLang="en-US" dirty="0" smtClean="0">
                <a:solidFill>
                  <a:srgbClr val="FF0000"/>
                </a:solidFill>
              </a:rPr>
              <a:t>（法第</a:t>
            </a:r>
            <a:r>
              <a:rPr kumimoji="1" lang="en-US" altLang="ja-JP" dirty="0" smtClean="0">
                <a:solidFill>
                  <a:srgbClr val="FF0000"/>
                </a:solidFill>
              </a:rPr>
              <a:t>20</a:t>
            </a:r>
            <a:r>
              <a:rPr kumimoji="1" lang="ja-JP" altLang="en-US" dirty="0" smtClean="0">
                <a:solidFill>
                  <a:srgbClr val="FF0000"/>
                </a:solidFill>
              </a:rPr>
              <a:t>条）</a:t>
            </a:r>
            <a:endParaRPr kumimoji="1" lang="en-US" altLang="ja-JP" dirty="0" smtClean="0">
              <a:solidFill>
                <a:srgbClr val="FF0000"/>
              </a:solidFill>
            </a:endParaRPr>
          </a:p>
          <a:p>
            <a:pPr>
              <a:buNone/>
            </a:pPr>
            <a:endParaRPr kumimoji="1" lang="en-US" altLang="ja-JP" dirty="0" smtClean="0">
              <a:solidFill>
                <a:srgbClr val="FF0000"/>
              </a:solidFill>
            </a:endParaRPr>
          </a:p>
          <a:p>
            <a:r>
              <a:rPr kumimoji="1" lang="ja-JP" altLang="en-US" b="1" u="sng" dirty="0" smtClean="0">
                <a:solidFill>
                  <a:srgbClr val="FF0000"/>
                </a:solidFill>
              </a:rPr>
              <a:t>通報義務</a:t>
            </a:r>
            <a:r>
              <a:rPr kumimoji="1" lang="ja-JP" altLang="en-US" dirty="0" smtClean="0">
                <a:solidFill>
                  <a:srgbClr val="FF0000"/>
                </a:solidFill>
              </a:rPr>
              <a:t>（法第</a:t>
            </a:r>
            <a:r>
              <a:rPr kumimoji="1" lang="en-US" altLang="ja-JP" dirty="0" smtClean="0">
                <a:solidFill>
                  <a:srgbClr val="FF0000"/>
                </a:solidFill>
              </a:rPr>
              <a:t>21</a:t>
            </a:r>
            <a:r>
              <a:rPr kumimoji="1" lang="ja-JP" altLang="en-US" dirty="0" smtClean="0">
                <a:solidFill>
                  <a:srgbClr val="FF0000"/>
                </a:solidFill>
              </a:rPr>
              <a:t>条）</a:t>
            </a:r>
            <a:endParaRPr kumimoji="1" lang="en-US" altLang="ja-JP" dirty="0" smtClean="0">
              <a:solidFill>
                <a:srgbClr val="FF0000"/>
              </a:solidFill>
            </a:endParaRPr>
          </a:p>
          <a:p>
            <a:endParaRPr kumimoji="1" lang="en-US" altLang="ja-JP" dirty="0" smtClean="0">
              <a:solidFill>
                <a:srgbClr val="FF0000"/>
              </a:solidFill>
            </a:endParaRPr>
          </a:p>
          <a:p>
            <a:pPr>
              <a:buNone/>
            </a:pPr>
            <a:r>
              <a:rPr kumimoji="1" lang="ja-JP" altLang="en-US" dirty="0" smtClean="0">
                <a:solidFill>
                  <a:srgbClr val="FF0000"/>
                </a:solidFill>
              </a:rPr>
              <a:t>「養介護施設従事者等は、当該養介護施設従事者等がその業務に従事している養介護施設又は養介護事業において業務に従事する</a:t>
            </a:r>
            <a:r>
              <a:rPr kumimoji="1" lang="ja-JP" altLang="en-US" b="1" u="sng" dirty="0" smtClean="0">
                <a:solidFill>
                  <a:srgbClr val="FF0000"/>
                </a:solidFill>
              </a:rPr>
              <a:t>養介護施設従事者等による高齢者虐待を受けたと思われる高齢者を発見した場合は、速やかに、これを市町村に通報しなければならない。」</a:t>
            </a:r>
            <a:endParaRPr kumimoji="1" lang="en-US" altLang="ja-JP" b="1" u="sng" dirty="0" smtClean="0">
              <a:solidFill>
                <a:srgbClr val="FF0000"/>
              </a:solidFill>
            </a:endParaRPr>
          </a:p>
          <a:p>
            <a:endParaRPr kumimoji="1" lang="en-US" altLang="ja-JP" b="1" u="sng" dirty="0" smtClean="0">
              <a:solidFill>
                <a:srgbClr val="FF0000"/>
              </a:solidFill>
            </a:endParaRPr>
          </a:p>
          <a:p>
            <a:pPr>
              <a:buNone/>
            </a:pPr>
            <a:endParaRPr kumimoji="1" lang="en-US" altLang="ja-JP" b="1" u="sng" dirty="0" smtClean="0">
              <a:solidFill>
                <a:srgbClr val="FF0000"/>
              </a:solidFill>
            </a:endParaRPr>
          </a:p>
          <a:p>
            <a:endParaRPr kumimoji="1" lang="en-US" altLang="ja-JP" dirty="0" smtClean="0">
              <a:solidFill>
                <a:srgbClr val="FF0000"/>
              </a:solidFill>
            </a:endParaRPr>
          </a:p>
          <a:p>
            <a:endParaRPr kumimoji="1" lang="en-US" altLang="ja-JP" dirty="0" smtClean="0">
              <a:solidFill>
                <a:srgbClr val="FF0000"/>
              </a:solidFill>
            </a:endParaRPr>
          </a:p>
          <a:p>
            <a:endParaRPr kumimoji="1" lang="en-US" altLang="ja-JP" dirty="0" smtClean="0">
              <a:solidFill>
                <a:srgbClr val="FF0000"/>
              </a:solidFill>
            </a:endParaRPr>
          </a:p>
          <a:p>
            <a:endParaRPr kumimoji="1" lang="en-US" altLang="ja-JP" dirty="0" smtClean="0">
              <a:solidFill>
                <a:srgbClr val="FF0000"/>
              </a:solidFill>
            </a:endParaRPr>
          </a:p>
          <a:p>
            <a:endParaRPr kumimoji="1" lang="en-US" altLang="ja-JP" dirty="0" smtClean="0">
              <a:solidFill>
                <a:srgbClr val="FF0000"/>
              </a:solidFill>
            </a:endParaRPr>
          </a:p>
          <a:p>
            <a:endParaRPr kumimoji="1" lang="en-US" altLang="ja-JP" dirty="0" smtClean="0">
              <a:solidFill>
                <a:srgbClr val="FF0000"/>
              </a:solidFill>
            </a:endParaRPr>
          </a:p>
          <a:p>
            <a:endParaRPr kumimoji="1" lang="en-US" altLang="ja-JP" dirty="0" smtClean="0">
              <a:solidFill>
                <a:srgbClr val="FF0000"/>
              </a:solidFill>
            </a:endParaRPr>
          </a:p>
          <a:p>
            <a:endParaRPr kumimoji="1" lang="en-US" altLang="ja-JP" dirty="0" smtClean="0">
              <a:solidFill>
                <a:srgbClr val="FF0000"/>
              </a:solidFill>
            </a:endParaRPr>
          </a:p>
          <a:p>
            <a:endParaRPr kumimoji="1" lang="ja-JP" altLang="en-US" dirty="0">
              <a:solidFill>
                <a:srgbClr val="FF0000"/>
              </a:solidFill>
            </a:endParaRPr>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6</a:t>
            </a:fld>
            <a:endParaRPr kumimoji="1" lang="ja-JP" altLang="en-US"/>
          </a:p>
        </p:txBody>
      </p:sp>
      <p:sp>
        <p:nvSpPr>
          <p:cNvPr id="5" name="フッター プレースホルダ 4"/>
          <p:cNvSpPr>
            <a:spLocks noGrp="1"/>
          </p:cNvSpPr>
          <p:nvPr>
            <p:ph type="ftr" sz="quarter" idx="4"/>
          </p:nvPr>
        </p:nvSpPr>
        <p:spPr>
          <a:xfrm>
            <a:off x="0" y="9371285"/>
            <a:ext cx="2918831" cy="493316"/>
          </a:xfrm>
        </p:spPr>
        <p:txBody>
          <a:bodyPr/>
          <a:lstStyle/>
          <a:p>
            <a:r>
              <a:rPr lang="ja-JP" altLang="en-US" dirty="0" smtClean="0">
                <a:latin typeface="+mj-ea"/>
                <a:ea typeface="+mj-ea"/>
              </a:rPr>
              <a:t>神奈川県</a:t>
            </a:r>
            <a:endParaRPr lang="ja-JP"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高齢者虐待の早期発見</a:t>
            </a:r>
            <a:r>
              <a:rPr kumimoji="1" lang="en-US" altLang="ja-JP" b="1" dirty="0" smtClean="0">
                <a:solidFill>
                  <a:srgbClr val="FF0000"/>
                </a:solidFill>
              </a:rPr>
              <a:t>】</a:t>
            </a:r>
          </a:p>
          <a:p>
            <a:pPr>
              <a:buNone/>
            </a:pPr>
            <a:endParaRPr kumimoji="1" lang="en-US" altLang="ja-JP" dirty="0" smtClean="0">
              <a:solidFill>
                <a:srgbClr val="FF0000"/>
              </a:solidFill>
            </a:endParaRPr>
          </a:p>
          <a:p>
            <a:r>
              <a:rPr kumimoji="1" lang="ja-JP" altLang="en-US" dirty="0" smtClean="0">
                <a:solidFill>
                  <a:srgbClr val="FF0000"/>
                </a:solidFill>
              </a:rPr>
              <a:t>法第</a:t>
            </a:r>
            <a:r>
              <a:rPr kumimoji="1" lang="en-US" altLang="ja-JP" dirty="0" smtClean="0">
                <a:solidFill>
                  <a:srgbClr val="FF0000"/>
                </a:solidFill>
              </a:rPr>
              <a:t>5</a:t>
            </a:r>
            <a:r>
              <a:rPr kumimoji="1" lang="ja-JP" altLang="en-US" dirty="0" smtClean="0">
                <a:solidFill>
                  <a:srgbClr val="FF0000"/>
                </a:solidFill>
              </a:rPr>
              <a:t>条では、次のように規定されています。</a:t>
            </a:r>
            <a:endParaRPr kumimoji="1" lang="en-US" altLang="ja-JP" dirty="0" smtClean="0">
              <a:solidFill>
                <a:srgbClr val="FF0000"/>
              </a:solidFill>
            </a:endParaRPr>
          </a:p>
          <a:p>
            <a:pPr>
              <a:buNone/>
            </a:pPr>
            <a:endParaRPr kumimoji="1" lang="en-US" altLang="ja-JP" dirty="0" smtClean="0">
              <a:solidFill>
                <a:srgbClr val="FF0000"/>
              </a:solidFill>
            </a:endParaRPr>
          </a:p>
          <a:p>
            <a:r>
              <a:rPr kumimoji="1" lang="ja-JP" altLang="en-US" dirty="0" smtClean="0">
                <a:solidFill>
                  <a:srgbClr val="FF0000"/>
                </a:solidFill>
              </a:rPr>
              <a:t>「</a:t>
            </a:r>
            <a:r>
              <a:rPr kumimoji="1" lang="ja-JP" altLang="en-US" b="1" u="sng" dirty="0" smtClean="0">
                <a:solidFill>
                  <a:srgbClr val="FF0000"/>
                </a:solidFill>
              </a:rPr>
              <a:t>養介護施設</a:t>
            </a:r>
            <a:r>
              <a:rPr kumimoji="1" lang="ja-JP" altLang="en-US" dirty="0" smtClean="0">
                <a:solidFill>
                  <a:srgbClr val="FF0000"/>
                </a:solidFill>
              </a:rPr>
              <a:t>、病院、保健所その他高齢者の福祉に業務上関係のある団体及び</a:t>
            </a:r>
            <a:r>
              <a:rPr kumimoji="1" lang="ja-JP" altLang="en-US" b="1" u="sng" strike="noStrike" dirty="0" smtClean="0">
                <a:solidFill>
                  <a:srgbClr val="FF0000"/>
                </a:solidFill>
              </a:rPr>
              <a:t>養介護施設従事者等</a:t>
            </a:r>
            <a:r>
              <a:rPr kumimoji="1" lang="ja-JP" altLang="en-US" dirty="0" smtClean="0">
                <a:solidFill>
                  <a:srgbClr val="FF0000"/>
                </a:solidFill>
              </a:rPr>
              <a:t>、医師、保健師、弁護士その他高齢者の福祉に職務上関係のある者は、</a:t>
            </a:r>
            <a:r>
              <a:rPr kumimoji="1" lang="ja-JP" altLang="en-US" b="1" u="sng" dirty="0" smtClean="0">
                <a:solidFill>
                  <a:srgbClr val="FF0000"/>
                </a:solidFill>
              </a:rPr>
              <a:t>高齢者虐待を発見しやすい立場にあることを自覚し、高齢者虐待の早期発見に努めなければならない</a:t>
            </a:r>
            <a:r>
              <a:rPr kumimoji="1" lang="ja-JP" altLang="en-US" dirty="0" smtClean="0">
                <a:solidFill>
                  <a:srgbClr val="FF0000"/>
                </a:solidFill>
              </a:rPr>
              <a:t>。」</a:t>
            </a:r>
            <a:endParaRPr kumimoji="1" lang="en-US" altLang="ja-JP" dirty="0" smtClean="0">
              <a:solidFill>
                <a:srgbClr val="FF0000"/>
              </a:solidFill>
            </a:endParaRPr>
          </a:p>
          <a:p>
            <a:endParaRPr kumimoji="1" lang="en-US" altLang="ja-JP" dirty="0" smtClean="0">
              <a:solidFill>
                <a:srgbClr val="FF0000"/>
              </a:solidFill>
            </a:endParaRPr>
          </a:p>
          <a:p>
            <a:r>
              <a:rPr kumimoji="1" lang="ja-JP" altLang="en-US" dirty="0" smtClean="0">
                <a:solidFill>
                  <a:srgbClr val="FF0000"/>
                </a:solidFill>
              </a:rPr>
              <a:t>保健・福祉医療従事者の責務として、在宅で介護する家族等によって起きる「養護者による高齢者虐待」や、自分が働いている施設・事業所以外での「養介護施設従事者等による高齢者虐待」についても、</a:t>
            </a:r>
            <a:r>
              <a:rPr kumimoji="1" lang="ja-JP" altLang="en-US" b="1" u="sng" dirty="0" smtClean="0">
                <a:solidFill>
                  <a:srgbClr val="FF0000"/>
                </a:solidFill>
              </a:rPr>
              <a:t>発見しやすい立場であることを自覚して、早期発見に努めることが求められています</a:t>
            </a:r>
            <a:r>
              <a:rPr kumimoji="1" lang="ja-JP" altLang="en-US" dirty="0" smtClean="0">
                <a:solidFill>
                  <a:srgbClr val="FF0000"/>
                </a:solidFill>
              </a:rPr>
              <a:t>。</a:t>
            </a:r>
            <a:endParaRPr kumimoji="1" lang="ja-JP" altLang="en-US" dirty="0">
              <a:solidFill>
                <a:srgbClr val="FF0000"/>
              </a:solidFill>
            </a:endParaRPr>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7</a:t>
            </a:fld>
            <a:endParaRPr kumimoji="1" lang="ja-JP" altLang="en-US"/>
          </a:p>
        </p:txBody>
      </p:sp>
      <p:sp>
        <p:nvSpPr>
          <p:cNvPr id="5" name="フッター プレースホルダ 4"/>
          <p:cNvSpPr>
            <a:spLocks noGrp="1"/>
          </p:cNvSpPr>
          <p:nvPr>
            <p:ph type="ftr" sz="quarter" idx="4"/>
          </p:nvPr>
        </p:nvSpPr>
        <p:spPr>
          <a:xfrm>
            <a:off x="0" y="9371285"/>
            <a:ext cx="2918831" cy="493316"/>
          </a:xfrm>
        </p:spPr>
        <p:txBody>
          <a:bodyPr/>
          <a:lstStyle/>
          <a:p>
            <a:r>
              <a:rPr lang="ja-JP" altLang="en-US" dirty="0" smtClean="0">
                <a:latin typeface="+mj-ea"/>
                <a:ea typeface="+mj-ea"/>
              </a:rPr>
              <a:t>神奈川県</a:t>
            </a:r>
            <a:endParaRPr lang="ja-JP"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養介護施設従事者当による高齢者虐待防止等のための措置</a:t>
            </a:r>
            <a:r>
              <a:rPr kumimoji="1" lang="en-US" altLang="ja-JP" b="1" dirty="0" smtClean="0">
                <a:solidFill>
                  <a:srgbClr val="FF0000"/>
                </a:solidFill>
              </a:rPr>
              <a:t>】</a:t>
            </a:r>
          </a:p>
          <a:p>
            <a:pPr>
              <a:buNone/>
            </a:pPr>
            <a:endParaRPr kumimoji="1" lang="en-US" altLang="ja-JP" dirty="0" smtClean="0">
              <a:solidFill>
                <a:srgbClr val="FF0000"/>
              </a:solidFill>
            </a:endParaRPr>
          </a:p>
          <a:p>
            <a:r>
              <a:rPr kumimoji="1" lang="ja-JP" altLang="en-US" dirty="0" smtClean="0">
                <a:solidFill>
                  <a:srgbClr val="FF0000"/>
                </a:solidFill>
              </a:rPr>
              <a:t>法第</a:t>
            </a:r>
            <a:r>
              <a:rPr kumimoji="1" lang="en-US" altLang="ja-JP" dirty="0" smtClean="0">
                <a:solidFill>
                  <a:srgbClr val="FF0000"/>
                </a:solidFill>
              </a:rPr>
              <a:t>20</a:t>
            </a:r>
            <a:r>
              <a:rPr kumimoji="1" lang="ja-JP" altLang="en-US" dirty="0" smtClean="0">
                <a:solidFill>
                  <a:srgbClr val="FF0000"/>
                </a:solidFill>
              </a:rPr>
              <a:t>条では、次のように規定されています。</a:t>
            </a:r>
            <a:endParaRPr kumimoji="1" lang="en-US" altLang="ja-JP" dirty="0" smtClean="0">
              <a:solidFill>
                <a:srgbClr val="FF0000"/>
              </a:solidFill>
            </a:endParaRPr>
          </a:p>
          <a:p>
            <a:endParaRPr kumimoji="1" lang="en-US" altLang="ja-JP"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solidFill>
                  <a:srgbClr val="FF0000"/>
                </a:solidFill>
              </a:rPr>
              <a:t>「養介護施設の設置者又は養介護事業を行う者は、</a:t>
            </a:r>
            <a:r>
              <a:rPr kumimoji="1" lang="ja-JP" altLang="en-US" b="1" u="sng" dirty="0" smtClean="0">
                <a:solidFill>
                  <a:srgbClr val="FF0000"/>
                </a:solidFill>
              </a:rPr>
              <a:t>養介護施設従事者等の研修の実施</a:t>
            </a:r>
            <a:r>
              <a:rPr kumimoji="1" lang="ja-JP" altLang="en-US" dirty="0" smtClean="0">
                <a:solidFill>
                  <a:srgbClr val="FF0000"/>
                </a:solidFill>
              </a:rPr>
              <a:t>、当該養介護施設に入所し、その他当該養介護施設を利用し、又は当該養介護事業に係るサービスの提供を受ける高齢者及びその家族からの</a:t>
            </a:r>
            <a:r>
              <a:rPr kumimoji="1" lang="ja-JP" altLang="en-US" b="1" u="sng" dirty="0" smtClean="0">
                <a:solidFill>
                  <a:srgbClr val="FF0000"/>
                </a:solidFill>
              </a:rPr>
              <a:t>苦情の処理の体制の整備</a:t>
            </a:r>
            <a:r>
              <a:rPr kumimoji="1" lang="ja-JP" altLang="en-US" dirty="0" smtClean="0">
                <a:solidFill>
                  <a:srgbClr val="FF0000"/>
                </a:solidFill>
              </a:rPr>
              <a:t>その他の</a:t>
            </a:r>
            <a:r>
              <a:rPr kumimoji="1" lang="ja-JP" altLang="en-US" b="1" u="sng" dirty="0" smtClean="0">
                <a:solidFill>
                  <a:srgbClr val="FF0000"/>
                </a:solidFill>
              </a:rPr>
              <a:t>養</a:t>
            </a:r>
            <a:r>
              <a:rPr kumimoji="1" lang="ja-JP" altLang="en-US" b="1" u="sng" strike="noStrike" dirty="0" smtClean="0">
                <a:solidFill>
                  <a:srgbClr val="FF0000"/>
                </a:solidFill>
              </a:rPr>
              <a:t>介護施設従事者等による高齢者虐待の防止等のための措置を講ずる</a:t>
            </a:r>
            <a:r>
              <a:rPr kumimoji="1" lang="ja-JP" altLang="en-US" dirty="0" smtClean="0">
                <a:solidFill>
                  <a:srgbClr val="FF0000"/>
                </a:solidFill>
              </a:rPr>
              <a:t>ものとする。」</a:t>
            </a:r>
            <a:endParaRPr kumimoji="1" lang="en-US" altLang="ja-JP" dirty="0" smtClean="0">
              <a:solidFill>
                <a:srgbClr val="FF0000"/>
              </a:solidFill>
            </a:endParaRPr>
          </a:p>
          <a:p>
            <a:endParaRPr kumimoji="1" lang="en-US" altLang="ja-JP" dirty="0" smtClean="0">
              <a:solidFill>
                <a:srgbClr val="FF0000"/>
              </a:solidFill>
            </a:endParaRPr>
          </a:p>
          <a:p>
            <a:r>
              <a:rPr kumimoji="1" lang="ja-JP" altLang="en-US" dirty="0" smtClean="0">
                <a:solidFill>
                  <a:srgbClr val="FF0000"/>
                </a:solidFill>
              </a:rPr>
              <a:t>「養介護施設従事者等による高齢者虐待」を</a:t>
            </a:r>
            <a:r>
              <a:rPr kumimoji="1" lang="ja-JP" altLang="en-US" b="1" u="sng" dirty="0" smtClean="0">
                <a:solidFill>
                  <a:srgbClr val="FF0000"/>
                </a:solidFill>
              </a:rPr>
              <a:t>未然に防止するための措置として、これらの規定があります</a:t>
            </a:r>
            <a:r>
              <a:rPr kumimoji="1" lang="ja-JP" altLang="en-US" dirty="0" smtClean="0">
                <a:solidFill>
                  <a:srgbClr val="FF0000"/>
                </a:solidFill>
              </a:rPr>
              <a:t>。</a:t>
            </a:r>
            <a:endParaRPr kumimoji="1" lang="en-US" altLang="ja-JP" dirty="0" smtClean="0">
              <a:solidFill>
                <a:srgbClr val="FF0000"/>
              </a:solidFill>
            </a:endParaRPr>
          </a:p>
          <a:p>
            <a:r>
              <a:rPr kumimoji="1" lang="ja-JP" altLang="en-US" dirty="0" smtClean="0">
                <a:solidFill>
                  <a:srgbClr val="FF0000"/>
                </a:solidFill>
              </a:rPr>
              <a:t>養介護施設の設置者や養介護事業者には、高齢者虐待防止法の趣旨を理解し、自施設や事業所に勤める職員による高齢者虐待が発生しないような体制を整備することが求められています。</a:t>
            </a:r>
            <a:endParaRPr kumimoji="1" lang="ja-JP" altLang="en-US" dirty="0">
              <a:solidFill>
                <a:srgbClr val="FF0000"/>
              </a:solidFill>
            </a:endParaRPr>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8</a:t>
            </a:fld>
            <a:endParaRPr kumimoji="1" lang="ja-JP" altLang="en-US"/>
          </a:p>
        </p:txBody>
      </p:sp>
      <p:sp>
        <p:nvSpPr>
          <p:cNvPr id="5" name="フッター プレースホルダ 4"/>
          <p:cNvSpPr>
            <a:spLocks noGrp="1"/>
          </p:cNvSpPr>
          <p:nvPr>
            <p:ph type="ftr" sz="quarter" idx="4"/>
          </p:nvPr>
        </p:nvSpPr>
        <p:spPr>
          <a:xfrm>
            <a:off x="0" y="9371285"/>
            <a:ext cx="2918831" cy="493316"/>
          </a:xfrm>
        </p:spPr>
        <p:txBody>
          <a:bodyPr/>
          <a:lstStyle/>
          <a:p>
            <a:r>
              <a:rPr lang="ja-JP" altLang="en-US" dirty="0" smtClean="0">
                <a:latin typeface="+mj-ea"/>
                <a:ea typeface="+mj-ea"/>
              </a:rPr>
              <a:t>神奈川県</a:t>
            </a:r>
            <a:endParaRPr lang="ja-JP"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10000"/>
          </a:bodyPr>
          <a:lstStyle/>
          <a:p>
            <a:pPr>
              <a:buNone/>
            </a:pPr>
            <a:r>
              <a:rPr kumimoji="1" lang="en-US" altLang="ja-JP" b="1" dirty="0" smtClean="0">
                <a:solidFill>
                  <a:srgbClr val="FF0000"/>
                </a:solidFill>
              </a:rPr>
              <a:t>【</a:t>
            </a:r>
            <a:r>
              <a:rPr kumimoji="1" lang="ja-JP" altLang="en-US" b="1" dirty="0" smtClean="0">
                <a:solidFill>
                  <a:srgbClr val="FF0000"/>
                </a:solidFill>
              </a:rPr>
              <a:t>通報義務</a:t>
            </a:r>
            <a:r>
              <a:rPr kumimoji="1" lang="en-US" altLang="ja-JP" b="1" dirty="0" smtClean="0">
                <a:solidFill>
                  <a:srgbClr val="FF0000"/>
                </a:solidFill>
              </a:rPr>
              <a:t>】</a:t>
            </a:r>
          </a:p>
          <a:p>
            <a:pPr>
              <a:buNone/>
            </a:pPr>
            <a:endParaRPr kumimoji="1" lang="en-US" altLang="ja-JP" dirty="0" smtClean="0">
              <a:solidFill>
                <a:srgbClr val="FF0000"/>
              </a:solidFill>
            </a:endParaRPr>
          </a:p>
          <a:p>
            <a:r>
              <a:rPr kumimoji="1" lang="ja-JP" altLang="en-US" dirty="0" smtClean="0">
                <a:solidFill>
                  <a:srgbClr val="FF0000"/>
                </a:solidFill>
              </a:rPr>
              <a:t>法第</a:t>
            </a:r>
            <a:r>
              <a:rPr kumimoji="1" lang="en-US" altLang="ja-JP" dirty="0" smtClean="0">
                <a:solidFill>
                  <a:srgbClr val="FF0000"/>
                </a:solidFill>
              </a:rPr>
              <a:t>21</a:t>
            </a:r>
            <a:r>
              <a:rPr kumimoji="1" lang="ja-JP" altLang="en-US" dirty="0" smtClean="0">
                <a:solidFill>
                  <a:srgbClr val="FF0000"/>
                </a:solidFill>
              </a:rPr>
              <a:t>条では、次のように規定されています。</a:t>
            </a:r>
            <a:endParaRPr kumimoji="1" lang="en-US" altLang="ja-JP" dirty="0" smtClean="0">
              <a:solidFill>
                <a:srgbClr val="FF0000"/>
              </a:solidFill>
            </a:endParaRPr>
          </a:p>
          <a:p>
            <a:endParaRPr kumimoji="1" lang="en-US" altLang="ja-JP"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solidFill>
                  <a:srgbClr val="FF0000"/>
                </a:solidFill>
              </a:rPr>
              <a:t>「養介護施設従事者等は、当該養介護施設従事者等がその業務に従事している養介護施設又は養介護事業において業務に従事する</a:t>
            </a:r>
            <a:r>
              <a:rPr kumimoji="1" lang="ja-JP" altLang="en-US" b="1" u="sng" dirty="0" smtClean="0">
                <a:solidFill>
                  <a:srgbClr val="FF0000"/>
                </a:solidFill>
              </a:rPr>
              <a:t>養介護施設従事者等による高齢者虐待を受けたと思われる高齢者を発見した場合は、速やかに、これを市町村に通報しなければならない。」</a:t>
            </a:r>
            <a:endParaRPr kumimoji="1" lang="en-US" altLang="ja-JP" b="1" u="sng" dirty="0" smtClean="0">
              <a:solidFill>
                <a:srgbClr val="FF0000"/>
              </a:solidFill>
            </a:endParaRPr>
          </a:p>
          <a:p>
            <a:pPr>
              <a:buNone/>
            </a:pPr>
            <a:endParaRPr kumimoji="1" lang="en-US" altLang="ja-JP" dirty="0" smtClean="0">
              <a:solidFill>
                <a:srgbClr val="FF0000"/>
              </a:solidFill>
            </a:endParaRPr>
          </a:p>
          <a:p>
            <a:r>
              <a:rPr kumimoji="1" lang="ja-JP" altLang="en-US" strike="noStrike" dirty="0" smtClean="0">
                <a:solidFill>
                  <a:srgbClr val="FF0000"/>
                </a:solidFill>
              </a:rPr>
              <a:t>つまり、</a:t>
            </a:r>
            <a:r>
              <a:rPr kumimoji="1" lang="ja-JP" altLang="en-US" strike="noStrike" dirty="0" smtClean="0"/>
              <a:t>養介護施設従事者等には、</a:t>
            </a:r>
            <a:r>
              <a:rPr kumimoji="1" lang="ja-JP" altLang="en-US" b="1" u="sng" strike="noStrike" dirty="0" smtClean="0"/>
              <a:t>自分が働いている施設などで虐待を発見した場合は、速やかに市町村に通報しなければならない</a:t>
            </a:r>
            <a:r>
              <a:rPr kumimoji="1" lang="ja-JP" altLang="en-US" b="1" u="sng" strike="noStrike" dirty="0" smtClean="0">
                <a:solidFill>
                  <a:srgbClr val="FF0000"/>
                </a:solidFill>
              </a:rPr>
              <a:t>義務がある</a:t>
            </a:r>
            <a:r>
              <a:rPr kumimoji="1" lang="ja-JP" altLang="en-US" strike="noStrike" dirty="0" smtClean="0">
                <a:solidFill>
                  <a:srgbClr val="FF0000"/>
                </a:solidFill>
              </a:rPr>
              <a:t>ということです。</a:t>
            </a:r>
            <a:endParaRPr kumimoji="1" lang="en-US" altLang="ja-JP" strike="sngStrike" dirty="0" smtClean="0">
              <a:solidFill>
                <a:srgbClr val="FF0000"/>
              </a:solidFill>
            </a:endParaRPr>
          </a:p>
          <a:p>
            <a:r>
              <a:rPr kumimoji="1" lang="ja-JP" altLang="en-US" dirty="0" smtClean="0"/>
              <a:t>これは義務ですので、養介護施設従事者等は、高齢者虐待の発見者や対応者として重い責任を負っていると言えます。</a:t>
            </a:r>
            <a:endParaRPr kumimoji="1" lang="en-US" altLang="ja-JP" dirty="0" smtClean="0"/>
          </a:p>
          <a:p>
            <a:r>
              <a:rPr kumimoji="1" lang="ja-JP" altLang="en-US" dirty="0" smtClean="0"/>
              <a:t>また、</a:t>
            </a:r>
            <a:r>
              <a:rPr kumimoji="1" lang="ja-JP" altLang="en-US" b="1" u="sng" dirty="0" smtClean="0"/>
              <a:t>自分が働いている施設など以外であっても、養護者による高齢者虐待を発見した場合も、市町村に通報する必要があります。</a:t>
            </a:r>
            <a:r>
              <a:rPr kumimoji="1" lang="ja-JP" altLang="en-US" dirty="0" smtClean="0"/>
              <a:t>これは、</a:t>
            </a:r>
            <a:r>
              <a:rPr kumimoji="1" lang="ja-JP" altLang="en-US" dirty="0" smtClean="0">
                <a:solidFill>
                  <a:srgbClr val="FF0000"/>
                </a:solidFill>
              </a:rPr>
              <a:t>「早期発見」のところでも説明したように、</a:t>
            </a:r>
            <a:r>
              <a:rPr kumimoji="1" lang="ja-JP" altLang="en-US" dirty="0" smtClean="0"/>
              <a:t>法第５条に</a:t>
            </a:r>
            <a:r>
              <a:rPr kumimoji="1" lang="ja-JP" altLang="en-US" dirty="0" smtClean="0">
                <a:solidFill>
                  <a:srgbClr val="FF0000"/>
                </a:solidFill>
              </a:rPr>
              <a:t>おいて</a:t>
            </a:r>
            <a:r>
              <a:rPr kumimoji="1" lang="ja-JP" altLang="en-US" dirty="0" smtClean="0"/>
              <a:t>、保健・福祉医療従事者の責務として、高齢者虐待を発見しやすい立場であることを自覚し、早期発見に努めることとされてるからです。</a:t>
            </a:r>
            <a:endParaRPr kumimoji="1" lang="en-US" altLang="ja-JP" dirty="0" smtClean="0"/>
          </a:p>
          <a:p>
            <a:r>
              <a:rPr kumimoji="1" lang="ja-JP" altLang="en-US" b="1" u="sng" dirty="0" smtClean="0"/>
              <a:t>相談や通報は、市町村の高齢福祉や介護保険担当部署が受け付けています。</a:t>
            </a:r>
            <a:endParaRPr kumimoji="1" lang="en-US" altLang="ja-JP" b="1" u="sng" dirty="0" smtClean="0"/>
          </a:p>
          <a:p>
            <a:r>
              <a:rPr kumimoji="1" lang="ja-JP" altLang="en-US" dirty="0" smtClean="0"/>
              <a:t>この施設（事業所）のある○○市では、○○課が担当しています。電話番号は○○○</a:t>
            </a:r>
            <a:r>
              <a:rPr kumimoji="1" lang="en-US" altLang="ja-JP" dirty="0" smtClean="0"/>
              <a:t>‐</a:t>
            </a:r>
            <a:r>
              <a:rPr kumimoji="1" lang="ja-JP" altLang="en-US" dirty="0" smtClean="0"/>
              <a:t>○○○○ですので、メモを取っておいてください。</a:t>
            </a:r>
            <a:endParaRPr kumimoji="1" lang="en-US" altLang="ja-JP" dirty="0" smtClean="0"/>
          </a:p>
          <a:p>
            <a:pPr>
              <a:buNone/>
            </a:pPr>
            <a:r>
              <a:rPr kumimoji="1" lang="en-US" altLang="ja-JP" dirty="0" smtClean="0"/>
              <a:t>※</a:t>
            </a:r>
            <a:r>
              <a:rPr kumimoji="1" lang="ja-JP" altLang="en-US" dirty="0" smtClean="0"/>
              <a:t>○○の部分は、各施設・事業所の所在する市町村及び担当課名と電話番号を入れて、説明して下さい。</a:t>
            </a:r>
            <a:endParaRPr kumimoji="1" lang="en-US" altLang="ja-JP" dirty="0" smtClean="0"/>
          </a:p>
          <a:p>
            <a:endParaRPr kumimoji="1" lang="en-US" altLang="ja-JP" dirty="0" smtClean="0"/>
          </a:p>
          <a:p>
            <a:r>
              <a:rPr kumimoji="1" lang="ja-JP" altLang="en-US" dirty="0" smtClean="0"/>
              <a:t>なお、第</a:t>
            </a:r>
            <a:r>
              <a:rPr kumimoji="1" lang="en-US" altLang="ja-JP" dirty="0" smtClean="0"/>
              <a:t>21</a:t>
            </a:r>
            <a:r>
              <a:rPr kumimoji="1" lang="ja-JP" altLang="en-US" dirty="0" smtClean="0"/>
              <a:t>条の第６項に、高齢者虐待の相談・通報を市町村に対して行う場合に、施設の高齢者の氏名や年齢などを伝えることは、</a:t>
            </a:r>
            <a:r>
              <a:rPr kumimoji="1" lang="ja-JP" altLang="en-US" b="1" u="sng" dirty="0" smtClean="0"/>
              <a:t>守秘義務違反にはならない</a:t>
            </a:r>
            <a:r>
              <a:rPr kumimoji="1" lang="ja-JP" altLang="en-US" dirty="0" smtClean="0"/>
              <a:t>こと、同じく第７項に、</a:t>
            </a:r>
            <a:r>
              <a:rPr kumimoji="1" lang="ja-JP" altLang="en-US" b="1" u="sng" dirty="0" smtClean="0"/>
              <a:t>相談・通報をしたことにより、解雇などの不利益な扱い（降格、減給、退職の強要）を受けない</a:t>
            </a:r>
            <a:r>
              <a:rPr kumimoji="1" lang="ja-JP" altLang="en-US" dirty="0" smtClean="0"/>
              <a:t>ことがあります。</a:t>
            </a:r>
            <a:endParaRPr kumimoji="1" lang="en-US" altLang="ja-JP" dirty="0" smtClean="0"/>
          </a:p>
          <a:p>
            <a:pPr>
              <a:buNone/>
            </a:pP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9</a:t>
            </a:fld>
            <a:endParaRPr kumimoji="1" lang="ja-JP" altLang="en-US"/>
          </a:p>
        </p:txBody>
      </p:sp>
      <p:sp>
        <p:nvSpPr>
          <p:cNvPr id="5" name="フッター プレースホルダ 4"/>
          <p:cNvSpPr>
            <a:spLocks noGrp="1"/>
          </p:cNvSpPr>
          <p:nvPr>
            <p:ph type="ftr" sz="quarter" idx="4"/>
          </p:nvPr>
        </p:nvSpPr>
        <p:spPr>
          <a:xfrm>
            <a:off x="0" y="9371285"/>
            <a:ext cx="2918831" cy="493316"/>
          </a:xfrm>
        </p:spPr>
        <p:txBody>
          <a:bodyPr/>
          <a:lstStyle/>
          <a:p>
            <a:r>
              <a:rPr lang="ja-JP" altLang="en-US" dirty="0" smtClean="0">
                <a:latin typeface="+mj-ea"/>
                <a:ea typeface="+mj-ea"/>
              </a:rPr>
              <a:t>神奈川県</a:t>
            </a:r>
            <a:endParaRPr lang="ja-JP"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3">
        <a:schemeClr val="bg1"/>
      </p:bgRef>
    </p:bg>
    <p:spTree>
      <p:nvGrpSpPr>
        <p:cNvPr id="1" name=""/>
        <p:cNvGrpSpPr/>
        <p:nvPr/>
      </p:nvGrpSpPr>
      <p:grpSpPr>
        <a:xfrm>
          <a:off x="0" y="0"/>
          <a:ext cx="0" cy="0"/>
          <a:chOff x="0" y="0"/>
          <a:chExt cx="0" cy="0"/>
        </a:xfrm>
      </p:grpSpPr>
      <p:sp>
        <p:nvSpPr>
          <p:cNvPr id="12" name="正方形/長方形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角丸四角形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サブタイトル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p:txBody>
          <a:bodyPr/>
          <a:lstStyle/>
          <a:p>
            <a:fld id="{C9F73BBC-C7F4-4845-9A5E-1BCA50305192}" type="datetime1">
              <a:rPr kumimoji="1" lang="ja-JP" altLang="en-US" smtClean="0"/>
              <a:pPr/>
              <a:t>2016/11/8</a:t>
            </a:fld>
            <a:endParaRPr kumimoji="1" lang="ja-JP" altLang="en-US"/>
          </a:p>
        </p:txBody>
      </p:sp>
      <p:sp>
        <p:nvSpPr>
          <p:cNvPr id="17" name="フッター プレースホルダ 16"/>
          <p:cNvSpPr>
            <a:spLocks noGrp="1"/>
          </p:cNvSpPr>
          <p:nvPr>
            <p:ph type="ftr" sz="quarter" idx="11"/>
          </p:nvPr>
        </p:nvSpPr>
        <p:spPr/>
        <p:txBody>
          <a:bodyPr/>
          <a:lstStyle/>
          <a:p>
            <a:endParaRPr kumimoji="1" lang="ja-JP" altLang="en-US"/>
          </a:p>
        </p:txBody>
      </p:sp>
      <p:sp>
        <p:nvSpPr>
          <p:cNvPr id="29" name="スライド番号プレースホルダ 28"/>
          <p:cNvSpPr>
            <a:spLocks noGrp="1"/>
          </p:cNvSpPr>
          <p:nvPr>
            <p:ph type="sldNum" sz="quarter" idx="12"/>
          </p:nvPr>
        </p:nvSpPr>
        <p:spPr/>
        <p:txBody>
          <a:bodyPr lIns="0" tIns="0" rIns="0" bIns="0">
            <a:noAutofit/>
          </a:bodyPr>
          <a:lstStyle>
            <a:lvl1pPr>
              <a:defRPr sz="1400">
                <a:solidFill>
                  <a:srgbClr val="FFFFFF"/>
                </a:solidFill>
              </a:defRPr>
            </a:lvl1pPr>
          </a:lstStyle>
          <a:p>
            <a:fld id="{D2D8002D-B5B0-4BAC-B1F6-782DDCCE6D9C}" type="slidenum">
              <a:rPr kumimoji="1" lang="ja-JP" altLang="en-US" smtClean="0"/>
              <a:pPr/>
              <a:t>&lt;#&gt;</a:t>
            </a:fld>
            <a:endParaRPr kumimoji="1" lang="ja-JP" altLang="en-US"/>
          </a:p>
        </p:txBody>
      </p:sp>
      <p:sp>
        <p:nvSpPr>
          <p:cNvPr id="7" name="正方形/長方形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ja-JP" altLang="en-US" smtClean="0"/>
              <a:t>マスタ タイトルの書式設定</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8F67BD41-054F-439C-B1B1-E41B054B9EFB}"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1"/>
            <a:ext cx="201168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914400" y="274640"/>
            <a:ext cx="55626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4F723BFC-1075-4CF8-99B5-FF391A7B1182}"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543DC15E-AC97-45C6-9D0C-DAD5D1F051AE}"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8" name="コンテンツ プレースホルダ 7"/>
          <p:cNvSpPr>
            <a:spLocks noGrp="1"/>
          </p:cNvSpPr>
          <p:nvPr>
            <p:ph sz="quarter" idx="1"/>
          </p:nvPr>
        </p:nvSpPr>
        <p:spPr>
          <a:xfrm>
            <a:off x="914400" y="1447800"/>
            <a:ext cx="777240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1"/>
      </p:bgRef>
    </p:bg>
    <p:spTree>
      <p:nvGrpSpPr>
        <p:cNvPr id="1" name=""/>
        <p:cNvGrpSpPr/>
        <p:nvPr/>
      </p:nvGrpSpPr>
      <p:grpSpPr>
        <a:xfrm>
          <a:off x="0" y="0"/>
          <a:ext cx="0" cy="0"/>
          <a:chOff x="0" y="0"/>
          <a:chExt cx="0" cy="0"/>
        </a:xfrm>
      </p:grpSpPr>
      <p:sp>
        <p:nvSpPr>
          <p:cNvPr id="11" name="正方形/長方形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角丸四角形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722313" y="952500"/>
            <a:ext cx="7772400" cy="1362075"/>
          </a:xfrm>
        </p:spPr>
        <p:txBody>
          <a:bodyPr anchor="b" anchorCtr="0"/>
          <a:lstStyle>
            <a:lvl1pPr algn="l">
              <a:buNone/>
              <a:defRPr sz="4000" b="0" cap="none"/>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p>
            <a:fld id="{1B92F381-A38A-4E49-8C33-D4B405217FFD}"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a:xfrm>
            <a:off x="800100" y="6172200"/>
            <a:ext cx="4000500" cy="457200"/>
          </a:xfrm>
        </p:spPr>
        <p:txBody>
          <a:bodyPr/>
          <a:lstStyle/>
          <a:p>
            <a:endParaRPr kumimoji="1" lang="ja-JP" altLang="en-US"/>
          </a:p>
        </p:txBody>
      </p:sp>
      <p:sp>
        <p:nvSpPr>
          <p:cNvPr id="7" name="正方形/長方形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スライド番号プレースホルダ 5"/>
          <p:cNvSpPr>
            <a:spLocks noGrp="1"/>
          </p:cNvSpPr>
          <p:nvPr>
            <p:ph type="sldNum" sz="quarter" idx="12"/>
          </p:nvPr>
        </p:nvSpPr>
        <p:spPr>
          <a:xfrm>
            <a:off x="146304" y="6208776"/>
            <a:ext cx="457200" cy="457200"/>
          </a:xfrm>
        </p:spPr>
        <p:txBody>
          <a:bodyPr/>
          <a:lstStyle/>
          <a:p>
            <a:fld id="{D2D8002D-B5B0-4BAC-B1F6-782DDCCE6D9C}" type="slidenum">
              <a:rPr kumimoji="1" lang="ja-JP" altLang="en-US" smtClean="0"/>
              <a:pPr/>
              <a:t>&lt;#&gt;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C04B8EB7-1F1F-4E85-B7F7-6E619CDDA23A}"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9" name="コンテンツ プレースホルダ 8"/>
          <p:cNvSpPr>
            <a:spLocks noGrp="1"/>
          </p:cNvSpPr>
          <p:nvPr>
            <p:ph sz="quarter" idx="1"/>
          </p:nvPr>
        </p:nvSpPr>
        <p:spPr>
          <a:xfrm>
            <a:off x="914400" y="1447800"/>
            <a:ext cx="374904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933950" y="1447800"/>
            <a:ext cx="374904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273050"/>
            <a:ext cx="7772400" cy="1143000"/>
          </a:xfrm>
        </p:spPr>
        <p:txBody>
          <a:bodyPr anchor="b" anchorCtr="0"/>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81BD63D0-94FE-4FB3-B94F-97251A59D4C3}" type="datetime1">
              <a:rPr kumimoji="1" lang="ja-JP" altLang="en-US" smtClean="0"/>
              <a:pPr/>
              <a:t>2016/11/8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half" idx="2"/>
          </p:nvPr>
        </p:nvSpPr>
        <p:spPr>
          <a:xfrm>
            <a:off x="914400" y="2247900"/>
            <a:ext cx="3733800" cy="38862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half" idx="4"/>
          </p:nvPr>
        </p:nvSpPr>
        <p:spPr>
          <a:xfrm>
            <a:off x="4953000" y="2247900"/>
            <a:ext cx="3733800" cy="38862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581099F9-707F-4FC5-8EFD-1E948D3E8C09}" type="datetime1">
              <a:rPr kumimoji="1" lang="ja-JP" altLang="en-US" smtClean="0"/>
              <a:pPr/>
              <a:t>2016/11/8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1D47A96B-9AF7-497D-BAD9-F7C0BF6D71FB}" type="datetime1">
              <a:rPr kumimoji="1" lang="ja-JP" altLang="en-US" smtClean="0"/>
              <a:pPr/>
              <a:t>2016/11/8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正方形/長方形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角丸四角形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914400" y="273050"/>
            <a:ext cx="7772400" cy="1143000"/>
          </a:xfrm>
        </p:spPr>
        <p:txBody>
          <a:bodyPr anchor="b" anchorCtr="0"/>
          <a:lstStyle>
            <a:lvl1pPr algn="l">
              <a:buNone/>
              <a:defRPr sz="4000" b="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51106A33-B6E0-40AE-9641-98053295E7F9}"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quarter" idx="1"/>
          </p:nvPr>
        </p:nvSpPr>
        <p:spPr>
          <a:xfrm>
            <a:off x="2971800" y="1600200"/>
            <a:ext cx="5715000" cy="44958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ja-JP" altLang="en-US" smtClean="0"/>
              <a:t>マスタ タイトルの書式設定</a:t>
            </a:r>
            <a:endParaRPr kumimoji="0" lang="en-US"/>
          </a:p>
        </p:txBody>
      </p:sp>
      <p:sp>
        <p:nvSpPr>
          <p:cNvPr id="4" name="テキスト プレースホルダ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AA9A177A-337E-47DE-82E6-E5E43F47890C}"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a:xfrm>
            <a:off x="914400" y="6172200"/>
            <a:ext cx="3886200" cy="457200"/>
          </a:xfrm>
        </p:spPr>
        <p:txBody>
          <a:bodyPr/>
          <a:lstStyle/>
          <a:p>
            <a:endParaRPr kumimoji="1" lang="ja-JP" altLang="en-US"/>
          </a:p>
        </p:txBody>
      </p:sp>
      <p:sp>
        <p:nvSpPr>
          <p:cNvPr id="7" name="スライド番号プレースホルダ 6"/>
          <p:cNvSpPr>
            <a:spLocks noGrp="1"/>
          </p:cNvSpPr>
          <p:nvPr>
            <p:ph type="sldNum" sz="quarter" idx="12"/>
          </p:nvPr>
        </p:nvSpPr>
        <p:spPr>
          <a:xfrm>
            <a:off x="146304" y="6208776"/>
            <a:ext cx="457200" cy="457200"/>
          </a:xfrm>
        </p:spPr>
        <p:txBody>
          <a:bodyPr/>
          <a:lstStyle/>
          <a:p>
            <a:fld id="{D2D8002D-B5B0-4BAC-B1F6-782DDCCE6D9C}" type="slidenum">
              <a:rPr kumimoji="1" lang="ja-JP" altLang="en-US" smtClean="0"/>
              <a:pPr/>
              <a:t>&lt;#&gt;</a:t>
            </a:fld>
            <a:endParaRPr kumimoji="1" lang="ja-JP" altLang="en-US"/>
          </a:p>
        </p:txBody>
      </p:sp>
      <p:sp>
        <p:nvSpPr>
          <p:cNvPr id="11" name="正方形/長方形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正方形/長方形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正方形/長方形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図プレースホルダ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ja-JP" altLang="en-US" smtClean="0"/>
              <a:t>アイコンをクリックして図を追加</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正方形/長方形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角丸四角形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タイトル プレースホルダ 21"/>
          <p:cNvSpPr>
            <a:spLocks noGrp="1"/>
          </p:cNvSpPr>
          <p:nvPr>
            <p:ph type="title"/>
          </p:nvPr>
        </p:nvSpPr>
        <p:spPr>
          <a:xfrm>
            <a:off x="914400" y="274638"/>
            <a:ext cx="7772400" cy="1143000"/>
          </a:xfrm>
          <a:prstGeom prst="rect">
            <a:avLst/>
          </a:prstGeom>
        </p:spPr>
        <p:txBody>
          <a:bodyPr bIns="91440"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AD058FC-F7A5-4543-9A3A-A7ED2ECDB46D}" type="datetime1">
              <a:rPr kumimoji="1" lang="ja-JP" altLang="en-US" smtClean="0"/>
              <a:pPr/>
              <a:t>2016/11/8</a:t>
            </a:fld>
            <a:endParaRPr kumimoji="1" lang="ja-JP" altLang="en-US"/>
          </a:p>
        </p:txBody>
      </p:sp>
      <p:sp>
        <p:nvSpPr>
          <p:cNvPr id="3" name="フッター プレースホルダ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kumimoji="1" lang="ja-JP" altLang="en-US"/>
          </a:p>
        </p:txBody>
      </p:sp>
      <p:sp>
        <p:nvSpPr>
          <p:cNvPr id="23" name="スライド番号プレースホルダ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2D8002D-B5B0-4BAC-B1F6-782DDCCE6D9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1"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1"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1"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1"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1"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1"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1"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1"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1"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1" sz="1800" kern="120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4"/>
          <p:cNvSpPr>
            <a:spLocks noGrp="1"/>
          </p:cNvSpPr>
          <p:nvPr>
            <p:ph type="subTitle" idx="1"/>
          </p:nvPr>
        </p:nvSpPr>
        <p:spPr>
          <a:xfrm>
            <a:off x="1403648" y="3429000"/>
            <a:ext cx="6400800" cy="2400672"/>
          </a:xfrm>
        </p:spPr>
        <p:txBody>
          <a:bodyPr/>
          <a:lstStyle/>
          <a:p>
            <a:pPr lvl="0">
              <a:defRPr/>
            </a:pPr>
            <a:r>
              <a:rPr lang="ja-JP" altLang="en-US" dirty="0" smtClean="0"/>
              <a:t>高齢者の権利擁護のための研修 １</a:t>
            </a:r>
          </a:p>
          <a:p>
            <a:pPr lvl="0">
              <a:defRPr/>
            </a:pPr>
            <a:endParaRPr lang="en-US" altLang="ja-JP" sz="1100" dirty="0" smtClean="0"/>
          </a:p>
          <a:p>
            <a:pPr lvl="0">
              <a:defRPr/>
            </a:pPr>
            <a:r>
              <a:rPr lang="ja-JP" altLang="en-US" dirty="0" smtClean="0"/>
              <a:t>神奈川県</a:t>
            </a:r>
            <a:endParaRPr lang="en-US" altLang="ja-JP" dirty="0" smtClean="0"/>
          </a:p>
          <a:p>
            <a:pPr lvl="0">
              <a:defRPr/>
            </a:pPr>
            <a:r>
              <a:rPr kumimoji="1" lang="ja-JP" altLang="en-US" sz="2400" dirty="0" smtClean="0"/>
              <a:t>平成</a:t>
            </a:r>
            <a:r>
              <a:rPr kumimoji="1" lang="en-US" altLang="ja-JP" sz="2400" dirty="0" smtClean="0"/>
              <a:t>26</a:t>
            </a:r>
            <a:r>
              <a:rPr kumimoji="1" lang="ja-JP" altLang="en-US" sz="2400" dirty="0" smtClean="0"/>
              <a:t>年</a:t>
            </a:r>
            <a:r>
              <a:rPr kumimoji="1" lang="en-US" altLang="ja-JP" sz="2400" dirty="0" smtClean="0"/>
              <a:t>9</a:t>
            </a:r>
            <a:r>
              <a:rPr kumimoji="1" lang="ja-JP" altLang="en-US" sz="2400" dirty="0" smtClean="0"/>
              <a:t>月</a:t>
            </a:r>
            <a:endParaRPr kumimoji="1" lang="en-US" altLang="ja-JP" sz="2400" dirty="0" smtClean="0"/>
          </a:p>
          <a:p>
            <a:pPr lvl="0">
              <a:defRPr/>
            </a:pPr>
            <a:r>
              <a:rPr kumimoji="1" lang="ja-JP" altLang="en-US" sz="2400" dirty="0" smtClean="0"/>
              <a:t>平成</a:t>
            </a:r>
            <a:r>
              <a:rPr kumimoji="1" lang="en-US" altLang="ja-JP" sz="2400" dirty="0" smtClean="0"/>
              <a:t>28</a:t>
            </a:r>
            <a:r>
              <a:rPr kumimoji="1" lang="ja-JP" altLang="en-US" sz="2400" dirty="0" smtClean="0"/>
              <a:t>年</a:t>
            </a:r>
            <a:r>
              <a:rPr kumimoji="1" lang="en-US" altLang="ja-JP" sz="2400" dirty="0" smtClean="0"/>
              <a:t>11</a:t>
            </a:r>
            <a:r>
              <a:rPr kumimoji="1" lang="ja-JP" altLang="en-US" sz="2400" dirty="0" smtClean="0"/>
              <a:t>月改訂</a:t>
            </a:r>
            <a:endParaRPr kumimoji="1" lang="ja-JP" altLang="en-US" sz="2400"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a:t>
            </a:fld>
            <a:endParaRPr kumimoji="1" lang="ja-JP" altLang="en-US"/>
          </a:p>
        </p:txBody>
      </p:sp>
      <p:sp>
        <p:nvSpPr>
          <p:cNvPr id="2" name="タイトル 1"/>
          <p:cNvSpPr>
            <a:spLocks noGrp="1"/>
          </p:cNvSpPr>
          <p:nvPr>
            <p:ph type="ctrTitle"/>
          </p:nvPr>
        </p:nvSpPr>
        <p:spPr/>
        <p:txBody>
          <a:bodyPr>
            <a:normAutofit fontScale="90000"/>
          </a:bodyPr>
          <a:lstStyle/>
          <a:p>
            <a:r>
              <a:rPr lang="en-US" altLang="ja-JP" dirty="0" smtClean="0"/>
              <a:t/>
            </a:r>
            <a:br>
              <a:rPr lang="en-US" altLang="ja-JP" dirty="0" smtClean="0"/>
            </a:br>
            <a:r>
              <a:rPr lang="ja-JP" altLang="en-US" sz="4000" dirty="0" smtClean="0"/>
              <a:t>養介護施設従事者等による</a:t>
            </a:r>
            <a:r>
              <a:rPr lang="en-US" altLang="ja-JP" sz="4000" dirty="0" smtClean="0"/>
              <a:t/>
            </a:r>
            <a:br>
              <a:rPr lang="en-US" altLang="ja-JP" sz="4000" dirty="0" smtClean="0"/>
            </a:br>
            <a:r>
              <a:rPr lang="ja-JP" altLang="en-US" sz="4000" dirty="0" smtClean="0"/>
              <a:t>高齢者虐待とは</a:t>
            </a:r>
            <a:r>
              <a:rPr lang="en-US" altLang="ja-JP" sz="4000" dirty="0" smtClean="0"/>
              <a:t/>
            </a:r>
            <a:br>
              <a:rPr lang="en-US" altLang="ja-JP" sz="4000" dirty="0" smtClean="0"/>
            </a:br>
            <a:endParaRPr kumimoji="1" lang="ja-JP" altLang="en-US" sz="4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市町村等の守秘義務</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10</a:t>
            </a:fld>
            <a:endParaRPr kumimoji="1" lang="ja-JP" altLang="en-US"/>
          </a:p>
        </p:txBody>
      </p:sp>
      <p:sp>
        <p:nvSpPr>
          <p:cNvPr id="3" name="コンテンツ プレースホルダ 2"/>
          <p:cNvSpPr>
            <a:spLocks noGrp="1"/>
          </p:cNvSpPr>
          <p:nvPr>
            <p:ph sz="quarter" idx="1"/>
          </p:nvPr>
        </p:nvSpPr>
        <p:spPr/>
        <p:txBody>
          <a:bodyPr/>
          <a:lstStyle/>
          <a:p>
            <a:endParaRPr lang="en-US" altLang="ja-JP" dirty="0" smtClean="0"/>
          </a:p>
          <a:p>
            <a:pPr>
              <a:buNone/>
            </a:pPr>
            <a:r>
              <a:rPr lang="ja-JP" altLang="en-US" sz="3200" dirty="0" smtClean="0"/>
              <a:t>「市町村が通報・届出を受けた場合においては、当該通報又は届出を受けた市町村の職員は、その職務上知りえた事項であって</a:t>
            </a:r>
            <a:r>
              <a:rPr lang="ja-JP" altLang="en-US" sz="3200" u="sng" dirty="0" smtClean="0"/>
              <a:t>当該通報又は届出をしたものを特定されるものを漏らしてはならない。</a:t>
            </a:r>
            <a:endParaRPr lang="en-US" altLang="ja-JP" sz="3200" u="sng" dirty="0" smtClean="0"/>
          </a:p>
          <a:p>
            <a:pPr>
              <a:buNone/>
            </a:pPr>
            <a:r>
              <a:rPr lang="ja-JP" altLang="en-US" sz="3200" dirty="0" smtClean="0"/>
              <a:t>　都道府県も同様。」</a:t>
            </a:r>
            <a:endParaRPr lang="en-US" altLang="ja-JP" sz="32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高齢者虐待の５つの類型</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11</a:t>
            </a:fld>
            <a:endParaRPr kumimoji="1" lang="ja-JP" altLang="en-US"/>
          </a:p>
        </p:txBody>
      </p:sp>
      <p:sp>
        <p:nvSpPr>
          <p:cNvPr id="3" name="コンテンツ プレースホルダ 2"/>
          <p:cNvSpPr>
            <a:spLocks noGrp="1"/>
          </p:cNvSpPr>
          <p:nvPr>
            <p:ph sz="quarter" idx="1"/>
          </p:nvPr>
        </p:nvSpPr>
        <p:spPr/>
        <p:txBody>
          <a:bodyPr>
            <a:normAutofit fontScale="92500" lnSpcReduction="20000"/>
          </a:bodyPr>
          <a:lstStyle/>
          <a:p>
            <a:pPr>
              <a:buNone/>
            </a:pPr>
            <a:endParaRPr kumimoji="1" lang="en-US" altLang="ja-JP" dirty="0" smtClean="0"/>
          </a:p>
          <a:p>
            <a:r>
              <a:rPr lang="ja-JP" altLang="en-US" sz="3200" dirty="0" smtClean="0"/>
              <a:t>身体的虐待</a:t>
            </a:r>
            <a:endParaRPr lang="en-US" altLang="ja-JP" sz="3200" dirty="0" smtClean="0"/>
          </a:p>
          <a:p>
            <a:endParaRPr kumimoji="1" lang="en-US" altLang="ja-JP" sz="3200" dirty="0" smtClean="0"/>
          </a:p>
          <a:p>
            <a:r>
              <a:rPr lang="ja-JP" altLang="en-US" sz="3200" dirty="0" smtClean="0"/>
              <a:t>介護・世話の放棄放任（ネグレクト）</a:t>
            </a:r>
            <a:endParaRPr lang="en-US" altLang="ja-JP" sz="3200" dirty="0" smtClean="0"/>
          </a:p>
          <a:p>
            <a:endParaRPr kumimoji="1" lang="en-US" altLang="ja-JP" sz="3200" dirty="0" smtClean="0"/>
          </a:p>
          <a:p>
            <a:r>
              <a:rPr lang="ja-JP" altLang="en-US" sz="3200" dirty="0" smtClean="0"/>
              <a:t>心理的虐待</a:t>
            </a:r>
            <a:endParaRPr lang="en-US" altLang="ja-JP" sz="3200" dirty="0" smtClean="0"/>
          </a:p>
          <a:p>
            <a:endParaRPr kumimoji="1" lang="en-US" altLang="ja-JP" sz="3200" dirty="0" smtClean="0"/>
          </a:p>
          <a:p>
            <a:r>
              <a:rPr lang="ja-JP" altLang="en-US" sz="3200" dirty="0" smtClean="0"/>
              <a:t>性的虐待</a:t>
            </a:r>
            <a:endParaRPr lang="en-US" altLang="ja-JP" sz="3200" dirty="0" smtClean="0"/>
          </a:p>
          <a:p>
            <a:endParaRPr kumimoji="1" lang="en-US" altLang="ja-JP" sz="3200" dirty="0" smtClean="0"/>
          </a:p>
          <a:p>
            <a:r>
              <a:rPr lang="ja-JP" altLang="en-US" sz="3200" dirty="0" smtClean="0"/>
              <a:t>経済的虐待</a:t>
            </a:r>
            <a:endParaRPr kumimoji="1" lang="ja-JP" altLang="en-US" sz="3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身体的虐待</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12</a:t>
            </a:fld>
            <a:endParaRPr kumimoji="1" lang="ja-JP" altLang="en-US" dirty="0"/>
          </a:p>
        </p:txBody>
      </p:sp>
      <p:sp>
        <p:nvSpPr>
          <p:cNvPr id="3" name="コンテンツ プレースホルダ 2"/>
          <p:cNvSpPr>
            <a:spLocks noGrp="1"/>
          </p:cNvSpPr>
          <p:nvPr>
            <p:ph sz="quarter" idx="1"/>
          </p:nvPr>
        </p:nvSpPr>
        <p:spPr>
          <a:xfrm>
            <a:off x="395536" y="1447800"/>
            <a:ext cx="8424936" cy="4572000"/>
          </a:xfrm>
        </p:spPr>
        <p:txBody>
          <a:bodyPr>
            <a:noAutofit/>
          </a:bodyPr>
          <a:lstStyle/>
          <a:p>
            <a:pPr>
              <a:buNone/>
            </a:pPr>
            <a:endParaRPr lang="ja-JP" altLang="en-US" dirty="0" smtClean="0"/>
          </a:p>
          <a:p>
            <a:pPr lvl="1">
              <a:buNone/>
            </a:pPr>
            <a:endParaRPr kumimoji="1" lang="en-US" altLang="ja-JP" sz="3600" dirty="0" smtClean="0"/>
          </a:p>
          <a:p>
            <a:pPr lvl="1">
              <a:buNone/>
            </a:pPr>
            <a:r>
              <a:rPr kumimoji="1" lang="ja-JP" altLang="en-US" sz="3600" b="1" dirty="0" smtClean="0"/>
              <a:t>高齢者の身体に外傷が生じ、又は生じ</a:t>
            </a:r>
            <a:endParaRPr kumimoji="1" lang="en-US" altLang="ja-JP" sz="3600" b="1" dirty="0" smtClean="0"/>
          </a:p>
          <a:p>
            <a:pPr lvl="1">
              <a:buNone/>
            </a:pPr>
            <a:r>
              <a:rPr kumimoji="1" lang="ja-JP" altLang="en-US" sz="3600" b="1" dirty="0" smtClean="0"/>
              <a:t>る恐れのある暴行を加えること。</a:t>
            </a:r>
            <a:endParaRPr kumimoji="1" lang="en-US" altLang="ja-JP" sz="3600" b="1" dirty="0" smtClean="0"/>
          </a:p>
          <a:p>
            <a:endParaRPr lang="en-US" altLang="ja-JP" dirty="0" smtClean="0"/>
          </a:p>
          <a:p>
            <a:pPr>
              <a:buNone/>
            </a:pPr>
            <a:endParaRPr lang="en-US" altLang="ja-JP" dirty="0" smtClean="0"/>
          </a:p>
          <a:p>
            <a:endParaRPr kumimoji="1" lang="en-US" altLang="ja-JP"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3568" y="692696"/>
            <a:ext cx="7988424" cy="1143000"/>
          </a:xfrm>
        </p:spPr>
        <p:txBody>
          <a:bodyPr>
            <a:normAutofit fontScale="90000"/>
          </a:bodyPr>
          <a:lstStyle/>
          <a:p>
            <a:r>
              <a:rPr kumimoji="1" lang="ja-JP" altLang="en-US" dirty="0" smtClean="0"/>
              <a:t>介護・世話の放棄放任（ネグレクト）</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13</a:t>
            </a:fld>
            <a:endParaRPr kumimoji="1" lang="ja-JP" altLang="en-US"/>
          </a:p>
        </p:txBody>
      </p:sp>
      <p:sp>
        <p:nvSpPr>
          <p:cNvPr id="3" name="コンテンツ プレースホルダ 2"/>
          <p:cNvSpPr>
            <a:spLocks noGrp="1"/>
          </p:cNvSpPr>
          <p:nvPr>
            <p:ph sz="quarter" idx="1"/>
          </p:nvPr>
        </p:nvSpPr>
        <p:spPr>
          <a:xfrm>
            <a:off x="323528" y="1412776"/>
            <a:ext cx="8352928" cy="4572000"/>
          </a:xfrm>
        </p:spPr>
        <p:txBody>
          <a:bodyPr/>
          <a:lstStyle/>
          <a:p>
            <a:endParaRPr kumimoji="1" lang="en-US" altLang="ja-JP" dirty="0" smtClean="0"/>
          </a:p>
          <a:p>
            <a:pPr lvl="1">
              <a:buNone/>
            </a:pPr>
            <a:endParaRPr lang="en-US" altLang="ja-JP" sz="3600" dirty="0" smtClean="0"/>
          </a:p>
          <a:p>
            <a:pPr lvl="1">
              <a:buNone/>
            </a:pPr>
            <a:r>
              <a:rPr lang="ja-JP" altLang="en-US" sz="3600" b="1" dirty="0" smtClean="0"/>
              <a:t>高齢者を衰弱させるような著しい減食</a:t>
            </a:r>
            <a:endParaRPr lang="en-US" altLang="ja-JP" sz="3600" b="1" dirty="0" smtClean="0"/>
          </a:p>
          <a:p>
            <a:pPr lvl="1">
              <a:buNone/>
            </a:pPr>
            <a:r>
              <a:rPr lang="ja-JP" altLang="en-US" sz="3600" b="1" dirty="0" smtClean="0"/>
              <a:t>又は長時間の放置その他高齢者を養護</a:t>
            </a:r>
            <a:endParaRPr lang="en-US" altLang="ja-JP" sz="3600" b="1" dirty="0" smtClean="0"/>
          </a:p>
          <a:p>
            <a:pPr lvl="1">
              <a:buNone/>
            </a:pPr>
            <a:r>
              <a:rPr lang="ja-JP" altLang="en-US" sz="3600" b="1" dirty="0" smtClean="0"/>
              <a:t>すべき職務上の義務を著しく怠ること</a:t>
            </a:r>
            <a:endParaRPr lang="en-US" altLang="ja-JP" sz="3600" b="1"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心理的虐待</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14</a:t>
            </a:fld>
            <a:endParaRPr kumimoji="1" lang="ja-JP" altLang="en-US" dirty="0"/>
          </a:p>
        </p:txBody>
      </p:sp>
      <p:sp>
        <p:nvSpPr>
          <p:cNvPr id="3" name="コンテンツ プレースホルダ 2"/>
          <p:cNvSpPr>
            <a:spLocks noGrp="1"/>
          </p:cNvSpPr>
          <p:nvPr>
            <p:ph sz="quarter" idx="1"/>
          </p:nvPr>
        </p:nvSpPr>
        <p:spPr>
          <a:xfrm>
            <a:off x="611560" y="1447800"/>
            <a:ext cx="8208912" cy="4572000"/>
          </a:xfrm>
        </p:spPr>
        <p:txBody>
          <a:bodyPr>
            <a:noAutofit/>
          </a:bodyPr>
          <a:lstStyle/>
          <a:p>
            <a:pPr lvl="1">
              <a:buNone/>
            </a:pPr>
            <a:endParaRPr lang="en-US" altLang="ja-JP" dirty="0" smtClean="0"/>
          </a:p>
          <a:p>
            <a:pPr lvl="1">
              <a:buNone/>
            </a:pPr>
            <a:endParaRPr lang="en-US" altLang="ja-JP" dirty="0" smtClean="0"/>
          </a:p>
          <a:p>
            <a:pPr lvl="1">
              <a:buNone/>
            </a:pPr>
            <a:r>
              <a:rPr lang="ja-JP" altLang="en-US" sz="3600" b="1" dirty="0" smtClean="0"/>
              <a:t>高齢者に対する著しい暴言又は著し</a:t>
            </a:r>
            <a:endParaRPr lang="en-US" altLang="ja-JP" sz="3600" b="1" dirty="0" smtClean="0"/>
          </a:p>
          <a:p>
            <a:pPr lvl="1">
              <a:buNone/>
            </a:pPr>
            <a:r>
              <a:rPr lang="ja-JP" altLang="en-US" sz="3600" b="1" dirty="0" smtClean="0"/>
              <a:t>く拒絶的な対応その他の高齢者に著</a:t>
            </a:r>
            <a:endParaRPr lang="en-US" altLang="ja-JP" sz="3600" b="1" dirty="0" smtClean="0"/>
          </a:p>
          <a:p>
            <a:pPr lvl="1">
              <a:buNone/>
            </a:pPr>
            <a:r>
              <a:rPr lang="ja-JP" altLang="en-US" sz="3600" b="1" dirty="0" smtClean="0"/>
              <a:t>しい心理的外傷を与える言動を行う</a:t>
            </a:r>
            <a:endParaRPr lang="en-US" altLang="ja-JP" sz="3600" b="1" dirty="0" smtClean="0"/>
          </a:p>
          <a:p>
            <a:pPr lvl="1">
              <a:buNone/>
            </a:pPr>
            <a:r>
              <a:rPr lang="ja-JP" altLang="en-US" sz="3600" b="1" dirty="0" smtClean="0"/>
              <a:t>こと</a:t>
            </a:r>
            <a:endParaRPr lang="en-US" altLang="ja-JP" sz="3600" b="1" dirty="0" smtClean="0"/>
          </a:p>
          <a:p>
            <a:endParaRPr lang="en-US" altLang="ja-JP" dirty="0" smtClean="0"/>
          </a:p>
          <a:p>
            <a:pPr>
              <a:buNone/>
            </a:pPr>
            <a:endParaRPr kumimoji="1" lang="en-US" altLang="ja-JP" dirty="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404664"/>
            <a:ext cx="7772400" cy="1143000"/>
          </a:xfrm>
        </p:spPr>
        <p:txBody>
          <a:bodyPr/>
          <a:lstStyle/>
          <a:p>
            <a:r>
              <a:rPr kumimoji="1" lang="ja-JP" altLang="en-US" dirty="0" smtClean="0"/>
              <a:t>性的虐待</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15</a:t>
            </a:fld>
            <a:endParaRPr kumimoji="1" lang="ja-JP" altLang="en-US"/>
          </a:p>
        </p:txBody>
      </p:sp>
      <p:sp>
        <p:nvSpPr>
          <p:cNvPr id="3" name="コンテンツ プレースホルダ 2"/>
          <p:cNvSpPr>
            <a:spLocks noGrp="1"/>
          </p:cNvSpPr>
          <p:nvPr>
            <p:ph sz="quarter" idx="1"/>
          </p:nvPr>
        </p:nvSpPr>
        <p:spPr>
          <a:xfrm>
            <a:off x="611560" y="1447800"/>
            <a:ext cx="8280920" cy="4572000"/>
          </a:xfrm>
        </p:spPr>
        <p:txBody>
          <a:bodyPr/>
          <a:lstStyle/>
          <a:p>
            <a:pPr>
              <a:buNone/>
            </a:pPr>
            <a:endParaRPr kumimoji="1" lang="en-US" altLang="ja-JP" dirty="0" smtClean="0"/>
          </a:p>
          <a:p>
            <a:pPr marL="274320" lvl="1" indent="-274320">
              <a:spcBef>
                <a:spcPts val="580"/>
              </a:spcBef>
              <a:buClr>
                <a:schemeClr val="accent1"/>
              </a:buClr>
              <a:buNone/>
            </a:pPr>
            <a:endParaRPr lang="en-US" altLang="ja-JP" sz="3600" dirty="0" smtClean="0"/>
          </a:p>
          <a:p>
            <a:pPr marL="274320" lvl="1" indent="-274320">
              <a:spcBef>
                <a:spcPts val="580"/>
              </a:spcBef>
              <a:buClr>
                <a:schemeClr val="accent1"/>
              </a:buClr>
              <a:buNone/>
            </a:pPr>
            <a:r>
              <a:rPr lang="ja-JP" altLang="en-US" sz="3600" b="1" dirty="0" smtClean="0"/>
              <a:t>高齢者にわいせつな行為をすること又</a:t>
            </a:r>
            <a:endParaRPr lang="en-US" altLang="ja-JP" sz="3600" b="1" dirty="0" smtClean="0"/>
          </a:p>
          <a:p>
            <a:pPr marL="274320" lvl="1" indent="-274320">
              <a:spcBef>
                <a:spcPts val="580"/>
              </a:spcBef>
              <a:buClr>
                <a:schemeClr val="accent1"/>
              </a:buClr>
              <a:buNone/>
            </a:pPr>
            <a:r>
              <a:rPr lang="ja-JP" altLang="en-US" sz="3600" b="1" dirty="0" smtClean="0"/>
              <a:t>は高齢者をしてわいせつな行為をさせ</a:t>
            </a:r>
            <a:endParaRPr lang="en-US" altLang="ja-JP" sz="3600" b="1" dirty="0" smtClean="0"/>
          </a:p>
          <a:p>
            <a:pPr marL="274320" lvl="1" indent="-274320">
              <a:spcBef>
                <a:spcPts val="580"/>
              </a:spcBef>
              <a:buClr>
                <a:schemeClr val="accent1"/>
              </a:buClr>
              <a:buNone/>
            </a:pPr>
            <a:r>
              <a:rPr lang="ja-JP" altLang="en-US" sz="3600" b="1" dirty="0" smtClean="0"/>
              <a:t>ること</a:t>
            </a:r>
            <a:endParaRPr lang="en-US" altLang="ja-JP" sz="3600" b="1" dirty="0" smtClean="0"/>
          </a:p>
          <a:p>
            <a:pPr>
              <a:buNone/>
            </a:pPr>
            <a:endParaRPr kumimoji="1"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404664"/>
            <a:ext cx="7772400" cy="1143000"/>
          </a:xfrm>
        </p:spPr>
        <p:txBody>
          <a:bodyPr/>
          <a:lstStyle/>
          <a:p>
            <a:r>
              <a:rPr kumimoji="1" lang="ja-JP" altLang="en-US" dirty="0" smtClean="0"/>
              <a:t>経済的虐待</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16</a:t>
            </a:fld>
            <a:endParaRPr kumimoji="1" lang="ja-JP" altLang="en-US" dirty="0"/>
          </a:p>
        </p:txBody>
      </p:sp>
      <p:sp>
        <p:nvSpPr>
          <p:cNvPr id="3" name="コンテンツ プレースホルダ 2"/>
          <p:cNvSpPr>
            <a:spLocks noGrp="1"/>
          </p:cNvSpPr>
          <p:nvPr>
            <p:ph sz="quarter" idx="1"/>
          </p:nvPr>
        </p:nvSpPr>
        <p:spPr>
          <a:xfrm>
            <a:off x="683568" y="1447800"/>
            <a:ext cx="8003232" cy="4572000"/>
          </a:xfrm>
        </p:spPr>
        <p:txBody>
          <a:bodyPr>
            <a:noAutofit/>
          </a:bodyPr>
          <a:lstStyle/>
          <a:p>
            <a:pPr lvl="1">
              <a:buNone/>
            </a:pPr>
            <a:endParaRPr lang="en-US" altLang="ja-JP" dirty="0" smtClean="0"/>
          </a:p>
          <a:p>
            <a:pPr lvl="1">
              <a:buNone/>
            </a:pPr>
            <a:endParaRPr lang="en-US" altLang="ja-JP" dirty="0" smtClean="0"/>
          </a:p>
          <a:p>
            <a:pPr lvl="1">
              <a:buNone/>
            </a:pPr>
            <a:r>
              <a:rPr lang="ja-JP" altLang="en-US" sz="3600" b="1" dirty="0" smtClean="0"/>
              <a:t>高齢者の財産を不当に処分すること</a:t>
            </a:r>
            <a:endParaRPr lang="en-US" altLang="ja-JP" sz="3600" b="1" dirty="0" smtClean="0"/>
          </a:p>
          <a:p>
            <a:pPr lvl="1">
              <a:buNone/>
            </a:pPr>
            <a:r>
              <a:rPr lang="ja-JP" altLang="en-US" sz="3600" b="1" dirty="0" smtClean="0"/>
              <a:t>その他高齢者から不当に財産上の利</a:t>
            </a:r>
            <a:endParaRPr lang="en-US" altLang="ja-JP" sz="3600" b="1" dirty="0" smtClean="0"/>
          </a:p>
          <a:p>
            <a:pPr lvl="1">
              <a:buNone/>
            </a:pPr>
            <a:r>
              <a:rPr lang="ja-JP" altLang="en-US" sz="3600" b="1" dirty="0" smtClean="0"/>
              <a:t>益を得ること</a:t>
            </a:r>
            <a:endParaRPr lang="en-US" altLang="ja-JP" sz="3600" b="1" dirty="0" smtClean="0"/>
          </a:p>
          <a:p>
            <a:endParaRPr kumimoji="1" lang="en-US" altLang="ja-JP" dirty="0"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身体拘束</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17</a:t>
            </a:fld>
            <a:endParaRPr kumimoji="1" lang="ja-JP" altLang="en-US" dirty="0"/>
          </a:p>
        </p:txBody>
      </p:sp>
      <p:sp>
        <p:nvSpPr>
          <p:cNvPr id="3" name="コンテンツ プレースホルダ 2"/>
          <p:cNvSpPr>
            <a:spLocks noGrp="1"/>
          </p:cNvSpPr>
          <p:nvPr>
            <p:ph sz="quarter" idx="1"/>
          </p:nvPr>
        </p:nvSpPr>
        <p:spPr/>
        <p:txBody>
          <a:bodyPr>
            <a:normAutofit/>
          </a:bodyPr>
          <a:lstStyle/>
          <a:p>
            <a:pPr>
              <a:buNone/>
            </a:pPr>
            <a:endParaRPr kumimoji="1" lang="en-US" altLang="ja-JP" sz="2800" dirty="0" smtClean="0"/>
          </a:p>
          <a:p>
            <a:pPr>
              <a:buNone/>
            </a:pPr>
            <a:r>
              <a:rPr kumimoji="1" lang="ja-JP" altLang="en-US" sz="2800" dirty="0" smtClean="0"/>
              <a:t>平成</a:t>
            </a:r>
            <a:r>
              <a:rPr lang="ja-JP" altLang="en-US" sz="2800" dirty="0" smtClean="0"/>
              <a:t>１２</a:t>
            </a:r>
            <a:r>
              <a:rPr kumimoji="1" lang="ja-JP" altLang="en-US" sz="2800" dirty="0" smtClean="0"/>
              <a:t>年４月　介護保険法施行</a:t>
            </a:r>
            <a:endParaRPr kumimoji="1" lang="en-US" altLang="ja-JP" sz="2800" dirty="0" smtClean="0"/>
          </a:p>
          <a:p>
            <a:pPr>
              <a:buNone/>
            </a:pPr>
            <a:r>
              <a:rPr kumimoji="1" lang="ja-JP" altLang="en-US" sz="2800" dirty="0" smtClean="0"/>
              <a:t>介護保険施設等での身体拘束が禁止</a:t>
            </a:r>
            <a:endParaRPr kumimoji="1" lang="en-US" altLang="ja-JP" sz="2800" dirty="0" smtClean="0"/>
          </a:p>
          <a:p>
            <a:pPr>
              <a:buNone/>
            </a:pPr>
            <a:endParaRPr kumimoji="1" lang="en-US" altLang="ja-JP" sz="2800" dirty="0" smtClean="0"/>
          </a:p>
          <a:p>
            <a:pPr>
              <a:buNone/>
            </a:pPr>
            <a:r>
              <a:rPr lang="ja-JP" altLang="en-US" sz="2800" dirty="0" smtClean="0"/>
              <a:t>平成１３年３月「</a:t>
            </a:r>
            <a:r>
              <a:rPr kumimoji="1" lang="ja-JP" altLang="en-US" sz="2800" dirty="0" smtClean="0"/>
              <a:t>身体拘束ゼロへの手引き」　</a:t>
            </a:r>
            <a:endParaRPr kumimoji="1" lang="en-US" altLang="ja-JP" sz="2800" dirty="0" smtClean="0"/>
          </a:p>
          <a:p>
            <a:pPr>
              <a:buNone/>
            </a:pPr>
            <a:r>
              <a:rPr kumimoji="1" lang="ja-JP" altLang="en-US" sz="2800" dirty="0" smtClean="0"/>
              <a:t>厚生労働省「身体拘束ゼロ作戦推進会議」</a:t>
            </a:r>
            <a:endParaRPr kumimoji="1" lang="ja-JP" altLang="en-US" sz="2800"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身体拘束の内容　</a:t>
            </a:r>
            <a:r>
              <a:rPr kumimoji="1" lang="en-US" altLang="ja-JP" dirty="0" smtClean="0"/>
              <a:t>11</a:t>
            </a:r>
            <a:r>
              <a:rPr kumimoji="1" lang="ja-JP" altLang="en-US" dirty="0" smtClean="0"/>
              <a:t>項目</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18</a:t>
            </a:fld>
            <a:endParaRPr kumimoji="1" lang="ja-JP" altLang="en-US" dirty="0"/>
          </a:p>
        </p:txBody>
      </p:sp>
      <p:sp>
        <p:nvSpPr>
          <p:cNvPr id="3" name="コンテンツ プレースホルダ 2"/>
          <p:cNvSpPr>
            <a:spLocks noGrp="1"/>
          </p:cNvSpPr>
          <p:nvPr>
            <p:ph sz="quarter" idx="1"/>
          </p:nvPr>
        </p:nvSpPr>
        <p:spPr/>
        <p:txBody>
          <a:bodyPr>
            <a:noAutofit/>
          </a:bodyPr>
          <a:lstStyle/>
          <a:p>
            <a:pPr marL="514350" indent="-514350">
              <a:buFont typeface="+mj-lt"/>
              <a:buAutoNum type="arabicPeriod"/>
            </a:pPr>
            <a:r>
              <a:rPr kumimoji="1" lang="ja-JP" altLang="en-US" sz="2800" dirty="0" smtClean="0"/>
              <a:t>徘徊しないように、車いすやいす、ベッドに体幹や四肢を</a:t>
            </a:r>
            <a:r>
              <a:rPr kumimoji="1" lang="ja-JP" altLang="en-US" sz="2800" dirty="0" err="1" smtClean="0"/>
              <a:t>ひも</a:t>
            </a:r>
            <a:r>
              <a:rPr kumimoji="1" lang="ja-JP" altLang="en-US" sz="2800" dirty="0" smtClean="0"/>
              <a:t>等で縛る。</a:t>
            </a:r>
            <a:endParaRPr kumimoji="1" lang="en-US" altLang="ja-JP" sz="2800" dirty="0" smtClean="0"/>
          </a:p>
          <a:p>
            <a:pPr marL="514350" indent="-514350">
              <a:buFont typeface="+mj-lt"/>
              <a:buAutoNum type="arabicPeriod"/>
            </a:pPr>
            <a:r>
              <a:rPr lang="ja-JP" altLang="en-US" sz="2800" dirty="0" smtClean="0"/>
              <a:t>転落しないように、ベッドに体幹や四肢を</a:t>
            </a:r>
            <a:r>
              <a:rPr lang="ja-JP" altLang="en-US" sz="2800" dirty="0" err="1" smtClean="0"/>
              <a:t>ひも</a:t>
            </a:r>
            <a:r>
              <a:rPr lang="ja-JP" altLang="en-US" sz="2800" dirty="0" smtClean="0"/>
              <a:t>等で縛る。</a:t>
            </a:r>
            <a:endParaRPr lang="en-US" altLang="ja-JP" sz="2800" dirty="0" smtClean="0"/>
          </a:p>
          <a:p>
            <a:pPr marL="514350" indent="-514350">
              <a:buFont typeface="+mj-lt"/>
              <a:buAutoNum type="arabicPeriod"/>
            </a:pPr>
            <a:r>
              <a:rPr kumimoji="1" lang="ja-JP" altLang="en-US" sz="2800" dirty="0" smtClean="0"/>
              <a:t>自分で降りられないように、ベッドを柵（サイドレール）で囲む。</a:t>
            </a:r>
            <a:endParaRPr kumimoji="1" lang="en-US" altLang="ja-JP" sz="2800" dirty="0" smtClean="0"/>
          </a:p>
          <a:p>
            <a:pPr marL="514350" indent="-514350">
              <a:buFont typeface="+mj-lt"/>
              <a:buAutoNum type="arabicPeriod"/>
            </a:pPr>
            <a:r>
              <a:rPr lang="ja-JP" altLang="en-US" sz="2800" dirty="0" smtClean="0"/>
              <a:t>点滴・経管栄養等のチューブを抜かないように、四肢等を</a:t>
            </a:r>
            <a:r>
              <a:rPr lang="ja-JP" altLang="en-US" sz="2800" dirty="0" err="1" smtClean="0"/>
              <a:t>ひも</a:t>
            </a:r>
            <a:r>
              <a:rPr lang="ja-JP" altLang="en-US" sz="2800" dirty="0" smtClean="0"/>
              <a:t>等で縛る。</a:t>
            </a:r>
            <a:endParaRPr lang="en-US" altLang="ja-JP" sz="2800"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19</a:t>
            </a:fld>
            <a:endParaRPr kumimoji="1" lang="ja-JP" altLang="en-US" dirty="0"/>
          </a:p>
        </p:txBody>
      </p:sp>
      <p:sp>
        <p:nvSpPr>
          <p:cNvPr id="3" name="コンテンツ プレースホルダ 2"/>
          <p:cNvSpPr>
            <a:spLocks noGrp="1"/>
          </p:cNvSpPr>
          <p:nvPr>
            <p:ph sz="quarter" idx="1"/>
          </p:nvPr>
        </p:nvSpPr>
        <p:spPr/>
        <p:txBody>
          <a:bodyPr>
            <a:noAutofit/>
          </a:bodyPr>
          <a:lstStyle/>
          <a:p>
            <a:pPr marL="514350" indent="-514350">
              <a:buFont typeface="+mj-lt"/>
              <a:buAutoNum type="arabicPeriod" startAt="5"/>
            </a:pPr>
            <a:r>
              <a:rPr lang="ja-JP" altLang="en-US" sz="2800" dirty="0" smtClean="0"/>
              <a:t>点滴・経管栄養等のチューブをぬかないように、または皮膚をかきむしらないように、手指の機能を制限するミトン型の手袋等をつける。</a:t>
            </a:r>
          </a:p>
          <a:p>
            <a:pPr marL="514350" indent="-514350">
              <a:buFont typeface="+mj-lt"/>
              <a:buAutoNum type="arabicPeriod" startAt="5"/>
            </a:pPr>
            <a:r>
              <a:rPr kumimoji="1" lang="ja-JP" altLang="en-US" sz="2800" dirty="0" smtClean="0"/>
              <a:t>車いすやいすからずり落ちたり、立ち上がったりしないように、</a:t>
            </a:r>
            <a:r>
              <a:rPr lang="ja-JP" altLang="en-US" sz="2800" dirty="0" smtClean="0"/>
              <a:t>Ｙ字型拘束帯や腰ベルト、車いすテーブルをつける。</a:t>
            </a:r>
            <a:endParaRPr lang="en-US" altLang="ja-JP" sz="2800" dirty="0" smtClean="0"/>
          </a:p>
          <a:p>
            <a:pPr marL="514350" indent="-514350">
              <a:buFont typeface="+mj-lt"/>
              <a:buAutoNum type="arabicPeriod" startAt="5"/>
            </a:pPr>
            <a:r>
              <a:rPr kumimoji="1" lang="ja-JP" altLang="en-US" sz="2800" dirty="0" smtClean="0"/>
              <a:t>立ち上がる能力のある人の立ち上がりを妨げるような椅子を使用する。</a:t>
            </a:r>
            <a:endParaRPr kumimoji="1" lang="en-US" altLang="ja-JP" sz="2800" dirty="0" smtClean="0"/>
          </a:p>
          <a:p>
            <a:pPr marL="514350" indent="-514350">
              <a:buFont typeface="+mj-lt"/>
              <a:buAutoNum type="arabicPeriod" startAt="5"/>
            </a:pPr>
            <a:r>
              <a:rPr kumimoji="1" lang="ja-JP" altLang="en-US" sz="2800" dirty="0" smtClean="0"/>
              <a:t>脱衣やおむつはずしを制限するために、介護衣（つなぎ服）を着せる。</a:t>
            </a:r>
            <a:endParaRPr kumimoji="1" lang="en-US" altLang="ja-JP" sz="2800"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高齢者虐待防止法</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a:t>
            </a:fld>
            <a:endParaRPr kumimoji="1" lang="ja-JP" altLang="en-US" dirty="0"/>
          </a:p>
        </p:txBody>
      </p:sp>
      <p:sp>
        <p:nvSpPr>
          <p:cNvPr id="3" name="コンテンツ プレースホルダ 2"/>
          <p:cNvSpPr>
            <a:spLocks noGrp="1"/>
          </p:cNvSpPr>
          <p:nvPr>
            <p:ph sz="quarter" idx="1"/>
          </p:nvPr>
        </p:nvSpPr>
        <p:spPr/>
        <p:txBody>
          <a:bodyPr>
            <a:normAutofit/>
          </a:bodyPr>
          <a:lstStyle/>
          <a:p>
            <a:pPr marL="0" indent="0">
              <a:buNone/>
            </a:pPr>
            <a:endParaRPr kumimoji="1" lang="en-US" altLang="ja-JP" sz="3200" dirty="0" smtClean="0"/>
          </a:p>
          <a:p>
            <a:pPr marL="0" indent="0">
              <a:buNone/>
            </a:pPr>
            <a:r>
              <a:rPr kumimoji="1" lang="ja-JP" altLang="en-US" sz="3600" b="1" dirty="0" smtClean="0"/>
              <a:t>「高齢者虐待の防止、高齢者の養護者に対する支援等に関する法律」</a:t>
            </a:r>
            <a:endParaRPr kumimoji="1" lang="en-US" altLang="ja-JP" sz="3600" b="1" dirty="0" smtClean="0"/>
          </a:p>
          <a:p>
            <a:pPr>
              <a:buNone/>
            </a:pPr>
            <a:endParaRPr kumimoji="1" lang="en-US" altLang="ja-JP" sz="1200" dirty="0" smtClean="0"/>
          </a:p>
          <a:p>
            <a:pPr>
              <a:buNone/>
            </a:pPr>
            <a:r>
              <a:rPr lang="ja-JP" altLang="en-US" dirty="0" smtClean="0"/>
              <a:t>　</a:t>
            </a:r>
            <a:endParaRPr lang="en-US" altLang="ja-JP" dirty="0" smtClean="0"/>
          </a:p>
          <a:p>
            <a:pPr>
              <a:buNone/>
            </a:pPr>
            <a:r>
              <a:rPr lang="ja-JP" altLang="en-US" dirty="0" smtClean="0"/>
              <a:t>　平成</a:t>
            </a:r>
            <a:r>
              <a:rPr lang="en-US" altLang="ja-JP" dirty="0" smtClean="0"/>
              <a:t>17(2005)</a:t>
            </a:r>
            <a:r>
              <a:rPr lang="ja-JP" altLang="en-US" dirty="0" smtClean="0"/>
              <a:t>年</a:t>
            </a:r>
            <a:r>
              <a:rPr lang="en-US" altLang="ja-JP" dirty="0" smtClean="0"/>
              <a:t>11</a:t>
            </a:r>
            <a:r>
              <a:rPr lang="ja-JP" altLang="en-US" dirty="0" smtClean="0"/>
              <a:t>月　成立</a:t>
            </a:r>
            <a:endParaRPr lang="en-US" altLang="ja-JP" dirty="0" smtClean="0"/>
          </a:p>
          <a:p>
            <a:pPr>
              <a:buNone/>
            </a:pPr>
            <a:r>
              <a:rPr lang="ja-JP" altLang="en-US" dirty="0" smtClean="0"/>
              <a:t>　平成</a:t>
            </a:r>
            <a:r>
              <a:rPr lang="en-US" altLang="ja-JP" dirty="0" smtClean="0"/>
              <a:t>18(2006)</a:t>
            </a:r>
            <a:r>
              <a:rPr lang="ja-JP" altLang="en-US" dirty="0" smtClean="0"/>
              <a:t>年４月　施行</a:t>
            </a:r>
            <a:endParaRPr lang="en-US" altLang="ja-JP" dirty="0" smtClean="0"/>
          </a:p>
          <a:p>
            <a:pPr>
              <a:buNone/>
            </a:pPr>
            <a:endParaRPr lang="en-US" altLang="ja-JP" dirty="0" smtClean="0"/>
          </a:p>
          <a:p>
            <a:pPr>
              <a:buNone/>
            </a:pPr>
            <a:endParaRPr lang="en-US" altLang="ja-JP" dirty="0" smtClean="0"/>
          </a:p>
          <a:p>
            <a:endParaRPr kumimoji="1" lang="ja-JP" alt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20</a:t>
            </a:fld>
            <a:endParaRPr kumimoji="1" lang="ja-JP" altLang="en-US" dirty="0"/>
          </a:p>
        </p:txBody>
      </p:sp>
      <p:sp>
        <p:nvSpPr>
          <p:cNvPr id="3" name="コンテンツ プレースホルダ 2"/>
          <p:cNvSpPr>
            <a:spLocks noGrp="1"/>
          </p:cNvSpPr>
          <p:nvPr>
            <p:ph sz="quarter" idx="1"/>
          </p:nvPr>
        </p:nvSpPr>
        <p:spPr/>
        <p:txBody>
          <a:bodyPr>
            <a:noAutofit/>
          </a:bodyPr>
          <a:lstStyle/>
          <a:p>
            <a:pPr marL="514350" indent="-514350">
              <a:buFont typeface="+mj-lt"/>
              <a:buAutoNum type="arabicPeriod" startAt="9"/>
            </a:pPr>
            <a:r>
              <a:rPr lang="ja-JP" altLang="en-US" sz="2800" dirty="0" smtClean="0"/>
              <a:t>他人への迷惑行為を防ぐために、ベッドなどに体幹や四肢を</a:t>
            </a:r>
            <a:r>
              <a:rPr lang="ja-JP" altLang="en-US" sz="2800" dirty="0" err="1" smtClean="0"/>
              <a:t>ひも</a:t>
            </a:r>
            <a:r>
              <a:rPr lang="ja-JP" altLang="en-US" sz="2800" dirty="0" smtClean="0"/>
              <a:t>等で縛る。</a:t>
            </a:r>
            <a:endParaRPr lang="en-US" altLang="ja-JP" sz="2800" dirty="0" smtClean="0"/>
          </a:p>
          <a:p>
            <a:pPr marL="514350" indent="-514350">
              <a:buFont typeface="+mj-lt"/>
              <a:buAutoNum type="arabicPeriod" startAt="9"/>
            </a:pPr>
            <a:r>
              <a:rPr kumimoji="1" lang="ja-JP" altLang="en-US" sz="2800" dirty="0" smtClean="0"/>
              <a:t>行動を落ち着かせるために、向精神薬を過剰に服用させる</a:t>
            </a:r>
            <a:endParaRPr kumimoji="1" lang="en-US" altLang="ja-JP" sz="2800" dirty="0" smtClean="0"/>
          </a:p>
          <a:p>
            <a:pPr marL="514350" indent="-514350">
              <a:buFont typeface="+mj-lt"/>
              <a:buAutoNum type="arabicPeriod" startAt="9"/>
            </a:pPr>
            <a:r>
              <a:rPr kumimoji="1" lang="ja-JP" altLang="en-US" sz="2800" dirty="0" smtClean="0"/>
              <a:t>自分の意思で開けることができない居室等に隔離する。</a:t>
            </a:r>
            <a:endParaRPr kumimoji="1" lang="en-US" altLang="ja-JP" sz="2800" dirty="0" smtClean="0"/>
          </a:p>
          <a:p>
            <a:pPr marL="514350" indent="-514350">
              <a:buNone/>
            </a:pPr>
            <a:endParaRPr lang="en-US" altLang="ja-JP" sz="1100" dirty="0"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１１項目以外の身体拘束</a:t>
            </a:r>
            <a:endParaRPr kumimoji="1" lang="ja-JP" altLang="en-US" dirty="0"/>
          </a:p>
        </p:txBody>
      </p:sp>
      <p:sp>
        <p:nvSpPr>
          <p:cNvPr id="3" name="スライド番号プレースホルダ 2"/>
          <p:cNvSpPr>
            <a:spLocks noGrp="1"/>
          </p:cNvSpPr>
          <p:nvPr>
            <p:ph type="sldNum" sz="quarter" idx="12"/>
          </p:nvPr>
        </p:nvSpPr>
        <p:spPr/>
        <p:txBody>
          <a:bodyPr/>
          <a:lstStyle/>
          <a:p>
            <a:fld id="{D2D8002D-B5B0-4BAC-B1F6-782DDCCE6D9C}" type="slidenum">
              <a:rPr kumimoji="1" lang="ja-JP" altLang="en-US" smtClean="0"/>
              <a:pPr/>
              <a:t>21</a:t>
            </a:fld>
            <a:endParaRPr kumimoji="1" lang="ja-JP" altLang="en-US"/>
          </a:p>
        </p:txBody>
      </p:sp>
      <p:sp>
        <p:nvSpPr>
          <p:cNvPr id="4" name="コンテンツ プレースホルダ 3"/>
          <p:cNvSpPr>
            <a:spLocks noGrp="1"/>
          </p:cNvSpPr>
          <p:nvPr>
            <p:ph sz="quarter" idx="1"/>
          </p:nvPr>
        </p:nvSpPr>
        <p:spPr/>
        <p:txBody>
          <a:bodyPr/>
          <a:lstStyle/>
          <a:p>
            <a:pPr marL="0" indent="0">
              <a:buNone/>
            </a:pPr>
            <a:endParaRPr lang="en-US" altLang="ja-JP" sz="3200" b="1" dirty="0" smtClean="0">
              <a:solidFill>
                <a:srgbClr val="FF0000"/>
              </a:solidFill>
            </a:endParaRPr>
          </a:p>
          <a:p>
            <a:pPr marL="0" indent="0">
              <a:buNone/>
            </a:pPr>
            <a:r>
              <a:rPr lang="en-US" altLang="ja-JP" sz="3200" b="1" dirty="0" smtClean="0">
                <a:solidFill>
                  <a:srgbClr val="FF0000"/>
                </a:solidFill>
              </a:rPr>
              <a:t>11</a:t>
            </a:r>
            <a:r>
              <a:rPr lang="ja-JP" altLang="en-US" sz="3200" b="1" dirty="0" smtClean="0">
                <a:solidFill>
                  <a:srgbClr val="FF0000"/>
                </a:solidFill>
              </a:rPr>
              <a:t>項目に該当しないが、身体拘束と判断される事例もある</a:t>
            </a:r>
            <a:endParaRPr lang="en-US" altLang="ja-JP" sz="3200" b="1" dirty="0" smtClean="0">
              <a:solidFill>
                <a:srgbClr val="FF0000"/>
              </a:solidFill>
            </a:endParaRPr>
          </a:p>
          <a:p>
            <a:pPr marL="0" indent="0">
              <a:buNone/>
            </a:pPr>
            <a:endParaRPr lang="en-US" altLang="ja-JP" sz="4000" b="1" dirty="0" smtClean="0">
              <a:solidFill>
                <a:srgbClr val="FF0000"/>
              </a:solidFill>
            </a:endParaRPr>
          </a:p>
          <a:p>
            <a:pPr marL="0" indent="0">
              <a:buNone/>
            </a:pPr>
            <a:r>
              <a:rPr lang="ja-JP" altLang="en-US" sz="3200" b="1" dirty="0" smtClean="0">
                <a:solidFill>
                  <a:srgbClr val="FF0000"/>
                </a:solidFill>
              </a:rPr>
              <a:t>●言葉による制止（スピーチロック）</a:t>
            </a:r>
            <a:endParaRPr lang="en-US" altLang="ja-JP" sz="3200" b="1" dirty="0" smtClean="0">
              <a:solidFill>
                <a:srgbClr val="FF0000"/>
              </a:solidFill>
            </a:endParaRPr>
          </a:p>
          <a:p>
            <a:pPr marL="0" indent="0">
              <a:buNone/>
            </a:pPr>
            <a:r>
              <a:rPr lang="ja-JP" altLang="en-US" sz="3200" b="1" dirty="0" smtClean="0">
                <a:solidFill>
                  <a:srgbClr val="FF0000"/>
                </a:solidFill>
              </a:rPr>
              <a:t>●センサーマットも使用方法により　</a:t>
            </a:r>
            <a:endParaRPr lang="en-US" altLang="ja-JP" sz="3200" b="1" dirty="0" smtClean="0">
              <a:solidFill>
                <a:srgbClr val="FF0000"/>
              </a:solidFill>
            </a:endParaRPr>
          </a:p>
          <a:p>
            <a:pPr marL="0" indent="0">
              <a:buNone/>
            </a:pPr>
            <a:r>
              <a:rPr lang="ja-JP" altLang="en-US" sz="3200" b="1" dirty="0" smtClean="0">
                <a:solidFill>
                  <a:srgbClr val="FF0000"/>
                </a:solidFill>
              </a:rPr>
              <a:t>　該当することもある</a:t>
            </a:r>
          </a:p>
          <a:p>
            <a:endParaRPr kumimoji="1" lang="ja-JP"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緊急やむを得ない場合</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22</a:t>
            </a:fld>
            <a:endParaRPr kumimoji="1" lang="ja-JP" altLang="en-US" dirty="0"/>
          </a:p>
        </p:txBody>
      </p:sp>
      <p:sp>
        <p:nvSpPr>
          <p:cNvPr id="3" name="コンテンツ プレースホルダ 2"/>
          <p:cNvSpPr>
            <a:spLocks noGrp="1"/>
          </p:cNvSpPr>
          <p:nvPr>
            <p:ph sz="quarter" idx="1"/>
          </p:nvPr>
        </p:nvSpPr>
        <p:spPr/>
        <p:txBody>
          <a:bodyPr>
            <a:noAutofit/>
          </a:bodyPr>
          <a:lstStyle/>
          <a:p>
            <a:r>
              <a:rPr kumimoji="1" lang="ja-JP" altLang="en-US" dirty="0" smtClean="0"/>
              <a:t>切迫性</a:t>
            </a:r>
            <a:endParaRPr kumimoji="1" lang="en-US" altLang="ja-JP" dirty="0" smtClean="0"/>
          </a:p>
          <a:p>
            <a:pPr>
              <a:buNone/>
            </a:pPr>
            <a:r>
              <a:rPr lang="ja-JP" altLang="en-US" dirty="0" smtClean="0"/>
              <a:t>　</a:t>
            </a:r>
            <a:r>
              <a:rPr lang="ja-JP" altLang="en-US" sz="2800" dirty="0" smtClean="0"/>
              <a:t>利用者本人または他の利用者の生命または身体が危険にさらされる可能性が高い場合</a:t>
            </a:r>
            <a:endParaRPr kumimoji="1" lang="en-US" altLang="ja-JP" sz="2800" dirty="0" smtClean="0"/>
          </a:p>
          <a:p>
            <a:r>
              <a:rPr lang="ja-JP" altLang="en-US" dirty="0" smtClean="0"/>
              <a:t>非代替性</a:t>
            </a:r>
            <a:endParaRPr lang="en-US" altLang="ja-JP" dirty="0" smtClean="0"/>
          </a:p>
          <a:p>
            <a:pPr>
              <a:buNone/>
            </a:pPr>
            <a:r>
              <a:rPr lang="ja-JP" altLang="en-US" dirty="0" smtClean="0"/>
              <a:t>　</a:t>
            </a:r>
            <a:r>
              <a:rPr lang="ja-JP" altLang="en-US" sz="2800" dirty="0" smtClean="0"/>
              <a:t>身体拘束以外に代替する介護方法がないこと</a:t>
            </a:r>
            <a:endParaRPr lang="en-US" altLang="ja-JP" sz="2800" dirty="0" smtClean="0"/>
          </a:p>
          <a:p>
            <a:r>
              <a:rPr kumimoji="1" lang="ja-JP" altLang="en-US" dirty="0" smtClean="0"/>
              <a:t>一時性</a:t>
            </a:r>
            <a:endParaRPr kumimoji="1" lang="en-US" altLang="ja-JP" dirty="0" smtClean="0"/>
          </a:p>
          <a:p>
            <a:pPr>
              <a:buNone/>
            </a:pPr>
            <a:r>
              <a:rPr lang="ja-JP" altLang="en-US" dirty="0" smtClean="0"/>
              <a:t>　</a:t>
            </a:r>
            <a:r>
              <a:rPr lang="ja-JP" altLang="en-US" sz="2800" dirty="0" smtClean="0"/>
              <a:t>身体拘束は一時的なものであること</a:t>
            </a:r>
            <a:endParaRPr lang="en-US" altLang="ja-JP" sz="2800" dirty="0" smtClean="0"/>
          </a:p>
          <a:p>
            <a:pPr>
              <a:buNone/>
            </a:pPr>
            <a:endParaRPr lang="en-US" altLang="ja-JP" sz="1000" dirty="0" smtClean="0"/>
          </a:p>
          <a:p>
            <a:pPr algn="ctr">
              <a:buNone/>
            </a:pPr>
            <a:r>
              <a:rPr lang="ja-JP" altLang="en-US" b="1" dirty="0" smtClean="0">
                <a:solidFill>
                  <a:srgbClr val="FF0000"/>
                </a:solidFill>
              </a:rPr>
              <a:t>３</a:t>
            </a:r>
            <a:r>
              <a:rPr kumimoji="1" lang="ja-JP" altLang="en-US" b="1" dirty="0" smtClean="0">
                <a:solidFill>
                  <a:srgbClr val="FF0000"/>
                </a:solidFill>
              </a:rPr>
              <a:t>要件すべてを</a:t>
            </a:r>
            <a:r>
              <a:rPr lang="ja-JP" altLang="en-US" b="1" dirty="0" smtClean="0">
                <a:solidFill>
                  <a:srgbClr val="FF0000"/>
                </a:solidFill>
              </a:rPr>
              <a:t>満たしていることが必要</a:t>
            </a:r>
            <a:endParaRPr kumimoji="1" lang="ja-JP" altLang="en-US" b="1" dirty="0">
              <a:solidFill>
                <a:srgbClr val="FF0000"/>
              </a:solidFill>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慎重な手続きが必要</a:t>
            </a:r>
            <a:endParaRPr kumimoji="1" lang="ja-JP" altLang="en-US" dirty="0"/>
          </a:p>
        </p:txBody>
      </p:sp>
      <p:sp>
        <p:nvSpPr>
          <p:cNvPr id="3" name="コンテンツ プレースホルダ 2"/>
          <p:cNvSpPr>
            <a:spLocks noGrp="1"/>
          </p:cNvSpPr>
          <p:nvPr>
            <p:ph idx="1"/>
          </p:nvPr>
        </p:nvSpPr>
        <p:spPr>
          <a:xfrm>
            <a:off x="457200" y="1600200"/>
            <a:ext cx="8229600" cy="4781128"/>
          </a:xfrm>
        </p:spPr>
        <p:txBody>
          <a:bodyPr>
            <a:normAutofit fontScale="92500" lnSpcReduction="10000"/>
          </a:bodyPr>
          <a:lstStyle/>
          <a:p>
            <a:r>
              <a:rPr lang="ja-JP" altLang="en-US" dirty="0" smtClean="0"/>
              <a:t>組織的な判断</a:t>
            </a:r>
            <a:endParaRPr lang="en-US" altLang="ja-JP" dirty="0" smtClean="0"/>
          </a:p>
          <a:p>
            <a:pPr lvl="1"/>
            <a:r>
              <a:rPr lang="ja-JP" altLang="en-US" dirty="0" smtClean="0"/>
              <a:t>関係者が幅広く参加するカンファレンス等を実施し、組織的に判断する。</a:t>
            </a:r>
            <a:endParaRPr lang="en-US" altLang="ja-JP" dirty="0" smtClean="0"/>
          </a:p>
          <a:p>
            <a:r>
              <a:rPr kumimoji="1" lang="ja-JP" altLang="en-US" dirty="0" smtClean="0"/>
              <a:t>丁寧な説明と記録</a:t>
            </a:r>
            <a:endParaRPr kumimoji="1" lang="en-US" altLang="ja-JP" dirty="0" smtClean="0"/>
          </a:p>
          <a:p>
            <a:pPr lvl="1"/>
            <a:r>
              <a:rPr kumimoji="1" lang="ja-JP" altLang="en-US" dirty="0" smtClean="0"/>
              <a:t>本人や家族に、身体拘束の内容、目的、理由、拘束の時間・時間帯、期間等を具体的、また、詳細に説明し、理解を得た</a:t>
            </a:r>
            <a:r>
              <a:rPr lang="ja-JP" altLang="en-US" dirty="0" smtClean="0"/>
              <a:t>ことを</a:t>
            </a:r>
            <a:r>
              <a:rPr kumimoji="1" lang="ja-JP" altLang="en-US" dirty="0" smtClean="0"/>
              <a:t>、書面に残す。</a:t>
            </a:r>
            <a:endParaRPr kumimoji="1" lang="en-US" altLang="ja-JP" dirty="0" smtClean="0"/>
          </a:p>
          <a:p>
            <a:pPr lvl="1"/>
            <a:r>
              <a:rPr lang="ja-JP" altLang="en-US" dirty="0" smtClean="0"/>
              <a:t>身体拘束の実施の時間・期間、本人の状態等について記録に残す。</a:t>
            </a:r>
            <a:endParaRPr lang="en-US" altLang="ja-JP" dirty="0" smtClean="0"/>
          </a:p>
          <a:p>
            <a:r>
              <a:rPr kumimoji="1" lang="ja-JP" altLang="en-US" dirty="0" smtClean="0"/>
              <a:t>必要性の再検討</a:t>
            </a:r>
            <a:endParaRPr kumimoji="1" lang="en-US" altLang="ja-JP" dirty="0" smtClean="0"/>
          </a:p>
          <a:p>
            <a:pPr lvl="1"/>
            <a:r>
              <a:rPr kumimoji="1" lang="ja-JP" altLang="en-US" dirty="0" smtClean="0"/>
              <a:t>「緊急やむを得ない場合」に該当するか、常に観察し、必要性を再検討する。要件該当しない場合は直ちに解除する（必ず解除した後の状況も記録とる）。</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23</a:t>
            </a:fld>
            <a:endParaRPr kumimoji="1" lang="ja-JP" altLang="en-US"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高齢者虐待の起きる要因</a:t>
            </a:r>
            <a:endParaRPr kumimoji="1" lang="ja-JP" altLang="en-US" dirty="0"/>
          </a:p>
        </p:txBody>
      </p:sp>
      <p:sp>
        <p:nvSpPr>
          <p:cNvPr id="3" name="コンテンツ プレースホルダ 2"/>
          <p:cNvSpPr>
            <a:spLocks noGrp="1"/>
          </p:cNvSpPr>
          <p:nvPr>
            <p:ph sz="quarter" idx="1"/>
          </p:nvPr>
        </p:nvSpPr>
        <p:spPr/>
        <p:txBody>
          <a:bodyPr>
            <a:normAutofit/>
          </a:bodyPr>
          <a:lstStyle/>
          <a:p>
            <a:r>
              <a:rPr kumimoji="1" lang="ja-JP" altLang="en-US" dirty="0" smtClean="0"/>
              <a:t>養介護施設従事者等による高齢者虐待の発生要因</a:t>
            </a:r>
            <a:endParaRPr kumimoji="1" lang="en-US" altLang="ja-JP" dirty="0" smtClean="0"/>
          </a:p>
          <a:p>
            <a:pPr marL="914400" lvl="1" indent="-514350">
              <a:buFont typeface="+mj-lt"/>
              <a:buAutoNum type="arabicPeriod"/>
            </a:pPr>
            <a:r>
              <a:rPr lang="ja-JP" altLang="en-US" dirty="0" smtClean="0"/>
              <a:t>組織運営</a:t>
            </a:r>
            <a:endParaRPr lang="en-US" altLang="ja-JP" dirty="0" smtClean="0"/>
          </a:p>
          <a:p>
            <a:pPr marL="914400" lvl="1" indent="-514350">
              <a:buFont typeface="+mj-lt"/>
              <a:buAutoNum type="arabicPeriod"/>
            </a:pPr>
            <a:r>
              <a:rPr lang="ja-JP" altLang="en-US" dirty="0" smtClean="0"/>
              <a:t>チームアプローチ</a:t>
            </a:r>
            <a:endParaRPr lang="en-US" altLang="ja-JP" dirty="0" smtClean="0"/>
          </a:p>
          <a:p>
            <a:pPr marL="914400" lvl="1" indent="-514350">
              <a:buFont typeface="+mj-lt"/>
              <a:buAutoNum type="arabicPeriod"/>
            </a:pPr>
            <a:r>
              <a:rPr lang="ja-JP" altLang="en-US" dirty="0" smtClean="0"/>
              <a:t>ケアの質</a:t>
            </a:r>
            <a:endParaRPr lang="en-US" altLang="ja-JP" dirty="0" smtClean="0"/>
          </a:p>
          <a:p>
            <a:pPr marL="914400" lvl="1" indent="-514350">
              <a:buFont typeface="+mj-lt"/>
              <a:buAutoNum type="arabicPeriod"/>
            </a:pPr>
            <a:r>
              <a:rPr kumimoji="1" lang="ja-JP" altLang="en-US" dirty="0" smtClean="0"/>
              <a:t>倫理観とコンプライアンス（法令順守）</a:t>
            </a:r>
            <a:endParaRPr kumimoji="1" lang="en-US" altLang="ja-JP" dirty="0" smtClean="0"/>
          </a:p>
          <a:p>
            <a:pPr marL="914400" lvl="1" indent="-514350">
              <a:buFont typeface="+mj-lt"/>
              <a:buAutoNum type="arabicPeriod"/>
            </a:pPr>
            <a:r>
              <a:rPr lang="ja-JP" altLang="en-US" dirty="0" smtClean="0"/>
              <a:t>負担・ストレスと組織風土</a:t>
            </a:r>
            <a:endParaRPr lang="en-US" altLang="ja-JP" dirty="0" smtClean="0"/>
          </a:p>
          <a:p>
            <a:pPr marL="514350" indent="-514350"/>
            <a:endParaRPr lang="en-US" altLang="ja-JP" sz="1300" dirty="0" smtClean="0"/>
          </a:p>
          <a:p>
            <a:pPr marL="514350" indent="-514350"/>
            <a:r>
              <a:rPr lang="ja-JP" altLang="en-US" dirty="0" smtClean="0"/>
              <a:t>これらの要因は相互に関係している場合が多い</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24</a:t>
            </a:fld>
            <a:endParaRPr kumimoji="1" lang="ja-JP"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57200" y="274638"/>
            <a:ext cx="8229600" cy="939800"/>
          </a:xfrm>
        </p:spPr>
        <p:txBody>
          <a:bodyPr>
            <a:normAutofit/>
          </a:bodyPr>
          <a:lstStyle/>
          <a:p>
            <a:r>
              <a:rPr lang="ja-JP" altLang="en-US" dirty="0" smtClean="0"/>
              <a:t>高齢者虐待防止法の趣旨</a:t>
            </a: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a:t>
            </a:fld>
            <a:endParaRPr kumimoji="1" lang="ja-JP" altLang="en-US" dirty="0"/>
          </a:p>
        </p:txBody>
      </p:sp>
      <p:sp>
        <p:nvSpPr>
          <p:cNvPr id="9219" name="コンテンツ プレースホルダ 2"/>
          <p:cNvSpPr>
            <a:spLocks noGrp="1"/>
          </p:cNvSpPr>
          <p:nvPr>
            <p:ph sz="quarter" idx="1"/>
          </p:nvPr>
        </p:nvSpPr>
        <p:spPr>
          <a:xfrm>
            <a:off x="285750" y="1268760"/>
            <a:ext cx="8534722" cy="4968552"/>
          </a:xfrm>
        </p:spPr>
        <p:txBody>
          <a:bodyPr>
            <a:normAutofit/>
          </a:bodyPr>
          <a:lstStyle/>
          <a:p>
            <a:pPr marL="0" indent="0">
              <a:buFont typeface="Arial" charset="0"/>
              <a:buNone/>
            </a:pPr>
            <a:r>
              <a:rPr lang="ja-JP" altLang="en-US" sz="2800" dirty="0" smtClean="0"/>
              <a:t>「この法律は、高齢者に対する虐待が深刻な状況にあり、</a:t>
            </a:r>
            <a:r>
              <a:rPr lang="ja-JP" altLang="en-US" sz="2800" b="1" u="sng" dirty="0" smtClean="0">
                <a:solidFill>
                  <a:srgbClr val="FF0000"/>
                </a:solidFill>
              </a:rPr>
              <a:t>高齢者の尊厳の保持</a:t>
            </a:r>
            <a:r>
              <a:rPr lang="ja-JP" altLang="en-US" sz="2800" dirty="0" smtClean="0"/>
              <a:t>にとって高齢者の虐待を防止することが極めて重要であること等をかんがみ、高齢者虐待を受けた高齢者に対する保護のための措置、養護者の負担軽減を図ること等の養護者に対する養護者による高齢者虐待の防止に資する支援（以下「養護者に対する支援」という）のための措置等を定めることにより、高齢者虐待の防止、養護者に対する支援等に関する施策を推進し、もって</a:t>
            </a:r>
            <a:r>
              <a:rPr lang="ja-JP" altLang="en-US" sz="2800" b="1" u="sng" dirty="0" smtClean="0">
                <a:solidFill>
                  <a:srgbClr val="FF0000"/>
                </a:solidFill>
              </a:rPr>
              <a:t>高齢者の権利利益の擁護に資すること</a:t>
            </a:r>
            <a:r>
              <a:rPr lang="ja-JP" altLang="en-US" sz="2800" dirty="0" smtClean="0"/>
              <a:t>を目的とする。」</a:t>
            </a:r>
            <a:endParaRPr lang="en-US" altLang="ja-JP" sz="2800" dirty="0" smtClean="0"/>
          </a:p>
          <a:p>
            <a:pPr marL="0" indent="0">
              <a:buFont typeface="Arial" charset="0"/>
              <a:buNone/>
            </a:pPr>
            <a:r>
              <a:rPr lang="ja-JP" altLang="en-US" sz="2800" dirty="0" smtClean="0"/>
              <a:t>　　　　　　　　　　　　　　　（第１条　目的）</a:t>
            </a:r>
            <a:endParaRPr lang="ja-JP" altLang="en-US" dirty="0" smtClean="0"/>
          </a:p>
          <a:p>
            <a:endParaRPr lang="ja-JP" altLang="en-US" dirty="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高齢者虐待防止法上の定義</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a:t>
            </a:fld>
            <a:endParaRPr kumimoji="1" lang="ja-JP" altLang="en-US" dirty="0"/>
          </a:p>
        </p:txBody>
      </p:sp>
      <p:sp>
        <p:nvSpPr>
          <p:cNvPr id="3" name="コンテンツ プレースホルダ 2"/>
          <p:cNvSpPr>
            <a:spLocks noGrp="1"/>
          </p:cNvSpPr>
          <p:nvPr>
            <p:ph sz="quarter" idx="1"/>
          </p:nvPr>
        </p:nvSpPr>
        <p:spPr>
          <a:xfrm>
            <a:off x="914400" y="1447800"/>
            <a:ext cx="7772400" cy="4789512"/>
          </a:xfrm>
        </p:spPr>
        <p:txBody>
          <a:bodyPr>
            <a:normAutofit fontScale="92500" lnSpcReduction="10000"/>
          </a:bodyPr>
          <a:lstStyle/>
          <a:p>
            <a:pPr>
              <a:buNone/>
            </a:pPr>
            <a:endParaRPr kumimoji="1" lang="en-US" altLang="ja-JP" dirty="0" smtClean="0"/>
          </a:p>
          <a:p>
            <a:r>
              <a:rPr lang="ja-JP" altLang="en-US" sz="3200" dirty="0" smtClean="0"/>
              <a:t>「養護者による高齢者虐待」と　</a:t>
            </a:r>
            <a:endParaRPr lang="en-US" altLang="ja-JP" sz="3200" dirty="0" smtClean="0"/>
          </a:p>
          <a:p>
            <a:pPr>
              <a:buNone/>
            </a:pPr>
            <a:r>
              <a:rPr lang="ja-JP" altLang="en-US" sz="3200" dirty="0" smtClean="0"/>
              <a:t>   「養介護施設従事者等による高齢者待」</a:t>
            </a:r>
            <a:endParaRPr lang="en-US" altLang="ja-JP" sz="3200" dirty="0" smtClean="0"/>
          </a:p>
          <a:p>
            <a:pPr>
              <a:buNone/>
            </a:pPr>
            <a:r>
              <a:rPr lang="ja-JP" altLang="en-US" sz="3200" dirty="0" smtClean="0"/>
              <a:t>　に分かれる</a:t>
            </a:r>
            <a:endParaRPr lang="en-US" altLang="ja-JP" sz="3200" dirty="0" smtClean="0"/>
          </a:p>
          <a:p>
            <a:pPr>
              <a:buNone/>
            </a:pPr>
            <a:endParaRPr lang="en-US" altLang="ja-JP" sz="3200" dirty="0" smtClean="0"/>
          </a:p>
          <a:p>
            <a:r>
              <a:rPr lang="ja-JP" altLang="en-US" sz="3200" dirty="0" smtClean="0"/>
              <a:t>「高齢者」とは、６５歳以上の者</a:t>
            </a:r>
            <a:endParaRPr lang="en-US" altLang="ja-JP" sz="3200" dirty="0" smtClean="0"/>
          </a:p>
          <a:p>
            <a:pPr>
              <a:buNone/>
            </a:pPr>
            <a:endParaRPr lang="en-US" altLang="ja-JP" sz="3200" dirty="0" smtClean="0"/>
          </a:p>
          <a:p>
            <a:r>
              <a:rPr lang="ja-JP" altLang="en-US" sz="3200" dirty="0" smtClean="0"/>
              <a:t>５つの類型</a:t>
            </a:r>
            <a:endParaRPr lang="en-US" altLang="ja-JP" sz="2400" dirty="0" smtClean="0"/>
          </a:p>
          <a:p>
            <a:pPr>
              <a:buNone/>
            </a:pPr>
            <a:r>
              <a:rPr lang="ja-JP" altLang="en-US" sz="2400" dirty="0" smtClean="0"/>
              <a:t>　</a:t>
            </a:r>
            <a:r>
              <a:rPr lang="ja-JP" altLang="en-US" sz="2800" dirty="0" smtClean="0"/>
              <a:t>身体的虐待、ネグレクト、心理的虐待、性的虐待</a:t>
            </a:r>
            <a:endParaRPr lang="en-US" altLang="ja-JP" sz="2800" dirty="0" smtClean="0"/>
          </a:p>
          <a:p>
            <a:pPr>
              <a:buNone/>
            </a:pPr>
            <a:r>
              <a:rPr lang="ja-JP" altLang="en-US" sz="2800" dirty="0" smtClean="0"/>
              <a:t>　経済的虐待</a:t>
            </a:r>
            <a:endParaRPr lang="en-US" altLang="ja-JP" sz="3200" dirty="0" smtClean="0"/>
          </a:p>
          <a:p>
            <a:endParaRPr lang="en-US" altLang="ja-JP" sz="3200" dirty="0" smtClean="0"/>
          </a:p>
          <a:p>
            <a:pPr>
              <a:buNone/>
            </a:pPr>
            <a:endParaRPr kumimoji="1" lang="en-US" altLang="ja-JP" sz="3200" dirty="0" smtClean="0"/>
          </a:p>
          <a:p>
            <a:endParaRPr kumimoji="1" lang="ja-JP" alt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養介護施設従事者等の定義</a:t>
            </a:r>
            <a:endParaRPr kumimoji="1" lang="ja-JP" altLang="en-US" dirty="0"/>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5</a:t>
            </a:fld>
            <a:endParaRPr kumimoji="1" lang="ja-JP" altLang="en-US" dirty="0"/>
          </a:p>
        </p:txBody>
      </p:sp>
      <p:sp>
        <p:nvSpPr>
          <p:cNvPr id="3" name="コンテンツ プレースホルダ 2"/>
          <p:cNvSpPr>
            <a:spLocks noGrp="1"/>
          </p:cNvSpPr>
          <p:nvPr>
            <p:ph sz="quarter" idx="1"/>
          </p:nvPr>
        </p:nvSpPr>
        <p:spPr/>
        <p:txBody>
          <a:bodyPr/>
          <a:lstStyle/>
          <a:p>
            <a:pPr>
              <a:buNone/>
            </a:pPr>
            <a:r>
              <a:rPr kumimoji="1" lang="ja-JP" altLang="en-US" dirty="0" smtClean="0"/>
              <a:t>養介護施設・</a:t>
            </a:r>
            <a:r>
              <a:rPr lang="ja-JP" altLang="en-US" dirty="0" smtClean="0"/>
              <a:t>養介護事業</a:t>
            </a:r>
            <a:r>
              <a:rPr kumimoji="1" lang="ja-JP" altLang="en-US" dirty="0" smtClean="0"/>
              <a:t>とは</a:t>
            </a:r>
            <a:endParaRPr kumimoji="1" lang="en-US" altLang="ja-JP" dirty="0" smtClean="0"/>
          </a:p>
          <a:p>
            <a:pPr>
              <a:buNone/>
            </a:pPr>
            <a:endParaRPr kumimoji="1" lang="ja-JP" altLang="en-US" dirty="0"/>
          </a:p>
        </p:txBody>
      </p:sp>
      <p:graphicFrame>
        <p:nvGraphicFramePr>
          <p:cNvPr id="10" name="表 9"/>
          <p:cNvGraphicFramePr>
            <a:graphicFrameLocks noGrp="1"/>
          </p:cNvGraphicFramePr>
          <p:nvPr/>
        </p:nvGraphicFramePr>
        <p:xfrm>
          <a:off x="755576" y="2204864"/>
          <a:ext cx="7992888" cy="4181709"/>
        </p:xfrm>
        <a:graphic>
          <a:graphicData uri="http://schemas.openxmlformats.org/drawingml/2006/table">
            <a:tbl>
              <a:tblPr firstRow="1" bandRow="1">
                <a:tableStyleId>{5C22544A-7EE6-4342-B048-85BDC9FD1C3A}</a:tableStyleId>
              </a:tblPr>
              <a:tblGrid>
                <a:gridCol w="1656184"/>
                <a:gridCol w="2808312"/>
                <a:gridCol w="3528392"/>
              </a:tblGrid>
              <a:tr h="576064">
                <a:tc>
                  <a:txBody>
                    <a:bodyPr/>
                    <a:lstStyle/>
                    <a:p>
                      <a:pPr algn="ctr"/>
                      <a:endParaRPr kumimoji="1" lang="ja-JP" altLang="en-US" sz="20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2000" b="1" dirty="0" smtClean="0">
                          <a:solidFill>
                            <a:schemeClr val="tx1"/>
                          </a:solidFill>
                        </a:rPr>
                        <a:t>養介護施設</a:t>
                      </a:r>
                      <a:endParaRPr kumimoji="1" lang="en-US" altLang="ja-JP" sz="2000" b="1" dirty="0" smtClean="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2000" b="1" dirty="0" smtClean="0">
                          <a:solidFill>
                            <a:schemeClr val="tx1"/>
                          </a:solidFill>
                        </a:rPr>
                        <a:t>養介護事業</a:t>
                      </a:r>
                      <a:endParaRPr kumimoji="1" lang="en-US" altLang="ja-JP" sz="2000" b="1" dirty="0" smtClean="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1080120">
                <a:tc>
                  <a:txBody>
                    <a:bodyPr/>
                    <a:lstStyle/>
                    <a:p>
                      <a:pPr algn="ctr"/>
                      <a:r>
                        <a:rPr kumimoji="1" lang="ja-JP" altLang="en-US" sz="2000" b="0" dirty="0" smtClean="0">
                          <a:solidFill>
                            <a:schemeClr val="tx1"/>
                          </a:solidFill>
                        </a:rPr>
                        <a:t>老人福祉法による規定</a:t>
                      </a:r>
                      <a:endParaRPr kumimoji="1" lang="ja-JP" altLang="en-US" sz="20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2000" b="0" dirty="0" smtClean="0">
                          <a:solidFill>
                            <a:schemeClr val="tx1"/>
                          </a:solidFill>
                        </a:rPr>
                        <a:t>老人福祉施設</a:t>
                      </a:r>
                      <a:endParaRPr kumimoji="1" lang="en-US" altLang="ja-JP" sz="2000" b="0" dirty="0" smtClean="0">
                        <a:solidFill>
                          <a:schemeClr val="tx1"/>
                        </a:solidFill>
                      </a:endParaRPr>
                    </a:p>
                    <a:p>
                      <a:r>
                        <a:rPr kumimoji="1" lang="ja-JP" altLang="en-US" sz="2000" b="0" dirty="0" smtClean="0">
                          <a:solidFill>
                            <a:schemeClr val="tx1"/>
                          </a:solidFill>
                        </a:rPr>
                        <a:t>有料老人ホーム</a:t>
                      </a:r>
                      <a:endParaRPr kumimoji="1" lang="en-US" altLang="ja-JP" sz="2000" b="0" dirty="0" smtClean="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2000" b="0" dirty="0" smtClean="0">
                          <a:solidFill>
                            <a:schemeClr val="tx1"/>
                          </a:solidFill>
                        </a:rPr>
                        <a:t>老人居宅生活支援事業</a:t>
                      </a:r>
                      <a:endParaRPr kumimoji="1" lang="en-US" altLang="ja-JP" sz="2000" b="0" dirty="0" smtClean="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2525525">
                <a:tc>
                  <a:txBody>
                    <a:bodyPr/>
                    <a:lstStyle/>
                    <a:p>
                      <a:pPr algn="ctr"/>
                      <a:r>
                        <a:rPr kumimoji="1" lang="ja-JP" altLang="en-US" sz="2000" b="0" dirty="0" smtClean="0">
                          <a:solidFill>
                            <a:schemeClr val="tx1"/>
                          </a:solidFill>
                        </a:rPr>
                        <a:t>介護保険法による規定</a:t>
                      </a:r>
                      <a:endParaRPr kumimoji="1" lang="ja-JP" altLang="en-US" sz="20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2000" b="0" dirty="0" smtClean="0">
                          <a:solidFill>
                            <a:schemeClr val="tx1"/>
                          </a:solidFill>
                        </a:rPr>
                        <a:t>介護老人福祉施設</a:t>
                      </a:r>
                      <a:endParaRPr kumimoji="1" lang="en-US" altLang="ja-JP" sz="2000" b="0" dirty="0" smtClean="0">
                        <a:solidFill>
                          <a:schemeClr val="tx1"/>
                        </a:solidFill>
                      </a:endParaRPr>
                    </a:p>
                    <a:p>
                      <a:r>
                        <a:rPr kumimoji="1" lang="ja-JP" altLang="en-US" sz="2000" b="0" dirty="0" smtClean="0">
                          <a:solidFill>
                            <a:schemeClr val="tx1"/>
                          </a:solidFill>
                        </a:rPr>
                        <a:t>介護老人保健施設</a:t>
                      </a:r>
                      <a:endParaRPr kumimoji="1" lang="en-US" altLang="ja-JP" sz="2000" b="0" dirty="0" smtClean="0">
                        <a:solidFill>
                          <a:schemeClr val="tx1"/>
                        </a:solidFill>
                      </a:endParaRPr>
                    </a:p>
                    <a:p>
                      <a:r>
                        <a:rPr kumimoji="1" lang="ja-JP" altLang="en-US" sz="2000" b="0" dirty="0" smtClean="0">
                          <a:solidFill>
                            <a:schemeClr val="tx1"/>
                          </a:solidFill>
                        </a:rPr>
                        <a:t>介護療養型医療施設</a:t>
                      </a:r>
                      <a:endParaRPr kumimoji="1" lang="en-US" altLang="ja-JP" sz="2000" b="0" dirty="0" smtClean="0">
                        <a:solidFill>
                          <a:schemeClr val="tx1"/>
                        </a:solidFill>
                      </a:endParaRPr>
                    </a:p>
                    <a:p>
                      <a:r>
                        <a:rPr kumimoji="1" lang="ja-JP" altLang="en-US" sz="2000" b="0" dirty="0" smtClean="0">
                          <a:solidFill>
                            <a:schemeClr val="tx1"/>
                          </a:solidFill>
                        </a:rPr>
                        <a:t>地域密着型</a:t>
                      </a:r>
                      <a:endParaRPr kumimoji="1" lang="en-US" altLang="ja-JP" sz="2000" b="0" dirty="0" smtClean="0">
                        <a:solidFill>
                          <a:schemeClr val="tx1"/>
                        </a:solidFill>
                      </a:endParaRPr>
                    </a:p>
                    <a:p>
                      <a:r>
                        <a:rPr kumimoji="1" lang="ja-JP" altLang="en-US" sz="2000" b="0" dirty="0" smtClean="0">
                          <a:solidFill>
                            <a:schemeClr val="tx1"/>
                          </a:solidFill>
                        </a:rPr>
                        <a:t>　　介護老人福祉施設</a:t>
                      </a:r>
                      <a:endParaRPr kumimoji="1" lang="en-US" altLang="ja-JP" sz="2000" b="0" dirty="0" smtClean="0">
                        <a:solidFill>
                          <a:schemeClr val="tx1"/>
                        </a:solidFill>
                      </a:endParaRPr>
                    </a:p>
                    <a:p>
                      <a:r>
                        <a:rPr kumimoji="1" lang="ja-JP" altLang="en-US" sz="2000" b="0" dirty="0" smtClean="0">
                          <a:solidFill>
                            <a:schemeClr val="tx1"/>
                          </a:solidFill>
                        </a:rPr>
                        <a:t>地域包括支援センター</a:t>
                      </a:r>
                      <a:endParaRPr kumimoji="1" lang="ja-JP" altLang="en-US" sz="20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2000" b="0" dirty="0" smtClean="0">
                          <a:solidFill>
                            <a:schemeClr val="tx1"/>
                          </a:solidFill>
                        </a:rPr>
                        <a:t>居宅サービス事業</a:t>
                      </a:r>
                      <a:endParaRPr kumimoji="1" lang="en-US" altLang="ja-JP" sz="2000" b="0" dirty="0" smtClean="0">
                        <a:solidFill>
                          <a:schemeClr val="tx1"/>
                        </a:solidFill>
                      </a:endParaRPr>
                    </a:p>
                    <a:p>
                      <a:r>
                        <a:rPr kumimoji="1" lang="ja-JP" altLang="en-US" sz="2000" b="0" dirty="0" smtClean="0">
                          <a:solidFill>
                            <a:schemeClr val="tx1"/>
                          </a:solidFill>
                        </a:rPr>
                        <a:t>地域密着型サービス事業</a:t>
                      </a:r>
                      <a:endParaRPr kumimoji="1" lang="en-US" altLang="ja-JP" sz="2000" b="0" dirty="0" smtClean="0">
                        <a:solidFill>
                          <a:schemeClr val="tx1"/>
                        </a:solidFill>
                      </a:endParaRPr>
                    </a:p>
                    <a:p>
                      <a:r>
                        <a:rPr kumimoji="1" lang="ja-JP" altLang="en-US" sz="2000" b="0" dirty="0" smtClean="0">
                          <a:solidFill>
                            <a:schemeClr val="tx1"/>
                          </a:solidFill>
                        </a:rPr>
                        <a:t>居宅介護支援事業</a:t>
                      </a:r>
                      <a:endParaRPr kumimoji="1" lang="en-US" altLang="ja-JP" sz="2000" b="0" dirty="0" smtClean="0">
                        <a:solidFill>
                          <a:schemeClr val="tx1"/>
                        </a:solidFill>
                      </a:endParaRPr>
                    </a:p>
                    <a:p>
                      <a:r>
                        <a:rPr kumimoji="1" lang="ja-JP" altLang="en-US" sz="2000" b="0" dirty="0" smtClean="0">
                          <a:solidFill>
                            <a:schemeClr val="tx1"/>
                          </a:solidFill>
                        </a:rPr>
                        <a:t>介護予防サービス事業</a:t>
                      </a:r>
                      <a:endParaRPr kumimoji="1" lang="en-US" altLang="ja-JP" sz="2000" b="0" dirty="0" smtClean="0">
                        <a:solidFill>
                          <a:schemeClr val="tx1"/>
                        </a:solidFill>
                      </a:endParaRPr>
                    </a:p>
                    <a:p>
                      <a:r>
                        <a:rPr kumimoji="1" lang="ja-JP" altLang="en-US" sz="2000" b="0" dirty="0" smtClean="0">
                          <a:solidFill>
                            <a:schemeClr val="tx1"/>
                          </a:solidFill>
                        </a:rPr>
                        <a:t>地域密着型</a:t>
                      </a:r>
                      <a:endParaRPr kumimoji="1" lang="en-US" altLang="ja-JP" sz="2000" b="0" dirty="0" smtClean="0">
                        <a:solidFill>
                          <a:schemeClr val="tx1"/>
                        </a:solidFill>
                      </a:endParaRPr>
                    </a:p>
                    <a:p>
                      <a:r>
                        <a:rPr kumimoji="1" lang="ja-JP" altLang="en-US" sz="2000" b="0" dirty="0" smtClean="0">
                          <a:solidFill>
                            <a:schemeClr val="tx1"/>
                          </a:solidFill>
                        </a:rPr>
                        <a:t>　　　介護予防サービス事業</a:t>
                      </a:r>
                      <a:endParaRPr kumimoji="1" lang="en-US" altLang="ja-JP" sz="2000" b="0" dirty="0" smtClean="0">
                        <a:solidFill>
                          <a:schemeClr val="tx1"/>
                        </a:solidFill>
                      </a:endParaRPr>
                    </a:p>
                    <a:p>
                      <a:r>
                        <a:rPr kumimoji="1" lang="ja-JP" altLang="en-US" sz="2000" b="0" dirty="0" smtClean="0">
                          <a:solidFill>
                            <a:schemeClr val="tx1"/>
                          </a:solidFill>
                        </a:rPr>
                        <a:t>介護予防支援事業</a:t>
                      </a:r>
                      <a:endParaRPr kumimoji="1" lang="ja-JP" altLang="en-US" sz="2000" b="0" dirty="0">
                        <a:solidFill>
                          <a:schemeClr val="tx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bl>
          </a:graphicData>
        </a:graphic>
      </p:graphicFrame>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養介護施設・事業者の責務</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a:t>
            </a:fld>
            <a:endParaRPr kumimoji="1" lang="ja-JP" altLang="en-US"/>
          </a:p>
        </p:txBody>
      </p:sp>
      <p:sp>
        <p:nvSpPr>
          <p:cNvPr id="3" name="コンテンツ プレースホルダ 2"/>
          <p:cNvSpPr>
            <a:spLocks noGrp="1"/>
          </p:cNvSpPr>
          <p:nvPr>
            <p:ph sz="quarter" idx="1"/>
          </p:nvPr>
        </p:nvSpPr>
        <p:spPr/>
        <p:txBody>
          <a:bodyPr/>
          <a:lstStyle/>
          <a:p>
            <a:endParaRPr kumimoji="1" lang="en-US" altLang="ja-JP" dirty="0" smtClean="0"/>
          </a:p>
          <a:p>
            <a:r>
              <a:rPr lang="ja-JP" altLang="en-US" sz="3000" dirty="0" smtClean="0"/>
              <a:t>高齢者虐待の早期発見（法第</a:t>
            </a:r>
            <a:r>
              <a:rPr lang="en-US" altLang="ja-JP" sz="3000" dirty="0" smtClean="0"/>
              <a:t>5</a:t>
            </a:r>
            <a:r>
              <a:rPr lang="ja-JP" altLang="en-US" sz="3000" dirty="0" smtClean="0"/>
              <a:t>条）</a:t>
            </a:r>
            <a:endParaRPr lang="en-US" altLang="ja-JP" sz="3000" dirty="0" smtClean="0"/>
          </a:p>
          <a:p>
            <a:endParaRPr lang="en-US" altLang="ja-JP" sz="3000" dirty="0" smtClean="0"/>
          </a:p>
          <a:p>
            <a:r>
              <a:rPr lang="ja-JP" altLang="en-US" sz="3000" dirty="0" smtClean="0"/>
              <a:t>養介護施設従事者等による高齢者虐待防止のための措置（法第</a:t>
            </a:r>
            <a:r>
              <a:rPr lang="en-US" altLang="ja-JP" sz="3000" dirty="0" smtClean="0"/>
              <a:t>20</a:t>
            </a:r>
            <a:r>
              <a:rPr lang="ja-JP" altLang="en-US" sz="3000" dirty="0" smtClean="0"/>
              <a:t>条）</a:t>
            </a:r>
            <a:endParaRPr lang="en-US" altLang="ja-JP" sz="3000" dirty="0" smtClean="0"/>
          </a:p>
          <a:p>
            <a:endParaRPr lang="en-US" altLang="ja-JP" sz="3000" dirty="0" smtClean="0"/>
          </a:p>
          <a:p>
            <a:r>
              <a:rPr lang="ja-JP" altLang="en-US" sz="3000" dirty="0" smtClean="0"/>
              <a:t>通報義務（法第</a:t>
            </a:r>
            <a:r>
              <a:rPr lang="en-US" altLang="ja-JP" sz="3000" dirty="0" smtClean="0"/>
              <a:t>21</a:t>
            </a:r>
            <a:r>
              <a:rPr lang="ja-JP" altLang="en-US" sz="3000" dirty="0" smtClean="0"/>
              <a:t>条）</a:t>
            </a:r>
            <a:endParaRPr lang="en-US" altLang="ja-JP" sz="3000" dirty="0" smtClean="0"/>
          </a:p>
          <a:p>
            <a:pPr>
              <a:buNone/>
            </a:pPr>
            <a:endParaRPr lang="en-US" altLang="ja-JP" sz="3000" dirty="0" smtClean="0"/>
          </a:p>
          <a:p>
            <a:endParaRPr lang="en-US" altLang="ja-JP" sz="2800" dirty="0" smtClean="0"/>
          </a:p>
          <a:p>
            <a:endParaRPr lang="en-US" altLang="ja-JP" sz="2800" dirty="0" smtClean="0"/>
          </a:p>
          <a:p>
            <a:endParaRPr lang="en-US" altLang="ja-JP" sz="2800" dirty="0" smtClean="0"/>
          </a:p>
          <a:p>
            <a:endParaRPr lang="en-US" altLang="ja-JP"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高齢者虐待の早期発見</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7</a:t>
            </a:fld>
            <a:endParaRPr kumimoji="1" lang="ja-JP" altLang="en-US"/>
          </a:p>
        </p:txBody>
      </p:sp>
      <p:sp>
        <p:nvSpPr>
          <p:cNvPr id="3" name="コンテンツ プレースホルダ 2"/>
          <p:cNvSpPr>
            <a:spLocks noGrp="1"/>
          </p:cNvSpPr>
          <p:nvPr>
            <p:ph sz="quarter" idx="1"/>
          </p:nvPr>
        </p:nvSpPr>
        <p:spPr/>
        <p:txBody>
          <a:bodyPr/>
          <a:lstStyle/>
          <a:p>
            <a:pPr>
              <a:buNone/>
            </a:pPr>
            <a:endParaRPr lang="en-US" altLang="ja-JP" dirty="0" smtClean="0">
              <a:solidFill>
                <a:srgbClr val="FF0000"/>
              </a:solidFill>
            </a:endParaRPr>
          </a:p>
          <a:p>
            <a:pPr>
              <a:buNone/>
            </a:pPr>
            <a:endParaRPr lang="en-US" altLang="ja-JP" dirty="0" smtClean="0">
              <a:solidFill>
                <a:srgbClr val="FF0000"/>
              </a:solidFill>
            </a:endParaRPr>
          </a:p>
          <a:p>
            <a:pPr>
              <a:buNone/>
            </a:pPr>
            <a:r>
              <a:rPr lang="ja-JP" altLang="en-US" sz="3600" dirty="0" smtClean="0">
                <a:solidFill>
                  <a:srgbClr val="FF0000"/>
                </a:solidFill>
              </a:rPr>
              <a:t>「</a:t>
            </a:r>
            <a:r>
              <a:rPr lang="ja-JP" altLang="en-US" sz="3600" b="1" u="sng" dirty="0" smtClean="0">
                <a:solidFill>
                  <a:srgbClr val="FF0000"/>
                </a:solidFill>
              </a:rPr>
              <a:t>養介護施設従事者等</a:t>
            </a:r>
            <a:r>
              <a:rPr lang="ja-JP" altLang="en-US" sz="3600" dirty="0" smtClean="0">
                <a:solidFill>
                  <a:srgbClr val="FF0000"/>
                </a:solidFill>
              </a:rPr>
              <a:t>、高齢者の福祉に職務上関係のある者は、</a:t>
            </a:r>
            <a:r>
              <a:rPr lang="ja-JP" altLang="en-US" sz="3600" b="1" u="sng" dirty="0" smtClean="0">
                <a:solidFill>
                  <a:srgbClr val="FF0000"/>
                </a:solidFill>
              </a:rPr>
              <a:t>高齢者虐待を発見しやすい立場にあることを自覚し、高齢者虐待の早期発見に努めなければならない</a:t>
            </a:r>
            <a:r>
              <a:rPr lang="ja-JP" altLang="en-US" sz="3600" dirty="0" smtClean="0">
                <a:solidFill>
                  <a:srgbClr val="FF0000"/>
                </a:solidFill>
              </a:rPr>
              <a:t>。」</a:t>
            </a:r>
            <a:endParaRPr lang="en-US" altLang="ja-JP" sz="3600" dirty="0" smtClean="0">
              <a:solidFill>
                <a:srgbClr val="FF0000"/>
              </a:solidFill>
            </a:endParaRPr>
          </a:p>
          <a:p>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27584" y="476672"/>
            <a:ext cx="7772400" cy="1143000"/>
          </a:xfrm>
        </p:spPr>
        <p:txBody>
          <a:bodyPr>
            <a:noAutofit/>
          </a:bodyPr>
          <a:lstStyle/>
          <a:p>
            <a:r>
              <a:rPr lang="ja-JP" altLang="en-US" b="1" dirty="0" smtClean="0"/>
              <a:t>養介護施設従事者等による高齢者虐待防止等のための措置</a:t>
            </a:r>
            <a:endParaRPr kumimoji="1" lang="ja-JP" altLang="en-US" b="1"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8</a:t>
            </a:fld>
            <a:endParaRPr kumimoji="1" lang="ja-JP" altLang="en-US"/>
          </a:p>
        </p:txBody>
      </p:sp>
      <p:sp>
        <p:nvSpPr>
          <p:cNvPr id="3" name="コンテンツ プレースホルダ 2"/>
          <p:cNvSpPr>
            <a:spLocks noGrp="1"/>
          </p:cNvSpPr>
          <p:nvPr>
            <p:ph sz="quarter" idx="1"/>
          </p:nvPr>
        </p:nvSpPr>
        <p:spPr/>
        <p:txBody>
          <a:bodyPr>
            <a:normAutofit/>
          </a:bodyPr>
          <a:lstStyle/>
          <a:p>
            <a:endParaRPr lang="en-US" altLang="ja-JP" sz="2800" dirty="0" smtClean="0"/>
          </a:p>
          <a:p>
            <a:r>
              <a:rPr lang="ja-JP" altLang="en-US" sz="3600" dirty="0" smtClean="0">
                <a:solidFill>
                  <a:srgbClr val="FF0000"/>
                </a:solidFill>
              </a:rPr>
              <a:t>養介護施設従事者等の研修の実施</a:t>
            </a:r>
            <a:endParaRPr lang="en-US" altLang="ja-JP" sz="3600" dirty="0" smtClean="0">
              <a:solidFill>
                <a:srgbClr val="FF0000"/>
              </a:solidFill>
            </a:endParaRPr>
          </a:p>
          <a:p>
            <a:endParaRPr kumimoji="1" lang="en-US" altLang="ja-JP" sz="3600" dirty="0" smtClean="0">
              <a:solidFill>
                <a:srgbClr val="FF0000"/>
              </a:solidFill>
            </a:endParaRPr>
          </a:p>
          <a:p>
            <a:r>
              <a:rPr kumimoji="1" lang="ja-JP" altLang="en-US" sz="3600" dirty="0" smtClean="0">
                <a:solidFill>
                  <a:srgbClr val="FF0000"/>
                </a:solidFill>
              </a:rPr>
              <a:t>苦情処理体制の整備</a:t>
            </a:r>
            <a:endParaRPr kumimoji="1" lang="en-US" altLang="ja-JP" sz="3600" dirty="0" smtClean="0">
              <a:solidFill>
                <a:srgbClr val="FF0000"/>
              </a:solidFill>
            </a:endParaRPr>
          </a:p>
          <a:p>
            <a:endParaRPr lang="en-US" altLang="ja-JP" sz="3600" dirty="0" smtClean="0">
              <a:solidFill>
                <a:srgbClr val="FF0000"/>
              </a:solidFill>
            </a:endParaRPr>
          </a:p>
          <a:p>
            <a:r>
              <a:rPr lang="ja-JP" altLang="en-US" sz="3600" dirty="0" smtClean="0">
                <a:solidFill>
                  <a:srgbClr val="FF0000"/>
                </a:solidFill>
              </a:rPr>
              <a:t>その他の高齢者虐待の防止等のための措置</a:t>
            </a:r>
            <a:endParaRPr kumimoji="1" lang="ja-JP" altLang="en-US" sz="3600"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通報義務</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9</a:t>
            </a:fld>
            <a:endParaRPr kumimoji="1" lang="ja-JP" altLang="en-US"/>
          </a:p>
        </p:txBody>
      </p:sp>
      <p:sp>
        <p:nvSpPr>
          <p:cNvPr id="3" name="コンテンツ プレースホルダ 2"/>
          <p:cNvSpPr>
            <a:spLocks noGrp="1"/>
          </p:cNvSpPr>
          <p:nvPr>
            <p:ph sz="quarter" idx="1"/>
          </p:nvPr>
        </p:nvSpPr>
        <p:spPr/>
        <p:txBody>
          <a:bodyPr/>
          <a:lstStyle/>
          <a:p>
            <a:endParaRPr lang="en-US" altLang="ja-JP" dirty="0" smtClean="0"/>
          </a:p>
          <a:p>
            <a:r>
              <a:rPr lang="ja-JP" altLang="en-US" dirty="0" smtClean="0"/>
              <a:t>養介護施設従事者等は、高齢者虐待を発見したら市町村等に通報する義務がある。</a:t>
            </a:r>
            <a:endParaRPr lang="en-US" altLang="ja-JP" dirty="0" smtClean="0"/>
          </a:p>
          <a:p>
            <a:endParaRPr kumimoji="1" lang="en-US" altLang="ja-JP" dirty="0" smtClean="0"/>
          </a:p>
          <a:p>
            <a:r>
              <a:rPr lang="ja-JP" altLang="en-US" dirty="0" smtClean="0"/>
              <a:t>高齢者虐待の相談・通報を市町村に行う際は、守秘義務違反にはならない。</a:t>
            </a:r>
            <a:endParaRPr lang="en-US" altLang="ja-JP" dirty="0" smtClean="0"/>
          </a:p>
          <a:p>
            <a:pPr>
              <a:buNone/>
            </a:pPr>
            <a:endParaRPr lang="en-US" altLang="ja-JP" dirty="0" smtClean="0"/>
          </a:p>
          <a:p>
            <a:r>
              <a:rPr kumimoji="1" lang="ja-JP" altLang="en-US" dirty="0" smtClean="0"/>
              <a:t>高齢者虐待の通報・相談をしたことによって、解雇などの不利益な扱いを受けない。</a:t>
            </a:r>
            <a:endParaRPr kumimoji="1" lang="en-US" altLang="ja-JP"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ジャパネスク">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ジャパネスク">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ジャパネスク">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1118</TotalTime>
  <Words>4227</Words>
  <Application>Microsoft Office PowerPoint</Application>
  <PresentationFormat>画面に合わせる (4:3)</PresentationFormat>
  <Paragraphs>537</Paragraphs>
  <Slides>24</Slides>
  <Notes>24</Notes>
  <HiddenSlides>0</HiddenSlides>
  <MMClips>0</MMClips>
  <ScaleCrop>false</ScaleCrop>
  <HeadingPairs>
    <vt:vector size="4" baseType="variant">
      <vt:variant>
        <vt:lpstr>テーマ</vt:lpstr>
      </vt:variant>
      <vt:variant>
        <vt:i4>1</vt:i4>
      </vt:variant>
      <vt:variant>
        <vt:lpstr>スライド タイトル</vt:lpstr>
      </vt:variant>
      <vt:variant>
        <vt:i4>24</vt:i4>
      </vt:variant>
    </vt:vector>
  </HeadingPairs>
  <TitlesOfParts>
    <vt:vector size="25" baseType="lpstr">
      <vt:lpstr>ジャパネスク</vt:lpstr>
      <vt:lpstr> 養介護施設従事者等による 高齢者虐待とは </vt:lpstr>
      <vt:lpstr>高齢者虐待防止法</vt:lpstr>
      <vt:lpstr>高齢者虐待防止法の趣旨</vt:lpstr>
      <vt:lpstr>高齢者虐待防止法上の定義</vt:lpstr>
      <vt:lpstr>養介護施設従事者等の定義</vt:lpstr>
      <vt:lpstr>養介護施設・事業者の責務</vt:lpstr>
      <vt:lpstr>高齢者虐待の早期発見</vt:lpstr>
      <vt:lpstr>養介護施設従事者等による高齢者虐待防止等のための措置</vt:lpstr>
      <vt:lpstr>通報義務</vt:lpstr>
      <vt:lpstr>市町村等の守秘義務</vt:lpstr>
      <vt:lpstr>高齢者虐待の５つの類型</vt:lpstr>
      <vt:lpstr>身体的虐待</vt:lpstr>
      <vt:lpstr>介護・世話の放棄放任（ネグレクト）</vt:lpstr>
      <vt:lpstr>心理的虐待</vt:lpstr>
      <vt:lpstr>性的虐待</vt:lpstr>
      <vt:lpstr>経済的虐待</vt:lpstr>
      <vt:lpstr>身体拘束</vt:lpstr>
      <vt:lpstr>身体拘束の内容　11項目</vt:lpstr>
      <vt:lpstr>スライド 19</vt:lpstr>
      <vt:lpstr>スライド 20</vt:lpstr>
      <vt:lpstr>１１項目以外の身体拘束</vt:lpstr>
      <vt:lpstr>緊急やむを得ない場合</vt:lpstr>
      <vt:lpstr>慎重な手続きが必要</vt:lpstr>
      <vt:lpstr>高齢者虐待の起きる要因</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養介護施設従事者等による 高齢者虐待とは</dc:title>
  <dc:creator>長澤 忠行</dc:creator>
  <cp:lastModifiedBy>user</cp:lastModifiedBy>
  <cp:revision>171</cp:revision>
  <dcterms:created xsi:type="dcterms:W3CDTF">2014-03-28T05:35:34Z</dcterms:created>
  <dcterms:modified xsi:type="dcterms:W3CDTF">2016-11-08T05:13:30Z</dcterms:modified>
</cp:coreProperties>
</file>