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78" r:id="rId3"/>
    <p:sldId id="296" r:id="rId4"/>
    <p:sldId id="281" r:id="rId5"/>
    <p:sldId id="297" r:id="rId6"/>
    <p:sldId id="280" r:id="rId7"/>
    <p:sldId id="298" r:id="rId8"/>
    <p:sldId id="302" r:id="rId9"/>
    <p:sldId id="299" r:id="rId10"/>
    <p:sldId id="303" r:id="rId11"/>
    <p:sldId id="300" r:id="rId12"/>
    <p:sldId id="301" r:id="rId13"/>
    <p:sldId id="304" r:id="rId14"/>
    <p:sldId id="305" r:id="rId15"/>
    <p:sldId id="282" r:id="rId16"/>
    <p:sldId id="284" r:id="rId17"/>
    <p:sldId id="291" r:id="rId18"/>
    <p:sldId id="292" r:id="rId1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900" autoAdjust="0"/>
  </p:normalViewPr>
  <p:slideViewPr>
    <p:cSldViewPr>
      <p:cViewPr varScale="1">
        <p:scale>
          <a:sx n="49" d="100"/>
          <a:sy n="49" d="100"/>
        </p:scale>
        <p:origin x="-1986" y="-90"/>
      </p:cViewPr>
      <p:guideLst>
        <p:guide orient="horz" pos="2160"/>
        <p:guide pos="2880"/>
      </p:guideLst>
    </p:cSldViewPr>
  </p:slideViewPr>
  <p:notesTextViewPr>
    <p:cViewPr>
      <p:scale>
        <a:sx n="100" d="100"/>
        <a:sy n="100" d="100"/>
      </p:scale>
      <p:origin x="0" y="0"/>
    </p:cViewPr>
  </p:notesTextViewPr>
  <p:notesViewPr>
    <p:cSldViewPr>
      <p:cViewPr>
        <p:scale>
          <a:sx n="66" d="100"/>
          <a:sy n="66" d="100"/>
        </p:scale>
        <p:origin x="-2658" y="696"/>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11CD8E04-B939-4610-89B4-332931B5A091}"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45B61DFA-6296-4851-A709-38A762AC646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研修３のねらい</a:t>
            </a:r>
            <a:r>
              <a:rPr kumimoji="1" lang="en-US" altLang="ja-JP" b="1" dirty="0" smtClean="0">
                <a:solidFill>
                  <a:srgbClr val="FF0000"/>
                </a:solidFill>
              </a:rPr>
              <a:t>】</a:t>
            </a:r>
          </a:p>
          <a:p>
            <a:r>
              <a:rPr kumimoji="1" lang="ja-JP" altLang="en-US" dirty="0" smtClean="0"/>
              <a:t>ここでは、「施設職員のための高齢者虐待防止の手引き」の第３章の内容である、「高齢者虐待や不適切なケアを防ぐためには」について説明をします。</a:t>
            </a:r>
            <a:endParaRPr kumimoji="1" lang="en-US" altLang="ja-JP" dirty="0" smtClean="0"/>
          </a:p>
          <a:p>
            <a:r>
              <a:rPr kumimoji="1" lang="ja-JP" altLang="en-US" dirty="0" smtClean="0">
                <a:solidFill>
                  <a:srgbClr val="FF0000"/>
                </a:solidFill>
              </a:rPr>
              <a:t>高齢者虐待や不適切なケアの未然防止のために、施設としてとりくむべき課題について理解します。</a:t>
            </a:r>
            <a:endParaRPr kumimoji="1" lang="en-US" altLang="ja-JP" dirty="0" smtClean="0">
              <a:solidFill>
                <a:srgbClr val="FF0000"/>
              </a:solidFill>
            </a:endParaRPr>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●ケアの質の向上を阻む問題２＝</a:t>
            </a:r>
            <a:r>
              <a:rPr kumimoji="1" lang="ja-JP" altLang="en-US" sz="1200" b="1" u="sng" dirty="0" smtClean="0"/>
              <a:t>「アセスメントと個別ケアの問題」</a:t>
            </a:r>
            <a:endParaRPr kumimoji="1" lang="en-US" altLang="ja-JP" b="1" u="sng" dirty="0" smtClean="0"/>
          </a:p>
          <a:p>
            <a:pPr>
              <a:buNone/>
            </a:pPr>
            <a:endParaRPr kumimoji="1" lang="en-US" altLang="ja-JP" sz="1400" dirty="0" smtClean="0"/>
          </a:p>
          <a:p>
            <a:pPr>
              <a:buNone/>
            </a:pPr>
            <a:r>
              <a:rPr kumimoji="1" lang="ja-JP" altLang="en-US" sz="1200" dirty="0" smtClean="0"/>
              <a:t>　・</a:t>
            </a:r>
            <a:r>
              <a:rPr kumimoji="1" lang="ja-JP" altLang="en-US" sz="1200" b="1" u="sng" dirty="0" smtClean="0"/>
              <a:t>「利用者の心身の状態把握をしていない」</a:t>
            </a:r>
            <a:endParaRPr kumimoji="1" lang="en-US" altLang="ja-JP" sz="1200" dirty="0" smtClean="0"/>
          </a:p>
          <a:p>
            <a:pPr>
              <a:buNone/>
            </a:pPr>
            <a:r>
              <a:rPr kumimoji="1" lang="ja-JP" altLang="en-US" sz="1200" dirty="0" smtClean="0"/>
              <a:t>　・</a:t>
            </a:r>
            <a:r>
              <a:rPr kumimoji="1" lang="ja-JP" altLang="en-US" sz="1200" b="1" u="sng" dirty="0" smtClean="0"/>
              <a:t>「プランと実際のケアの内容が連動していない」</a:t>
            </a:r>
            <a:endParaRPr kumimoji="1" lang="en-US" altLang="ja-JP" sz="1200" b="1" u="sng" dirty="0" smtClean="0"/>
          </a:p>
          <a:p>
            <a:pPr>
              <a:buNone/>
            </a:pPr>
            <a:endParaRPr kumimoji="1" lang="en-US" altLang="ja-JP" sz="1200" b="1" u="sng" dirty="0" smtClean="0"/>
          </a:p>
          <a:p>
            <a:pPr>
              <a:buNone/>
            </a:pPr>
            <a:r>
              <a:rPr kumimoji="1" lang="ja-JP" altLang="en-US" sz="1200" b="1" u="sng" dirty="0" smtClean="0"/>
              <a:t>●その問題への対応策</a:t>
            </a:r>
            <a:endParaRPr kumimoji="1" lang="en-US" altLang="ja-JP" sz="1200" b="1" u="sng" dirty="0" smtClean="0"/>
          </a:p>
          <a:p>
            <a:pPr>
              <a:buNone/>
            </a:pPr>
            <a:endParaRPr kumimoji="1" lang="en-US" altLang="ja-JP" sz="1200" dirty="0" smtClean="0"/>
          </a:p>
          <a:p>
            <a:pPr>
              <a:buNone/>
            </a:pPr>
            <a:r>
              <a:rPr kumimoji="1" lang="ja-JP" altLang="en-US" sz="1200" dirty="0" smtClean="0"/>
              <a:t>　・</a:t>
            </a:r>
            <a:r>
              <a:rPr kumimoji="1" lang="ja-JP" altLang="en-US" sz="1400" b="1" u="sng" dirty="0" smtClean="0"/>
              <a:t>「</a:t>
            </a:r>
            <a:r>
              <a:rPr kumimoji="1" lang="ja-JP" altLang="en-US" sz="1200" b="1" u="sng" dirty="0" smtClean="0"/>
              <a:t>心身の状態を丁寧にアセスメントする」</a:t>
            </a:r>
            <a:endParaRPr kumimoji="1" lang="en-US" altLang="ja-JP" sz="1200" b="1" u="sng" dirty="0" smtClean="0"/>
          </a:p>
          <a:p>
            <a:pPr>
              <a:buNone/>
            </a:pPr>
            <a:r>
              <a:rPr kumimoji="1" lang="ja-JP" altLang="en-US" sz="1200" dirty="0" smtClean="0"/>
              <a:t>　・</a:t>
            </a:r>
            <a:r>
              <a:rPr kumimoji="1" lang="ja-JP" altLang="en-US" sz="1200" b="1" u="sng" dirty="0" smtClean="0"/>
              <a:t>「アセスメントに基づいて個別の状況に則したケアを検討する」</a:t>
            </a:r>
            <a:endParaRPr kumimoji="1" lang="en-US" altLang="ja-JP" sz="1200" b="1" u="sng" dirty="0" smtClean="0"/>
          </a:p>
          <a:p>
            <a:pPr>
              <a:buNone/>
            </a:pPr>
            <a:endParaRPr kumimoji="1" lang="en-US" altLang="ja-JP" sz="1200" dirty="0" smtClean="0"/>
          </a:p>
          <a:p>
            <a:pPr>
              <a:buNone/>
            </a:pPr>
            <a:r>
              <a:rPr kumimoji="1" lang="ja-JP" altLang="en-US" sz="1200" dirty="0" smtClean="0"/>
              <a:t>　　ケアマネジャーがプランを作成する際に必要なことは、次のようなことです。</a:t>
            </a:r>
            <a:endParaRPr kumimoji="1" lang="en-US" altLang="ja-JP" sz="1200" dirty="0" smtClean="0"/>
          </a:p>
          <a:p>
            <a:pPr>
              <a:buNone/>
            </a:pPr>
            <a:endParaRPr kumimoji="1" lang="en-US" altLang="ja-JP" sz="1200" dirty="0" smtClean="0"/>
          </a:p>
          <a:p>
            <a:pPr>
              <a:buNone/>
            </a:pPr>
            <a:r>
              <a:rPr kumimoji="1" lang="ja-JP" altLang="en-US" sz="1200" dirty="0" smtClean="0"/>
              <a:t>　　・利用者をよく見ている</a:t>
            </a:r>
            <a:r>
              <a:rPr kumimoji="1" lang="ja-JP" altLang="en-US" sz="1200" b="1" u="sng" dirty="0" smtClean="0"/>
              <a:t>現場の職員の意見</a:t>
            </a:r>
            <a:r>
              <a:rPr kumimoji="1" lang="ja-JP" altLang="en-US" sz="1200" dirty="0" smtClean="0"/>
              <a:t>を取り入れる。</a:t>
            </a:r>
            <a:endParaRPr kumimoji="1" lang="en-US" altLang="ja-JP" sz="1200" dirty="0" smtClean="0"/>
          </a:p>
          <a:p>
            <a:pPr>
              <a:buNone/>
            </a:pPr>
            <a:r>
              <a:rPr kumimoji="1" lang="ja-JP" altLang="en-US" sz="1200" dirty="0" smtClean="0"/>
              <a:t>　　・ケアマネジャーが作成したプランを具体化して、支援を行うのは、現場の職員であり、プランを作成する際は、現場と一緒に作り上げていく。</a:t>
            </a:r>
            <a:endParaRPr kumimoji="1" lang="en-US" altLang="ja-JP" sz="1200" dirty="0" smtClean="0"/>
          </a:p>
          <a:p>
            <a:pPr>
              <a:buNone/>
            </a:pPr>
            <a:r>
              <a:rPr kumimoji="1" lang="ja-JP" altLang="en-US" sz="1400" dirty="0" smtClean="0"/>
              <a:t>　　・現場の職員の意見のみを反映するのではなく、</a:t>
            </a:r>
            <a:r>
              <a:rPr kumimoji="1" lang="ja-JP" altLang="en-US" sz="1400" b="1" u="sng" dirty="0" smtClean="0"/>
              <a:t>組織として、各利用者の心身の状態を客観的に</a:t>
            </a:r>
            <a:r>
              <a:rPr kumimoji="1" lang="ja-JP" altLang="en-US" sz="1200" b="1" u="sng" dirty="0" smtClean="0"/>
              <a:t>丁寧にアセスメントする</a:t>
            </a:r>
            <a:r>
              <a:rPr kumimoji="1" lang="ja-JP" altLang="en-US" sz="1200" dirty="0" smtClean="0"/>
              <a:t>。</a:t>
            </a:r>
            <a:endParaRPr kumimoji="1" lang="en-US" altLang="ja-JP" sz="1200" dirty="0" smtClean="0"/>
          </a:p>
          <a:p>
            <a:pPr>
              <a:buNone/>
            </a:pPr>
            <a:r>
              <a:rPr kumimoji="1" lang="ja-JP" altLang="en-US" sz="1200" dirty="0" smtClean="0"/>
              <a:t>　　・</a:t>
            </a:r>
            <a:r>
              <a:rPr kumimoji="1" lang="ja-JP" altLang="en-US" sz="1200" b="1" u="sng" dirty="0" smtClean="0"/>
              <a:t>アセスメントに基づいて</a:t>
            </a:r>
            <a:r>
              <a:rPr kumimoji="1" lang="ja-JP" altLang="en-US" sz="1200" dirty="0" smtClean="0"/>
              <a:t>個別の状況に則したケアを</a:t>
            </a:r>
            <a:r>
              <a:rPr kumimoji="1" lang="ja-JP" altLang="en-US" sz="1200" b="1" u="sng" dirty="0" smtClean="0"/>
              <a:t>現場の職員全体で検討する</a:t>
            </a:r>
            <a:r>
              <a:rPr kumimoji="1" lang="ja-JP" altLang="en-US" sz="1200" dirty="0" smtClean="0"/>
              <a:t>。</a:t>
            </a:r>
          </a:p>
          <a:p>
            <a:endParaRPr kumimoji="1" lang="en-US" altLang="ja-JP" sz="1200" dirty="0" smtClean="0"/>
          </a:p>
          <a:p>
            <a:pPr>
              <a:buNone/>
            </a:pPr>
            <a:r>
              <a:rPr kumimoji="1" lang="ja-JP" altLang="en-US" sz="1200" dirty="0" smtClean="0"/>
              <a:t>　　丁寧なアセスメントにより作成されたケアプランに基づくケアを実践することは、ケアの内容について、そのケア方法をとっている理由を明確に説明できることにつながります。</a:t>
            </a:r>
            <a:endParaRPr kumimoji="1" lang="en-US" altLang="ja-JP" sz="1200" dirty="0" smtClean="0"/>
          </a:p>
          <a:p>
            <a:pPr>
              <a:buNone/>
            </a:pPr>
            <a:r>
              <a:rPr kumimoji="1" lang="ja-JP" altLang="en-US" sz="1200" dirty="0" smtClean="0"/>
              <a:t>　　また、その検討した過程を記録として残しておくことも大切です。</a:t>
            </a:r>
            <a:endParaRPr kumimoji="1" lang="en-US" altLang="ja-JP" sz="1200" dirty="0" smtClean="0"/>
          </a:p>
          <a:p>
            <a:pPr>
              <a:buNone/>
            </a:pPr>
            <a:endParaRPr kumimoji="1" lang="en-US" altLang="ja-JP" sz="1200" dirty="0" smtClean="0"/>
          </a:p>
          <a:p>
            <a:pPr>
              <a:buNone/>
            </a:pPr>
            <a:r>
              <a:rPr kumimoji="1" lang="ja-JP" altLang="en-US" sz="1200" dirty="0" smtClean="0"/>
              <a:t>　　現在実施しているケアの内容について説明できるかどうか、チェックしてみてください。</a:t>
            </a:r>
            <a:endParaRPr kumimoji="1" lang="en-US" altLang="ja-JP" sz="1200" dirty="0" smtClean="0"/>
          </a:p>
          <a:p>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400" b="1" u="sng" dirty="0" smtClean="0"/>
              <a:t>●ケアの質の向上を阻む問題３＝「ケアの質を高める教育の問題」</a:t>
            </a:r>
            <a:endParaRPr kumimoji="1" lang="en-US" altLang="ja-JP" sz="1400" b="1" u="sng" dirty="0" smtClean="0"/>
          </a:p>
          <a:p>
            <a:pPr>
              <a:buNone/>
            </a:pPr>
            <a:endParaRPr kumimoji="1" lang="en-US" altLang="ja-JP" sz="1400" dirty="0" smtClean="0"/>
          </a:p>
          <a:p>
            <a:pPr>
              <a:buNone/>
            </a:pPr>
            <a:r>
              <a:rPr kumimoji="1" lang="ja-JP" altLang="en-US" sz="1400" dirty="0" smtClean="0"/>
              <a:t>　・</a:t>
            </a:r>
            <a:r>
              <a:rPr kumimoji="1" lang="ja-JP" altLang="en-US" sz="1400" b="1" u="sng" dirty="0" smtClean="0"/>
              <a:t>「学習する機会の不足」</a:t>
            </a:r>
            <a:endParaRPr kumimoji="1" lang="en-US" altLang="ja-JP" sz="1400" b="1" u="sng" dirty="0" smtClean="0"/>
          </a:p>
          <a:p>
            <a:pPr>
              <a:buNone/>
            </a:pPr>
            <a:r>
              <a:rPr kumimoji="1" lang="ja-JP" altLang="en-US" sz="1400" dirty="0" smtClean="0"/>
              <a:t>　・</a:t>
            </a:r>
            <a:r>
              <a:rPr kumimoji="1" lang="ja-JP" altLang="en-US" sz="1400" b="1" u="sng" dirty="0" smtClean="0"/>
              <a:t>「アセスメントとその活用方法の知識不足」</a:t>
            </a:r>
            <a:endParaRPr kumimoji="1" lang="en-US" altLang="ja-JP" sz="1400" b="1" u="sng" dirty="0" smtClean="0"/>
          </a:p>
          <a:p>
            <a:pPr>
              <a:buNone/>
            </a:pPr>
            <a:r>
              <a:rPr kumimoji="1" lang="ja-JP" altLang="en-US" sz="1200" dirty="0" smtClean="0"/>
              <a:t>　　研修の機会をもらっていないから、業務が忙しくて学習する時間がないなどの組織的な問題としてだけ、捉えるのではなく、自分たちでできることも考えていく必要があります。</a:t>
            </a:r>
            <a:endParaRPr kumimoji="1" lang="en-US" altLang="ja-JP" sz="1200" dirty="0" smtClean="0"/>
          </a:p>
          <a:p>
            <a:pPr>
              <a:buNone/>
            </a:pPr>
            <a:endParaRPr kumimoji="1" lang="en-US" altLang="ja-JP" sz="1200" dirty="0" smtClean="0"/>
          </a:p>
          <a:p>
            <a:pPr>
              <a:buNone/>
            </a:pPr>
            <a:r>
              <a:rPr kumimoji="1" lang="ja-JP" altLang="en-US" sz="1200" b="1" u="sng" dirty="0" smtClean="0"/>
              <a:t>●その問題への対応策</a:t>
            </a:r>
            <a:endParaRPr kumimoji="1" lang="en-US" altLang="ja-JP" sz="1200" b="1" u="sng" dirty="0" smtClean="0"/>
          </a:p>
          <a:p>
            <a:pPr>
              <a:buNone/>
            </a:pPr>
            <a:r>
              <a:rPr kumimoji="1" lang="ja-JP" altLang="en-US" sz="1200" b="0" u="none" dirty="0" smtClean="0"/>
              <a:t>　</a:t>
            </a:r>
            <a:endParaRPr kumimoji="1" lang="en-US" altLang="ja-JP" sz="1200" b="0" u="none" dirty="0" smtClean="0"/>
          </a:p>
          <a:p>
            <a:pPr>
              <a:buNone/>
            </a:pPr>
            <a:r>
              <a:rPr kumimoji="1" lang="ja-JP" altLang="en-US" sz="1200" b="0" u="none" dirty="0" smtClean="0"/>
              <a:t>　・</a:t>
            </a:r>
            <a:r>
              <a:rPr kumimoji="1" lang="ja-JP" altLang="en-US" sz="1200" dirty="0" smtClean="0"/>
              <a:t>「認知症ケアに関する知識を共有する」</a:t>
            </a:r>
            <a:endParaRPr kumimoji="1" lang="en-US" altLang="ja-JP" sz="1200" dirty="0" smtClean="0"/>
          </a:p>
          <a:p>
            <a:pPr>
              <a:buNone/>
            </a:pPr>
            <a:r>
              <a:rPr kumimoji="1" lang="ja-JP" altLang="en-US" sz="1200" b="0" u="none" dirty="0" smtClean="0"/>
              <a:t>　・</a:t>
            </a:r>
            <a:r>
              <a:rPr kumimoji="1" lang="ja-JP" altLang="en-US" sz="1200" dirty="0" smtClean="0"/>
              <a:t>「アセスメントとその活用方法を具体的に学ぶ」</a:t>
            </a:r>
            <a:endParaRPr kumimoji="1" lang="en-US" altLang="ja-JP" sz="1200" b="0" u="none" dirty="0" smtClean="0"/>
          </a:p>
          <a:p>
            <a:pPr>
              <a:buNone/>
            </a:pPr>
            <a:r>
              <a:rPr kumimoji="1" lang="ja-JP" altLang="en-US" sz="1200" dirty="0" smtClean="0"/>
              <a:t>　　</a:t>
            </a:r>
            <a:endParaRPr kumimoji="1" lang="en-US" altLang="ja-JP" sz="1200" dirty="0" smtClean="0"/>
          </a:p>
          <a:p>
            <a:pPr>
              <a:buNone/>
            </a:pPr>
            <a:r>
              <a:rPr kumimoji="1" lang="ja-JP" altLang="en-US" sz="1200" dirty="0" smtClean="0"/>
              <a:t>　　研修に参加した職員が得た知識を共有することや、自分たちでアセスメントとその活用方法を具体的に学ぶことなどが必要です。</a:t>
            </a:r>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11</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u="none" strike="noStrike" dirty="0" smtClean="0"/>
              <a:t>【</a:t>
            </a:r>
            <a:r>
              <a:rPr kumimoji="1" lang="ja-JP" altLang="en-US" b="1" u="none" strike="noStrike" dirty="0" smtClean="0"/>
              <a:t>倫理観と法令順守の要因</a:t>
            </a:r>
            <a:r>
              <a:rPr kumimoji="1" lang="en-US" altLang="ja-JP" b="1" u="none" strike="noStrike" dirty="0" smtClean="0"/>
              <a:t>】</a:t>
            </a:r>
          </a:p>
          <a:p>
            <a:pPr>
              <a:buNone/>
            </a:pPr>
            <a:endParaRPr kumimoji="1" lang="en-US" altLang="ja-JP" b="1" u="none" strike="noStrike" dirty="0" smtClean="0"/>
          </a:p>
          <a:p>
            <a:pPr>
              <a:buNone/>
            </a:pPr>
            <a:r>
              <a:rPr kumimoji="1" lang="ja-JP" altLang="en-US" b="0" u="none" strike="noStrike" dirty="0" smtClean="0"/>
              <a:t>虐待防止や不適切なケアを防ぐためには、</a:t>
            </a:r>
            <a:r>
              <a:rPr lang="ja-JP" altLang="en-US" b="1" u="sng" dirty="0" smtClean="0"/>
              <a:t>倫理観と法令順守を高める教育の実施</a:t>
            </a:r>
            <a:r>
              <a:rPr lang="ja-JP" altLang="en-US" dirty="0" smtClean="0"/>
              <a:t>が必要です。</a:t>
            </a:r>
            <a:endParaRPr kumimoji="1" lang="en-US" altLang="ja-JP" b="0" u="none" strike="noStrike" dirty="0" smtClean="0"/>
          </a:p>
          <a:p>
            <a:pPr>
              <a:buNone/>
            </a:pPr>
            <a:endParaRPr kumimoji="1" lang="en-US" altLang="ja-JP" strike="sngStrike" dirty="0" smtClean="0"/>
          </a:p>
          <a:p>
            <a:pPr>
              <a:buNone/>
            </a:pPr>
            <a:r>
              <a:rPr kumimoji="1" lang="ja-JP" altLang="en-US" b="1" u="sng" strike="noStrike" dirty="0" smtClean="0"/>
              <a:t>●倫理観と法令順守を高める教育の実施を阻む問題１＝</a:t>
            </a:r>
            <a:r>
              <a:rPr kumimoji="1" lang="ja-JP" altLang="en-US" sz="1200" b="1" u="sng" dirty="0" smtClean="0"/>
              <a:t>「非利用者本位の問題」</a:t>
            </a:r>
            <a:endParaRPr lang="en-US" altLang="ja-JP" b="1" u="sng" strike="noStrike" dirty="0" smtClean="0"/>
          </a:p>
          <a:p>
            <a:endParaRPr kumimoji="1" lang="en-US" altLang="ja-JP" sz="1400" dirty="0" smtClean="0"/>
          </a:p>
          <a:p>
            <a:pPr>
              <a:buNone/>
            </a:pPr>
            <a:r>
              <a:rPr kumimoji="1" lang="ja-JP" altLang="en-US" sz="1400" dirty="0" smtClean="0"/>
              <a:t>　・</a:t>
            </a:r>
            <a:r>
              <a:rPr kumimoji="1" lang="ja-JP" altLang="en-US" sz="1400" b="1" u="sng" dirty="0" smtClean="0"/>
              <a:t>「</a:t>
            </a:r>
            <a:r>
              <a:rPr kumimoji="1" lang="ja-JP" altLang="en-US" sz="1200" b="1" u="sng" dirty="0" smtClean="0"/>
              <a:t>安易な身体拘束」</a:t>
            </a:r>
            <a:endParaRPr kumimoji="1" lang="en-US" altLang="ja-JP" sz="1200" b="1" u="sng" dirty="0" smtClean="0"/>
          </a:p>
          <a:p>
            <a:pPr>
              <a:buNone/>
            </a:pPr>
            <a:r>
              <a:rPr kumimoji="1" lang="ja-JP" altLang="en-US" sz="1200" dirty="0" smtClean="0"/>
              <a:t>　　利用者の視点よりも、家族からの意見や職員の考えにたって、利用者の支援を行っている時に起こりやすいといえます。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smtClean="0"/>
              <a:t>　　家族が、利用者をけがをさせないでほしいと言っているからとか、職員の人手不足により目が行き届かない時間帯があるからという理由のみでの身体拘束などです。</a:t>
            </a:r>
            <a:endParaRPr kumimoji="1" lang="en-US" altLang="ja-JP" sz="1200" dirty="0" smtClean="0"/>
          </a:p>
          <a:p>
            <a:pPr>
              <a:buNone/>
            </a:pPr>
            <a:endParaRPr kumimoji="1" lang="en-US" altLang="ja-JP" sz="1200" dirty="0" smtClean="0"/>
          </a:p>
          <a:p>
            <a:pPr>
              <a:buNone/>
            </a:pPr>
            <a:r>
              <a:rPr kumimoji="1" lang="ja-JP" altLang="en-US" sz="1200" dirty="0" smtClean="0"/>
              <a:t>　・</a:t>
            </a:r>
            <a:r>
              <a:rPr kumimoji="1" lang="ja-JP" altLang="en-US" sz="1200" b="1" u="sng" dirty="0" smtClean="0"/>
              <a:t>「一斉介護・流れ作業」</a:t>
            </a:r>
            <a:endParaRPr kumimoji="1" lang="en-US" altLang="ja-JP" sz="1200" b="1" u="sng" dirty="0" smtClean="0"/>
          </a:p>
          <a:p>
            <a:pPr>
              <a:buNone/>
            </a:pPr>
            <a:r>
              <a:rPr kumimoji="1" lang="ja-JP" altLang="en-US" sz="1200" dirty="0" smtClean="0"/>
              <a:t>　　作業効率優先での、日課に沿った排せつ介助など。</a:t>
            </a:r>
            <a:endParaRPr kumimoji="1" lang="en-US" altLang="ja-JP" sz="1200" dirty="0" smtClean="0"/>
          </a:p>
          <a:p>
            <a:pPr>
              <a:buNone/>
            </a:pPr>
            <a:endParaRPr kumimoji="1" lang="en-US" altLang="ja-JP" sz="1200" dirty="0" smtClean="0"/>
          </a:p>
          <a:p>
            <a:pPr>
              <a:buNone/>
            </a:pPr>
            <a:r>
              <a:rPr kumimoji="1" lang="ja-JP" altLang="en-US" sz="1200" b="1" u="sng" dirty="0" smtClean="0"/>
              <a:t>●その問題への対応策</a:t>
            </a:r>
            <a:endParaRPr kumimoji="1" lang="en-US" altLang="ja-JP" sz="1200" b="1" u="sng" dirty="0" smtClean="0"/>
          </a:p>
          <a:p>
            <a:pPr>
              <a:buNone/>
            </a:pPr>
            <a:endParaRPr kumimoji="1" lang="en-US" altLang="ja-JP" sz="1200" dirty="0" smtClean="0"/>
          </a:p>
          <a:p>
            <a:pPr>
              <a:buNone/>
            </a:pPr>
            <a:r>
              <a:rPr kumimoji="1" lang="ja-JP" altLang="en-US" sz="1200" dirty="0" smtClean="0"/>
              <a:t>　・「</a:t>
            </a:r>
            <a:r>
              <a:rPr kumimoji="1" lang="ja-JP" altLang="en-US" sz="1200" b="1" u="sng" dirty="0" smtClean="0"/>
              <a:t>利用者本位という大原則</a:t>
            </a:r>
            <a:r>
              <a:rPr kumimoji="1" lang="ja-JP" altLang="en-US" sz="1200" dirty="0" smtClean="0"/>
              <a:t>をもう一度確認する」</a:t>
            </a:r>
            <a:endParaRPr kumimoji="1" lang="en-US" altLang="ja-JP" sz="1200" dirty="0" smtClean="0"/>
          </a:p>
          <a:p>
            <a:pPr>
              <a:buNone/>
            </a:pPr>
            <a:r>
              <a:rPr kumimoji="1" lang="ja-JP" altLang="en-US" sz="1200" dirty="0" smtClean="0"/>
              <a:t>　・「実際に提供しているケアの内容や方法がそれに基づいたものであるかをチェックする」</a:t>
            </a:r>
            <a:endParaRPr kumimoji="1" lang="en-US" altLang="ja-JP" sz="1200" dirty="0" smtClean="0"/>
          </a:p>
          <a:p>
            <a:endParaRPr kumimoji="1" lang="en-US" altLang="ja-JP" sz="12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12</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ja-JP" altLang="en-US" b="1" u="sng" strike="noStrike" dirty="0" smtClean="0"/>
              <a:t>●倫理観と法令順守を高める教育の実施を阻む問題２＝</a:t>
            </a:r>
            <a:r>
              <a:rPr kumimoji="1" lang="ja-JP" altLang="en-US" sz="1200" b="1" u="sng" dirty="0" smtClean="0"/>
              <a:t>「意識不足の問題」</a:t>
            </a:r>
            <a:endParaRPr lang="en-US" altLang="ja-JP" b="1" u="sng" strike="noStrike" dirty="0" smtClean="0"/>
          </a:p>
          <a:p>
            <a:pPr>
              <a:buNone/>
            </a:pPr>
            <a:endParaRPr kumimoji="1" lang="en-US" altLang="ja-JP" sz="1400" dirty="0" smtClean="0"/>
          </a:p>
          <a:p>
            <a:pPr>
              <a:buNone/>
            </a:pPr>
            <a:r>
              <a:rPr kumimoji="1" lang="ja-JP" altLang="en-US" sz="1200" dirty="0" smtClean="0"/>
              <a:t>　・</a:t>
            </a:r>
            <a:r>
              <a:rPr kumimoji="1" lang="ja-JP" altLang="en-US" sz="1200" b="1" u="sng" dirty="0" smtClean="0"/>
              <a:t>「職業倫理の薄れ」</a:t>
            </a:r>
            <a:endParaRPr kumimoji="1" lang="en-US" altLang="ja-JP" sz="1200" b="1" u="sng" dirty="0" smtClean="0"/>
          </a:p>
          <a:p>
            <a:pPr>
              <a:buNone/>
            </a:pPr>
            <a:r>
              <a:rPr kumimoji="1" lang="ja-JP" altLang="en-US" sz="1200" dirty="0" smtClean="0"/>
              <a:t>　・</a:t>
            </a:r>
            <a:r>
              <a:rPr kumimoji="1" lang="ja-JP" altLang="en-US" sz="1200" b="1" u="sng" dirty="0" smtClean="0"/>
              <a:t>「介護理念が共有されていない」</a:t>
            </a:r>
            <a:endParaRPr kumimoji="1" lang="en-US" altLang="ja-JP" sz="1200" b="1" u="sng" dirty="0" smtClean="0"/>
          </a:p>
          <a:p>
            <a:pPr>
              <a:buNone/>
            </a:pPr>
            <a:r>
              <a:rPr kumimoji="1" lang="ja-JP" altLang="en-US" sz="1200" dirty="0" smtClean="0"/>
              <a:t>　　利用者を支援する職員の意識について考えていく必要があります。</a:t>
            </a:r>
            <a:endParaRPr kumimoji="1" lang="en-US" altLang="ja-JP" sz="1200" dirty="0" smtClean="0"/>
          </a:p>
          <a:p>
            <a:pPr>
              <a:buNone/>
            </a:pPr>
            <a:endParaRPr kumimoji="1" lang="en-US" altLang="ja-JP" sz="1200" dirty="0" smtClean="0"/>
          </a:p>
          <a:p>
            <a:pPr>
              <a:buNone/>
            </a:pPr>
            <a:r>
              <a:rPr kumimoji="1" lang="ja-JP" altLang="en-US" sz="1200" b="1" u="sng" dirty="0" smtClean="0"/>
              <a:t>●その問題への対応策</a:t>
            </a:r>
            <a:endParaRPr kumimoji="1" lang="en-US" altLang="ja-JP" sz="1200" b="1" u="sng" dirty="0" smtClean="0"/>
          </a:p>
          <a:p>
            <a:pPr>
              <a:buNone/>
            </a:pPr>
            <a:endParaRPr kumimoji="1" lang="en-US" altLang="ja-JP" sz="1200" dirty="0" smtClean="0"/>
          </a:p>
          <a:p>
            <a:pPr>
              <a:buNone/>
            </a:pPr>
            <a:r>
              <a:rPr kumimoji="1" lang="ja-JP" altLang="en-US" sz="1200" dirty="0" smtClean="0"/>
              <a:t>　・</a:t>
            </a:r>
            <a:r>
              <a:rPr kumimoji="1" lang="ja-JP" altLang="en-US" sz="1200" b="1" u="sng" dirty="0" smtClean="0"/>
              <a:t>「基本的な職業倫理・専門性に関する学習を徹底する」</a:t>
            </a:r>
            <a:endParaRPr kumimoji="1" lang="en-US" altLang="ja-JP" sz="1200" b="1" u="sng" dirty="0" smtClean="0"/>
          </a:p>
          <a:p>
            <a:pPr>
              <a:buNone/>
            </a:pPr>
            <a:r>
              <a:rPr kumimoji="1" lang="ja-JP" altLang="en-US" sz="1200" dirty="0" smtClean="0"/>
              <a:t>　・</a:t>
            </a:r>
            <a:r>
              <a:rPr kumimoji="1" lang="ja-JP" altLang="en-US" sz="1200" b="1" u="sng" dirty="0" smtClean="0"/>
              <a:t>「目指すべき介護の理念をつくり共有する」</a:t>
            </a:r>
            <a:endParaRPr kumimoji="1" lang="en-US" altLang="ja-JP" sz="1200" b="1" u="sng" dirty="0" smtClean="0"/>
          </a:p>
          <a:p>
            <a:pPr>
              <a:buNone/>
            </a:pPr>
            <a:r>
              <a:rPr kumimoji="1" lang="ja-JP" altLang="en-US" sz="1200" dirty="0" smtClean="0"/>
              <a:t>　　職員が日々、職業倫理や専門性を学習する機会を設ける、介護の理念をみんなで一緒に作り上げるなどして、職員の意識について、組織全体で向上させていくことが必要です。</a:t>
            </a:r>
          </a:p>
          <a:p>
            <a:endParaRPr kumimoji="1" lang="en-US" altLang="ja-JP" sz="1200" dirty="0" smtClean="0"/>
          </a:p>
          <a:p>
            <a:endParaRPr kumimoji="1" lang="en-US" altLang="ja-JP" sz="1200" dirty="0" smtClean="0"/>
          </a:p>
          <a:p>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13</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strike="noStrike" dirty="0" smtClean="0"/>
              <a:t>●倫理観と法令順守を高める教育の実施を阻む問題３＝</a:t>
            </a:r>
            <a:r>
              <a:rPr kumimoji="1" lang="ja-JP" altLang="en-US" sz="1200" b="1" u="sng" dirty="0" smtClean="0"/>
              <a:t>「虐待・身体拘束に関する意識・知識の問題」</a:t>
            </a:r>
            <a:endParaRPr lang="en-US" altLang="ja-JP" b="1" u="sng" strike="noStrike" dirty="0" smtClean="0"/>
          </a:p>
          <a:p>
            <a:pPr>
              <a:buNone/>
            </a:pPr>
            <a:endParaRPr lang="en-US" altLang="ja-JP" dirty="0" smtClean="0"/>
          </a:p>
          <a:p>
            <a:pPr>
              <a:buNone/>
            </a:pPr>
            <a:r>
              <a:rPr kumimoji="1" lang="ja-JP" altLang="en-US" sz="1200" dirty="0" smtClean="0"/>
              <a:t>　・</a:t>
            </a:r>
            <a:r>
              <a:rPr kumimoji="1" lang="ja-JP" altLang="en-US" sz="1400" b="1" u="sng" dirty="0" smtClean="0"/>
              <a:t>「必要な法令を知らない」</a:t>
            </a:r>
            <a:endParaRPr kumimoji="1" lang="en-US" altLang="ja-JP" sz="1400" b="1" u="sng" dirty="0" smtClean="0"/>
          </a:p>
          <a:p>
            <a:pPr>
              <a:buNone/>
            </a:pPr>
            <a:r>
              <a:rPr kumimoji="1" lang="ja-JP" altLang="en-US" sz="1400" dirty="0" smtClean="0"/>
              <a:t>　・</a:t>
            </a:r>
            <a:r>
              <a:rPr kumimoji="1" lang="ja-JP" altLang="en-US" sz="1400" b="1" u="sng" dirty="0" smtClean="0"/>
              <a:t>「拘束に替わるケアを知らない、考えない」</a:t>
            </a:r>
            <a:endParaRPr kumimoji="1" lang="en-US" altLang="ja-JP" sz="1400" b="1" u="sng" dirty="0" smtClean="0"/>
          </a:p>
          <a:p>
            <a:pPr>
              <a:buNone/>
            </a:pPr>
            <a:r>
              <a:rPr kumimoji="1" lang="ja-JP" altLang="en-US" sz="1200" dirty="0" smtClean="0"/>
              <a:t>　　現場の職員全員が虐待防止法や身体拘束について理解しているでしょうか。</a:t>
            </a:r>
            <a:endParaRPr kumimoji="1" lang="en-US" altLang="ja-JP" sz="1200" dirty="0" smtClean="0"/>
          </a:p>
          <a:p>
            <a:pPr>
              <a:buNone/>
            </a:pPr>
            <a:r>
              <a:rPr kumimoji="1" lang="ja-JP" altLang="en-US" sz="1200" dirty="0" smtClean="0"/>
              <a:t>　　虐待防止法の目的や施設従事者の責務、高齢者虐待の５つの類型、虐待を発見した際の対応方法、身体拘束原則禁止の規定、３要件など、知識として持っていますか。</a:t>
            </a:r>
            <a:endParaRPr kumimoji="1" lang="en-US" altLang="ja-JP" sz="1200" dirty="0" smtClean="0"/>
          </a:p>
          <a:p>
            <a:pPr>
              <a:buNone/>
            </a:pPr>
            <a:endParaRPr kumimoji="1" lang="en-US" altLang="ja-JP" sz="1200" dirty="0" smtClean="0"/>
          </a:p>
          <a:p>
            <a:pPr>
              <a:buNone/>
            </a:pPr>
            <a:r>
              <a:rPr kumimoji="1" lang="ja-JP" altLang="en-US" sz="1200" b="1" u="sng" dirty="0" smtClean="0"/>
              <a:t>●その問題への対応策</a:t>
            </a:r>
            <a:endParaRPr kumimoji="1" lang="en-US" altLang="ja-JP" sz="1200" b="1" u="sng" dirty="0" smtClean="0"/>
          </a:p>
          <a:p>
            <a:endParaRPr kumimoji="1" lang="en-US" altLang="ja-JP" sz="1200" dirty="0" smtClean="0"/>
          </a:p>
          <a:p>
            <a:pPr>
              <a:buNone/>
            </a:pPr>
            <a:r>
              <a:rPr kumimoji="1" lang="ja-JP" altLang="en-US" sz="1200" dirty="0" smtClean="0"/>
              <a:t>　・「関連する法律や規定の内容を知識として学ぶ」</a:t>
            </a:r>
            <a:endParaRPr kumimoji="1" lang="en-US" altLang="ja-JP" sz="1200" dirty="0" smtClean="0"/>
          </a:p>
          <a:p>
            <a:pPr>
              <a:buNone/>
            </a:pPr>
            <a:r>
              <a:rPr kumimoji="1" lang="ja-JP" altLang="en-US" sz="1200" dirty="0" smtClean="0"/>
              <a:t>　・「拘束を行わないケアや虐待を未然に防ぐ方法を具体的に学ぶ」</a:t>
            </a:r>
            <a:endParaRPr kumimoji="1" lang="en-US" altLang="ja-JP" sz="1200" dirty="0" smtClean="0"/>
          </a:p>
          <a:p>
            <a:pPr>
              <a:buNone/>
            </a:pPr>
            <a:r>
              <a:rPr kumimoji="1" lang="ja-JP" altLang="en-US" sz="1200" dirty="0" smtClean="0"/>
              <a:t>　</a:t>
            </a:r>
          </a:p>
          <a:p>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14</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b="1" dirty="0" smtClean="0"/>
              <a:t>【</a:t>
            </a:r>
            <a:r>
              <a:rPr kumimoji="1" lang="ja-JP" altLang="en-US" b="1" dirty="0" smtClean="0"/>
              <a:t>負担・ストレスと組織風土の改善</a:t>
            </a:r>
            <a:r>
              <a:rPr kumimoji="1" lang="en-US" altLang="ja-JP"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虐待防止や不適切なケアを防ぐためには、</a:t>
            </a:r>
            <a:r>
              <a:rPr kumimoji="1" lang="ja-JP" altLang="en-US" b="1" u="sng" dirty="0" smtClean="0"/>
              <a:t>負担・ストレス・組織風土の改善</a:t>
            </a:r>
            <a:r>
              <a:rPr kumimoji="1" lang="ja-JP" altLang="en-US" dirty="0" smtClean="0"/>
              <a:t>が必要です。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●「負担・ストレス・組織風土の改善を阻む問題１、２＝「</a:t>
            </a:r>
            <a:r>
              <a:rPr kumimoji="1" lang="ja-JP" altLang="en-US" sz="1200" b="1" u="sng" dirty="0" smtClean="0"/>
              <a:t>負担の多さの問題」「ストレスの問題」</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　</a:t>
            </a:r>
            <a:endParaRPr kumimoji="1" lang="en-US" altLang="ja-JP" sz="12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「人手不足」</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「業務の多忙さ」</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「夜勤時の負担」</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「負担の多さからくるストレス」</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「職場内の人間関係」</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●その問題への対応策</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a:t>
            </a:r>
            <a:r>
              <a:rPr kumimoji="1" lang="ja-JP" altLang="en-US" sz="1200" b="1" u="sng" dirty="0" smtClean="0"/>
              <a:t>柔軟な人員配置を検討する」</a:t>
            </a:r>
            <a:endParaRPr kumimoji="1" lang="en-US" altLang="ja-JP" sz="12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smtClean="0"/>
              <a:t>　・</a:t>
            </a:r>
            <a:r>
              <a:rPr kumimoji="1" lang="ja-JP" altLang="en-US" sz="1200" b="1" u="sng" dirty="0" smtClean="0"/>
              <a:t>「効率優先や一斉介護・流れ作業を見直し、個別ケアを推進する」</a:t>
            </a:r>
            <a:endParaRPr kumimoji="1" lang="en-US" altLang="ja-JP" sz="12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smtClean="0"/>
              <a:t>　・</a:t>
            </a:r>
            <a:r>
              <a:rPr kumimoji="1" lang="ja-JP" altLang="en-US" sz="1200" b="1" u="sng" dirty="0" smtClean="0"/>
              <a:t>「夜勤時については配慮を行う」</a:t>
            </a:r>
            <a:endParaRPr kumimoji="1" lang="en-US" altLang="ja-JP" b="1" u="sng" dirty="0" smtClean="0"/>
          </a:p>
          <a:p>
            <a:pPr>
              <a:buNone/>
            </a:pPr>
            <a:r>
              <a:rPr kumimoji="1" lang="ja-JP" altLang="en-US" dirty="0" smtClean="0"/>
              <a:t>　　組織として、業務マニュアルや、勤務表を作る際に、他の職員が応援をしやすい「</a:t>
            </a:r>
            <a:r>
              <a:rPr kumimoji="1" lang="ja-JP" altLang="en-US" sz="1200" dirty="0" smtClean="0"/>
              <a:t>柔軟な人員配置を検討する」ことや、「効率優先や一斉介護・流れ作業を見直し、個別ケアを</a:t>
            </a:r>
            <a:endParaRPr kumimoji="1" lang="en-US" altLang="ja-JP" sz="1200" dirty="0" smtClean="0"/>
          </a:p>
          <a:p>
            <a:pPr>
              <a:buNone/>
            </a:pPr>
            <a:r>
              <a:rPr kumimoji="1" lang="ja-JP" altLang="en-US" sz="1200" dirty="0" smtClean="0"/>
              <a:t>　　推進する」ことなどがあります。</a:t>
            </a:r>
            <a:endParaRPr kumimoji="1" lang="en-US" altLang="ja-JP" sz="1200" dirty="0" smtClean="0"/>
          </a:p>
          <a:p>
            <a:pPr>
              <a:buNone/>
            </a:pPr>
            <a:r>
              <a:rPr kumimoji="1" lang="ja-JP" altLang="en-US" sz="1200" dirty="0" smtClean="0"/>
              <a:t>　　また、職員配置がどうしても少なくなってしまう、夜勤時については、他のセクションの職員が応援を行う体制をとるなどの、配慮を行うことも考えられます。</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15</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none" dirty="0" smtClean="0"/>
              <a:t>●「負担・ストレス・組織風土の改善を阻む問題３＝「</a:t>
            </a:r>
            <a:r>
              <a:rPr kumimoji="1" lang="ja-JP" altLang="en-US" sz="1200" b="1" u="none" dirty="0" smtClean="0"/>
              <a:t>組織風土の問題」</a:t>
            </a:r>
            <a:endParaRPr kumimoji="1" lang="en-US" altLang="ja-JP" b="1" u="none"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none" dirty="0" smtClean="0"/>
              <a:t>　</a:t>
            </a:r>
            <a:endParaRPr kumimoji="1" lang="en-US" altLang="ja-JP" sz="1200" b="1" u="none" dirty="0" smtClean="0"/>
          </a:p>
          <a:p>
            <a:pPr>
              <a:buNone/>
            </a:pPr>
            <a:r>
              <a:rPr kumimoji="1" lang="ja-JP" altLang="en-US" dirty="0" smtClean="0"/>
              <a:t>　・</a:t>
            </a:r>
            <a:r>
              <a:rPr kumimoji="1" lang="ja-JP" altLang="en-US" b="1" u="sng" dirty="0" smtClean="0"/>
              <a:t>「</a:t>
            </a:r>
            <a:r>
              <a:rPr kumimoji="1" lang="ja-JP" altLang="en-US" sz="1200" b="1" u="sng" dirty="0" smtClean="0"/>
              <a:t>見て見ぬふり」</a:t>
            </a:r>
            <a:endParaRPr kumimoji="1" lang="en-US" altLang="ja-JP" sz="1200" b="1" u="sng" dirty="0" smtClean="0"/>
          </a:p>
          <a:p>
            <a:pPr>
              <a:buNone/>
            </a:pPr>
            <a:r>
              <a:rPr kumimoji="1" lang="ja-JP" altLang="en-US" sz="1200" dirty="0" smtClean="0"/>
              <a:t>　　</a:t>
            </a:r>
            <a:r>
              <a:rPr kumimoji="1" lang="ja-JP" altLang="en-US" dirty="0" smtClean="0"/>
              <a:t>他の職員が虐待や不適切なケアを行っている場面を見たとしても、「</a:t>
            </a:r>
            <a:r>
              <a:rPr kumimoji="1" lang="ja-JP" altLang="en-US" sz="1200" dirty="0" smtClean="0"/>
              <a:t>見て見ぬふり」をする。</a:t>
            </a:r>
            <a:endParaRPr kumimoji="1" lang="en-US" altLang="ja-JP" sz="1200" dirty="0" smtClean="0"/>
          </a:p>
          <a:p>
            <a:pPr>
              <a:buNone/>
            </a:pPr>
            <a:endParaRPr kumimoji="1" lang="en-US" altLang="ja-JP" sz="1200" dirty="0" smtClean="0"/>
          </a:p>
          <a:p>
            <a:pPr>
              <a:buNone/>
            </a:pPr>
            <a:r>
              <a:rPr kumimoji="1" lang="ja-JP" altLang="en-US" sz="1200" dirty="0" smtClean="0"/>
              <a:t>　・</a:t>
            </a:r>
            <a:r>
              <a:rPr kumimoji="1" lang="ja-JP" altLang="en-US" sz="1200" b="1" u="sng" dirty="0" smtClean="0"/>
              <a:t>「安易なケアや身体拘束容認」</a:t>
            </a:r>
            <a:endParaRPr kumimoji="1" lang="en-US" altLang="ja-JP" sz="1200" b="1" u="sng" dirty="0" smtClean="0"/>
          </a:p>
          <a:p>
            <a:pPr>
              <a:buNone/>
            </a:pPr>
            <a:r>
              <a:rPr kumimoji="1" lang="ja-JP" altLang="en-US" sz="1200" dirty="0" smtClean="0"/>
              <a:t>　　個々の利用者のケアについて、組織内できちんと検討を行ったうえで、判断することなく「安易なケアや身体拘束容認」を行ってしまう。</a:t>
            </a:r>
            <a:endParaRPr kumimoji="1" lang="en-US" altLang="ja-JP" sz="1200" dirty="0" smtClean="0"/>
          </a:p>
          <a:p>
            <a:pPr>
              <a:buNone/>
            </a:pPr>
            <a:endParaRPr kumimoji="1" lang="en-US" altLang="ja-JP" sz="1200" dirty="0" smtClean="0"/>
          </a:p>
          <a:p>
            <a:pPr>
              <a:buNone/>
            </a:pPr>
            <a:r>
              <a:rPr kumimoji="1" lang="ja-JP" altLang="en-US" dirty="0" smtClean="0"/>
              <a:t>　・</a:t>
            </a:r>
            <a:r>
              <a:rPr kumimoji="1" lang="ja-JP" altLang="en-US" sz="1200" b="1" u="sng" dirty="0" smtClean="0"/>
              <a:t>「連絡の不徹底」</a:t>
            </a:r>
            <a:endParaRPr kumimoji="1" lang="en-US" altLang="ja-JP" b="1" u="sng" dirty="0" smtClean="0"/>
          </a:p>
          <a:p>
            <a:pPr>
              <a:buNone/>
            </a:pPr>
            <a:r>
              <a:rPr kumimoji="1" lang="ja-JP" altLang="en-US" dirty="0" smtClean="0"/>
              <a:t>　　</a:t>
            </a:r>
            <a:r>
              <a:rPr kumimoji="1" lang="ja-JP" altLang="en-US" sz="1200" dirty="0" smtClean="0"/>
              <a:t>ケアの内容の変更などがあった場合も、必要な職員に情報がいきわたらないような「連絡の不徹底」。</a:t>
            </a:r>
            <a:endParaRPr kumimoji="1" lang="en-US" altLang="ja-JP" dirty="0" smtClean="0"/>
          </a:p>
          <a:p>
            <a:pPr>
              <a:buNone/>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smtClean="0"/>
              <a:t>　　このような問題は、組織全体の慣習や、体質などの問題と考えられます。</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b="1" u="sng" dirty="0" smtClean="0"/>
              <a:t>●その問題への対応策</a:t>
            </a:r>
            <a:endParaRPr kumimoji="1" lang="en-US" altLang="ja-JP" sz="1200" b="1" u="sng" dirty="0" smtClean="0"/>
          </a:p>
          <a:p>
            <a:pPr>
              <a:buNone/>
            </a:pPr>
            <a:endParaRPr kumimoji="1" lang="en-US" altLang="ja-JP" sz="1200" dirty="0" smtClean="0"/>
          </a:p>
          <a:p>
            <a:pPr>
              <a:buNone/>
            </a:pPr>
            <a:r>
              <a:rPr kumimoji="1" lang="ja-JP" altLang="en-US" sz="1200" dirty="0" smtClean="0"/>
              <a:t>　・そのような組織風土の問題に対する防止策としては、組織全体、職員全員が、意識を変えるような</a:t>
            </a:r>
            <a:r>
              <a:rPr kumimoji="1" lang="ja-JP" altLang="en-US" sz="1200" b="1" u="sng" dirty="0" smtClean="0"/>
              <a:t>「組織運営の健全化、チームアプロ</a:t>
            </a:r>
            <a:r>
              <a:rPr kumimoji="1" lang="en-US" altLang="ja-JP" sz="1200" b="1" u="sng" dirty="0" smtClean="0"/>
              <a:t>―</a:t>
            </a:r>
            <a:r>
              <a:rPr kumimoji="1" lang="ja-JP" altLang="en-US" sz="1200" b="1" u="sng" dirty="0" smtClean="0"/>
              <a:t>チの充実、倫理観と法令順守を高める</a:t>
            </a:r>
            <a:endParaRPr kumimoji="1" lang="en-US" altLang="ja-JP" sz="1200" b="1" u="sng" dirty="0" smtClean="0"/>
          </a:p>
          <a:p>
            <a:pPr>
              <a:buNone/>
            </a:pPr>
            <a:r>
              <a:rPr kumimoji="1" lang="ja-JP" altLang="en-US" sz="1200" b="0" u="none" dirty="0" smtClean="0"/>
              <a:t>　　</a:t>
            </a:r>
            <a:r>
              <a:rPr kumimoji="1" lang="ja-JP" altLang="en-US" sz="1200" b="1" u="sng" dirty="0" smtClean="0"/>
              <a:t>教育の実施に丁寧に取り組んでいく」</a:t>
            </a:r>
            <a:r>
              <a:rPr kumimoji="1" lang="ja-JP" altLang="en-US" sz="1200" dirty="0" smtClean="0"/>
              <a:t>ことが必要です。</a:t>
            </a:r>
            <a:endParaRPr kumimoji="1" lang="en-US" altLang="ja-JP" sz="1200" dirty="0" smtClean="0"/>
          </a:p>
          <a:p>
            <a:pPr>
              <a:buNone/>
            </a:pPr>
            <a:endParaRPr kumimoji="1" lang="en-US" altLang="ja-JP" sz="1200" dirty="0" smtClean="0"/>
          </a:p>
          <a:p>
            <a:pPr>
              <a:buNone/>
            </a:pPr>
            <a:r>
              <a:rPr kumimoji="1" lang="ja-JP" altLang="en-US" sz="1200" dirty="0" smtClean="0"/>
              <a:t>　・組織を変えていく取り組みをトップのみが行うのではなく、現場の職員を含め、職員全員が</a:t>
            </a:r>
            <a:r>
              <a:rPr kumimoji="1" lang="ja-JP" altLang="en-US" sz="1200" b="1" u="sng" dirty="0" smtClean="0"/>
              <a:t>「取組みの過程で体験的に共有する」</a:t>
            </a:r>
            <a:r>
              <a:rPr kumimoji="1" lang="ja-JP" altLang="en-US" sz="1200" dirty="0" smtClean="0"/>
              <a:t>ということが考えられます。</a:t>
            </a:r>
            <a:endParaRPr kumimoji="1" lang="en-US" altLang="ja-JP" sz="1200" dirty="0" smtClean="0"/>
          </a:p>
          <a:p>
            <a:pPr>
              <a:buNone/>
            </a:pPr>
            <a:endParaRPr kumimoji="1" lang="en-US" altLang="ja-JP" sz="1200" dirty="0" smtClean="0"/>
          </a:p>
          <a:p>
            <a:pPr>
              <a:buNone/>
            </a:pPr>
            <a:r>
              <a:rPr kumimoji="1" lang="ja-JP" altLang="en-US" sz="1200" dirty="0" smtClean="0"/>
              <a:t>　・</a:t>
            </a:r>
            <a:r>
              <a:rPr kumimoji="1" lang="ja-JP" altLang="en-US" sz="1200" b="1" u="sng" dirty="0" smtClean="0"/>
              <a:t>「負担の多さやストレスへの対策を十分に図る」</a:t>
            </a:r>
            <a:r>
              <a:rPr kumimoji="1" lang="ja-JP" altLang="en-US" sz="1200" dirty="0" smtClean="0"/>
              <a:t>ことも重要です。</a:t>
            </a:r>
          </a:p>
          <a:p>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16</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対策のポイント</a:t>
            </a:r>
            <a:r>
              <a:rPr kumimoji="1" lang="en-US" altLang="ja-JP" b="1" dirty="0" smtClean="0"/>
              <a:t>】</a:t>
            </a:r>
          </a:p>
          <a:p>
            <a:pPr>
              <a:buNone/>
            </a:pPr>
            <a:r>
              <a:rPr kumimoji="1" lang="ja-JP" altLang="en-US" dirty="0" smtClean="0"/>
              <a:t>ここまで、虐待や不適切なケアが発生する５つの要因について、その問題点と対応策について説明をしてきました。</a:t>
            </a:r>
            <a:endParaRPr kumimoji="1" lang="en-US" altLang="ja-JP" dirty="0" smtClean="0"/>
          </a:p>
          <a:p>
            <a:r>
              <a:rPr kumimoji="1" lang="ja-JP" altLang="en-US" dirty="0" smtClean="0"/>
              <a:t>ここで説明した問題は、直接的に虐待や不適切なケアを生み出すものだけではありません。</a:t>
            </a:r>
            <a:endParaRPr kumimoji="1" lang="en-US" altLang="ja-JP" dirty="0" smtClean="0"/>
          </a:p>
          <a:p>
            <a:r>
              <a:rPr lang="ja-JP" altLang="en-US" b="1" u="sng" dirty="0" smtClean="0"/>
              <a:t>放置することでその温床になったり、いくつかが作用し発生を助長させる</a:t>
            </a:r>
            <a:r>
              <a:rPr kumimoji="1" lang="ja-JP" altLang="en-US" dirty="0" smtClean="0"/>
              <a:t>ことが考えられます。</a:t>
            </a:r>
            <a:endParaRPr kumimoji="1" lang="en-US" altLang="ja-JP" dirty="0" smtClean="0"/>
          </a:p>
          <a:p>
            <a:r>
              <a:rPr kumimoji="1" lang="ja-JP" altLang="en-US" dirty="0" smtClean="0"/>
              <a:t>また、この問題だけあるということではなく、それぞれの問題が、複数発生し、相互に強く関係していると考えらます。</a:t>
            </a:r>
            <a:endParaRPr kumimoji="1" lang="en-US" altLang="ja-JP" dirty="0" smtClean="0"/>
          </a:p>
          <a:p>
            <a:endParaRPr kumimoji="1" lang="en-US" altLang="ja-JP" dirty="0" smtClean="0"/>
          </a:p>
          <a:p>
            <a:r>
              <a:rPr kumimoji="1" lang="ja-JP" altLang="en-US" dirty="0" smtClean="0"/>
              <a:t>そのため、部分的に捉え、対策をとるのではなく、</a:t>
            </a:r>
            <a:r>
              <a:rPr kumimoji="1" lang="ja-JP" altLang="en-US" b="1" u="sng" dirty="0" smtClean="0"/>
              <a:t>多角的に捉える必要</a:t>
            </a:r>
            <a:r>
              <a:rPr kumimoji="1" lang="ja-JP" altLang="en-US" dirty="0" smtClean="0"/>
              <a:t>があります。</a:t>
            </a:r>
            <a:endParaRPr kumimoji="1" lang="en-US" altLang="ja-JP" dirty="0" smtClean="0"/>
          </a:p>
          <a:p>
            <a:r>
              <a:rPr kumimoji="1" lang="ja-JP" altLang="en-US" dirty="0" smtClean="0"/>
              <a:t>そこで、「</a:t>
            </a:r>
            <a:r>
              <a:rPr kumimoji="1" lang="ja-JP" altLang="en-US" b="1" u="sng" dirty="0" smtClean="0"/>
              <a:t>対策の基本は、それぞれの要因における問題を分析し、組織的な取組みを行い、その中で、職員個々が必要な役割を果たすこと</a:t>
            </a:r>
            <a:r>
              <a:rPr kumimoji="1" lang="ja-JP" altLang="en-US" dirty="0" smtClean="0"/>
              <a:t>」が対策のポイントとなります。</a:t>
            </a:r>
            <a:endParaRPr kumimoji="1" lang="en-US" altLang="ja-JP" dirty="0" smtClean="0"/>
          </a:p>
          <a:p>
            <a:r>
              <a:rPr kumimoji="1" lang="ja-JP" altLang="en-US" dirty="0" smtClean="0"/>
              <a:t>組織的な問題、職員個々の問題、それぞれが、自分たちの抱えている問題を分析し、それぞれが役割をきちんと検討し、果たしていくことが必要になります。</a:t>
            </a: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17</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85000" lnSpcReduction="10000"/>
          </a:bodyPr>
          <a:lstStyle/>
          <a:p>
            <a:pPr>
              <a:buNone/>
            </a:pPr>
            <a:r>
              <a:rPr kumimoji="1" lang="en-US" altLang="ja-JP" b="1" dirty="0" smtClean="0"/>
              <a:t>【</a:t>
            </a:r>
            <a:r>
              <a:rPr kumimoji="1" lang="ja-JP" altLang="en-US" b="1" dirty="0" smtClean="0"/>
              <a:t>未然防止の実践～施設職員調査から～</a:t>
            </a:r>
            <a:r>
              <a:rPr kumimoji="1" lang="en-US" altLang="ja-JP" b="1" dirty="0" smtClean="0"/>
              <a:t>】</a:t>
            </a:r>
          </a:p>
          <a:p>
            <a:pPr>
              <a:buNone/>
            </a:pPr>
            <a:endParaRPr kumimoji="1" lang="en-US" altLang="ja-JP" dirty="0" smtClean="0"/>
          </a:p>
          <a:p>
            <a:pPr>
              <a:buNone/>
            </a:pPr>
            <a:r>
              <a:rPr kumimoji="1" lang="ja-JP" altLang="en-US" b="0" dirty="0" smtClean="0"/>
              <a:t>・具体的にはどのように実践すればよいのでしょうか。</a:t>
            </a:r>
            <a:endParaRPr kumimoji="1" lang="en-US" altLang="ja-JP" b="0" dirty="0" smtClean="0"/>
          </a:p>
          <a:p>
            <a:pPr>
              <a:buNone/>
            </a:pPr>
            <a:r>
              <a:rPr kumimoji="1" lang="ja-JP" altLang="en-US" b="0" dirty="0" smtClean="0"/>
              <a:t>・施設職員調査において、各施設・事業所が</a:t>
            </a:r>
            <a:r>
              <a:rPr kumimoji="1" lang="ja-JP" altLang="en-US" b="1" u="sng" dirty="0" smtClean="0"/>
              <a:t>実践している方法</a:t>
            </a:r>
            <a:r>
              <a:rPr kumimoji="1" lang="ja-JP" altLang="en-US" b="0" dirty="0" smtClean="0"/>
              <a:t>を具体的に記載してもらった内容をいくつか紹介します。</a:t>
            </a:r>
          </a:p>
          <a:p>
            <a:pPr>
              <a:buNone/>
            </a:pPr>
            <a:endParaRPr kumimoji="1" lang="en-US" altLang="ja-JP" b="1" dirty="0" smtClean="0"/>
          </a:p>
          <a:p>
            <a:pPr>
              <a:buNone/>
            </a:pPr>
            <a:r>
              <a:rPr kumimoji="1" lang="ja-JP" altLang="en-US" b="1" u="sng" dirty="0" smtClean="0"/>
              <a:t>　①「施設理念や運営方針の周知徹底」の具体的な実践。</a:t>
            </a:r>
            <a:endParaRPr kumimoji="1" lang="en-US" altLang="ja-JP" b="1" u="sng" dirty="0" smtClean="0"/>
          </a:p>
          <a:p>
            <a:pPr lvl="0">
              <a:buNone/>
            </a:pPr>
            <a:r>
              <a:rPr kumimoji="1" lang="ja-JP" altLang="en-US" dirty="0" smtClean="0"/>
              <a:t>　　・</a:t>
            </a:r>
            <a:r>
              <a:rPr lang="ja-JP" altLang="en-US" dirty="0" smtClean="0"/>
              <a:t>理念や方針を</a:t>
            </a:r>
            <a:r>
              <a:rPr lang="ja-JP" altLang="en-US" b="1" u="sng" dirty="0" smtClean="0"/>
              <a:t>新人研修や育成研修で伝え</a:t>
            </a:r>
            <a:r>
              <a:rPr lang="ja-JP" altLang="en-US" dirty="0" smtClean="0"/>
              <a:t>、</a:t>
            </a:r>
            <a:r>
              <a:rPr lang="ja-JP" altLang="en-US" b="1" u="sng" dirty="0" smtClean="0"/>
              <a:t>毎年の事業計画提示の際、周知</a:t>
            </a:r>
            <a:r>
              <a:rPr lang="ja-JP" altLang="en-US" dirty="0" smtClean="0"/>
              <a:t>するように努めている。（有料老人ホーム）</a:t>
            </a:r>
            <a:endParaRPr lang="en-US" altLang="ja-JP" dirty="0" smtClean="0"/>
          </a:p>
          <a:p>
            <a:pPr lvl="0">
              <a:buNone/>
            </a:pPr>
            <a:r>
              <a:rPr lang="ja-JP" altLang="en-US" dirty="0" smtClean="0"/>
              <a:t>　　・</a:t>
            </a:r>
            <a:r>
              <a:rPr lang="ja-JP" altLang="en-US" b="1" u="sng" dirty="0" smtClean="0"/>
              <a:t>職員全員に対し、「どのような施設にしたいのか、また、どのようなケアをしたいのか」というアンケート</a:t>
            </a:r>
            <a:r>
              <a:rPr lang="ja-JP" altLang="en-US" dirty="0" smtClean="0"/>
              <a:t>をとり、出された意見をもとに施設長等が検討し、施設のプランとしてまとめた。</a:t>
            </a:r>
            <a:endParaRPr lang="en-US" altLang="ja-JP" dirty="0" smtClean="0"/>
          </a:p>
          <a:p>
            <a:pPr lvl="0">
              <a:buNone/>
            </a:pPr>
            <a:r>
              <a:rPr lang="ja-JP" altLang="en-US" dirty="0" smtClean="0"/>
              <a:t>　　　</a:t>
            </a:r>
            <a:r>
              <a:rPr lang="ja-JP" altLang="en-US" b="1" u="sng" dirty="0" smtClean="0"/>
              <a:t>プロセスを経たこと</a:t>
            </a:r>
            <a:r>
              <a:rPr lang="ja-JP" altLang="en-US" dirty="0" smtClean="0"/>
              <a:t>ですべての職員が基本理念についてキーワードとして理解している。（特別養護老人ホーム）</a:t>
            </a:r>
            <a:endParaRPr lang="en-US" altLang="ja-JP" dirty="0" smtClean="0"/>
          </a:p>
          <a:p>
            <a:pPr lvl="0">
              <a:buNone/>
            </a:pPr>
            <a:endParaRPr lang="en-US" altLang="ja-JP" dirty="0" smtClean="0"/>
          </a:p>
          <a:p>
            <a:pPr lvl="0">
              <a:buNone/>
            </a:pPr>
            <a:r>
              <a:rPr lang="ja-JP" altLang="en-US" b="1" u="sng" dirty="0" smtClean="0"/>
              <a:t>　②「施設内虐待防止委員会」「身体拘束廃止委員会」の立ち上げ。</a:t>
            </a:r>
            <a:r>
              <a:rPr lang="ja-JP" altLang="en-US" b="0" u="none" dirty="0" smtClean="0"/>
              <a:t>（特別養護老人ホーム）</a:t>
            </a:r>
            <a:endParaRPr lang="en-US" altLang="ja-JP" b="0" u="none" dirty="0" smtClean="0"/>
          </a:p>
          <a:p>
            <a:pPr lvl="0">
              <a:buNone/>
            </a:pPr>
            <a:r>
              <a:rPr lang="ja-JP" altLang="en-US" dirty="0" smtClean="0"/>
              <a:t>　　・入居者の人権を守るために虐待行為をなくす努力をしている。</a:t>
            </a:r>
            <a:endParaRPr lang="en-US" altLang="ja-JP" dirty="0" smtClean="0"/>
          </a:p>
          <a:p>
            <a:pPr lvl="0">
              <a:buNone/>
            </a:pPr>
            <a:endParaRPr lang="en-US" altLang="ja-JP" dirty="0" smtClean="0"/>
          </a:p>
          <a:p>
            <a:pPr lvl="0">
              <a:buNone/>
            </a:pPr>
            <a:endParaRPr lang="en-US" altLang="ja-JP" dirty="0" smtClean="0"/>
          </a:p>
          <a:p>
            <a:pPr lvl="0">
              <a:buNone/>
            </a:pPr>
            <a:r>
              <a:rPr lang="ja-JP" altLang="en-US" dirty="0" smtClean="0"/>
              <a:t>　　・マニュアルの作成は、高齢者虐待種別５項目について、どのようなことが考えられるか</a:t>
            </a:r>
            <a:r>
              <a:rPr lang="ja-JP" altLang="en-US" b="1" u="sng" dirty="0" smtClean="0"/>
              <a:t>職員にアンケートをとり</a:t>
            </a:r>
            <a:r>
              <a:rPr lang="ja-JP" altLang="en-US" dirty="0" smtClean="0"/>
              <a:t>、それに対してどのような取組みが必要かを検討した。</a:t>
            </a:r>
            <a:endParaRPr lang="en-US" altLang="ja-JP" dirty="0" smtClean="0"/>
          </a:p>
          <a:p>
            <a:pPr>
              <a:buNone/>
            </a:pPr>
            <a:r>
              <a:rPr kumimoji="1" lang="ja-JP" altLang="en-US" dirty="0" smtClean="0"/>
              <a:t>　　・研修会の開催、マニュアルの作成、委員会での検討は、</a:t>
            </a:r>
            <a:r>
              <a:rPr kumimoji="1" lang="ja-JP" altLang="en-US" b="1" u="sng" dirty="0" smtClean="0"/>
              <a:t>自分たちで気付いていくために必要</a:t>
            </a:r>
            <a:r>
              <a:rPr kumimoji="1" lang="ja-JP" altLang="en-US" dirty="0" smtClean="0"/>
              <a:t>。</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③報告・通報しやすい体制づくり</a:t>
            </a:r>
            <a:r>
              <a:rPr kumimoji="1" lang="ja-JP" altLang="en-US" b="0" u="none" dirty="0" smtClean="0"/>
              <a:t>（有料老人ホーム）</a:t>
            </a:r>
            <a:endParaRPr kumimoji="1" lang="en-US" altLang="ja-JP" b="0" u="none" dirty="0" smtClean="0"/>
          </a:p>
          <a:p>
            <a:pPr>
              <a:buNone/>
            </a:pPr>
            <a:r>
              <a:rPr kumimoji="1" lang="ja-JP" altLang="en-US" b="0" u="none" dirty="0" smtClean="0"/>
              <a:t>　　・</a:t>
            </a:r>
            <a:r>
              <a:rPr kumimoji="1" lang="ja-JP" altLang="en-US" b="1" u="sng" dirty="0" smtClean="0"/>
              <a:t>ヒヤリハット</a:t>
            </a:r>
            <a:r>
              <a:rPr kumimoji="1" lang="ja-JP" altLang="en-US" b="0" u="none" dirty="0" smtClean="0"/>
              <a:t>などすべて挙げてもらうようにしている。</a:t>
            </a:r>
            <a:endParaRPr kumimoji="1" lang="en-US" altLang="ja-JP" b="0" u="none" dirty="0" smtClean="0"/>
          </a:p>
          <a:p>
            <a:pPr>
              <a:buNone/>
            </a:pPr>
            <a:r>
              <a:rPr kumimoji="1" lang="ja-JP" altLang="en-US" b="0" u="none" dirty="0" smtClean="0"/>
              <a:t>　　・事故報告はきちんと挙げてもらい、ミーティング等で情報共有し、改善に努めている。</a:t>
            </a:r>
            <a:endParaRPr kumimoji="1" lang="en-US" altLang="ja-JP" b="0" u="none" dirty="0" smtClean="0"/>
          </a:p>
          <a:p>
            <a:pPr>
              <a:buNone/>
            </a:pPr>
            <a:r>
              <a:rPr kumimoji="1" lang="ja-JP" altLang="en-US" b="0" u="none" dirty="0" smtClean="0"/>
              <a:t>　　・職務上の報告や相談は</a:t>
            </a:r>
            <a:r>
              <a:rPr kumimoji="1" lang="ja-JP" altLang="en-US" b="1" u="sng" dirty="0" smtClean="0"/>
              <a:t>中傷ではないことを徹底</a:t>
            </a:r>
            <a:r>
              <a:rPr kumimoji="1" lang="ja-JP" altLang="en-US" b="0" u="none" dirty="0" smtClean="0"/>
              <a:t>。</a:t>
            </a:r>
            <a:endParaRPr kumimoji="1" lang="en-US" altLang="ja-JP" b="0" u="none" dirty="0" smtClean="0"/>
          </a:p>
          <a:p>
            <a:pPr>
              <a:buNone/>
            </a:pPr>
            <a:r>
              <a:rPr kumimoji="1" lang="ja-JP" altLang="en-US" b="0" u="none" dirty="0" smtClean="0"/>
              <a:t>　　・職員との</a:t>
            </a:r>
            <a:r>
              <a:rPr kumimoji="1" lang="ja-JP" altLang="en-US" b="1" u="sng" dirty="0" smtClean="0"/>
              <a:t>個人面談</a:t>
            </a:r>
            <a:r>
              <a:rPr kumimoji="1" lang="ja-JP" altLang="en-US" b="0" u="none" dirty="0" smtClean="0"/>
              <a:t>を年１～２回設けている。</a:t>
            </a:r>
            <a:endParaRPr kumimoji="1" lang="en-US" altLang="ja-JP" b="0" u="none" dirty="0" smtClean="0"/>
          </a:p>
          <a:p>
            <a:pPr>
              <a:buNone/>
            </a:pPr>
            <a:endParaRPr kumimoji="1" lang="en-US" altLang="ja-JP" b="0" u="none" dirty="0" smtClean="0"/>
          </a:p>
          <a:p>
            <a:pPr>
              <a:buNone/>
            </a:pPr>
            <a:r>
              <a:rPr kumimoji="1" lang="ja-JP" altLang="en-US" b="0" u="none" dirty="0" smtClean="0"/>
              <a:t>高齢者虐待の</a:t>
            </a:r>
            <a:r>
              <a:rPr kumimoji="1" lang="ja-JP" altLang="en-US" b="1" u="sng" dirty="0" smtClean="0"/>
              <a:t>未然防止の観点</a:t>
            </a:r>
            <a:r>
              <a:rPr kumimoji="1" lang="ja-JP" altLang="en-US" b="0" u="none" dirty="0" smtClean="0"/>
              <a:t>から、</a:t>
            </a:r>
            <a:r>
              <a:rPr kumimoji="1" lang="ja-JP" altLang="en-US" b="1" u="sng" dirty="0" smtClean="0"/>
              <a:t>５つの要因</a:t>
            </a:r>
            <a:r>
              <a:rPr kumimoji="1" lang="ja-JP" altLang="en-US" b="0" u="none" dirty="0" smtClean="0"/>
              <a:t>に照らして、自分の職場ではどんな解決すべき問題点があるのか、またその改善策について考えてみてください。</a:t>
            </a:r>
            <a:endParaRPr kumimoji="1" lang="en-US" altLang="ja-JP" b="0" u="none" dirty="0" smtClean="0"/>
          </a:p>
          <a:p>
            <a:pPr>
              <a:buNone/>
            </a:pPr>
            <a:endParaRPr kumimoji="1" lang="en-US" altLang="ja-JP" b="0" u="none" dirty="0" smtClean="0"/>
          </a:p>
          <a:p>
            <a:pPr>
              <a:buNone/>
            </a:pPr>
            <a:endParaRPr kumimoji="1" lang="en-US" altLang="ja-JP" b="0" u="none"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18</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strike="noStrike" dirty="0" smtClean="0">
                <a:solidFill>
                  <a:srgbClr val="FF0000"/>
                </a:solidFill>
              </a:rPr>
              <a:t>【</a:t>
            </a:r>
            <a:r>
              <a:rPr kumimoji="1" lang="ja-JP" altLang="en-US" b="1" strike="noStrike" dirty="0" smtClean="0">
                <a:solidFill>
                  <a:srgbClr val="FF0000"/>
                </a:solidFill>
              </a:rPr>
              <a:t>高齢者虐待の起きる要因</a:t>
            </a:r>
            <a:r>
              <a:rPr kumimoji="1" lang="en-US" altLang="ja-JP" b="1" strike="noStrike" dirty="0" smtClean="0">
                <a:solidFill>
                  <a:srgbClr val="FF0000"/>
                </a:solidFill>
              </a:rPr>
              <a:t>】</a:t>
            </a:r>
          </a:p>
          <a:p>
            <a:pPr>
              <a:buNone/>
            </a:pPr>
            <a:endParaRPr kumimoji="1" lang="en-US" altLang="ja-JP" strike="noStrike" dirty="0" smtClean="0"/>
          </a:p>
          <a:p>
            <a:r>
              <a:rPr kumimoji="1" lang="ja-JP" altLang="en-US" dirty="0" smtClean="0">
                <a:solidFill>
                  <a:srgbClr val="FF0000"/>
                </a:solidFill>
              </a:rPr>
              <a:t>虐待と思われる行為が発生する要因としては、「虐待と思われる行為を受けた</a:t>
            </a:r>
            <a:r>
              <a:rPr kumimoji="1" lang="ja-JP" altLang="en-US" b="1" u="sng" dirty="0" smtClean="0">
                <a:solidFill>
                  <a:srgbClr val="FF0000"/>
                </a:solidFill>
              </a:rPr>
              <a:t>利用者側の要因</a:t>
            </a:r>
            <a:r>
              <a:rPr kumimoji="1" lang="ja-JP" altLang="en-US" dirty="0" smtClean="0">
                <a:solidFill>
                  <a:srgbClr val="FF0000"/>
                </a:solidFill>
              </a:rPr>
              <a:t>」や、「高齢者虐待を行った</a:t>
            </a:r>
            <a:r>
              <a:rPr kumimoji="1" lang="ja-JP" altLang="en-US" b="1" u="sng" dirty="0" smtClean="0">
                <a:solidFill>
                  <a:srgbClr val="FF0000"/>
                </a:solidFill>
              </a:rPr>
              <a:t>職員側の要因</a:t>
            </a:r>
            <a:r>
              <a:rPr kumimoji="1" lang="ja-JP" altLang="en-US" dirty="0" smtClean="0">
                <a:solidFill>
                  <a:srgbClr val="FF0000"/>
                </a:solidFill>
              </a:rPr>
              <a:t>」などの個人的な要因や、「業務が多忙等の要因」など</a:t>
            </a:r>
            <a:r>
              <a:rPr kumimoji="1" lang="ja-JP" altLang="en-US" b="1" u="sng" dirty="0" smtClean="0">
                <a:solidFill>
                  <a:srgbClr val="FF0000"/>
                </a:solidFill>
              </a:rPr>
              <a:t>その他の要因</a:t>
            </a:r>
            <a:r>
              <a:rPr kumimoji="1" lang="ja-JP" altLang="en-US" dirty="0" smtClean="0">
                <a:solidFill>
                  <a:srgbClr val="FF0000"/>
                </a:solidFill>
              </a:rPr>
              <a:t>もあげられます。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高齢者虐待の起きる要因を、県の高齢者虐待防止の手引では、次の</a:t>
            </a:r>
            <a:r>
              <a:rPr kumimoji="1" lang="ja-JP" altLang="en-US" b="1" u="sng" dirty="0" smtClean="0"/>
              <a:t>５つの要因</a:t>
            </a:r>
            <a:r>
              <a:rPr kumimoji="1" lang="ja-JP" altLang="en-US" dirty="0" smtClean="0"/>
              <a:t>に分けて考えています。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a:buNone/>
            </a:pPr>
            <a:r>
              <a:rPr kumimoji="1" lang="ja-JP" altLang="en-US" b="1" u="sng" dirty="0" smtClean="0"/>
              <a:t>　１　組織運営の要因</a:t>
            </a:r>
            <a:endParaRPr kumimoji="1" lang="en-US" altLang="ja-JP" b="1" u="sng" strike="sngStrike" dirty="0" smtClean="0"/>
          </a:p>
          <a:p>
            <a:pPr>
              <a:buNone/>
            </a:pPr>
            <a:r>
              <a:rPr kumimoji="1" lang="ja-JP" altLang="en-US" b="1" u="sng" dirty="0" smtClean="0"/>
              <a:t>　２　チームアプローチの要因</a:t>
            </a:r>
            <a:endParaRPr kumimoji="1" lang="en-US" altLang="ja-JP" b="1" u="sng" strike="sngStrike" dirty="0" smtClean="0"/>
          </a:p>
          <a:p>
            <a:pPr>
              <a:buNone/>
            </a:pPr>
            <a:r>
              <a:rPr kumimoji="1" lang="ja-JP" altLang="en-US" b="1" u="sng" dirty="0" smtClean="0"/>
              <a:t>　３　ケアの質の要因</a:t>
            </a:r>
            <a:endParaRPr kumimoji="1" lang="en-US" altLang="ja-JP" b="1" u="sng" dirty="0" smtClean="0"/>
          </a:p>
          <a:p>
            <a:pPr>
              <a:buNone/>
            </a:pPr>
            <a:r>
              <a:rPr kumimoji="1" lang="ja-JP" altLang="en-US" b="1" u="sng" dirty="0" smtClean="0"/>
              <a:t>　４　倫理観とコンプライアンス、法令順守の要因</a:t>
            </a:r>
            <a:endParaRPr kumimoji="1" lang="en-US" altLang="ja-JP" b="1" u="sng" dirty="0" smtClean="0"/>
          </a:p>
          <a:p>
            <a:pPr>
              <a:buNone/>
            </a:pPr>
            <a:r>
              <a:rPr kumimoji="1" lang="ja-JP" altLang="en-US" b="1" u="sng" dirty="0" smtClean="0"/>
              <a:t>　５　負担・ストレスと組織風土</a:t>
            </a:r>
            <a:endParaRPr kumimoji="1" lang="en-US" altLang="ja-JP" b="1" u="sng" dirty="0" smtClean="0"/>
          </a:p>
          <a:p>
            <a:pPr>
              <a:buNone/>
            </a:pPr>
            <a:endParaRPr kumimoji="1" lang="en-US" altLang="ja-JP" strike="noStrike" dirty="0" smtClean="0"/>
          </a:p>
          <a:p>
            <a:r>
              <a:rPr kumimoji="1" lang="ja-JP" altLang="en-US" strike="noStrike" dirty="0" smtClean="0">
                <a:solidFill>
                  <a:srgbClr val="FF0000"/>
                </a:solidFill>
              </a:rPr>
              <a:t>これらの要因が直接的に虐待を生み出すわけではありませんが、</a:t>
            </a:r>
            <a:r>
              <a:rPr kumimoji="1" lang="ja-JP" altLang="en-US" b="1" u="sng" strike="noStrike" dirty="0" smtClean="0">
                <a:solidFill>
                  <a:srgbClr val="FF0000"/>
                </a:solidFill>
              </a:rPr>
              <a:t>相互に関係しあい、いくつかの要因が作用することで、虐待の発生が助長されたりする</a:t>
            </a:r>
            <a:r>
              <a:rPr kumimoji="1" lang="ja-JP" altLang="en-US" strike="noStrike" dirty="0" smtClean="0">
                <a:solidFill>
                  <a:srgbClr val="FF0000"/>
                </a:solidFill>
              </a:rPr>
              <a:t>ことがあります。</a:t>
            </a:r>
            <a:endParaRPr kumimoji="1" lang="en-US" altLang="ja-JP" strike="noStrike" dirty="0" smtClean="0">
              <a:solidFill>
                <a:srgbClr val="FF0000"/>
              </a:solidFill>
            </a:endParaRPr>
          </a:p>
          <a:p>
            <a:r>
              <a:rPr kumimoji="1" lang="ja-JP" altLang="en-US" b="1" u="sng" strike="noStrike" dirty="0" smtClean="0">
                <a:solidFill>
                  <a:srgbClr val="FF0000"/>
                </a:solidFill>
              </a:rPr>
              <a:t>単純に職員個人だけに原因があると考えるのではなく、施設・事業所全体として考えていく必要があります</a:t>
            </a:r>
            <a:r>
              <a:rPr kumimoji="1" lang="ja-JP" altLang="en-US" strike="noStrike" dirty="0" smtClean="0">
                <a:solidFill>
                  <a:srgbClr val="FF0000"/>
                </a:solidFill>
              </a:rPr>
              <a:t>。</a:t>
            </a:r>
            <a:endParaRPr kumimoji="1" lang="en-US" altLang="ja-JP" strike="noStrike" dirty="0" smtClean="0">
              <a:solidFill>
                <a:srgbClr val="FF0000"/>
              </a:solidFill>
            </a:endParaRPr>
          </a:p>
          <a:p>
            <a:pPr>
              <a:buNone/>
            </a:pPr>
            <a:endParaRPr kumimoji="1" lang="ja-JP" altLang="en-US" strike="sngStrike"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高齢者虐待や不適切ケアの防止策</a:t>
            </a:r>
            <a:r>
              <a:rPr kumimoji="1" lang="en-US" altLang="ja-JP" b="1" dirty="0" smtClean="0"/>
              <a:t>】</a:t>
            </a:r>
          </a:p>
          <a:p>
            <a:pPr>
              <a:buNone/>
            </a:pPr>
            <a:endParaRPr kumimoji="1" lang="en-US" altLang="ja-JP" dirty="0" smtClean="0"/>
          </a:p>
          <a:p>
            <a:r>
              <a:rPr kumimoji="1" lang="ja-JP" altLang="en-US" dirty="0" smtClean="0"/>
              <a:t>５つに分けた要因から、</a:t>
            </a:r>
            <a:r>
              <a:rPr kumimoji="1" lang="ja-JP" altLang="en-US" b="1" u="sng" dirty="0" smtClean="0"/>
              <a:t>具体的に問題と考えられる内容</a:t>
            </a:r>
            <a:r>
              <a:rPr kumimoji="1" lang="ja-JP" altLang="en-US" dirty="0" smtClean="0"/>
              <a:t>と、</a:t>
            </a:r>
            <a:r>
              <a:rPr kumimoji="1" lang="ja-JP" altLang="en-US" b="1" u="sng" dirty="0" smtClean="0"/>
              <a:t>その問題への対応</a:t>
            </a:r>
            <a:r>
              <a:rPr kumimoji="1" lang="ja-JP" altLang="en-US" dirty="0" smtClean="0"/>
              <a:t>について、見ていきましょう。</a:t>
            </a:r>
            <a:endParaRPr kumimoji="1" lang="en-US" altLang="ja-JP" dirty="0" smtClean="0"/>
          </a:p>
          <a:p>
            <a:r>
              <a:rPr kumimoji="1" lang="ja-JP" altLang="en-US" dirty="0" smtClean="0"/>
              <a:t>これらの対応について検討することは、高齢者虐待や不適切なケアの未然防止につながります。</a:t>
            </a:r>
            <a:endParaRPr kumimoji="1" lang="en-US" altLang="ja-JP" dirty="0" smtClean="0"/>
          </a:p>
          <a:p>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strike="noStrike" dirty="0" smtClean="0"/>
              <a:t>【</a:t>
            </a:r>
            <a:r>
              <a:rPr kumimoji="1" lang="ja-JP" altLang="en-US" b="1" strike="noStrike" dirty="0" smtClean="0"/>
              <a:t>組織運営の要因</a:t>
            </a:r>
            <a:r>
              <a:rPr kumimoji="1" lang="en-US" altLang="ja-JP" b="1" strike="noStrike" dirty="0" smtClean="0"/>
              <a:t>】</a:t>
            </a:r>
          </a:p>
          <a:p>
            <a:pPr>
              <a:buNone/>
            </a:pPr>
            <a:endParaRPr kumimoji="1" lang="en-US" altLang="ja-JP" strike="noStrike" dirty="0" smtClean="0"/>
          </a:p>
          <a:p>
            <a:pPr>
              <a:buNone/>
            </a:pPr>
            <a:r>
              <a:rPr kumimoji="1" lang="ja-JP" altLang="en-US" dirty="0" smtClean="0"/>
              <a:t>虐待防止や不適切なケアを防ぐためには、</a:t>
            </a:r>
            <a:r>
              <a:rPr kumimoji="1" lang="ja-JP" altLang="en-US" b="1" u="sng" dirty="0" smtClean="0"/>
              <a:t>組織全体の運営の健全化</a:t>
            </a:r>
            <a:r>
              <a:rPr kumimoji="1" lang="ja-JP" altLang="en-US" dirty="0" smtClean="0"/>
              <a:t>が必要</a:t>
            </a:r>
            <a:r>
              <a:rPr kumimoji="1" lang="ja-JP" altLang="en-US" strike="noStrike" dirty="0" smtClean="0"/>
              <a:t>です。</a:t>
            </a:r>
            <a:endParaRPr kumimoji="1" lang="en-US" altLang="ja-JP" strike="noStrike" dirty="0" smtClean="0"/>
          </a:p>
          <a:p>
            <a:pPr>
              <a:buNone/>
            </a:pPr>
            <a:endParaRPr kumimoji="1" lang="en-US" altLang="ja-JP" strike="noStrike" dirty="0" smtClean="0"/>
          </a:p>
          <a:p>
            <a:pPr>
              <a:buNone/>
            </a:pPr>
            <a:r>
              <a:rPr kumimoji="1" lang="ja-JP" altLang="en-US" b="1" u="sng" dirty="0" smtClean="0"/>
              <a:t>●組織運営の健全化を阻む問題　１＝「理念とその共有の問題」</a:t>
            </a:r>
            <a:endParaRPr kumimoji="1" lang="en-US" altLang="ja-JP" b="1" u="sng" dirty="0" smtClean="0"/>
          </a:p>
          <a:p>
            <a:pPr>
              <a:buNone/>
            </a:pPr>
            <a:endParaRPr kumimoji="1" lang="en-US" altLang="ja-JP" dirty="0" smtClean="0"/>
          </a:p>
          <a:p>
            <a:pPr>
              <a:buNone/>
            </a:pPr>
            <a:r>
              <a:rPr kumimoji="1" lang="ja-JP" altLang="en-US" dirty="0" smtClean="0"/>
              <a:t>　・施設・事業所に、</a:t>
            </a:r>
            <a:r>
              <a:rPr kumimoji="1" lang="ja-JP" altLang="en-US" b="1" u="sng" dirty="0" smtClean="0"/>
              <a:t>「介護理念や組織全体の方針がない」</a:t>
            </a:r>
            <a:r>
              <a:rPr kumimoji="1" lang="ja-JP" altLang="en-US" dirty="0" smtClean="0"/>
              <a:t>。</a:t>
            </a:r>
            <a:endParaRPr kumimoji="1" lang="en-US" altLang="ja-JP" dirty="0" smtClean="0"/>
          </a:p>
          <a:p>
            <a:pPr>
              <a:buNone/>
            </a:pPr>
            <a:r>
              <a:rPr kumimoji="1" lang="ja-JP" altLang="en-US" dirty="0" smtClean="0"/>
              <a:t>　・理念があったとしても、その</a:t>
            </a:r>
            <a:r>
              <a:rPr kumimoji="1" lang="ja-JP" altLang="en-US" b="1" u="sng" dirty="0" smtClean="0"/>
              <a:t>「理念を共有するための具体策がない」</a:t>
            </a:r>
            <a:r>
              <a:rPr kumimoji="1" lang="ja-JP" altLang="en-US" dirty="0" smtClean="0"/>
              <a:t>。</a:t>
            </a:r>
            <a:endParaRPr kumimoji="1" lang="en-US" altLang="ja-JP" dirty="0" smtClean="0"/>
          </a:p>
          <a:p>
            <a:pPr>
              <a:buNone/>
            </a:pPr>
            <a:endParaRPr kumimoji="1" lang="en-US" altLang="ja-JP" dirty="0" smtClean="0"/>
          </a:p>
          <a:p>
            <a:pPr>
              <a:buNone/>
            </a:pPr>
            <a:r>
              <a:rPr kumimoji="1" lang="ja-JP" altLang="en-US" b="1" u="sng" dirty="0" smtClean="0"/>
              <a:t>●その問題への対応策</a:t>
            </a:r>
            <a:endParaRPr kumimoji="1" lang="en-US" altLang="ja-JP" b="1" u="sng" dirty="0" smtClean="0"/>
          </a:p>
          <a:p>
            <a:pPr>
              <a:buNone/>
            </a:pPr>
            <a:endParaRPr kumimoji="1" lang="en-US" altLang="ja-JP" dirty="0" smtClean="0"/>
          </a:p>
          <a:p>
            <a:pPr>
              <a:buNone/>
            </a:pPr>
            <a:r>
              <a:rPr kumimoji="1" lang="ja-JP" altLang="en-US" dirty="0" smtClean="0"/>
              <a:t>　・</a:t>
            </a:r>
            <a:r>
              <a:rPr kumimoji="1" lang="ja-JP" altLang="en-US" b="1" u="sng" dirty="0" smtClean="0"/>
              <a:t>「</a:t>
            </a:r>
            <a:r>
              <a:rPr kumimoji="1" lang="ja-JP" altLang="en-US" sz="1200" b="1" u="sng" dirty="0" smtClean="0"/>
              <a:t>介護の理念や組織運営の方針を明確にする」</a:t>
            </a:r>
            <a:endParaRPr kumimoji="1" lang="en-US" altLang="ja-JP" sz="1200" b="1" u="sng" dirty="0" smtClean="0"/>
          </a:p>
          <a:p>
            <a:pPr>
              <a:buNone/>
            </a:pPr>
            <a:r>
              <a:rPr kumimoji="1" lang="ja-JP" altLang="en-US" sz="1200" dirty="0" smtClean="0"/>
              <a:t>　　</a:t>
            </a:r>
            <a:r>
              <a:rPr kumimoji="1" lang="ja-JP" altLang="en-US" dirty="0" smtClean="0"/>
              <a:t>組織で働く職員全員が高齢者虐待や不適切なケアを防ぐために、一つの方向を見て仕事をするためには、施設・事業所で、一定の理念や方針が必要です。</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a:t>
            </a:r>
            <a:r>
              <a:rPr kumimoji="1" lang="ja-JP" altLang="en-US" sz="1200" b="1" u="sng" dirty="0" smtClean="0"/>
              <a:t>理念や方針を職員間で共有する」「理念や方針を実現するための具体的な指針を提示する」</a:t>
            </a:r>
            <a:endParaRPr kumimoji="1" lang="en-US" altLang="ja-JP" b="1" u="sng" dirty="0" smtClean="0"/>
          </a:p>
          <a:p>
            <a:pPr>
              <a:buNone/>
            </a:pPr>
            <a:r>
              <a:rPr kumimoji="1" lang="ja-JP" altLang="en-US" dirty="0" smtClean="0"/>
              <a:t>　　理念や方針があるだけではなく、その考えが、職員全体に伝わり、その考えを具体化するための方法を考えることが必要です。</a:t>
            </a:r>
            <a:endParaRPr kumimoji="1" lang="en-US" altLang="ja-JP" dirty="0" smtClean="0"/>
          </a:p>
          <a:p>
            <a:pPr>
              <a:buNone/>
            </a:pPr>
            <a:endParaRPr kumimoji="1" lang="en-US" altLang="ja-JP" sz="1200" dirty="0" smtClean="0"/>
          </a:p>
          <a:p>
            <a:pPr>
              <a:buNone/>
            </a:pPr>
            <a:endParaRPr kumimoji="1" lang="en-US" altLang="ja-JP" sz="12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latin typeface="ＭＳ ゴシック" pitchFamily="49" charset="-128"/>
                <a:ea typeface="ＭＳ ゴシック" pitchFamily="49" charset="-128"/>
              </a:rPr>
              <a:t>●組織運営の健全化を阻む問題　２＝「組織体制の問題」</a:t>
            </a:r>
            <a:endParaRPr kumimoji="1" lang="en-US" altLang="ja-JP" b="1" u="sng" dirty="0" smtClean="0">
              <a:latin typeface="ＭＳ ゴシック" pitchFamily="49" charset="-128"/>
              <a:ea typeface="ＭＳ ゴシック" pitchFamily="49" charset="-128"/>
            </a:endParaRPr>
          </a:p>
          <a:p>
            <a:pPr>
              <a:buNone/>
            </a:pPr>
            <a:endParaRPr kumimoji="1" lang="en-US" altLang="ja-JP" sz="1200" dirty="0" smtClean="0"/>
          </a:p>
          <a:p>
            <a:pPr>
              <a:buNone/>
            </a:pPr>
            <a:r>
              <a:rPr kumimoji="1" lang="ja-JP" altLang="en-US" sz="1200" dirty="0" smtClean="0"/>
              <a:t>　・組織のトップから、現場の職員までの、</a:t>
            </a:r>
            <a:r>
              <a:rPr kumimoji="1" lang="ja-JP" altLang="en-US" sz="1200" b="1" u="sng" dirty="0" smtClean="0"/>
              <a:t>「責任や役割の不明確さ」</a:t>
            </a:r>
            <a:endParaRPr kumimoji="1" lang="en-US" altLang="ja-JP" sz="1200" b="1" u="sng" dirty="0" smtClean="0"/>
          </a:p>
          <a:p>
            <a:pPr>
              <a:buNone/>
            </a:pPr>
            <a:r>
              <a:rPr kumimoji="1" lang="ja-JP" altLang="en-US" sz="1200" dirty="0" smtClean="0"/>
              <a:t>　・具体的に組織を運営したり、虐待防止を検討や実施するための</a:t>
            </a:r>
            <a:r>
              <a:rPr kumimoji="1" lang="ja-JP" altLang="en-US" sz="1200" b="1" u="sng" dirty="0" smtClean="0"/>
              <a:t>「必要な組織がない」</a:t>
            </a:r>
            <a:endParaRPr kumimoji="1" lang="en-US" altLang="ja-JP" sz="1200" b="1" u="sng" dirty="0" smtClean="0"/>
          </a:p>
          <a:p>
            <a:pPr>
              <a:buNone/>
            </a:pPr>
            <a:r>
              <a:rPr kumimoji="1" lang="ja-JP" altLang="en-US" sz="1200" dirty="0" smtClean="0"/>
              <a:t>　・虐待防止や理念を伝えるための</a:t>
            </a:r>
            <a:r>
              <a:rPr kumimoji="1" lang="ja-JP" altLang="en-US" sz="1200" b="1" u="sng" dirty="0" smtClean="0"/>
              <a:t>「職員教育のシステムがない」</a:t>
            </a:r>
            <a:endParaRPr kumimoji="1" lang="en-US" altLang="ja-JP" sz="1200" b="1" u="sng" dirty="0" smtClean="0"/>
          </a:p>
          <a:p>
            <a:pPr>
              <a:buNone/>
            </a:pPr>
            <a:endParaRPr kumimoji="1" lang="en-US" altLang="ja-JP" sz="1200" b="1" u="sng" dirty="0" smtClean="0"/>
          </a:p>
          <a:p>
            <a:pPr>
              <a:buNone/>
            </a:pPr>
            <a:r>
              <a:rPr kumimoji="1" lang="ja-JP" altLang="en-US" sz="1200" b="1" u="sng" dirty="0" smtClean="0"/>
              <a:t>●その問題への対応策</a:t>
            </a:r>
            <a:endParaRPr kumimoji="1" lang="en-US" altLang="ja-JP" sz="1200" b="1" u="sng" dirty="0" smtClean="0"/>
          </a:p>
          <a:p>
            <a:pPr>
              <a:buNone/>
            </a:pPr>
            <a:r>
              <a:rPr kumimoji="1" lang="ja-JP" altLang="en-US" sz="1200" b="0" u="none" dirty="0" smtClean="0"/>
              <a:t>　・</a:t>
            </a:r>
            <a:r>
              <a:rPr kumimoji="1" lang="ja-JP" altLang="en-US" sz="1200" b="1" u="sng" dirty="0" smtClean="0"/>
              <a:t>「それぞれの職責・職種による責任や役割を明確にする」</a:t>
            </a:r>
            <a:endParaRPr kumimoji="1" lang="en-US" altLang="ja-JP" sz="1200" b="1" u="sng" dirty="0" smtClean="0"/>
          </a:p>
          <a:p>
            <a:pPr>
              <a:buNone/>
            </a:pPr>
            <a:r>
              <a:rPr kumimoji="1" lang="ja-JP" altLang="en-US" sz="1200" dirty="0" smtClean="0"/>
              <a:t>　・</a:t>
            </a:r>
            <a:r>
              <a:rPr kumimoji="1" lang="ja-JP" altLang="en-US" sz="1200" b="1" u="sng" dirty="0" smtClean="0"/>
              <a:t>「苦情処理体制をはじめとする必要な組織を設置・運営する」</a:t>
            </a:r>
            <a:endParaRPr kumimoji="1" lang="en-US" altLang="ja-JP" sz="1200" b="1" u="sng" dirty="0" smtClean="0"/>
          </a:p>
          <a:p>
            <a:pPr>
              <a:buNone/>
            </a:pPr>
            <a:r>
              <a:rPr kumimoji="1" lang="ja-JP" altLang="en-US" sz="1200" dirty="0" smtClean="0"/>
              <a:t>　・</a:t>
            </a:r>
            <a:r>
              <a:rPr kumimoji="1" lang="ja-JP" altLang="en-US" sz="1200" b="1" u="sng" dirty="0" smtClean="0"/>
              <a:t>「職員教育の体制を整える」</a:t>
            </a:r>
            <a:endParaRPr kumimoji="1" lang="en-US" altLang="ja-JP" sz="1200" b="1" u="sng" dirty="0" smtClean="0"/>
          </a:p>
          <a:p>
            <a:pPr>
              <a:buNone/>
            </a:pPr>
            <a:endParaRPr kumimoji="1" lang="en-US" altLang="ja-JP" sz="1200" dirty="0" smtClean="0"/>
          </a:p>
          <a:p>
            <a:pPr>
              <a:buNone/>
            </a:pPr>
            <a:r>
              <a:rPr kumimoji="1" lang="ja-JP" altLang="en-US" sz="1200" dirty="0" smtClean="0"/>
              <a:t>施設長や管理者だけでなく現場の職員が一丸となって、</a:t>
            </a:r>
            <a:r>
              <a:rPr kumimoji="1" lang="ja-JP" altLang="en-US" sz="1200" b="1" u="sng" dirty="0" smtClean="0"/>
              <a:t>組織全体で問題に対処していく必要</a:t>
            </a:r>
            <a:r>
              <a:rPr kumimoji="1" lang="ja-JP" altLang="en-US" sz="1200" dirty="0" smtClean="0"/>
              <a:t>があります。</a:t>
            </a:r>
          </a:p>
          <a:p>
            <a:endParaRPr kumimoji="1" lang="ja-JP" altLang="en-US" sz="1200" dirty="0" smtClean="0"/>
          </a:p>
          <a:p>
            <a:endParaRPr kumimoji="1" lang="ja-JP" altLang="en-US"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ja-JP" altLang="en-US" b="1" u="sng" dirty="0" smtClean="0">
                <a:latin typeface="ＭＳ ゴシック" pitchFamily="49" charset="-128"/>
                <a:ea typeface="ＭＳ ゴシック" pitchFamily="49" charset="-128"/>
              </a:rPr>
              <a:t>●組織運営の健全化を阻む問題３＝「</a:t>
            </a:r>
            <a:r>
              <a:rPr kumimoji="1" lang="ja-JP" altLang="en-US" sz="1400" b="1" u="sng" dirty="0" smtClean="0">
                <a:latin typeface="ＭＳ ゴシック" pitchFamily="49" charset="-128"/>
                <a:ea typeface="ＭＳ ゴシック" pitchFamily="49" charset="-128"/>
              </a:rPr>
              <a:t>運営姿勢の問題」</a:t>
            </a:r>
            <a:endParaRPr kumimoji="1" lang="en-US" altLang="ja-JP" sz="1400" b="1" u="sng" dirty="0" smtClean="0">
              <a:latin typeface="ＭＳ ゴシック" pitchFamily="49" charset="-128"/>
              <a:ea typeface="ＭＳ ゴシック" pitchFamily="49" charset="-128"/>
            </a:endParaRPr>
          </a:p>
          <a:p>
            <a:pPr>
              <a:buNone/>
            </a:pPr>
            <a:endParaRPr kumimoji="1" lang="en-US" altLang="ja-JP" sz="1400" b="1" u="sng" dirty="0" smtClean="0">
              <a:latin typeface="ＭＳ ゴシック" pitchFamily="49" charset="-128"/>
              <a:ea typeface="ＭＳ ゴシック" pitchFamily="49" charset="-128"/>
            </a:endParaRPr>
          </a:p>
          <a:p>
            <a:pPr>
              <a:buNone/>
            </a:pPr>
            <a:r>
              <a:rPr kumimoji="1" lang="ja-JP" altLang="en-US" sz="1400" dirty="0" smtClean="0"/>
              <a:t>　</a:t>
            </a:r>
            <a:r>
              <a:rPr kumimoji="1" lang="ja-JP" altLang="en-US" sz="1400" b="0" u="none" dirty="0" smtClean="0"/>
              <a:t>・</a:t>
            </a:r>
            <a:r>
              <a:rPr kumimoji="1" lang="ja-JP" altLang="en-US" sz="1400" b="1" u="sng" dirty="0" smtClean="0"/>
              <a:t>「</a:t>
            </a:r>
            <a:r>
              <a:rPr kumimoji="1" lang="ja-JP" altLang="en-US" sz="1200" b="1" u="sng" dirty="0" smtClean="0"/>
              <a:t>情報公開に消極的」</a:t>
            </a:r>
            <a:endParaRPr kumimoji="1" lang="en-US" altLang="ja-JP" sz="1200" b="1" u="sng" dirty="0" smtClean="0"/>
          </a:p>
          <a:p>
            <a:pPr>
              <a:buNone/>
            </a:pPr>
            <a:r>
              <a:rPr kumimoji="1" lang="ja-JP" altLang="en-US" sz="1200" dirty="0" smtClean="0"/>
              <a:t>　</a:t>
            </a:r>
            <a:r>
              <a:rPr kumimoji="1" lang="ja-JP" altLang="en-US" sz="1200" b="0" u="none" dirty="0" smtClean="0"/>
              <a:t>・</a:t>
            </a:r>
            <a:r>
              <a:rPr kumimoji="1" lang="ja-JP" altLang="en-US" sz="1200" b="1" u="sng" dirty="0" smtClean="0"/>
              <a:t>介護などの日々の業務が「効率優先」</a:t>
            </a:r>
            <a:endParaRPr kumimoji="1" lang="en-US" altLang="ja-JP" sz="1200" b="1" u="sng" dirty="0" smtClean="0"/>
          </a:p>
          <a:p>
            <a:pPr>
              <a:buNone/>
            </a:pPr>
            <a:r>
              <a:rPr kumimoji="1" lang="ja-JP" altLang="en-US" sz="1200" b="0" u="none" dirty="0" smtClean="0"/>
              <a:t>　・</a:t>
            </a:r>
            <a:r>
              <a:rPr kumimoji="1" lang="ja-JP" altLang="en-US" sz="1200" b="1" u="sng" dirty="0" smtClean="0"/>
              <a:t>「家族との連携不足」</a:t>
            </a:r>
            <a:endParaRPr kumimoji="1" lang="en-US" altLang="ja-JP" sz="1200" b="1" u="sng" dirty="0" smtClean="0"/>
          </a:p>
          <a:p>
            <a:pPr>
              <a:buNone/>
            </a:pPr>
            <a:endParaRPr kumimoji="1" lang="en-US" altLang="ja-JP" sz="1200" dirty="0" smtClean="0"/>
          </a:p>
          <a:p>
            <a:pPr>
              <a:buNone/>
            </a:pPr>
            <a:r>
              <a:rPr kumimoji="1" lang="ja-JP" altLang="en-US" sz="1200" b="1" u="sng" dirty="0" smtClean="0">
                <a:latin typeface="ＭＳ ゴシック" pitchFamily="49" charset="-128"/>
                <a:ea typeface="ＭＳ ゴシック" pitchFamily="49" charset="-128"/>
              </a:rPr>
              <a:t>●その問題への対応策</a:t>
            </a:r>
            <a:endParaRPr kumimoji="1" lang="en-US" altLang="ja-JP" sz="1200" b="1" u="sng" dirty="0" smtClean="0">
              <a:latin typeface="ＭＳ ゴシック" pitchFamily="49" charset="-128"/>
              <a:ea typeface="ＭＳ ゴシック" pitchFamily="49" charset="-128"/>
            </a:endParaRPr>
          </a:p>
          <a:p>
            <a:endParaRPr kumimoji="1" lang="en-US" altLang="ja-JP" sz="1200" dirty="0" smtClean="0"/>
          </a:p>
          <a:p>
            <a:pPr>
              <a:buNone/>
            </a:pPr>
            <a:r>
              <a:rPr kumimoji="1" lang="ja-JP" altLang="en-US" sz="1200" dirty="0" smtClean="0"/>
              <a:t>　・</a:t>
            </a:r>
            <a:r>
              <a:rPr kumimoji="1" lang="ja-JP" altLang="en-US" sz="1200" b="1" u="sng" dirty="0" smtClean="0"/>
              <a:t>「第三者の目を入れ、開かれた組織にする」</a:t>
            </a:r>
            <a:endParaRPr kumimoji="1" lang="en-US" altLang="ja-JP" sz="12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1200" dirty="0" smtClean="0"/>
              <a:t>　　ボランティアや介護相談員、第三者委員を、施設・事業所に積極的に入れていくことが必要です。＝組織全体の取組み。</a:t>
            </a:r>
            <a:endParaRPr kumimoji="1" lang="en-US" altLang="ja-JP" sz="1200" dirty="0" smtClean="0"/>
          </a:p>
          <a:p>
            <a:pPr>
              <a:buNone/>
            </a:pPr>
            <a:endParaRPr kumimoji="1" lang="en-US" altLang="ja-JP" sz="1200" dirty="0" smtClean="0"/>
          </a:p>
          <a:p>
            <a:pPr>
              <a:buNone/>
            </a:pPr>
            <a:r>
              <a:rPr kumimoji="1" lang="ja-JP" altLang="en-US" sz="1200" dirty="0" smtClean="0"/>
              <a:t>　・</a:t>
            </a:r>
            <a:r>
              <a:rPr kumimoji="1" lang="ja-JP" altLang="en-US" sz="1200" b="1" u="sng" dirty="0" smtClean="0"/>
              <a:t>「利用者・家族との情報共有に努める」</a:t>
            </a:r>
            <a:endParaRPr kumimoji="1" lang="en-US" altLang="ja-JP" sz="1200" dirty="0" smtClean="0"/>
          </a:p>
          <a:p>
            <a:pPr>
              <a:buNone/>
            </a:pPr>
            <a:r>
              <a:rPr kumimoji="1" lang="ja-JP" altLang="en-US" sz="1200" dirty="0" smtClean="0"/>
              <a:t>　　利用者や家族との情報共有は、組織全体で取組むことが必要であると同時に、現場職員が取組み、その取組みを、システムとして組織全体に広げていくなど、職員一人一人</a:t>
            </a:r>
            <a:endParaRPr kumimoji="1" lang="en-US" altLang="ja-JP" sz="1200" dirty="0" smtClean="0"/>
          </a:p>
          <a:p>
            <a:pPr>
              <a:buNone/>
            </a:pPr>
            <a:r>
              <a:rPr kumimoji="1" lang="ja-JP" altLang="en-US" sz="1200" dirty="0" smtClean="0"/>
              <a:t>　　が、始めることが可能です。</a:t>
            </a:r>
          </a:p>
          <a:p>
            <a:endParaRPr kumimoji="1" lang="ja-JP" altLang="en-US"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6</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lang="en-US" altLang="ja-JP" sz="1100" b="1" u="none" strike="noStrike" dirty="0" smtClean="0"/>
              <a:t>【</a:t>
            </a:r>
            <a:r>
              <a:rPr lang="ja-JP" altLang="en-US" sz="1100" b="1" u="none" strike="noStrike" dirty="0" smtClean="0"/>
              <a:t>チームアプローチの要因</a:t>
            </a:r>
            <a:r>
              <a:rPr lang="en-US" altLang="ja-JP" sz="1100" b="1" u="none" strike="noStrike" dirty="0" smtClean="0"/>
              <a:t>】</a:t>
            </a:r>
          </a:p>
          <a:p>
            <a:pPr>
              <a:buNone/>
            </a:pPr>
            <a:endParaRPr lang="en-US" altLang="ja-JP" sz="1100" dirty="0" smtClean="0"/>
          </a:p>
          <a:p>
            <a:pPr>
              <a:buNone/>
            </a:pPr>
            <a:r>
              <a:rPr lang="ja-JP" altLang="en-US" sz="1100" dirty="0" smtClean="0"/>
              <a:t>虐待防止や不適切なケアを防ぐ為には、</a:t>
            </a:r>
            <a:r>
              <a:rPr lang="ja-JP" altLang="en-US" sz="1100" b="1" u="sng" dirty="0" smtClean="0"/>
              <a:t>「チームアプローチの充実」</a:t>
            </a:r>
            <a:r>
              <a:rPr lang="ja-JP" altLang="en-US" sz="1100" dirty="0" smtClean="0"/>
              <a:t>が必要です。</a:t>
            </a:r>
            <a:endParaRPr lang="en-US" altLang="ja-JP" sz="1100" dirty="0" smtClean="0"/>
          </a:p>
          <a:p>
            <a:pPr>
              <a:buNone/>
            </a:pPr>
            <a:endParaRPr lang="en-US" altLang="ja-JP" sz="1100" dirty="0" smtClean="0"/>
          </a:p>
          <a:p>
            <a:pPr>
              <a:buNone/>
            </a:pPr>
            <a:r>
              <a:rPr lang="ja-JP" altLang="en-US" sz="1100" b="1" u="sng" dirty="0" smtClean="0"/>
              <a:t>●チームアプローチの充実を阻む問題１＝</a:t>
            </a:r>
            <a:r>
              <a:rPr kumimoji="1" lang="ja-JP" altLang="en-US" sz="1100" b="1" u="sng" dirty="0" smtClean="0"/>
              <a:t>「役割や仕事の範囲の問題」</a:t>
            </a:r>
            <a:endParaRPr lang="en-US" altLang="ja-JP" sz="1100" b="1" u="sng" dirty="0" smtClean="0"/>
          </a:p>
          <a:p>
            <a:endParaRPr kumimoji="1" lang="en-US" altLang="ja-JP" sz="1100" dirty="0" smtClean="0"/>
          </a:p>
          <a:p>
            <a:pPr>
              <a:buNone/>
            </a:pPr>
            <a:r>
              <a:rPr kumimoji="1" lang="ja-JP" altLang="en-US" sz="1100" dirty="0" smtClean="0"/>
              <a:t>　・現場の</a:t>
            </a:r>
            <a:r>
              <a:rPr kumimoji="1" lang="ja-JP" altLang="en-US" sz="1100" b="1" u="sng" dirty="0" smtClean="0"/>
              <a:t>「リーダーの役割が不明確」</a:t>
            </a:r>
            <a:r>
              <a:rPr kumimoji="1" lang="ja-JP" altLang="en-US" sz="1100" dirty="0" smtClean="0"/>
              <a:t>であるという問題。</a:t>
            </a:r>
            <a:endParaRPr kumimoji="1" lang="en-US" altLang="ja-JP" sz="1100" dirty="0" smtClean="0"/>
          </a:p>
          <a:p>
            <a:pPr>
              <a:buNone/>
            </a:pPr>
            <a:r>
              <a:rPr kumimoji="1" lang="ja-JP" altLang="en-US" sz="1100" dirty="0" smtClean="0"/>
              <a:t>　・実際にケアを行う職員の</a:t>
            </a:r>
            <a:r>
              <a:rPr kumimoji="1" lang="ja-JP" altLang="en-US" sz="1100" b="1" u="sng" dirty="0" smtClean="0"/>
              <a:t>「介護単位があいまい」</a:t>
            </a:r>
            <a:r>
              <a:rPr kumimoji="1" lang="ja-JP" altLang="en-US" sz="1100" dirty="0" smtClean="0"/>
              <a:t>や</a:t>
            </a:r>
            <a:r>
              <a:rPr kumimoji="1" lang="ja-JP" altLang="en-US" sz="1100" b="1" u="sng" dirty="0" smtClean="0"/>
              <a:t>「介護単位が広すぎる」</a:t>
            </a:r>
            <a:r>
              <a:rPr kumimoji="1" lang="ja-JP" altLang="en-US" sz="1100" dirty="0" smtClean="0"/>
              <a:t>という問題。</a:t>
            </a:r>
            <a:endParaRPr kumimoji="1" lang="en-US" altLang="ja-JP" sz="1100" dirty="0" smtClean="0"/>
          </a:p>
          <a:p>
            <a:pPr>
              <a:buNone/>
            </a:pPr>
            <a:endParaRPr kumimoji="1" lang="en-US" altLang="ja-JP" sz="1100" dirty="0" smtClean="0"/>
          </a:p>
          <a:p>
            <a:pPr>
              <a:buNone/>
            </a:pPr>
            <a:r>
              <a:rPr kumimoji="1" lang="ja-JP" altLang="en-US" sz="1100" b="1" u="sng" dirty="0" smtClean="0"/>
              <a:t>●その問題への対応策</a:t>
            </a:r>
            <a:endParaRPr kumimoji="1" lang="en-US" altLang="ja-JP" sz="1100" b="1" u="sng" dirty="0" smtClean="0"/>
          </a:p>
          <a:p>
            <a:endParaRPr kumimoji="1" lang="en-US" altLang="ja-JP" sz="1100" dirty="0" smtClean="0"/>
          </a:p>
          <a:p>
            <a:pPr>
              <a:buNone/>
            </a:pPr>
            <a:r>
              <a:rPr kumimoji="1" lang="ja-JP" altLang="en-US" sz="1100" dirty="0" smtClean="0"/>
              <a:t>　・</a:t>
            </a:r>
            <a:r>
              <a:rPr kumimoji="1" lang="ja-JP" altLang="en-US" sz="1100" b="1" u="sng" dirty="0" smtClean="0"/>
              <a:t>「関係する職員がどのような役割を持つべきなのか明確にする」</a:t>
            </a:r>
            <a:endParaRPr kumimoji="1" lang="en-US" altLang="ja-JP" sz="1100" b="1" u="sng" dirty="0" smtClean="0"/>
          </a:p>
          <a:p>
            <a:pPr>
              <a:buNone/>
            </a:pPr>
            <a:r>
              <a:rPr kumimoji="1" lang="ja-JP" altLang="en-US" sz="1100" dirty="0" smtClean="0"/>
              <a:t>　　</a:t>
            </a:r>
            <a:endParaRPr kumimoji="1" lang="en-US" altLang="ja-JP" sz="1100" dirty="0" smtClean="0"/>
          </a:p>
          <a:p>
            <a:pPr>
              <a:buNone/>
            </a:pPr>
            <a:endParaRPr kumimoji="1" lang="en-US" altLang="ja-JP" sz="1100" dirty="0" smtClean="0"/>
          </a:p>
          <a:p>
            <a:pPr>
              <a:buNone/>
            </a:pPr>
            <a:r>
              <a:rPr kumimoji="1" lang="ja-JP" altLang="en-US" sz="1100" dirty="0" smtClean="0"/>
              <a:t>　・</a:t>
            </a:r>
            <a:r>
              <a:rPr kumimoji="1" lang="ja-JP" altLang="en-US" sz="1100" b="1" u="sng" dirty="0" smtClean="0"/>
              <a:t>「リーダーの役割を明確にする」</a:t>
            </a:r>
            <a:endParaRPr kumimoji="1" lang="en-US" altLang="ja-JP" sz="1100" dirty="0" smtClean="0"/>
          </a:p>
          <a:p>
            <a:pPr>
              <a:buNone/>
            </a:pPr>
            <a:r>
              <a:rPr kumimoji="1" lang="ja-JP" altLang="en-US" sz="1100" dirty="0" smtClean="0"/>
              <a:t>　　組織の中で、リーダーとして何を求められており、何を行わなくてはならないかということを明確にして、リーダーの業務全般を整理することが必要です。</a:t>
            </a:r>
            <a:endParaRPr kumimoji="1" lang="en-US" altLang="ja-JP" sz="1100" dirty="0" smtClean="0"/>
          </a:p>
          <a:p>
            <a:pPr>
              <a:buNone/>
            </a:pPr>
            <a:endParaRPr kumimoji="1" lang="en-US" altLang="ja-JP" sz="1100" dirty="0" smtClean="0"/>
          </a:p>
          <a:p>
            <a:pPr>
              <a:buNone/>
            </a:pPr>
            <a:r>
              <a:rPr kumimoji="1" lang="ja-JP" altLang="en-US" sz="1100" dirty="0" smtClean="0"/>
              <a:t>　・</a:t>
            </a:r>
            <a:r>
              <a:rPr kumimoji="1" lang="ja-JP" altLang="en-US" sz="1100" b="1" u="sng" dirty="0" smtClean="0"/>
              <a:t>「チームとして動く範囲を確認する」</a:t>
            </a:r>
            <a:endParaRPr kumimoji="1" lang="en-US" altLang="ja-JP" sz="1100" b="1" u="sng" dirty="0" smtClean="0"/>
          </a:p>
          <a:p>
            <a:pPr>
              <a:buNone/>
            </a:pPr>
            <a:r>
              <a:rPr kumimoji="1" lang="ja-JP" altLang="en-US" sz="1100" dirty="0" smtClean="0"/>
              <a:t>　　現場でケアを行う職員の、マニュアル等で決められている業務の範囲は適切なのか、一人で行うべきケアなのか、複数の職員で行うケアなのかなど、一定の期間で業務を見直して</a:t>
            </a:r>
            <a:endParaRPr kumimoji="1" lang="en-US" altLang="ja-JP" sz="1100" dirty="0" smtClean="0"/>
          </a:p>
          <a:p>
            <a:pPr>
              <a:buNone/>
            </a:pPr>
            <a:r>
              <a:rPr kumimoji="1" lang="ja-JP" altLang="en-US" sz="1100" dirty="0" smtClean="0"/>
              <a:t>　　いくことが必要です。</a:t>
            </a:r>
            <a:endParaRPr kumimoji="1" lang="en-US" altLang="ja-JP" sz="1100" dirty="0" smtClean="0"/>
          </a:p>
          <a:p>
            <a:endParaRPr kumimoji="1" lang="en-US" altLang="ja-JP" sz="11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7</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b="1" u="sng" dirty="0" smtClean="0"/>
              <a:t>●チームアプローチの充実を阻む問題２＝</a:t>
            </a:r>
            <a:r>
              <a:rPr kumimoji="1" lang="ja-JP" altLang="en-US" sz="1100" b="1" u="sng" dirty="0" smtClean="0"/>
              <a:t>「職員間の連携の問題」</a:t>
            </a:r>
            <a:endParaRPr lang="en-US" altLang="ja-JP" sz="1100" b="1" u="sng" dirty="0" smtClean="0"/>
          </a:p>
          <a:p>
            <a:pPr>
              <a:buNone/>
            </a:pPr>
            <a:endParaRPr kumimoji="1" lang="en-US" altLang="ja-JP" sz="1100" dirty="0" smtClean="0"/>
          </a:p>
          <a:p>
            <a:pPr>
              <a:buNone/>
            </a:pPr>
            <a:r>
              <a:rPr kumimoji="1" lang="ja-JP" altLang="en-US" sz="1100" dirty="0" smtClean="0"/>
              <a:t>　・</a:t>
            </a:r>
            <a:r>
              <a:rPr kumimoji="1" lang="ja-JP" altLang="en-US" sz="1100" b="1" u="sng" dirty="0" smtClean="0"/>
              <a:t>「情報共有の仕組みがない」</a:t>
            </a:r>
            <a:endParaRPr kumimoji="1" lang="en-US" altLang="ja-JP" sz="1100" b="1" u="sng" dirty="0" smtClean="0"/>
          </a:p>
          <a:p>
            <a:pPr>
              <a:buNone/>
            </a:pPr>
            <a:r>
              <a:rPr kumimoji="1" lang="ja-JP" altLang="en-US" sz="1100" dirty="0" smtClean="0"/>
              <a:t>　・</a:t>
            </a:r>
            <a:r>
              <a:rPr kumimoji="1" lang="ja-JP" altLang="en-US" sz="1100" b="1" u="sng" dirty="0" smtClean="0"/>
              <a:t>「意思決定の仕組みがない」</a:t>
            </a:r>
            <a:endParaRPr kumimoji="1" lang="en-US" altLang="ja-JP" sz="1100" b="1" u="sng" dirty="0" smtClean="0"/>
          </a:p>
          <a:p>
            <a:pPr>
              <a:buNone/>
            </a:pPr>
            <a:r>
              <a:rPr kumimoji="1" lang="ja-JP" altLang="en-US" sz="1100" dirty="0" smtClean="0"/>
              <a:t>　・</a:t>
            </a:r>
            <a:r>
              <a:rPr kumimoji="1" lang="ja-JP" altLang="en-US" sz="1100" b="1" u="sng" dirty="0" smtClean="0"/>
              <a:t>「異なる職種間の連携がない」</a:t>
            </a:r>
            <a:endParaRPr kumimoji="1" lang="en-US" altLang="ja-JP" sz="1100" b="1" u="sng" dirty="0" smtClean="0"/>
          </a:p>
          <a:p>
            <a:pPr>
              <a:buNone/>
            </a:pPr>
            <a:r>
              <a:rPr kumimoji="1" lang="ja-JP" altLang="en-US" sz="1100" dirty="0" smtClean="0"/>
              <a:t>　・</a:t>
            </a:r>
            <a:r>
              <a:rPr kumimoji="1" lang="ja-JP" altLang="en-US" sz="1100" b="1" u="sng" dirty="0" smtClean="0"/>
              <a:t>「年齢や採用条件による壁がある」</a:t>
            </a:r>
            <a:endParaRPr kumimoji="1" lang="en-US" altLang="ja-JP" sz="1100" b="1" u="sng" dirty="0" smtClean="0"/>
          </a:p>
          <a:p>
            <a:pPr>
              <a:buNone/>
            </a:pPr>
            <a:r>
              <a:rPr kumimoji="1" lang="ja-JP" altLang="en-US" sz="1100" dirty="0" smtClean="0"/>
              <a:t>　・</a:t>
            </a:r>
            <a:r>
              <a:rPr kumimoji="1" lang="ja-JP" altLang="en-US" sz="1100" b="1" u="sng" dirty="0" smtClean="0"/>
              <a:t>「誰かがやってくれる」</a:t>
            </a:r>
            <a:endParaRPr kumimoji="1" lang="en-US" altLang="ja-JP" sz="1100" b="1" u="sng" dirty="0" smtClean="0"/>
          </a:p>
          <a:p>
            <a:pPr>
              <a:buNone/>
            </a:pPr>
            <a:endParaRPr kumimoji="1" lang="en-US" altLang="ja-JP" sz="1100" dirty="0" smtClean="0"/>
          </a:p>
          <a:p>
            <a:pPr>
              <a:buNone/>
            </a:pPr>
            <a:r>
              <a:rPr kumimoji="1" lang="ja-JP" altLang="en-US" sz="1100" dirty="0" smtClean="0"/>
              <a:t>　　職員間の連携が取れないと、虐待や不適切なケアが発生しやすくなります。</a:t>
            </a:r>
            <a:endParaRPr kumimoji="1" lang="en-US" altLang="ja-JP" sz="1100" dirty="0" smtClean="0"/>
          </a:p>
          <a:p>
            <a:pPr>
              <a:buNone/>
            </a:pPr>
            <a:endParaRPr kumimoji="1" lang="en-US" altLang="ja-JP" sz="1100" dirty="0" smtClean="0"/>
          </a:p>
          <a:p>
            <a:pPr>
              <a:buNone/>
            </a:pPr>
            <a:r>
              <a:rPr kumimoji="1" lang="ja-JP" altLang="en-US" sz="1100" b="1" u="sng" dirty="0" smtClean="0"/>
              <a:t>●その問題への対応策</a:t>
            </a:r>
            <a:endParaRPr kumimoji="1" lang="en-US" altLang="ja-JP" sz="1100" b="1" u="sng" dirty="0" smtClean="0"/>
          </a:p>
          <a:p>
            <a:pPr>
              <a:buNone/>
            </a:pPr>
            <a:endParaRPr kumimoji="1" lang="ja-JP" altLang="en-US" sz="1100" dirty="0" smtClean="0"/>
          </a:p>
          <a:p>
            <a:pPr>
              <a:buNone/>
            </a:pPr>
            <a:r>
              <a:rPr kumimoji="1" lang="ja-JP" altLang="en-US" sz="1100" dirty="0" smtClean="0"/>
              <a:t>　・</a:t>
            </a:r>
            <a:r>
              <a:rPr kumimoji="1" lang="ja-JP" altLang="en-US" sz="1100" b="1" u="sng" dirty="0" smtClean="0"/>
              <a:t>「情報を共有するための仕組みや手順を明確に定める」</a:t>
            </a:r>
            <a:endParaRPr kumimoji="1" lang="en-US" altLang="ja-JP" sz="1100" b="1" u="sng" dirty="0" smtClean="0"/>
          </a:p>
          <a:p>
            <a:pPr>
              <a:buNone/>
            </a:pPr>
            <a:r>
              <a:rPr kumimoji="1" lang="ja-JP" altLang="en-US" sz="1100" dirty="0" smtClean="0"/>
              <a:t>　・</a:t>
            </a:r>
            <a:r>
              <a:rPr kumimoji="1" lang="ja-JP" altLang="en-US" sz="1100" b="1" u="sng" dirty="0" smtClean="0"/>
              <a:t>「チームでの意思決定の仕組みや手順を明確に定める」</a:t>
            </a:r>
            <a:endParaRPr kumimoji="1" lang="en-US" altLang="ja-JP" sz="1100" b="1" u="sng" dirty="0" smtClean="0"/>
          </a:p>
          <a:p>
            <a:pPr>
              <a:buNone/>
            </a:pPr>
            <a:r>
              <a:rPr kumimoji="1" lang="ja-JP" altLang="en-US" sz="1100" dirty="0" smtClean="0"/>
              <a:t>　・</a:t>
            </a:r>
            <a:r>
              <a:rPr kumimoji="1" lang="ja-JP" altLang="en-US" sz="1100" b="1" u="sng" dirty="0" smtClean="0"/>
              <a:t>「よりよいケアを提供するためには立場を超えて協力することが必要不可欠であることを確認する」</a:t>
            </a:r>
            <a:endParaRPr kumimoji="1" lang="en-US" altLang="ja-JP" sz="1100" b="1" u="sng" dirty="0" smtClean="0"/>
          </a:p>
          <a:p>
            <a:pPr>
              <a:buNone/>
            </a:pPr>
            <a:r>
              <a:rPr kumimoji="1" lang="ja-JP" altLang="en-US" sz="1100" dirty="0" smtClean="0"/>
              <a:t>　　</a:t>
            </a:r>
            <a:endParaRPr kumimoji="1" lang="en-US" altLang="ja-JP" sz="1100" dirty="0" smtClean="0"/>
          </a:p>
          <a:p>
            <a:pPr>
              <a:buNone/>
            </a:pPr>
            <a:r>
              <a:rPr kumimoji="1" lang="ja-JP" altLang="en-US" sz="1100" dirty="0" smtClean="0"/>
              <a:t>　　リーダーが中心になって、職員間の効率的な連携が取れるように考えていく必要があります。</a:t>
            </a:r>
          </a:p>
          <a:p>
            <a:endParaRPr kumimoji="1" lang="en-US" altLang="ja-JP" sz="1100" dirty="0" smtClean="0"/>
          </a:p>
          <a:p>
            <a:endParaRPr kumimoji="1" lang="en-US" altLang="ja-JP" sz="1100" dirty="0" smtClean="0"/>
          </a:p>
          <a:p>
            <a:endParaRPr kumimoji="1" lang="ja-JP" altLang="en-US" sz="12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b="1" u="sng" strike="noStrike" dirty="0" smtClean="0"/>
              <a:t>【</a:t>
            </a:r>
            <a:r>
              <a:rPr kumimoji="1" lang="ja-JP" altLang="en-US" b="1" u="sng" strike="noStrike" dirty="0" smtClean="0"/>
              <a:t>ケアの質の要因</a:t>
            </a:r>
            <a:r>
              <a:rPr kumimoji="1" lang="en-US" altLang="ja-JP" b="1" u="sng" strike="noStrike"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trike="sngStrike"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虐待防止や不適切なケアを防ぐためには、</a:t>
            </a:r>
            <a:r>
              <a:rPr kumimoji="1" lang="ja-JP" altLang="en-US" b="1" u="sng" dirty="0" smtClean="0"/>
              <a:t>ケアの質の向上</a:t>
            </a:r>
            <a:r>
              <a:rPr kumimoji="1" lang="ja-JP" altLang="en-US" dirty="0" smtClean="0"/>
              <a:t>が必要です。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●ケアの質の向上を阻む問題１＝</a:t>
            </a:r>
            <a:r>
              <a:rPr kumimoji="1" lang="ja-JP" altLang="en-US" sz="1200" b="1" u="sng" dirty="0" smtClean="0"/>
              <a:t>「認知症ケアの問題」</a:t>
            </a:r>
            <a:endParaRPr kumimoji="1" lang="en-US" altLang="ja-JP" b="1" u="sng" dirty="0" smtClean="0"/>
          </a:p>
          <a:p>
            <a:endParaRPr kumimoji="1" lang="en-US" altLang="ja-JP" sz="1400" dirty="0" smtClean="0"/>
          </a:p>
          <a:p>
            <a:pPr>
              <a:buNone/>
            </a:pPr>
            <a:r>
              <a:rPr kumimoji="1" lang="ja-JP" altLang="en-US" sz="1400" dirty="0" smtClean="0"/>
              <a:t>　</a:t>
            </a:r>
            <a:r>
              <a:rPr kumimoji="1" lang="ja-JP" altLang="en-US" sz="1400" b="0" u="none" dirty="0" smtClean="0"/>
              <a:t>・</a:t>
            </a:r>
            <a:r>
              <a:rPr kumimoji="1" lang="ja-JP" altLang="en-US" sz="1400" b="1" u="sng" dirty="0" smtClean="0"/>
              <a:t>「中核症状への誤解」</a:t>
            </a:r>
            <a:endParaRPr kumimoji="1" lang="en-US" altLang="ja-JP" sz="1400" b="1" u="sng" dirty="0" smtClean="0"/>
          </a:p>
          <a:p>
            <a:pPr>
              <a:buNone/>
            </a:pPr>
            <a:r>
              <a:rPr kumimoji="1" lang="ja-JP" altLang="en-US" sz="1400" dirty="0" smtClean="0"/>
              <a:t>　</a:t>
            </a:r>
            <a:r>
              <a:rPr kumimoji="1" lang="ja-JP" altLang="en-US" sz="1400" b="0" u="none" dirty="0" smtClean="0"/>
              <a:t>・</a:t>
            </a:r>
            <a:r>
              <a:rPr kumimoji="1" lang="ja-JP" altLang="en-US" sz="1400" b="1" u="sng" dirty="0" smtClean="0"/>
              <a:t>「症状へのその場しのぎの対応」</a:t>
            </a:r>
            <a:endParaRPr kumimoji="1" lang="en-US" altLang="ja-JP" sz="1400" b="1" u="sng" dirty="0" smtClean="0"/>
          </a:p>
          <a:p>
            <a:pPr>
              <a:buNone/>
            </a:pPr>
            <a:r>
              <a:rPr kumimoji="1" lang="ja-JP" altLang="en-US" sz="1200" dirty="0" smtClean="0"/>
              <a:t>　　この方は、何故このような行動をしてしまうのだろうということがわからなければ、虐待やその場しのぎの対応など不適切なケアを行いやすくなってしまいます。</a:t>
            </a:r>
            <a:endParaRPr kumimoji="1" lang="en-US" altLang="ja-JP" sz="1200" dirty="0" smtClean="0"/>
          </a:p>
          <a:p>
            <a:pPr>
              <a:buNone/>
            </a:pPr>
            <a:r>
              <a:rPr kumimoji="1" lang="ja-JP" altLang="en-US" sz="1200" dirty="0" smtClean="0"/>
              <a:t>　</a:t>
            </a:r>
            <a:endParaRPr kumimoji="1" lang="en-US" altLang="ja-JP" sz="1200" dirty="0" smtClean="0"/>
          </a:p>
          <a:p>
            <a:pPr>
              <a:buNone/>
            </a:pPr>
            <a:r>
              <a:rPr kumimoji="1" lang="ja-JP" altLang="en-US" sz="1200" b="1" u="sng" dirty="0" smtClean="0"/>
              <a:t>●その問題への対応策</a:t>
            </a:r>
            <a:endParaRPr kumimoji="1" lang="en-US" altLang="ja-JP" sz="1200" b="1" u="sng" dirty="0" smtClean="0"/>
          </a:p>
          <a:p>
            <a:endParaRPr kumimoji="1" lang="en-US" altLang="ja-JP" sz="1200" dirty="0" smtClean="0"/>
          </a:p>
          <a:p>
            <a:pPr>
              <a:buNone/>
            </a:pPr>
            <a:r>
              <a:rPr kumimoji="1" lang="ja-JP" altLang="en-US" sz="1200" dirty="0" smtClean="0"/>
              <a:t>　・</a:t>
            </a:r>
            <a:r>
              <a:rPr kumimoji="1" lang="ja-JP" altLang="en-US" sz="1200" b="1" u="sng" dirty="0" smtClean="0"/>
              <a:t>「認知症について正確に理解する」</a:t>
            </a:r>
            <a:endParaRPr kumimoji="1" lang="en-US" altLang="ja-JP" sz="1200" b="1" u="sng" dirty="0" smtClean="0"/>
          </a:p>
          <a:p>
            <a:pPr>
              <a:buNone/>
            </a:pPr>
            <a:r>
              <a:rPr kumimoji="1" lang="ja-JP" altLang="en-US" sz="1200" dirty="0" smtClean="0"/>
              <a:t>　・</a:t>
            </a:r>
            <a:r>
              <a:rPr kumimoji="1" lang="ja-JP" altLang="en-US" sz="1200" b="1" u="sng" dirty="0" smtClean="0"/>
              <a:t>「本人なりの理由があるという姿勢で原因を探っていく」</a:t>
            </a:r>
            <a:endParaRPr kumimoji="1" lang="en-US" altLang="ja-JP" sz="1200" b="1" u="sng" dirty="0" smtClean="0"/>
          </a:p>
          <a:p>
            <a:pPr>
              <a:buNone/>
            </a:pPr>
            <a:r>
              <a:rPr kumimoji="1" lang="ja-JP" altLang="en-US" sz="1200" b="0" u="none" dirty="0" smtClean="0"/>
              <a:t>　　</a:t>
            </a:r>
            <a:endParaRPr kumimoji="1" lang="en-US" altLang="ja-JP" sz="1200" dirty="0" smtClean="0"/>
          </a:p>
          <a:p>
            <a:endParaRPr kumimoji="1" lang="en-US" altLang="ja-JP"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フッター プレースホルダ 5"/>
          <p:cNvSpPr>
            <a:spLocks noGrp="1"/>
          </p:cNvSpPr>
          <p:nvPr/>
        </p:nvSpPr>
        <p:spPr>
          <a:xfrm>
            <a:off x="0" y="9372997"/>
            <a:ext cx="2918831" cy="493316"/>
          </a:xfrm>
          <a:prstGeom prst="rect">
            <a:avLst/>
          </a:prstGeom>
        </p:spPr>
        <p:txBody>
          <a:bodyPr vert="horz" lIns="91440" tIns="45720" rIns="91440" bIns="45720" rtlCol="0" anchor="b"/>
          <a:lstStyle>
            <a:defPPr>
              <a:defRPr lang="ja-JP"/>
            </a:defPPr>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smtClean="0">
                <a:latin typeface="+mj-ea"/>
                <a:ea typeface="+mj-ea"/>
              </a:rPr>
              <a:t>神奈川県</a:t>
            </a:r>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F1085E37-3474-49A5-89EE-FE32AE7D6C8B}"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6FE0C3F-2A6E-455F-990C-BD64AA85F10B}"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4EA32844-69A1-4E48-908F-955F73C21AF3}"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D5E46FAB-FCAF-40A5-BCD8-8285680D8BD2}"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81B2978D-8DC3-4165-8758-62D0402FAC20}"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87B8FB6B-30E0-4D23-A8E1-DA3B71F9408A}"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BD64C5D4-CA7C-4465-AA49-10EC7F47B342}"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FF5639C7-7EF6-429E-8F9D-D5F4CB316574}"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608A1C6-C7DE-4B03-AF73-B03D5CAA8CC6}"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A41B27E6-8737-43B2-9BE1-C8E0DA21845B}"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4842C72F-7F2F-48AB-BB61-AABE37972242}"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E2C2C18-F0E5-4EC9-B7AC-3467C9BD5AD0}"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429000"/>
            <a:ext cx="6400800" cy="2520280"/>
          </a:xfrm>
        </p:spPr>
        <p:txBody>
          <a:bodyPr>
            <a:normAutofit/>
          </a:bodyPr>
          <a:lstStyle/>
          <a:p>
            <a:pPr>
              <a:spcBef>
                <a:spcPts val="0"/>
              </a:spcBef>
            </a:pPr>
            <a:r>
              <a:rPr lang="ja-JP" altLang="en-US" dirty="0" smtClean="0"/>
              <a:t>高齢者の権利擁護のための研修 ３</a:t>
            </a:r>
          </a:p>
          <a:p>
            <a:endParaRPr kumimoji="1" lang="en-US" altLang="ja-JP" sz="1100" dirty="0" smtClean="0"/>
          </a:p>
          <a:p>
            <a:r>
              <a:rPr kumimoji="1" lang="ja-JP" altLang="en-US" dirty="0" smtClean="0"/>
              <a:t>神奈川県</a:t>
            </a:r>
            <a:endParaRPr kumimoji="1" lang="en-US" altLang="ja-JP" dirty="0" smtClean="0"/>
          </a:p>
          <a:p>
            <a:r>
              <a:rPr lang="ja-JP" altLang="en-US" sz="2400" dirty="0" smtClean="0"/>
              <a:t>平成</a:t>
            </a:r>
            <a:r>
              <a:rPr lang="en-US" altLang="ja-JP" sz="2400" dirty="0" smtClean="0"/>
              <a:t>26</a:t>
            </a:r>
            <a:r>
              <a:rPr lang="ja-JP" altLang="en-US" sz="2400" dirty="0" smtClean="0"/>
              <a:t>年</a:t>
            </a:r>
            <a:r>
              <a:rPr lang="en-US" altLang="ja-JP" sz="2400" dirty="0" smtClean="0"/>
              <a:t>9</a:t>
            </a:r>
            <a:r>
              <a:rPr lang="ja-JP" altLang="en-US" sz="2400" dirty="0" smtClean="0"/>
              <a:t>月</a:t>
            </a:r>
            <a:endParaRPr lang="en-US" altLang="ja-JP" sz="2400" dirty="0" smtClean="0"/>
          </a:p>
          <a:p>
            <a:r>
              <a:rPr lang="ja-JP" altLang="en-US" sz="2400" dirty="0" smtClean="0"/>
              <a:t>平成</a:t>
            </a:r>
            <a:r>
              <a:rPr lang="en-US" altLang="ja-JP" sz="2400" dirty="0" smtClean="0"/>
              <a:t>28</a:t>
            </a:r>
            <a:r>
              <a:rPr lang="ja-JP" altLang="en-US" sz="2400" dirty="0" smtClean="0"/>
              <a:t>年</a:t>
            </a:r>
            <a:r>
              <a:rPr lang="en-US" altLang="ja-JP" sz="2400" dirty="0" smtClean="0"/>
              <a:t>11</a:t>
            </a:r>
            <a:r>
              <a:rPr lang="ja-JP" altLang="en-US" sz="2400" smtClean="0"/>
              <a:t>月改訂</a:t>
            </a:r>
            <a:endParaRPr kumimoji="1" lang="en-US" altLang="ja-JP" sz="2400" dirty="0" smtClean="0"/>
          </a:p>
          <a:p>
            <a:endParaRPr kumimoji="1" lang="ja-JP" altLang="en-US" dirty="0"/>
          </a:p>
        </p:txBody>
      </p:sp>
      <p:sp>
        <p:nvSpPr>
          <p:cNvPr id="2" name="タイトル 1"/>
          <p:cNvSpPr>
            <a:spLocks noGrp="1"/>
          </p:cNvSpPr>
          <p:nvPr>
            <p:ph type="ctrTitle"/>
          </p:nvPr>
        </p:nvSpPr>
        <p:spPr/>
        <p:txBody>
          <a:bodyPr>
            <a:normAutofit/>
          </a:bodyPr>
          <a:lstStyle/>
          <a:p>
            <a:pPr>
              <a:spcBef>
                <a:spcPts val="0"/>
              </a:spcBef>
            </a:pPr>
            <a:r>
              <a:rPr lang="ja-JP" altLang="en-US" sz="4000" dirty="0" smtClean="0"/>
              <a:t>高齢者虐待や不適切なケアを</a:t>
            </a:r>
            <a:r>
              <a:rPr lang="en-US" altLang="ja-JP" sz="4000" dirty="0" smtClean="0"/>
              <a:t/>
            </a:r>
            <a:br>
              <a:rPr lang="en-US" altLang="ja-JP" sz="4000" dirty="0" smtClean="0"/>
            </a:br>
            <a:r>
              <a:rPr lang="ja-JP" altLang="en-US" sz="4000" dirty="0" smtClean="0"/>
              <a:t>防ぐためには  </a:t>
            </a:r>
            <a:r>
              <a:rPr lang="en-US" altLang="ja-JP" sz="4000" dirty="0" smtClean="0"/>
              <a:t>(</a:t>
            </a:r>
            <a:r>
              <a:rPr lang="ja-JP" altLang="en-US" sz="4000" dirty="0" smtClean="0"/>
              <a:t>未然防止</a:t>
            </a:r>
            <a:r>
              <a:rPr lang="en-US" altLang="ja-JP" sz="4000" dirty="0" smtClean="0"/>
              <a:t>)</a:t>
            </a: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ケアの質の向上から考える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57200" y="1916832"/>
          <a:ext cx="8291263" cy="3888432"/>
        </p:xfrm>
        <a:graphic>
          <a:graphicData uri="http://schemas.openxmlformats.org/drawingml/2006/table">
            <a:tbl>
              <a:tblPr>
                <a:tableStyleId>{5C22544A-7EE6-4342-B048-85BDC9FD1C3A}</a:tableStyleId>
              </a:tblPr>
              <a:tblGrid>
                <a:gridCol w="3538736"/>
                <a:gridCol w="864096"/>
                <a:gridCol w="3888431"/>
              </a:tblGrid>
              <a:tr h="3888432">
                <a:tc>
                  <a:txBody>
                    <a:bodyPr/>
                    <a:lstStyle/>
                    <a:p>
                      <a:r>
                        <a:rPr kumimoji="1" lang="ja-JP" altLang="en-US" sz="2400" dirty="0" smtClean="0"/>
                        <a:t>●アセスメントと個別ケ</a:t>
                      </a:r>
                      <a:endParaRPr kumimoji="1" lang="en-US" altLang="ja-JP" sz="2400" dirty="0" smtClean="0"/>
                    </a:p>
                    <a:p>
                      <a:r>
                        <a:rPr kumimoji="1" lang="ja-JP" altLang="en-US" sz="2400" dirty="0" smtClean="0"/>
                        <a:t>　アの問題</a:t>
                      </a:r>
                      <a:endParaRPr kumimoji="1" lang="en-US" altLang="ja-JP" sz="2400" dirty="0" smtClean="0"/>
                    </a:p>
                    <a:p>
                      <a:endParaRPr kumimoji="1" lang="en-US" altLang="ja-JP" sz="2400" dirty="0" smtClean="0"/>
                    </a:p>
                    <a:p>
                      <a:r>
                        <a:rPr kumimoji="1" lang="ja-JP" altLang="en-US" sz="2000" dirty="0" smtClean="0"/>
                        <a:t>・利用者の心身の状態把握し</a:t>
                      </a:r>
                      <a:endParaRPr kumimoji="1" lang="en-US" altLang="ja-JP" sz="2000" dirty="0" smtClean="0"/>
                    </a:p>
                    <a:p>
                      <a:r>
                        <a:rPr kumimoji="1" lang="ja-JP" altLang="en-US" sz="2000" dirty="0" smtClean="0"/>
                        <a:t>　ていない</a:t>
                      </a:r>
                      <a:endParaRPr kumimoji="1" lang="en-US" altLang="ja-JP" sz="2000" dirty="0" smtClean="0"/>
                    </a:p>
                    <a:p>
                      <a:endParaRPr kumimoji="1" lang="en-US" altLang="ja-JP" sz="2000" dirty="0" smtClean="0"/>
                    </a:p>
                    <a:p>
                      <a:r>
                        <a:rPr kumimoji="1" lang="ja-JP" altLang="en-US" sz="2000" dirty="0" smtClean="0"/>
                        <a:t>・プランと実際のケアの内容</a:t>
                      </a:r>
                      <a:endParaRPr kumimoji="1" lang="en-US" altLang="ja-JP" sz="2000" dirty="0" smtClean="0"/>
                    </a:p>
                    <a:p>
                      <a:r>
                        <a:rPr kumimoji="1" lang="ja-JP" altLang="en-US" sz="2000" dirty="0" smtClean="0"/>
                        <a:t>　が連動していない</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400" dirty="0" smtClean="0"/>
                    </a:p>
                    <a:p>
                      <a:r>
                        <a:rPr kumimoji="1" lang="ja-JP" altLang="en-US" sz="2000" dirty="0" smtClean="0"/>
                        <a:t>・心身の状態を丁寧にアセスメ</a:t>
                      </a:r>
                      <a:endParaRPr kumimoji="1" lang="en-US" altLang="ja-JP" sz="2000" dirty="0" smtClean="0"/>
                    </a:p>
                    <a:p>
                      <a:r>
                        <a:rPr kumimoji="1" lang="ja-JP" altLang="en-US" sz="2000" dirty="0" smtClean="0"/>
                        <a:t>　ントする</a:t>
                      </a:r>
                      <a:endParaRPr kumimoji="1" lang="en-US" altLang="ja-JP" sz="2000" dirty="0" smtClean="0"/>
                    </a:p>
                    <a:p>
                      <a:endParaRPr kumimoji="1" lang="en-US" altLang="ja-JP" sz="2000" dirty="0" smtClean="0"/>
                    </a:p>
                    <a:p>
                      <a:r>
                        <a:rPr kumimoji="1" lang="ja-JP" altLang="en-US" sz="2000" dirty="0" smtClean="0"/>
                        <a:t>・アセスメントに基づいて個別</a:t>
                      </a:r>
                      <a:endParaRPr kumimoji="1" lang="en-US" altLang="ja-JP" sz="2000" dirty="0" smtClean="0"/>
                    </a:p>
                    <a:p>
                      <a:r>
                        <a:rPr kumimoji="1" lang="ja-JP" altLang="en-US" sz="2000" dirty="0" smtClean="0"/>
                        <a:t>　の状況に則したケアを</a:t>
                      </a:r>
                      <a:r>
                        <a:rPr kumimoji="1" lang="ja-JP" altLang="en-US" sz="2000" dirty="0" err="1" smtClean="0"/>
                        <a:t>検討す</a:t>
                      </a:r>
                      <a:endParaRPr kumimoji="1" lang="en-US" altLang="ja-JP" sz="2000" dirty="0" smtClean="0"/>
                    </a:p>
                    <a:p>
                      <a:r>
                        <a:rPr kumimoji="1" lang="ja-JP" altLang="en-US" sz="2000" dirty="0" smtClean="0"/>
                        <a:t>　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ケアの質の向上から考える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2204864"/>
          <a:ext cx="8291263" cy="3024336"/>
        </p:xfrm>
        <a:graphic>
          <a:graphicData uri="http://schemas.openxmlformats.org/drawingml/2006/table">
            <a:tbl>
              <a:tblPr>
                <a:tableStyleId>{5C22544A-7EE6-4342-B048-85BDC9FD1C3A}</a:tableStyleId>
              </a:tblPr>
              <a:tblGrid>
                <a:gridCol w="3538736"/>
                <a:gridCol w="864096"/>
                <a:gridCol w="3888431"/>
              </a:tblGrid>
              <a:tr h="3024336">
                <a:tc>
                  <a:txBody>
                    <a:bodyPr/>
                    <a:lstStyle/>
                    <a:p>
                      <a:r>
                        <a:rPr kumimoji="1" lang="ja-JP" altLang="en-US" sz="2400" dirty="0" smtClean="0"/>
                        <a:t>●ケアの質を高める教育の問題</a:t>
                      </a:r>
                      <a:endParaRPr kumimoji="1" lang="en-US" altLang="ja-JP" sz="2400" dirty="0" smtClean="0"/>
                    </a:p>
                    <a:p>
                      <a:endParaRPr kumimoji="1" lang="en-US" altLang="ja-JP" sz="2400" dirty="0" smtClean="0"/>
                    </a:p>
                    <a:p>
                      <a:r>
                        <a:rPr kumimoji="1" lang="ja-JP" altLang="en-US" sz="2000" dirty="0" smtClean="0"/>
                        <a:t>・学習する機会の不足</a:t>
                      </a:r>
                      <a:endParaRPr kumimoji="1" lang="en-US" altLang="ja-JP" sz="2000" dirty="0" smtClean="0"/>
                    </a:p>
                    <a:p>
                      <a:endParaRPr kumimoji="1" lang="en-US" altLang="ja-JP" sz="2000" dirty="0" smtClean="0"/>
                    </a:p>
                    <a:p>
                      <a:r>
                        <a:rPr kumimoji="1" lang="ja-JP" altLang="en-US" sz="2000" dirty="0" smtClean="0"/>
                        <a:t>・アセスメントとその活用方</a:t>
                      </a:r>
                      <a:endParaRPr kumimoji="1" lang="en-US" altLang="ja-JP" sz="2000" dirty="0" smtClean="0"/>
                    </a:p>
                    <a:p>
                      <a:r>
                        <a:rPr kumimoji="1" lang="ja-JP" altLang="en-US" sz="2000" dirty="0" smtClean="0"/>
                        <a:t>　法の知識不足</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000" dirty="0" smtClean="0"/>
                    </a:p>
                    <a:p>
                      <a:r>
                        <a:rPr kumimoji="1" lang="ja-JP" altLang="en-US" sz="2000" dirty="0" smtClean="0"/>
                        <a:t>・認知症ケアに関する知識を共</a:t>
                      </a:r>
                      <a:endParaRPr kumimoji="1" lang="en-US" altLang="ja-JP" sz="2000" dirty="0" smtClean="0"/>
                    </a:p>
                    <a:p>
                      <a:r>
                        <a:rPr kumimoji="1" lang="ja-JP" altLang="en-US" sz="2000" dirty="0" smtClean="0"/>
                        <a:t>　有する</a:t>
                      </a:r>
                      <a:endParaRPr kumimoji="1" lang="en-US" altLang="ja-JP" sz="2000" dirty="0" smtClean="0"/>
                    </a:p>
                    <a:p>
                      <a:endParaRPr kumimoji="1" lang="en-US" altLang="ja-JP" sz="2000" dirty="0" smtClean="0"/>
                    </a:p>
                    <a:p>
                      <a:r>
                        <a:rPr kumimoji="1" lang="ja-JP" altLang="en-US" sz="2000" dirty="0" smtClean="0"/>
                        <a:t>・アセスメントとその活用方法</a:t>
                      </a:r>
                      <a:endParaRPr kumimoji="1" lang="en-US" altLang="ja-JP" sz="2000" dirty="0" smtClean="0"/>
                    </a:p>
                    <a:p>
                      <a:r>
                        <a:rPr kumimoji="1" lang="ja-JP" altLang="en-US" sz="2000" dirty="0" smtClean="0"/>
                        <a:t>　を具体的に学ぶ</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倫理観と法令順守を高める</a:t>
            </a:r>
            <a:r>
              <a:rPr lang="en-US" altLang="ja-JP" dirty="0" smtClean="0"/>
              <a:t/>
            </a:r>
            <a:br>
              <a:rPr lang="en-US" altLang="ja-JP" dirty="0" smtClean="0"/>
            </a:br>
            <a:r>
              <a:rPr lang="ja-JP" altLang="en-US" dirty="0" smtClean="0"/>
              <a:t>教育の実施から考える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67544" y="2204864"/>
          <a:ext cx="8291263" cy="2880320"/>
        </p:xfrm>
        <a:graphic>
          <a:graphicData uri="http://schemas.openxmlformats.org/drawingml/2006/table">
            <a:tbl>
              <a:tblPr>
                <a:tableStyleId>{5C22544A-7EE6-4342-B048-85BDC9FD1C3A}</a:tableStyleId>
              </a:tblPr>
              <a:tblGrid>
                <a:gridCol w="3538736"/>
                <a:gridCol w="864096"/>
                <a:gridCol w="3888431"/>
              </a:tblGrid>
              <a:tr h="2880320">
                <a:tc>
                  <a:txBody>
                    <a:bodyPr/>
                    <a:lstStyle/>
                    <a:p>
                      <a:r>
                        <a:rPr kumimoji="1" lang="ja-JP" altLang="en-US" sz="2400" dirty="0" smtClean="0"/>
                        <a:t>●非利用者本位の問題</a:t>
                      </a:r>
                      <a:endParaRPr kumimoji="1" lang="en-US" altLang="ja-JP" sz="2400" dirty="0" smtClean="0"/>
                    </a:p>
                    <a:p>
                      <a:endParaRPr kumimoji="1" lang="en-US" altLang="ja-JP" sz="2400" dirty="0" smtClean="0"/>
                    </a:p>
                    <a:p>
                      <a:r>
                        <a:rPr kumimoji="1" lang="ja-JP" altLang="en-US" sz="2000" dirty="0" smtClean="0"/>
                        <a:t>・安易な身体拘束</a:t>
                      </a:r>
                      <a:endParaRPr kumimoji="1" lang="en-US" altLang="ja-JP" sz="2000" dirty="0" smtClean="0"/>
                    </a:p>
                    <a:p>
                      <a:endParaRPr kumimoji="1" lang="en-US" altLang="ja-JP" sz="2000" dirty="0" smtClean="0"/>
                    </a:p>
                    <a:p>
                      <a:r>
                        <a:rPr kumimoji="1" lang="ja-JP" altLang="en-US" sz="2000" dirty="0" smtClean="0"/>
                        <a:t>・一斉介護・流れ作業</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000" dirty="0" smtClean="0"/>
                    </a:p>
                    <a:p>
                      <a:r>
                        <a:rPr kumimoji="1" lang="ja-JP" altLang="en-US" sz="2000" dirty="0" smtClean="0"/>
                        <a:t>・利用者本位という大原則をも</a:t>
                      </a:r>
                      <a:endParaRPr kumimoji="1" lang="en-US" altLang="ja-JP" sz="2000" dirty="0" smtClean="0"/>
                    </a:p>
                    <a:p>
                      <a:r>
                        <a:rPr kumimoji="1" lang="ja-JP" altLang="en-US" sz="2000" dirty="0" smtClean="0"/>
                        <a:t>　う一度確認する</a:t>
                      </a:r>
                      <a:endParaRPr kumimoji="1" lang="en-US" altLang="ja-JP" sz="2000" dirty="0" smtClean="0"/>
                    </a:p>
                    <a:p>
                      <a:endParaRPr kumimoji="1" lang="en-US" altLang="ja-JP" sz="2000" dirty="0" smtClean="0"/>
                    </a:p>
                    <a:p>
                      <a:r>
                        <a:rPr kumimoji="1" lang="ja-JP" altLang="en-US" sz="2000" dirty="0" smtClean="0"/>
                        <a:t>・実際に提供しているケアの内</a:t>
                      </a:r>
                      <a:endParaRPr kumimoji="1" lang="en-US" altLang="ja-JP" sz="2000" dirty="0" smtClean="0"/>
                    </a:p>
                    <a:p>
                      <a:r>
                        <a:rPr kumimoji="1" lang="ja-JP" altLang="en-US" sz="2000" dirty="0" smtClean="0"/>
                        <a:t>　容や方法がそれに基づいた</a:t>
                      </a:r>
                      <a:r>
                        <a:rPr kumimoji="1" lang="ja-JP" altLang="en-US" sz="2000" dirty="0" err="1" smtClean="0"/>
                        <a:t>も</a:t>
                      </a:r>
                      <a:endParaRPr kumimoji="1" lang="en-US" altLang="ja-JP" sz="2000" dirty="0" smtClean="0"/>
                    </a:p>
                    <a:p>
                      <a:r>
                        <a:rPr kumimoji="1" lang="ja-JP" altLang="en-US" sz="2000" dirty="0" smtClean="0"/>
                        <a:t>　</a:t>
                      </a:r>
                      <a:r>
                        <a:rPr kumimoji="1" lang="ja-JP" altLang="en-US" sz="2000" dirty="0" err="1" smtClean="0"/>
                        <a:t>ので</a:t>
                      </a:r>
                      <a:r>
                        <a:rPr kumimoji="1" lang="ja-JP" altLang="en-US" sz="2000" dirty="0" smtClean="0"/>
                        <a:t>あるかをチェックする</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倫理観と法令順守を高める</a:t>
            </a:r>
            <a:r>
              <a:rPr lang="en-US" altLang="ja-JP" dirty="0" smtClean="0"/>
              <a:t/>
            </a:r>
            <a:br>
              <a:rPr lang="en-US" altLang="ja-JP" dirty="0" smtClean="0"/>
            </a:br>
            <a:r>
              <a:rPr lang="ja-JP" altLang="en-US" dirty="0" smtClean="0"/>
              <a:t>教育の実施から考える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67544" y="2204864"/>
          <a:ext cx="8291263" cy="2736304"/>
        </p:xfrm>
        <a:graphic>
          <a:graphicData uri="http://schemas.openxmlformats.org/drawingml/2006/table">
            <a:tbl>
              <a:tblPr>
                <a:tableStyleId>{5C22544A-7EE6-4342-B048-85BDC9FD1C3A}</a:tableStyleId>
              </a:tblPr>
              <a:tblGrid>
                <a:gridCol w="3538736"/>
                <a:gridCol w="864096"/>
                <a:gridCol w="3888431"/>
              </a:tblGrid>
              <a:tr h="2736304">
                <a:tc>
                  <a:txBody>
                    <a:bodyPr/>
                    <a:lstStyle/>
                    <a:p>
                      <a:r>
                        <a:rPr kumimoji="1" lang="ja-JP" altLang="en-US" sz="2400" dirty="0" smtClean="0"/>
                        <a:t>●意識不足の問題</a:t>
                      </a:r>
                      <a:endParaRPr kumimoji="1" lang="en-US" altLang="ja-JP" sz="2400" dirty="0" smtClean="0"/>
                    </a:p>
                    <a:p>
                      <a:endParaRPr kumimoji="1" lang="en-US" altLang="ja-JP" sz="2400" dirty="0" smtClean="0"/>
                    </a:p>
                    <a:p>
                      <a:r>
                        <a:rPr kumimoji="1" lang="ja-JP" altLang="en-US" sz="2000" dirty="0" smtClean="0"/>
                        <a:t>・職業倫理の薄れ</a:t>
                      </a:r>
                      <a:endParaRPr kumimoji="1" lang="en-US" altLang="ja-JP" sz="2000" dirty="0" smtClean="0"/>
                    </a:p>
                    <a:p>
                      <a:endParaRPr kumimoji="1" lang="en-US" altLang="ja-JP" sz="2000" dirty="0" smtClean="0"/>
                    </a:p>
                    <a:p>
                      <a:r>
                        <a:rPr kumimoji="1" lang="ja-JP" altLang="en-US" sz="2000" dirty="0" smtClean="0"/>
                        <a:t>・介護理念が共有されていな</a:t>
                      </a:r>
                      <a:endParaRPr kumimoji="1" lang="en-US" altLang="ja-JP" sz="2000" dirty="0" smtClean="0"/>
                    </a:p>
                    <a:p>
                      <a:r>
                        <a:rPr kumimoji="1" lang="ja-JP" altLang="en-US" sz="2000" dirty="0" smtClean="0"/>
                        <a:t>　い</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●防止するためには</a:t>
                      </a:r>
                      <a:endParaRPr kumimoji="1" lang="en-US" altLang="ja-JP" sz="2400" dirty="0" smtClean="0"/>
                    </a:p>
                    <a:p>
                      <a:endParaRPr kumimoji="1" lang="en-US" altLang="ja-JP" sz="2400" dirty="0" smtClean="0"/>
                    </a:p>
                    <a:p>
                      <a:r>
                        <a:rPr kumimoji="1" lang="ja-JP" altLang="en-US" sz="2000" dirty="0" smtClean="0"/>
                        <a:t>・基本的な職業倫理・専門性に</a:t>
                      </a:r>
                      <a:endParaRPr kumimoji="1" lang="en-US" altLang="ja-JP" sz="2000" dirty="0" smtClean="0"/>
                    </a:p>
                    <a:p>
                      <a:r>
                        <a:rPr kumimoji="1" lang="ja-JP" altLang="en-US" sz="2000" dirty="0" smtClean="0"/>
                        <a:t>　関する学習を徹底する</a:t>
                      </a:r>
                      <a:endParaRPr kumimoji="1" lang="en-US" altLang="ja-JP" sz="2000" dirty="0" smtClean="0"/>
                    </a:p>
                    <a:p>
                      <a:endParaRPr kumimoji="1" lang="en-US" altLang="ja-JP" sz="2000" dirty="0" smtClean="0"/>
                    </a:p>
                    <a:p>
                      <a:r>
                        <a:rPr kumimoji="1" lang="ja-JP" altLang="en-US" sz="2000" dirty="0" smtClean="0"/>
                        <a:t>・目指すべき介護の理念をつく</a:t>
                      </a:r>
                      <a:endParaRPr kumimoji="1" lang="en-US" altLang="ja-JP" sz="2000" dirty="0" smtClean="0"/>
                    </a:p>
                    <a:p>
                      <a:r>
                        <a:rPr kumimoji="1" lang="ja-JP" altLang="en-US" sz="2000" dirty="0" smtClean="0"/>
                        <a:t>　</a:t>
                      </a:r>
                      <a:r>
                        <a:rPr kumimoji="1" lang="ja-JP" altLang="en-US" sz="2000" dirty="0" err="1" smtClean="0"/>
                        <a:t>り共</a:t>
                      </a:r>
                      <a:r>
                        <a:rPr kumimoji="1" lang="ja-JP" altLang="en-US" sz="2000" dirty="0" smtClean="0"/>
                        <a:t>有する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倫理観と法令順守を高める</a:t>
            </a:r>
            <a:r>
              <a:rPr lang="en-US" altLang="ja-JP" dirty="0" smtClean="0"/>
              <a:t/>
            </a:r>
            <a:br>
              <a:rPr lang="en-US" altLang="ja-JP" dirty="0" smtClean="0"/>
            </a:br>
            <a:r>
              <a:rPr lang="ja-JP" altLang="en-US" dirty="0" smtClean="0"/>
              <a:t>教育の実施から考える</a:t>
            </a:r>
            <a:endParaRPr kumimoji="1" lang="ja-JP" altLang="en-US" dirty="0"/>
          </a:p>
        </p:txBody>
      </p:sp>
      <p:graphicFrame>
        <p:nvGraphicFramePr>
          <p:cNvPr id="4" name="コンテンツ プレースホルダ 3"/>
          <p:cNvGraphicFramePr>
            <a:graphicFrameLocks noGrp="1"/>
          </p:cNvGraphicFramePr>
          <p:nvPr>
            <p:ph idx="1"/>
          </p:nvPr>
        </p:nvGraphicFramePr>
        <p:xfrm>
          <a:off x="323528" y="2132856"/>
          <a:ext cx="8291263" cy="2880320"/>
        </p:xfrm>
        <a:graphic>
          <a:graphicData uri="http://schemas.openxmlformats.org/drawingml/2006/table">
            <a:tbl>
              <a:tblPr>
                <a:tableStyleId>{5C22544A-7EE6-4342-B048-85BDC9FD1C3A}</a:tableStyleId>
              </a:tblPr>
              <a:tblGrid>
                <a:gridCol w="3538736"/>
                <a:gridCol w="864096"/>
                <a:gridCol w="3888431"/>
              </a:tblGrid>
              <a:tr h="2880320">
                <a:tc>
                  <a:txBody>
                    <a:bodyPr/>
                    <a:lstStyle/>
                    <a:p>
                      <a:r>
                        <a:rPr kumimoji="1" lang="ja-JP" altLang="en-US" sz="2400" dirty="0" smtClean="0"/>
                        <a:t>●虐待・身体拘束に関する意識・知識の問題</a:t>
                      </a:r>
                      <a:endParaRPr kumimoji="1" lang="en-US" altLang="ja-JP" sz="2400" dirty="0" smtClean="0"/>
                    </a:p>
                    <a:p>
                      <a:endParaRPr kumimoji="1" lang="en-US" altLang="ja-JP" sz="2400" dirty="0" smtClean="0"/>
                    </a:p>
                    <a:p>
                      <a:r>
                        <a:rPr kumimoji="1" lang="ja-JP" altLang="en-US" sz="2000" dirty="0" smtClean="0"/>
                        <a:t>・必要な法令を知らない</a:t>
                      </a:r>
                      <a:endParaRPr kumimoji="1" lang="en-US" altLang="ja-JP" sz="2000" dirty="0" smtClean="0"/>
                    </a:p>
                    <a:p>
                      <a:endParaRPr kumimoji="1" lang="en-US" altLang="ja-JP" sz="2000" dirty="0" smtClean="0"/>
                    </a:p>
                    <a:p>
                      <a:r>
                        <a:rPr kumimoji="1" lang="ja-JP" altLang="en-US" sz="2000" dirty="0" smtClean="0"/>
                        <a:t>・拘束に替わるケアを知ら</a:t>
                      </a:r>
                      <a:r>
                        <a:rPr kumimoji="1" lang="ja-JP" altLang="en-US" sz="2000" dirty="0" err="1" smtClean="0"/>
                        <a:t>な</a:t>
                      </a:r>
                      <a:endParaRPr kumimoji="1" lang="en-US" altLang="ja-JP" sz="2000" dirty="0" smtClean="0"/>
                    </a:p>
                    <a:p>
                      <a:r>
                        <a:rPr kumimoji="1" lang="ja-JP" altLang="en-US" sz="2000" dirty="0" smtClean="0"/>
                        <a:t>　い、考えない</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endParaRPr kumimoji="1" lang="ja-JP" altLang="en-US" sz="4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400" dirty="0" smtClean="0"/>
                    </a:p>
                    <a:p>
                      <a:r>
                        <a:rPr kumimoji="1" lang="ja-JP" altLang="en-US" sz="2000" dirty="0" smtClean="0"/>
                        <a:t>・関連する法律や規定の内容を</a:t>
                      </a:r>
                      <a:endParaRPr kumimoji="1" lang="en-US" altLang="ja-JP" sz="2000" dirty="0" smtClean="0"/>
                    </a:p>
                    <a:p>
                      <a:r>
                        <a:rPr kumimoji="1" lang="ja-JP" altLang="en-US" sz="2000" dirty="0" smtClean="0"/>
                        <a:t>　知識として学ぶ</a:t>
                      </a:r>
                      <a:endParaRPr kumimoji="1" lang="en-US" altLang="ja-JP" sz="2000" dirty="0" smtClean="0"/>
                    </a:p>
                    <a:p>
                      <a:endParaRPr kumimoji="1" lang="en-US" altLang="ja-JP" sz="2000" dirty="0" smtClean="0"/>
                    </a:p>
                    <a:p>
                      <a:r>
                        <a:rPr kumimoji="1" lang="ja-JP" altLang="en-US" sz="2000" dirty="0" smtClean="0"/>
                        <a:t>・拘束を行わないケアや虐待を</a:t>
                      </a:r>
                      <a:endParaRPr kumimoji="1" lang="en-US" altLang="ja-JP" sz="2000" dirty="0" smtClean="0"/>
                    </a:p>
                    <a:p>
                      <a:r>
                        <a:rPr kumimoji="1" lang="ja-JP" altLang="en-US" sz="2000" dirty="0" smtClean="0"/>
                        <a:t>　未然に防ぐ方法を具体的に学</a:t>
                      </a:r>
                      <a:endParaRPr kumimoji="1" lang="en-US" altLang="ja-JP" sz="2000" dirty="0" smtClean="0"/>
                    </a:p>
                    <a:p>
                      <a:r>
                        <a:rPr kumimoji="1" lang="ja-JP" altLang="en-US" sz="2000" dirty="0" smtClean="0"/>
                        <a:t>　ぶ</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負担・ストレス・組織風土の</a:t>
            </a:r>
            <a:r>
              <a:rPr kumimoji="1" lang="en-US" altLang="ja-JP" dirty="0" smtClean="0"/>
              <a:t/>
            </a:r>
            <a:br>
              <a:rPr kumimoji="1" lang="en-US" altLang="ja-JP" dirty="0" smtClean="0"/>
            </a:br>
            <a:r>
              <a:rPr kumimoji="1" lang="ja-JP" altLang="en-US" dirty="0" smtClean="0"/>
              <a:t>改善から考える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67544" y="1556792"/>
          <a:ext cx="8291263" cy="4490432"/>
        </p:xfrm>
        <a:graphic>
          <a:graphicData uri="http://schemas.openxmlformats.org/drawingml/2006/table">
            <a:tbl>
              <a:tblPr>
                <a:tableStyleId>{5C22544A-7EE6-4342-B048-85BDC9FD1C3A}</a:tableStyleId>
              </a:tblPr>
              <a:tblGrid>
                <a:gridCol w="3538736"/>
                <a:gridCol w="864096"/>
                <a:gridCol w="3888431"/>
              </a:tblGrid>
              <a:tr h="2448272">
                <a:tc>
                  <a:txBody>
                    <a:bodyPr/>
                    <a:lstStyle/>
                    <a:p>
                      <a:r>
                        <a:rPr kumimoji="1" lang="ja-JP" altLang="en-US" sz="2400" dirty="0" smtClean="0"/>
                        <a:t>●負担の多さの問題</a:t>
                      </a:r>
                      <a:endParaRPr kumimoji="1" lang="en-US" altLang="ja-JP" sz="2400" dirty="0" smtClean="0"/>
                    </a:p>
                    <a:p>
                      <a:endParaRPr kumimoji="1" lang="en-US" altLang="ja-JP" sz="2400" dirty="0" smtClean="0"/>
                    </a:p>
                    <a:p>
                      <a:r>
                        <a:rPr kumimoji="1" lang="ja-JP" altLang="en-US" sz="2000" dirty="0" smtClean="0"/>
                        <a:t>・人手不足</a:t>
                      </a:r>
                      <a:endParaRPr kumimoji="1" lang="en-US" altLang="ja-JP" sz="2000" dirty="0" smtClean="0"/>
                    </a:p>
                    <a:p>
                      <a:endParaRPr kumimoji="1" lang="en-US" altLang="ja-JP" sz="2000" dirty="0" smtClean="0"/>
                    </a:p>
                    <a:p>
                      <a:r>
                        <a:rPr kumimoji="1" lang="ja-JP" altLang="en-US" sz="2000" dirty="0" smtClean="0"/>
                        <a:t>・業務の多忙さ</a:t>
                      </a:r>
                      <a:endParaRPr kumimoji="1" lang="en-US" altLang="ja-JP" sz="2000" dirty="0" smtClean="0"/>
                    </a:p>
                    <a:p>
                      <a:endParaRPr kumimoji="1" lang="en-US" altLang="ja-JP" sz="2000" dirty="0" smtClean="0"/>
                    </a:p>
                    <a:p>
                      <a:r>
                        <a:rPr kumimoji="1" lang="ja-JP" altLang="en-US" sz="2000" dirty="0" smtClean="0"/>
                        <a:t>・夜勤時の負担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rowSpan="2">
                  <a:txBody>
                    <a:bodyPr/>
                    <a:lstStyle/>
                    <a:p>
                      <a:r>
                        <a:rPr kumimoji="1" lang="ja-JP" altLang="en-US" sz="2400" dirty="0" smtClean="0"/>
                        <a:t>●防止するためには</a:t>
                      </a:r>
                      <a:endParaRPr kumimoji="1" lang="en-US" altLang="ja-JP" sz="2400" dirty="0" smtClean="0"/>
                    </a:p>
                    <a:p>
                      <a:endParaRPr kumimoji="1" lang="en-US" altLang="ja-JP" sz="2400" dirty="0" smtClean="0"/>
                    </a:p>
                    <a:p>
                      <a:r>
                        <a:rPr kumimoji="1" lang="ja-JP" altLang="en-US" sz="2000" dirty="0" smtClean="0"/>
                        <a:t>・柔軟な人員配置を検討する</a:t>
                      </a:r>
                      <a:endParaRPr kumimoji="1" lang="en-US" altLang="ja-JP" sz="2000" dirty="0" smtClean="0"/>
                    </a:p>
                    <a:p>
                      <a:endParaRPr kumimoji="1" lang="en-US" altLang="ja-JP" sz="2000" dirty="0" smtClean="0"/>
                    </a:p>
                    <a:p>
                      <a:r>
                        <a:rPr kumimoji="1" lang="ja-JP" altLang="en-US" sz="2000" dirty="0" smtClean="0"/>
                        <a:t>・効率優先や一斉介護・流れ作</a:t>
                      </a:r>
                      <a:endParaRPr kumimoji="1" lang="en-US" altLang="ja-JP" sz="2000" dirty="0" smtClean="0"/>
                    </a:p>
                    <a:p>
                      <a:r>
                        <a:rPr kumimoji="1" lang="ja-JP" altLang="en-US" sz="2000" dirty="0" smtClean="0"/>
                        <a:t>　業を見直し、個別ケアを推進</a:t>
                      </a:r>
                      <a:endParaRPr kumimoji="1" lang="en-US" altLang="ja-JP" sz="2000" dirty="0" smtClean="0"/>
                    </a:p>
                    <a:p>
                      <a:r>
                        <a:rPr kumimoji="1" lang="ja-JP" altLang="en-US" sz="2000" dirty="0" smtClean="0"/>
                        <a:t>　する</a:t>
                      </a:r>
                      <a:endParaRPr kumimoji="1" lang="en-US" altLang="ja-JP" sz="2000" dirty="0" smtClean="0"/>
                    </a:p>
                    <a:p>
                      <a:endParaRPr kumimoji="1" lang="en-US" altLang="ja-JP" sz="2000" dirty="0" smtClean="0"/>
                    </a:p>
                    <a:p>
                      <a:r>
                        <a:rPr kumimoji="1" lang="ja-JP" altLang="en-US" sz="2000" dirty="0" smtClean="0"/>
                        <a:t>・夜勤時については配慮を行う</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2837">
                <a:tc>
                  <a:txBody>
                    <a:bodyPr/>
                    <a:lstStyle/>
                    <a:p>
                      <a:r>
                        <a:rPr kumimoji="1" lang="ja-JP" altLang="en-US" sz="2400" strike="noStrike" dirty="0" smtClean="0"/>
                        <a:t>●ストレスの問題</a:t>
                      </a:r>
                      <a:endParaRPr kumimoji="1" lang="en-US" altLang="ja-JP" sz="2400" strike="noStrike" dirty="0" smtClean="0"/>
                    </a:p>
                    <a:p>
                      <a:endParaRPr kumimoji="1" lang="en-US" altLang="ja-JP" sz="2400" strike="noStrike" dirty="0" smtClean="0"/>
                    </a:p>
                    <a:p>
                      <a:r>
                        <a:rPr kumimoji="1" lang="ja-JP" altLang="en-US" sz="2000" strike="noStrike" dirty="0" smtClean="0"/>
                        <a:t>・負担の多さからくるストレ</a:t>
                      </a:r>
                      <a:endParaRPr kumimoji="1" lang="en-US" altLang="ja-JP" sz="2000" strike="noStrike" dirty="0" smtClean="0"/>
                    </a:p>
                    <a:p>
                      <a:r>
                        <a:rPr kumimoji="1" lang="ja-JP" altLang="en-US" sz="2000" strike="noStrike" dirty="0" smtClean="0"/>
                        <a:t>　ス</a:t>
                      </a:r>
                      <a:endParaRPr kumimoji="1" lang="en-US" altLang="ja-JP" sz="2000" strike="noStrike" dirty="0" smtClean="0"/>
                    </a:p>
                    <a:p>
                      <a:endParaRPr kumimoji="1" lang="en-US" altLang="ja-JP" sz="2000" strike="noStrike" dirty="0" smtClean="0"/>
                    </a:p>
                    <a:p>
                      <a:r>
                        <a:rPr kumimoji="1" lang="ja-JP" altLang="en-US" sz="2000" strike="noStrike" dirty="0" smtClean="0"/>
                        <a:t>・職場内の人間関係</a:t>
                      </a:r>
                      <a:endParaRPr kumimoji="1" lang="en-US" altLang="ja-JP" sz="2000" strike="noStrike"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4800" b="1" strike="sngStrike" dirty="0" smtClean="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vMerge="1">
                  <a:txBody>
                    <a:bodyPr/>
                    <a:lstStyle/>
                    <a:p>
                      <a:endParaRPr kumimoji="1" lang="ja-JP" altLang="en-US" sz="2000" strike="sngStrik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負担・ストレス・組織風土の</a:t>
            </a:r>
            <a:r>
              <a:rPr kumimoji="1" lang="en-US" altLang="ja-JP" dirty="0" smtClean="0"/>
              <a:t/>
            </a:r>
            <a:br>
              <a:rPr kumimoji="1" lang="en-US" altLang="ja-JP" dirty="0" smtClean="0"/>
            </a:br>
            <a:r>
              <a:rPr kumimoji="1" lang="ja-JP" altLang="en-US" dirty="0" smtClean="0"/>
              <a:t>改善から考える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1844824"/>
          <a:ext cx="8291263" cy="4032448"/>
        </p:xfrm>
        <a:graphic>
          <a:graphicData uri="http://schemas.openxmlformats.org/drawingml/2006/table">
            <a:tbl>
              <a:tblPr>
                <a:tableStyleId>{5C22544A-7EE6-4342-B048-85BDC9FD1C3A}</a:tableStyleId>
              </a:tblPr>
              <a:tblGrid>
                <a:gridCol w="3538736"/>
                <a:gridCol w="864096"/>
                <a:gridCol w="3888431"/>
              </a:tblGrid>
              <a:tr h="4032448">
                <a:tc>
                  <a:txBody>
                    <a:bodyPr/>
                    <a:lstStyle/>
                    <a:p>
                      <a:r>
                        <a:rPr kumimoji="1" lang="ja-JP" altLang="en-US" sz="2400" dirty="0" smtClean="0"/>
                        <a:t>●組織風土の問題</a:t>
                      </a:r>
                      <a:endParaRPr kumimoji="1" lang="en-US" altLang="ja-JP" sz="2400" dirty="0" smtClean="0"/>
                    </a:p>
                    <a:p>
                      <a:endParaRPr kumimoji="1" lang="en-US" altLang="ja-JP" sz="2400" dirty="0" smtClean="0"/>
                    </a:p>
                    <a:p>
                      <a:r>
                        <a:rPr kumimoji="1" lang="ja-JP" altLang="en-US" sz="2000" dirty="0" smtClean="0"/>
                        <a:t>・見て見ぬふり</a:t>
                      </a:r>
                      <a:endParaRPr kumimoji="1" lang="en-US" altLang="ja-JP" sz="2000" dirty="0" smtClean="0"/>
                    </a:p>
                    <a:p>
                      <a:endParaRPr kumimoji="1" lang="en-US" altLang="ja-JP" sz="2000" dirty="0" smtClean="0"/>
                    </a:p>
                    <a:p>
                      <a:r>
                        <a:rPr kumimoji="1" lang="ja-JP" altLang="en-US" sz="2000" dirty="0" smtClean="0"/>
                        <a:t>・安易なケアや身体拘束容認</a:t>
                      </a:r>
                      <a:endParaRPr kumimoji="1" lang="en-US" altLang="ja-JP" sz="2000" dirty="0" smtClean="0"/>
                    </a:p>
                    <a:p>
                      <a:endParaRPr kumimoji="1" lang="en-US" altLang="ja-JP" sz="2000" dirty="0" smtClean="0"/>
                    </a:p>
                    <a:p>
                      <a:r>
                        <a:rPr kumimoji="1" lang="ja-JP" altLang="en-US" sz="2000" dirty="0" smtClean="0"/>
                        <a:t>・連絡の不徹底</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r>
                        <a:rPr kumimoji="1" lang="ja-JP" altLang="en-US" sz="2000" dirty="0" smtClean="0"/>
                        <a:t>・組織運営の健全化、チームア</a:t>
                      </a:r>
                      <a:endParaRPr kumimoji="1" lang="en-US" altLang="ja-JP" sz="2000" dirty="0" smtClean="0"/>
                    </a:p>
                    <a:p>
                      <a:r>
                        <a:rPr kumimoji="1" lang="ja-JP" altLang="en-US" sz="2000" dirty="0" smtClean="0"/>
                        <a:t>　プロ</a:t>
                      </a:r>
                      <a:r>
                        <a:rPr kumimoji="1" lang="en-US" altLang="ja-JP" sz="2000" dirty="0" smtClean="0"/>
                        <a:t>―</a:t>
                      </a:r>
                      <a:r>
                        <a:rPr kumimoji="1" lang="ja-JP" altLang="en-US" sz="2000" dirty="0" smtClean="0"/>
                        <a:t>チの充実、倫理観と法</a:t>
                      </a:r>
                      <a:endParaRPr kumimoji="1" lang="en-US" altLang="ja-JP" sz="2000" dirty="0" smtClean="0"/>
                    </a:p>
                    <a:p>
                      <a:r>
                        <a:rPr kumimoji="1" lang="ja-JP" altLang="en-US" sz="2000" dirty="0" smtClean="0"/>
                        <a:t>　令順守を高める教育の実施に</a:t>
                      </a:r>
                      <a:endParaRPr kumimoji="1" lang="en-US" altLang="ja-JP" sz="2000" dirty="0" smtClean="0"/>
                    </a:p>
                    <a:p>
                      <a:r>
                        <a:rPr kumimoji="1" lang="ja-JP" altLang="en-US" sz="2000" dirty="0" smtClean="0"/>
                        <a:t>　丁寧に取り組んでいく</a:t>
                      </a:r>
                      <a:endParaRPr kumimoji="1" lang="en-US" altLang="ja-JP" sz="2000" dirty="0" smtClean="0"/>
                    </a:p>
                    <a:p>
                      <a:endParaRPr kumimoji="1" lang="en-US" altLang="ja-JP" sz="2000" dirty="0" smtClean="0"/>
                    </a:p>
                    <a:p>
                      <a:r>
                        <a:rPr kumimoji="1" lang="ja-JP" altLang="en-US" sz="2000" dirty="0" smtClean="0"/>
                        <a:t>・取組みの過程で体験的に共有</a:t>
                      </a:r>
                      <a:endParaRPr kumimoji="1" lang="en-US" altLang="ja-JP" sz="2000" dirty="0" smtClean="0"/>
                    </a:p>
                    <a:p>
                      <a:r>
                        <a:rPr kumimoji="1" lang="ja-JP" altLang="en-US" sz="2000" dirty="0" smtClean="0"/>
                        <a:t>　する</a:t>
                      </a:r>
                      <a:endParaRPr kumimoji="1" lang="en-US" altLang="ja-JP" sz="2000" dirty="0" smtClean="0"/>
                    </a:p>
                    <a:p>
                      <a:endParaRPr kumimoji="1" lang="en-US" altLang="ja-JP" sz="2000" dirty="0" smtClean="0"/>
                    </a:p>
                    <a:p>
                      <a:r>
                        <a:rPr kumimoji="1" lang="ja-JP" altLang="en-US" sz="2000" dirty="0" smtClean="0"/>
                        <a:t>・負担の多さやストレスへの対</a:t>
                      </a:r>
                      <a:endParaRPr kumimoji="1" lang="en-US" altLang="ja-JP" sz="2000" dirty="0" smtClean="0"/>
                    </a:p>
                    <a:p>
                      <a:r>
                        <a:rPr kumimoji="1" lang="ja-JP" altLang="en-US" sz="2000" dirty="0" smtClean="0"/>
                        <a:t>　策を十分に図る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対策のポイント</a:t>
            </a:r>
            <a:endParaRPr kumimoji="1" lang="ja-JP" altLang="en-US" dirty="0"/>
          </a:p>
        </p:txBody>
      </p:sp>
      <p:sp>
        <p:nvSpPr>
          <p:cNvPr id="3" name="コンテンツ プレースホルダ 2"/>
          <p:cNvSpPr>
            <a:spLocks noGrp="1"/>
          </p:cNvSpPr>
          <p:nvPr>
            <p:ph sz="quarter" idx="1"/>
          </p:nvPr>
        </p:nvSpPr>
        <p:spPr/>
        <p:txBody>
          <a:bodyPr>
            <a:normAutofit/>
          </a:bodyPr>
          <a:lstStyle/>
          <a:p>
            <a:r>
              <a:rPr lang="ja-JP" altLang="en-US" dirty="0" smtClean="0"/>
              <a:t>それぞれの要因の問題は直接的に虐待や不適切なケアを生み出すわけではなく、放置することでその温床になったり、いくつかが作用し発生を助長させる</a:t>
            </a:r>
            <a:endParaRPr kumimoji="1" lang="en-US" altLang="ja-JP" dirty="0" smtClean="0"/>
          </a:p>
          <a:p>
            <a:endParaRPr lang="en-US" altLang="ja-JP" dirty="0" smtClean="0"/>
          </a:p>
          <a:p>
            <a:r>
              <a:rPr kumimoji="1" lang="ja-JP" altLang="en-US" dirty="0" smtClean="0"/>
              <a:t>対策の基本は、それぞれの要因における問題を分析し、組織的な取組みを行い、その中で、職員</a:t>
            </a:r>
            <a:r>
              <a:rPr lang="ja-JP" altLang="en-US" dirty="0" smtClean="0"/>
              <a:t>個々が必要な役割を果たすこと</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548680"/>
            <a:ext cx="7772400" cy="1143000"/>
          </a:xfrm>
        </p:spPr>
        <p:txBody>
          <a:bodyPr>
            <a:normAutofit fontScale="90000"/>
          </a:bodyPr>
          <a:lstStyle/>
          <a:p>
            <a:r>
              <a:rPr kumimoji="1" lang="ja-JP" altLang="en-US" dirty="0" smtClean="0"/>
              <a:t>　</a:t>
            </a:r>
            <a:r>
              <a:rPr kumimoji="1" lang="ja-JP" altLang="en-US" sz="4400" dirty="0" smtClean="0"/>
              <a:t>未然防止の実践</a:t>
            </a:r>
            <a:r>
              <a:rPr lang="en-US" altLang="ja-JP" dirty="0" smtClean="0"/>
              <a:t/>
            </a:r>
            <a:br>
              <a:rPr lang="en-US" altLang="ja-JP" dirty="0" smtClean="0"/>
            </a:br>
            <a:r>
              <a:rPr lang="ja-JP" altLang="en-US" dirty="0" smtClean="0"/>
              <a:t>　　　</a:t>
            </a:r>
            <a:r>
              <a:rPr lang="ja-JP" altLang="en-US" sz="3600" dirty="0" smtClean="0"/>
              <a:t>～施設職員調査から～</a:t>
            </a:r>
            <a:endParaRPr kumimoji="1" lang="ja-JP" altLang="en-US" sz="3600" dirty="0"/>
          </a:p>
        </p:txBody>
      </p:sp>
      <p:sp>
        <p:nvSpPr>
          <p:cNvPr id="3" name="コンテンツ プレースホルダ 2"/>
          <p:cNvSpPr>
            <a:spLocks noGrp="1"/>
          </p:cNvSpPr>
          <p:nvPr>
            <p:ph sz="quarter" idx="1"/>
          </p:nvPr>
        </p:nvSpPr>
        <p:spPr>
          <a:xfrm>
            <a:off x="899592" y="1700808"/>
            <a:ext cx="7772400" cy="4572000"/>
          </a:xfrm>
        </p:spPr>
        <p:txBody>
          <a:bodyPr>
            <a:normAutofit/>
          </a:bodyPr>
          <a:lstStyle/>
          <a:p>
            <a:pPr>
              <a:buNone/>
            </a:pPr>
            <a:endParaRPr lang="en-US" altLang="ja-JP" dirty="0" smtClean="0"/>
          </a:p>
          <a:p>
            <a:pPr>
              <a:buNone/>
            </a:pPr>
            <a:r>
              <a:rPr lang="ja-JP" altLang="en-US" dirty="0" smtClean="0"/>
              <a:t>①　施設理念や運営方針の周知徹底</a:t>
            </a:r>
            <a:endParaRPr lang="en-US" altLang="ja-JP" dirty="0" smtClean="0"/>
          </a:p>
          <a:p>
            <a:pPr>
              <a:buNone/>
            </a:pPr>
            <a:endParaRPr lang="en-US" altLang="ja-JP" dirty="0" smtClean="0"/>
          </a:p>
          <a:p>
            <a:pPr>
              <a:buNone/>
            </a:pPr>
            <a:r>
              <a:rPr lang="ja-JP" altLang="en-US" dirty="0" smtClean="0"/>
              <a:t>②　施設内虐待防止委員会と身体拘束廃止委員会</a:t>
            </a:r>
            <a:endParaRPr lang="en-US" altLang="ja-JP" dirty="0" smtClean="0"/>
          </a:p>
          <a:p>
            <a:pPr>
              <a:buNone/>
            </a:pPr>
            <a:r>
              <a:rPr lang="ja-JP" altLang="en-US" dirty="0" smtClean="0"/>
              <a:t>　　設置</a:t>
            </a:r>
            <a:endParaRPr lang="en-US" altLang="ja-JP" dirty="0" smtClean="0"/>
          </a:p>
          <a:p>
            <a:pPr>
              <a:buNone/>
            </a:pPr>
            <a:endParaRPr lang="en-US" altLang="ja-JP" dirty="0" smtClean="0"/>
          </a:p>
          <a:p>
            <a:pPr>
              <a:buNone/>
            </a:pPr>
            <a:r>
              <a:rPr lang="ja-JP" altLang="en-US" dirty="0" smtClean="0"/>
              <a:t>③　報告・通報しやすい体制づくり　</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高齢者虐待の起きる要因</a:t>
            </a:r>
            <a:endParaRPr kumimoji="1" lang="ja-JP" altLang="en-US" dirty="0"/>
          </a:p>
        </p:txBody>
      </p:sp>
      <p:sp>
        <p:nvSpPr>
          <p:cNvPr id="3" name="コンテンツ プレースホルダ 2"/>
          <p:cNvSpPr>
            <a:spLocks noGrp="1"/>
          </p:cNvSpPr>
          <p:nvPr>
            <p:ph sz="quarter" idx="1"/>
          </p:nvPr>
        </p:nvSpPr>
        <p:spPr>
          <a:xfrm>
            <a:off x="827584" y="1447800"/>
            <a:ext cx="7859216" cy="4572000"/>
          </a:xfrm>
        </p:spPr>
        <p:txBody>
          <a:bodyPr/>
          <a:lstStyle/>
          <a:p>
            <a:pPr marL="514350" indent="-514350">
              <a:buFont typeface="+mj-lt"/>
              <a:buAutoNum type="arabicPeriod"/>
            </a:pPr>
            <a:endParaRPr kumimoji="1" lang="en-US" altLang="ja-JP" dirty="0" smtClean="0"/>
          </a:p>
          <a:p>
            <a:pPr marL="514350" indent="-514350">
              <a:buFont typeface="+mj-lt"/>
              <a:buAutoNum type="arabicPeriod"/>
            </a:pPr>
            <a:r>
              <a:rPr kumimoji="1" lang="ja-JP" altLang="en-US" dirty="0" smtClean="0"/>
              <a:t>組織運営</a:t>
            </a:r>
            <a:endParaRPr kumimoji="1" lang="en-US" altLang="ja-JP" dirty="0" smtClean="0"/>
          </a:p>
          <a:p>
            <a:pPr marL="514350" indent="-514350">
              <a:buFont typeface="+mj-lt"/>
              <a:buAutoNum type="arabicPeriod"/>
            </a:pPr>
            <a:r>
              <a:rPr lang="ja-JP" altLang="en-US" dirty="0" smtClean="0"/>
              <a:t>チームアプローチ</a:t>
            </a:r>
            <a:endParaRPr lang="en-US" altLang="ja-JP" dirty="0" smtClean="0"/>
          </a:p>
          <a:p>
            <a:pPr marL="514350" indent="-514350">
              <a:buFont typeface="+mj-lt"/>
              <a:buAutoNum type="arabicPeriod"/>
            </a:pPr>
            <a:r>
              <a:rPr kumimoji="1" lang="ja-JP" altLang="en-US" dirty="0" smtClean="0"/>
              <a:t>ケアの質</a:t>
            </a:r>
            <a:endParaRPr kumimoji="1" lang="en-US" altLang="ja-JP" dirty="0" smtClean="0"/>
          </a:p>
          <a:p>
            <a:pPr marL="514350" indent="-514350">
              <a:buFont typeface="+mj-lt"/>
              <a:buAutoNum type="arabicPeriod"/>
            </a:pPr>
            <a:r>
              <a:rPr lang="ja-JP" altLang="en-US" dirty="0" smtClean="0"/>
              <a:t>倫理観とコンプライアンス（法令順守）</a:t>
            </a:r>
            <a:endParaRPr lang="en-US" altLang="ja-JP" dirty="0" smtClean="0"/>
          </a:p>
          <a:p>
            <a:pPr marL="514350" indent="-514350">
              <a:buFont typeface="+mj-lt"/>
              <a:buAutoNum type="arabicPeriod"/>
            </a:pPr>
            <a:r>
              <a:rPr kumimoji="1" lang="ja-JP" altLang="en-US" dirty="0" smtClean="0"/>
              <a:t>負担・ストレスと組織風土</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idx="1"/>
          </p:nvPr>
        </p:nvSpPr>
        <p:spPr/>
        <p:txBody>
          <a:bodyPr/>
          <a:lstStyle/>
          <a:p>
            <a:endParaRPr kumimoji="1" lang="ja-JP" altLang="en-US"/>
          </a:p>
        </p:txBody>
      </p:sp>
      <p:sp>
        <p:nvSpPr>
          <p:cNvPr id="3" name="タイトル 2"/>
          <p:cNvSpPr>
            <a:spLocks noGrp="1"/>
          </p:cNvSpPr>
          <p:nvPr>
            <p:ph type="ctrTitle"/>
          </p:nvPr>
        </p:nvSpPr>
        <p:spPr>
          <a:xfrm>
            <a:off x="395536" y="1505930"/>
            <a:ext cx="8496944" cy="1470025"/>
          </a:xfrm>
        </p:spPr>
        <p:txBody>
          <a:bodyPr/>
          <a:lstStyle/>
          <a:p>
            <a:r>
              <a:rPr kumimoji="1" lang="ja-JP" altLang="en-US" dirty="0" smtClean="0"/>
              <a:t>高齢者虐待や不適切なケアの防止策</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組織運営の健全化から考える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2276872"/>
          <a:ext cx="8291263" cy="2286000"/>
        </p:xfrm>
        <a:graphic>
          <a:graphicData uri="http://schemas.openxmlformats.org/drawingml/2006/table">
            <a:tbl>
              <a:tblPr>
                <a:tableStyleId>{5C22544A-7EE6-4342-B048-85BDC9FD1C3A}</a:tableStyleId>
              </a:tblPr>
              <a:tblGrid>
                <a:gridCol w="3538736"/>
                <a:gridCol w="864096"/>
                <a:gridCol w="3888431"/>
              </a:tblGrid>
              <a:tr h="1900808">
                <a:tc>
                  <a:txBody>
                    <a:bodyPr/>
                    <a:lstStyle/>
                    <a:p>
                      <a:r>
                        <a:rPr kumimoji="1" lang="ja-JP" altLang="en-US" sz="2400" dirty="0" smtClean="0"/>
                        <a:t>●理念とその共有の問題</a:t>
                      </a:r>
                      <a:endParaRPr kumimoji="1" lang="en-US" altLang="ja-JP" sz="2400" dirty="0" smtClean="0"/>
                    </a:p>
                    <a:p>
                      <a:r>
                        <a:rPr kumimoji="1" lang="ja-JP" altLang="en-US" sz="2000" dirty="0" smtClean="0"/>
                        <a:t>・介護理念や組織全体の方針がない</a:t>
                      </a:r>
                      <a:endParaRPr kumimoji="1" lang="en-US" altLang="ja-JP" sz="2000" dirty="0" smtClean="0"/>
                    </a:p>
                    <a:p>
                      <a:r>
                        <a:rPr kumimoji="1" lang="ja-JP" altLang="en-US" sz="2000" dirty="0" smtClean="0"/>
                        <a:t>・理念を共有するための具体策がない</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r>
                        <a:rPr kumimoji="1" lang="ja-JP" altLang="en-US" sz="2000" dirty="0" smtClean="0"/>
                        <a:t>・介護の理念や組織運営の方針を明確にする</a:t>
                      </a:r>
                      <a:endParaRPr kumimoji="1" lang="en-US" altLang="ja-JP" sz="2000" dirty="0" smtClean="0"/>
                    </a:p>
                    <a:p>
                      <a:r>
                        <a:rPr kumimoji="1" lang="ja-JP" altLang="en-US" sz="2000" dirty="0" smtClean="0"/>
                        <a:t>・理念や方針を職員間で共有する</a:t>
                      </a:r>
                      <a:endParaRPr kumimoji="1" lang="en-US" altLang="ja-JP" sz="2000" dirty="0" smtClean="0"/>
                    </a:p>
                    <a:p>
                      <a:r>
                        <a:rPr kumimoji="1" lang="ja-JP" altLang="en-US" sz="2000" dirty="0" smtClean="0"/>
                        <a:t>・理念や方針を実現するための具体的な指針を提示する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組織運営の健全化から考える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2204864"/>
          <a:ext cx="8291263" cy="3384376"/>
        </p:xfrm>
        <a:graphic>
          <a:graphicData uri="http://schemas.openxmlformats.org/drawingml/2006/table">
            <a:tbl>
              <a:tblPr>
                <a:tableStyleId>{5C22544A-7EE6-4342-B048-85BDC9FD1C3A}</a:tableStyleId>
              </a:tblPr>
              <a:tblGrid>
                <a:gridCol w="3538736"/>
                <a:gridCol w="864096"/>
                <a:gridCol w="3888431"/>
              </a:tblGrid>
              <a:tr h="3384376">
                <a:tc>
                  <a:txBody>
                    <a:bodyPr/>
                    <a:lstStyle/>
                    <a:p>
                      <a:r>
                        <a:rPr kumimoji="1" lang="ja-JP" altLang="en-US" sz="2400" dirty="0" smtClean="0"/>
                        <a:t>●組織体制の問題</a:t>
                      </a:r>
                      <a:endParaRPr kumimoji="1" lang="en-US" altLang="ja-JP" sz="2400" dirty="0" smtClean="0"/>
                    </a:p>
                    <a:p>
                      <a:endParaRPr kumimoji="1" lang="en-US" altLang="ja-JP" sz="2400" dirty="0" smtClean="0"/>
                    </a:p>
                    <a:p>
                      <a:r>
                        <a:rPr kumimoji="1" lang="ja-JP" altLang="en-US" sz="2000" dirty="0" smtClean="0"/>
                        <a:t>・責任や役割の不明確さ</a:t>
                      </a:r>
                      <a:endParaRPr kumimoji="1" lang="en-US" altLang="ja-JP" sz="2000" dirty="0" smtClean="0"/>
                    </a:p>
                    <a:p>
                      <a:endParaRPr kumimoji="1" lang="en-US" altLang="ja-JP" sz="2000" dirty="0" smtClean="0"/>
                    </a:p>
                    <a:p>
                      <a:r>
                        <a:rPr kumimoji="1" lang="ja-JP" altLang="en-US" sz="2000" dirty="0" smtClean="0"/>
                        <a:t>・必要な組織がない</a:t>
                      </a:r>
                      <a:endParaRPr kumimoji="1" lang="en-US" altLang="ja-JP" sz="2000" dirty="0" smtClean="0"/>
                    </a:p>
                    <a:p>
                      <a:endParaRPr kumimoji="1" lang="en-US" altLang="ja-JP" sz="2000" dirty="0" smtClean="0"/>
                    </a:p>
                    <a:p>
                      <a:r>
                        <a:rPr kumimoji="1" lang="ja-JP" altLang="en-US" sz="2000" dirty="0" smtClean="0"/>
                        <a:t>・職員教育のシステムがない</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400" dirty="0" smtClean="0"/>
                    </a:p>
                    <a:p>
                      <a:r>
                        <a:rPr kumimoji="1" lang="ja-JP" altLang="en-US" sz="2000" dirty="0" smtClean="0"/>
                        <a:t>・それぞれの職責・職種による</a:t>
                      </a:r>
                      <a:endParaRPr kumimoji="1" lang="en-US" altLang="ja-JP" sz="2000" dirty="0" smtClean="0"/>
                    </a:p>
                    <a:p>
                      <a:r>
                        <a:rPr kumimoji="1" lang="ja-JP" altLang="en-US" sz="2000" dirty="0" smtClean="0"/>
                        <a:t>　責任や役割を明確にする</a:t>
                      </a:r>
                      <a:endParaRPr kumimoji="1" lang="en-US" altLang="ja-JP" sz="2000" dirty="0" smtClean="0"/>
                    </a:p>
                    <a:p>
                      <a:endParaRPr kumimoji="1" lang="en-US" altLang="ja-JP" sz="2000" dirty="0" smtClean="0"/>
                    </a:p>
                    <a:p>
                      <a:r>
                        <a:rPr kumimoji="1" lang="ja-JP" altLang="en-US" sz="2000" dirty="0" smtClean="0"/>
                        <a:t>・苦情処理体制をはじめとする</a:t>
                      </a:r>
                      <a:endParaRPr kumimoji="1" lang="en-US" altLang="ja-JP" sz="2000" dirty="0" smtClean="0"/>
                    </a:p>
                    <a:p>
                      <a:r>
                        <a:rPr kumimoji="1" lang="ja-JP" altLang="en-US" sz="2000" dirty="0" smtClean="0"/>
                        <a:t>　必要な組織を設置・運営する</a:t>
                      </a:r>
                      <a:endParaRPr kumimoji="1" lang="en-US" altLang="ja-JP" sz="2000" dirty="0" smtClean="0"/>
                    </a:p>
                    <a:p>
                      <a:endParaRPr kumimoji="1" lang="en-US" altLang="ja-JP" sz="2000" dirty="0" smtClean="0"/>
                    </a:p>
                    <a:p>
                      <a:r>
                        <a:rPr kumimoji="1" lang="ja-JP" altLang="en-US" sz="2000" dirty="0" smtClean="0"/>
                        <a:t>・職員教育の体制を整える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組織運営の健全化から考える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2348880"/>
          <a:ext cx="8291263" cy="2808312"/>
        </p:xfrm>
        <a:graphic>
          <a:graphicData uri="http://schemas.openxmlformats.org/drawingml/2006/table">
            <a:tbl>
              <a:tblPr>
                <a:tableStyleId>{5C22544A-7EE6-4342-B048-85BDC9FD1C3A}</a:tableStyleId>
              </a:tblPr>
              <a:tblGrid>
                <a:gridCol w="3538736"/>
                <a:gridCol w="864096"/>
                <a:gridCol w="3888431"/>
              </a:tblGrid>
              <a:tr h="2808312">
                <a:tc>
                  <a:txBody>
                    <a:bodyPr/>
                    <a:lstStyle/>
                    <a:p>
                      <a:r>
                        <a:rPr kumimoji="1" lang="ja-JP" altLang="en-US" sz="2400" dirty="0" smtClean="0"/>
                        <a:t>●運営姿勢の問題</a:t>
                      </a:r>
                      <a:endParaRPr kumimoji="1" lang="en-US" altLang="ja-JP" sz="2400" dirty="0" smtClean="0"/>
                    </a:p>
                    <a:p>
                      <a:endParaRPr kumimoji="1" lang="en-US" altLang="ja-JP" sz="2400" dirty="0" smtClean="0"/>
                    </a:p>
                    <a:p>
                      <a:r>
                        <a:rPr kumimoji="1" lang="ja-JP" altLang="en-US" sz="2000" dirty="0" smtClean="0"/>
                        <a:t>・情報公開に消極的</a:t>
                      </a:r>
                      <a:endParaRPr kumimoji="1" lang="en-US" altLang="ja-JP" sz="2000" dirty="0" smtClean="0"/>
                    </a:p>
                    <a:p>
                      <a:endParaRPr kumimoji="1" lang="en-US" altLang="ja-JP" sz="2000" dirty="0" smtClean="0"/>
                    </a:p>
                    <a:p>
                      <a:r>
                        <a:rPr kumimoji="1" lang="ja-JP" altLang="en-US" sz="2000" dirty="0" smtClean="0"/>
                        <a:t>・効率優先</a:t>
                      </a:r>
                      <a:endParaRPr kumimoji="1" lang="en-US" altLang="ja-JP" sz="2000" dirty="0" smtClean="0"/>
                    </a:p>
                    <a:p>
                      <a:endParaRPr kumimoji="1" lang="en-US" altLang="ja-JP" sz="2000" dirty="0" smtClean="0"/>
                    </a:p>
                    <a:p>
                      <a:r>
                        <a:rPr kumimoji="1" lang="ja-JP" altLang="en-US" sz="2000" dirty="0" smtClean="0"/>
                        <a:t>・家族との連携不足</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endParaRPr kumimoji="1" lang="ja-JP" altLang="en-US" sz="4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400" dirty="0" smtClean="0"/>
                    </a:p>
                    <a:p>
                      <a:r>
                        <a:rPr kumimoji="1" lang="ja-JP" altLang="en-US" sz="2000" dirty="0" smtClean="0"/>
                        <a:t>・第三者の目を入れ、開かれた</a:t>
                      </a:r>
                      <a:endParaRPr kumimoji="1" lang="en-US" altLang="ja-JP" sz="2000" dirty="0" smtClean="0"/>
                    </a:p>
                    <a:p>
                      <a:r>
                        <a:rPr kumimoji="1" lang="ja-JP" altLang="en-US" sz="2000" dirty="0" smtClean="0"/>
                        <a:t>　組織にする</a:t>
                      </a:r>
                      <a:endParaRPr kumimoji="1" lang="en-US" altLang="ja-JP" sz="2000" dirty="0" smtClean="0"/>
                    </a:p>
                    <a:p>
                      <a:endParaRPr kumimoji="1" lang="en-US" altLang="ja-JP" sz="2000" dirty="0" smtClean="0"/>
                    </a:p>
                    <a:p>
                      <a:r>
                        <a:rPr kumimoji="1" lang="ja-JP" altLang="en-US" sz="2000" dirty="0" smtClean="0"/>
                        <a:t>・利用者・家族との情報共有に</a:t>
                      </a:r>
                      <a:endParaRPr kumimoji="1" lang="en-US" altLang="ja-JP" sz="2000" dirty="0" smtClean="0"/>
                    </a:p>
                    <a:p>
                      <a:r>
                        <a:rPr kumimoji="1" lang="ja-JP" altLang="en-US" sz="2000" dirty="0" smtClean="0"/>
                        <a:t>　努める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チームアプローチの充実から考える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57200" y="1988840"/>
          <a:ext cx="8291263" cy="3200400"/>
        </p:xfrm>
        <a:graphic>
          <a:graphicData uri="http://schemas.openxmlformats.org/drawingml/2006/table">
            <a:tbl>
              <a:tblPr>
                <a:tableStyleId>{5C22544A-7EE6-4342-B048-85BDC9FD1C3A}</a:tableStyleId>
              </a:tblPr>
              <a:tblGrid>
                <a:gridCol w="3538736"/>
                <a:gridCol w="864096"/>
                <a:gridCol w="3888431"/>
              </a:tblGrid>
              <a:tr h="3024336">
                <a:tc>
                  <a:txBody>
                    <a:bodyPr/>
                    <a:lstStyle/>
                    <a:p>
                      <a:r>
                        <a:rPr kumimoji="1" lang="ja-JP" altLang="en-US" sz="2400" dirty="0" smtClean="0"/>
                        <a:t>●役割や仕事の範囲の問題</a:t>
                      </a:r>
                      <a:endParaRPr kumimoji="1" lang="en-US" altLang="ja-JP" sz="2400" dirty="0" smtClean="0"/>
                    </a:p>
                    <a:p>
                      <a:endParaRPr kumimoji="1" lang="en-US" altLang="ja-JP" sz="2400" dirty="0" smtClean="0"/>
                    </a:p>
                    <a:p>
                      <a:r>
                        <a:rPr kumimoji="1" lang="ja-JP" altLang="en-US" sz="2000" dirty="0" smtClean="0"/>
                        <a:t>・リーダーの役割が不明確</a:t>
                      </a:r>
                      <a:endParaRPr kumimoji="1" lang="en-US" altLang="ja-JP" sz="2000" dirty="0" smtClean="0"/>
                    </a:p>
                    <a:p>
                      <a:endParaRPr kumimoji="1" lang="en-US" altLang="ja-JP" sz="2000" dirty="0" smtClean="0"/>
                    </a:p>
                    <a:p>
                      <a:r>
                        <a:rPr kumimoji="1" lang="ja-JP" altLang="en-US" sz="2000" dirty="0" smtClean="0"/>
                        <a:t>・介護単位があいまい</a:t>
                      </a:r>
                      <a:endParaRPr kumimoji="1" lang="en-US" altLang="ja-JP" sz="2000" dirty="0" smtClean="0"/>
                    </a:p>
                    <a:p>
                      <a:endParaRPr kumimoji="1" lang="en-US" altLang="ja-JP" sz="2000" dirty="0" smtClean="0"/>
                    </a:p>
                    <a:p>
                      <a:r>
                        <a:rPr kumimoji="1" lang="ja-JP" altLang="en-US" sz="2000" dirty="0" smtClean="0"/>
                        <a:t>・介護単位が広すぎる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000" dirty="0" smtClean="0"/>
                    </a:p>
                    <a:p>
                      <a:r>
                        <a:rPr kumimoji="1" lang="ja-JP" altLang="en-US" sz="2000" dirty="0" smtClean="0"/>
                        <a:t>・関係する職員がどのような役</a:t>
                      </a:r>
                      <a:endParaRPr kumimoji="1" lang="en-US" altLang="ja-JP" sz="2000" dirty="0" smtClean="0"/>
                    </a:p>
                    <a:p>
                      <a:r>
                        <a:rPr kumimoji="1" lang="ja-JP" altLang="en-US" sz="2000" dirty="0" smtClean="0"/>
                        <a:t>　割を持つべきなのか明確に</a:t>
                      </a:r>
                      <a:r>
                        <a:rPr kumimoji="1" lang="ja-JP" altLang="en-US" sz="2000" dirty="0" err="1" smtClean="0"/>
                        <a:t>す</a:t>
                      </a:r>
                      <a:endParaRPr kumimoji="1" lang="en-US" altLang="ja-JP" sz="2000" dirty="0" smtClean="0"/>
                    </a:p>
                    <a:p>
                      <a:r>
                        <a:rPr kumimoji="1" lang="ja-JP" altLang="en-US" sz="2000" dirty="0" smtClean="0"/>
                        <a:t>　る</a:t>
                      </a:r>
                      <a:endParaRPr kumimoji="1" lang="en-US" altLang="ja-JP" sz="2000" dirty="0" smtClean="0"/>
                    </a:p>
                    <a:p>
                      <a:endParaRPr kumimoji="1" lang="en-US" altLang="ja-JP" sz="2000" dirty="0" smtClean="0"/>
                    </a:p>
                    <a:p>
                      <a:r>
                        <a:rPr kumimoji="1" lang="ja-JP" altLang="en-US" sz="2000" dirty="0" smtClean="0"/>
                        <a:t>・リーダーの役割を明確にする</a:t>
                      </a:r>
                      <a:endParaRPr kumimoji="1" lang="en-US" altLang="ja-JP" sz="2000" dirty="0" smtClean="0"/>
                    </a:p>
                    <a:p>
                      <a:endParaRPr kumimoji="1" lang="en-US" altLang="ja-JP" sz="2000" dirty="0" smtClean="0"/>
                    </a:p>
                    <a:p>
                      <a:r>
                        <a:rPr kumimoji="1" lang="ja-JP" altLang="en-US" sz="2000" dirty="0" smtClean="0"/>
                        <a:t>・チームとして動く範囲を確認</a:t>
                      </a:r>
                      <a:endParaRPr kumimoji="1" lang="en-US" altLang="ja-JP" sz="2000" dirty="0" smtClean="0"/>
                    </a:p>
                    <a:p>
                      <a:r>
                        <a:rPr kumimoji="1" lang="ja-JP" altLang="en-US" sz="2000" dirty="0" smtClean="0"/>
                        <a:t>　する</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チームアプローチの充実から考える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457200" y="1988840"/>
          <a:ext cx="8291263" cy="4104456"/>
        </p:xfrm>
        <a:graphic>
          <a:graphicData uri="http://schemas.openxmlformats.org/drawingml/2006/table">
            <a:tbl>
              <a:tblPr>
                <a:tableStyleId>{5C22544A-7EE6-4342-B048-85BDC9FD1C3A}</a:tableStyleId>
              </a:tblPr>
              <a:tblGrid>
                <a:gridCol w="3538736"/>
                <a:gridCol w="864096"/>
                <a:gridCol w="3888431"/>
              </a:tblGrid>
              <a:tr h="4104456">
                <a:tc>
                  <a:txBody>
                    <a:bodyPr/>
                    <a:lstStyle/>
                    <a:p>
                      <a:r>
                        <a:rPr kumimoji="1" lang="ja-JP" altLang="en-US" sz="2400" dirty="0" smtClean="0"/>
                        <a:t>●職員間の連携の問題</a:t>
                      </a:r>
                      <a:endParaRPr kumimoji="1" lang="en-US" altLang="ja-JP" sz="2400" dirty="0" smtClean="0"/>
                    </a:p>
                    <a:p>
                      <a:endParaRPr kumimoji="1" lang="en-US" altLang="ja-JP" sz="2400" dirty="0" smtClean="0"/>
                    </a:p>
                    <a:p>
                      <a:r>
                        <a:rPr kumimoji="1" lang="ja-JP" altLang="en-US" sz="2000" dirty="0" smtClean="0"/>
                        <a:t>・情報共有の仕組みがない</a:t>
                      </a:r>
                      <a:endParaRPr kumimoji="1" lang="en-US" altLang="ja-JP" sz="2000" dirty="0" smtClean="0"/>
                    </a:p>
                    <a:p>
                      <a:endParaRPr kumimoji="1" lang="en-US" altLang="ja-JP" sz="2000" dirty="0" smtClean="0"/>
                    </a:p>
                    <a:p>
                      <a:r>
                        <a:rPr kumimoji="1" lang="ja-JP" altLang="en-US" sz="2000" dirty="0" smtClean="0"/>
                        <a:t>・意思決定の仕組みがない</a:t>
                      </a:r>
                      <a:endParaRPr kumimoji="1" lang="en-US" altLang="ja-JP" sz="2000" dirty="0" smtClean="0"/>
                    </a:p>
                    <a:p>
                      <a:endParaRPr kumimoji="1" lang="en-US" altLang="ja-JP" sz="2000" dirty="0" smtClean="0"/>
                    </a:p>
                    <a:p>
                      <a:r>
                        <a:rPr kumimoji="1" lang="ja-JP" altLang="en-US" sz="2000" dirty="0" smtClean="0"/>
                        <a:t>・異なる職種間の連携がない</a:t>
                      </a:r>
                      <a:endParaRPr kumimoji="1" lang="en-US" altLang="ja-JP" sz="2000" dirty="0" smtClean="0"/>
                    </a:p>
                    <a:p>
                      <a:endParaRPr kumimoji="1" lang="en-US" altLang="ja-JP" sz="2000" dirty="0" smtClean="0"/>
                    </a:p>
                    <a:p>
                      <a:r>
                        <a:rPr kumimoji="1" lang="ja-JP" altLang="en-US" sz="2000" dirty="0" smtClean="0"/>
                        <a:t>・年齢や採用条件による壁が</a:t>
                      </a:r>
                      <a:endParaRPr kumimoji="1" lang="en-US" altLang="ja-JP" sz="2000" dirty="0" smtClean="0"/>
                    </a:p>
                    <a:p>
                      <a:r>
                        <a:rPr kumimoji="1" lang="ja-JP" altLang="en-US" sz="2000" dirty="0" smtClean="0"/>
                        <a:t>　ある</a:t>
                      </a:r>
                      <a:endParaRPr kumimoji="1" lang="en-US" altLang="ja-JP" sz="2000" dirty="0" smtClean="0"/>
                    </a:p>
                    <a:p>
                      <a:endParaRPr kumimoji="1" lang="en-US" altLang="ja-JP" sz="2000" dirty="0" smtClean="0"/>
                    </a:p>
                    <a:p>
                      <a:r>
                        <a:rPr kumimoji="1" lang="ja-JP" altLang="en-US" sz="2000" dirty="0" smtClean="0"/>
                        <a:t>・誰かがやってくれる</a:t>
                      </a:r>
                      <a:endParaRPr kumimoji="1" lang="ja-JP"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4800" b="1" dirty="0" smtClean="0">
                          <a:latin typeface="HGS創英角ｺﾞｼｯｸUB" pitchFamily="50" charset="-128"/>
                          <a:ea typeface="HGS創英角ｺﾞｼｯｸUB"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400" dirty="0" smtClean="0"/>
                    </a:p>
                    <a:p>
                      <a:r>
                        <a:rPr kumimoji="1" lang="ja-JP" altLang="en-US" sz="2000" dirty="0" smtClean="0"/>
                        <a:t>・情報を共有するための仕組み</a:t>
                      </a:r>
                      <a:endParaRPr kumimoji="1" lang="en-US" altLang="ja-JP" sz="2000" dirty="0" smtClean="0"/>
                    </a:p>
                    <a:p>
                      <a:r>
                        <a:rPr kumimoji="1" lang="ja-JP" altLang="en-US" sz="2000" dirty="0" smtClean="0"/>
                        <a:t>　や手順を明確に定める</a:t>
                      </a:r>
                      <a:endParaRPr kumimoji="1" lang="en-US" altLang="ja-JP" sz="2000" dirty="0" smtClean="0"/>
                    </a:p>
                    <a:p>
                      <a:endParaRPr kumimoji="1" lang="en-US" altLang="ja-JP" sz="2000" dirty="0" smtClean="0"/>
                    </a:p>
                    <a:p>
                      <a:r>
                        <a:rPr kumimoji="1" lang="ja-JP" altLang="en-US" sz="2000" dirty="0" smtClean="0"/>
                        <a:t>・チームでの意思決定の仕組み</a:t>
                      </a:r>
                      <a:endParaRPr kumimoji="1" lang="en-US" altLang="ja-JP" sz="2000" dirty="0" smtClean="0"/>
                    </a:p>
                    <a:p>
                      <a:r>
                        <a:rPr kumimoji="1" lang="ja-JP" altLang="en-US" sz="2000" dirty="0" smtClean="0"/>
                        <a:t>　や手順を明確に定める</a:t>
                      </a:r>
                      <a:endParaRPr kumimoji="1" lang="en-US" altLang="ja-JP" sz="2000" dirty="0" smtClean="0"/>
                    </a:p>
                    <a:p>
                      <a:endParaRPr kumimoji="1" lang="en-US" altLang="ja-JP" sz="2000" dirty="0" smtClean="0"/>
                    </a:p>
                    <a:p>
                      <a:r>
                        <a:rPr kumimoji="1" lang="ja-JP" altLang="en-US" sz="2000" dirty="0" smtClean="0"/>
                        <a:t>・よりよいケアを提供するため</a:t>
                      </a:r>
                      <a:endParaRPr kumimoji="1" lang="en-US" altLang="ja-JP" sz="2000" dirty="0" smtClean="0"/>
                    </a:p>
                    <a:p>
                      <a:r>
                        <a:rPr kumimoji="1" lang="ja-JP" altLang="en-US" sz="2000" dirty="0" smtClean="0"/>
                        <a:t>　</a:t>
                      </a:r>
                      <a:r>
                        <a:rPr kumimoji="1" lang="ja-JP" altLang="en-US" sz="2000" dirty="0" err="1" smtClean="0"/>
                        <a:t>には</a:t>
                      </a:r>
                      <a:r>
                        <a:rPr kumimoji="1" lang="ja-JP" altLang="en-US" sz="2000" dirty="0" smtClean="0"/>
                        <a:t>立場を超えて協力する</a:t>
                      </a:r>
                      <a:r>
                        <a:rPr kumimoji="1" lang="ja-JP" altLang="en-US" sz="2000" dirty="0" err="1" smtClean="0"/>
                        <a:t>こ</a:t>
                      </a:r>
                      <a:endParaRPr kumimoji="1" lang="en-US" altLang="ja-JP" sz="2000" dirty="0" smtClean="0"/>
                    </a:p>
                    <a:p>
                      <a:r>
                        <a:rPr kumimoji="1" lang="ja-JP" altLang="en-US" sz="2000" dirty="0" smtClean="0"/>
                        <a:t>　</a:t>
                      </a:r>
                      <a:r>
                        <a:rPr kumimoji="1" lang="ja-JP" altLang="en-US" sz="2000" dirty="0" err="1" smtClean="0"/>
                        <a:t>とが</a:t>
                      </a:r>
                      <a:r>
                        <a:rPr kumimoji="1" lang="ja-JP" altLang="en-US" sz="2000" dirty="0" smtClean="0"/>
                        <a:t>必要不可欠であることを</a:t>
                      </a:r>
                      <a:endParaRPr kumimoji="1" lang="en-US" altLang="ja-JP" sz="2000" dirty="0" smtClean="0"/>
                    </a:p>
                    <a:p>
                      <a:r>
                        <a:rPr kumimoji="1" lang="ja-JP" altLang="en-US" sz="2000" dirty="0" smtClean="0"/>
                        <a:t>　確認する</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ケアの質の向上から考える</a:t>
            </a:r>
            <a:endParaRPr kumimoji="1" lang="ja-JP" altLang="en-US" dirty="0"/>
          </a:p>
        </p:txBody>
      </p:sp>
      <p:graphicFrame>
        <p:nvGraphicFramePr>
          <p:cNvPr id="4" name="コンテンツ プレースホルダ 3"/>
          <p:cNvGraphicFramePr>
            <a:graphicFrameLocks noGrp="1"/>
          </p:cNvGraphicFramePr>
          <p:nvPr>
            <p:ph sz="quarter" idx="1"/>
          </p:nvPr>
        </p:nvGraphicFramePr>
        <p:xfrm>
          <a:off x="395536" y="2420888"/>
          <a:ext cx="8291263" cy="3096344"/>
        </p:xfrm>
        <a:graphic>
          <a:graphicData uri="http://schemas.openxmlformats.org/drawingml/2006/table">
            <a:tbl>
              <a:tblPr>
                <a:tableStyleId>{5C22544A-7EE6-4342-B048-85BDC9FD1C3A}</a:tableStyleId>
              </a:tblPr>
              <a:tblGrid>
                <a:gridCol w="3538736"/>
                <a:gridCol w="864096"/>
                <a:gridCol w="3888431"/>
              </a:tblGrid>
              <a:tr h="3096344">
                <a:tc>
                  <a:txBody>
                    <a:bodyPr/>
                    <a:lstStyle/>
                    <a:p>
                      <a:r>
                        <a:rPr kumimoji="1" lang="ja-JP" altLang="en-US" sz="2400" dirty="0" smtClean="0"/>
                        <a:t>●認知症ケアの問題</a:t>
                      </a:r>
                      <a:endParaRPr kumimoji="1" lang="en-US" altLang="ja-JP" sz="2400" dirty="0" smtClean="0"/>
                    </a:p>
                    <a:p>
                      <a:endParaRPr kumimoji="1" lang="en-US" altLang="ja-JP" sz="2400" dirty="0" smtClean="0"/>
                    </a:p>
                    <a:p>
                      <a:r>
                        <a:rPr kumimoji="1" lang="ja-JP" altLang="en-US" sz="2000" dirty="0" smtClean="0"/>
                        <a:t>・中核症状への誤解</a:t>
                      </a:r>
                      <a:endParaRPr kumimoji="1" lang="en-US" altLang="ja-JP" sz="2000" dirty="0" smtClean="0"/>
                    </a:p>
                    <a:p>
                      <a:endParaRPr kumimoji="1" lang="en-US" altLang="ja-JP" sz="2000" dirty="0" smtClean="0"/>
                    </a:p>
                    <a:p>
                      <a:r>
                        <a:rPr kumimoji="1" lang="ja-JP" altLang="en-US" sz="2000" dirty="0" smtClean="0"/>
                        <a:t>・症状へのその場しのぎの対</a:t>
                      </a:r>
                      <a:endParaRPr kumimoji="1" lang="en-US" altLang="ja-JP" sz="2000" dirty="0" smtClean="0"/>
                    </a:p>
                    <a:p>
                      <a:r>
                        <a:rPr kumimoji="1" lang="ja-JP" altLang="en-US" sz="2000" dirty="0" smtClean="0"/>
                        <a:t>　応</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4800" b="1" dirty="0" smtClean="0">
                          <a:latin typeface="HGS創英角ｺﾞｼｯｸUB" pitchFamily="50" charset="-128"/>
                          <a:ea typeface="HGS創英角ｺﾞｼｯｸUB" pitchFamily="50" charset="-128"/>
                        </a:rPr>
                        <a:t>→</a:t>
                      </a:r>
                      <a:endParaRPr kumimoji="1" lang="ja-JP" altLang="en-US" sz="4800" b="1" dirty="0">
                        <a:latin typeface="HGS創英角ｺﾞｼｯｸUB" pitchFamily="50" charset="-128"/>
                        <a:ea typeface="HGS創英角ｺﾞｼｯｸUB"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2400" dirty="0" smtClean="0"/>
                        <a:t>●対応策</a:t>
                      </a:r>
                      <a:endParaRPr kumimoji="1" lang="en-US" altLang="ja-JP" sz="2400" dirty="0" smtClean="0"/>
                    </a:p>
                    <a:p>
                      <a:endParaRPr kumimoji="1" lang="en-US" altLang="ja-JP" sz="2000" dirty="0" smtClean="0"/>
                    </a:p>
                    <a:p>
                      <a:r>
                        <a:rPr kumimoji="1" lang="ja-JP" altLang="en-US" sz="2000" dirty="0" smtClean="0"/>
                        <a:t>・認知症について正確に理解す</a:t>
                      </a:r>
                      <a:endParaRPr kumimoji="1" lang="en-US" altLang="ja-JP" sz="2000" dirty="0" smtClean="0"/>
                    </a:p>
                    <a:p>
                      <a:r>
                        <a:rPr kumimoji="1" lang="ja-JP" altLang="en-US" sz="2000" dirty="0" smtClean="0"/>
                        <a:t>　る</a:t>
                      </a:r>
                      <a:endParaRPr kumimoji="1" lang="en-US" altLang="ja-JP" sz="2000" dirty="0" smtClean="0"/>
                    </a:p>
                    <a:p>
                      <a:endParaRPr kumimoji="1" lang="en-US" altLang="ja-JP" sz="2000" dirty="0" smtClean="0"/>
                    </a:p>
                    <a:p>
                      <a:r>
                        <a:rPr kumimoji="1" lang="ja-JP" altLang="en-US" sz="2000" dirty="0" smtClean="0"/>
                        <a:t>・本人なりの理由があるという</a:t>
                      </a:r>
                      <a:endParaRPr kumimoji="1" lang="en-US" altLang="ja-JP" sz="2000" dirty="0" smtClean="0"/>
                    </a:p>
                    <a:p>
                      <a:r>
                        <a:rPr kumimoji="1" lang="ja-JP" altLang="en-US" sz="2000" dirty="0" smtClean="0"/>
                        <a:t>　姿勢で原因を探っていく</a:t>
                      </a:r>
                      <a:endParaRPr kumimoji="1" lang="en-US" altLang="ja-JP"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1455</TotalTime>
  <Words>1647</Words>
  <Application>Microsoft Office PowerPoint</Application>
  <PresentationFormat>画面に合わせる (4:3)</PresentationFormat>
  <Paragraphs>574</Paragraphs>
  <Slides>18</Slides>
  <Notes>18</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ジャパネスク</vt:lpstr>
      <vt:lpstr>高齢者虐待や不適切なケアを 防ぐためには  (未然防止)</vt:lpstr>
      <vt:lpstr>高齢者虐待の起きる要因</vt:lpstr>
      <vt:lpstr>高齢者虐待や不適切なケアの防止策</vt:lpstr>
      <vt:lpstr>組織運営の健全化から考える</vt:lpstr>
      <vt:lpstr>組織運営の健全化から考える</vt:lpstr>
      <vt:lpstr>組織運営の健全化から考える</vt:lpstr>
      <vt:lpstr>チームアプローチの充実から考える</vt:lpstr>
      <vt:lpstr>チームアプローチの充実から考える</vt:lpstr>
      <vt:lpstr>ケアの質の向上から考える</vt:lpstr>
      <vt:lpstr>ケアの質の向上から考える</vt:lpstr>
      <vt:lpstr>ケアの質の向上から考える</vt:lpstr>
      <vt:lpstr>倫理観と法令順守を高める 教育の実施から考える</vt:lpstr>
      <vt:lpstr>倫理観と法令順守を高める 教育の実施から考える</vt:lpstr>
      <vt:lpstr>倫理観と法令順守を高める 教育の実施から考える</vt:lpstr>
      <vt:lpstr>負担・ストレス・組織風土の 改善から考える</vt:lpstr>
      <vt:lpstr>負担・ストレス・組織風土の 改善から考える</vt:lpstr>
      <vt:lpstr>対策のポイント</vt:lpstr>
      <vt:lpstr>　未然防止の実践 　　　～施設職員調査から～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180</cp:revision>
  <dcterms:created xsi:type="dcterms:W3CDTF">2014-03-28T05:35:34Z</dcterms:created>
  <dcterms:modified xsi:type="dcterms:W3CDTF">2016-11-08T05:15:28Z</dcterms:modified>
</cp:coreProperties>
</file>