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56" r:id="rId2"/>
    <p:sldId id="312" r:id="rId3"/>
    <p:sldId id="313" r:id="rId4"/>
    <p:sldId id="314" r:id="rId5"/>
    <p:sldId id="315" r:id="rId6"/>
    <p:sldId id="316" r:id="rId7"/>
    <p:sldId id="317" r:id="rId8"/>
    <p:sldId id="318" r:id="rId9"/>
    <p:sldId id="319" r:id="rId10"/>
    <p:sldId id="320" r:id="rId11"/>
    <p:sldId id="321" r:id="rId12"/>
    <p:sldId id="322" r:id="rId13"/>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6900" autoAdjust="0"/>
  </p:normalViewPr>
  <p:slideViewPr>
    <p:cSldViewPr>
      <p:cViewPr varScale="1">
        <p:scale>
          <a:sx n="49" d="100"/>
          <a:sy n="49" d="100"/>
        </p:scale>
        <p:origin x="-1986" y="-90"/>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1932" y="2832"/>
      </p:cViewPr>
      <p:guideLst>
        <p:guide orient="horz" pos="3108"/>
        <p:guide pos="2122"/>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490D8237-1245-4DC7-8C86-1367B5FE778C}" type="datetimeFigureOut">
              <a:rPr kumimoji="1" lang="ja-JP" altLang="en-US" smtClean="0"/>
              <a:pPr/>
              <a:t>2016/11/8</a:t>
            </a:fld>
            <a:endParaRPr kumimoji="1" lang="ja-JP" altLang="en-US"/>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E8818E29-5275-4D0E-A580-930938DEC1CD}"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7FF0FF1C-5202-4C2E-A04B-249D5FB4E1AF}" type="datetimeFigureOut">
              <a:rPr kumimoji="1" lang="ja-JP" altLang="en-US" smtClean="0"/>
              <a:pPr/>
              <a:t>2016/11/8</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フッター プレースホルダ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84CD0239-BD31-4AAB-80A7-453A30C0B189}"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buFont typeface="Arial" pitchFamily="34" charset="0"/>
      <a:buChar char="•"/>
      <a:defRPr kumimoji="1" sz="1200" kern="1200">
        <a:solidFill>
          <a:schemeClr val="tx1"/>
        </a:solidFill>
        <a:latin typeface="+mn-lt"/>
        <a:ea typeface="+mn-ea"/>
        <a:cs typeface="+mn-cs"/>
      </a:defRPr>
    </a:lvl1pPr>
    <a:lvl2pPr marL="87313" indent="88900" algn="l" defTabSz="914400" rtl="0" eaLnBrk="1" latinLnBrk="0" hangingPunct="1">
      <a:buFont typeface="Arial" pitchFamily="34" charset="0"/>
      <a:buChar char="–"/>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研修５のねらい</a:t>
            </a:r>
            <a:r>
              <a:rPr kumimoji="1" lang="en-US" altLang="ja-JP" b="1" dirty="0" smtClean="0"/>
              <a:t>】</a:t>
            </a:r>
          </a:p>
          <a:p>
            <a:pPr>
              <a:buNone/>
            </a:pPr>
            <a:endParaRPr kumimoji="1" lang="en-US" altLang="ja-JP" b="1" dirty="0" smtClean="0"/>
          </a:p>
          <a:p>
            <a:pPr>
              <a:buNone/>
            </a:pPr>
            <a:r>
              <a:rPr kumimoji="1" lang="ja-JP" altLang="en-US" dirty="0" smtClean="0"/>
              <a:t>ここでは、「施設職員のための高齢者虐待防止の手引き」のにある自己点検シートをつかってグループワークを行います。</a:t>
            </a:r>
            <a:endParaRPr kumimoji="1" lang="en-US" altLang="ja-JP" dirty="0" smtClean="0"/>
          </a:p>
          <a:p>
            <a:pPr>
              <a:buNone/>
            </a:pPr>
            <a:r>
              <a:rPr kumimoji="1" lang="ja-JP" altLang="en-US" dirty="0" smtClean="0"/>
              <a:t>自己点検やグループワークにより意見交換を行うことで、日常業務における自身のケアの振り返りを行い、より良いケアを実践するための課題について検討するきっかけとします。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1200" dirty="0" smtClean="0"/>
              <a:t>神奈川県</a:t>
            </a:r>
            <a:endParaRPr kumimoji="1" lang="ja-JP" altLang="en-US" sz="1200"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解説テーマ１</a:t>
            </a:r>
            <a:r>
              <a:rPr kumimoji="1" lang="en-US" altLang="ja-JP" b="1" dirty="0" smtClean="0"/>
              <a:t>】</a:t>
            </a:r>
          </a:p>
          <a:p>
            <a:endParaRPr kumimoji="1" lang="en-US" altLang="ja-JP" dirty="0" smtClean="0"/>
          </a:p>
          <a:p>
            <a:r>
              <a:rPr kumimoji="1" lang="ja-JP" altLang="en-US" dirty="0" smtClean="0"/>
              <a:t>話し合いと、発表、お疲れさま</a:t>
            </a:r>
            <a:r>
              <a:rPr kumimoji="1" lang="ja-JP" altLang="en-US" dirty="0" err="1" smtClean="0"/>
              <a:t>で</a:t>
            </a:r>
            <a:r>
              <a:rPr kumimoji="1" lang="ja-JP" altLang="en-US" dirty="0" smtClean="0"/>
              <a:t>した。</a:t>
            </a:r>
            <a:endParaRPr kumimoji="1" lang="en-US" altLang="ja-JP" dirty="0" smtClean="0"/>
          </a:p>
          <a:p>
            <a:pPr>
              <a:buNone/>
            </a:pPr>
            <a:endParaRPr kumimoji="1" lang="en-US" altLang="ja-JP" dirty="0" smtClean="0"/>
          </a:p>
          <a:p>
            <a:r>
              <a:rPr kumimoji="1" lang="ja-JP" altLang="en-US" dirty="0" smtClean="0"/>
              <a:t>最後に、今回、発表や話し合いをしてもらった項目について、県の手引きを基に、少し解説します。</a:t>
            </a:r>
            <a:endParaRPr kumimoji="1" lang="en-US" altLang="ja-JP" dirty="0" smtClean="0"/>
          </a:p>
          <a:p>
            <a:pPr>
              <a:buNone/>
            </a:pPr>
            <a:endParaRPr kumimoji="1" lang="en-US" altLang="ja-JP" dirty="0" smtClean="0"/>
          </a:p>
          <a:p>
            <a:pPr>
              <a:buNone/>
            </a:pPr>
            <a:r>
              <a:rPr kumimoji="1" lang="en-US" altLang="ja-JP" dirty="0" smtClean="0"/>
              <a:t>【</a:t>
            </a:r>
            <a:r>
              <a:rPr kumimoji="1" lang="ja-JP" altLang="en-US" dirty="0" smtClean="0"/>
              <a:t>テーマ１</a:t>
            </a:r>
            <a:r>
              <a:rPr kumimoji="1" lang="en-US" altLang="ja-JP" dirty="0" smtClean="0"/>
              <a:t>】</a:t>
            </a:r>
          </a:p>
          <a:p>
            <a:pPr>
              <a:buNone/>
            </a:pPr>
            <a:r>
              <a:rPr kumimoji="1" lang="ja-JP" altLang="en-US" dirty="0" smtClean="0"/>
              <a:t>テーマ１「不適切なケアがある？」で、</a:t>
            </a:r>
            <a:r>
              <a:rPr kumimoji="1" lang="en-US" altLang="ja-JP" dirty="0" smtClean="0"/>
              <a:t>16</a:t>
            </a:r>
            <a:r>
              <a:rPr kumimoji="1" lang="ja-JP" altLang="en-US" dirty="0" err="1" smtClean="0"/>
              <a:t>、</a:t>
            </a:r>
            <a:r>
              <a:rPr kumimoji="1" lang="en-US" altLang="ja-JP" dirty="0" smtClean="0"/>
              <a:t>17</a:t>
            </a:r>
            <a:r>
              <a:rPr kumimoji="1" lang="ja-JP" altLang="en-US" dirty="0" err="1" smtClean="0"/>
              <a:t>、</a:t>
            </a:r>
            <a:r>
              <a:rPr kumimoji="1" lang="en-US" altLang="ja-JP" dirty="0" smtClean="0"/>
              <a:t>18</a:t>
            </a:r>
            <a:r>
              <a:rPr kumimoji="1" lang="ja-JP" altLang="en-US" dirty="0" smtClean="0"/>
              <a:t>の項目について、グループの中で発表をしてもらいました。</a:t>
            </a:r>
            <a:endParaRPr kumimoji="1" lang="en-US" altLang="ja-JP" dirty="0" smtClean="0"/>
          </a:p>
          <a:p>
            <a:pPr>
              <a:buNone/>
            </a:pPr>
            <a:endParaRPr kumimoji="1" lang="en-US" altLang="ja-JP" dirty="0" smtClean="0"/>
          </a:p>
          <a:p>
            <a:pPr>
              <a:buNone/>
            </a:pPr>
            <a:r>
              <a:rPr kumimoji="1" lang="ja-JP" altLang="en-US" dirty="0" smtClean="0"/>
              <a:t>・実際に不適切な状態がないのであれば、「良い介護現場である」と考えられます。</a:t>
            </a:r>
            <a:endParaRPr kumimoji="1" lang="en-US" altLang="ja-JP" dirty="0" smtClean="0"/>
          </a:p>
          <a:p>
            <a:pPr>
              <a:buNone/>
            </a:pPr>
            <a:r>
              <a:rPr kumimoji="1" lang="ja-JP" altLang="en-US" dirty="0" smtClean="0"/>
              <a:t>・しかし、不適切な状態があるのに疑問を感じない場合や、倫理観の欠如やケアに関する知識不足があるかもしれません。</a:t>
            </a:r>
            <a:endParaRPr kumimoji="1" lang="en-US" altLang="ja-JP" dirty="0" smtClean="0"/>
          </a:p>
          <a:p>
            <a:pPr>
              <a:buNone/>
            </a:pPr>
            <a:r>
              <a:rPr kumimoji="1" lang="ja-JP" altLang="en-US" dirty="0" smtClean="0"/>
              <a:t>・みなさんのグループでの発表の際にはどうだったでしょうか。</a:t>
            </a:r>
            <a:endParaRPr kumimoji="1" lang="en-US" altLang="ja-JP" dirty="0" smtClean="0"/>
          </a:p>
          <a:p>
            <a:pPr>
              <a:buNone/>
            </a:pPr>
            <a:r>
              <a:rPr kumimoji="1" lang="ja-JP" altLang="en-US" dirty="0" smtClean="0"/>
              <a:t>・グループのみんなが、全員が不適切なケアがないと思っていたでしょうか。</a:t>
            </a:r>
            <a:endParaRPr kumimoji="1" lang="en-US" altLang="ja-JP" dirty="0" smtClean="0"/>
          </a:p>
          <a:p>
            <a:pPr>
              <a:buNone/>
            </a:pPr>
            <a:r>
              <a:rPr kumimoji="1" lang="ja-JP" altLang="en-US" dirty="0" smtClean="0"/>
              <a:t>・一人でも不適切なケアがあるのではないかと、考えている職員はいなかったでしょうか。</a:t>
            </a:r>
          </a:p>
          <a:p>
            <a:pPr>
              <a:buNone/>
            </a:pPr>
            <a:r>
              <a:rPr kumimoji="1" lang="ja-JP" altLang="en-US" dirty="0" smtClean="0"/>
              <a:t>・そして、そのような不適切なケアについて考える場合、施設全体の取組みとしての研修等も必要ですが、虐待防止やケアの質の向上に向けた、法令知識や介護知識・技術の向上について職員個人レベルで自己研さんに努める必要があります。</a:t>
            </a:r>
            <a:endParaRPr kumimoji="1" lang="en-US" altLang="ja-JP" dirty="0" smtClean="0"/>
          </a:p>
          <a:p>
            <a:pPr>
              <a:buNone/>
            </a:pPr>
            <a:r>
              <a:rPr kumimoji="1" lang="ja-JP" altLang="en-US" dirty="0" smtClean="0"/>
              <a:t>・介護に関する技術や考え方は、年々変化していっています。</a:t>
            </a:r>
            <a:endParaRPr kumimoji="1" lang="en-US" altLang="ja-JP" dirty="0" smtClean="0"/>
          </a:p>
          <a:p>
            <a:pPr>
              <a:buNone/>
            </a:pPr>
            <a:r>
              <a:rPr kumimoji="1" lang="ja-JP" altLang="en-US" dirty="0" smtClean="0"/>
              <a:t>・そのような、技術や考え方を学ぶ努力をしていくようにしてください。</a:t>
            </a:r>
          </a:p>
          <a:p>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10</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1200" dirty="0" smtClean="0"/>
              <a:t>神奈川県</a:t>
            </a:r>
            <a:endParaRPr kumimoji="1" lang="ja-JP" altLang="en-US" sz="120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解説テーマ２</a:t>
            </a:r>
            <a:r>
              <a:rPr kumimoji="1" lang="en-US" altLang="ja-JP" b="1" dirty="0" smtClean="0"/>
              <a:t>】</a:t>
            </a:r>
          </a:p>
          <a:p>
            <a:pPr>
              <a:buNone/>
            </a:pPr>
            <a:endParaRPr kumimoji="1" lang="en-US" altLang="ja-JP" dirty="0" smtClean="0"/>
          </a:p>
          <a:p>
            <a:pPr>
              <a:buNone/>
            </a:pPr>
            <a:r>
              <a:rPr kumimoji="1" lang="ja-JP" altLang="en-US" dirty="0" smtClean="0"/>
              <a:t>不適切なケアがあると考えている職員の方は、どのようなケアが、不適切であると考えているのでしょうか。</a:t>
            </a:r>
            <a:endParaRPr kumimoji="1" lang="en-US" altLang="ja-JP" dirty="0" smtClean="0"/>
          </a:p>
          <a:p>
            <a:pPr>
              <a:buNone/>
            </a:pPr>
            <a:endParaRPr kumimoji="1" lang="en-US" altLang="ja-JP" dirty="0" smtClean="0"/>
          </a:p>
          <a:p>
            <a:pPr>
              <a:buNone/>
            </a:pPr>
            <a:r>
              <a:rPr kumimoji="1" lang="ja-JP" altLang="en-US" dirty="0" smtClean="0"/>
              <a:t>テーマ２「このケアは不適切？」ということを、中心に話し合って、発表をしてもらいましたが、自分のグループでの話し合いや、他のグループの発表を聴いていかがだったでしょうか。</a:t>
            </a:r>
            <a:endParaRPr kumimoji="1" lang="en-US" altLang="ja-JP" dirty="0" smtClean="0"/>
          </a:p>
          <a:p>
            <a:endParaRPr kumimoji="1" lang="en-US" altLang="ja-JP" dirty="0" smtClean="0"/>
          </a:p>
          <a:p>
            <a:pPr>
              <a:buNone/>
            </a:pPr>
            <a:r>
              <a:rPr kumimoji="1" lang="ja-JP" altLang="en-US" dirty="0" smtClean="0"/>
              <a:t>・不適切なケアや虐待については、職員個人の資質もあるかもしれません。</a:t>
            </a:r>
            <a:endParaRPr kumimoji="1" lang="en-US" altLang="ja-JP" dirty="0" smtClean="0"/>
          </a:p>
          <a:p>
            <a:pPr>
              <a:buNone/>
            </a:pPr>
            <a:r>
              <a:rPr kumimoji="1" lang="ja-JP" altLang="en-US" dirty="0" smtClean="0"/>
              <a:t>・しかし、職員個人の不適切なケアという問題だけでありません。</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・効率優先や人手不足で十分に対応できないなどの、組織上の課題もあるかもしれません。</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・なぜ、虐待や不適切なケアが発生するのかということについて、きちんと分析をして、対応策を考えていく必要があります。</a:t>
            </a:r>
          </a:p>
          <a:p>
            <a:pPr>
              <a:buNone/>
            </a:pPr>
            <a:r>
              <a:rPr kumimoji="1" lang="ja-JP" altLang="en-US" dirty="0" smtClean="0"/>
              <a:t>・特に、忙しい業務の中で、効率優先の介護は、高齢者を単なる介護の対象としてしかみない機械的で非人間的なケアにつながりやすいため、改善が必要です。</a:t>
            </a:r>
            <a:endParaRPr kumimoji="1" lang="en-US" altLang="ja-JP" dirty="0" smtClean="0"/>
          </a:p>
          <a:p>
            <a:pPr>
              <a:buNone/>
            </a:pPr>
            <a:r>
              <a:rPr kumimoji="1" lang="ja-JP" altLang="en-US" dirty="0" smtClean="0"/>
              <a:t>・その改善は、職員個人の意識、組織上の課題の両方を行っていく必要があります。</a:t>
            </a:r>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11</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1200" dirty="0" smtClean="0"/>
              <a:t>神奈川県</a:t>
            </a:r>
            <a:endParaRPr kumimoji="1" lang="ja-JP" altLang="en-US" sz="12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en-US" altLang="ja-JP" b="1" dirty="0" smtClean="0"/>
              <a:t>【</a:t>
            </a:r>
            <a:r>
              <a:rPr kumimoji="1" lang="ja-JP" altLang="en-US" b="1" dirty="0" smtClean="0"/>
              <a:t>まとめ</a:t>
            </a:r>
            <a:r>
              <a:rPr kumimoji="1" lang="en-US" altLang="ja-JP" b="1" dirty="0" smtClean="0"/>
              <a: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dirty="0" smtClean="0"/>
              <a:t>「当事者である高齢者やそのご家族にとって、不快であったり、悲しかったり、「虐待」であると感じられるケアは、できる限りなくす」ことが必要です。</a:t>
            </a:r>
          </a:p>
          <a:p>
            <a:r>
              <a:rPr kumimoji="1" lang="ja-JP" altLang="en-US" dirty="0" smtClean="0"/>
              <a:t>日々の業務に追われているかもしれません。</a:t>
            </a:r>
            <a:endParaRPr kumimoji="1" lang="en-US" altLang="ja-JP" dirty="0" smtClean="0"/>
          </a:p>
          <a:p>
            <a:r>
              <a:rPr kumimoji="1" lang="ja-JP" altLang="en-US" dirty="0" smtClean="0"/>
              <a:t>しかし、毎日、少しの時間でもかまいません。</a:t>
            </a:r>
            <a:endParaRPr kumimoji="1" lang="en-US" altLang="ja-JP" dirty="0" smtClean="0"/>
          </a:p>
          <a:p>
            <a:r>
              <a:rPr kumimoji="1" lang="ja-JP" altLang="en-US" dirty="0" smtClean="0"/>
              <a:t>一歩立ち止まって、自分のケアや他の職員のケア、そしてご利用者やご家族の気持ちについて考えてみてください。</a:t>
            </a:r>
            <a:endParaRPr kumimoji="1" lang="en-US" altLang="ja-JP" dirty="0" smtClean="0"/>
          </a:p>
          <a:p>
            <a:r>
              <a:rPr kumimoji="1" lang="ja-JP" altLang="en-US" dirty="0" smtClean="0"/>
              <a:t>「ご本人やご家族の心の声に耳を傾け、そのお気持ちやニーズを大切に受け止め、高齢者の自己決定を最大限に尊重した、ぬくもりのある質の高いケアをめざす」ことにつながります。</a:t>
            </a:r>
            <a:endParaRPr kumimoji="1" lang="en-US" altLang="ja-JP" dirty="0" smtClean="0"/>
          </a:p>
          <a:p>
            <a:endParaRPr kumimoji="1" lang="en-US" altLang="ja-JP" dirty="0" smtClean="0"/>
          </a:p>
          <a:p>
            <a:r>
              <a:rPr kumimoji="1" lang="ja-JP" altLang="en-US" dirty="0" smtClean="0"/>
              <a:t>今回の研修がみなさんが考えるきっかけになればと思います。</a:t>
            </a:r>
            <a:endParaRPr kumimoji="1" lang="en-US" altLang="ja-JP" dirty="0" smtClean="0"/>
          </a:p>
          <a:p>
            <a:endParaRPr kumimoji="1" lang="en-US" altLang="ja-JP" dirty="0" smtClean="0"/>
          </a:p>
          <a:p>
            <a:r>
              <a:rPr kumimoji="1" lang="ja-JP" altLang="en-US" dirty="0" smtClean="0"/>
              <a:t>そして、この施設（事業所）全体で、取組みを進めていくことに、協力していただければと思います。</a:t>
            </a:r>
            <a:endParaRPr kumimoji="1" lang="en-US" altLang="ja-JP" dirty="0" smtClean="0"/>
          </a:p>
          <a:p>
            <a:endParaRPr kumimoji="1" lang="en-US" altLang="ja-JP" dirty="0" smtClean="0"/>
          </a:p>
          <a:p>
            <a:r>
              <a:rPr kumimoji="1" lang="ja-JP" altLang="en-US" dirty="0" smtClean="0"/>
              <a:t>それでは、これで終了です。お疲れさま</a:t>
            </a:r>
            <a:r>
              <a:rPr kumimoji="1" lang="ja-JP" altLang="en-US" dirty="0" err="1" smtClean="0"/>
              <a:t>で</a:t>
            </a:r>
            <a:r>
              <a:rPr kumimoji="1" lang="ja-JP" altLang="en-US" dirty="0" smtClean="0"/>
              <a:t>した。</a:t>
            </a:r>
            <a:endParaRPr kumimoji="1" lang="en-US" altLang="ja-JP" dirty="0" smtClean="0"/>
          </a:p>
          <a:p>
            <a:endParaRPr kumimoji="1" lang="en-US" altLang="ja-JP" dirty="0" smtClean="0"/>
          </a:p>
          <a:p>
            <a:pPr>
              <a:buNone/>
            </a:pPr>
            <a:r>
              <a:rPr kumimoji="1" lang="en-US" altLang="ja-JP" dirty="0" smtClean="0"/>
              <a:t>※</a:t>
            </a:r>
            <a:r>
              <a:rPr kumimoji="1" lang="ja-JP" altLang="en-US" dirty="0" smtClean="0"/>
              <a:t>記録用紙の回収方法等についてアナウンスしてください。</a:t>
            </a:r>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12</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1200" dirty="0" smtClean="0"/>
              <a:t>神奈川県</a:t>
            </a:r>
            <a:endParaRPr kumimoji="1" lang="ja-JP" altLang="en-US"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グループワークの流れ</a:t>
            </a:r>
            <a:r>
              <a:rPr kumimoji="1" lang="en-US" altLang="ja-JP" b="1" dirty="0" smtClean="0"/>
              <a:t>】</a:t>
            </a:r>
          </a:p>
          <a:p>
            <a:pPr>
              <a:buNone/>
            </a:pPr>
            <a:endParaRPr kumimoji="1" lang="en-US" altLang="ja-JP" b="1" dirty="0" smtClean="0"/>
          </a:p>
          <a:p>
            <a:r>
              <a:rPr kumimoji="1" lang="ja-JP" altLang="en-US" dirty="0" smtClean="0"/>
              <a:t>本日のグループワーク全体の流れを説明します。</a:t>
            </a:r>
            <a:endParaRPr kumimoji="1" lang="en-US" altLang="ja-JP" dirty="0" smtClean="0"/>
          </a:p>
          <a:p>
            <a:endParaRPr kumimoji="1" lang="en-US" altLang="ja-JP" dirty="0" smtClean="0"/>
          </a:p>
          <a:p>
            <a:r>
              <a:rPr kumimoji="1" lang="ja-JP" altLang="en-US" dirty="0" smtClean="0"/>
              <a:t>配布資料</a:t>
            </a:r>
            <a:endParaRPr kumimoji="1" lang="en-US" altLang="ja-JP" dirty="0" smtClean="0"/>
          </a:p>
          <a:p>
            <a:pPr>
              <a:buNone/>
            </a:pPr>
            <a:r>
              <a:rPr kumimoji="1" lang="ja-JP" altLang="en-US" dirty="0" smtClean="0"/>
              <a:t>　・スタッフ用自己点検シート（各自</a:t>
            </a:r>
            <a:r>
              <a:rPr kumimoji="1" lang="en-US" altLang="ja-JP" dirty="0" smtClean="0"/>
              <a:t>1</a:t>
            </a:r>
            <a:r>
              <a:rPr kumimoji="1" lang="ja-JP" altLang="en-US" dirty="0" smtClean="0"/>
              <a:t>枚）</a:t>
            </a:r>
            <a:endParaRPr kumimoji="1" lang="en-US" altLang="ja-JP" dirty="0" smtClean="0"/>
          </a:p>
          <a:p>
            <a:pPr>
              <a:buNone/>
            </a:pPr>
            <a:r>
              <a:rPr kumimoji="1" lang="ja-JP" altLang="en-US" dirty="0" smtClean="0"/>
              <a:t>　・記録用紙（各グループに</a:t>
            </a:r>
            <a:r>
              <a:rPr kumimoji="1" lang="en-US" altLang="ja-JP" dirty="0" smtClean="0"/>
              <a:t>1</a:t>
            </a:r>
            <a:r>
              <a:rPr kumimoji="1" lang="ja-JP" altLang="en-US" dirty="0" smtClean="0"/>
              <a:t>枚）</a:t>
            </a:r>
            <a:endParaRPr kumimoji="1" lang="en-US" altLang="ja-JP" dirty="0" smtClean="0"/>
          </a:p>
          <a:p>
            <a:endParaRPr kumimoji="1" lang="en-US" altLang="ja-JP" dirty="0" smtClean="0"/>
          </a:p>
          <a:p>
            <a:pPr>
              <a:buNone/>
            </a:pPr>
            <a:r>
              <a:rPr kumimoji="1" lang="ja-JP" altLang="en-US" dirty="0" smtClean="0"/>
              <a:t>１　まず、各自で、「自己点検シートの記入」を行います。</a:t>
            </a:r>
            <a:endParaRPr kumimoji="1" lang="en-US" altLang="ja-JP" dirty="0" smtClean="0"/>
          </a:p>
          <a:p>
            <a:pPr>
              <a:buNone/>
            </a:pPr>
            <a:endParaRPr kumimoji="1" lang="en-US" altLang="ja-JP" dirty="0" smtClean="0"/>
          </a:p>
          <a:p>
            <a:pPr>
              <a:buNone/>
            </a:pPr>
            <a:r>
              <a:rPr kumimoji="1" lang="ja-JP" altLang="en-US" dirty="0" smtClean="0"/>
              <a:t>２　次に、「各自の自己点検シートの回答についてグループで話し合い」をします。</a:t>
            </a:r>
            <a:endParaRPr kumimoji="1" lang="en-US" altLang="ja-JP" dirty="0" smtClean="0"/>
          </a:p>
          <a:p>
            <a:pPr>
              <a:buNone/>
            </a:pPr>
            <a:r>
              <a:rPr kumimoji="1" lang="ja-JP" altLang="en-US" dirty="0" smtClean="0"/>
              <a:t>　　話し合いのテーマは２つあります。</a:t>
            </a:r>
            <a:endParaRPr kumimoji="1" lang="en-US" altLang="ja-JP" dirty="0" smtClean="0"/>
          </a:p>
          <a:p>
            <a:pPr>
              <a:buNone/>
            </a:pPr>
            <a:endParaRPr kumimoji="1" lang="en-US" altLang="ja-JP" dirty="0" smtClean="0"/>
          </a:p>
          <a:p>
            <a:pPr>
              <a:buNone/>
            </a:pPr>
            <a:r>
              <a:rPr kumimoji="1" lang="ja-JP" altLang="en-US" dirty="0" smtClean="0"/>
              <a:t>３　その話し合いの内容を「グループから発表」してもらいます。</a:t>
            </a:r>
            <a:endParaRPr kumimoji="1" lang="en-US" altLang="ja-JP" dirty="0" smtClean="0"/>
          </a:p>
          <a:p>
            <a:pPr>
              <a:buNone/>
            </a:pPr>
            <a:endParaRPr kumimoji="1" lang="en-US" altLang="ja-JP" dirty="0" smtClean="0"/>
          </a:p>
          <a:p>
            <a:pPr>
              <a:buNone/>
            </a:pPr>
            <a:r>
              <a:rPr kumimoji="1" lang="ja-JP" altLang="en-US" dirty="0" smtClean="0"/>
              <a:t>４　最後に、「私から話し合った自己点検シートの項目の解説」をします。</a:t>
            </a:r>
            <a:endParaRPr kumimoji="1" lang="en-US" altLang="ja-JP" dirty="0" smtClean="0"/>
          </a:p>
          <a:p>
            <a:pPr>
              <a:buNone/>
            </a:pPr>
            <a:endParaRPr kumimoji="1" lang="en-US" altLang="ja-JP" dirty="0" smtClean="0"/>
          </a:p>
          <a:p>
            <a:pPr>
              <a:buNone/>
            </a:pPr>
            <a:endParaRPr kumimoji="1" lang="en-US" altLang="ja-JP" dirty="0" smtClean="0"/>
          </a:p>
          <a:p>
            <a:pPr>
              <a:buNone/>
            </a:pPr>
            <a:endParaRPr kumimoji="1" lang="en-US" altLang="ja-JP" dirty="0" smtClean="0"/>
          </a:p>
          <a:p>
            <a:pPr>
              <a:buNone/>
            </a:pP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2</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1200" dirty="0" smtClean="0"/>
              <a:t>神奈川県</a:t>
            </a:r>
            <a:endParaRPr kumimoji="1" lang="ja-JP" altLang="en-US"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１　自己点検シートの記入</a:t>
            </a:r>
            <a:r>
              <a:rPr kumimoji="1" lang="en-US" altLang="ja-JP" b="1" dirty="0" smtClean="0"/>
              <a:t>】</a:t>
            </a:r>
          </a:p>
          <a:p>
            <a:pPr>
              <a:buNone/>
            </a:pPr>
            <a:endParaRPr kumimoji="1" lang="en-US" altLang="ja-JP" dirty="0" smtClean="0"/>
          </a:p>
          <a:p>
            <a:r>
              <a:rPr kumimoji="1" lang="ja-JP" altLang="en-US" dirty="0" smtClean="0"/>
              <a:t>それでは、「自己点検シートについて」の説明します。</a:t>
            </a:r>
            <a:endParaRPr kumimoji="1" lang="en-US" altLang="ja-JP" dirty="0" smtClean="0"/>
          </a:p>
          <a:p>
            <a:pPr>
              <a:buNone/>
            </a:pPr>
            <a:endParaRPr kumimoji="1" lang="en-US" altLang="ja-JP" dirty="0" smtClean="0"/>
          </a:p>
          <a:p>
            <a:r>
              <a:rPr kumimoji="1" lang="ja-JP" altLang="en-US" dirty="0" smtClean="0"/>
              <a:t>これは、県の手引を作成する中で、利用者・家族向けのアンケートや、職員向けの調査などから得られた回答を基に、作成されたものです。</a:t>
            </a:r>
            <a:endParaRPr kumimoji="1" lang="en-US" altLang="ja-JP" dirty="0" smtClean="0"/>
          </a:p>
          <a:p>
            <a:pPr>
              <a:buNone/>
            </a:pPr>
            <a:endParaRPr kumimoji="1" lang="en-US" altLang="ja-JP" dirty="0" smtClean="0"/>
          </a:p>
          <a:p>
            <a:r>
              <a:rPr kumimoji="1" lang="ja-JP" altLang="en-US" dirty="0" smtClean="0"/>
              <a:t>自己点検シートは、スタッフ用と管理者用のシートがあり、今日はスタッフ用を配布しています。</a:t>
            </a:r>
            <a:endParaRPr kumimoji="1" lang="en-US" altLang="ja-JP" dirty="0" smtClean="0"/>
          </a:p>
          <a:p>
            <a:pPr>
              <a:buNone/>
            </a:pPr>
            <a:r>
              <a:rPr kumimoji="1" lang="ja-JP" altLang="en-US" dirty="0" smtClean="0"/>
              <a:t>（管理者用のシートは、県のホームページ掲載の「高齢者・家族の心に耳を傾けるケアをめざして　施設職員のための高齢者虐待防止の手引き」からダウンロードできます。）</a:t>
            </a:r>
            <a:endParaRPr kumimoji="1" lang="en-US" altLang="ja-JP" dirty="0" smtClean="0"/>
          </a:p>
          <a:p>
            <a:pPr>
              <a:buNone/>
            </a:pPr>
            <a:endParaRPr kumimoji="1" lang="en-US" altLang="ja-JP" dirty="0" smtClean="0"/>
          </a:p>
          <a:p>
            <a:r>
              <a:rPr kumimoji="1" lang="ja-JP" altLang="en-US" dirty="0" smtClean="0"/>
              <a:t>各自自己点検シートを記入してください。</a:t>
            </a:r>
            <a:endParaRPr kumimoji="1" lang="en-US" altLang="ja-JP" dirty="0" smtClean="0"/>
          </a:p>
          <a:p>
            <a:r>
              <a:rPr kumimoji="1" lang="ja-JP" altLang="en-US" dirty="0" smtClean="0"/>
              <a:t>すべて「はい」、「いいえ」で回答してください。</a:t>
            </a:r>
            <a:endParaRPr kumimoji="1" lang="en-US" altLang="ja-JP" dirty="0" smtClean="0"/>
          </a:p>
          <a:p>
            <a:r>
              <a:rPr kumimoji="1" lang="ja-JP" altLang="en-US" dirty="0" smtClean="0"/>
              <a:t>記入時間は</a:t>
            </a:r>
            <a:r>
              <a:rPr kumimoji="1" lang="en-US" altLang="ja-JP" dirty="0" smtClean="0"/>
              <a:t>10</a:t>
            </a:r>
            <a:r>
              <a:rPr kumimoji="1" lang="ja-JP" altLang="en-US" dirty="0" smtClean="0"/>
              <a:t>分です。</a:t>
            </a:r>
            <a:endParaRPr kumimoji="1" lang="en-US" altLang="ja-JP" dirty="0" smtClean="0"/>
          </a:p>
          <a:p>
            <a:r>
              <a:rPr kumimoji="1" lang="ja-JP" altLang="en-US" dirty="0" smtClean="0"/>
              <a:t>○○時○○分までとします。</a:t>
            </a:r>
            <a:endParaRPr kumimoji="1" lang="en-US" altLang="ja-JP" dirty="0" smtClean="0"/>
          </a:p>
          <a:p>
            <a:r>
              <a:rPr kumimoji="1" lang="ja-JP" altLang="en-US" dirty="0" smtClean="0"/>
              <a:t>時間になったら声をかけます。</a:t>
            </a:r>
            <a:endParaRPr kumimoji="1" lang="en-US" altLang="ja-JP" dirty="0" smtClean="0"/>
          </a:p>
          <a:p>
            <a:r>
              <a:rPr kumimoji="1" lang="ja-JP" altLang="en-US" dirty="0" smtClean="0"/>
              <a:t>それでは、記入を始めてください。</a:t>
            </a:r>
            <a:endParaRPr kumimoji="1" lang="en-US" altLang="ja-JP" dirty="0" smtClean="0"/>
          </a:p>
          <a:p>
            <a:endParaRPr kumimoji="1" lang="en-US" altLang="ja-JP" dirty="0" smtClean="0"/>
          </a:p>
          <a:p>
            <a:pPr>
              <a:buNone/>
            </a:pPr>
            <a:r>
              <a:rPr kumimoji="1" lang="en-US" altLang="ja-JP" dirty="0" smtClean="0"/>
              <a:t>※</a:t>
            </a:r>
            <a:r>
              <a:rPr kumimoji="1" lang="ja-JP" altLang="en-US" dirty="0" smtClean="0"/>
              <a:t>自己点検シートの回収については、研修を実施する施設等が決めてください。</a:t>
            </a:r>
            <a:endParaRPr kumimoji="1" lang="en-US" altLang="ja-JP" dirty="0" smtClean="0"/>
          </a:p>
          <a:p>
            <a:pPr>
              <a:buNone/>
            </a:pPr>
            <a:r>
              <a:rPr kumimoji="1" lang="ja-JP" altLang="en-US" dirty="0" smtClean="0"/>
              <a:t>そのうえで、回収をするのであれば、記名・無記名、回収方法等を決定し、自己点検シートの記入前に説明してください。</a:t>
            </a: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3</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1200" dirty="0" smtClean="0"/>
              <a:t>神奈川県</a:t>
            </a:r>
            <a:endParaRPr kumimoji="1" lang="ja-JP" altLang="en-US" sz="12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自己点検シートの記入</a:t>
            </a:r>
            <a:r>
              <a:rPr kumimoji="1" lang="en-US" altLang="ja-JP" b="1" dirty="0" smtClean="0"/>
              <a:t>】</a:t>
            </a:r>
          </a:p>
          <a:p>
            <a:pPr>
              <a:buNone/>
            </a:pPr>
            <a:endParaRPr kumimoji="1" lang="en-US" altLang="ja-JP" dirty="0" smtClean="0"/>
          </a:p>
          <a:p>
            <a:pPr>
              <a:buNone/>
            </a:pPr>
            <a:r>
              <a:rPr kumimoji="1" lang="en-US" altLang="ja-JP" dirty="0" smtClean="0"/>
              <a:t>※</a:t>
            </a:r>
            <a:r>
              <a:rPr kumimoji="1" lang="ja-JP" altLang="en-US" dirty="0" smtClean="0"/>
              <a:t>自己点検シートを記入してもらう時に、このスライドを表示しておいてください。</a:t>
            </a:r>
            <a:endParaRPr kumimoji="1" lang="en-US" altLang="ja-JP" dirty="0" smtClean="0"/>
          </a:p>
          <a:p>
            <a:endParaRPr kumimoji="1" lang="en-US" altLang="ja-JP" dirty="0" smtClean="0"/>
          </a:p>
          <a:p>
            <a:r>
              <a:rPr kumimoji="1" lang="ja-JP" altLang="en-US" dirty="0" smtClean="0"/>
              <a:t>受講者からの自己点検シートについて質問及び回答</a:t>
            </a:r>
            <a:endParaRPr kumimoji="1" lang="en-US" altLang="ja-JP" dirty="0" smtClean="0"/>
          </a:p>
          <a:p>
            <a:pPr>
              <a:buNone/>
            </a:pPr>
            <a:endParaRPr kumimoji="1" lang="en-US" altLang="ja-JP" dirty="0" smtClean="0"/>
          </a:p>
          <a:p>
            <a:pPr>
              <a:buNone/>
            </a:pPr>
            <a:r>
              <a:rPr kumimoji="1" lang="ja-JP" altLang="en-US" dirty="0" smtClean="0"/>
              <a:t>質問　「正解があるかわからない項目がある。」</a:t>
            </a:r>
            <a:endParaRPr kumimoji="1" lang="en-US" altLang="ja-JP" dirty="0" smtClean="0"/>
          </a:p>
          <a:p>
            <a:pPr>
              <a:buNone/>
            </a:pPr>
            <a:r>
              <a:rPr kumimoji="1" lang="ja-JP" altLang="en-US" dirty="0" smtClean="0"/>
              <a:t>答え　「正解・不正解ではなく、現時点での、自分の考えで答えてください。」</a:t>
            </a:r>
            <a:endParaRPr kumimoji="1" lang="en-US" altLang="ja-JP" dirty="0" smtClean="0"/>
          </a:p>
          <a:p>
            <a:pPr>
              <a:buNone/>
            </a:pPr>
            <a:endParaRPr kumimoji="1" lang="en-US" altLang="ja-JP" dirty="0" smtClean="0"/>
          </a:p>
          <a:p>
            <a:pPr>
              <a:buNone/>
            </a:pPr>
            <a:r>
              <a:rPr kumimoji="1" lang="ja-JP" altLang="en-US" dirty="0" smtClean="0"/>
              <a:t>質問　「この施設・事業所で行っていないような内容もあるが、いいえで答えてよいか。」</a:t>
            </a:r>
            <a:endParaRPr kumimoji="1" lang="en-US" altLang="ja-JP" dirty="0" smtClean="0"/>
          </a:p>
          <a:p>
            <a:pPr>
              <a:buNone/>
            </a:pPr>
            <a:r>
              <a:rPr kumimoji="1" lang="ja-JP" altLang="en-US" dirty="0" smtClean="0"/>
              <a:t>答え　「いいえで答えて結構です。」</a:t>
            </a:r>
            <a:endParaRPr kumimoji="1" lang="en-US" altLang="ja-JP" dirty="0" smtClean="0"/>
          </a:p>
          <a:p>
            <a:pPr>
              <a:buNone/>
            </a:pPr>
            <a:endParaRPr kumimoji="1" lang="en-US" altLang="ja-JP" dirty="0" smtClean="0"/>
          </a:p>
          <a:p>
            <a:pPr>
              <a:buNone/>
            </a:pPr>
            <a:r>
              <a:rPr kumimoji="1" lang="ja-JP" altLang="en-US" dirty="0" smtClean="0"/>
              <a:t>質問　「不適切なケアとはどういうことをいうのか」</a:t>
            </a:r>
            <a:endParaRPr kumimoji="1" lang="en-US" altLang="ja-JP" dirty="0" smtClean="0"/>
          </a:p>
          <a:p>
            <a:pPr>
              <a:buNone/>
            </a:pPr>
            <a:r>
              <a:rPr kumimoji="1" lang="ja-JP" altLang="en-US" dirty="0" smtClean="0"/>
              <a:t>答え　「</a:t>
            </a:r>
            <a:r>
              <a:rPr lang="ja-JP" altLang="en-US" sz="1200" dirty="0" smtClean="0"/>
              <a:t>高齢者虐待防止法の虐待の内容に該当はしないが、高齢者や家族が不快に感じているような行為と考えてください。」</a:t>
            </a:r>
            <a:endParaRPr lang="en-US" altLang="ja-JP" sz="1200" dirty="0" smtClean="0"/>
          </a:p>
          <a:p>
            <a:pPr>
              <a:buNone/>
            </a:pPr>
            <a:endParaRPr kumimoji="1" lang="en-US" altLang="ja-JP" sz="1200" dirty="0" smtClean="0"/>
          </a:p>
          <a:p>
            <a:pPr>
              <a:buNone/>
            </a:pPr>
            <a:r>
              <a:rPr kumimoji="1" lang="ja-JP" altLang="en-US" sz="1200" dirty="0" smtClean="0"/>
              <a:t>質問　「この自己点検シートに回答をしたくない」</a:t>
            </a:r>
            <a:endParaRPr kumimoji="1" lang="en-US" altLang="ja-JP" sz="1200" dirty="0" smtClean="0"/>
          </a:p>
          <a:p>
            <a:pPr>
              <a:buNone/>
            </a:pPr>
            <a:r>
              <a:rPr kumimoji="1" lang="ja-JP" altLang="en-US" sz="1200" dirty="0" smtClean="0"/>
              <a:t>答え　「グループワークを行ううえで、話し合いの材料となるものなので、できるだけ答えてもらいたい。それでも回答をしたくないというのであれば、グループでの話し合いの際に、回答をしない理由を、グループのみなさんに伝えてください。その理由が、グループでの話し合いに役立つこともあるかと思います。」</a:t>
            </a:r>
            <a:endParaRPr kumimoji="1" lang="en-US" altLang="ja-JP" sz="1200" dirty="0" smtClean="0"/>
          </a:p>
          <a:p>
            <a:pPr>
              <a:buNone/>
            </a:pPr>
            <a:endParaRPr kumimoji="1" lang="en-US" altLang="ja-JP" sz="1200" dirty="0" smtClean="0"/>
          </a:p>
          <a:p>
            <a:pPr>
              <a:buNone/>
            </a:pPr>
            <a:endParaRPr kumimoji="1" lang="en-US" altLang="ja-JP" sz="1200" dirty="0" smtClean="0"/>
          </a:p>
          <a:p>
            <a:pPr>
              <a:buNone/>
            </a:pP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4</a:t>
            </a:fld>
            <a:endParaRPr kumimoji="1" lang="ja-JP" altLang="en-US"/>
          </a:p>
        </p:txBody>
      </p:sp>
      <p:sp>
        <p:nvSpPr>
          <p:cNvPr id="5" name="テキスト ボックス 4"/>
          <p:cNvSpPr txBox="1"/>
          <p:nvPr/>
        </p:nvSpPr>
        <p:spPr>
          <a:xfrm>
            <a:off x="0" y="9589314"/>
            <a:ext cx="864096" cy="276999"/>
          </a:xfrm>
          <a:prstGeom prst="rect">
            <a:avLst/>
          </a:prstGeom>
          <a:noFill/>
        </p:spPr>
        <p:txBody>
          <a:bodyPr wrap="square" rtlCol="0">
            <a:spAutoFit/>
          </a:bodyPr>
          <a:lstStyle/>
          <a:p>
            <a:r>
              <a:rPr kumimoji="1" lang="ja-JP" altLang="en-US" sz="1200" dirty="0" smtClean="0"/>
              <a:t>神奈川県</a:t>
            </a:r>
            <a:endParaRPr kumimoji="1" lang="ja-JP" altLang="en-US" sz="12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話し合いのルール</a:t>
            </a:r>
            <a:r>
              <a:rPr kumimoji="1" lang="en-US" altLang="ja-JP" b="1" dirty="0" smtClean="0"/>
              <a:t>】</a:t>
            </a:r>
          </a:p>
          <a:p>
            <a:endParaRPr kumimoji="1" lang="en-US" altLang="ja-JP" dirty="0" smtClean="0"/>
          </a:p>
          <a:p>
            <a:r>
              <a:rPr kumimoji="1" lang="ja-JP" altLang="en-US" dirty="0" smtClean="0"/>
              <a:t>それでは、</a:t>
            </a:r>
            <a:r>
              <a:rPr kumimoji="1" lang="en-US" altLang="ja-JP" dirty="0" smtClean="0"/>
              <a:t>10</a:t>
            </a:r>
            <a:r>
              <a:rPr kumimoji="1" lang="ja-JP" altLang="en-US" dirty="0" smtClean="0"/>
              <a:t>分経ちましたので、各グループで話し合いを始めてもらいます。</a:t>
            </a:r>
            <a:endParaRPr kumimoji="1" lang="en-US" altLang="ja-JP" dirty="0" smtClean="0"/>
          </a:p>
          <a:p>
            <a:pPr>
              <a:buNone/>
            </a:pPr>
            <a:endParaRPr kumimoji="1" lang="en-US" altLang="ja-JP" dirty="0" smtClean="0"/>
          </a:p>
          <a:p>
            <a:r>
              <a:rPr kumimoji="1" lang="ja-JP" altLang="en-US" dirty="0" smtClean="0"/>
              <a:t>まず、各グループで司会者、記録、発表者を決めてください。</a:t>
            </a:r>
            <a:endParaRPr kumimoji="1" lang="en-US" altLang="ja-JP" dirty="0" smtClean="0"/>
          </a:p>
          <a:p>
            <a:pPr>
              <a:buNone/>
            </a:pPr>
            <a:r>
              <a:rPr kumimoji="1" lang="ja-JP" altLang="en-US" dirty="0" smtClean="0"/>
              <a:t>　</a:t>
            </a:r>
            <a:r>
              <a:rPr kumimoji="1" lang="en-US" altLang="ja-JP" dirty="0" smtClean="0"/>
              <a:t>※</a:t>
            </a:r>
            <a:r>
              <a:rPr kumimoji="1" lang="ja-JP" altLang="en-US" dirty="0" smtClean="0"/>
              <a:t>時間短縮のため、決め方を指示してもよい。（例：座席の位置、名前順等）</a:t>
            </a:r>
            <a:endParaRPr kumimoji="1" lang="en-US" altLang="ja-JP" dirty="0" smtClean="0"/>
          </a:p>
          <a:p>
            <a:pPr>
              <a:buNone/>
            </a:pPr>
            <a:r>
              <a:rPr kumimoji="1" lang="ja-JP" altLang="en-US" dirty="0" smtClean="0"/>
              <a:t>　</a:t>
            </a:r>
          </a:p>
          <a:p>
            <a:r>
              <a:rPr kumimoji="1" lang="ja-JP" altLang="en-US" dirty="0" smtClean="0"/>
              <a:t>司会者などが決まりましたら、「各自の自己点検シートの回答についてグループの中で発表・話し合い」を始めます。</a:t>
            </a:r>
          </a:p>
          <a:p>
            <a:pPr>
              <a:buNone/>
            </a:pPr>
            <a:endParaRPr kumimoji="1" lang="ja-JP" altLang="en-US" dirty="0" smtClean="0"/>
          </a:p>
          <a:p>
            <a:r>
              <a:rPr kumimoji="1" lang="ja-JP" altLang="en-US" dirty="0" smtClean="0"/>
              <a:t>話し合いのルール</a:t>
            </a:r>
            <a:endParaRPr kumimoji="1" lang="en-US" altLang="ja-JP" dirty="0" smtClean="0"/>
          </a:p>
          <a:p>
            <a:pPr>
              <a:buNone/>
            </a:pPr>
            <a:r>
              <a:rPr kumimoji="1" lang="ja-JP" altLang="en-US" dirty="0" smtClean="0"/>
              <a:t>　・他の人の回答は、その人の考えなので批判はしない</a:t>
            </a:r>
            <a:endParaRPr kumimoji="1" lang="en-US" altLang="ja-JP" dirty="0" smtClean="0"/>
          </a:p>
          <a:p>
            <a:pPr>
              <a:buNone/>
            </a:pPr>
            <a:r>
              <a:rPr kumimoji="1" lang="ja-JP" altLang="en-US" dirty="0" smtClean="0"/>
              <a:t>　・一人、ずっと話をするのではなく、人の意見を聴くこと</a:t>
            </a:r>
            <a:endParaRPr kumimoji="1" lang="en-US" altLang="ja-JP" dirty="0" smtClean="0"/>
          </a:p>
          <a:p>
            <a:pPr>
              <a:buNone/>
            </a:pPr>
            <a:r>
              <a:rPr kumimoji="1" lang="ja-JP" altLang="en-US" dirty="0" smtClean="0"/>
              <a:t>　・グループ内の各自が、最低１回は自分の考えをグループの中の人に伝える</a:t>
            </a:r>
            <a:endParaRPr kumimoji="1" lang="en-US" altLang="ja-JP" dirty="0" smtClean="0"/>
          </a:p>
          <a:p>
            <a:pPr>
              <a:buNone/>
            </a:pPr>
            <a:endParaRPr kumimoji="1" lang="ja-JP" altLang="en-US" dirty="0" smtClean="0"/>
          </a:p>
          <a:p>
            <a:pPr>
              <a:buNone/>
            </a:pPr>
            <a:endParaRPr kumimoji="1" lang="ja-JP" altLang="en-US"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5</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1200" dirty="0" smtClean="0"/>
              <a:t>神奈川県</a:t>
            </a:r>
            <a:endParaRPr kumimoji="1" lang="ja-JP" altLang="en-US" sz="12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lnSpcReduction="10000"/>
          </a:bodyPr>
          <a:lstStyle/>
          <a:p>
            <a:pPr>
              <a:buNone/>
            </a:pPr>
            <a:r>
              <a:rPr kumimoji="1" lang="en-US" altLang="ja-JP" b="1" dirty="0" smtClean="0"/>
              <a:t>【</a:t>
            </a:r>
            <a:r>
              <a:rPr kumimoji="1" lang="ja-JP" altLang="en-US" b="1" dirty="0" smtClean="0"/>
              <a:t>話し合いのテーマ</a:t>
            </a:r>
            <a:r>
              <a:rPr kumimoji="1" lang="en-US" altLang="ja-JP" b="1" dirty="0" smtClean="0"/>
              <a:t>】</a:t>
            </a:r>
          </a:p>
          <a:p>
            <a:pPr>
              <a:buNone/>
            </a:pPr>
            <a:endParaRPr kumimoji="1" lang="en-US" altLang="ja-JP" dirty="0" smtClean="0"/>
          </a:p>
          <a:p>
            <a:r>
              <a:rPr kumimoji="1" lang="ja-JP" altLang="en-US" dirty="0" smtClean="0"/>
              <a:t>話し合いをするテーマは、２つあります。</a:t>
            </a:r>
            <a:endParaRPr kumimoji="1" lang="en-US" altLang="ja-JP" dirty="0" smtClean="0"/>
          </a:p>
          <a:p>
            <a:r>
              <a:rPr kumimoji="1" lang="ja-JP" altLang="en-US" dirty="0" smtClean="0"/>
              <a:t>１つづず、話し合いの時間をとっていきます。</a:t>
            </a:r>
            <a:endParaRPr kumimoji="1" lang="en-US" altLang="ja-JP" dirty="0" smtClean="0"/>
          </a:p>
          <a:p>
            <a:pPr>
              <a:buNone/>
            </a:pPr>
            <a:endParaRPr kumimoji="1" lang="en-US" altLang="ja-JP" dirty="0" smtClean="0"/>
          </a:p>
          <a:p>
            <a:pPr>
              <a:buNone/>
            </a:pPr>
            <a:r>
              <a:rPr kumimoji="1" lang="en-US" altLang="ja-JP" dirty="0" smtClean="0"/>
              <a:t>【</a:t>
            </a:r>
            <a:r>
              <a:rPr kumimoji="1" lang="ja-JP" altLang="en-US" dirty="0" smtClean="0"/>
              <a:t>テーマ１</a:t>
            </a:r>
            <a:r>
              <a:rPr kumimoji="1" lang="en-US" altLang="ja-JP" dirty="0" smtClean="0"/>
              <a:t>】</a:t>
            </a:r>
          </a:p>
          <a:p>
            <a:pPr>
              <a:buNone/>
            </a:pPr>
            <a:r>
              <a:rPr kumimoji="1" lang="ja-JP" altLang="en-US" dirty="0" smtClean="0"/>
              <a:t>　「自分の職場では、不適切なケアがある？」</a:t>
            </a:r>
            <a:endParaRPr kumimoji="1" lang="en-US" altLang="ja-JP" dirty="0" smtClean="0"/>
          </a:p>
          <a:p>
            <a:pPr>
              <a:buNone/>
            </a:pPr>
            <a:endParaRPr kumimoji="1" lang="en-US" altLang="ja-JP" dirty="0" smtClean="0"/>
          </a:p>
          <a:p>
            <a:pPr>
              <a:buNone/>
            </a:pPr>
            <a:r>
              <a:rPr kumimoji="1" lang="ja-JP" altLang="en-US" dirty="0" smtClean="0"/>
              <a:t>・自己点検シートの「</a:t>
            </a:r>
            <a:r>
              <a:rPr kumimoji="1" lang="en-US" altLang="ja-JP" dirty="0" smtClean="0"/>
              <a:t>16</a:t>
            </a:r>
            <a:r>
              <a:rPr kumimoji="1" lang="ja-JP" altLang="en-US" dirty="0" smtClean="0"/>
              <a:t>　自分や他職員の介護の仕方に疑問を感じることがある」、「</a:t>
            </a:r>
            <a:r>
              <a:rPr kumimoji="1" lang="en-US" altLang="ja-JP" dirty="0" smtClean="0"/>
              <a:t>17</a:t>
            </a:r>
            <a:r>
              <a:rPr kumimoji="1" lang="ja-JP" altLang="en-US" dirty="0" smtClean="0"/>
              <a:t>　自分が働く施設では虐待がないと思う」、「</a:t>
            </a:r>
            <a:r>
              <a:rPr kumimoji="1" lang="en-US" altLang="ja-JP" dirty="0" smtClean="0"/>
              <a:t>18</a:t>
            </a:r>
            <a:r>
              <a:rPr kumimoji="1" lang="ja-JP" altLang="en-US" dirty="0" smtClean="0"/>
              <a:t>　虐待まではいかないが、不適切な</a:t>
            </a:r>
            <a:r>
              <a:rPr kumimoji="1" lang="ja-JP" altLang="en-US" dirty="0" err="1" smtClean="0"/>
              <a:t>ケアがあ</a:t>
            </a:r>
            <a:endParaRPr kumimoji="1" lang="en-US" altLang="ja-JP" dirty="0" smtClean="0"/>
          </a:p>
          <a:p>
            <a:pPr>
              <a:buNone/>
            </a:pPr>
            <a:r>
              <a:rPr kumimoji="1" lang="ja-JP" altLang="en-US" dirty="0" err="1" smtClean="0"/>
              <a:t>ると</a:t>
            </a:r>
            <a:r>
              <a:rPr kumimoji="1" lang="ja-JP" altLang="en-US" dirty="0" smtClean="0"/>
              <a:t>思う」でチェックした答えを基に、自分の働く職場で、虐待や不適切なケアがあるかどうかについて、グループの中でそれぞれの考えを発表してください。</a:t>
            </a:r>
            <a:endParaRPr kumimoji="1" lang="en-US" altLang="ja-JP" dirty="0" smtClean="0"/>
          </a:p>
          <a:p>
            <a:pPr>
              <a:buNone/>
            </a:pPr>
            <a:endParaRPr kumimoji="1" lang="en-US" altLang="ja-JP" dirty="0" smtClean="0"/>
          </a:p>
          <a:p>
            <a:pPr>
              <a:buNone/>
            </a:pPr>
            <a:r>
              <a:rPr kumimoji="1" lang="ja-JP" altLang="en-US" dirty="0" smtClean="0"/>
              <a:t>・誰のどういうことが虐待と感じているかということについては、話し合わなくてもよいです。</a:t>
            </a:r>
            <a:endParaRPr kumimoji="1" lang="en-US" altLang="ja-JP" dirty="0" smtClean="0"/>
          </a:p>
          <a:p>
            <a:pPr>
              <a:buNone/>
            </a:pPr>
            <a:r>
              <a:rPr kumimoji="1" lang="ja-JP" altLang="en-US" dirty="0" smtClean="0"/>
              <a:t>・それぞれが、虐待の有無などについて、どう感じているかということに着目して、それぞれの考えを発表してください。</a:t>
            </a:r>
            <a:endParaRPr kumimoji="1" lang="en-US" altLang="ja-JP" dirty="0" smtClean="0"/>
          </a:p>
          <a:p>
            <a:pPr>
              <a:buNone/>
            </a:pPr>
            <a:r>
              <a:rPr kumimoji="1" lang="ja-JP" altLang="en-US" dirty="0" smtClean="0"/>
              <a:t>・記録の人は、誰がどんな発表をしたかということではなく、みんながどのように考えているかということを記録しておいてください。</a:t>
            </a:r>
            <a:endParaRPr kumimoji="1" lang="en-US" altLang="ja-JP" dirty="0" smtClean="0"/>
          </a:p>
          <a:p>
            <a:pPr>
              <a:buNone/>
            </a:pPr>
            <a:r>
              <a:rPr kumimoji="1" lang="ja-JP" altLang="en-US" dirty="0" smtClean="0"/>
              <a:t>・このテーマについては全体での発表はしませんが、記録用紙を提出してもらいます。</a:t>
            </a:r>
            <a:endParaRPr kumimoji="1" lang="en-US" altLang="ja-JP" dirty="0" smtClean="0"/>
          </a:p>
          <a:p>
            <a:pPr>
              <a:buNone/>
            </a:pPr>
            <a:endParaRPr kumimoji="1" lang="en-US" altLang="ja-JP" dirty="0" smtClean="0"/>
          </a:p>
          <a:p>
            <a:r>
              <a:rPr kumimoji="1" lang="ja-JP" altLang="en-US" dirty="0" smtClean="0"/>
              <a:t>話し合いの時間は</a:t>
            </a:r>
            <a:r>
              <a:rPr kumimoji="1" lang="en-US" altLang="ja-JP" dirty="0" smtClean="0"/>
              <a:t>10</a:t>
            </a:r>
            <a:r>
              <a:rPr kumimoji="1" lang="ja-JP" altLang="en-US" dirty="0" smtClean="0"/>
              <a:t>分間です。</a:t>
            </a:r>
            <a:endParaRPr kumimoji="1" lang="en-US" altLang="ja-JP" dirty="0" smtClean="0"/>
          </a:p>
          <a:p>
            <a:r>
              <a:rPr kumimoji="1" lang="ja-JP" altLang="en-US" dirty="0" smtClean="0"/>
              <a:t>○○時○○分までとします。</a:t>
            </a:r>
            <a:endParaRPr kumimoji="1" lang="en-US" altLang="ja-JP" dirty="0" smtClean="0"/>
          </a:p>
          <a:p>
            <a:r>
              <a:rPr kumimoji="1" lang="ja-JP" altLang="en-US" dirty="0" smtClean="0"/>
              <a:t>時間になったら声をかけます。</a:t>
            </a:r>
            <a:endParaRPr kumimoji="1" lang="en-US" altLang="ja-JP" dirty="0" smtClean="0"/>
          </a:p>
          <a:p>
            <a:r>
              <a:rPr kumimoji="1" lang="ja-JP" altLang="en-US" dirty="0" smtClean="0"/>
              <a:t>それでは、司会者の方、始めてください。</a:t>
            </a:r>
            <a:endParaRPr kumimoji="1" lang="en-US" altLang="ja-JP" dirty="0" smtClean="0"/>
          </a:p>
          <a:p>
            <a:endParaRPr kumimoji="1" lang="en-US" altLang="ja-JP" dirty="0" smtClean="0"/>
          </a:p>
          <a:p>
            <a:pPr>
              <a:buNone/>
            </a:pPr>
            <a:r>
              <a:rPr kumimoji="1" lang="ja-JP" altLang="en-US" dirty="0" smtClean="0"/>
              <a:t>・</a:t>
            </a:r>
            <a:r>
              <a:rPr kumimoji="1" lang="en-US" altLang="ja-JP" dirty="0" smtClean="0"/>
              <a:t>10</a:t>
            </a:r>
            <a:r>
              <a:rPr kumimoji="1" lang="ja-JP" altLang="en-US" dirty="0" smtClean="0"/>
              <a:t>分たちましたので、テーマ１の話し合いは終了してください。</a:t>
            </a:r>
            <a:endParaRPr kumimoji="1" lang="en-US" altLang="ja-JP" dirty="0" smtClean="0"/>
          </a:p>
          <a:p>
            <a:pPr>
              <a:buNone/>
            </a:pPr>
            <a:endParaRPr kumimoji="1" lang="en-US" altLang="ja-JP" dirty="0" smtClean="0"/>
          </a:p>
          <a:p>
            <a:pPr>
              <a:buNone/>
            </a:pP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6</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1200" dirty="0" smtClean="0"/>
              <a:t>神奈川県</a:t>
            </a:r>
            <a:endParaRPr kumimoji="1" lang="ja-JP" altLang="en-US" sz="12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テーマ</a:t>
            </a:r>
            <a:r>
              <a:rPr kumimoji="1" lang="en-US" altLang="ja-JP" b="1" dirty="0" smtClean="0"/>
              <a:t>2】</a:t>
            </a:r>
          </a:p>
          <a:p>
            <a:pPr>
              <a:buNone/>
            </a:pPr>
            <a:endParaRPr kumimoji="1" lang="en-US" altLang="ja-JP" b="1" dirty="0" smtClean="0"/>
          </a:p>
          <a:p>
            <a:pPr>
              <a:buNone/>
            </a:pPr>
            <a:r>
              <a:rPr kumimoji="1" lang="ja-JP" altLang="en-US" dirty="0" smtClean="0"/>
              <a:t>　「このケアは不適切？」</a:t>
            </a:r>
            <a:endParaRPr kumimoji="1" lang="en-US" altLang="ja-JP" dirty="0" smtClean="0"/>
          </a:p>
          <a:p>
            <a:pPr>
              <a:buNone/>
            </a:pPr>
            <a:endParaRPr kumimoji="1" lang="en-US" altLang="ja-JP" dirty="0" smtClean="0"/>
          </a:p>
          <a:p>
            <a:pPr>
              <a:buNone/>
            </a:pPr>
            <a:r>
              <a:rPr kumimoji="1" lang="ja-JP" altLang="en-US" dirty="0" smtClean="0"/>
              <a:t>・自己点検シートの「</a:t>
            </a:r>
            <a:r>
              <a:rPr kumimoji="1" lang="en-US" altLang="ja-JP" dirty="0" smtClean="0"/>
              <a:t>25</a:t>
            </a:r>
            <a:r>
              <a:rPr kumimoji="1" lang="ja-JP" altLang="en-US" dirty="0" smtClean="0"/>
              <a:t>　粉薬をご飯に混ぜることがある」、「</a:t>
            </a:r>
            <a:r>
              <a:rPr kumimoji="1" lang="en-US" altLang="ja-JP" dirty="0" smtClean="0"/>
              <a:t>26</a:t>
            </a:r>
            <a:r>
              <a:rPr kumimoji="1" lang="ja-JP" altLang="en-US" dirty="0" smtClean="0"/>
              <a:t>　女性利用者の入浴や排泄介助を男性職員が行うことがある」、「</a:t>
            </a:r>
            <a:r>
              <a:rPr kumimoji="1" lang="en-US" altLang="ja-JP" dirty="0" smtClean="0"/>
              <a:t>27</a:t>
            </a:r>
            <a:r>
              <a:rPr kumimoji="1" lang="ja-JP" altLang="en-US" dirty="0" smtClean="0"/>
              <a:t>　子どもに対してするような対応や言葉かけがある」、「</a:t>
            </a:r>
            <a:r>
              <a:rPr kumimoji="1" lang="en-US" altLang="ja-JP" dirty="0" smtClean="0"/>
              <a:t>28</a:t>
            </a:r>
            <a:r>
              <a:rPr kumimoji="1" lang="ja-JP" altLang="en-US" dirty="0" smtClean="0"/>
              <a:t>　性的な冗談や身体について話題にすることがある」、「</a:t>
            </a:r>
            <a:r>
              <a:rPr kumimoji="1" lang="en-US" altLang="ja-JP" dirty="0" smtClean="0"/>
              <a:t>29</a:t>
            </a:r>
            <a:r>
              <a:rPr kumimoji="1" lang="ja-JP" altLang="en-US" dirty="0" smtClean="0"/>
              <a:t>　他者に見える状態で排泄や入浴の介助をすることがある」の項目について話し合ってもらいます。</a:t>
            </a:r>
            <a:endParaRPr kumimoji="1" lang="en-US" altLang="ja-JP" dirty="0" smtClean="0"/>
          </a:p>
          <a:p>
            <a:pPr>
              <a:buNone/>
            </a:pPr>
            <a:endParaRPr kumimoji="1" lang="en-US" altLang="ja-JP" dirty="0" smtClean="0"/>
          </a:p>
          <a:p>
            <a:pPr>
              <a:buNone/>
            </a:pPr>
            <a:r>
              <a:rPr kumimoji="1" lang="ja-JP" altLang="en-US" dirty="0" smtClean="0"/>
              <a:t>・それぞれの行為について、利用者や家族は不適切なケアと考えています。</a:t>
            </a:r>
            <a:endParaRPr kumimoji="1" lang="en-US" altLang="ja-JP" dirty="0" smtClean="0"/>
          </a:p>
          <a:p>
            <a:pPr>
              <a:buNone/>
            </a:pPr>
            <a:r>
              <a:rPr kumimoji="1" lang="ja-JP" altLang="en-US" dirty="0" smtClean="0"/>
              <a:t>・職員としてはどう考えるのかということを話し合ってください。</a:t>
            </a:r>
            <a:endParaRPr kumimoji="1" lang="en-US" altLang="ja-JP" dirty="0" smtClean="0"/>
          </a:p>
          <a:p>
            <a:pPr>
              <a:buNone/>
            </a:pPr>
            <a:r>
              <a:rPr kumimoji="1" lang="ja-JP" altLang="en-US" dirty="0" smtClean="0"/>
              <a:t>・また、「昔はこういうことを行っていたが、いつ頃からなくなった」とか、「どうしてなくなったか」などについての情報を持っている職員がいれば、グループの中で共有してください。</a:t>
            </a:r>
            <a:endParaRPr kumimoji="1" lang="en-US" altLang="ja-JP" dirty="0" smtClean="0"/>
          </a:p>
          <a:p>
            <a:pPr>
              <a:buNone/>
            </a:pPr>
            <a:r>
              <a:rPr kumimoji="1" lang="ja-JP" altLang="en-US" dirty="0" smtClean="0"/>
              <a:t>・記録の人は、誰がということは記録をしなくても良いので、どんな意見がでて、グループで、どのような話し合いをして、どのようにまとめたのかということを記録してください。</a:t>
            </a: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7</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1200" dirty="0" smtClean="0"/>
              <a:t>神奈川県</a:t>
            </a:r>
            <a:endParaRPr kumimoji="1" lang="ja-JP" altLang="en-US" sz="12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発表する内容</a:t>
            </a:r>
            <a:r>
              <a:rPr kumimoji="1" lang="en-US" altLang="ja-JP" b="1" dirty="0" smtClean="0"/>
              <a:t>】</a:t>
            </a:r>
          </a:p>
          <a:p>
            <a:pPr>
              <a:buNone/>
            </a:pPr>
            <a:endParaRPr kumimoji="1" lang="en-US" altLang="ja-JP" dirty="0" smtClean="0"/>
          </a:p>
          <a:p>
            <a:r>
              <a:rPr kumimoji="1" lang="ja-JP" altLang="en-US" dirty="0" smtClean="0"/>
              <a:t>話し合いは、</a:t>
            </a:r>
            <a:r>
              <a:rPr kumimoji="1" lang="en-US" altLang="ja-JP" dirty="0" smtClean="0"/>
              <a:t>20</a:t>
            </a:r>
            <a:r>
              <a:rPr kumimoji="1" lang="ja-JP" altLang="en-US" dirty="0" smtClean="0"/>
              <a:t>分間としますので、○○時○○分までとします。</a:t>
            </a:r>
            <a:endParaRPr kumimoji="1" lang="en-US" altLang="ja-JP" dirty="0" smtClean="0"/>
          </a:p>
          <a:p>
            <a:r>
              <a:rPr kumimoji="1" lang="ja-JP" altLang="en-US" dirty="0" smtClean="0"/>
              <a:t>話し合いの結果は、あとで、各グループ２分程度で、発表してもらいます。</a:t>
            </a:r>
            <a:endParaRPr kumimoji="1" lang="en-US" altLang="ja-JP" dirty="0" smtClean="0"/>
          </a:p>
          <a:p>
            <a:r>
              <a:rPr kumimoji="1" lang="ja-JP" altLang="en-US" dirty="0" smtClean="0"/>
              <a:t>発表する内容は、</a:t>
            </a:r>
            <a:endParaRPr kumimoji="1" lang="en-US" altLang="ja-JP" dirty="0" smtClean="0"/>
          </a:p>
          <a:p>
            <a:pPr>
              <a:buNone/>
            </a:pPr>
            <a:r>
              <a:rPr kumimoji="1" lang="ja-JP" altLang="en-US" dirty="0" smtClean="0"/>
              <a:t>①テーマ２「このケアは不適切？」の話し合いの経過内容</a:t>
            </a:r>
            <a:endParaRPr kumimoji="1" lang="en-US" altLang="ja-JP" dirty="0" smtClean="0"/>
          </a:p>
          <a:p>
            <a:pPr>
              <a:buNone/>
            </a:pPr>
            <a:r>
              <a:rPr kumimoji="1" lang="ja-JP" altLang="en-US" dirty="0" smtClean="0"/>
              <a:t>②不適切なケアとは、どのようなケアなのかについてグループでのまとめについてです。</a:t>
            </a:r>
            <a:endParaRPr kumimoji="1" lang="en-US" altLang="ja-JP" dirty="0" smtClean="0"/>
          </a:p>
          <a:p>
            <a:pPr>
              <a:buNone/>
            </a:pPr>
            <a:endParaRPr kumimoji="1" lang="en-US" altLang="ja-JP" dirty="0" smtClean="0"/>
          </a:p>
          <a:p>
            <a:r>
              <a:rPr kumimoji="1" lang="ja-JP" altLang="en-US" dirty="0" smtClean="0"/>
              <a:t>それでは、司会者の方、始めてください。</a:t>
            </a:r>
          </a:p>
          <a:p>
            <a:endParaRPr kumimoji="1" lang="en-US" altLang="ja-JP" dirty="0" smtClean="0"/>
          </a:p>
          <a:p>
            <a:pPr>
              <a:buNone/>
            </a:pPr>
            <a:r>
              <a:rPr kumimoji="1" lang="en-US" altLang="ja-JP" dirty="0" smtClean="0"/>
              <a:t>※</a:t>
            </a:r>
            <a:r>
              <a:rPr kumimoji="1" lang="ja-JP" altLang="en-US" dirty="0" smtClean="0"/>
              <a:t>話し合い中は、このスライドを表示しておいてください。</a:t>
            </a: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8</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1200" dirty="0" smtClean="0"/>
              <a:t>神奈川県</a:t>
            </a:r>
            <a:endParaRPr kumimoji="1" lang="ja-JP" altLang="en-US" sz="12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発表</a:t>
            </a:r>
            <a:r>
              <a:rPr kumimoji="1" lang="en-US" altLang="ja-JP" b="1" dirty="0" smtClean="0"/>
              <a:t>】</a:t>
            </a:r>
          </a:p>
          <a:p>
            <a:pPr>
              <a:buNone/>
            </a:pPr>
            <a:endParaRPr kumimoji="1" lang="en-US" altLang="ja-JP" dirty="0" smtClean="0"/>
          </a:p>
          <a:p>
            <a:r>
              <a:rPr kumimoji="1" lang="ja-JP" altLang="en-US" dirty="0" smtClean="0"/>
              <a:t>時間になりました。</a:t>
            </a:r>
            <a:endParaRPr kumimoji="1" lang="en-US" altLang="ja-JP" dirty="0" smtClean="0"/>
          </a:p>
          <a:p>
            <a:r>
              <a:rPr kumimoji="1" lang="ja-JP" altLang="en-US" dirty="0" smtClean="0"/>
              <a:t>各グループから、発表してもらいます。</a:t>
            </a:r>
            <a:endParaRPr kumimoji="1" lang="en-US" altLang="ja-JP" dirty="0" smtClean="0"/>
          </a:p>
          <a:p>
            <a:pPr>
              <a:buNone/>
            </a:pPr>
            <a:endParaRPr kumimoji="1" lang="en-US" altLang="ja-JP" dirty="0" smtClean="0"/>
          </a:p>
          <a:p>
            <a:pPr>
              <a:buNone/>
            </a:pPr>
            <a:r>
              <a:rPr kumimoji="1" lang="en-US" altLang="ja-JP" dirty="0" smtClean="0"/>
              <a:t>※</a:t>
            </a:r>
            <a:r>
              <a:rPr kumimoji="1" lang="ja-JP" altLang="en-US" dirty="0" smtClean="0"/>
              <a:t>各グループで時間を見ながら発表をしてもらってください。</a:t>
            </a:r>
            <a:endParaRPr kumimoji="1" lang="en-US" altLang="ja-JP" dirty="0" smtClean="0"/>
          </a:p>
          <a:p>
            <a:pPr>
              <a:buNone/>
            </a:pPr>
            <a:r>
              <a:rPr kumimoji="1" lang="en-US" altLang="ja-JP" dirty="0" smtClean="0"/>
              <a:t>※</a:t>
            </a:r>
            <a:r>
              <a:rPr kumimoji="1" lang="ja-JP" altLang="en-US" dirty="0" smtClean="0"/>
              <a:t>他のグループからの質問は行わなくても良いです。</a:t>
            </a: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9</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1200" dirty="0" smtClean="0"/>
              <a:t>神奈川県</a:t>
            </a:r>
            <a:endParaRPr kumimoji="1" lang="ja-JP" alt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3">
        <a:schemeClr val="bg1"/>
      </p:bgRef>
    </p:bg>
    <p:spTree>
      <p:nvGrpSpPr>
        <p:cNvPr id="1" name=""/>
        <p:cNvGrpSpPr/>
        <p:nvPr/>
      </p:nvGrpSpPr>
      <p:grpSpPr>
        <a:xfrm>
          <a:off x="0" y="0"/>
          <a:ext cx="0" cy="0"/>
          <a:chOff x="0" y="0"/>
          <a:chExt cx="0" cy="0"/>
        </a:xfrm>
      </p:grpSpPr>
      <p:sp>
        <p:nvSpPr>
          <p:cNvPr id="12" name="正方形/長方形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角丸四角形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サブタイトル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p:txBody>
          <a:bodyPr/>
          <a:lstStyle/>
          <a:p>
            <a:fld id="{2D268125-0C68-4B3B-BF53-E915F9A72695}" type="datetime1">
              <a:rPr kumimoji="1" lang="ja-JP" altLang="en-US" smtClean="0"/>
              <a:pPr/>
              <a:t>2016/11/8</a:t>
            </a:fld>
            <a:endParaRPr kumimoji="1" lang="ja-JP" altLang="en-US"/>
          </a:p>
        </p:txBody>
      </p:sp>
      <p:sp>
        <p:nvSpPr>
          <p:cNvPr id="17" name="フッター プレースホルダ 16"/>
          <p:cNvSpPr>
            <a:spLocks noGrp="1"/>
          </p:cNvSpPr>
          <p:nvPr>
            <p:ph type="ftr" sz="quarter" idx="11"/>
          </p:nvPr>
        </p:nvSpPr>
        <p:spPr/>
        <p:txBody>
          <a:bodyPr/>
          <a:lstStyle/>
          <a:p>
            <a:endParaRPr kumimoji="1" lang="ja-JP" altLang="en-US"/>
          </a:p>
        </p:txBody>
      </p:sp>
      <p:sp>
        <p:nvSpPr>
          <p:cNvPr id="29" name="スライド番号プレースホルダ 28"/>
          <p:cNvSpPr>
            <a:spLocks noGrp="1"/>
          </p:cNvSpPr>
          <p:nvPr>
            <p:ph type="sldNum" sz="quarter" idx="12"/>
          </p:nvPr>
        </p:nvSpPr>
        <p:spPr/>
        <p:txBody>
          <a:bodyPr lIns="0" tIns="0" rIns="0" bIns="0">
            <a:noAutofit/>
          </a:bodyPr>
          <a:lstStyle>
            <a:lvl1pPr>
              <a:defRPr sz="1400">
                <a:solidFill>
                  <a:srgbClr val="FFFFFF"/>
                </a:solidFill>
              </a:defRPr>
            </a:lvl1pPr>
          </a:lstStyle>
          <a:p>
            <a:fld id="{D2D8002D-B5B0-4BAC-B1F6-782DDCCE6D9C}" type="slidenum">
              <a:rPr kumimoji="1" lang="ja-JP" altLang="en-US" smtClean="0"/>
              <a:pPr/>
              <a:t>&lt;#&gt;</a:t>
            </a:fld>
            <a:endParaRPr kumimoji="1" lang="ja-JP" altLang="en-US"/>
          </a:p>
        </p:txBody>
      </p:sp>
      <p:sp>
        <p:nvSpPr>
          <p:cNvPr id="7" name="正方形/長方形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正方形/長方形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タイトル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ja-JP" altLang="en-US" smtClean="0"/>
              <a:t>マスタ タイトルの書式設定</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EBA7AACB-3EE6-4F5B-AFD7-0345F2BEEC8A}"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1"/>
            <a:ext cx="201168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914400" y="274640"/>
            <a:ext cx="55626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123137BF-7984-45BF-BFAE-44C68874F369}"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46BB1B27-8CD6-40F8-AC7E-BD58DD8CD49E}"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8" name="コンテンツ プレースホルダ 7"/>
          <p:cNvSpPr>
            <a:spLocks noGrp="1"/>
          </p:cNvSpPr>
          <p:nvPr>
            <p:ph sz="quarter" idx="1"/>
          </p:nvPr>
        </p:nvSpPr>
        <p:spPr>
          <a:xfrm>
            <a:off x="914400" y="1447800"/>
            <a:ext cx="777240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1"/>
      </p:bgRef>
    </p:bg>
    <p:spTree>
      <p:nvGrpSpPr>
        <p:cNvPr id="1" name=""/>
        <p:cNvGrpSpPr/>
        <p:nvPr/>
      </p:nvGrpSpPr>
      <p:grpSpPr>
        <a:xfrm>
          <a:off x="0" y="0"/>
          <a:ext cx="0" cy="0"/>
          <a:chOff x="0" y="0"/>
          <a:chExt cx="0" cy="0"/>
        </a:xfrm>
      </p:grpSpPr>
      <p:sp>
        <p:nvSpPr>
          <p:cNvPr id="11" name="正方形/長方形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角丸四角形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722313" y="952500"/>
            <a:ext cx="7772400" cy="1362075"/>
          </a:xfrm>
        </p:spPr>
        <p:txBody>
          <a:bodyPr anchor="b" anchorCtr="0"/>
          <a:lstStyle>
            <a:lvl1pPr algn="l">
              <a:buNone/>
              <a:defRPr sz="4000" b="0" cap="none"/>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p>
            <a:fld id="{66931507-B4C8-4310-A7D9-15F76F0DAD28}"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a:xfrm>
            <a:off x="800100" y="6172200"/>
            <a:ext cx="4000500" cy="457200"/>
          </a:xfrm>
        </p:spPr>
        <p:txBody>
          <a:bodyPr/>
          <a:lstStyle/>
          <a:p>
            <a:endParaRPr kumimoji="1" lang="ja-JP" altLang="en-US"/>
          </a:p>
        </p:txBody>
      </p:sp>
      <p:sp>
        <p:nvSpPr>
          <p:cNvPr id="7" name="正方形/長方形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スライド番号プレースホルダ 5"/>
          <p:cNvSpPr>
            <a:spLocks noGrp="1"/>
          </p:cNvSpPr>
          <p:nvPr>
            <p:ph type="sldNum" sz="quarter" idx="12"/>
          </p:nvPr>
        </p:nvSpPr>
        <p:spPr>
          <a:xfrm>
            <a:off x="146304" y="6208776"/>
            <a:ext cx="457200" cy="457200"/>
          </a:xfrm>
        </p:spPr>
        <p:txBody>
          <a:bodyPr/>
          <a:lstStyle/>
          <a:p>
            <a:fld id="{D2D8002D-B5B0-4BAC-B1F6-782DDCCE6D9C}" type="slidenum">
              <a:rPr kumimoji="1" lang="ja-JP" altLang="en-US" smtClean="0"/>
              <a:pPr/>
              <a:t>&lt;#&gt;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9CDBE536-8A49-411B-B400-8DAE795CBD7F}" type="datetime1">
              <a:rPr kumimoji="1" lang="ja-JP" altLang="en-US" smtClean="0"/>
              <a:pPr/>
              <a:t>2016/11/8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9" name="コンテンツ プレースホルダ 8"/>
          <p:cNvSpPr>
            <a:spLocks noGrp="1"/>
          </p:cNvSpPr>
          <p:nvPr>
            <p:ph sz="quarter" idx="1"/>
          </p:nvPr>
        </p:nvSpPr>
        <p:spPr>
          <a:xfrm>
            <a:off x="914400" y="1447800"/>
            <a:ext cx="374904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933950" y="1447800"/>
            <a:ext cx="374904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273050"/>
            <a:ext cx="7772400" cy="1143000"/>
          </a:xfrm>
        </p:spPr>
        <p:txBody>
          <a:bodyPr anchor="b" anchorCtr="0"/>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7" name="日付プレースホルダ 6"/>
          <p:cNvSpPr>
            <a:spLocks noGrp="1"/>
          </p:cNvSpPr>
          <p:nvPr>
            <p:ph type="dt" sz="half" idx="10"/>
          </p:nvPr>
        </p:nvSpPr>
        <p:spPr/>
        <p:txBody>
          <a:bodyPr/>
          <a:lstStyle/>
          <a:p>
            <a:fld id="{9C00D5E9-B651-43C3-AB0F-7CBC9E37EAC2}" type="datetime1">
              <a:rPr kumimoji="1" lang="ja-JP" altLang="en-US" smtClean="0"/>
              <a:pPr/>
              <a:t>2016/11/8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11" name="コンテンツ プレースホルダ 10"/>
          <p:cNvSpPr>
            <a:spLocks noGrp="1"/>
          </p:cNvSpPr>
          <p:nvPr>
            <p:ph sz="half" idx="2"/>
          </p:nvPr>
        </p:nvSpPr>
        <p:spPr>
          <a:xfrm>
            <a:off x="914400" y="2247900"/>
            <a:ext cx="3733800" cy="38862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half" idx="4"/>
          </p:nvPr>
        </p:nvSpPr>
        <p:spPr>
          <a:xfrm>
            <a:off x="4953000" y="2247900"/>
            <a:ext cx="3733800" cy="38862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02B0C9D4-87A0-48D8-842D-769236608C1F}" type="datetime1">
              <a:rPr kumimoji="1" lang="ja-JP" altLang="en-US" smtClean="0"/>
              <a:pPr/>
              <a:t>2016/11/8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4D7C7B4D-F2DB-4749-81F4-DFA36F555CC9}" type="datetime1">
              <a:rPr kumimoji="1" lang="ja-JP" altLang="en-US" smtClean="0"/>
              <a:pPr/>
              <a:t>2016/11/8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8" name="正方形/長方形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角丸四角形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914400" y="273050"/>
            <a:ext cx="7772400" cy="1143000"/>
          </a:xfrm>
        </p:spPr>
        <p:txBody>
          <a:bodyPr anchor="b" anchorCtr="0"/>
          <a:lstStyle>
            <a:lvl1pPr algn="l">
              <a:buNone/>
              <a:defRPr sz="4000" b="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A61DA92A-DCF3-4AC2-B421-E93FB99AC9A2}" type="datetime1">
              <a:rPr kumimoji="1" lang="ja-JP" altLang="en-US" smtClean="0"/>
              <a:pPr/>
              <a:t>2016/11/8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11" name="コンテンツ プレースホルダ 10"/>
          <p:cNvSpPr>
            <a:spLocks noGrp="1"/>
          </p:cNvSpPr>
          <p:nvPr>
            <p:ph sz="quarter" idx="1"/>
          </p:nvPr>
        </p:nvSpPr>
        <p:spPr>
          <a:xfrm>
            <a:off x="2971800" y="1600200"/>
            <a:ext cx="5715000" cy="44958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ja-JP" altLang="en-US" smtClean="0"/>
              <a:t>マスタ タイトルの書式設定</a:t>
            </a:r>
            <a:endParaRPr kumimoji="0" lang="en-US"/>
          </a:p>
        </p:txBody>
      </p:sp>
      <p:sp>
        <p:nvSpPr>
          <p:cNvPr id="4" name="テキスト プレースホルダ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3D1282B4-5A61-4F6B-A1AF-B5315D102086}" type="datetime1">
              <a:rPr kumimoji="1" lang="ja-JP" altLang="en-US" smtClean="0"/>
              <a:pPr/>
              <a:t>2016/11/8</a:t>
            </a:fld>
            <a:endParaRPr kumimoji="1" lang="ja-JP" altLang="en-US"/>
          </a:p>
        </p:txBody>
      </p:sp>
      <p:sp>
        <p:nvSpPr>
          <p:cNvPr id="6" name="フッター プレースホルダ 5"/>
          <p:cNvSpPr>
            <a:spLocks noGrp="1"/>
          </p:cNvSpPr>
          <p:nvPr>
            <p:ph type="ftr" sz="quarter" idx="11"/>
          </p:nvPr>
        </p:nvSpPr>
        <p:spPr>
          <a:xfrm>
            <a:off x="914400" y="6172200"/>
            <a:ext cx="3886200" cy="457200"/>
          </a:xfrm>
        </p:spPr>
        <p:txBody>
          <a:bodyPr/>
          <a:lstStyle/>
          <a:p>
            <a:endParaRPr kumimoji="1" lang="ja-JP" altLang="en-US"/>
          </a:p>
        </p:txBody>
      </p:sp>
      <p:sp>
        <p:nvSpPr>
          <p:cNvPr id="7" name="スライド番号プレースホルダ 6"/>
          <p:cNvSpPr>
            <a:spLocks noGrp="1"/>
          </p:cNvSpPr>
          <p:nvPr>
            <p:ph type="sldNum" sz="quarter" idx="12"/>
          </p:nvPr>
        </p:nvSpPr>
        <p:spPr>
          <a:xfrm>
            <a:off x="146304" y="6208776"/>
            <a:ext cx="457200" cy="457200"/>
          </a:xfrm>
        </p:spPr>
        <p:txBody>
          <a:bodyPr/>
          <a:lstStyle/>
          <a:p>
            <a:fld id="{D2D8002D-B5B0-4BAC-B1F6-782DDCCE6D9C}" type="slidenum">
              <a:rPr kumimoji="1" lang="ja-JP" altLang="en-US" smtClean="0"/>
              <a:pPr/>
              <a:t>&lt;#&gt;</a:t>
            </a:fld>
            <a:endParaRPr kumimoji="1" lang="ja-JP" altLang="en-US"/>
          </a:p>
        </p:txBody>
      </p:sp>
      <p:sp>
        <p:nvSpPr>
          <p:cNvPr id="11" name="正方形/長方形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正方形/長方形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正方形/長方形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図プレースホルダ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ja-JP" altLang="en-US" smtClean="0"/>
              <a:t>アイコンをクリックして図を追加</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正方形/長方形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角丸四角形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タイトル プレースホルダ 21"/>
          <p:cNvSpPr>
            <a:spLocks noGrp="1"/>
          </p:cNvSpPr>
          <p:nvPr>
            <p:ph type="title"/>
          </p:nvPr>
        </p:nvSpPr>
        <p:spPr>
          <a:xfrm>
            <a:off x="914400" y="274638"/>
            <a:ext cx="7772400" cy="1143000"/>
          </a:xfrm>
          <a:prstGeom prst="rect">
            <a:avLst/>
          </a:prstGeom>
        </p:spPr>
        <p:txBody>
          <a:bodyPr bIns="91440" anchor="b" anchorCtr="0">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E73EF5C-5464-49DE-B130-A5FE2D306438}" type="datetime1">
              <a:rPr kumimoji="1" lang="ja-JP" altLang="en-US" smtClean="0"/>
              <a:pPr/>
              <a:t>2016/11/8</a:t>
            </a:fld>
            <a:endParaRPr kumimoji="1" lang="ja-JP" altLang="en-US"/>
          </a:p>
        </p:txBody>
      </p:sp>
      <p:sp>
        <p:nvSpPr>
          <p:cNvPr id="3" name="フッター プレースホルダ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kumimoji="1" lang="ja-JP" altLang="en-US"/>
          </a:p>
        </p:txBody>
      </p:sp>
      <p:sp>
        <p:nvSpPr>
          <p:cNvPr id="23" name="スライド番号プレースホルダ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2D8002D-B5B0-4BAC-B1F6-782DDCCE6D9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1"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1"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1"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1"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1"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1"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1"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1"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1"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1" sz="1800" kern="120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371600" y="3429000"/>
            <a:ext cx="6400800" cy="2520280"/>
          </a:xfrm>
        </p:spPr>
        <p:txBody>
          <a:bodyPr>
            <a:normAutofit/>
          </a:bodyPr>
          <a:lstStyle/>
          <a:p>
            <a:pPr>
              <a:spcBef>
                <a:spcPts val="0"/>
              </a:spcBef>
            </a:pPr>
            <a:r>
              <a:rPr lang="ja-JP" altLang="en-US" dirty="0" smtClean="0">
                <a:latin typeface="HG創英角ﾎﾟｯﾌﾟ体" pitchFamily="49" charset="-128"/>
                <a:ea typeface="HG創英角ﾎﾟｯﾌﾟ体" pitchFamily="49" charset="-128"/>
              </a:rPr>
              <a:t>高齢者の権利擁護のための研修 ５</a:t>
            </a:r>
          </a:p>
          <a:p>
            <a:endParaRPr kumimoji="1" lang="en-US" altLang="ja-JP" sz="1100" dirty="0" smtClean="0">
              <a:latin typeface="HG創英角ﾎﾟｯﾌﾟ体" pitchFamily="49" charset="-128"/>
              <a:ea typeface="HG創英角ﾎﾟｯﾌﾟ体" pitchFamily="49" charset="-128"/>
            </a:endParaRPr>
          </a:p>
          <a:p>
            <a:r>
              <a:rPr kumimoji="1" lang="ja-JP" altLang="en-US" dirty="0" smtClean="0">
                <a:latin typeface="HG創英角ﾎﾟｯﾌﾟ体" pitchFamily="49" charset="-128"/>
                <a:ea typeface="HG創英角ﾎﾟｯﾌﾟ体" pitchFamily="49" charset="-128"/>
              </a:rPr>
              <a:t>神奈川県</a:t>
            </a:r>
            <a:endParaRPr kumimoji="1" lang="en-US" altLang="ja-JP" dirty="0" smtClean="0">
              <a:latin typeface="HG創英角ﾎﾟｯﾌﾟ体" pitchFamily="49" charset="-128"/>
              <a:ea typeface="HG創英角ﾎﾟｯﾌﾟ体" pitchFamily="49" charset="-128"/>
            </a:endParaRPr>
          </a:p>
          <a:p>
            <a:r>
              <a:rPr lang="ja-JP" altLang="en-US" sz="2400" dirty="0" smtClean="0">
                <a:latin typeface="HG創英角ﾎﾟｯﾌﾟ体" pitchFamily="49" charset="-128"/>
                <a:ea typeface="HG創英角ﾎﾟｯﾌﾟ体" pitchFamily="49" charset="-128"/>
              </a:rPr>
              <a:t>平成</a:t>
            </a:r>
            <a:r>
              <a:rPr lang="en-US" altLang="ja-JP" sz="2400" dirty="0" smtClean="0">
                <a:latin typeface="HG創英角ﾎﾟｯﾌﾟ体" pitchFamily="49" charset="-128"/>
                <a:ea typeface="HG創英角ﾎﾟｯﾌﾟ体" pitchFamily="49" charset="-128"/>
              </a:rPr>
              <a:t>26</a:t>
            </a:r>
            <a:r>
              <a:rPr lang="ja-JP" altLang="en-US" sz="2400" dirty="0" smtClean="0">
                <a:latin typeface="HG創英角ﾎﾟｯﾌﾟ体" pitchFamily="49" charset="-128"/>
                <a:ea typeface="HG創英角ﾎﾟｯﾌﾟ体" pitchFamily="49" charset="-128"/>
              </a:rPr>
              <a:t>年</a:t>
            </a:r>
            <a:r>
              <a:rPr lang="en-US" altLang="ja-JP" sz="2400" dirty="0" smtClean="0">
                <a:latin typeface="HG創英角ﾎﾟｯﾌﾟ体" pitchFamily="49" charset="-128"/>
                <a:ea typeface="HG創英角ﾎﾟｯﾌﾟ体" pitchFamily="49" charset="-128"/>
              </a:rPr>
              <a:t>9</a:t>
            </a:r>
            <a:r>
              <a:rPr lang="ja-JP" altLang="en-US" sz="2400" dirty="0" smtClean="0">
                <a:latin typeface="HG創英角ﾎﾟｯﾌﾟ体" pitchFamily="49" charset="-128"/>
                <a:ea typeface="HG創英角ﾎﾟｯﾌﾟ体" pitchFamily="49" charset="-128"/>
              </a:rPr>
              <a:t>月</a:t>
            </a:r>
            <a:endParaRPr lang="en-US" altLang="ja-JP" sz="2400" dirty="0" smtClean="0">
              <a:latin typeface="HG創英角ﾎﾟｯﾌﾟ体" pitchFamily="49" charset="-128"/>
              <a:ea typeface="HG創英角ﾎﾟｯﾌﾟ体" pitchFamily="49" charset="-128"/>
            </a:endParaRPr>
          </a:p>
          <a:p>
            <a:r>
              <a:rPr lang="ja-JP" altLang="en-US" sz="2400" dirty="0" smtClean="0">
                <a:latin typeface="HG創英角ﾎﾟｯﾌﾟ体" pitchFamily="49" charset="-128"/>
                <a:ea typeface="HG創英角ﾎﾟｯﾌﾟ体" pitchFamily="49" charset="-128"/>
              </a:rPr>
              <a:t>平成</a:t>
            </a:r>
            <a:r>
              <a:rPr lang="en-US" altLang="ja-JP" sz="2400" dirty="0" smtClean="0">
                <a:latin typeface="HG創英角ﾎﾟｯﾌﾟ体" pitchFamily="49" charset="-128"/>
                <a:ea typeface="HG創英角ﾎﾟｯﾌﾟ体" pitchFamily="49" charset="-128"/>
              </a:rPr>
              <a:t>28</a:t>
            </a:r>
            <a:r>
              <a:rPr lang="ja-JP" altLang="en-US" sz="2400" dirty="0" smtClean="0">
                <a:latin typeface="HG創英角ﾎﾟｯﾌﾟ体" pitchFamily="49" charset="-128"/>
                <a:ea typeface="HG創英角ﾎﾟｯﾌﾟ体" pitchFamily="49" charset="-128"/>
              </a:rPr>
              <a:t>年</a:t>
            </a:r>
            <a:r>
              <a:rPr lang="en-US" altLang="ja-JP" sz="2400" dirty="0" smtClean="0">
                <a:latin typeface="HG創英角ﾎﾟｯﾌﾟ体" pitchFamily="49" charset="-128"/>
                <a:ea typeface="HG創英角ﾎﾟｯﾌﾟ体" pitchFamily="49" charset="-128"/>
              </a:rPr>
              <a:t>11</a:t>
            </a:r>
            <a:r>
              <a:rPr lang="ja-JP" altLang="en-US" sz="2400" dirty="0" smtClean="0">
                <a:latin typeface="HG創英角ﾎﾟｯﾌﾟ体" pitchFamily="49" charset="-128"/>
                <a:ea typeface="HG創英角ﾎﾟｯﾌﾟ体" pitchFamily="49" charset="-128"/>
              </a:rPr>
              <a:t>月改訂</a:t>
            </a:r>
            <a:endParaRPr kumimoji="1" lang="en-US" altLang="ja-JP" sz="2400" dirty="0" smtClean="0">
              <a:latin typeface="HG創英角ﾎﾟｯﾌﾟ体" pitchFamily="49" charset="-128"/>
              <a:ea typeface="HG創英角ﾎﾟｯﾌﾟ体" pitchFamily="49" charset="-128"/>
            </a:endParaRPr>
          </a:p>
          <a:p>
            <a:endParaRPr kumimoji="1" lang="ja-JP" altLang="en-US" dirty="0"/>
          </a:p>
        </p:txBody>
      </p:sp>
      <p:sp>
        <p:nvSpPr>
          <p:cNvPr id="2" name="タイトル 1"/>
          <p:cNvSpPr>
            <a:spLocks noGrp="1"/>
          </p:cNvSpPr>
          <p:nvPr>
            <p:ph type="ctrTitle"/>
          </p:nvPr>
        </p:nvSpPr>
        <p:spPr/>
        <p:txBody>
          <a:bodyPr>
            <a:normAutofit fontScale="90000"/>
          </a:bodyPr>
          <a:lstStyle/>
          <a:p>
            <a:pPr>
              <a:spcBef>
                <a:spcPts val="0"/>
              </a:spcBef>
            </a:pPr>
            <a:r>
              <a:rPr lang="ja-JP" altLang="en-US" sz="4800" dirty="0" smtClean="0">
                <a:latin typeface="HG創英角ﾎﾟｯﾌﾟ体" pitchFamily="49" charset="-128"/>
                <a:ea typeface="HG創英角ﾎﾟｯﾌﾟ体" pitchFamily="49" charset="-128"/>
              </a:rPr>
              <a:t>自己点検シートを用いた</a:t>
            </a:r>
            <a:r>
              <a:rPr lang="en-US" altLang="ja-JP" sz="4800" dirty="0" smtClean="0">
                <a:latin typeface="HG創英角ﾎﾟｯﾌﾟ体" pitchFamily="49" charset="-128"/>
                <a:ea typeface="HG創英角ﾎﾟｯﾌﾟ体" pitchFamily="49" charset="-128"/>
              </a:rPr>
              <a:t/>
            </a:r>
            <a:br>
              <a:rPr lang="en-US" altLang="ja-JP" sz="4800" dirty="0" smtClean="0">
                <a:latin typeface="HG創英角ﾎﾟｯﾌﾟ体" pitchFamily="49" charset="-128"/>
                <a:ea typeface="HG創英角ﾎﾟｯﾌﾟ体" pitchFamily="49" charset="-128"/>
              </a:rPr>
            </a:br>
            <a:r>
              <a:rPr lang="ja-JP" altLang="en-US" sz="4800" dirty="0" smtClean="0">
                <a:latin typeface="HG創英角ﾎﾟｯﾌﾟ体" pitchFamily="49" charset="-128"/>
                <a:ea typeface="HG創英角ﾎﾟｯﾌﾟ体" pitchFamily="49" charset="-128"/>
              </a:rPr>
              <a:t>グループワーク</a:t>
            </a:r>
            <a:endParaRPr kumimoji="1" lang="ja-JP" altLang="en-US" sz="4000" dirty="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a:t>
            </a:fld>
            <a:endParaRPr kumimoji="1" lang="ja-JP"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latin typeface="HG創英角ﾎﾟｯﾌﾟ体" pitchFamily="49" charset="-128"/>
                <a:ea typeface="HG創英角ﾎﾟｯﾌﾟ体" pitchFamily="49" charset="-128"/>
              </a:rPr>
              <a:t>解説</a:t>
            </a:r>
            <a:r>
              <a:rPr lang="en-US" altLang="ja-JP" dirty="0" smtClean="0">
                <a:latin typeface="HG創英角ﾎﾟｯﾌﾟ体" pitchFamily="49" charset="-128"/>
                <a:ea typeface="HG創英角ﾎﾟｯﾌﾟ体" pitchFamily="49" charset="-128"/>
              </a:rPr>
              <a:t/>
            </a:r>
            <a:br>
              <a:rPr lang="en-US" altLang="ja-JP" dirty="0" smtClean="0">
                <a:latin typeface="HG創英角ﾎﾟｯﾌﾟ体" pitchFamily="49" charset="-128"/>
                <a:ea typeface="HG創英角ﾎﾟｯﾌﾟ体" pitchFamily="49" charset="-128"/>
              </a:rPr>
            </a:br>
            <a:r>
              <a:rPr lang="ja-JP" altLang="en-US" dirty="0" smtClean="0">
                <a:latin typeface="HG創英角ﾎﾟｯﾌﾟ体" pitchFamily="49" charset="-128"/>
                <a:ea typeface="HG創英角ﾎﾟｯﾌﾟ体" pitchFamily="49" charset="-128"/>
              </a:rPr>
              <a:t>テーマ１「不適切なケアがある？」</a:t>
            </a:r>
            <a:endParaRPr kumimoji="1" lang="ja-JP" altLang="en-US" dirty="0">
              <a:latin typeface="HG創英角ﾎﾟｯﾌﾟ体" pitchFamily="49" charset="-128"/>
              <a:ea typeface="HG創英角ﾎﾟｯﾌﾟ体" pitchFamily="49" charset="-128"/>
            </a:endParaRPr>
          </a:p>
        </p:txBody>
      </p:sp>
      <p:sp>
        <p:nvSpPr>
          <p:cNvPr id="3" name="コンテンツ プレースホルダ 2"/>
          <p:cNvSpPr>
            <a:spLocks noGrp="1"/>
          </p:cNvSpPr>
          <p:nvPr>
            <p:ph sz="quarter" idx="1"/>
          </p:nvPr>
        </p:nvSpPr>
        <p:spPr/>
        <p:txBody>
          <a:bodyPr>
            <a:normAutofit/>
          </a:bodyPr>
          <a:lstStyle/>
          <a:p>
            <a:endParaRPr kumimoji="1" lang="en-US" altLang="ja-JP" dirty="0" smtClean="0"/>
          </a:p>
          <a:p>
            <a:r>
              <a:rPr kumimoji="1" lang="ja-JP" altLang="en-US" dirty="0" smtClean="0">
                <a:latin typeface="HG創英角ﾎﾟｯﾌﾟ体" pitchFamily="49" charset="-128"/>
                <a:ea typeface="HG創英角ﾎﾟｯﾌﾟ体" pitchFamily="49" charset="-128"/>
              </a:rPr>
              <a:t>実際に不適切な状態がないのであれば、良い介護現場である</a:t>
            </a:r>
            <a:endParaRPr kumimoji="1" lang="en-US" altLang="ja-JP" dirty="0" smtClean="0">
              <a:latin typeface="HG創英角ﾎﾟｯﾌﾟ体" pitchFamily="49" charset="-128"/>
              <a:ea typeface="HG創英角ﾎﾟｯﾌﾟ体" pitchFamily="49" charset="-128"/>
            </a:endParaRPr>
          </a:p>
          <a:p>
            <a:r>
              <a:rPr lang="ja-JP" altLang="en-US" dirty="0" smtClean="0">
                <a:latin typeface="HG創英角ﾎﾟｯﾌﾟ体" pitchFamily="49" charset="-128"/>
                <a:ea typeface="HG創英角ﾎﾟｯﾌﾟ体" pitchFamily="49" charset="-128"/>
              </a:rPr>
              <a:t>しかし、不適切な状態があるのに疑問を感じない場合や、倫理観の欠如やケアに関する知識不足があるかもしれません</a:t>
            </a:r>
            <a:endParaRPr lang="en-US" altLang="ja-JP" dirty="0" smtClean="0">
              <a:latin typeface="HG創英角ﾎﾟｯﾌﾟ体" pitchFamily="49" charset="-128"/>
              <a:ea typeface="HG創英角ﾎﾟｯﾌﾟ体" pitchFamily="49" charset="-128"/>
            </a:endParaRPr>
          </a:p>
          <a:p>
            <a:r>
              <a:rPr kumimoji="1" lang="ja-JP" altLang="en-US" dirty="0" smtClean="0">
                <a:latin typeface="HG創英角ﾎﾟｯﾌﾟ体" pitchFamily="49" charset="-128"/>
                <a:ea typeface="HG創英角ﾎﾟｯﾌﾟ体" pitchFamily="49" charset="-128"/>
              </a:rPr>
              <a:t>虐待防止やケアの質の向上に向けた、法令知識や介護知識・技術の向上について職員個人レベルで自己研さんに努める</a:t>
            </a:r>
            <a:endParaRPr kumimoji="1" lang="ja-JP" altLang="en-US" dirty="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10</a:t>
            </a:fld>
            <a:endParaRPr kumimoji="1" lang="ja-JP"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latin typeface="HG創英角ﾎﾟｯﾌﾟ体" pitchFamily="49" charset="-128"/>
                <a:ea typeface="HG創英角ﾎﾟｯﾌﾟ体" pitchFamily="49" charset="-128"/>
              </a:rPr>
              <a:t>解説</a:t>
            </a:r>
            <a:r>
              <a:rPr lang="en-US" altLang="ja-JP" dirty="0" smtClean="0">
                <a:latin typeface="HG創英角ﾎﾟｯﾌﾟ体" pitchFamily="49" charset="-128"/>
                <a:ea typeface="HG創英角ﾎﾟｯﾌﾟ体" pitchFamily="49" charset="-128"/>
              </a:rPr>
              <a:t/>
            </a:r>
            <a:br>
              <a:rPr lang="en-US" altLang="ja-JP" dirty="0" smtClean="0">
                <a:latin typeface="HG創英角ﾎﾟｯﾌﾟ体" pitchFamily="49" charset="-128"/>
                <a:ea typeface="HG創英角ﾎﾟｯﾌﾟ体" pitchFamily="49" charset="-128"/>
              </a:rPr>
            </a:br>
            <a:r>
              <a:rPr lang="ja-JP" altLang="en-US" dirty="0" smtClean="0">
                <a:latin typeface="HG創英角ﾎﾟｯﾌﾟ体" pitchFamily="49" charset="-128"/>
                <a:ea typeface="HG創英角ﾎﾟｯﾌﾟ体" pitchFamily="49" charset="-128"/>
              </a:rPr>
              <a:t>テーマ２「このケアは不適切？」</a:t>
            </a:r>
            <a:endParaRPr kumimoji="1" lang="ja-JP" altLang="en-US" dirty="0">
              <a:latin typeface="HG創英角ﾎﾟｯﾌﾟ体" pitchFamily="49" charset="-128"/>
              <a:ea typeface="HG創英角ﾎﾟｯﾌﾟ体" pitchFamily="49" charset="-128"/>
            </a:endParaRPr>
          </a:p>
        </p:txBody>
      </p:sp>
      <p:sp>
        <p:nvSpPr>
          <p:cNvPr id="3" name="コンテンツ プレースホルダ 2"/>
          <p:cNvSpPr>
            <a:spLocks noGrp="1"/>
          </p:cNvSpPr>
          <p:nvPr>
            <p:ph sz="quarter" idx="1"/>
          </p:nvPr>
        </p:nvSpPr>
        <p:spPr/>
        <p:txBody>
          <a:bodyPr/>
          <a:lstStyle/>
          <a:p>
            <a:endParaRPr kumimoji="1" lang="en-US" altLang="ja-JP" dirty="0" smtClean="0"/>
          </a:p>
          <a:p>
            <a:r>
              <a:rPr kumimoji="1" lang="ja-JP" altLang="en-US" dirty="0" smtClean="0">
                <a:latin typeface="HG創英角ﾎﾟｯﾌﾟ体" pitchFamily="49" charset="-128"/>
                <a:ea typeface="HG創英角ﾎﾟｯﾌﾟ体" pitchFamily="49" charset="-128"/>
              </a:rPr>
              <a:t>職員個人の不適切なケアという問題だけではない</a:t>
            </a:r>
            <a:endParaRPr kumimoji="1" lang="en-US" altLang="ja-JP" dirty="0" smtClean="0">
              <a:latin typeface="HG創英角ﾎﾟｯﾌﾟ体" pitchFamily="49" charset="-128"/>
              <a:ea typeface="HG創英角ﾎﾟｯﾌﾟ体" pitchFamily="49" charset="-128"/>
            </a:endParaRPr>
          </a:p>
          <a:p>
            <a:pPr>
              <a:buNone/>
            </a:pPr>
            <a:endParaRPr kumimoji="1" lang="en-US" altLang="ja-JP" dirty="0" smtClean="0">
              <a:latin typeface="HG創英角ﾎﾟｯﾌﾟ体" pitchFamily="49" charset="-128"/>
              <a:ea typeface="HG創英角ﾎﾟｯﾌﾟ体" pitchFamily="49" charset="-128"/>
            </a:endParaRPr>
          </a:p>
          <a:p>
            <a:r>
              <a:rPr lang="ja-JP" altLang="en-US" dirty="0" smtClean="0">
                <a:latin typeface="HG創英角ﾎﾟｯﾌﾟ体" pitchFamily="49" charset="-128"/>
                <a:ea typeface="HG創英角ﾎﾟｯﾌﾟ体" pitchFamily="49" charset="-128"/>
              </a:rPr>
              <a:t>組織上の課題</a:t>
            </a:r>
            <a:endParaRPr lang="en-US" altLang="ja-JP" dirty="0" smtClean="0">
              <a:latin typeface="HG創英角ﾎﾟｯﾌﾟ体" pitchFamily="49" charset="-128"/>
              <a:ea typeface="HG創英角ﾎﾟｯﾌﾟ体" pitchFamily="49" charset="-128"/>
            </a:endParaRPr>
          </a:p>
          <a:p>
            <a:pPr lvl="1"/>
            <a:r>
              <a:rPr lang="ja-JP" altLang="en-US" dirty="0" smtClean="0">
                <a:latin typeface="HG創英角ﾎﾟｯﾌﾟ体" pitchFamily="49" charset="-128"/>
                <a:ea typeface="HG創英角ﾎﾟｯﾌﾟ体" pitchFamily="49" charset="-128"/>
              </a:rPr>
              <a:t>効率優先や人手不足で十分に対応できない</a:t>
            </a:r>
            <a:endParaRPr lang="en-US" altLang="ja-JP" dirty="0" smtClean="0">
              <a:latin typeface="HG創英角ﾎﾟｯﾌﾟ体" pitchFamily="49" charset="-128"/>
              <a:ea typeface="HG創英角ﾎﾟｯﾌﾟ体" pitchFamily="49" charset="-128"/>
            </a:endParaRPr>
          </a:p>
          <a:p>
            <a:pPr lvl="1">
              <a:buNone/>
            </a:pPr>
            <a:endParaRPr lang="en-US" altLang="ja-JP" dirty="0" smtClean="0">
              <a:latin typeface="HG創英角ﾎﾟｯﾌﾟ体" pitchFamily="49" charset="-128"/>
              <a:ea typeface="HG創英角ﾎﾟｯﾌﾟ体" pitchFamily="49" charset="-128"/>
            </a:endParaRPr>
          </a:p>
          <a:p>
            <a:r>
              <a:rPr kumimoji="1" lang="ja-JP" altLang="en-US" dirty="0" smtClean="0">
                <a:latin typeface="HG創英角ﾎﾟｯﾌﾟ体" pitchFamily="49" charset="-128"/>
                <a:ea typeface="HG創英角ﾎﾟｯﾌﾟ体" pitchFamily="49" charset="-128"/>
              </a:rPr>
              <a:t>効率優先の介護は、高齢者を単なる介護の対象としてしかみない機械的で非人間的なケアにつながりやすいため、改善が必要</a:t>
            </a:r>
            <a:endParaRPr kumimoji="1" lang="ja-JP" altLang="en-US" dirty="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11</a:t>
            </a:fld>
            <a:endParaRPr kumimoji="1" lang="ja-JP"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 2"/>
          <p:cNvSpPr>
            <a:spLocks noGrp="1"/>
          </p:cNvSpPr>
          <p:nvPr>
            <p:ph sz="quarter" idx="1"/>
          </p:nvPr>
        </p:nvSpPr>
        <p:spPr/>
        <p:txBody>
          <a:bodyPr/>
          <a:lstStyle/>
          <a:p>
            <a:r>
              <a:rPr lang="ja-JP" altLang="en-US" dirty="0" smtClean="0">
                <a:latin typeface="HG創英角ﾎﾟｯﾌﾟ体" pitchFamily="49" charset="-128"/>
                <a:ea typeface="HG創英角ﾎﾟｯﾌﾟ体" pitchFamily="49" charset="-128"/>
              </a:rPr>
              <a:t>当事者である高齢者やそのご家族にとって、不快であったり、悲しかったり、「虐待」であると感じられるケアは、できる限りなくす</a:t>
            </a:r>
            <a:endParaRPr lang="en-US" altLang="ja-JP" dirty="0" smtClean="0">
              <a:latin typeface="HG創英角ﾎﾟｯﾌﾟ体" pitchFamily="49" charset="-128"/>
              <a:ea typeface="HG創英角ﾎﾟｯﾌﾟ体" pitchFamily="49" charset="-128"/>
            </a:endParaRPr>
          </a:p>
          <a:p>
            <a:endParaRPr kumimoji="1" lang="en-US" altLang="ja-JP" dirty="0" smtClean="0">
              <a:latin typeface="HG創英角ﾎﾟｯﾌﾟ体" pitchFamily="49" charset="-128"/>
              <a:ea typeface="HG創英角ﾎﾟｯﾌﾟ体" pitchFamily="49" charset="-128"/>
            </a:endParaRPr>
          </a:p>
          <a:p>
            <a:r>
              <a:rPr lang="ja-JP" altLang="en-US" dirty="0" smtClean="0">
                <a:latin typeface="HG創英角ﾎﾟｯﾌﾟ体" pitchFamily="49" charset="-128"/>
                <a:ea typeface="HG創英角ﾎﾟｯﾌﾟ体" pitchFamily="49" charset="-128"/>
              </a:rPr>
              <a:t>ご本人やご家族の心の声に耳を傾け、そのご気持ちやニーズを大切に受け止め、高齢者の自己決定を最大限に尊重した、</a:t>
            </a:r>
            <a:r>
              <a:rPr lang="ja-JP" altLang="en-US" b="1" dirty="0" smtClean="0">
                <a:solidFill>
                  <a:srgbClr val="FF0000"/>
                </a:solidFill>
                <a:latin typeface="HG創英角ﾎﾟｯﾌﾟ体" pitchFamily="49" charset="-128"/>
                <a:ea typeface="HG創英角ﾎﾟｯﾌﾟ体" pitchFamily="49" charset="-128"/>
              </a:rPr>
              <a:t>ぬくもりのある質の高いケアをめざす</a:t>
            </a:r>
            <a:endParaRPr kumimoji="1" lang="ja-JP" altLang="en-US" b="1" dirty="0">
              <a:solidFill>
                <a:srgbClr val="FF0000"/>
              </a:solidFill>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12</a:t>
            </a:fld>
            <a:endParaRPr kumimoji="1" lang="ja-JP"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HG創英角ﾎﾟｯﾌﾟ体" pitchFamily="49" charset="-128"/>
                <a:ea typeface="HG創英角ﾎﾟｯﾌﾟ体" pitchFamily="49" charset="-128"/>
              </a:rPr>
              <a:t>グループワークの流れ</a:t>
            </a:r>
            <a:endParaRPr kumimoji="1" lang="ja-JP" altLang="en-US" dirty="0">
              <a:latin typeface="HG創英角ﾎﾟｯﾌﾟ体" pitchFamily="49" charset="-128"/>
              <a:ea typeface="HG創英角ﾎﾟｯﾌﾟ体" pitchFamily="49" charset="-128"/>
            </a:endParaRPr>
          </a:p>
        </p:txBody>
      </p:sp>
      <p:sp>
        <p:nvSpPr>
          <p:cNvPr id="3" name="コンテンツ プレースホルダ 2"/>
          <p:cNvSpPr>
            <a:spLocks noGrp="1"/>
          </p:cNvSpPr>
          <p:nvPr>
            <p:ph sz="quarter" idx="1"/>
          </p:nvPr>
        </p:nvSpPr>
        <p:spPr/>
        <p:txBody>
          <a:bodyPr/>
          <a:lstStyle/>
          <a:p>
            <a:pPr marL="514350" indent="-514350">
              <a:buFont typeface="+mj-lt"/>
              <a:buAutoNum type="arabicPeriod"/>
            </a:pPr>
            <a:endParaRPr kumimoji="1" lang="en-US" altLang="ja-JP" dirty="0" smtClean="0"/>
          </a:p>
          <a:p>
            <a:pPr marL="514350" indent="-514350">
              <a:buNone/>
            </a:pPr>
            <a:r>
              <a:rPr kumimoji="1" lang="ja-JP" altLang="en-US" dirty="0" smtClean="0">
                <a:latin typeface="HG創英角ﾎﾟｯﾌﾟ体" pitchFamily="49" charset="-128"/>
                <a:ea typeface="HG創英角ﾎﾟｯﾌﾟ体" pitchFamily="49" charset="-128"/>
              </a:rPr>
              <a:t>１　自己点検シートの記入</a:t>
            </a:r>
            <a:endParaRPr kumimoji="1" lang="en-US" altLang="ja-JP" dirty="0" smtClean="0">
              <a:latin typeface="HG創英角ﾎﾟｯﾌﾟ体" pitchFamily="49" charset="-128"/>
              <a:ea typeface="HG創英角ﾎﾟｯﾌﾟ体" pitchFamily="49" charset="-128"/>
            </a:endParaRPr>
          </a:p>
          <a:p>
            <a:pPr marL="514350" indent="-514350">
              <a:buNone/>
            </a:pPr>
            <a:endParaRPr kumimoji="1" lang="en-US" altLang="ja-JP" dirty="0" smtClean="0">
              <a:latin typeface="HG創英角ﾎﾟｯﾌﾟ体" pitchFamily="49" charset="-128"/>
              <a:ea typeface="HG創英角ﾎﾟｯﾌﾟ体" pitchFamily="49" charset="-128"/>
            </a:endParaRPr>
          </a:p>
          <a:p>
            <a:pPr marL="514350" indent="-514350">
              <a:buNone/>
            </a:pPr>
            <a:r>
              <a:rPr lang="ja-JP" altLang="en-US" dirty="0" smtClean="0">
                <a:latin typeface="HG創英角ﾎﾟｯﾌﾟ体" pitchFamily="49" charset="-128"/>
                <a:ea typeface="HG創英角ﾎﾟｯﾌﾟ体" pitchFamily="49" charset="-128"/>
              </a:rPr>
              <a:t>２　自己点検シートの回答について話し合い</a:t>
            </a:r>
            <a:endParaRPr lang="en-US" altLang="ja-JP" dirty="0" smtClean="0">
              <a:latin typeface="HG創英角ﾎﾟｯﾌﾟ体" pitchFamily="49" charset="-128"/>
              <a:ea typeface="HG創英角ﾎﾟｯﾌﾟ体" pitchFamily="49" charset="-128"/>
            </a:endParaRPr>
          </a:p>
          <a:p>
            <a:pPr marL="514350" indent="-514350">
              <a:buNone/>
            </a:pPr>
            <a:endParaRPr lang="en-US" altLang="ja-JP" dirty="0" smtClean="0">
              <a:latin typeface="HG創英角ﾎﾟｯﾌﾟ体" pitchFamily="49" charset="-128"/>
              <a:ea typeface="HG創英角ﾎﾟｯﾌﾟ体" pitchFamily="49" charset="-128"/>
            </a:endParaRPr>
          </a:p>
          <a:p>
            <a:pPr marL="514350" indent="-514350">
              <a:buNone/>
            </a:pPr>
            <a:r>
              <a:rPr lang="ja-JP" altLang="en-US" dirty="0" smtClean="0">
                <a:latin typeface="HG創英角ﾎﾟｯﾌﾟ体" pitchFamily="49" charset="-128"/>
                <a:ea typeface="HG創英角ﾎﾟｯﾌﾟ体" pitchFamily="49" charset="-128"/>
              </a:rPr>
              <a:t>３　グループから発表</a:t>
            </a:r>
            <a:endParaRPr lang="en-US" altLang="ja-JP" dirty="0" smtClean="0">
              <a:latin typeface="HG創英角ﾎﾟｯﾌﾟ体" pitchFamily="49" charset="-128"/>
              <a:ea typeface="HG創英角ﾎﾟｯﾌﾟ体" pitchFamily="49" charset="-128"/>
            </a:endParaRPr>
          </a:p>
          <a:p>
            <a:pPr marL="514350" indent="-514350">
              <a:buNone/>
            </a:pPr>
            <a:endParaRPr lang="en-US" altLang="ja-JP" dirty="0" smtClean="0">
              <a:latin typeface="HG創英角ﾎﾟｯﾌﾟ体" pitchFamily="49" charset="-128"/>
              <a:ea typeface="HG創英角ﾎﾟｯﾌﾟ体" pitchFamily="49" charset="-128"/>
            </a:endParaRPr>
          </a:p>
          <a:p>
            <a:pPr marL="514350" indent="-514350">
              <a:buNone/>
            </a:pPr>
            <a:r>
              <a:rPr kumimoji="1" lang="ja-JP" altLang="en-US" dirty="0" smtClean="0">
                <a:latin typeface="HG創英角ﾎﾟｯﾌﾟ体" pitchFamily="49" charset="-128"/>
                <a:ea typeface="HG創英角ﾎﾟｯﾌﾟ体" pitchFamily="49" charset="-128"/>
              </a:rPr>
              <a:t>４　話し</a:t>
            </a:r>
            <a:r>
              <a:rPr lang="ja-JP" altLang="en-US" dirty="0" smtClean="0">
                <a:latin typeface="HG創英角ﾎﾟｯﾌﾟ体" pitchFamily="49" charset="-128"/>
                <a:ea typeface="HG創英角ﾎﾟｯﾌﾟ体" pitchFamily="49" charset="-128"/>
              </a:rPr>
              <a:t>合った</a:t>
            </a:r>
            <a:r>
              <a:rPr kumimoji="1" lang="ja-JP" altLang="en-US" dirty="0" smtClean="0">
                <a:latin typeface="HG創英角ﾎﾟｯﾌﾟ体" pitchFamily="49" charset="-128"/>
                <a:ea typeface="HG創英角ﾎﾟｯﾌﾟ体" pitchFamily="49" charset="-128"/>
              </a:rPr>
              <a:t>自己点検シートの項目の解説</a:t>
            </a:r>
            <a:endParaRPr kumimoji="1" lang="ja-JP" altLang="en-US" dirty="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a:t>
            </a:fld>
            <a:endParaRPr kumimoji="1" lang="ja-JP"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HG創英角ﾎﾟｯﾌﾟ体" pitchFamily="49" charset="-128"/>
                <a:ea typeface="HG創英角ﾎﾟｯﾌﾟ体" pitchFamily="49" charset="-128"/>
              </a:rPr>
              <a:t>自己点検シート</a:t>
            </a:r>
            <a:endParaRPr kumimoji="1" lang="ja-JP" altLang="en-US" dirty="0">
              <a:latin typeface="HG創英角ﾎﾟｯﾌﾟ体" pitchFamily="49" charset="-128"/>
              <a:ea typeface="HG創英角ﾎﾟｯﾌﾟ体" pitchFamily="49" charset="-128"/>
            </a:endParaRPr>
          </a:p>
        </p:txBody>
      </p:sp>
      <p:sp>
        <p:nvSpPr>
          <p:cNvPr id="3" name="コンテンツ プレースホルダ 2"/>
          <p:cNvSpPr>
            <a:spLocks noGrp="1"/>
          </p:cNvSpPr>
          <p:nvPr>
            <p:ph sz="quarter" idx="1"/>
          </p:nvPr>
        </p:nvSpPr>
        <p:spPr/>
        <p:txBody>
          <a:bodyPr/>
          <a:lstStyle/>
          <a:p>
            <a:endParaRPr lang="en-US" altLang="ja-JP" dirty="0" smtClean="0"/>
          </a:p>
          <a:p>
            <a:r>
              <a:rPr lang="ja-JP" altLang="en-US" dirty="0" smtClean="0">
                <a:latin typeface="HG創英角ﾎﾟｯﾌﾟ体" pitchFamily="49" charset="-128"/>
                <a:ea typeface="HG創英角ﾎﾟｯﾌﾟ体" pitchFamily="49" charset="-128"/>
              </a:rPr>
              <a:t>自己点検シートの内容</a:t>
            </a:r>
            <a:endParaRPr lang="en-US" altLang="ja-JP" dirty="0" smtClean="0">
              <a:latin typeface="HG創英角ﾎﾟｯﾌﾟ体" pitchFamily="49" charset="-128"/>
              <a:ea typeface="HG創英角ﾎﾟｯﾌﾟ体" pitchFamily="49" charset="-128"/>
            </a:endParaRPr>
          </a:p>
          <a:p>
            <a:pPr lvl="1"/>
            <a:r>
              <a:rPr lang="ja-JP" altLang="en-US" dirty="0" smtClean="0">
                <a:latin typeface="HG創英角ﾎﾟｯﾌﾟ体" pitchFamily="49" charset="-128"/>
                <a:ea typeface="HG創英角ﾎﾟｯﾌﾟ体" pitchFamily="49" charset="-128"/>
              </a:rPr>
              <a:t>自己点検シートの内容は、県が行った利用者・家族向けの調査の回答をもとに作成</a:t>
            </a:r>
            <a:endParaRPr lang="en-US" altLang="ja-JP" dirty="0" smtClean="0">
              <a:latin typeface="HG創英角ﾎﾟｯﾌﾟ体" pitchFamily="49" charset="-128"/>
              <a:ea typeface="HG創英角ﾎﾟｯﾌﾟ体" pitchFamily="49" charset="-128"/>
            </a:endParaRPr>
          </a:p>
          <a:p>
            <a:pPr lvl="1">
              <a:buNone/>
            </a:pPr>
            <a:endParaRPr lang="en-US" altLang="ja-JP" dirty="0" smtClean="0">
              <a:latin typeface="HG創英角ﾎﾟｯﾌﾟ体" pitchFamily="49" charset="-128"/>
              <a:ea typeface="HG創英角ﾎﾟｯﾌﾟ体" pitchFamily="49" charset="-128"/>
            </a:endParaRPr>
          </a:p>
          <a:p>
            <a:r>
              <a:rPr kumimoji="1" lang="ja-JP" altLang="en-US" dirty="0" smtClean="0">
                <a:latin typeface="HG創英角ﾎﾟｯﾌﾟ体" pitchFamily="49" charset="-128"/>
                <a:ea typeface="HG創英角ﾎﾟｯﾌﾟ体" pitchFamily="49" charset="-128"/>
              </a:rPr>
              <a:t>自己点検シートの種類</a:t>
            </a:r>
            <a:endParaRPr kumimoji="1" lang="en-US" altLang="ja-JP" dirty="0" smtClean="0">
              <a:latin typeface="HG創英角ﾎﾟｯﾌﾟ体" pitchFamily="49" charset="-128"/>
              <a:ea typeface="HG創英角ﾎﾟｯﾌﾟ体" pitchFamily="49" charset="-128"/>
            </a:endParaRPr>
          </a:p>
          <a:p>
            <a:pPr lvl="1"/>
            <a:r>
              <a:rPr kumimoji="1" lang="ja-JP" altLang="en-US" b="1" dirty="0" smtClean="0">
                <a:solidFill>
                  <a:srgbClr val="FF0000"/>
                </a:solidFill>
                <a:latin typeface="HG創英角ﾎﾟｯﾌﾟ体" pitchFamily="49" charset="-128"/>
                <a:ea typeface="HG創英角ﾎﾟｯﾌﾟ体" pitchFamily="49" charset="-128"/>
              </a:rPr>
              <a:t>スタッフ用</a:t>
            </a:r>
            <a:r>
              <a:rPr kumimoji="1" lang="ja-JP" altLang="en-US" dirty="0" smtClean="0">
                <a:latin typeface="HG創英角ﾎﾟｯﾌﾟ体" pitchFamily="49" charset="-128"/>
                <a:ea typeface="HG創英角ﾎﾟｯﾌﾟ体" pitchFamily="49" charset="-128"/>
              </a:rPr>
              <a:t>と管理者用</a:t>
            </a:r>
            <a:endParaRPr kumimoji="1" lang="en-US" altLang="ja-JP" dirty="0" smtClean="0">
              <a:latin typeface="HG創英角ﾎﾟｯﾌﾟ体" pitchFamily="49" charset="-128"/>
              <a:ea typeface="HG創英角ﾎﾟｯﾌﾟ体" pitchFamily="49" charset="-128"/>
            </a:endParaRPr>
          </a:p>
          <a:p>
            <a:endParaRPr kumimoji="1" lang="en-US" altLang="ja-JP" dirty="0" smtClean="0">
              <a:latin typeface="HG創英角ﾎﾟｯﾌﾟ体" pitchFamily="49" charset="-128"/>
              <a:ea typeface="HG創英角ﾎﾟｯﾌﾟ体" pitchFamily="49" charset="-128"/>
            </a:endParaRPr>
          </a:p>
          <a:p>
            <a:pPr algn="ctr">
              <a:buNone/>
            </a:pPr>
            <a:r>
              <a:rPr lang="ja-JP" altLang="en-US" b="1" dirty="0" smtClean="0">
                <a:latin typeface="HG創英角ﾎﾟｯﾌﾟ体" pitchFamily="49" charset="-128"/>
                <a:ea typeface="HG創英角ﾎﾟｯﾌﾟ体" pitchFamily="49" charset="-128"/>
              </a:rPr>
              <a:t>各自自己点検シートを記入してください。</a:t>
            </a:r>
            <a:endParaRPr kumimoji="1" lang="ja-JP" altLang="en-US" b="1" dirty="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6" name="Picture 12" descr="D:\Users\46630581\AppData\Local\Microsoft\Windows\Temporary Internet Files\Content.IE5\V4QC0GP6\gatag-00013039[1].jpg"/>
          <p:cNvPicPr>
            <a:picLocks noChangeAspect="1" noChangeArrowheads="1"/>
          </p:cNvPicPr>
          <p:nvPr/>
        </p:nvPicPr>
        <p:blipFill>
          <a:blip r:embed="rId3" cstate="print"/>
          <a:srcRect/>
          <a:stretch>
            <a:fillRect/>
          </a:stretch>
        </p:blipFill>
        <p:spPr bwMode="auto">
          <a:xfrm>
            <a:off x="0" y="0"/>
            <a:ext cx="9144000" cy="6857999"/>
          </a:xfrm>
          <a:prstGeom prst="rect">
            <a:avLst/>
          </a:prstGeom>
          <a:noFill/>
        </p:spPr>
      </p:pic>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sz="quarter" idx="1"/>
          </p:nvPr>
        </p:nvSpPr>
        <p:spPr/>
        <p:txBody>
          <a:bodyPr anchor="ctr" anchorCtr="1">
            <a:normAutofit/>
          </a:bodyPr>
          <a:lstStyle/>
          <a:p>
            <a:pPr>
              <a:buNone/>
            </a:pPr>
            <a:endParaRPr kumimoji="1" lang="en-US" altLang="ja-JP" sz="4800" dirty="0" smtClean="0"/>
          </a:p>
          <a:p>
            <a:pPr>
              <a:buNone/>
            </a:pPr>
            <a:r>
              <a:rPr kumimoji="1" lang="ja-JP" altLang="en-US" sz="4800" dirty="0" smtClean="0">
                <a:latin typeface="HG創英角ﾎﾟｯﾌﾟ体" pitchFamily="49" charset="-128"/>
                <a:ea typeface="HG創英角ﾎﾟｯﾌﾟ体" pitchFamily="49" charset="-128"/>
              </a:rPr>
              <a:t>自己点検シートの記入</a:t>
            </a:r>
            <a:endParaRPr kumimoji="1" lang="en-US" altLang="ja-JP" sz="4800" dirty="0" smtClean="0">
              <a:latin typeface="HG創英角ﾎﾟｯﾌﾟ体" pitchFamily="49" charset="-128"/>
              <a:ea typeface="HG創英角ﾎﾟｯﾌﾟ体" pitchFamily="49" charset="-128"/>
            </a:endParaRPr>
          </a:p>
          <a:p>
            <a:pPr>
              <a:buNone/>
            </a:pPr>
            <a:endParaRPr kumimoji="1" lang="en-US" altLang="ja-JP" sz="4800" dirty="0" smtClean="0">
              <a:latin typeface="HG創英角ﾎﾟｯﾌﾟ体" pitchFamily="49" charset="-128"/>
              <a:ea typeface="HG創英角ﾎﾟｯﾌﾟ体" pitchFamily="49" charset="-128"/>
            </a:endParaRPr>
          </a:p>
          <a:p>
            <a:pPr>
              <a:buNone/>
            </a:pPr>
            <a:r>
              <a:rPr lang="ja-JP" altLang="en-US" sz="4400" dirty="0" smtClean="0">
                <a:latin typeface="HG創英角ﾎﾟｯﾌﾟ体" pitchFamily="49" charset="-128"/>
                <a:ea typeface="HG創英角ﾎﾟｯﾌﾟ体" pitchFamily="49" charset="-128"/>
              </a:rPr>
              <a:t>　　</a:t>
            </a:r>
            <a:r>
              <a:rPr kumimoji="1" lang="ja-JP" altLang="en-US" sz="4400" dirty="0" smtClean="0">
                <a:latin typeface="HG創英角ﾎﾟｯﾌﾟ体" pitchFamily="49" charset="-128"/>
                <a:ea typeface="HG創英角ﾎﾟｯﾌﾟ体" pitchFamily="49" charset="-128"/>
              </a:rPr>
              <a:t>（１０分間）</a:t>
            </a:r>
            <a:endParaRPr kumimoji="1" lang="en-US" altLang="ja-JP" sz="4400" dirty="0" smtClean="0">
              <a:latin typeface="HG創英角ﾎﾟｯﾌﾟ体" pitchFamily="49" charset="-128"/>
              <a:ea typeface="HG創英角ﾎﾟｯﾌﾟ体" pitchFamily="49" charset="-128"/>
            </a:endParaRPr>
          </a:p>
          <a:p>
            <a:pPr>
              <a:buNone/>
            </a:pPr>
            <a:endParaRPr lang="en-US" altLang="ja-JP" sz="4000" dirty="0" smtClean="0"/>
          </a:p>
          <a:p>
            <a:pPr>
              <a:buNone/>
            </a:pPr>
            <a:endParaRPr kumimoji="1" lang="en-US" altLang="ja-JP" sz="4000"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a:t>
            </a:fld>
            <a:endParaRPr kumimoji="1" lang="ja-JP"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latin typeface="HG創英角ﾎﾟｯﾌﾟ体" pitchFamily="49" charset="-128"/>
                <a:ea typeface="HG創英角ﾎﾟｯﾌﾟ体" pitchFamily="49" charset="-128"/>
              </a:rPr>
              <a:t>自己点検シートの回答についての</a:t>
            </a:r>
            <a:r>
              <a:rPr kumimoji="1" lang="en-US" altLang="ja-JP" dirty="0" smtClean="0">
                <a:latin typeface="HG創英角ﾎﾟｯﾌﾟ体" pitchFamily="49" charset="-128"/>
                <a:ea typeface="HG創英角ﾎﾟｯﾌﾟ体" pitchFamily="49" charset="-128"/>
              </a:rPr>
              <a:t/>
            </a:r>
            <a:br>
              <a:rPr kumimoji="1" lang="en-US" altLang="ja-JP" dirty="0" smtClean="0">
                <a:latin typeface="HG創英角ﾎﾟｯﾌﾟ体" pitchFamily="49" charset="-128"/>
                <a:ea typeface="HG創英角ﾎﾟｯﾌﾟ体" pitchFamily="49" charset="-128"/>
              </a:rPr>
            </a:br>
            <a:r>
              <a:rPr kumimoji="1" lang="ja-JP" altLang="en-US" dirty="0" smtClean="0">
                <a:latin typeface="HG創英角ﾎﾟｯﾌﾟ体" pitchFamily="49" charset="-128"/>
                <a:ea typeface="HG創英角ﾎﾟｯﾌﾟ体" pitchFamily="49" charset="-128"/>
              </a:rPr>
              <a:t>話し合い</a:t>
            </a:r>
            <a:endParaRPr kumimoji="1" lang="ja-JP" altLang="en-US" dirty="0">
              <a:latin typeface="HG創英角ﾎﾟｯﾌﾟ体" pitchFamily="49" charset="-128"/>
              <a:ea typeface="HG創英角ﾎﾟｯﾌﾟ体" pitchFamily="49" charset="-128"/>
            </a:endParaRPr>
          </a:p>
        </p:txBody>
      </p:sp>
      <p:sp>
        <p:nvSpPr>
          <p:cNvPr id="3" name="コンテンツ プレースホルダ 2"/>
          <p:cNvSpPr>
            <a:spLocks noGrp="1"/>
          </p:cNvSpPr>
          <p:nvPr>
            <p:ph sz="quarter" idx="1"/>
          </p:nvPr>
        </p:nvSpPr>
        <p:spPr>
          <a:xfrm>
            <a:off x="395536" y="1447800"/>
            <a:ext cx="8352928" cy="4933528"/>
          </a:xfrm>
        </p:spPr>
        <p:txBody>
          <a:bodyPr>
            <a:normAutofit/>
          </a:bodyPr>
          <a:lstStyle/>
          <a:p>
            <a:endParaRPr lang="en-US" altLang="ja-JP" dirty="0" smtClean="0"/>
          </a:p>
          <a:p>
            <a:r>
              <a:rPr lang="ja-JP" altLang="en-US" sz="3200" dirty="0" smtClean="0">
                <a:latin typeface="HG創英角ﾎﾟｯﾌﾟ体" pitchFamily="49" charset="-128"/>
                <a:ea typeface="HG創英角ﾎﾟｯﾌﾟ体" pitchFamily="49" charset="-128"/>
              </a:rPr>
              <a:t>司会者、記録、発表者を決める</a:t>
            </a:r>
            <a:endParaRPr lang="en-US" altLang="ja-JP" sz="3200" dirty="0" smtClean="0">
              <a:latin typeface="HG創英角ﾎﾟｯﾌﾟ体" pitchFamily="49" charset="-128"/>
              <a:ea typeface="HG創英角ﾎﾟｯﾌﾟ体" pitchFamily="49" charset="-128"/>
            </a:endParaRPr>
          </a:p>
          <a:p>
            <a:endParaRPr lang="en-US" altLang="ja-JP" sz="3200" dirty="0" smtClean="0">
              <a:latin typeface="HG創英角ﾎﾟｯﾌﾟ体" pitchFamily="49" charset="-128"/>
              <a:ea typeface="HG創英角ﾎﾟｯﾌﾟ体" pitchFamily="49" charset="-128"/>
            </a:endParaRPr>
          </a:p>
          <a:p>
            <a:r>
              <a:rPr lang="ja-JP" altLang="en-US" sz="3200" dirty="0" smtClean="0">
                <a:latin typeface="HG創英角ﾎﾟｯﾌﾟ体" pitchFamily="49" charset="-128"/>
                <a:ea typeface="HG創英角ﾎﾟｯﾌﾟ体" pitchFamily="49" charset="-128"/>
              </a:rPr>
              <a:t>話し合いのルール</a:t>
            </a:r>
            <a:endParaRPr lang="en-US" altLang="ja-JP" sz="3200" dirty="0" smtClean="0">
              <a:latin typeface="HG創英角ﾎﾟｯﾌﾟ体" pitchFamily="49" charset="-128"/>
              <a:ea typeface="HG創英角ﾎﾟｯﾌﾟ体" pitchFamily="49" charset="-128"/>
            </a:endParaRPr>
          </a:p>
          <a:p>
            <a:pPr lvl="1">
              <a:buNone/>
            </a:pPr>
            <a:endParaRPr lang="en-US" altLang="ja-JP" sz="3200" dirty="0" smtClean="0">
              <a:latin typeface="HG創英角ﾎﾟｯﾌﾟ体" pitchFamily="49" charset="-128"/>
              <a:ea typeface="HG創英角ﾎﾟｯﾌﾟ体" pitchFamily="49" charset="-128"/>
            </a:endParaRPr>
          </a:p>
          <a:p>
            <a:pPr lvl="1"/>
            <a:r>
              <a:rPr lang="ja-JP" altLang="en-US" sz="3200" dirty="0" smtClean="0">
                <a:latin typeface="HG創英角ﾎﾟｯﾌﾟ体" pitchFamily="49" charset="-128"/>
                <a:ea typeface="HG創英角ﾎﾟｯﾌﾟ体" pitchFamily="49" charset="-128"/>
              </a:rPr>
              <a:t>他の人の回答の批判はしない</a:t>
            </a:r>
            <a:endParaRPr lang="en-US" altLang="ja-JP" sz="3200" dirty="0" smtClean="0">
              <a:latin typeface="HG創英角ﾎﾟｯﾌﾟ体" pitchFamily="49" charset="-128"/>
              <a:ea typeface="HG創英角ﾎﾟｯﾌﾟ体" pitchFamily="49" charset="-128"/>
            </a:endParaRPr>
          </a:p>
          <a:p>
            <a:pPr lvl="1"/>
            <a:r>
              <a:rPr lang="ja-JP" altLang="en-US" sz="3200" dirty="0" smtClean="0">
                <a:latin typeface="HG創英角ﾎﾟｯﾌﾟ体" pitchFamily="49" charset="-128"/>
                <a:ea typeface="HG創英角ﾎﾟｯﾌﾟ体" pitchFamily="49" charset="-128"/>
              </a:rPr>
              <a:t>人の意見を聴く</a:t>
            </a:r>
            <a:endParaRPr lang="en-US" altLang="ja-JP" sz="3200" dirty="0" smtClean="0">
              <a:latin typeface="HG創英角ﾎﾟｯﾌﾟ体" pitchFamily="49" charset="-128"/>
              <a:ea typeface="HG創英角ﾎﾟｯﾌﾟ体" pitchFamily="49" charset="-128"/>
            </a:endParaRPr>
          </a:p>
          <a:p>
            <a:pPr lvl="1"/>
            <a:r>
              <a:rPr lang="ja-JP" altLang="en-US" sz="3200" dirty="0" smtClean="0">
                <a:latin typeface="HG創英角ﾎﾟｯﾌﾟ体" pitchFamily="49" charset="-128"/>
                <a:ea typeface="HG創英角ﾎﾟｯﾌﾟ体" pitchFamily="49" charset="-128"/>
              </a:rPr>
              <a:t>グループ内の各自が、最低１回は自分の考えをグループの中の人に伝える</a:t>
            </a:r>
            <a:endParaRPr lang="en-US" altLang="ja-JP" sz="3200" dirty="0" smtClean="0">
              <a:latin typeface="HG創英角ﾎﾟｯﾌﾟ体" pitchFamily="49" charset="-128"/>
              <a:ea typeface="HG創英角ﾎﾟｯﾌﾟ体" pitchFamily="49" charset="-128"/>
            </a:endParaRPr>
          </a:p>
          <a:p>
            <a:pPr>
              <a:buNone/>
            </a:pP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a:t>
            </a:fld>
            <a:endParaRPr kumimoji="1" lang="ja-JP"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74638"/>
            <a:ext cx="8496944" cy="850106"/>
          </a:xfrm>
        </p:spPr>
        <p:txBody>
          <a:bodyPr>
            <a:normAutofit fontScale="90000"/>
          </a:bodyPr>
          <a:lstStyle/>
          <a:p>
            <a:r>
              <a:rPr kumimoji="1" lang="ja-JP" altLang="en-US" dirty="0" smtClean="0">
                <a:latin typeface="HG創英角ﾎﾟｯﾌﾟ体" pitchFamily="49" charset="-128"/>
                <a:ea typeface="HG創英角ﾎﾟｯﾌﾟ体" pitchFamily="49" charset="-128"/>
              </a:rPr>
              <a:t>テーマ１　「不適切なケアがある？」</a:t>
            </a:r>
            <a:endParaRPr kumimoji="1" lang="ja-JP" altLang="en-US" dirty="0">
              <a:latin typeface="HG創英角ﾎﾟｯﾌﾟ体" pitchFamily="49" charset="-128"/>
              <a:ea typeface="HG創英角ﾎﾟｯﾌﾟ体" pitchFamily="49" charset="-128"/>
            </a:endParaRPr>
          </a:p>
        </p:txBody>
      </p:sp>
      <p:sp>
        <p:nvSpPr>
          <p:cNvPr id="3" name="コンテンツ プレースホルダ 2"/>
          <p:cNvSpPr>
            <a:spLocks noGrp="1"/>
          </p:cNvSpPr>
          <p:nvPr>
            <p:ph sz="quarter" idx="1"/>
          </p:nvPr>
        </p:nvSpPr>
        <p:spPr>
          <a:xfrm>
            <a:off x="0" y="1484784"/>
            <a:ext cx="8568952" cy="4174976"/>
          </a:xfrm>
        </p:spPr>
        <p:txBody>
          <a:bodyPr>
            <a:normAutofit fontScale="92500" lnSpcReduction="10000"/>
          </a:bodyPr>
          <a:lstStyle/>
          <a:p>
            <a:pPr marL="514350" indent="-514350">
              <a:buNone/>
            </a:pPr>
            <a:endParaRPr kumimoji="1" lang="en-US" altLang="ja-JP" dirty="0" smtClean="0">
              <a:latin typeface="HG創英角ﾎﾟｯﾌﾟ体" pitchFamily="49" charset="-128"/>
              <a:ea typeface="HG創英角ﾎﾟｯﾌﾟ体" pitchFamily="49" charset="-128"/>
            </a:endParaRPr>
          </a:p>
          <a:p>
            <a:pPr marL="514350" indent="-514350">
              <a:buNone/>
            </a:pPr>
            <a:endParaRPr kumimoji="1" lang="en-US" altLang="ja-JP" dirty="0" smtClean="0">
              <a:latin typeface="HG創英角ﾎﾟｯﾌﾟ体" pitchFamily="49" charset="-128"/>
              <a:ea typeface="HG創英角ﾎﾟｯﾌﾟ体" pitchFamily="49" charset="-128"/>
            </a:endParaRPr>
          </a:p>
          <a:p>
            <a:pPr marL="914400" lvl="1" indent="-514350">
              <a:buNone/>
            </a:pPr>
            <a:r>
              <a:rPr lang="ja-JP" altLang="en-US" sz="3200" dirty="0" smtClean="0">
                <a:latin typeface="HG創英角ﾎﾟｯﾌﾟ体" pitchFamily="49" charset="-128"/>
                <a:ea typeface="HG創英角ﾎﾟｯﾌﾟ体" pitchFamily="49" charset="-128"/>
              </a:rPr>
              <a:t>１６．自分や他職員の介護の仕方に疑問を</a:t>
            </a:r>
            <a:endParaRPr lang="en-US" altLang="ja-JP" sz="3200" dirty="0" smtClean="0">
              <a:latin typeface="HG創英角ﾎﾟｯﾌﾟ体" pitchFamily="49" charset="-128"/>
              <a:ea typeface="HG創英角ﾎﾟｯﾌﾟ体" pitchFamily="49" charset="-128"/>
            </a:endParaRPr>
          </a:p>
          <a:p>
            <a:pPr marL="914400" lvl="1" indent="-514350">
              <a:buNone/>
            </a:pPr>
            <a:r>
              <a:rPr lang="ja-JP" altLang="en-US" sz="3200" dirty="0" smtClean="0">
                <a:latin typeface="HG創英角ﾎﾟｯﾌﾟ体" pitchFamily="49" charset="-128"/>
                <a:ea typeface="HG創英角ﾎﾟｯﾌﾟ体" pitchFamily="49" charset="-128"/>
              </a:rPr>
              <a:t>　　　感じることがある</a:t>
            </a:r>
            <a:endParaRPr lang="en-US" altLang="ja-JP" sz="3200" dirty="0" smtClean="0">
              <a:latin typeface="HG創英角ﾎﾟｯﾌﾟ体" pitchFamily="49" charset="-128"/>
              <a:ea typeface="HG創英角ﾎﾟｯﾌﾟ体" pitchFamily="49" charset="-128"/>
            </a:endParaRPr>
          </a:p>
          <a:p>
            <a:pPr marL="914400" lvl="1" indent="-514350">
              <a:buNone/>
            </a:pPr>
            <a:endParaRPr lang="en-US" altLang="ja-JP" sz="3200" dirty="0" smtClean="0">
              <a:latin typeface="HG創英角ﾎﾟｯﾌﾟ体" pitchFamily="49" charset="-128"/>
              <a:ea typeface="HG創英角ﾎﾟｯﾌﾟ体" pitchFamily="49" charset="-128"/>
            </a:endParaRPr>
          </a:p>
          <a:p>
            <a:pPr marL="914400" lvl="1" indent="-514350">
              <a:buNone/>
            </a:pPr>
            <a:r>
              <a:rPr lang="ja-JP" altLang="en-US" sz="3200" dirty="0" smtClean="0">
                <a:latin typeface="HG創英角ﾎﾟｯﾌﾟ体" pitchFamily="49" charset="-128"/>
                <a:ea typeface="HG創英角ﾎﾟｯﾌﾟ体" pitchFamily="49" charset="-128"/>
              </a:rPr>
              <a:t>１７．自分が働く施設では虐待がないと思う</a:t>
            </a:r>
            <a:endParaRPr lang="en-US" altLang="ja-JP" sz="3200" dirty="0" smtClean="0">
              <a:latin typeface="HG創英角ﾎﾟｯﾌﾟ体" pitchFamily="49" charset="-128"/>
              <a:ea typeface="HG創英角ﾎﾟｯﾌﾟ体" pitchFamily="49" charset="-128"/>
            </a:endParaRPr>
          </a:p>
          <a:p>
            <a:pPr marL="914400" lvl="1" indent="-514350">
              <a:buNone/>
            </a:pPr>
            <a:endParaRPr lang="en-US" altLang="ja-JP" sz="3200" dirty="0" smtClean="0">
              <a:latin typeface="HG創英角ﾎﾟｯﾌﾟ体" pitchFamily="49" charset="-128"/>
              <a:ea typeface="HG創英角ﾎﾟｯﾌﾟ体" pitchFamily="49" charset="-128"/>
            </a:endParaRPr>
          </a:p>
          <a:p>
            <a:pPr marL="914400" lvl="1" indent="-514350">
              <a:buNone/>
            </a:pPr>
            <a:r>
              <a:rPr lang="ja-JP" altLang="en-US" sz="3200" dirty="0" smtClean="0">
                <a:latin typeface="HG創英角ﾎﾟｯﾌﾟ体" pitchFamily="49" charset="-128"/>
                <a:ea typeface="HG創英角ﾎﾟｯﾌﾟ体" pitchFamily="49" charset="-128"/>
              </a:rPr>
              <a:t>１８．虐待まではいかないが、不適切なケ</a:t>
            </a:r>
            <a:endParaRPr lang="en-US" altLang="ja-JP" sz="3200" dirty="0" smtClean="0">
              <a:latin typeface="HG創英角ﾎﾟｯﾌﾟ体" pitchFamily="49" charset="-128"/>
              <a:ea typeface="HG創英角ﾎﾟｯﾌﾟ体" pitchFamily="49" charset="-128"/>
            </a:endParaRPr>
          </a:p>
          <a:p>
            <a:pPr marL="914400" lvl="1" indent="-514350">
              <a:buNone/>
            </a:pPr>
            <a:r>
              <a:rPr lang="ja-JP" altLang="en-US" sz="3200" dirty="0" smtClean="0">
                <a:latin typeface="HG創英角ﾎﾟｯﾌﾟ体" pitchFamily="49" charset="-128"/>
                <a:ea typeface="HG創英角ﾎﾟｯﾌﾟ体" pitchFamily="49" charset="-128"/>
              </a:rPr>
              <a:t>　　　アがあると思う</a:t>
            </a:r>
            <a:endParaRPr kumimoji="1" lang="ja-JP" altLang="en-US" sz="3200" dirty="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a:t>
            </a:fld>
            <a:endParaRPr kumimoji="1" lang="ja-JP"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27584" y="692696"/>
            <a:ext cx="7772400" cy="562074"/>
          </a:xfrm>
        </p:spPr>
        <p:txBody>
          <a:bodyPr>
            <a:normAutofit fontScale="90000"/>
          </a:bodyPr>
          <a:lstStyle/>
          <a:p>
            <a:r>
              <a:rPr kumimoji="1" lang="ja-JP" altLang="en-US" dirty="0" smtClean="0">
                <a:latin typeface="HG創英角ﾎﾟｯﾌﾟ体" pitchFamily="49" charset="-128"/>
                <a:ea typeface="HG創英角ﾎﾟｯﾌﾟ体" pitchFamily="49" charset="-128"/>
              </a:rPr>
              <a:t>テーマ２　「このケアは不適切？」</a:t>
            </a:r>
            <a:endParaRPr kumimoji="1" lang="ja-JP" altLang="en-US" dirty="0">
              <a:latin typeface="HG創英角ﾎﾟｯﾌﾟ体" pitchFamily="49" charset="-128"/>
              <a:ea typeface="HG創英角ﾎﾟｯﾌﾟ体" pitchFamily="49" charset="-128"/>
            </a:endParaRPr>
          </a:p>
        </p:txBody>
      </p:sp>
      <p:sp>
        <p:nvSpPr>
          <p:cNvPr id="3" name="コンテンツ プレースホルダ 2"/>
          <p:cNvSpPr>
            <a:spLocks noGrp="1"/>
          </p:cNvSpPr>
          <p:nvPr>
            <p:ph sz="quarter" idx="1"/>
          </p:nvPr>
        </p:nvSpPr>
        <p:spPr>
          <a:xfrm>
            <a:off x="575048" y="1268760"/>
            <a:ext cx="8568952" cy="5328592"/>
          </a:xfrm>
        </p:spPr>
        <p:txBody>
          <a:bodyPr>
            <a:normAutofit fontScale="92500" lnSpcReduction="20000"/>
          </a:bodyPr>
          <a:lstStyle/>
          <a:p>
            <a:pPr>
              <a:buNone/>
            </a:pPr>
            <a:endParaRPr lang="en-US" altLang="ja-JP" sz="3100" dirty="0" smtClean="0">
              <a:latin typeface="HG創英角ﾎﾟｯﾌﾟ体" pitchFamily="49" charset="-128"/>
              <a:ea typeface="HG創英角ﾎﾟｯﾌﾟ体" pitchFamily="49" charset="-128"/>
            </a:endParaRPr>
          </a:p>
          <a:p>
            <a:pPr>
              <a:buNone/>
            </a:pPr>
            <a:endParaRPr lang="en-US" altLang="ja-JP" dirty="0" smtClean="0">
              <a:latin typeface="HG創英角ﾎﾟｯﾌﾟ体" pitchFamily="49" charset="-128"/>
              <a:ea typeface="HG創英角ﾎﾟｯﾌﾟ体" pitchFamily="49" charset="-128"/>
            </a:endParaRPr>
          </a:p>
          <a:p>
            <a:pPr>
              <a:buNone/>
            </a:pPr>
            <a:r>
              <a:rPr lang="ja-JP" altLang="en-US" dirty="0" smtClean="0">
                <a:latin typeface="HG創英角ﾎﾟｯﾌﾟ体" pitchFamily="49" charset="-128"/>
                <a:ea typeface="HG創英角ﾎﾟｯﾌﾟ体" pitchFamily="49" charset="-128"/>
              </a:rPr>
              <a:t>２５　粉薬をご飯に混ぜることがある</a:t>
            </a:r>
            <a:endParaRPr lang="en-US" altLang="ja-JP" dirty="0" smtClean="0">
              <a:latin typeface="HG創英角ﾎﾟｯﾌﾟ体" pitchFamily="49" charset="-128"/>
              <a:ea typeface="HG創英角ﾎﾟｯﾌﾟ体" pitchFamily="49" charset="-128"/>
            </a:endParaRPr>
          </a:p>
          <a:p>
            <a:pPr>
              <a:buNone/>
            </a:pPr>
            <a:endParaRPr kumimoji="1" lang="en-US" altLang="ja-JP" dirty="0" smtClean="0">
              <a:latin typeface="HG創英角ﾎﾟｯﾌﾟ体" pitchFamily="49" charset="-128"/>
              <a:ea typeface="HG創英角ﾎﾟｯﾌﾟ体" pitchFamily="49" charset="-128"/>
            </a:endParaRPr>
          </a:p>
          <a:p>
            <a:pPr>
              <a:buNone/>
            </a:pPr>
            <a:r>
              <a:rPr kumimoji="1" lang="ja-JP" altLang="en-US" dirty="0" smtClean="0">
                <a:latin typeface="HG創英角ﾎﾟｯﾌﾟ体" pitchFamily="49" charset="-128"/>
                <a:ea typeface="HG創英角ﾎﾟｯﾌﾟ体" pitchFamily="49" charset="-128"/>
              </a:rPr>
              <a:t>２６　女性利用者の入浴や排泄介助を男性職員が行うことが</a:t>
            </a:r>
            <a:endParaRPr kumimoji="1" lang="en-US" altLang="ja-JP" dirty="0" smtClean="0">
              <a:latin typeface="HG創英角ﾎﾟｯﾌﾟ体" pitchFamily="49" charset="-128"/>
              <a:ea typeface="HG創英角ﾎﾟｯﾌﾟ体" pitchFamily="49" charset="-128"/>
            </a:endParaRPr>
          </a:p>
          <a:p>
            <a:pPr>
              <a:buNone/>
            </a:pPr>
            <a:r>
              <a:rPr lang="ja-JP" altLang="en-US" dirty="0" smtClean="0">
                <a:latin typeface="HG創英角ﾎﾟｯﾌﾟ体" pitchFamily="49" charset="-128"/>
                <a:ea typeface="HG創英角ﾎﾟｯﾌﾟ体" pitchFamily="49" charset="-128"/>
              </a:rPr>
              <a:t>　　</a:t>
            </a:r>
            <a:r>
              <a:rPr kumimoji="1" lang="ja-JP" altLang="en-US" dirty="0" smtClean="0">
                <a:latin typeface="HG創英角ﾎﾟｯﾌﾟ体" pitchFamily="49" charset="-128"/>
                <a:ea typeface="HG創英角ﾎﾟｯﾌﾟ体" pitchFamily="49" charset="-128"/>
              </a:rPr>
              <a:t>　ある</a:t>
            </a:r>
            <a:endParaRPr lang="en-US" altLang="ja-JP" dirty="0" smtClean="0">
              <a:latin typeface="HG創英角ﾎﾟｯﾌﾟ体" pitchFamily="49" charset="-128"/>
              <a:ea typeface="HG創英角ﾎﾟｯﾌﾟ体" pitchFamily="49" charset="-128"/>
            </a:endParaRPr>
          </a:p>
          <a:p>
            <a:pPr>
              <a:buNone/>
            </a:pPr>
            <a:endParaRPr lang="en-US" altLang="ja-JP" dirty="0" smtClean="0">
              <a:latin typeface="HG創英角ﾎﾟｯﾌﾟ体" pitchFamily="49" charset="-128"/>
              <a:ea typeface="HG創英角ﾎﾟｯﾌﾟ体" pitchFamily="49" charset="-128"/>
            </a:endParaRPr>
          </a:p>
          <a:p>
            <a:pPr>
              <a:buNone/>
            </a:pPr>
            <a:r>
              <a:rPr lang="ja-JP" altLang="en-US" dirty="0" smtClean="0">
                <a:latin typeface="HG創英角ﾎﾟｯﾌﾟ体" pitchFamily="49" charset="-128"/>
                <a:ea typeface="HG創英角ﾎﾟｯﾌﾟ体" pitchFamily="49" charset="-128"/>
              </a:rPr>
              <a:t>２７　子どもに対してするような対応や言葉かけがある</a:t>
            </a:r>
            <a:endParaRPr lang="en-US" altLang="ja-JP" dirty="0" smtClean="0">
              <a:latin typeface="HG創英角ﾎﾟｯﾌﾟ体" pitchFamily="49" charset="-128"/>
              <a:ea typeface="HG創英角ﾎﾟｯﾌﾟ体" pitchFamily="49" charset="-128"/>
            </a:endParaRPr>
          </a:p>
          <a:p>
            <a:pPr>
              <a:buNone/>
            </a:pPr>
            <a:endParaRPr kumimoji="1" lang="en-US" altLang="ja-JP" dirty="0" smtClean="0">
              <a:latin typeface="HG創英角ﾎﾟｯﾌﾟ体" pitchFamily="49" charset="-128"/>
              <a:ea typeface="HG創英角ﾎﾟｯﾌﾟ体" pitchFamily="49" charset="-128"/>
            </a:endParaRPr>
          </a:p>
          <a:p>
            <a:pPr>
              <a:buNone/>
            </a:pPr>
            <a:r>
              <a:rPr kumimoji="1" lang="ja-JP" altLang="en-US" dirty="0" smtClean="0">
                <a:latin typeface="HG創英角ﾎﾟｯﾌﾟ体" pitchFamily="49" charset="-128"/>
                <a:ea typeface="HG創英角ﾎﾟｯﾌﾟ体" pitchFamily="49" charset="-128"/>
              </a:rPr>
              <a:t>２８　性的な冗談や身体について話題にすることがある</a:t>
            </a:r>
            <a:endParaRPr lang="en-US" altLang="ja-JP" dirty="0" smtClean="0">
              <a:latin typeface="HG創英角ﾎﾟｯﾌﾟ体" pitchFamily="49" charset="-128"/>
              <a:ea typeface="HG創英角ﾎﾟｯﾌﾟ体" pitchFamily="49" charset="-128"/>
            </a:endParaRPr>
          </a:p>
          <a:p>
            <a:pPr>
              <a:buNone/>
            </a:pPr>
            <a:endParaRPr lang="en-US" altLang="ja-JP" dirty="0" smtClean="0">
              <a:latin typeface="HG創英角ﾎﾟｯﾌﾟ体" pitchFamily="49" charset="-128"/>
              <a:ea typeface="HG創英角ﾎﾟｯﾌﾟ体" pitchFamily="49" charset="-128"/>
            </a:endParaRPr>
          </a:p>
          <a:p>
            <a:pPr>
              <a:buNone/>
            </a:pPr>
            <a:r>
              <a:rPr lang="ja-JP" altLang="en-US" dirty="0" smtClean="0">
                <a:latin typeface="HG創英角ﾎﾟｯﾌﾟ体" pitchFamily="49" charset="-128"/>
                <a:ea typeface="HG創英角ﾎﾟｯﾌﾟ体" pitchFamily="49" charset="-128"/>
              </a:rPr>
              <a:t>２９　他者に見える状態で排泄や入浴の介助をする</a:t>
            </a:r>
            <a:r>
              <a:rPr lang="ja-JP" altLang="en-US" dirty="0" err="1" smtClean="0">
                <a:latin typeface="HG創英角ﾎﾟｯﾌﾟ体" pitchFamily="49" charset="-128"/>
                <a:ea typeface="HG創英角ﾎﾟｯﾌﾟ体" pitchFamily="49" charset="-128"/>
              </a:rPr>
              <a:t>ことがあ</a:t>
            </a:r>
            <a:endParaRPr lang="en-US" altLang="ja-JP" dirty="0" smtClean="0">
              <a:latin typeface="HG創英角ﾎﾟｯﾌﾟ体" pitchFamily="49" charset="-128"/>
              <a:ea typeface="HG創英角ﾎﾟｯﾌﾟ体" pitchFamily="49" charset="-128"/>
            </a:endParaRPr>
          </a:p>
          <a:p>
            <a:pPr>
              <a:buNone/>
            </a:pPr>
            <a:r>
              <a:rPr lang="ja-JP" altLang="en-US" dirty="0" smtClean="0">
                <a:latin typeface="HG創英角ﾎﾟｯﾌﾟ体" pitchFamily="49" charset="-128"/>
                <a:ea typeface="HG創英角ﾎﾟｯﾌﾟ体" pitchFamily="49" charset="-128"/>
              </a:rPr>
              <a:t>　　　る</a:t>
            </a:r>
            <a:endParaRPr kumimoji="1" lang="ja-JP" altLang="en-US" dirty="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7</a:t>
            </a:fld>
            <a:endParaRPr kumimoji="1" lang="ja-JP"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Users\46630581\AppData\Local\Microsoft\Windows\Temporary Internet Files\Content.IE5\V4QC0GP6\gatag-00013039[1].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 name="タイトル 1"/>
          <p:cNvSpPr>
            <a:spLocks noGrp="1"/>
          </p:cNvSpPr>
          <p:nvPr>
            <p:ph type="title"/>
          </p:nvPr>
        </p:nvSpPr>
        <p:spPr>
          <a:xfrm>
            <a:off x="914400" y="620688"/>
            <a:ext cx="7772400" cy="796950"/>
          </a:xfrm>
        </p:spPr>
        <p:txBody>
          <a:bodyPr>
            <a:normAutofit/>
          </a:bodyPr>
          <a:lstStyle/>
          <a:p>
            <a:r>
              <a:rPr kumimoji="1" lang="ja-JP" altLang="en-US" dirty="0" smtClean="0">
                <a:latin typeface="HG創英角ﾎﾟｯﾌﾟ体" pitchFamily="49" charset="-128"/>
                <a:ea typeface="HG創英角ﾎﾟｯﾌﾟ体" pitchFamily="49" charset="-128"/>
              </a:rPr>
              <a:t>発表する内容</a:t>
            </a:r>
            <a:endParaRPr kumimoji="1" lang="ja-JP" altLang="en-US" dirty="0">
              <a:latin typeface="HG創英角ﾎﾟｯﾌﾟ体" pitchFamily="49" charset="-128"/>
              <a:ea typeface="HG創英角ﾎﾟｯﾌﾟ体" pitchFamily="49" charset="-128"/>
            </a:endParaRPr>
          </a:p>
        </p:txBody>
      </p:sp>
      <p:sp>
        <p:nvSpPr>
          <p:cNvPr id="3" name="コンテンツ プレースホルダ 2"/>
          <p:cNvSpPr>
            <a:spLocks noGrp="1"/>
          </p:cNvSpPr>
          <p:nvPr>
            <p:ph sz="quarter" idx="1"/>
          </p:nvPr>
        </p:nvSpPr>
        <p:spPr>
          <a:xfrm>
            <a:off x="914400" y="1447800"/>
            <a:ext cx="7772400" cy="4789512"/>
          </a:xfrm>
        </p:spPr>
        <p:txBody>
          <a:bodyPr>
            <a:normAutofit/>
          </a:bodyPr>
          <a:lstStyle/>
          <a:p>
            <a:pPr marL="914400" lvl="1" indent="-514350">
              <a:buNone/>
            </a:pPr>
            <a:endParaRPr lang="en-US" altLang="ja-JP" dirty="0" smtClean="0"/>
          </a:p>
          <a:p>
            <a:pPr marL="914400" lvl="1" indent="-514350">
              <a:buNone/>
            </a:pPr>
            <a:r>
              <a:rPr lang="ja-JP" altLang="en-US" sz="3200" dirty="0" smtClean="0">
                <a:latin typeface="HG創英角ﾎﾟｯﾌﾟ体" pitchFamily="49" charset="-128"/>
                <a:ea typeface="HG創英角ﾎﾟｯﾌﾟ体" pitchFamily="49" charset="-128"/>
              </a:rPr>
              <a:t>①テーマ２「このケアは不適切？」の話し合いの経過内容</a:t>
            </a:r>
            <a:endParaRPr lang="en-US" altLang="ja-JP" sz="3200" dirty="0" smtClean="0">
              <a:latin typeface="HG創英角ﾎﾟｯﾌﾟ体" pitchFamily="49" charset="-128"/>
              <a:ea typeface="HG創英角ﾎﾟｯﾌﾟ体" pitchFamily="49" charset="-128"/>
            </a:endParaRPr>
          </a:p>
          <a:p>
            <a:pPr marL="914400" lvl="1" indent="-514350">
              <a:buNone/>
            </a:pPr>
            <a:endParaRPr lang="en-US" altLang="ja-JP" sz="3200" dirty="0" smtClean="0">
              <a:latin typeface="HG創英角ﾎﾟｯﾌﾟ体" pitchFamily="49" charset="-128"/>
              <a:ea typeface="HG創英角ﾎﾟｯﾌﾟ体" pitchFamily="49" charset="-128"/>
            </a:endParaRPr>
          </a:p>
          <a:p>
            <a:pPr marL="914400" lvl="1" indent="-514350">
              <a:buNone/>
            </a:pPr>
            <a:r>
              <a:rPr lang="ja-JP" altLang="en-US" sz="3200" dirty="0" smtClean="0">
                <a:latin typeface="HG創英角ﾎﾟｯﾌﾟ体" pitchFamily="49" charset="-128"/>
                <a:ea typeface="HG創英角ﾎﾟｯﾌﾟ体" pitchFamily="49" charset="-128"/>
              </a:rPr>
              <a:t>②不適切なケアとは、どのようなケアなのかについてグループでのまとめ</a:t>
            </a:r>
            <a:endParaRPr lang="en-US" altLang="ja-JP" sz="3200" dirty="0" smtClean="0">
              <a:latin typeface="HG創英角ﾎﾟｯﾌﾟ体" pitchFamily="49" charset="-128"/>
              <a:ea typeface="HG創英角ﾎﾟｯﾌﾟ体" pitchFamily="49" charset="-128"/>
            </a:endParaRPr>
          </a:p>
          <a:p>
            <a:pPr marL="914400" lvl="1" indent="-514350">
              <a:buNone/>
            </a:pPr>
            <a:endParaRPr lang="en-US" altLang="ja-JP" sz="3200" dirty="0" smtClean="0">
              <a:latin typeface="HG創英角ﾎﾟｯﾌﾟ体" pitchFamily="49" charset="-128"/>
              <a:ea typeface="HG創英角ﾎﾟｯﾌﾟ体" pitchFamily="49" charset="-128"/>
            </a:endParaRPr>
          </a:p>
          <a:p>
            <a:pPr marL="914400" lvl="1" indent="-514350">
              <a:buNone/>
            </a:pPr>
            <a:r>
              <a:rPr lang="ja-JP" altLang="en-US" sz="3200" dirty="0" smtClean="0">
                <a:latin typeface="HG創英角ﾎﾟｯﾌﾟ体" pitchFamily="49" charset="-128"/>
                <a:ea typeface="HG創英角ﾎﾟｯﾌﾟ体" pitchFamily="49" charset="-128"/>
              </a:rPr>
              <a:t>③各グループ２分程度で発表</a:t>
            </a:r>
            <a:endParaRPr lang="en-US" altLang="ja-JP" sz="3200" dirty="0" smtClean="0">
              <a:latin typeface="HG創英角ﾎﾟｯﾌﾟ体" pitchFamily="49" charset="-128"/>
              <a:ea typeface="HG創英角ﾎﾟｯﾌﾟ体" pitchFamily="49" charset="-128"/>
            </a:endParaRPr>
          </a:p>
          <a:p>
            <a:pPr marL="914400" lvl="1" indent="-514350">
              <a:buNone/>
            </a:pPr>
            <a:endParaRPr lang="en-US" altLang="ja-JP" dirty="0" smtClean="0"/>
          </a:p>
          <a:p>
            <a:pPr marL="914400" lvl="1" indent="-514350">
              <a:buNone/>
            </a:pPr>
            <a:endParaRPr kumimoji="1"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8</a:t>
            </a:fld>
            <a:endParaRPr kumimoji="1" lang="ja-JP"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Users\46630581\AppData\Local\Microsoft\Windows\Temporary Internet Files\Content.IE5\V4QC0GP6\gatag-00013039[1].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 name="タイトル 1"/>
          <p:cNvSpPr>
            <a:spLocks noGrp="1"/>
          </p:cNvSpPr>
          <p:nvPr>
            <p:ph type="title"/>
          </p:nvPr>
        </p:nvSpPr>
        <p:spPr/>
        <p:txBody>
          <a:bodyPr/>
          <a:lstStyle/>
          <a:p>
            <a:r>
              <a:rPr kumimoji="1" lang="ja-JP" altLang="en-US" dirty="0" smtClean="0">
                <a:latin typeface="HG創英角ﾎﾟｯﾌﾟ体" pitchFamily="49" charset="-128"/>
                <a:ea typeface="HG創英角ﾎﾟｯﾌﾟ体" pitchFamily="49" charset="-128"/>
              </a:rPr>
              <a:t>発表</a:t>
            </a:r>
            <a:endParaRPr kumimoji="1" lang="ja-JP" altLang="en-US" dirty="0">
              <a:latin typeface="HG創英角ﾎﾟｯﾌﾟ体" pitchFamily="49" charset="-128"/>
              <a:ea typeface="HG創英角ﾎﾟｯﾌﾟ体" pitchFamily="49" charset="-128"/>
            </a:endParaRPr>
          </a:p>
        </p:txBody>
      </p:sp>
      <p:sp>
        <p:nvSpPr>
          <p:cNvPr id="3" name="コンテンツ プレースホルダ 2"/>
          <p:cNvSpPr>
            <a:spLocks noGrp="1"/>
          </p:cNvSpPr>
          <p:nvPr>
            <p:ph sz="quarter" idx="1"/>
          </p:nvPr>
        </p:nvSpPr>
        <p:spPr/>
        <p:txBody>
          <a:bodyPr/>
          <a:lstStyle/>
          <a:p>
            <a:endParaRPr kumimoji="1" lang="en-US" altLang="ja-JP" dirty="0" smtClean="0"/>
          </a:p>
          <a:p>
            <a:r>
              <a:rPr kumimoji="1" lang="ja-JP" altLang="en-US" sz="3600" dirty="0" smtClean="0">
                <a:latin typeface="HG創英角ﾎﾟｯﾌﾟ体" pitchFamily="49" charset="-128"/>
                <a:ea typeface="HG創英角ﾎﾟｯﾌﾟ体" pitchFamily="49" charset="-128"/>
              </a:rPr>
              <a:t>各グループ２分程度</a:t>
            </a:r>
            <a:endParaRPr kumimoji="1" lang="en-US" altLang="ja-JP" sz="3600" dirty="0" smtClean="0">
              <a:latin typeface="HG創英角ﾎﾟｯﾌﾟ体" pitchFamily="49" charset="-128"/>
              <a:ea typeface="HG創英角ﾎﾟｯﾌﾟ体" pitchFamily="49" charset="-128"/>
            </a:endParaRPr>
          </a:p>
          <a:p>
            <a:pPr>
              <a:buNone/>
            </a:pPr>
            <a:endParaRPr kumimoji="1" lang="en-US" altLang="ja-JP" sz="3600" dirty="0" smtClean="0">
              <a:latin typeface="HG創英角ﾎﾟｯﾌﾟ体" pitchFamily="49" charset="-128"/>
              <a:ea typeface="HG創英角ﾎﾟｯﾌﾟ体" pitchFamily="49" charset="-128"/>
            </a:endParaRPr>
          </a:p>
          <a:p>
            <a:r>
              <a:rPr lang="ja-JP" altLang="en-US" sz="3600" dirty="0" smtClean="0">
                <a:latin typeface="HG創英角ﾎﾟｯﾌﾟ体" pitchFamily="49" charset="-128"/>
                <a:ea typeface="HG創英角ﾎﾟｯﾌﾟ体" pitchFamily="49" charset="-128"/>
              </a:rPr>
              <a:t>グループでの話し合いが、まとまらなかった場合は、話し合いの経過を発表</a:t>
            </a:r>
            <a:endParaRPr lang="en-US" altLang="ja-JP" sz="3600" dirty="0" smtClean="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9</a:t>
            </a:fld>
            <a:endParaRPr kumimoji="1" lang="ja-JP"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ジャパネスク">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ジャパネスク">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ジャパネスク">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1466</TotalTime>
  <Words>1495</Words>
  <Application>Microsoft Office PowerPoint</Application>
  <PresentationFormat>画面に合わせる (4:3)</PresentationFormat>
  <Paragraphs>291</Paragraphs>
  <Slides>12</Slides>
  <Notes>12</Notes>
  <HiddenSlides>0</HiddenSlides>
  <MMClips>0</MMClips>
  <ScaleCrop>false</ScaleCrop>
  <HeadingPairs>
    <vt:vector size="4" baseType="variant">
      <vt:variant>
        <vt:lpstr>テーマ</vt:lpstr>
      </vt:variant>
      <vt:variant>
        <vt:i4>1</vt:i4>
      </vt:variant>
      <vt:variant>
        <vt:lpstr>スライド タイトル</vt:lpstr>
      </vt:variant>
      <vt:variant>
        <vt:i4>12</vt:i4>
      </vt:variant>
    </vt:vector>
  </HeadingPairs>
  <TitlesOfParts>
    <vt:vector size="13" baseType="lpstr">
      <vt:lpstr>ジャパネスク</vt:lpstr>
      <vt:lpstr>自己点検シートを用いた グループワーク</vt:lpstr>
      <vt:lpstr>グループワークの流れ</vt:lpstr>
      <vt:lpstr>自己点検シート</vt:lpstr>
      <vt:lpstr>スライド 4</vt:lpstr>
      <vt:lpstr>自己点検シートの回答についての 話し合い</vt:lpstr>
      <vt:lpstr>テーマ１　「不適切なケアがある？」</vt:lpstr>
      <vt:lpstr>テーマ２　「このケアは不適切？」</vt:lpstr>
      <vt:lpstr>発表する内容</vt:lpstr>
      <vt:lpstr>発表</vt:lpstr>
      <vt:lpstr>解説 テーマ１「不適切なケアがある？」</vt:lpstr>
      <vt:lpstr>解説 テーマ２「このケアは不適切？」</vt:lpstr>
      <vt:lpstr>スライド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養介護施設従事者等による 高齢者虐待とは</dc:title>
  <dc:creator>長澤 忠行</dc:creator>
  <cp:lastModifiedBy>user</cp:lastModifiedBy>
  <cp:revision>178</cp:revision>
  <dcterms:created xsi:type="dcterms:W3CDTF">2014-03-28T05:35:34Z</dcterms:created>
  <dcterms:modified xsi:type="dcterms:W3CDTF">2016-11-08T05:19:52Z</dcterms:modified>
</cp:coreProperties>
</file>